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6" r:id="rId3"/>
    <p:sldId id="287" r:id="rId4"/>
    <p:sldId id="265" r:id="rId5"/>
    <p:sldId id="257" r:id="rId6"/>
    <p:sldId id="264" r:id="rId7"/>
    <p:sldId id="258" r:id="rId8"/>
    <p:sldId id="260" r:id="rId9"/>
    <p:sldId id="266" r:id="rId10"/>
    <p:sldId id="300" r:id="rId11"/>
    <p:sldId id="268" r:id="rId12"/>
    <p:sldId id="259" r:id="rId13"/>
    <p:sldId id="275" r:id="rId14"/>
    <p:sldId id="276" r:id="rId15"/>
    <p:sldId id="288" r:id="rId16"/>
    <p:sldId id="291" r:id="rId17"/>
    <p:sldId id="289" r:id="rId18"/>
    <p:sldId id="305" r:id="rId19"/>
    <p:sldId id="308" r:id="rId20"/>
    <p:sldId id="306" r:id="rId21"/>
    <p:sldId id="307" r:id="rId22"/>
    <p:sldId id="310" r:id="rId23"/>
    <p:sldId id="312" r:id="rId24"/>
    <p:sldId id="293"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8F915BC-2788-4F99-8CAB-07A842F208F0}" type="datetimeFigureOut">
              <a:rPr lang="fr-FR" smtClean="0"/>
              <a:pPr/>
              <a:t>21/04/2013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5157D8-21DA-46CB-883D-398572022AD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8F915BC-2788-4F99-8CAB-07A842F208F0}" type="datetimeFigureOut">
              <a:rPr lang="fr-FR" smtClean="0"/>
              <a:pPr/>
              <a:t>21/04/2013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5157D8-21DA-46CB-883D-398572022AD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8F915BC-2788-4F99-8CAB-07A842F208F0}" type="datetimeFigureOut">
              <a:rPr lang="fr-FR" smtClean="0"/>
              <a:pPr/>
              <a:t>21/04/2013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5157D8-21DA-46CB-883D-398572022AD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8F915BC-2788-4F99-8CAB-07A842F208F0}" type="datetimeFigureOut">
              <a:rPr lang="fr-FR" smtClean="0"/>
              <a:pPr/>
              <a:t>21/04/2013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5157D8-21DA-46CB-883D-398572022AD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8F915BC-2788-4F99-8CAB-07A842F208F0}" type="datetimeFigureOut">
              <a:rPr lang="fr-FR" smtClean="0"/>
              <a:pPr/>
              <a:t>21/04/2013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5157D8-21DA-46CB-883D-398572022AD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8F915BC-2788-4F99-8CAB-07A842F208F0}" type="datetimeFigureOut">
              <a:rPr lang="fr-FR" smtClean="0"/>
              <a:pPr/>
              <a:t>21/04/2013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5157D8-21DA-46CB-883D-398572022AD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8F915BC-2788-4F99-8CAB-07A842F208F0}" type="datetimeFigureOut">
              <a:rPr lang="fr-FR" smtClean="0"/>
              <a:pPr/>
              <a:t>21/04/2013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65157D8-21DA-46CB-883D-398572022AD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8F915BC-2788-4F99-8CAB-07A842F208F0}" type="datetimeFigureOut">
              <a:rPr lang="fr-FR" smtClean="0"/>
              <a:pPr/>
              <a:t>21/04/2013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65157D8-21DA-46CB-883D-398572022AD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8F915BC-2788-4F99-8CAB-07A842F208F0}" type="datetimeFigureOut">
              <a:rPr lang="fr-FR" smtClean="0"/>
              <a:pPr/>
              <a:t>21/04/2013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65157D8-21DA-46CB-883D-398572022AD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8F915BC-2788-4F99-8CAB-07A842F208F0}" type="datetimeFigureOut">
              <a:rPr lang="fr-FR" smtClean="0"/>
              <a:pPr/>
              <a:t>21/04/2013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5157D8-21DA-46CB-883D-398572022AD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8F915BC-2788-4F99-8CAB-07A842F208F0}" type="datetimeFigureOut">
              <a:rPr lang="fr-FR" smtClean="0"/>
              <a:pPr/>
              <a:t>21/04/2013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5157D8-21DA-46CB-883D-398572022AD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915BC-2788-4F99-8CAB-07A842F208F0}" type="datetimeFigureOut">
              <a:rPr lang="fr-FR" smtClean="0"/>
              <a:pPr/>
              <a:t>21/04/2013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157D8-21DA-46CB-883D-398572022AD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jetpack.legazpi.biz/index.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hyperlink" Target="http://www.museesafran.com/" TargetMode="Externa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www.autocentre.ua/ac/02/06/images/01/news_1.jpg" TargetMode="External"/><Relationship Id="rId7" Type="http://schemas.openxmlformats.org/officeDocument/2006/relationships/hyperlink" Target="http://www.trekaero.com/" TargetMode="Externa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hyperlink" Target="http://eurekaweb.free.fr/td3-solotrek.htm" TargetMode="External"/><Relationship Id="rId9" Type="http://schemas.openxmlformats.org/officeDocument/2006/relationships/hyperlink" Target="http://en.wikipedia.org/wiki/SoloTrek_XFV"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pleasedonotspinthemoon.blogspot.com/2009/01/theres-your-damn-jetpack-now-quit-your.html" TargetMode="External"/><Relationship Id="rId3" Type="http://schemas.openxmlformats.org/officeDocument/2006/relationships/hyperlink" Target="http://science.howstuffworks.com/transport/engines-equipment/jet-pack2.htm" TargetMode="External"/><Relationship Id="rId7" Type="http://schemas.openxmlformats.org/officeDocument/2006/relationships/image" Target="../media/image40.jpeg"/><Relationship Id="rId2" Type="http://schemas.openxmlformats.org/officeDocument/2006/relationships/hyperlink" Target="http://howstuffworks.com/framed.htm?parent=jet-pack.htm&amp;url=http://www.gettyimages.com" TargetMode="External"/><Relationship Id="rId1" Type="http://schemas.openxmlformats.org/officeDocument/2006/relationships/slideLayout" Target="../slideLayouts/slideLayout7.xml"/><Relationship Id="rId6" Type="http://schemas.openxmlformats.org/officeDocument/2006/relationships/hyperlink" Target="http://www.espritcritik.fr/article-revolution-de-nos-deplacement-segway-cam-am-spyder-power-sky-jetboard-powerstrider--41956163.html" TargetMode="External"/><Relationship Id="rId11" Type="http://schemas.openxmlformats.org/officeDocument/2006/relationships/hyperlink" Target="http://www.nickcarnes.com/2009/03/ive-got-my-wings-on" TargetMode="External"/><Relationship Id="rId5" Type="http://schemas.openxmlformats.org/officeDocument/2006/relationships/image" Target="../media/image39.jpeg"/><Relationship Id="rId10" Type="http://schemas.openxmlformats.org/officeDocument/2006/relationships/image" Target="../media/image42.jpeg"/><Relationship Id="rId4" Type="http://schemas.openxmlformats.org/officeDocument/2006/relationships/image" Target="../media/image38.jpeg"/><Relationship Id="rId9"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hyperlink" Target="http://martinjetpack.com/" TargetMode="External"/><Relationship Id="rId7" Type="http://schemas.openxmlformats.org/officeDocument/2006/relationships/image" Target="../media/image46.jpeg"/><Relationship Id="rId2" Type="http://schemas.openxmlformats.org/officeDocument/2006/relationships/hyperlink" Target="http://www.gizmag.com/first-commercially-available-jetpack/14423/" TargetMode="Externa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2" Type="http://schemas.openxmlformats.org/officeDocument/2006/relationships/hyperlink" Target="http://martinjetpack.com/technical-information.aspx"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www.formworks.co.nz/" TargetMode="External"/><Relationship Id="rId13" Type="http://schemas.openxmlformats.org/officeDocument/2006/relationships/image" Target="../media/image47.jpeg"/><Relationship Id="rId18" Type="http://schemas.openxmlformats.org/officeDocument/2006/relationships/image" Target="../media/image52.jpeg"/><Relationship Id="rId3" Type="http://schemas.openxmlformats.org/officeDocument/2006/relationships/hyperlink" Target="http://www.dynamic-composites.co.nz/" TargetMode="External"/><Relationship Id="rId21" Type="http://schemas.openxmlformats.org/officeDocument/2006/relationships/image" Target="../media/image55.jpeg"/><Relationship Id="rId7" Type="http://schemas.openxmlformats.org/officeDocument/2006/relationships/hyperlink" Target="http://www.brsparachutes.com/" TargetMode="External"/><Relationship Id="rId12" Type="http://schemas.openxmlformats.org/officeDocument/2006/relationships/hyperlink" Target="http://www.solidworks.com/" TargetMode="External"/><Relationship Id="rId17" Type="http://schemas.openxmlformats.org/officeDocument/2006/relationships/image" Target="../media/image51.jpeg"/><Relationship Id="rId2" Type="http://schemas.openxmlformats.org/officeDocument/2006/relationships/hyperlink" Target="http://martinjetpack.com/key-partners.aspx" TargetMode="External"/><Relationship Id="rId16" Type="http://schemas.openxmlformats.org/officeDocument/2006/relationships/image" Target="../media/image50.jpe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hyperlink" Target="http://www.airnewzealand.co.nz/" TargetMode="External"/><Relationship Id="rId11" Type="http://schemas.openxmlformats.org/officeDocument/2006/relationships/hyperlink" Target="http://www.intercad.co.nz/" TargetMode="External"/><Relationship Id="rId5" Type="http://schemas.openxmlformats.org/officeDocument/2006/relationships/hyperlink" Target="http://www.no8ventures.co.nz/" TargetMode="External"/><Relationship Id="rId15" Type="http://schemas.openxmlformats.org/officeDocument/2006/relationships/image" Target="../media/image49.jpeg"/><Relationship Id="rId10" Type="http://schemas.openxmlformats.org/officeDocument/2006/relationships/hyperlink" Target="http://www.mech.canterbury.ac.nz/" TargetMode="External"/><Relationship Id="rId19" Type="http://schemas.openxmlformats.org/officeDocument/2006/relationships/image" Target="../media/image53.jpeg"/><Relationship Id="rId4" Type="http://schemas.openxmlformats.org/officeDocument/2006/relationships/hyperlink" Target="http://www.srdtitanium.com/" TargetMode="External"/><Relationship Id="rId9" Type="http://schemas.openxmlformats.org/officeDocument/2006/relationships/hyperlink" Target="http://www.infinityaerospace.com/" TargetMode="External"/><Relationship Id="rId14" Type="http://schemas.openxmlformats.org/officeDocument/2006/relationships/image" Target="../media/image48.jpeg"/><Relationship Id="rId22"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7.xml.rels><?xml version="1.0" encoding="UTF-8" standalone="yes"?>
<Relationships xmlns="http://schemas.openxmlformats.org/package/2006/relationships"><Relationship Id="rId8" Type="http://schemas.openxmlformats.org/officeDocument/2006/relationships/hyperlink" Target="http://www.uncleodiescollectibles.com/html_lib/lis/00040.html" TargetMode="External"/><Relationship Id="rId13" Type="http://schemas.openxmlformats.org/officeDocument/2006/relationships/hyperlink" Target="http://www.vortechonline.com/kits" TargetMode="External"/><Relationship Id="rId18" Type="http://schemas.openxmlformats.org/officeDocument/2006/relationships/hyperlink" Target="http://www.rotaryforum.com/forum/showthread.php?t=10464&amp;page=2" TargetMode="External"/><Relationship Id="rId3" Type="http://schemas.openxmlformats.org/officeDocument/2006/relationships/hyperlink" Target="http://io9.com/5073639/i-dream-of-jetpacks--mac-montandon-bears-all" TargetMode="External"/><Relationship Id="rId7" Type="http://schemas.openxmlformats.org/officeDocument/2006/relationships/hyperlink" Target="http://www.fusionman.ch/prod/index.html/?page_id=24" TargetMode="External"/><Relationship Id="rId12" Type="http://schemas.openxmlformats.org/officeDocument/2006/relationships/hyperlink" Target="http://fr.wikipedia.org/wiki/Rocketbelt" TargetMode="External"/><Relationship Id="rId17" Type="http://schemas.openxmlformats.org/officeDocument/2006/relationships/hyperlink" Target="http://ultralight-airplanes.info/How-To-Obtain-Ultralight-Helicopter-Kits-And-Plans.html" TargetMode="External"/><Relationship Id="rId2" Type="http://schemas.openxmlformats.org/officeDocument/2006/relationships/image" Target="../media/image64.jpeg"/><Relationship Id="rId16" Type="http://schemas.openxmlformats.org/officeDocument/2006/relationships/hyperlink" Target="http://www.ultralightmarket.com/results.asp?view=Gruppe&amp;Gruppe=24" TargetMode="External"/><Relationship Id="rId1" Type="http://schemas.openxmlformats.org/officeDocument/2006/relationships/slideLayout" Target="../slideLayouts/slideLayout7.xml"/><Relationship Id="rId6" Type="http://schemas.openxmlformats.org/officeDocument/2006/relationships/hyperlink" Target="http://martinjetpack.com/" TargetMode="External"/><Relationship Id="rId11" Type="http://schemas.openxmlformats.org/officeDocument/2006/relationships/hyperlink" Target="http://fr.wikipedia.org/wiki/R%C3%A9acteur_dorsal" TargetMode="External"/><Relationship Id="rId5" Type="http://schemas.openxmlformats.org/officeDocument/2006/relationships/hyperlink" Target="http://www.jetpackinternational.com/" TargetMode="External"/><Relationship Id="rId15" Type="http://schemas.openxmlformats.org/officeDocument/2006/relationships/hyperlink" Target="http://www.prismz.com/helio" TargetMode="External"/><Relationship Id="rId10" Type="http://schemas.openxmlformats.org/officeDocument/2006/relationships/hyperlink" Target="http://zeeoo.free.fr/forum/forum_2.php?msg=6715" TargetMode="External"/><Relationship Id="rId4" Type="http://schemas.openxmlformats.org/officeDocument/2006/relationships/hyperlink" Target="http://en.wikipedia.org/wiki/Jet_pack" TargetMode="External"/><Relationship Id="rId9" Type="http://schemas.openxmlformats.org/officeDocument/2006/relationships/hyperlink" Target="http://www.uncleodiescollectibles.com/html_lib/lis/00041.html" TargetMode="External"/><Relationship Id="rId14" Type="http://schemas.openxmlformats.org/officeDocument/2006/relationships/hyperlink" Target="http://www.vortechonline.com/engines"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hyperlink" Target="mailto:info@mosquito.net.nz" TargetMode="External"/><Relationship Id="rId7" Type="http://schemas.openxmlformats.org/officeDocument/2006/relationships/image" Target="../media/image68.png"/><Relationship Id="rId2" Type="http://schemas.openxmlformats.org/officeDocument/2006/relationships/hyperlink" Target="http://www.mosquito.net.nz/" TargetMode="External"/><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png"/><Relationship Id="rId9" Type="http://schemas.openxmlformats.org/officeDocument/2006/relationships/image" Target="../media/image70.jpeg"/></Relationships>
</file>

<file path=ppt/slides/_rels/slide19.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hyperlink" Target="http://www.ultrasport.rotor.com/" TargetMode="External"/><Relationship Id="rId7" Type="http://schemas.openxmlformats.org/officeDocument/2006/relationships/hyperlink" Target="http://www.aviastar.org/helicopters_eng/ultra-254.php" TargetMode="External"/><Relationship Id="rId2" Type="http://schemas.openxmlformats.org/officeDocument/2006/relationships/hyperlink" Target="mailto:assi@visi.net" TargetMode="External"/><Relationship Id="rId1" Type="http://schemas.openxmlformats.org/officeDocument/2006/relationships/slideLayout" Target="../slideLayouts/slideLayout7.xml"/><Relationship Id="rId6" Type="http://schemas.openxmlformats.org/officeDocument/2006/relationships/hyperlink" Target="http://www.ultralightflyer.com/americansportcopter" TargetMode="External"/><Relationship Id="rId5" Type="http://schemas.openxmlformats.org/officeDocument/2006/relationships/hyperlink" Target="http://www.freqofnature.com/photos/cma2002/index.html" TargetMode="External"/><Relationship Id="rId4" Type="http://schemas.openxmlformats.org/officeDocument/2006/relationships/hyperlink" Target="http://www.airsport.com/homebuilt4.ihtml?id=53&amp;cid=16" TargetMode="External"/><Relationship Id="rId9" Type="http://schemas.openxmlformats.org/officeDocument/2006/relationships/image" Target="../media/image7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dvice.com/archives/2006/07/jet-pack-the-rocketeer-takes-o.php"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hyperlink" Target="http://www.plansdelivery.com/furia.htm" TargetMode="External"/><Relationship Id="rId7" Type="http://schemas.openxmlformats.org/officeDocument/2006/relationships/image" Target="../media/image75.jpeg"/><Relationship Id="rId2" Type="http://schemas.openxmlformats.org/officeDocument/2006/relationships/hyperlink" Target="http://www.plansdelivery.com/" TargetMode="External"/><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10" Type="http://schemas.openxmlformats.org/officeDocument/2006/relationships/image" Target="../media/image78.png"/><Relationship Id="rId4" Type="http://schemas.openxmlformats.org/officeDocument/2006/relationships/hyperlink" Target="http://www.sfu.ca/~jst4/plans/docs/misc/Ultralight%20Furia%20Helicopter%20Plans.pdf" TargetMode="External"/><Relationship Id="rId9"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AirScooter_Corporation" TargetMode="External"/><Relationship Id="rId2" Type="http://schemas.openxmlformats.org/officeDocument/2006/relationships/hyperlink" Target="http://www.airscooter.com/pages/airscooter_specs.htm" TargetMode="External"/><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hyperlink" Target="http://www.jeunes-ailes.org/t3182-airscooter-2"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hyperlink" Target="http://www.vortechonline.com/choppy" TargetMode="External"/><Relationship Id="rId7" Type="http://schemas.openxmlformats.org/officeDocument/2006/relationships/image" Target="../media/image82.jpeg"/><Relationship Id="rId2" Type="http://schemas.openxmlformats.org/officeDocument/2006/relationships/hyperlink" Target="http://www.vortechonline.com/skylark" TargetMode="External"/><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hyperlink" Target="http://www.vortechonline.com/aw95" TargetMode="External"/><Relationship Id="rId10" Type="http://schemas.openxmlformats.org/officeDocument/2006/relationships/image" Target="../media/image85.jpeg"/><Relationship Id="rId4" Type="http://schemas.openxmlformats.org/officeDocument/2006/relationships/hyperlink" Target="http://www.vortechonline.com/g1" TargetMode="External"/><Relationship Id="rId9" Type="http://schemas.openxmlformats.org/officeDocument/2006/relationships/image" Target="../media/image84.gif"/></Relationships>
</file>

<file path=ppt/slides/_rels/slide23.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hyperlink" Target="http://www.ch-7helicopter.com/ita/home.htm" TargetMode="External"/><Relationship Id="rId7" Type="http://schemas.openxmlformats.org/officeDocument/2006/relationships/image" Target="../media/image87.jpeg"/><Relationship Id="rId2" Type="http://schemas.openxmlformats.org/officeDocument/2006/relationships/hyperlink" Target="http://www.redbackaviation.com/" TargetMode="External"/><Relationship Id="rId1" Type="http://schemas.openxmlformats.org/officeDocument/2006/relationships/slideLayout" Target="../slideLayouts/slideLayout7.xml"/><Relationship Id="rId6" Type="http://schemas.openxmlformats.org/officeDocument/2006/relationships/image" Target="../media/image86.gif"/><Relationship Id="rId11" Type="http://schemas.openxmlformats.org/officeDocument/2006/relationships/image" Target="../media/image91.jpeg"/><Relationship Id="rId5" Type="http://schemas.openxmlformats.org/officeDocument/2006/relationships/hyperlink" Target="http://www.mamba-air.cz/" TargetMode="External"/><Relationship Id="rId10" Type="http://schemas.openxmlformats.org/officeDocument/2006/relationships/image" Target="../media/image90.jpeg"/><Relationship Id="rId4" Type="http://schemas.openxmlformats.org/officeDocument/2006/relationships/hyperlink" Target="http://www.helicycle.com/" TargetMode="External"/><Relationship Id="rId9" Type="http://schemas.openxmlformats.org/officeDocument/2006/relationships/image" Target="../media/image89.jpeg"/></Relationships>
</file>

<file path=ppt/slides/_rels/slide24.xml.rels><?xml version="1.0" encoding="UTF-8" standalone="yes"?>
<Relationships xmlns="http://schemas.openxmlformats.org/package/2006/relationships"><Relationship Id="rId3" Type="http://schemas.openxmlformats.org/officeDocument/2006/relationships/hyperlink" Target="mailto:Benjamin.lisan@free.fr" TargetMode="External"/><Relationship Id="rId2" Type="http://schemas.openxmlformats.org/officeDocument/2006/relationships/image" Target="../media/image92.jpeg"/><Relationship Id="rId1" Type="http://schemas.openxmlformats.org/officeDocument/2006/relationships/slideLayout" Target="../slideLayouts/slideLayout7.xml"/><Relationship Id="rId4" Type="http://schemas.openxmlformats.org/officeDocument/2006/relationships/image" Target="../media/image93.jpeg"/></Relationships>
</file>

<file path=ppt/slides/_rels/slide3.xml.rels><?xml version="1.0" encoding="UTF-8" standalone="yes"?>
<Relationships xmlns="http://schemas.openxmlformats.org/package/2006/relationships"><Relationship Id="rId8" Type="http://schemas.openxmlformats.org/officeDocument/2006/relationships/hyperlink" Target="http://alicestrology.wordpress.com/2009/11/22/cazimi-daedalus-creation-and-loss" TargetMode="External"/><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hyperlink" Target="http://martinjetpack.com/history.aspx" TargetMode="Externa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martinjetpack.com/history.aspx" TargetMode="External"/><Relationship Id="rId1" Type="http://schemas.openxmlformats.org/officeDocument/2006/relationships/slideLayout" Target="../slideLayouts/slideLayout1.xml"/><Relationship Id="rId5" Type="http://schemas.openxmlformats.org/officeDocument/2006/relationships/hyperlink" Target="http://www.time.com/time/photogallery/0,29307,2030642_2209285,00.html"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www.uncleodiescollectibles.com/html_lib/lis/00041.html" TargetMode="External"/><Relationship Id="rId2" Type="http://schemas.openxmlformats.org/officeDocument/2006/relationships/hyperlink" Target="http://martinjetpack.com/history.aspx" TargetMode="Externa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hyperlink" Target="http://www.flying-contraptions.com/history.html" TargetMode="External"/><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hyperlink" Target="http://tesla3.com/general/f_transport_jetpack.html" TargetMode="External"/><Relationship Id="rId3" Type="http://schemas.openxmlformats.org/officeDocument/2006/relationships/hyperlink" Target="http://howstuffworks.com/framed.htm?parent=jet-pack.htm&amp;url=http://www.gettyimages.com" TargetMode="External"/><Relationship Id="rId7" Type="http://schemas.openxmlformats.org/officeDocument/2006/relationships/hyperlink" Target="http://www.popularmechanics.com/technology/aviation/diy-flying/4217989" TargetMode="Externa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hiller.org/jetpack.shtml" TargetMode="External"/><Relationship Id="rId7" Type="http://schemas.openxmlformats.org/officeDocument/2006/relationships/hyperlink" Target="http://wikiality.wikia.com/File:Jetpack.gif" TargetMode="Externa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hyperlink" Target="http://www.aerodium.ca/index.html" TargetMode="External"/><Relationship Id="rId5" Type="http://schemas.openxmlformats.org/officeDocument/2006/relationships/image" Target="../media/image25.gif"/><Relationship Id="rId4" Type="http://schemas.openxmlformats.org/officeDocument/2006/relationships/hyperlink" Target="http://www.blogadilla.com/2008/09/06/jetpack-show" TargetMode="External"/><Relationship Id="rId9" Type="http://schemas.openxmlformats.org/officeDocument/2006/relationships/hyperlink" Target="http://blog.squarelight.com/technology/jet-pack-show"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www.jetpackinternational.com/" TargetMode="External"/><Relationship Id="rId7" Type="http://schemas.openxmlformats.org/officeDocument/2006/relationships/hyperlink" Target="http://forum.aviation-ancienne.fr/t1330-ventilateur-plate-forme-jeep-volante-avrocar-aerodyne" TargetMode="Externa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hyperlink" Target="http://forum.keypublishing.co.uk/showpost.php?p=130367&amp;postcount=9" TargetMode="External"/><Relationship Id="rId4" Type="http://schemas.openxmlformats.org/officeDocument/2006/relationships/hyperlink" Target="http://uk.cars.ign.com/objects/960/960591.html" TargetMode="External"/><Relationship Id="rId9" Type="http://schemas.openxmlformats.org/officeDocument/2006/relationships/hyperlink" Target="http://www.barbariangroup.com/posts/2625-xplanes_the_gyrodyne_model_gca_55_single_seat_ground_cush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3711" y="253900"/>
            <a:ext cx="6840760"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sp>
        <p:nvSpPr>
          <p:cNvPr id="5" name="Rectangle 4"/>
          <p:cNvSpPr/>
          <p:nvPr/>
        </p:nvSpPr>
        <p:spPr>
          <a:xfrm>
            <a:off x="2501863" y="5877272"/>
            <a:ext cx="4104456" cy="461665"/>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2400" dirty="0" smtClean="0">
                <a:ln w="11430"/>
                <a:solidFill>
                  <a:srgbClr val="7030A0"/>
                </a:solidFill>
                <a:effectLst>
                  <a:outerShdw blurRad="80000" dist="40000" dir="5040000" algn="tl">
                    <a:srgbClr val="000000">
                      <a:alpha val="30000"/>
                    </a:srgbClr>
                  </a:outerShdw>
                </a:effectLst>
                <a:latin typeface="Times New Roman" charset="0"/>
              </a:rPr>
              <a:t>By Benjamin LISAN</a:t>
            </a:r>
            <a:endParaRPr lang="fr-FR" sz="2400" dirty="0">
              <a:ln w="11430"/>
              <a:solidFill>
                <a:srgbClr val="7030A0"/>
              </a:solidFill>
              <a:effectLst>
                <a:outerShdw blurRad="80000" dist="40000" dir="5040000" algn="tl">
                  <a:srgbClr val="000000">
                    <a:alpha val="30000"/>
                  </a:srgbClr>
                </a:outerShdw>
              </a:effectLst>
              <a:latin typeface="Times New Roman"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75656" y="1319572"/>
            <a:ext cx="5616624" cy="4212468"/>
          </a:xfrm>
          <a:prstGeom prst="rect">
            <a:avLst/>
          </a:prstGeom>
        </p:spPr>
      </p:pic>
      <p:sp>
        <p:nvSpPr>
          <p:cNvPr id="7" name="ZoneTexte 6"/>
          <p:cNvSpPr txBox="1"/>
          <p:nvPr/>
        </p:nvSpPr>
        <p:spPr>
          <a:xfrm>
            <a:off x="3220215" y="5541535"/>
            <a:ext cx="2127505" cy="246221"/>
          </a:xfrm>
          <a:prstGeom prst="rect">
            <a:avLst/>
          </a:prstGeom>
          <a:noFill/>
        </p:spPr>
        <p:txBody>
          <a:bodyPr wrap="none" rtlCol="0">
            <a:spAutoFit/>
          </a:bodyPr>
          <a:lstStyle/>
          <a:p>
            <a:r>
              <a:rPr lang="fr-FR" sz="1000" dirty="0">
                <a:hlinkClick r:id="rId3"/>
              </a:rPr>
              <a:t>http://</a:t>
            </a:r>
            <a:r>
              <a:rPr lang="fr-FR" sz="1000" dirty="0" smtClean="0">
                <a:hlinkClick r:id="rId3"/>
              </a:rPr>
              <a:t>jetpack.legazpi.biz/index.html</a:t>
            </a:r>
            <a:r>
              <a:rPr lang="fr-FR" sz="1000" dirty="0" smtClean="0"/>
              <a:t> </a:t>
            </a:r>
            <a:endParaRPr lang="fr-FR" sz="1000" dirty="0"/>
          </a:p>
        </p:txBody>
      </p:sp>
      <p:sp>
        <p:nvSpPr>
          <p:cNvPr id="8" name="Espace réservé du numéro de diapositive 6"/>
          <p:cNvSpPr>
            <a:spLocks noGrp="1"/>
          </p:cNvSpPr>
          <p:nvPr>
            <p:ph type="sldNum" sz="quarter" idx="12"/>
          </p:nvPr>
        </p:nvSpPr>
        <p:spPr>
          <a:xfrm>
            <a:off x="7956550" y="6524625"/>
            <a:ext cx="254000" cy="193675"/>
          </a:xfrm>
          <a:noFill/>
        </p:spPr>
        <p:txBody>
          <a:bodyPr/>
          <a:lstStyle/>
          <a:p>
            <a:fld id="{C8ED6035-0937-4ECA-8532-129E62957623}" type="slidenum">
              <a:rPr lang="fr-FR" smtClean="0"/>
              <a:pPr/>
              <a:t>1</a:t>
            </a:fld>
            <a:endParaRPr lang="fr-FR" dirty="0" smtClean="0"/>
          </a:p>
        </p:txBody>
      </p:sp>
    </p:spTree>
    <p:extLst>
      <p:ext uri="{BB962C8B-B14F-4D97-AF65-F5344CB8AC3E}">
        <p14:creationId xmlns:p14="http://schemas.microsoft.com/office/powerpoint/2010/main" xmlns="" val="3934201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Ludion006_extrait"/>
          <p:cNvPicPr>
            <a:picLocks noChangeAspect="1" noChangeArrowheads="1"/>
          </p:cNvPicPr>
          <p:nvPr/>
        </p:nvPicPr>
        <p:blipFill>
          <a:blip r:embed="rId2" cstate="print"/>
          <a:srcRect/>
          <a:stretch>
            <a:fillRect/>
          </a:stretch>
        </p:blipFill>
        <p:spPr bwMode="auto">
          <a:xfrm>
            <a:off x="179512" y="1556792"/>
            <a:ext cx="2232248" cy="2278499"/>
          </a:xfrm>
          <a:prstGeom prst="rect">
            <a:avLst/>
          </a:prstGeom>
          <a:noFill/>
        </p:spPr>
      </p:pic>
      <p:pic>
        <p:nvPicPr>
          <p:cNvPr id="3" name="Picture 2" descr="Ludion"/>
          <p:cNvPicPr>
            <a:picLocks noChangeAspect="1" noChangeArrowheads="1"/>
          </p:cNvPicPr>
          <p:nvPr/>
        </p:nvPicPr>
        <p:blipFill>
          <a:blip r:embed="rId3" cstate="print"/>
          <a:srcRect/>
          <a:stretch>
            <a:fillRect/>
          </a:stretch>
        </p:blipFill>
        <p:spPr bwMode="auto">
          <a:xfrm>
            <a:off x="2627784" y="692696"/>
            <a:ext cx="3600400" cy="3600400"/>
          </a:xfrm>
          <a:prstGeom prst="rect">
            <a:avLst/>
          </a:prstGeom>
          <a:noFill/>
        </p:spPr>
      </p:pic>
      <p:pic>
        <p:nvPicPr>
          <p:cNvPr id="4" name="Picture 1" descr="Ludion003_ext"/>
          <p:cNvPicPr>
            <a:picLocks noChangeAspect="1" noChangeArrowheads="1"/>
          </p:cNvPicPr>
          <p:nvPr/>
        </p:nvPicPr>
        <p:blipFill>
          <a:blip r:embed="rId4" cstate="print"/>
          <a:srcRect/>
          <a:stretch>
            <a:fillRect/>
          </a:stretch>
        </p:blipFill>
        <p:spPr bwMode="auto">
          <a:xfrm>
            <a:off x="6300192" y="1412776"/>
            <a:ext cx="2592288" cy="2354490"/>
          </a:xfrm>
          <a:prstGeom prst="rect">
            <a:avLst/>
          </a:prstGeom>
          <a:noFill/>
        </p:spPr>
      </p:pic>
      <p:sp>
        <p:nvSpPr>
          <p:cNvPr id="5"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 name="Rectangle 5"/>
          <p:cNvSpPr>
            <a:spLocks noChangeArrowheads="1"/>
          </p:cNvSpPr>
          <p:nvPr/>
        </p:nvSpPr>
        <p:spPr bwMode="auto">
          <a:xfrm>
            <a:off x="0" y="129502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sp>
        <p:nvSpPr>
          <p:cNvPr id="7" name="Rectangle 6"/>
          <p:cNvSpPr>
            <a:spLocks noChangeArrowheads="1"/>
          </p:cNvSpPr>
          <p:nvPr/>
        </p:nvSpPr>
        <p:spPr bwMode="auto">
          <a:xfrm>
            <a:off x="0" y="415252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sp>
        <p:nvSpPr>
          <p:cNvPr id="8" name="Rectangle 7"/>
          <p:cNvSpPr/>
          <p:nvPr/>
        </p:nvSpPr>
        <p:spPr>
          <a:xfrm>
            <a:off x="1331640" y="0"/>
            <a:ext cx="6552728"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sp>
        <p:nvSpPr>
          <p:cNvPr id="9" name="Rectangle 8"/>
          <p:cNvSpPr/>
          <p:nvPr/>
        </p:nvSpPr>
        <p:spPr>
          <a:xfrm>
            <a:off x="179512" y="4303455"/>
            <a:ext cx="8964488" cy="2308324"/>
          </a:xfrm>
          <a:prstGeom prst="rect">
            <a:avLst/>
          </a:prstGeom>
        </p:spPr>
        <p:txBody>
          <a:bodyPr wrap="square">
            <a:spAutoFit/>
          </a:bodyPr>
          <a:lstStyle/>
          <a:p>
            <a:r>
              <a:rPr lang="fr-FR" sz="1600" b="1" i="1" dirty="0" smtClean="0"/>
              <a:t>8) Le </a:t>
            </a:r>
            <a:r>
              <a:rPr lang="fr-FR" sz="1600" b="1" i="1" dirty="0"/>
              <a:t>« Ludion » de Sud-Aviation  (1967 - France</a:t>
            </a:r>
            <a:r>
              <a:rPr lang="fr-FR" sz="1600" b="1" i="1" dirty="0" smtClean="0"/>
              <a:t>)</a:t>
            </a:r>
            <a:r>
              <a:rPr lang="fr-FR" sz="1600" dirty="0"/>
              <a:t> </a:t>
            </a:r>
            <a:endParaRPr lang="fr-FR" sz="1600" dirty="0" smtClean="0"/>
          </a:p>
          <a:p>
            <a:r>
              <a:rPr lang="en-US" sz="1600" dirty="0"/>
              <a:t>In 1967, the company </a:t>
            </a:r>
            <a:r>
              <a:rPr lang="en-US" sz="1600" dirty="0" err="1"/>
              <a:t>Sud</a:t>
            </a:r>
            <a:r>
              <a:rPr lang="en-US" sz="1600" dirty="0"/>
              <a:t>-Aviation and SNECMA have the </a:t>
            </a:r>
            <a:r>
              <a:rPr lang="en-US" sz="1600" b="1" dirty="0" err="1"/>
              <a:t>Ludion</a:t>
            </a:r>
            <a:r>
              <a:rPr lang="en-US" sz="1600" dirty="0"/>
              <a:t>, other equipment and autonomous individual with a SEPR rocket engine. It was a cumbersome and costly demonstration that nobody cares. 64 flights </a:t>
            </a:r>
            <a:r>
              <a:rPr lang="en-US" sz="1600" b="1" dirty="0" err="1"/>
              <a:t>Ludion</a:t>
            </a:r>
            <a:r>
              <a:rPr lang="en-US" sz="1600" dirty="0"/>
              <a:t> (while credits) were made in 1968, including five free flights without any hindrance. His best performance: a path of 190 meters in 32 seconds, facing a wind of two nodes, representing no wind 520 meters distance to 59 km / h. Its purpose to allow infantry to cross rivers easily and ditches with a payload. But considered eccentric by many, it was abandoned. </a:t>
            </a:r>
            <a:r>
              <a:rPr lang="fr-FR" sz="1600" dirty="0" smtClean="0"/>
              <a:t>Source</a:t>
            </a:r>
            <a:r>
              <a:rPr lang="fr-FR" sz="1600" dirty="0"/>
              <a:t> : </a:t>
            </a:r>
            <a:r>
              <a:rPr lang="fr-FR" sz="1600" u="sng" dirty="0">
                <a:hlinkClick r:id="rId5"/>
              </a:rPr>
              <a:t>http://</a:t>
            </a:r>
            <a:r>
              <a:rPr lang="fr-FR" sz="1600" u="sng" dirty="0" smtClean="0">
                <a:hlinkClick r:id="rId5"/>
              </a:rPr>
              <a:t>www.museesafran.com</a:t>
            </a:r>
            <a:endParaRPr lang="fr-FR" sz="1600" u="sng" dirty="0" smtClean="0"/>
          </a:p>
          <a:p>
            <a:r>
              <a:rPr lang="en-US" sz="1600" dirty="0">
                <a:solidFill>
                  <a:srgbClr val="FF0000"/>
                </a:solidFill>
              </a:rPr>
              <a:t>His best performance: a path of 190 meters in 32 seconds, facing a wind of two nodes, representing no wind at 520 meters distance 59 km / h</a:t>
            </a:r>
            <a:r>
              <a:rPr lang="fr-FR" sz="1600" dirty="0" smtClean="0"/>
              <a:t>. </a:t>
            </a:r>
            <a:r>
              <a:rPr lang="fr-FR" sz="1600" u="sng" dirty="0" err="1" smtClean="0"/>
              <a:t>Weight</a:t>
            </a:r>
            <a:r>
              <a:rPr lang="fr-FR" sz="1600" dirty="0" smtClean="0"/>
              <a:t>:  </a:t>
            </a:r>
            <a:r>
              <a:rPr lang="fr-FR" sz="1600" dirty="0"/>
              <a:t>~ </a:t>
            </a:r>
            <a:r>
              <a:rPr lang="fr-FR" sz="1600" b="1" dirty="0"/>
              <a:t>90 kg</a:t>
            </a:r>
            <a:endParaRPr lang="fr-FR" b="1" i="1" dirty="0"/>
          </a:p>
        </p:txBody>
      </p:sp>
      <p:sp>
        <p:nvSpPr>
          <p:cNvPr id="10" name="Espace réservé du numéro de diapositive 6"/>
          <p:cNvSpPr>
            <a:spLocks noGrp="1"/>
          </p:cNvSpPr>
          <p:nvPr>
            <p:ph type="sldNum" sz="quarter" idx="12"/>
          </p:nvPr>
        </p:nvSpPr>
        <p:spPr>
          <a:xfrm>
            <a:off x="8532440" y="6525344"/>
            <a:ext cx="360040" cy="144016"/>
          </a:xfrm>
          <a:noFill/>
        </p:spPr>
        <p:txBody>
          <a:bodyPr/>
          <a:lstStyle/>
          <a:p>
            <a:fld id="{C8ED6035-0937-4ECA-8532-129E62957623}" type="slidenum">
              <a:rPr lang="fr-FR" smtClean="0"/>
              <a:pPr/>
              <a:t>10</a:t>
            </a:fld>
            <a:endParaRPr lang="fr-FR"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96753"/>
            <a:ext cx="3096344" cy="369332"/>
          </a:xfrm>
          <a:prstGeom prst="rect">
            <a:avLst/>
          </a:prstGeom>
        </p:spPr>
        <p:txBody>
          <a:bodyPr wrap="square">
            <a:spAutoFit/>
          </a:bodyPr>
          <a:lstStyle/>
          <a:p>
            <a:r>
              <a:rPr lang="en-US" b="1" dirty="0" smtClean="0"/>
              <a:t>11) </a:t>
            </a:r>
            <a:r>
              <a:rPr lang="en-US" b="1" dirty="0" err="1" smtClean="0"/>
              <a:t>Solotrek</a:t>
            </a:r>
            <a:r>
              <a:rPr lang="en-US" b="1" dirty="0" smtClean="0"/>
              <a:t> XFV (2001-2002)</a:t>
            </a:r>
          </a:p>
        </p:txBody>
      </p:sp>
      <p:sp>
        <p:nvSpPr>
          <p:cNvPr id="4" name="Rectangle 3"/>
          <p:cNvSpPr/>
          <p:nvPr/>
        </p:nvSpPr>
        <p:spPr>
          <a:xfrm>
            <a:off x="1331640" y="188640"/>
            <a:ext cx="6552728"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pic>
        <p:nvPicPr>
          <p:cNvPr id="12" name="Image 11" descr="avplat6.jpg"/>
          <p:cNvPicPr>
            <a:picLocks noChangeAspect="1"/>
          </p:cNvPicPr>
          <p:nvPr/>
        </p:nvPicPr>
        <p:blipFill>
          <a:blip r:embed="rId2" cstate="print"/>
          <a:stretch>
            <a:fillRect/>
          </a:stretch>
        </p:blipFill>
        <p:spPr>
          <a:xfrm>
            <a:off x="3275856" y="1196752"/>
            <a:ext cx="2448272" cy="3376927"/>
          </a:xfrm>
          <a:prstGeom prst="rect">
            <a:avLst/>
          </a:prstGeom>
        </p:spPr>
      </p:pic>
      <p:sp>
        <p:nvSpPr>
          <p:cNvPr id="18" name="Rectangle 17"/>
          <p:cNvSpPr/>
          <p:nvPr/>
        </p:nvSpPr>
        <p:spPr>
          <a:xfrm>
            <a:off x="4067944" y="5085184"/>
            <a:ext cx="3851920" cy="1569660"/>
          </a:xfrm>
          <a:prstGeom prst="rect">
            <a:avLst/>
          </a:prstGeom>
        </p:spPr>
        <p:txBody>
          <a:bodyPr wrap="square">
            <a:spAutoFit/>
          </a:bodyPr>
          <a:lstStyle/>
          <a:p>
            <a:r>
              <a:rPr lang="fr-FR" sz="1600" dirty="0" smtClean="0"/>
              <a:t>Takeoff/Landing Distance : 0 (VTOL)</a:t>
            </a:r>
          </a:p>
          <a:p>
            <a:r>
              <a:rPr lang="fr-FR" sz="1600" dirty="0" smtClean="0"/>
              <a:t>Maximum speed : </a:t>
            </a:r>
            <a:r>
              <a:rPr lang="fr-FR" sz="1600" dirty="0" smtClean="0">
                <a:solidFill>
                  <a:srgbClr val="00B050"/>
                </a:solidFill>
              </a:rPr>
              <a:t>70 </a:t>
            </a:r>
            <a:r>
              <a:rPr lang="fr-FR" sz="1600" dirty="0" err="1" smtClean="0">
                <a:solidFill>
                  <a:srgbClr val="00B050"/>
                </a:solidFill>
              </a:rPr>
              <a:t>Mhp</a:t>
            </a:r>
            <a:endParaRPr lang="fr-FR" sz="1600" dirty="0" smtClean="0">
              <a:solidFill>
                <a:srgbClr val="00B050"/>
              </a:solidFill>
            </a:endParaRPr>
          </a:p>
          <a:p>
            <a:r>
              <a:rPr lang="fr-FR" sz="1600" dirty="0" smtClean="0"/>
              <a:t>Range : </a:t>
            </a:r>
            <a:r>
              <a:rPr lang="fr-FR" sz="1600" dirty="0" smtClean="0">
                <a:solidFill>
                  <a:srgbClr val="00B050"/>
                </a:solidFill>
              </a:rPr>
              <a:t>120+ Miles</a:t>
            </a:r>
          </a:p>
          <a:p>
            <a:r>
              <a:rPr lang="fr-FR" sz="1600" dirty="0" err="1" smtClean="0"/>
              <a:t>Hover</a:t>
            </a:r>
            <a:r>
              <a:rPr lang="fr-FR" sz="1600" dirty="0" smtClean="0"/>
              <a:t>/</a:t>
            </a:r>
            <a:r>
              <a:rPr lang="fr-FR" sz="1600" dirty="0" err="1" smtClean="0"/>
              <a:t>Lofter</a:t>
            </a:r>
            <a:r>
              <a:rPr lang="fr-FR" sz="1600" dirty="0" smtClean="0"/>
              <a:t> Endurance : </a:t>
            </a:r>
            <a:r>
              <a:rPr lang="fr-FR" sz="1600" dirty="0" smtClean="0">
                <a:solidFill>
                  <a:srgbClr val="00B050"/>
                </a:solidFill>
              </a:rPr>
              <a:t>2+ </a:t>
            </a:r>
            <a:r>
              <a:rPr lang="fr-FR" sz="1600" dirty="0" err="1" smtClean="0">
                <a:solidFill>
                  <a:srgbClr val="00B050"/>
                </a:solidFill>
              </a:rPr>
              <a:t>Hours</a:t>
            </a:r>
            <a:endParaRPr lang="fr-FR" sz="1600" dirty="0" smtClean="0">
              <a:solidFill>
                <a:srgbClr val="00B050"/>
              </a:solidFill>
            </a:endParaRPr>
          </a:p>
          <a:p>
            <a:r>
              <a:rPr lang="fr-FR" sz="1600" dirty="0" err="1" smtClean="0"/>
              <a:t>Engine</a:t>
            </a:r>
            <a:r>
              <a:rPr lang="fr-FR" sz="1600" dirty="0" smtClean="0"/>
              <a:t> Type : Advanced Int. Combustion</a:t>
            </a:r>
          </a:p>
          <a:p>
            <a:r>
              <a:rPr lang="fr-FR" sz="1600" dirty="0" smtClean="0"/>
              <a:t>Fuel </a:t>
            </a:r>
            <a:r>
              <a:rPr lang="fr-FR" sz="1600" dirty="0" err="1" smtClean="0"/>
              <a:t>Requirements</a:t>
            </a:r>
            <a:r>
              <a:rPr lang="fr-FR" sz="1600" dirty="0" smtClean="0"/>
              <a:t> : </a:t>
            </a:r>
            <a:r>
              <a:rPr lang="fr-FR" sz="1600" dirty="0" err="1" smtClean="0"/>
              <a:t>Heavy</a:t>
            </a:r>
            <a:r>
              <a:rPr lang="fr-FR" sz="1600" dirty="0" smtClean="0"/>
              <a:t>-fuel of </a:t>
            </a:r>
            <a:r>
              <a:rPr lang="fr-FR" sz="1600" dirty="0" err="1" smtClean="0"/>
              <a:t>Gasoline</a:t>
            </a:r>
            <a:r>
              <a:rPr lang="fr-FR" sz="1600" dirty="0" smtClean="0"/>
              <a:t>. </a:t>
            </a:r>
            <a:endParaRPr lang="fr-FR" sz="1600" dirty="0"/>
          </a:p>
        </p:txBody>
      </p:sp>
      <p:sp>
        <p:nvSpPr>
          <p:cNvPr id="10" name="Rectangle 9"/>
          <p:cNvSpPr/>
          <p:nvPr/>
        </p:nvSpPr>
        <p:spPr>
          <a:xfrm>
            <a:off x="5580112" y="4653136"/>
            <a:ext cx="3024336" cy="400110"/>
          </a:xfrm>
          <a:prstGeom prst="rect">
            <a:avLst/>
          </a:prstGeom>
        </p:spPr>
        <p:txBody>
          <a:bodyPr wrap="square">
            <a:spAutoFit/>
          </a:bodyPr>
          <a:lstStyle/>
          <a:p>
            <a:pPr algn="ctr"/>
            <a:r>
              <a:rPr lang="fr-FR" sz="1000" dirty="0" smtClean="0">
                <a:hlinkClick r:id="rId3"/>
              </a:rPr>
              <a:t>www.autocentre.ua/ac/02/06/images/01/news_1.jpg</a:t>
            </a:r>
            <a:r>
              <a:rPr lang="fr-FR" sz="1000" dirty="0" smtClean="0"/>
              <a:t>  </a:t>
            </a:r>
            <a:br>
              <a:rPr lang="fr-FR" sz="1000" dirty="0" smtClean="0"/>
            </a:br>
            <a:r>
              <a:rPr lang="fr-FR" sz="1000" dirty="0" smtClean="0">
                <a:hlinkClick r:id="rId4"/>
              </a:rPr>
              <a:t>http://eurekaweb.free.fr/td3-solotrek.htm</a:t>
            </a:r>
            <a:endParaRPr lang="fr-FR" sz="1000" dirty="0"/>
          </a:p>
        </p:txBody>
      </p:sp>
      <p:pic>
        <p:nvPicPr>
          <p:cNvPr id="11" name="Image 10" descr="solotrek033sa.jpg"/>
          <p:cNvPicPr>
            <a:picLocks noChangeAspect="1"/>
          </p:cNvPicPr>
          <p:nvPr/>
        </p:nvPicPr>
        <p:blipFill>
          <a:blip r:embed="rId5" cstate="print"/>
          <a:stretch>
            <a:fillRect/>
          </a:stretch>
        </p:blipFill>
        <p:spPr>
          <a:xfrm>
            <a:off x="5940152" y="1124744"/>
            <a:ext cx="2625080" cy="3500107"/>
          </a:xfrm>
          <a:prstGeom prst="rect">
            <a:avLst/>
          </a:prstGeom>
        </p:spPr>
      </p:pic>
      <p:pic>
        <p:nvPicPr>
          <p:cNvPr id="13" name="Image 12" descr="Solotrek-mvc007x2yr.jpg"/>
          <p:cNvPicPr>
            <a:picLocks noChangeAspect="1"/>
          </p:cNvPicPr>
          <p:nvPr/>
        </p:nvPicPr>
        <p:blipFill>
          <a:blip r:embed="rId6" cstate="print"/>
          <a:stretch>
            <a:fillRect/>
          </a:stretch>
        </p:blipFill>
        <p:spPr>
          <a:xfrm>
            <a:off x="251520" y="1628800"/>
            <a:ext cx="2232248" cy="2980051"/>
          </a:xfrm>
          <a:prstGeom prst="rect">
            <a:avLst/>
          </a:prstGeom>
        </p:spPr>
      </p:pic>
      <p:sp>
        <p:nvSpPr>
          <p:cNvPr id="14" name="Rectangle 13"/>
          <p:cNvSpPr/>
          <p:nvPr/>
        </p:nvSpPr>
        <p:spPr>
          <a:xfrm>
            <a:off x="251520" y="4795897"/>
            <a:ext cx="4968552" cy="2062103"/>
          </a:xfrm>
          <a:prstGeom prst="rect">
            <a:avLst/>
          </a:prstGeom>
        </p:spPr>
        <p:txBody>
          <a:bodyPr wrap="square">
            <a:spAutoFit/>
          </a:bodyPr>
          <a:lstStyle/>
          <a:p>
            <a:r>
              <a:rPr lang="fr-FR" sz="1600" b="1" dirty="0" err="1" smtClean="0"/>
              <a:t>Solotrek</a:t>
            </a:r>
            <a:r>
              <a:rPr lang="fr-FR" sz="1600" b="1" dirty="0" smtClean="0"/>
              <a:t> XFV </a:t>
            </a:r>
            <a:r>
              <a:rPr lang="fr-FR" sz="1600" dirty="0" smtClean="0"/>
              <a:t>(Trek Aerospace Inc.), </a:t>
            </a:r>
            <a:r>
              <a:rPr lang="fr-FR" sz="1600" dirty="0" smtClean="0">
                <a:hlinkClick r:id="rId7"/>
              </a:rPr>
              <a:t>www.trekaero.com</a:t>
            </a:r>
            <a:r>
              <a:rPr lang="fr-FR" sz="1600" dirty="0" smtClean="0"/>
              <a:t> </a:t>
            </a:r>
          </a:p>
          <a:p>
            <a:r>
              <a:rPr lang="fr-FR" sz="1600" dirty="0" err="1" smtClean="0"/>
              <a:t>Specification</a:t>
            </a:r>
            <a:r>
              <a:rPr lang="fr-FR" sz="1600" dirty="0" smtClean="0"/>
              <a:t> and </a:t>
            </a:r>
            <a:r>
              <a:rPr lang="fr-FR" sz="1600" dirty="0" err="1" smtClean="0"/>
              <a:t>predicted</a:t>
            </a:r>
            <a:r>
              <a:rPr lang="fr-FR" sz="1600" dirty="0" smtClean="0"/>
              <a:t> performance </a:t>
            </a:r>
          </a:p>
          <a:p>
            <a:r>
              <a:rPr lang="fr-FR" sz="1600" dirty="0" smtClean="0"/>
              <a:t>(</a:t>
            </a:r>
            <a:r>
              <a:rPr lang="fr-FR" sz="1600" dirty="0" err="1" smtClean="0"/>
              <a:t>sea</a:t>
            </a:r>
            <a:r>
              <a:rPr lang="fr-FR" sz="1600" dirty="0" smtClean="0"/>
              <a:t> </a:t>
            </a:r>
            <a:r>
              <a:rPr lang="fr-FR" sz="1600" dirty="0" err="1" smtClean="0"/>
              <a:t>level;std</a:t>
            </a:r>
            <a:r>
              <a:rPr lang="fr-FR" sz="1600" dirty="0" smtClean="0"/>
              <a:t>. </a:t>
            </a:r>
            <a:r>
              <a:rPr lang="fr-FR" sz="1600" dirty="0" err="1" smtClean="0"/>
              <a:t>day</a:t>
            </a:r>
            <a:r>
              <a:rPr lang="fr-FR" sz="1600" dirty="0" smtClean="0"/>
              <a:t>)</a:t>
            </a:r>
          </a:p>
          <a:p>
            <a:r>
              <a:rPr lang="fr-FR" sz="1600" dirty="0" smtClean="0"/>
              <a:t>Normal </a:t>
            </a:r>
            <a:r>
              <a:rPr lang="fr-FR" sz="1600" dirty="0" err="1" smtClean="0"/>
              <a:t>gross</a:t>
            </a:r>
            <a:r>
              <a:rPr lang="fr-FR" sz="1600" dirty="0" smtClean="0"/>
              <a:t> </a:t>
            </a:r>
            <a:r>
              <a:rPr lang="fr-FR" sz="1600" dirty="0" err="1" smtClean="0"/>
              <a:t>take</a:t>
            </a:r>
            <a:r>
              <a:rPr lang="fr-FR" sz="1600" dirty="0" smtClean="0"/>
              <a:t> off </a:t>
            </a:r>
            <a:r>
              <a:rPr lang="fr-FR" sz="1600" dirty="0" err="1" smtClean="0"/>
              <a:t>weight</a:t>
            </a:r>
            <a:r>
              <a:rPr lang="fr-FR" sz="1600" dirty="0" smtClean="0"/>
              <a:t> : 88 Lbs.</a:t>
            </a:r>
          </a:p>
          <a:p>
            <a:r>
              <a:rPr lang="fr-FR" sz="1600" dirty="0" smtClean="0"/>
              <a:t>Fuel (15 U.S. Galons) : 98 Lbs.</a:t>
            </a:r>
          </a:p>
          <a:p>
            <a:r>
              <a:rPr lang="fr-FR" sz="1600" dirty="0" smtClean="0"/>
              <a:t>Mission </a:t>
            </a:r>
            <a:r>
              <a:rPr lang="fr-FR" sz="1600" dirty="0" err="1" smtClean="0"/>
              <a:t>Payload</a:t>
            </a:r>
            <a:r>
              <a:rPr lang="fr-FR" sz="1600" dirty="0" smtClean="0"/>
              <a:t>, net of fuel : 352 Lbs.</a:t>
            </a:r>
          </a:p>
          <a:p>
            <a:r>
              <a:rPr lang="fr-FR" sz="1600" dirty="0" err="1" smtClean="0">
                <a:solidFill>
                  <a:srgbClr val="FF0000"/>
                </a:solidFill>
              </a:rPr>
              <a:t>Empty</a:t>
            </a:r>
            <a:r>
              <a:rPr lang="fr-FR" sz="1600" dirty="0" smtClean="0">
                <a:solidFill>
                  <a:srgbClr val="FF0000"/>
                </a:solidFill>
              </a:rPr>
              <a:t> </a:t>
            </a:r>
            <a:r>
              <a:rPr lang="fr-FR" sz="1600" dirty="0" err="1" smtClean="0">
                <a:solidFill>
                  <a:srgbClr val="FF0000"/>
                </a:solidFill>
              </a:rPr>
              <a:t>Weight</a:t>
            </a:r>
            <a:r>
              <a:rPr lang="fr-FR" sz="1600" dirty="0" smtClean="0">
                <a:solidFill>
                  <a:srgbClr val="FF0000"/>
                </a:solidFill>
              </a:rPr>
              <a:t> : 350 </a:t>
            </a:r>
            <a:r>
              <a:rPr lang="fr-FR" sz="1600" dirty="0" err="1" smtClean="0">
                <a:solidFill>
                  <a:srgbClr val="FF0000"/>
                </a:solidFill>
              </a:rPr>
              <a:t>Lbs</a:t>
            </a:r>
            <a:r>
              <a:rPr lang="fr-FR" sz="1600" dirty="0" smtClean="0">
                <a:solidFill>
                  <a:srgbClr val="FF0000"/>
                </a:solidFill>
              </a:rPr>
              <a:t>; ~ 160 kg.   </a:t>
            </a:r>
          </a:p>
          <a:p>
            <a:r>
              <a:rPr lang="fr-FR" sz="1600" b="1" dirty="0" smtClean="0">
                <a:solidFill>
                  <a:srgbClr val="FF0000"/>
                </a:solidFill>
              </a:rPr>
              <a:t>This </a:t>
            </a:r>
            <a:r>
              <a:rPr lang="fr-FR" sz="1600" b="1" dirty="0" err="1" smtClean="0">
                <a:solidFill>
                  <a:srgbClr val="FF0000"/>
                </a:solidFill>
              </a:rPr>
              <a:t>project</a:t>
            </a:r>
            <a:r>
              <a:rPr lang="fr-FR" sz="1600" b="1" dirty="0" smtClean="0">
                <a:solidFill>
                  <a:srgbClr val="FF0000"/>
                </a:solidFill>
              </a:rPr>
              <a:t> have </a:t>
            </a:r>
            <a:r>
              <a:rPr lang="fr-FR" sz="1600" b="1" dirty="0" err="1" smtClean="0">
                <a:solidFill>
                  <a:srgbClr val="FF0000"/>
                </a:solidFill>
              </a:rPr>
              <a:t>stoped</a:t>
            </a:r>
            <a:r>
              <a:rPr lang="fr-FR" sz="1600" b="1" dirty="0" smtClean="0">
                <a:solidFill>
                  <a:srgbClr val="FF0000"/>
                </a:solidFill>
              </a:rPr>
              <a:t> </a:t>
            </a:r>
            <a:r>
              <a:rPr lang="fr-FR" sz="1600" b="1" dirty="0" err="1" smtClean="0">
                <a:solidFill>
                  <a:srgbClr val="FF0000"/>
                </a:solidFill>
              </a:rPr>
              <a:t>because</a:t>
            </a:r>
            <a:r>
              <a:rPr lang="fr-FR" sz="1600" b="1" dirty="0" smtClean="0">
                <a:solidFill>
                  <a:srgbClr val="FF0000"/>
                </a:solidFill>
              </a:rPr>
              <a:t> </a:t>
            </a:r>
            <a:r>
              <a:rPr lang="fr-FR" sz="1600" b="1" dirty="0" err="1" smtClean="0">
                <a:solidFill>
                  <a:srgbClr val="FF0000"/>
                </a:solidFill>
              </a:rPr>
              <a:t>lack</a:t>
            </a:r>
            <a:r>
              <a:rPr lang="fr-FR" sz="1600" b="1" dirty="0" smtClean="0">
                <a:solidFill>
                  <a:srgbClr val="FF0000"/>
                </a:solidFill>
              </a:rPr>
              <a:t> of </a:t>
            </a:r>
            <a:r>
              <a:rPr lang="fr-FR" sz="1600" b="1" dirty="0" err="1" smtClean="0">
                <a:solidFill>
                  <a:srgbClr val="FF0000"/>
                </a:solidFill>
              </a:rPr>
              <a:t>fund</a:t>
            </a:r>
            <a:r>
              <a:rPr lang="fr-FR" sz="1600" b="1" dirty="0" smtClean="0">
                <a:solidFill>
                  <a:srgbClr val="FF0000"/>
                </a:solidFill>
              </a:rPr>
              <a:t>. </a:t>
            </a:r>
            <a:endParaRPr lang="fr-FR" sz="1600" dirty="0" smtClean="0"/>
          </a:p>
        </p:txBody>
      </p:sp>
      <p:pic>
        <p:nvPicPr>
          <p:cNvPr id="15" name="Image 14" descr="393.jpg"/>
          <p:cNvPicPr>
            <a:picLocks noChangeAspect="1"/>
          </p:cNvPicPr>
          <p:nvPr/>
        </p:nvPicPr>
        <p:blipFill>
          <a:blip r:embed="rId8" cstate="print"/>
          <a:stretch>
            <a:fillRect/>
          </a:stretch>
        </p:blipFill>
        <p:spPr>
          <a:xfrm>
            <a:off x="7812360" y="5085184"/>
            <a:ext cx="1136526" cy="1510032"/>
          </a:xfrm>
          <a:prstGeom prst="rect">
            <a:avLst/>
          </a:prstGeom>
        </p:spPr>
      </p:pic>
      <p:sp>
        <p:nvSpPr>
          <p:cNvPr id="16" name="Rectangle 15"/>
          <p:cNvSpPr/>
          <p:nvPr/>
        </p:nvSpPr>
        <p:spPr>
          <a:xfrm>
            <a:off x="4644008" y="6611779"/>
            <a:ext cx="3024336" cy="246221"/>
          </a:xfrm>
          <a:prstGeom prst="rect">
            <a:avLst/>
          </a:prstGeom>
        </p:spPr>
        <p:txBody>
          <a:bodyPr wrap="square">
            <a:spAutoFit/>
          </a:bodyPr>
          <a:lstStyle/>
          <a:p>
            <a:r>
              <a:rPr lang="fr-FR" sz="1000" dirty="0" smtClean="0"/>
              <a:t>Source :  </a:t>
            </a:r>
            <a:r>
              <a:rPr lang="fr-FR" sz="1000" dirty="0" smtClean="0">
                <a:solidFill>
                  <a:srgbClr val="FF0000"/>
                </a:solidFill>
                <a:hlinkClick r:id="rId9"/>
              </a:rPr>
              <a:t>http://en.wikipedia.org/wiki/SoloTrek_XFV</a:t>
            </a:r>
            <a:endParaRPr lang="fr-FR" sz="1000" dirty="0"/>
          </a:p>
        </p:txBody>
      </p:sp>
      <p:sp>
        <p:nvSpPr>
          <p:cNvPr id="17" name="Espace réservé du numéro de diapositive 6"/>
          <p:cNvSpPr>
            <a:spLocks noGrp="1"/>
          </p:cNvSpPr>
          <p:nvPr>
            <p:ph type="sldNum" sz="quarter" idx="12"/>
          </p:nvPr>
        </p:nvSpPr>
        <p:spPr>
          <a:xfrm>
            <a:off x="8532440" y="6597352"/>
            <a:ext cx="360040" cy="144016"/>
          </a:xfrm>
          <a:noFill/>
        </p:spPr>
        <p:txBody>
          <a:bodyPr/>
          <a:lstStyle/>
          <a:p>
            <a:fld id="{C8ED6035-0937-4ECA-8532-129E62957623}" type="slidenum">
              <a:rPr lang="fr-FR" smtClean="0"/>
              <a:pPr/>
              <a:t>11</a:t>
            </a:fld>
            <a:endParaRPr lang="fr-FR"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768752"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sp>
        <p:nvSpPr>
          <p:cNvPr id="6" name="Rectangle 5"/>
          <p:cNvSpPr/>
          <p:nvPr/>
        </p:nvSpPr>
        <p:spPr>
          <a:xfrm>
            <a:off x="4860032" y="3068960"/>
            <a:ext cx="4283968" cy="830997"/>
          </a:xfrm>
          <a:prstGeom prst="rect">
            <a:avLst/>
          </a:prstGeom>
        </p:spPr>
        <p:txBody>
          <a:bodyPr wrap="square">
            <a:spAutoFit/>
          </a:bodyPr>
          <a:lstStyle/>
          <a:p>
            <a:pPr algn="ctr"/>
            <a:r>
              <a:rPr lang="en-US" sz="1200" dirty="0" smtClean="0">
                <a:sym typeface="Symbol"/>
              </a:rPr>
              <a:t> </a:t>
            </a:r>
            <a:r>
              <a:rPr lang="en-US" sz="1200" dirty="0" smtClean="0"/>
              <a:t>FABRICE COFFRINI/AFP/</a:t>
            </a:r>
            <a:r>
              <a:rPr lang="en-US" sz="1200" dirty="0" smtClean="0">
                <a:hlinkClick r:id="rId2"/>
              </a:rPr>
              <a:t>Getty Images</a:t>
            </a:r>
            <a:r>
              <a:rPr lang="en-US" sz="1200" dirty="0" smtClean="0"/>
              <a:t/>
            </a:r>
            <a:br>
              <a:rPr lang="en-US" sz="1200" dirty="0" smtClean="0"/>
            </a:br>
            <a:r>
              <a:rPr lang="en-US" sz="1200" dirty="0" smtClean="0"/>
              <a:t>Yves </a:t>
            </a:r>
            <a:r>
              <a:rPr lang="en-US" sz="1200" dirty="0" err="1" smtClean="0"/>
              <a:t>Rossy</a:t>
            </a:r>
            <a:r>
              <a:rPr lang="en-US" sz="1200" dirty="0" smtClean="0"/>
              <a:t> flies his jet-powered winged suit over the Alps in </a:t>
            </a:r>
            <a:r>
              <a:rPr lang="en-US" sz="1200" b="1" dirty="0" smtClean="0"/>
              <a:t>2008</a:t>
            </a:r>
            <a:r>
              <a:rPr lang="en-US" sz="1200" dirty="0" smtClean="0"/>
              <a:t>.</a:t>
            </a:r>
          </a:p>
          <a:p>
            <a:pPr algn="ctr"/>
            <a:r>
              <a:rPr lang="fr-FR" sz="1200" dirty="0" smtClean="0">
                <a:hlinkClick r:id="rId3"/>
              </a:rPr>
              <a:t>http://science.howstuffworks.com/transport/engines-equipment/jet-pack2.htm</a:t>
            </a:r>
            <a:r>
              <a:rPr lang="fr-FR" sz="1200" dirty="0" smtClean="0"/>
              <a:t> </a:t>
            </a:r>
            <a:endParaRPr lang="fr-FR" sz="1200" dirty="0"/>
          </a:p>
        </p:txBody>
      </p:sp>
      <p:pic>
        <p:nvPicPr>
          <p:cNvPr id="7" name="Image 6" descr="jet-pack-5.jpg"/>
          <p:cNvPicPr>
            <a:picLocks noChangeAspect="1"/>
          </p:cNvPicPr>
          <p:nvPr/>
        </p:nvPicPr>
        <p:blipFill>
          <a:blip r:embed="rId4" cstate="print"/>
          <a:stretch>
            <a:fillRect/>
          </a:stretch>
        </p:blipFill>
        <p:spPr>
          <a:xfrm>
            <a:off x="5436096" y="836712"/>
            <a:ext cx="3048000" cy="2133600"/>
          </a:xfrm>
          <a:prstGeom prst="rect">
            <a:avLst/>
          </a:prstGeom>
        </p:spPr>
      </p:pic>
      <p:pic>
        <p:nvPicPr>
          <p:cNvPr id="8" name="Image 7" descr="jetpack.jpg"/>
          <p:cNvPicPr>
            <a:picLocks noChangeAspect="1"/>
          </p:cNvPicPr>
          <p:nvPr/>
        </p:nvPicPr>
        <p:blipFill>
          <a:blip r:embed="rId5" cstate="print"/>
          <a:stretch>
            <a:fillRect/>
          </a:stretch>
        </p:blipFill>
        <p:spPr>
          <a:xfrm>
            <a:off x="1" y="895632"/>
            <a:ext cx="4860032" cy="2677383"/>
          </a:xfrm>
          <a:prstGeom prst="rect">
            <a:avLst/>
          </a:prstGeom>
        </p:spPr>
      </p:pic>
      <p:sp>
        <p:nvSpPr>
          <p:cNvPr id="9" name="Rectangle 8"/>
          <p:cNvSpPr/>
          <p:nvPr/>
        </p:nvSpPr>
        <p:spPr>
          <a:xfrm>
            <a:off x="0" y="3933056"/>
            <a:ext cx="4572000" cy="400110"/>
          </a:xfrm>
          <a:prstGeom prst="rect">
            <a:avLst/>
          </a:prstGeom>
        </p:spPr>
        <p:txBody>
          <a:bodyPr>
            <a:spAutoFit/>
          </a:bodyPr>
          <a:lstStyle/>
          <a:p>
            <a:pPr algn="ctr"/>
            <a:r>
              <a:rPr lang="fr-FR" sz="1000" dirty="0" smtClean="0">
                <a:hlinkClick r:id="rId6"/>
              </a:rPr>
              <a:t>http://www.espritcritik.fr/article-revolution-de-nos-deplacement-segway-cam-am-spyder-power-sky-jetboard-powerstrider--41956163.html</a:t>
            </a:r>
            <a:r>
              <a:rPr lang="fr-FR" sz="1000" dirty="0" smtClean="0"/>
              <a:t> </a:t>
            </a:r>
            <a:endParaRPr lang="fr-FR" sz="1000" dirty="0"/>
          </a:p>
        </p:txBody>
      </p:sp>
      <p:pic>
        <p:nvPicPr>
          <p:cNvPr id="10" name="Image 9" descr="YvesRossyJetpack_g.jpg"/>
          <p:cNvPicPr>
            <a:picLocks noChangeAspect="1"/>
          </p:cNvPicPr>
          <p:nvPr/>
        </p:nvPicPr>
        <p:blipFill>
          <a:blip r:embed="rId7" cstate="print"/>
          <a:stretch>
            <a:fillRect/>
          </a:stretch>
        </p:blipFill>
        <p:spPr>
          <a:xfrm>
            <a:off x="179512" y="4365104"/>
            <a:ext cx="3048000" cy="2209800"/>
          </a:xfrm>
          <a:prstGeom prst="rect">
            <a:avLst/>
          </a:prstGeom>
        </p:spPr>
      </p:pic>
      <p:sp>
        <p:nvSpPr>
          <p:cNvPr id="11" name="Rectangle 10"/>
          <p:cNvSpPr/>
          <p:nvPr/>
        </p:nvSpPr>
        <p:spPr>
          <a:xfrm>
            <a:off x="0" y="6453336"/>
            <a:ext cx="5544616" cy="246221"/>
          </a:xfrm>
          <a:prstGeom prst="rect">
            <a:avLst/>
          </a:prstGeom>
        </p:spPr>
        <p:txBody>
          <a:bodyPr wrap="square">
            <a:spAutoFit/>
          </a:bodyPr>
          <a:lstStyle/>
          <a:p>
            <a:r>
              <a:rPr lang="fr-FR" sz="1000" dirty="0" smtClean="0">
                <a:hlinkClick r:id="rId8"/>
              </a:rPr>
              <a:t>http://pleasedonotspinthemoon.blogspot.com/2009/01/theres-your-damn-jetpack-now-quit-your.html</a:t>
            </a:r>
            <a:r>
              <a:rPr lang="fr-FR" sz="1000" dirty="0" smtClean="0"/>
              <a:t> </a:t>
            </a:r>
            <a:endParaRPr lang="fr-FR" sz="1000" dirty="0"/>
          </a:p>
        </p:txBody>
      </p:sp>
      <p:sp>
        <p:nvSpPr>
          <p:cNvPr id="12" name="Rectangle 11"/>
          <p:cNvSpPr/>
          <p:nvPr/>
        </p:nvSpPr>
        <p:spPr>
          <a:xfrm>
            <a:off x="4427985" y="3861048"/>
            <a:ext cx="4716016" cy="369332"/>
          </a:xfrm>
          <a:prstGeom prst="rect">
            <a:avLst/>
          </a:prstGeom>
        </p:spPr>
        <p:txBody>
          <a:bodyPr wrap="square">
            <a:spAutoFit/>
          </a:bodyPr>
          <a:lstStyle/>
          <a:p>
            <a:r>
              <a:rPr lang="en-US" b="1" dirty="0" smtClean="0"/>
              <a:t>12) Yves </a:t>
            </a:r>
            <a:r>
              <a:rPr lang="en-US" b="1" dirty="0" err="1" smtClean="0"/>
              <a:t>Rossy</a:t>
            </a:r>
            <a:r>
              <a:rPr lang="en-US" b="1" dirty="0" smtClean="0"/>
              <a:t> jet-powered wing and avatars </a:t>
            </a:r>
            <a:endParaRPr lang="fr-FR" b="1" dirty="0"/>
          </a:p>
        </p:txBody>
      </p:sp>
      <p:pic>
        <p:nvPicPr>
          <p:cNvPr id="13" name="Image 12" descr="HommeVolant_s.jpg"/>
          <p:cNvPicPr>
            <a:picLocks noChangeAspect="1"/>
          </p:cNvPicPr>
          <p:nvPr/>
        </p:nvPicPr>
        <p:blipFill>
          <a:blip r:embed="rId9" cstate="print"/>
          <a:stretch>
            <a:fillRect/>
          </a:stretch>
        </p:blipFill>
        <p:spPr>
          <a:xfrm>
            <a:off x="6413500" y="4437112"/>
            <a:ext cx="2730500" cy="1676400"/>
          </a:xfrm>
          <a:prstGeom prst="rect">
            <a:avLst/>
          </a:prstGeom>
        </p:spPr>
      </p:pic>
      <p:pic>
        <p:nvPicPr>
          <p:cNvPr id="14" name="Image 13" descr="jetpack-300x215.jpg"/>
          <p:cNvPicPr>
            <a:picLocks noChangeAspect="1"/>
          </p:cNvPicPr>
          <p:nvPr/>
        </p:nvPicPr>
        <p:blipFill>
          <a:blip r:embed="rId10" cstate="print"/>
          <a:stretch>
            <a:fillRect/>
          </a:stretch>
        </p:blipFill>
        <p:spPr>
          <a:xfrm>
            <a:off x="3275856" y="4365103"/>
            <a:ext cx="2808312" cy="2012623"/>
          </a:xfrm>
          <a:prstGeom prst="rect">
            <a:avLst/>
          </a:prstGeom>
        </p:spPr>
      </p:pic>
      <p:sp>
        <p:nvSpPr>
          <p:cNvPr id="15" name="Rectangle 14"/>
          <p:cNvSpPr/>
          <p:nvPr/>
        </p:nvSpPr>
        <p:spPr>
          <a:xfrm>
            <a:off x="5724128" y="6381328"/>
            <a:ext cx="3006080" cy="400110"/>
          </a:xfrm>
          <a:prstGeom prst="rect">
            <a:avLst/>
          </a:prstGeom>
        </p:spPr>
        <p:txBody>
          <a:bodyPr wrap="square">
            <a:spAutoFit/>
          </a:bodyPr>
          <a:lstStyle/>
          <a:p>
            <a:r>
              <a:rPr lang="en-US" sz="1000" dirty="0" smtClean="0">
                <a:sym typeface="Symbol"/>
              </a:rPr>
              <a:t></a:t>
            </a:r>
            <a:endParaRPr lang="fr-FR" sz="1000" dirty="0">
              <a:sym typeface="Symbol"/>
              <a:hlinkClick r:id="rId11"/>
            </a:endParaRPr>
          </a:p>
          <a:p>
            <a:r>
              <a:rPr lang="fr-FR" sz="1000" dirty="0" smtClean="0">
                <a:hlinkClick r:id="rId11"/>
              </a:rPr>
              <a:t>www.nickcarnes.com/2009/03/ive-got-my-wings-on</a:t>
            </a:r>
            <a:r>
              <a:rPr lang="fr-FR" sz="1000" dirty="0" smtClean="0"/>
              <a:t> </a:t>
            </a:r>
            <a:endParaRPr lang="fr-FR" sz="1000" dirty="0"/>
          </a:p>
        </p:txBody>
      </p:sp>
      <p:sp>
        <p:nvSpPr>
          <p:cNvPr id="16" name="Rectangle 15"/>
          <p:cNvSpPr/>
          <p:nvPr/>
        </p:nvSpPr>
        <p:spPr>
          <a:xfrm>
            <a:off x="179512" y="3573017"/>
            <a:ext cx="5040560" cy="369332"/>
          </a:xfrm>
          <a:prstGeom prst="rect">
            <a:avLst/>
          </a:prstGeom>
        </p:spPr>
        <p:txBody>
          <a:bodyPr wrap="square">
            <a:spAutoFit/>
          </a:bodyPr>
          <a:lstStyle/>
          <a:p>
            <a:r>
              <a:rPr lang="fr-FR" b="1" dirty="0" err="1" smtClean="0">
                <a:solidFill>
                  <a:srgbClr val="FF0000"/>
                </a:solidFill>
              </a:rPr>
              <a:t>Dangerous</a:t>
            </a:r>
            <a:r>
              <a:rPr lang="fr-FR" b="1" dirty="0" smtClean="0">
                <a:solidFill>
                  <a:srgbClr val="FF0000"/>
                </a:solidFill>
              </a:rPr>
              <a:t> and </a:t>
            </a:r>
            <a:r>
              <a:rPr lang="fr-FR" b="1" dirty="0" err="1" smtClean="0">
                <a:solidFill>
                  <a:srgbClr val="FF0000"/>
                </a:solidFill>
              </a:rPr>
              <a:t>stability</a:t>
            </a:r>
            <a:r>
              <a:rPr lang="fr-FR" b="1" dirty="0" smtClean="0">
                <a:solidFill>
                  <a:srgbClr val="FF0000"/>
                </a:solidFill>
              </a:rPr>
              <a:t> </a:t>
            </a:r>
            <a:r>
              <a:rPr lang="fr-FR" b="1" dirty="0" err="1" smtClean="0">
                <a:solidFill>
                  <a:srgbClr val="FF0000"/>
                </a:solidFill>
              </a:rPr>
              <a:t>problems</a:t>
            </a:r>
            <a:r>
              <a:rPr lang="fr-FR" b="1" dirty="0" smtClean="0">
                <a:solidFill>
                  <a:srgbClr val="FF0000"/>
                </a:solidFill>
              </a:rPr>
              <a:t> !! </a:t>
            </a:r>
            <a:r>
              <a:rPr lang="fr-FR" b="1" dirty="0" err="1" smtClean="0">
                <a:solidFill>
                  <a:srgbClr val="FF0000"/>
                </a:solidFill>
              </a:rPr>
              <a:t>Experimental</a:t>
            </a:r>
            <a:r>
              <a:rPr lang="fr-FR" b="1" dirty="0" smtClean="0">
                <a:solidFill>
                  <a:srgbClr val="FF0000"/>
                </a:solidFill>
              </a:rPr>
              <a:t>. </a:t>
            </a:r>
            <a:endParaRPr lang="fr-FR" dirty="0"/>
          </a:p>
        </p:txBody>
      </p:sp>
      <p:sp>
        <p:nvSpPr>
          <p:cNvPr id="2" name="ZoneTexte 1"/>
          <p:cNvSpPr txBox="1"/>
          <p:nvPr/>
        </p:nvSpPr>
        <p:spPr>
          <a:xfrm>
            <a:off x="5004048" y="1052736"/>
            <a:ext cx="4143507" cy="400110"/>
          </a:xfrm>
          <a:prstGeom prst="rect">
            <a:avLst/>
          </a:prstGeom>
          <a:noFill/>
        </p:spPr>
        <p:txBody>
          <a:bodyPr wrap="none" rtlCol="0">
            <a:spAutoFit/>
          </a:bodyPr>
          <a:lstStyle/>
          <a:p>
            <a:r>
              <a:rPr lang="fr-FR" sz="2000" b="1" dirty="0" smtClean="0">
                <a:solidFill>
                  <a:srgbClr val="FF0000"/>
                </a:solidFill>
              </a:rPr>
              <a:t>You </a:t>
            </a:r>
            <a:r>
              <a:rPr lang="fr-FR" sz="2000" b="1" dirty="0" err="1" smtClean="0">
                <a:solidFill>
                  <a:srgbClr val="FF0000"/>
                </a:solidFill>
              </a:rPr>
              <a:t>cannot</a:t>
            </a:r>
            <a:r>
              <a:rPr lang="fr-FR" sz="2000" b="1" dirty="0" smtClean="0">
                <a:solidFill>
                  <a:srgbClr val="FF0000"/>
                </a:solidFill>
              </a:rPr>
              <a:t> </a:t>
            </a:r>
            <a:r>
              <a:rPr lang="fr-FR" sz="2000" b="1" dirty="0" err="1" smtClean="0">
                <a:solidFill>
                  <a:srgbClr val="FF0000"/>
                </a:solidFill>
              </a:rPr>
              <a:t>take</a:t>
            </a:r>
            <a:r>
              <a:rPr lang="fr-FR" sz="2000" b="1" dirty="0" smtClean="0">
                <a:solidFill>
                  <a:srgbClr val="FF0000"/>
                </a:solidFill>
              </a:rPr>
              <a:t> off </a:t>
            </a:r>
            <a:r>
              <a:rPr lang="fr-FR" sz="2000" b="1" dirty="0" err="1" smtClean="0">
                <a:solidFill>
                  <a:srgbClr val="FF0000"/>
                </a:solidFill>
              </a:rPr>
              <a:t>from</a:t>
            </a:r>
            <a:r>
              <a:rPr lang="fr-FR" sz="2000" b="1" dirty="0" smtClean="0">
                <a:solidFill>
                  <a:srgbClr val="FF0000"/>
                </a:solidFill>
              </a:rPr>
              <a:t> </a:t>
            </a:r>
            <a:r>
              <a:rPr lang="fr-FR" sz="2000" b="1" dirty="0" err="1" smtClean="0">
                <a:solidFill>
                  <a:srgbClr val="FF0000"/>
                </a:solidFill>
              </a:rPr>
              <a:t>everywere</a:t>
            </a:r>
            <a:r>
              <a:rPr lang="fr-FR" sz="2000" b="1" dirty="0">
                <a:solidFill>
                  <a:srgbClr val="FF0000"/>
                </a:solidFill>
              </a:rPr>
              <a:t> </a:t>
            </a:r>
            <a:r>
              <a:rPr lang="fr-FR" sz="2000" b="1" dirty="0" smtClean="0">
                <a:solidFill>
                  <a:srgbClr val="FF0000"/>
                </a:solidFill>
              </a:rPr>
              <a:t>!</a:t>
            </a:r>
            <a:endParaRPr lang="fr-FR" sz="2000" b="1" dirty="0">
              <a:solidFill>
                <a:srgbClr val="FF0000"/>
              </a:solidFill>
            </a:endParaRPr>
          </a:p>
        </p:txBody>
      </p:sp>
      <p:sp>
        <p:nvSpPr>
          <p:cNvPr id="17" name="Espace réservé du numéro de diapositive 6"/>
          <p:cNvSpPr>
            <a:spLocks noGrp="1"/>
          </p:cNvSpPr>
          <p:nvPr>
            <p:ph type="sldNum" sz="quarter" idx="12"/>
          </p:nvPr>
        </p:nvSpPr>
        <p:spPr>
          <a:xfrm>
            <a:off x="8532440" y="6381328"/>
            <a:ext cx="360040" cy="144016"/>
          </a:xfrm>
          <a:noFill/>
        </p:spPr>
        <p:txBody>
          <a:bodyPr/>
          <a:lstStyle/>
          <a:p>
            <a:fld id="{C8ED6035-0937-4ECA-8532-129E62957623}" type="slidenum">
              <a:rPr lang="fr-FR" smtClean="0"/>
              <a:pPr/>
              <a:t>12</a:t>
            </a:fld>
            <a:endParaRPr lang="fr-FR"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980728"/>
            <a:ext cx="4011996" cy="369332"/>
          </a:xfrm>
          <a:prstGeom prst="rect">
            <a:avLst/>
          </a:prstGeom>
          <a:noFill/>
        </p:spPr>
        <p:txBody>
          <a:bodyPr wrap="none" rtlCol="0">
            <a:spAutoFit/>
          </a:bodyPr>
          <a:lstStyle/>
          <a:p>
            <a:r>
              <a:rPr lang="fr-FR" b="1" dirty="0" smtClean="0"/>
              <a:t>15) Martin </a:t>
            </a:r>
            <a:r>
              <a:rPr lang="fr-FR" b="1" dirty="0" err="1" smtClean="0"/>
              <a:t>Jetpack</a:t>
            </a:r>
            <a:r>
              <a:rPr lang="fr-FR" b="1" dirty="0" smtClean="0"/>
              <a:t> (2008) (New-</a:t>
            </a:r>
            <a:r>
              <a:rPr lang="fr-FR" b="1" dirty="0" err="1"/>
              <a:t>z</a:t>
            </a:r>
            <a:r>
              <a:rPr lang="fr-FR" b="1" dirty="0" err="1" smtClean="0"/>
              <a:t>eland</a:t>
            </a:r>
            <a:r>
              <a:rPr lang="fr-FR" b="1" dirty="0" smtClean="0"/>
              <a:t>) </a:t>
            </a:r>
            <a:endParaRPr lang="fr-FR" b="1" dirty="0"/>
          </a:p>
        </p:txBody>
      </p:sp>
      <p:sp>
        <p:nvSpPr>
          <p:cNvPr id="4" name="Rectangle 3"/>
          <p:cNvSpPr/>
          <p:nvPr/>
        </p:nvSpPr>
        <p:spPr>
          <a:xfrm>
            <a:off x="251520" y="4365104"/>
            <a:ext cx="8640960" cy="2585323"/>
          </a:xfrm>
          <a:prstGeom prst="rect">
            <a:avLst/>
          </a:prstGeom>
        </p:spPr>
        <p:txBody>
          <a:bodyPr wrap="square">
            <a:spAutoFit/>
          </a:bodyPr>
          <a:lstStyle/>
          <a:p>
            <a:r>
              <a:rPr lang="en-US" sz="1600" dirty="0" smtClean="0"/>
              <a:t>Constructed from carbon fiber composite, the Martin Jetpack </a:t>
            </a:r>
            <a:r>
              <a:rPr lang="en-US" sz="1600" dirty="0" smtClean="0">
                <a:solidFill>
                  <a:srgbClr val="00B050"/>
                </a:solidFill>
              </a:rPr>
              <a:t>weighs 250 lbs _ 113 kg _ (excluding safety equipment as parachute …) </a:t>
            </a:r>
            <a:r>
              <a:rPr lang="en-US" sz="1600" dirty="0" smtClean="0"/>
              <a:t>and is 5 ft high by 5.5 ft wide by 5 ft long. </a:t>
            </a:r>
            <a:r>
              <a:rPr lang="en-US" sz="1600" dirty="0" err="1" smtClean="0"/>
              <a:t>Gizmag</a:t>
            </a:r>
            <a:r>
              <a:rPr lang="en-US" sz="1600" dirty="0" smtClean="0"/>
              <a:t> </a:t>
            </a:r>
            <a:r>
              <a:rPr lang="en-US" sz="1600" dirty="0" smtClean="0">
                <a:hlinkClick r:id="rId2"/>
              </a:rPr>
              <a:t>reports</a:t>
            </a:r>
            <a:r>
              <a:rPr lang="en-US" sz="1600" dirty="0" smtClean="0"/>
              <a:t> it's driven by a 2.0 L V4 2 stroke engine rated at 200 hp (150 </a:t>
            </a:r>
            <a:r>
              <a:rPr lang="en-US" sz="1600" dirty="0" err="1" smtClean="0"/>
              <a:t>kw</a:t>
            </a:r>
            <a:r>
              <a:rPr lang="en-US" sz="1600" dirty="0" smtClean="0"/>
              <a:t>) and two 1.7 ft wide rotors made from carbon/Kevlar composite. It runs on regular gasoline, can reach heights of 8,000 ft and has a </a:t>
            </a:r>
            <a:r>
              <a:rPr lang="en-US" sz="1600" dirty="0" smtClean="0">
                <a:solidFill>
                  <a:schemeClr val="accent6">
                    <a:lumMod val="50000"/>
                  </a:schemeClr>
                </a:solidFill>
              </a:rPr>
              <a:t>maximum flight time of 30 minutes</a:t>
            </a:r>
            <a:r>
              <a:rPr lang="en-US" sz="1600" dirty="0" smtClean="0"/>
              <a:t>. </a:t>
            </a:r>
            <a:r>
              <a:rPr lang="fr-FR" sz="1600" dirty="0" err="1" smtClean="0">
                <a:solidFill>
                  <a:srgbClr val="FF0000"/>
                </a:solidFill>
              </a:rPr>
              <a:t>Burn</a:t>
            </a:r>
            <a:r>
              <a:rPr lang="fr-FR" sz="1600" dirty="0" smtClean="0">
                <a:solidFill>
                  <a:srgbClr val="FF0000"/>
                </a:solidFill>
              </a:rPr>
              <a:t> </a:t>
            </a:r>
            <a:r>
              <a:rPr lang="fr-FR" sz="1600" dirty="0">
                <a:solidFill>
                  <a:srgbClr val="FF0000"/>
                </a:solidFill>
              </a:rPr>
              <a:t>10.5 GPH</a:t>
            </a:r>
            <a:r>
              <a:rPr lang="fr-FR" sz="1600" dirty="0" smtClean="0"/>
              <a:t>, </a:t>
            </a:r>
            <a:r>
              <a:rPr lang="en-US" sz="1600" dirty="0"/>
              <a:t>fly at a max of 61 MPH and has a 31.5 mile </a:t>
            </a:r>
            <a:r>
              <a:rPr lang="en-US" sz="1600" dirty="0" smtClean="0"/>
              <a:t>range.</a:t>
            </a:r>
          </a:p>
          <a:p>
            <a:r>
              <a:rPr lang="en-US" sz="1600" dirty="0" smtClean="0"/>
              <a:t>Martin Aircraft says that as sales and production volume increase they expect the </a:t>
            </a:r>
            <a:r>
              <a:rPr lang="en-US" sz="1600" b="1" dirty="0" smtClean="0">
                <a:solidFill>
                  <a:srgbClr val="FF0000"/>
                </a:solidFill>
              </a:rPr>
              <a:t>$86,000 =&gt; $100,000 </a:t>
            </a:r>
            <a:r>
              <a:rPr lang="en-US" sz="1600" dirty="0" smtClean="0"/>
              <a:t>to drop to the price of a mid-range car.  </a:t>
            </a:r>
          </a:p>
          <a:p>
            <a:r>
              <a:rPr lang="en-US" sz="1600" i="1" dirty="0" smtClean="0"/>
              <a:t>Safety equipment : The Martin Jetpack’s extensive safety features include a rapid deploying parachute, roll cage structure and shock absorbing undercarriage.</a:t>
            </a:r>
          </a:p>
          <a:p>
            <a:r>
              <a:rPr lang="en-US" sz="1600" dirty="0" smtClean="0"/>
              <a:t>Source : </a:t>
            </a:r>
            <a:r>
              <a:rPr lang="en-US" sz="1600" dirty="0" smtClean="0">
                <a:hlinkClick r:id="rId3"/>
              </a:rPr>
              <a:t>http://martinjetpack.com</a:t>
            </a:r>
            <a:r>
              <a:rPr lang="en-US" sz="1600" dirty="0" smtClean="0"/>
              <a:t> </a:t>
            </a:r>
            <a:endParaRPr lang="en-US" sz="1600" dirty="0"/>
          </a:p>
        </p:txBody>
      </p:sp>
      <p:pic>
        <p:nvPicPr>
          <p:cNvPr id="5" name="Image 4" descr="_martinjetpack006.jpg"/>
          <p:cNvPicPr>
            <a:picLocks noChangeAspect="1"/>
          </p:cNvPicPr>
          <p:nvPr/>
        </p:nvPicPr>
        <p:blipFill>
          <a:blip r:embed="rId4" cstate="print"/>
          <a:stretch>
            <a:fillRect/>
          </a:stretch>
        </p:blipFill>
        <p:spPr>
          <a:xfrm>
            <a:off x="179512" y="1412776"/>
            <a:ext cx="2011680" cy="2842260"/>
          </a:xfrm>
          <a:prstGeom prst="rect">
            <a:avLst/>
          </a:prstGeom>
        </p:spPr>
      </p:pic>
      <p:pic>
        <p:nvPicPr>
          <p:cNvPr id="6" name="Image 5" descr="_martinjetpack008.jpg"/>
          <p:cNvPicPr>
            <a:picLocks noChangeAspect="1"/>
          </p:cNvPicPr>
          <p:nvPr/>
        </p:nvPicPr>
        <p:blipFill>
          <a:blip r:embed="rId5" cstate="print"/>
          <a:stretch>
            <a:fillRect/>
          </a:stretch>
        </p:blipFill>
        <p:spPr>
          <a:xfrm>
            <a:off x="5652120" y="620688"/>
            <a:ext cx="3080720" cy="2180456"/>
          </a:xfrm>
          <a:prstGeom prst="rect">
            <a:avLst/>
          </a:prstGeom>
        </p:spPr>
      </p:pic>
      <p:pic>
        <p:nvPicPr>
          <p:cNvPr id="7" name="Image 6" descr="_martinjetpack021.jpg"/>
          <p:cNvPicPr>
            <a:picLocks noChangeAspect="1"/>
          </p:cNvPicPr>
          <p:nvPr/>
        </p:nvPicPr>
        <p:blipFill>
          <a:blip r:embed="rId6" cstate="print"/>
          <a:stretch>
            <a:fillRect/>
          </a:stretch>
        </p:blipFill>
        <p:spPr>
          <a:xfrm>
            <a:off x="2627784" y="1412776"/>
            <a:ext cx="2842260" cy="2011680"/>
          </a:xfrm>
          <a:prstGeom prst="rect">
            <a:avLst/>
          </a:prstGeom>
        </p:spPr>
      </p:pic>
      <p:pic>
        <p:nvPicPr>
          <p:cNvPr id="8" name="Image 7" descr="_martinjetpack005.jpg"/>
          <p:cNvPicPr>
            <a:picLocks noChangeAspect="1"/>
          </p:cNvPicPr>
          <p:nvPr/>
        </p:nvPicPr>
        <p:blipFill>
          <a:blip r:embed="rId7" cstate="print"/>
          <a:stretch>
            <a:fillRect/>
          </a:stretch>
        </p:blipFill>
        <p:spPr>
          <a:xfrm>
            <a:off x="6156176" y="2852936"/>
            <a:ext cx="2141210" cy="1515494"/>
          </a:xfrm>
          <a:prstGeom prst="rect">
            <a:avLst/>
          </a:prstGeom>
        </p:spPr>
      </p:pic>
      <p:sp>
        <p:nvSpPr>
          <p:cNvPr id="9" name="Rectangle 8"/>
          <p:cNvSpPr/>
          <p:nvPr/>
        </p:nvSpPr>
        <p:spPr>
          <a:xfrm>
            <a:off x="1331640" y="0"/>
            <a:ext cx="6552728"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sp>
        <p:nvSpPr>
          <p:cNvPr id="10" name="Rectangle 9"/>
          <p:cNvSpPr/>
          <p:nvPr/>
        </p:nvSpPr>
        <p:spPr>
          <a:xfrm>
            <a:off x="2915816" y="3645024"/>
            <a:ext cx="2298386" cy="646331"/>
          </a:xfrm>
          <a:prstGeom prst="rect">
            <a:avLst/>
          </a:prstGeom>
        </p:spPr>
        <p:txBody>
          <a:bodyPr wrap="none">
            <a:spAutoFit/>
          </a:bodyPr>
          <a:lstStyle/>
          <a:p>
            <a:r>
              <a:rPr lang="en-US" b="1" dirty="0" smtClean="0">
                <a:solidFill>
                  <a:srgbClr val="00B050"/>
                </a:solidFill>
              </a:rPr>
              <a:t>Martin Jetpack works.</a:t>
            </a:r>
          </a:p>
          <a:p>
            <a:r>
              <a:rPr lang="en-US" b="1" dirty="0" smtClean="0">
                <a:solidFill>
                  <a:srgbClr val="00B050"/>
                </a:solidFill>
              </a:rPr>
              <a:t>~ Safe</a:t>
            </a:r>
            <a:r>
              <a:rPr lang="en-US" b="1" dirty="0" smtClean="0">
                <a:solidFill>
                  <a:srgbClr val="FF0000"/>
                </a:solidFill>
              </a:rPr>
              <a:t> but expensive.</a:t>
            </a:r>
            <a:r>
              <a:rPr lang="en-US" dirty="0" smtClean="0"/>
              <a:t> </a:t>
            </a:r>
            <a:endParaRPr lang="fr-FR" dirty="0"/>
          </a:p>
        </p:txBody>
      </p:sp>
      <p:sp>
        <p:nvSpPr>
          <p:cNvPr id="11" name="Espace réservé du numéro de diapositive 6"/>
          <p:cNvSpPr>
            <a:spLocks noGrp="1"/>
          </p:cNvSpPr>
          <p:nvPr>
            <p:ph type="sldNum" sz="quarter" idx="12"/>
          </p:nvPr>
        </p:nvSpPr>
        <p:spPr>
          <a:xfrm>
            <a:off x="8532440" y="6525344"/>
            <a:ext cx="360040" cy="144016"/>
          </a:xfrm>
          <a:noFill/>
        </p:spPr>
        <p:txBody>
          <a:bodyPr/>
          <a:lstStyle/>
          <a:p>
            <a:fld id="{C8ED6035-0937-4ECA-8532-129E62957623}" type="slidenum">
              <a:rPr lang="fr-FR" smtClean="0"/>
              <a:pPr/>
              <a:t>13</a:t>
            </a:fld>
            <a:endParaRPr lang="fr-FR"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0"/>
            <a:ext cx="6552728"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sp>
        <p:nvSpPr>
          <p:cNvPr id="3" name="ZoneTexte 2"/>
          <p:cNvSpPr txBox="1"/>
          <p:nvPr/>
        </p:nvSpPr>
        <p:spPr>
          <a:xfrm>
            <a:off x="107504" y="836712"/>
            <a:ext cx="3888432" cy="369332"/>
          </a:xfrm>
          <a:prstGeom prst="rect">
            <a:avLst/>
          </a:prstGeom>
          <a:noFill/>
        </p:spPr>
        <p:txBody>
          <a:bodyPr wrap="square" rtlCol="0">
            <a:spAutoFit/>
          </a:bodyPr>
          <a:lstStyle/>
          <a:p>
            <a:r>
              <a:rPr lang="fr-FR" sz="1400" b="1" dirty="0" smtClean="0"/>
              <a:t>15) </a:t>
            </a:r>
            <a:r>
              <a:rPr lang="fr-FR" b="1" dirty="0" smtClean="0"/>
              <a:t>Martin Jetpack 2008 (New-</a:t>
            </a:r>
            <a:r>
              <a:rPr lang="fr-FR" b="1" dirty="0" err="1"/>
              <a:t>z</a:t>
            </a:r>
            <a:r>
              <a:rPr lang="fr-FR" b="1" dirty="0" err="1" smtClean="0"/>
              <a:t>eland</a:t>
            </a:r>
            <a:r>
              <a:rPr lang="fr-FR" b="1" dirty="0" smtClean="0"/>
              <a:t>) </a:t>
            </a:r>
            <a:endParaRPr lang="fr-FR" b="1" dirty="0"/>
          </a:p>
        </p:txBody>
      </p:sp>
      <p:graphicFrame>
        <p:nvGraphicFramePr>
          <p:cNvPr id="5" name="Tableau 4"/>
          <p:cNvGraphicFramePr>
            <a:graphicFrameLocks noGrp="1"/>
          </p:cNvGraphicFramePr>
          <p:nvPr>
            <p:extLst>
              <p:ext uri="{D42A27DB-BD31-4B8C-83A1-F6EECF244321}">
                <p14:modId xmlns:p14="http://schemas.microsoft.com/office/powerpoint/2010/main" xmlns="" val="1091468250"/>
              </p:ext>
            </p:extLst>
          </p:nvPr>
        </p:nvGraphicFramePr>
        <p:xfrm>
          <a:off x="323528" y="1268760"/>
          <a:ext cx="8388424" cy="5353470"/>
        </p:xfrm>
        <a:graphic>
          <a:graphicData uri="http://schemas.openxmlformats.org/drawingml/2006/table">
            <a:tbl>
              <a:tblPr/>
              <a:tblGrid>
                <a:gridCol w="1872208"/>
                <a:gridCol w="6516216"/>
              </a:tblGrid>
              <a:tr h="134026">
                <a:tc>
                  <a:txBody>
                    <a:bodyPr/>
                    <a:lstStyle/>
                    <a:p>
                      <a:r>
                        <a:rPr lang="fr-FR" sz="1200" dirty="0" err="1"/>
                        <a:t>Height</a:t>
                      </a:r>
                      <a:endParaRPr lang="fr-FR" sz="1200" dirty="0"/>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5 </a:t>
                      </a:r>
                      <a:r>
                        <a:rPr lang="fr-FR" sz="1200" dirty="0" err="1" smtClean="0"/>
                        <a:t>ft</a:t>
                      </a:r>
                      <a:r>
                        <a:rPr lang="fr-FR" sz="1200" dirty="0" smtClean="0"/>
                        <a:t>    (1,52</a:t>
                      </a:r>
                      <a:r>
                        <a:rPr lang="fr-FR" sz="1200" baseline="0" dirty="0" smtClean="0"/>
                        <a:t> m)</a:t>
                      </a:r>
                      <a:endParaRPr lang="fr-FR" sz="1200" dirty="0"/>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026">
                <a:tc>
                  <a:txBody>
                    <a:bodyPr/>
                    <a:lstStyle/>
                    <a:p>
                      <a:r>
                        <a:rPr lang="fr-FR" sz="1200" dirty="0" err="1"/>
                        <a:t>Width</a:t>
                      </a:r>
                      <a:endParaRPr lang="fr-FR" sz="1200" dirty="0"/>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5.5 </a:t>
                      </a:r>
                      <a:r>
                        <a:rPr lang="fr-FR" sz="1200" dirty="0" err="1" smtClean="0"/>
                        <a:t>ft</a:t>
                      </a:r>
                      <a:r>
                        <a:rPr lang="fr-FR" sz="1200" dirty="0" smtClean="0"/>
                        <a:t> (1,67 m)</a:t>
                      </a:r>
                      <a:endParaRPr lang="fr-FR" sz="1200" dirty="0"/>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026">
                <a:tc>
                  <a:txBody>
                    <a:bodyPr/>
                    <a:lstStyle/>
                    <a:p>
                      <a:r>
                        <a:rPr lang="fr-FR" sz="1200" dirty="0" err="1"/>
                        <a:t>Length</a:t>
                      </a:r>
                      <a:endParaRPr lang="fr-FR" sz="1200" dirty="0"/>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5 </a:t>
                      </a:r>
                      <a:r>
                        <a:rPr lang="fr-FR" sz="1200" dirty="0" err="1" smtClean="0"/>
                        <a:t>ft</a:t>
                      </a:r>
                      <a:r>
                        <a:rPr lang="fr-FR" sz="1200" dirty="0" smtClean="0"/>
                        <a:t>    (1,52 m)   / </a:t>
                      </a:r>
                      <a:r>
                        <a:rPr lang="fr-FR" sz="1200" dirty="0" smtClean="0">
                          <a:solidFill>
                            <a:srgbClr val="FF0000"/>
                          </a:solidFill>
                        </a:rPr>
                        <a:t>Volume : 3,858368 m2 or</a:t>
                      </a:r>
                      <a:r>
                        <a:rPr lang="fr-FR" sz="1200" dirty="0" smtClean="0"/>
                        <a:t> </a:t>
                      </a:r>
                      <a:r>
                        <a:rPr lang="fr-FR" sz="1200" dirty="0" smtClean="0">
                          <a:solidFill>
                            <a:srgbClr val="FF0000"/>
                          </a:solidFill>
                        </a:rPr>
                        <a:t>3858</a:t>
                      </a:r>
                      <a:r>
                        <a:rPr lang="fr-FR" sz="1200" baseline="0" dirty="0" smtClean="0">
                          <a:solidFill>
                            <a:srgbClr val="FF0000"/>
                          </a:solidFill>
                        </a:rPr>
                        <a:t> L (</a:t>
                      </a:r>
                      <a:r>
                        <a:rPr lang="fr-FR" sz="1200" baseline="0" dirty="0" smtClean="0">
                          <a:solidFill>
                            <a:srgbClr val="FF0000"/>
                          </a:solidFill>
                          <a:sym typeface="Wingdings" pitchFamily="2" charset="2"/>
                        </a:rPr>
                        <a:t> </a:t>
                      </a:r>
                      <a:r>
                        <a:rPr lang="en-US" sz="1200" dirty="0" smtClean="0">
                          <a:solidFill>
                            <a:srgbClr val="FF0000"/>
                          </a:solidFill>
                          <a:effectLst/>
                        </a:rPr>
                        <a:t>volume of the trunk of a hummer : 2450 L)</a:t>
                      </a:r>
                      <a:endParaRPr lang="fr-FR" sz="1200" dirty="0">
                        <a:solidFill>
                          <a:srgbClr val="FF0000"/>
                        </a:solidFill>
                      </a:endParaRP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026">
                <a:tc>
                  <a:txBody>
                    <a:bodyPr/>
                    <a:lstStyle/>
                    <a:p>
                      <a:r>
                        <a:rPr lang="fr-FR" sz="1200"/>
                        <a:t>Structure</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err="1"/>
                        <a:t>Carbon</a:t>
                      </a:r>
                      <a:r>
                        <a:rPr lang="fr-FR" sz="1200" dirty="0"/>
                        <a:t> fibre composite</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588">
                <a:tc>
                  <a:txBody>
                    <a:bodyPr/>
                    <a:lstStyle/>
                    <a:p>
                      <a:r>
                        <a:rPr lang="fr-FR" sz="1200" dirty="0" err="1"/>
                        <a:t>Empty</a:t>
                      </a:r>
                      <a:r>
                        <a:rPr lang="fr-FR" sz="1200" dirty="0"/>
                        <a:t> </a:t>
                      </a:r>
                      <a:r>
                        <a:rPr lang="fr-FR" sz="1200" dirty="0" err="1"/>
                        <a:t>weight</a:t>
                      </a:r>
                      <a:endParaRPr lang="fr-FR" sz="1200" dirty="0"/>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rgbClr val="00B050"/>
                          </a:solidFill>
                        </a:rPr>
                        <a:t>250</a:t>
                      </a:r>
                      <a:r>
                        <a:rPr lang="en-US" sz="1200" dirty="0"/>
                        <a:t> lbs (excluding safety equipment</a:t>
                      </a:r>
                      <a:r>
                        <a:rPr lang="en-US" sz="1200" dirty="0" smtClean="0"/>
                        <a:t>)  </a:t>
                      </a:r>
                      <a:r>
                        <a:rPr lang="en-US" sz="1200" dirty="0" smtClean="0">
                          <a:solidFill>
                            <a:srgbClr val="00B050"/>
                          </a:solidFill>
                        </a:rPr>
                        <a:t>(113 kg)</a:t>
                      </a:r>
                      <a:endParaRPr lang="en-US" sz="1200" dirty="0"/>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026">
                <a:tc>
                  <a:txBody>
                    <a:bodyPr/>
                    <a:lstStyle/>
                    <a:p>
                      <a:r>
                        <a:rPr lang="fr-FR" sz="1200" dirty="0"/>
                        <a:t>Gross </a:t>
                      </a:r>
                      <a:r>
                        <a:rPr lang="fr-FR" sz="1200" dirty="0" err="1"/>
                        <a:t>weight</a:t>
                      </a:r>
                      <a:endParaRPr lang="fr-FR" sz="1200" dirty="0"/>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535 </a:t>
                      </a:r>
                      <a:r>
                        <a:rPr lang="fr-FR" sz="1200" dirty="0" err="1"/>
                        <a:t>lbs</a:t>
                      </a:r>
                      <a:endParaRPr lang="fr-FR" sz="1200" dirty="0"/>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987">
                <a:tc>
                  <a:txBody>
                    <a:bodyPr/>
                    <a:lstStyle/>
                    <a:p>
                      <a:r>
                        <a:rPr lang="fr-FR" sz="1200"/>
                        <a:t>Useful (Pilot) Load</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t>280 </a:t>
                      </a:r>
                      <a:r>
                        <a:rPr lang="fr-FR" sz="1200" dirty="0" err="1"/>
                        <a:t>lbs</a:t>
                      </a:r>
                      <a:r>
                        <a:rPr lang="fr-FR" sz="1200" dirty="0"/>
                        <a:t>+</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987">
                <a:tc>
                  <a:txBody>
                    <a:bodyPr/>
                    <a:lstStyle/>
                    <a:p>
                      <a:r>
                        <a:rPr lang="fr-FR" sz="1200"/>
                        <a:t>Maximum thrust</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t>600 lbs+</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987">
                <a:tc>
                  <a:txBody>
                    <a:bodyPr/>
                    <a:lstStyle/>
                    <a:p>
                      <a:r>
                        <a:rPr lang="fr-FR" sz="1200"/>
                        <a:t>Fuel Capacity</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5 US gallons (as required by FAA Part 103,Ultralight Regulations)</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026">
                <a:tc>
                  <a:txBody>
                    <a:bodyPr/>
                    <a:lstStyle/>
                    <a:p>
                      <a:r>
                        <a:rPr lang="fr-FR" sz="1200"/>
                        <a:t>Fuel burn</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a:solidFill>
                            <a:srgbClr val="FF0000"/>
                          </a:solidFill>
                        </a:rPr>
                        <a:t>10.0 </a:t>
                      </a:r>
                      <a:r>
                        <a:rPr lang="fr-FR" sz="1200" dirty="0" err="1">
                          <a:solidFill>
                            <a:srgbClr val="FF0000"/>
                          </a:solidFill>
                        </a:rPr>
                        <a:t>gph</a:t>
                      </a:r>
                      <a:endParaRPr lang="fr-FR" sz="1200" dirty="0">
                        <a:solidFill>
                          <a:srgbClr val="FF0000"/>
                        </a:solidFill>
                      </a:endParaRP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987">
                <a:tc>
                  <a:txBody>
                    <a:bodyPr/>
                    <a:lstStyle/>
                    <a:p>
                      <a:r>
                        <a:rPr lang="fr-FR" sz="1200"/>
                        <a:t>Engine</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Martin Aircraft 2.0 L V4 2 stroke, rated at 200 hp (150 </a:t>
                      </a:r>
                      <a:r>
                        <a:rPr lang="en-US" sz="1200" dirty="0" err="1"/>
                        <a:t>kw</a:t>
                      </a:r>
                      <a:r>
                        <a:rPr lang="en-US" sz="1200" dirty="0"/>
                        <a:t>). Max 6000 rpm.</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987">
                <a:tc>
                  <a:txBody>
                    <a:bodyPr/>
                    <a:lstStyle/>
                    <a:p>
                      <a:r>
                        <a:rPr lang="fr-FR" sz="1200"/>
                        <a:t>Electrical system</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12 V DC Battery, starter, 360 w alternator.</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588">
                <a:tc>
                  <a:txBody>
                    <a:bodyPr/>
                    <a:lstStyle/>
                    <a:p>
                      <a:r>
                        <a:rPr lang="fr-FR" sz="1200"/>
                        <a:t>Rotor</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t>Carbon / Kevlar composite diameter 1.7 ft</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026">
                <a:tc>
                  <a:txBody>
                    <a:bodyPr/>
                    <a:lstStyle/>
                    <a:p>
                      <a:r>
                        <a:rPr lang="fr-FR" sz="1200"/>
                        <a:t>Max</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t>7058 rpm</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987">
                <a:tc>
                  <a:txBody>
                    <a:bodyPr/>
                    <a:lstStyle/>
                    <a:p>
                      <a:r>
                        <a:rPr lang="fr-FR" sz="1200"/>
                        <a:t>Range</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31.5 miles (at max speed of 63 mph as required by FAA part 103).</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987">
                <a:tc>
                  <a:txBody>
                    <a:bodyPr/>
                    <a:lstStyle/>
                    <a:p>
                      <a:r>
                        <a:rPr lang="fr-FR" sz="1200"/>
                        <a:t>Hover in ground effect</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t>8000 ft (estimated)</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987">
                <a:tc>
                  <a:txBody>
                    <a:bodyPr/>
                    <a:lstStyle/>
                    <a:p>
                      <a:r>
                        <a:rPr lang="fr-FR" sz="1200"/>
                        <a:t>Hover above ground effect</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t>8000 ft (estimated)</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3870">
                <a:tc>
                  <a:txBody>
                    <a:bodyPr/>
                    <a:lstStyle/>
                    <a:p>
                      <a:r>
                        <a:rPr lang="fr-FR" sz="1200"/>
                        <a:t>Standard Equipment</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Flight and Engine displays</a:t>
                      </a:r>
                      <a:br>
                        <a:rPr lang="en-US" sz="1200" dirty="0"/>
                      </a:br>
                      <a:r>
                        <a:rPr lang="en-US" sz="1200" dirty="0"/>
                        <a:t>Harness</a:t>
                      </a:r>
                      <a:br>
                        <a:rPr lang="en-US" sz="1200" dirty="0"/>
                      </a:br>
                      <a:r>
                        <a:rPr lang="en-US" sz="1200" dirty="0"/>
                        <a:t>Ballistic Parachute</a:t>
                      </a:r>
                      <a:br>
                        <a:rPr lang="en-US" sz="1200" dirty="0"/>
                      </a:br>
                      <a:r>
                        <a:rPr lang="en-US" sz="1200" dirty="0"/>
                        <a:t>Retractable undercarriage</a:t>
                      </a:r>
                      <a:br>
                        <a:rPr lang="en-US" sz="1200" dirty="0"/>
                      </a:br>
                      <a:r>
                        <a:rPr lang="en-US" sz="1200" dirty="0"/>
                        <a:t>Energy absorbing undercarriage.</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987">
                <a:tc>
                  <a:txBody>
                    <a:bodyPr/>
                    <a:lstStyle/>
                    <a:p>
                      <a:r>
                        <a:rPr lang="fr-FR" sz="1200"/>
                        <a:t>Classification</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Meets the requirements of the FAA Part 103, </a:t>
                      </a:r>
                      <a:r>
                        <a:rPr lang="en-US" sz="1200" dirty="0" err="1"/>
                        <a:t>Ultralight</a:t>
                      </a:r>
                      <a:r>
                        <a:rPr lang="en-US" sz="1200" dirty="0"/>
                        <a:t> Regulations</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987">
                <a:tc>
                  <a:txBody>
                    <a:bodyPr/>
                    <a:lstStyle/>
                    <a:p>
                      <a:r>
                        <a:rPr lang="fr-FR" sz="1200"/>
                        <a:t>Pilot License</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The </a:t>
                      </a:r>
                      <a:r>
                        <a:rPr lang="en-US" sz="1200" dirty="0" err="1"/>
                        <a:t>Ultralight</a:t>
                      </a:r>
                      <a:r>
                        <a:rPr lang="en-US" sz="1200" dirty="0"/>
                        <a:t> class does not require an FAA </a:t>
                      </a:r>
                      <a:r>
                        <a:rPr lang="en-US" sz="1200" dirty="0" err="1"/>
                        <a:t>recognised</a:t>
                      </a:r>
                      <a:r>
                        <a:rPr lang="en-US" sz="1200" dirty="0"/>
                        <a:t> pilots license.</a:t>
                      </a:r>
                    </a:p>
                  </a:txBody>
                  <a:tcPr marL="30328" marR="30328" marT="15164" marB="151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7649" name="Rectangle 1"/>
          <p:cNvSpPr>
            <a:spLocks noChangeArrowheads="1"/>
          </p:cNvSpPr>
          <p:nvPr/>
        </p:nvSpPr>
        <p:spPr bwMode="auto">
          <a:xfrm>
            <a:off x="3845755" y="908720"/>
            <a:ext cx="5298245"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fr-FR" sz="1200" b="1" i="0" u="none" strike="noStrike" cap="none" normalizeH="0" baseline="0" dirty="0" smtClean="0">
                <a:ln>
                  <a:noFill/>
                </a:ln>
                <a:solidFill>
                  <a:schemeClr val="tx1"/>
                </a:solidFill>
                <a:effectLst/>
                <a:latin typeface="Arial" pitchFamily="34" charset="0"/>
              </a:rPr>
              <a:t>Martin </a:t>
            </a:r>
            <a:r>
              <a:rPr kumimoji="0" lang="fr-FR" sz="1200" b="1" i="0" u="none" strike="noStrike" cap="none" normalizeH="0" baseline="0" dirty="0" err="1" smtClean="0">
                <a:ln>
                  <a:noFill/>
                </a:ln>
                <a:solidFill>
                  <a:schemeClr val="tx1"/>
                </a:solidFill>
                <a:effectLst/>
                <a:latin typeface="Arial" pitchFamily="34" charset="0"/>
              </a:rPr>
              <a:t>Jetpack</a:t>
            </a:r>
            <a:r>
              <a:rPr kumimoji="0" lang="fr-FR" sz="1200" b="1" i="0" u="none" strike="noStrike" cap="none" normalizeH="0" baseline="0" dirty="0" smtClean="0">
                <a:ln>
                  <a:noFill/>
                </a:ln>
                <a:solidFill>
                  <a:schemeClr val="tx1"/>
                </a:solidFill>
                <a:effectLst/>
                <a:latin typeface="Arial" pitchFamily="34" charset="0"/>
              </a:rPr>
              <a:t> </a:t>
            </a:r>
            <a:r>
              <a:rPr kumimoji="0" lang="fr-FR" sz="1200" b="1" i="0" u="none" strike="noStrike" cap="none" normalizeH="0" baseline="0" dirty="0" err="1" smtClean="0">
                <a:ln>
                  <a:noFill/>
                </a:ln>
                <a:solidFill>
                  <a:schemeClr val="tx1"/>
                </a:solidFill>
                <a:effectLst/>
                <a:latin typeface="Arial" pitchFamily="34" charset="0"/>
              </a:rPr>
              <a:t>Specifications</a:t>
            </a:r>
            <a:r>
              <a:rPr kumimoji="0" lang="fr-FR" sz="1200" b="1" i="0" u="none" strike="noStrike" cap="none" normalizeH="0" baseline="0" dirty="0" smtClean="0">
                <a:ln>
                  <a:noFill/>
                </a:ln>
                <a:solidFill>
                  <a:schemeClr val="tx1"/>
                </a:solidFill>
                <a:effectLst/>
                <a:latin typeface="Arial" pitchFamily="34" charset="0"/>
              </a:rPr>
              <a:t> </a:t>
            </a:r>
            <a:r>
              <a:rPr kumimoji="0" lang="fr-FR" sz="1000" i="0" u="none" strike="noStrike" cap="none" normalizeH="0" baseline="0" dirty="0" smtClean="0">
                <a:ln>
                  <a:noFill/>
                </a:ln>
                <a:solidFill>
                  <a:schemeClr val="tx1"/>
                </a:solidFill>
                <a:effectLst/>
                <a:latin typeface="Arial" pitchFamily="34" charset="0"/>
                <a:hlinkClick r:id="rId2"/>
              </a:rPr>
              <a:t>http://martinjetpack.com/technical-information.aspx</a:t>
            </a:r>
            <a:r>
              <a:rPr kumimoji="0" lang="fr-FR" sz="1000" i="0" u="none" strike="noStrike" cap="none" normalizeH="0" baseline="0" dirty="0" smtClean="0">
                <a:ln>
                  <a:noFill/>
                </a:ln>
                <a:solidFill>
                  <a:schemeClr val="tx1"/>
                </a:solidFill>
                <a:effectLst/>
                <a:latin typeface="Arial" pitchFamily="34" charset="0"/>
              </a:rPr>
              <a:t> </a:t>
            </a:r>
          </a:p>
        </p:txBody>
      </p:sp>
      <p:sp>
        <p:nvSpPr>
          <p:cNvPr id="6" name="Espace réservé du numéro de diapositive 6"/>
          <p:cNvSpPr>
            <a:spLocks noGrp="1"/>
          </p:cNvSpPr>
          <p:nvPr>
            <p:ph type="sldNum" sz="quarter" idx="12"/>
          </p:nvPr>
        </p:nvSpPr>
        <p:spPr>
          <a:xfrm>
            <a:off x="8244408" y="6453336"/>
            <a:ext cx="360040" cy="144016"/>
          </a:xfrm>
          <a:noFill/>
        </p:spPr>
        <p:txBody>
          <a:bodyPr/>
          <a:lstStyle/>
          <a:p>
            <a:fld id="{C8ED6035-0937-4ECA-8532-129E62957623}" type="slidenum">
              <a:rPr lang="fr-FR" smtClean="0"/>
              <a:pPr/>
              <a:t>14</a:t>
            </a:fld>
            <a:endParaRPr lang="fr-FR"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0"/>
            <a:ext cx="6552728"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sp>
        <p:nvSpPr>
          <p:cNvPr id="3" name="ZoneTexte 2"/>
          <p:cNvSpPr txBox="1"/>
          <p:nvPr/>
        </p:nvSpPr>
        <p:spPr>
          <a:xfrm>
            <a:off x="251520" y="836712"/>
            <a:ext cx="7920880" cy="369332"/>
          </a:xfrm>
          <a:prstGeom prst="rect">
            <a:avLst/>
          </a:prstGeom>
          <a:noFill/>
        </p:spPr>
        <p:txBody>
          <a:bodyPr wrap="square" rtlCol="0">
            <a:spAutoFit/>
          </a:bodyPr>
          <a:lstStyle/>
          <a:p>
            <a:r>
              <a:rPr lang="fr-FR" b="1" dirty="0" smtClean="0"/>
              <a:t>15) Martin Jetpack 2008 (New-</a:t>
            </a:r>
            <a:r>
              <a:rPr lang="fr-FR" b="1" dirty="0" err="1"/>
              <a:t>z</a:t>
            </a:r>
            <a:r>
              <a:rPr lang="fr-FR" b="1" dirty="0" err="1" smtClean="0"/>
              <a:t>eland</a:t>
            </a:r>
            <a:r>
              <a:rPr lang="fr-FR" b="1" dirty="0" smtClean="0"/>
              <a:t>) - </a:t>
            </a:r>
            <a:r>
              <a:rPr lang="fr-FR" b="1" dirty="0" smtClean="0">
                <a:solidFill>
                  <a:srgbClr val="00B050"/>
                </a:solidFill>
              </a:rPr>
              <a:t>Key </a:t>
            </a:r>
            <a:r>
              <a:rPr lang="fr-FR" b="1" dirty="0" err="1" smtClean="0">
                <a:solidFill>
                  <a:srgbClr val="00B050"/>
                </a:solidFill>
              </a:rPr>
              <a:t>Partners</a:t>
            </a:r>
            <a:r>
              <a:rPr lang="fr-FR" b="1" dirty="0" smtClean="0">
                <a:solidFill>
                  <a:srgbClr val="00B050"/>
                </a:solidFill>
              </a:rPr>
              <a:t> </a:t>
            </a:r>
            <a:endParaRPr lang="fr-FR" b="1" dirty="0">
              <a:solidFill>
                <a:srgbClr val="00B050"/>
              </a:solidFill>
            </a:endParaRPr>
          </a:p>
        </p:txBody>
      </p:sp>
      <p:sp>
        <p:nvSpPr>
          <p:cNvPr id="6" name="Rectangle 5"/>
          <p:cNvSpPr/>
          <p:nvPr/>
        </p:nvSpPr>
        <p:spPr>
          <a:xfrm>
            <a:off x="179512" y="6596992"/>
            <a:ext cx="2975495" cy="246221"/>
          </a:xfrm>
          <a:prstGeom prst="rect">
            <a:avLst/>
          </a:prstGeom>
        </p:spPr>
        <p:txBody>
          <a:bodyPr wrap="none">
            <a:spAutoFit/>
          </a:bodyPr>
          <a:lstStyle/>
          <a:p>
            <a:r>
              <a:rPr lang="fr-FR" sz="1000" dirty="0" smtClean="0"/>
              <a:t>Source : </a:t>
            </a:r>
            <a:r>
              <a:rPr lang="fr-FR" sz="1000" dirty="0" smtClean="0">
                <a:hlinkClick r:id="rId2"/>
              </a:rPr>
              <a:t>http</a:t>
            </a:r>
            <a:r>
              <a:rPr lang="fr-FR" sz="1000" dirty="0">
                <a:hlinkClick r:id="rId2"/>
              </a:rPr>
              <a:t>://</a:t>
            </a:r>
            <a:r>
              <a:rPr lang="fr-FR" sz="1000" dirty="0" smtClean="0">
                <a:hlinkClick r:id="rId2"/>
              </a:rPr>
              <a:t>martinjetpack.com/key-partners.aspx</a:t>
            </a:r>
            <a:r>
              <a:rPr lang="fr-FR" sz="1000" dirty="0" smtClean="0"/>
              <a:t> </a:t>
            </a:r>
            <a:endParaRPr lang="fr-FR" sz="1000" dirty="0"/>
          </a:p>
        </p:txBody>
      </p:sp>
      <p:graphicFrame>
        <p:nvGraphicFramePr>
          <p:cNvPr id="7" name="Tableau 6"/>
          <p:cNvGraphicFramePr>
            <a:graphicFrameLocks noGrp="1"/>
          </p:cNvGraphicFramePr>
          <p:nvPr>
            <p:extLst>
              <p:ext uri="{D42A27DB-BD31-4B8C-83A1-F6EECF244321}">
                <p14:modId xmlns:p14="http://schemas.microsoft.com/office/powerpoint/2010/main" xmlns="" val="3454512549"/>
              </p:ext>
            </p:extLst>
          </p:nvPr>
        </p:nvGraphicFramePr>
        <p:xfrm>
          <a:off x="107503" y="1206044"/>
          <a:ext cx="8856984" cy="5297832"/>
        </p:xfrm>
        <a:graphic>
          <a:graphicData uri="http://schemas.openxmlformats.org/drawingml/2006/table">
            <a:tbl>
              <a:tblPr firstRow="1" bandRow="1">
                <a:tableStyleId>{5C22544A-7EE6-4342-B048-85BDC9FD1C3A}</a:tableStyleId>
              </a:tblPr>
              <a:tblGrid>
                <a:gridCol w="1656185"/>
                <a:gridCol w="3888432"/>
                <a:gridCol w="3312367"/>
              </a:tblGrid>
              <a:tr h="517528">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kern="1200" dirty="0" err="1" smtClean="0">
                          <a:solidFill>
                            <a:schemeClr val="tx1"/>
                          </a:solidFill>
                          <a:effectLst/>
                          <a:latin typeface="+mn-lt"/>
                          <a:ea typeface="+mn-ea"/>
                          <a:cs typeface="+mn-cs"/>
                        </a:rPr>
                        <a:t>Dynamic</a:t>
                      </a:r>
                      <a:r>
                        <a:rPr lang="fr-FR" sz="1800" b="0" kern="1200" dirty="0" smtClean="0">
                          <a:solidFill>
                            <a:schemeClr val="tx1"/>
                          </a:solidFill>
                          <a:effectLst/>
                          <a:latin typeface="+mn-lt"/>
                          <a:ea typeface="+mn-ea"/>
                          <a:cs typeface="+mn-cs"/>
                        </a:rPr>
                        <a:t> Composites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u="sng" kern="1200" dirty="0" smtClean="0">
                          <a:solidFill>
                            <a:schemeClr val="lt1"/>
                          </a:solidFill>
                          <a:effectLst/>
                          <a:latin typeface="+mn-lt"/>
                          <a:ea typeface="+mn-ea"/>
                          <a:cs typeface="+mn-cs"/>
                          <a:hlinkClick r:id="rId3"/>
                        </a:rPr>
                        <a:t>www.dynamic-composites.co.nz</a:t>
                      </a:r>
                      <a:endParaRPr lang="fr-FR" sz="1800" b="0" kern="1200" dirty="0" smtClean="0">
                        <a:solidFill>
                          <a:schemeClr val="l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7528">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SRD </a:t>
                      </a:r>
                      <a:r>
                        <a:rPr lang="fr-FR" sz="1800" kern="1200" dirty="0" err="1" smtClean="0">
                          <a:solidFill>
                            <a:schemeClr val="dk1"/>
                          </a:solidFill>
                          <a:effectLst/>
                          <a:latin typeface="+mn-lt"/>
                          <a:ea typeface="+mn-ea"/>
                          <a:cs typeface="+mn-cs"/>
                        </a:rPr>
                        <a:t>Titanium</a:t>
                      </a:r>
                      <a:endParaRPr lang="fr-FR"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u="sng" kern="1200" dirty="0" smtClean="0">
                          <a:solidFill>
                            <a:schemeClr val="dk1"/>
                          </a:solidFill>
                          <a:effectLst/>
                          <a:latin typeface="+mn-lt"/>
                          <a:ea typeface="+mn-ea"/>
                          <a:cs typeface="+mn-cs"/>
                          <a:hlinkClick r:id="rId4"/>
                        </a:rPr>
                        <a:t>www.srdtitanium.com</a:t>
                      </a:r>
                      <a:endParaRPr lang="fr-FR"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7528">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No.8 Ventures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u="sng" kern="1200" dirty="0" smtClean="0">
                          <a:solidFill>
                            <a:schemeClr val="dk1"/>
                          </a:solidFill>
                          <a:effectLst/>
                          <a:latin typeface="+mn-lt"/>
                          <a:ea typeface="+mn-ea"/>
                          <a:cs typeface="+mn-cs"/>
                          <a:hlinkClick r:id="rId5"/>
                        </a:rPr>
                        <a:t>www.no8ventures.co.nz</a:t>
                      </a:r>
                      <a:endParaRPr lang="fr-FR"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7528">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Air New </a:t>
                      </a:r>
                      <a:r>
                        <a:rPr lang="fr-FR" sz="1800" kern="1200" dirty="0" err="1" smtClean="0">
                          <a:solidFill>
                            <a:schemeClr val="dk1"/>
                          </a:solidFill>
                          <a:effectLst/>
                          <a:latin typeface="+mn-lt"/>
                          <a:ea typeface="+mn-ea"/>
                          <a:cs typeface="+mn-cs"/>
                        </a:rPr>
                        <a:t>Zealand</a:t>
                      </a:r>
                      <a:endParaRPr lang="fr-FR"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u="sng" kern="1200" dirty="0" smtClean="0">
                          <a:solidFill>
                            <a:schemeClr val="dk1"/>
                          </a:solidFill>
                          <a:effectLst/>
                          <a:latin typeface="+mn-lt"/>
                          <a:ea typeface="+mn-ea"/>
                          <a:cs typeface="+mn-cs"/>
                          <a:hlinkClick r:id="rId6"/>
                        </a:rPr>
                        <a:t>www.airnewzealand.co.nz</a:t>
                      </a:r>
                      <a:endParaRPr lang="fr-FR"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7528">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err="1" smtClean="0">
                          <a:solidFill>
                            <a:schemeClr val="dk1"/>
                          </a:solidFill>
                          <a:effectLst/>
                          <a:latin typeface="+mn-lt"/>
                          <a:ea typeface="+mn-ea"/>
                          <a:cs typeface="+mn-cs"/>
                        </a:rPr>
                        <a:t>Ballistic</a:t>
                      </a:r>
                      <a:r>
                        <a:rPr lang="fr-FR" sz="1800" kern="1200" dirty="0" smtClean="0">
                          <a:solidFill>
                            <a:schemeClr val="dk1"/>
                          </a:solidFill>
                          <a:effectLst/>
                          <a:latin typeface="+mn-lt"/>
                          <a:ea typeface="+mn-ea"/>
                          <a:cs typeface="+mn-cs"/>
                        </a:rPr>
                        <a:t> </a:t>
                      </a:r>
                      <a:r>
                        <a:rPr lang="fr-FR" sz="1800" kern="1200" dirty="0" err="1" smtClean="0">
                          <a:solidFill>
                            <a:schemeClr val="dk1"/>
                          </a:solidFill>
                          <a:effectLst/>
                          <a:latin typeface="+mn-lt"/>
                          <a:ea typeface="+mn-ea"/>
                          <a:cs typeface="+mn-cs"/>
                        </a:rPr>
                        <a:t>Recovery</a:t>
                      </a:r>
                      <a:r>
                        <a:rPr lang="fr-FR" sz="1800" kern="1200" dirty="0" smtClean="0">
                          <a:solidFill>
                            <a:schemeClr val="dk1"/>
                          </a:solidFill>
                          <a:effectLst/>
                          <a:latin typeface="+mn-lt"/>
                          <a:ea typeface="+mn-ea"/>
                          <a:cs typeface="+mn-cs"/>
                        </a:rPr>
                        <a:t> </a:t>
                      </a:r>
                      <a:r>
                        <a:rPr lang="fr-FR" sz="1800" kern="1200" dirty="0" err="1" smtClean="0">
                          <a:solidFill>
                            <a:schemeClr val="dk1"/>
                          </a:solidFill>
                          <a:effectLst/>
                          <a:latin typeface="+mn-lt"/>
                          <a:ea typeface="+mn-ea"/>
                          <a:cs typeface="+mn-cs"/>
                        </a:rPr>
                        <a:t>Systems</a:t>
                      </a:r>
                      <a:endParaRPr lang="fr-FR"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800" u="sng" kern="1200" dirty="0" smtClean="0">
                          <a:solidFill>
                            <a:schemeClr val="dk1"/>
                          </a:solidFill>
                          <a:effectLst/>
                          <a:latin typeface="+mn-lt"/>
                          <a:ea typeface="+mn-ea"/>
                          <a:cs typeface="+mn-cs"/>
                          <a:hlinkClick r:id="rId7"/>
                        </a:rPr>
                        <a:t>www.brsparachutes.com</a:t>
                      </a:r>
                      <a:endParaRPr lang="fr-FR"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7528">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err="1" smtClean="0">
                          <a:solidFill>
                            <a:schemeClr val="dk1"/>
                          </a:solidFill>
                          <a:effectLst/>
                          <a:latin typeface="+mn-lt"/>
                          <a:ea typeface="+mn-ea"/>
                          <a:cs typeface="+mn-cs"/>
                        </a:rPr>
                        <a:t>Formworks</a:t>
                      </a:r>
                      <a:r>
                        <a:rPr lang="fr-FR" sz="1800" kern="1200" dirty="0" smtClean="0">
                          <a:solidFill>
                            <a:schemeClr val="dk1"/>
                          </a:solidFill>
                          <a:effectLst/>
                          <a:latin typeface="+mn-lt"/>
                          <a:ea typeface="+mn-ea"/>
                          <a:cs typeface="+mn-cs"/>
                        </a:rPr>
                        <a:t>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u="sng" kern="1200" dirty="0" smtClean="0">
                          <a:solidFill>
                            <a:schemeClr val="dk1"/>
                          </a:solidFill>
                          <a:effectLst/>
                          <a:latin typeface="+mn-lt"/>
                          <a:ea typeface="+mn-ea"/>
                          <a:cs typeface="+mn-cs"/>
                          <a:hlinkClick r:id="rId8"/>
                        </a:rPr>
                        <a:t>www.formworks.co.nz</a:t>
                      </a:r>
                      <a:endParaRPr lang="fr-FR"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7528">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err="1" smtClean="0">
                          <a:solidFill>
                            <a:schemeClr val="dk1"/>
                          </a:solidFill>
                          <a:effectLst/>
                          <a:latin typeface="+mn-lt"/>
                          <a:ea typeface="+mn-ea"/>
                          <a:cs typeface="+mn-cs"/>
                        </a:rPr>
                        <a:t>Infinity</a:t>
                      </a:r>
                      <a:r>
                        <a:rPr lang="fr-FR" sz="1800" kern="1200" dirty="0" smtClean="0">
                          <a:solidFill>
                            <a:schemeClr val="dk1"/>
                          </a:solidFill>
                          <a:effectLst/>
                          <a:latin typeface="+mn-lt"/>
                          <a:ea typeface="+mn-ea"/>
                          <a:cs typeface="+mn-cs"/>
                        </a:rPr>
                        <a:t> Aerospace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u="sng" kern="1200" dirty="0" smtClean="0">
                          <a:solidFill>
                            <a:schemeClr val="dk1"/>
                          </a:solidFill>
                          <a:effectLst/>
                          <a:latin typeface="+mn-lt"/>
                          <a:ea typeface="+mn-ea"/>
                          <a:cs typeface="+mn-cs"/>
                          <a:hlinkClick r:id="rId9"/>
                        </a:rPr>
                        <a:t>www.infinityaerospace.com</a:t>
                      </a:r>
                      <a:endParaRPr lang="fr-FR"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7528">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err="1" smtClean="0">
                          <a:solidFill>
                            <a:schemeClr val="dk1"/>
                          </a:solidFill>
                          <a:effectLst/>
                          <a:latin typeface="+mn-lt"/>
                          <a:ea typeface="+mn-ea"/>
                          <a:cs typeface="+mn-cs"/>
                        </a:rPr>
                        <a:t>University</a:t>
                      </a:r>
                      <a:r>
                        <a:rPr lang="fr-FR" sz="1800" kern="1200" dirty="0" smtClean="0">
                          <a:solidFill>
                            <a:schemeClr val="dk1"/>
                          </a:solidFill>
                          <a:effectLst/>
                          <a:latin typeface="+mn-lt"/>
                          <a:ea typeface="+mn-ea"/>
                          <a:cs typeface="+mn-cs"/>
                        </a:rPr>
                        <a:t> of Canterbury, New </a:t>
                      </a:r>
                      <a:r>
                        <a:rPr lang="fr-FR" sz="1800" kern="1200" dirty="0" err="1" smtClean="0">
                          <a:solidFill>
                            <a:schemeClr val="dk1"/>
                          </a:solidFill>
                          <a:effectLst/>
                          <a:latin typeface="+mn-lt"/>
                          <a:ea typeface="+mn-ea"/>
                          <a:cs typeface="+mn-cs"/>
                        </a:rPr>
                        <a:t>Zealand</a:t>
                      </a:r>
                      <a:endParaRPr lang="fr-FR" sz="1800" kern="1200" dirty="0" smtClean="0">
                        <a:solidFill>
                          <a:schemeClr val="dk1"/>
                        </a:solidFill>
                        <a:effectLst/>
                        <a:latin typeface="+mn-lt"/>
                        <a:ea typeface="+mn-ea"/>
                        <a:cs typeface="+mn-cs"/>
                      </a:endParaRPr>
                    </a:p>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u="sng" kern="1200" dirty="0" smtClean="0">
                          <a:solidFill>
                            <a:schemeClr val="dk1"/>
                          </a:solidFill>
                          <a:effectLst/>
                          <a:latin typeface="+mn-lt"/>
                          <a:ea typeface="+mn-ea"/>
                          <a:cs typeface="+mn-cs"/>
                          <a:hlinkClick r:id="rId10"/>
                        </a:rPr>
                        <a:t>www.mech.canterbury.ac.nz</a:t>
                      </a:r>
                      <a:endParaRPr lang="fr-FR"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7528">
                <a:tc>
                  <a:txBody>
                    <a:bodyPr/>
                    <a:lstStyle/>
                    <a:p>
                      <a:endParaRPr lang="fr-FR">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err="1" smtClean="0">
                          <a:solidFill>
                            <a:schemeClr val="dk1"/>
                          </a:solidFill>
                          <a:effectLst/>
                          <a:latin typeface="+mn-lt"/>
                          <a:ea typeface="+mn-ea"/>
                          <a:cs typeface="+mn-cs"/>
                        </a:rPr>
                        <a:t>Intercad</a:t>
                      </a:r>
                      <a:endParaRPr lang="fr-FR"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u="sng" kern="1200" dirty="0" smtClean="0">
                          <a:solidFill>
                            <a:schemeClr val="dk1"/>
                          </a:solidFill>
                          <a:effectLst/>
                          <a:latin typeface="+mn-lt"/>
                          <a:ea typeface="+mn-ea"/>
                          <a:cs typeface="+mn-cs"/>
                          <a:hlinkClick r:id="rId11"/>
                        </a:rPr>
                        <a:t>www.intercad.co.nz</a:t>
                      </a:r>
                      <a:endParaRPr lang="fr-FR"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7528">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err="1" smtClean="0">
                          <a:solidFill>
                            <a:schemeClr val="dk1"/>
                          </a:solidFill>
                          <a:effectLst/>
                          <a:latin typeface="+mn-lt"/>
                          <a:ea typeface="+mn-ea"/>
                          <a:cs typeface="+mn-cs"/>
                        </a:rPr>
                        <a:t>SolidWorks</a:t>
                      </a:r>
                      <a:endParaRPr lang="fr-FR"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u="sng" kern="1200" dirty="0" smtClean="0">
                          <a:solidFill>
                            <a:schemeClr val="dk1"/>
                          </a:solidFill>
                          <a:effectLst/>
                          <a:latin typeface="+mn-lt"/>
                          <a:ea typeface="+mn-ea"/>
                          <a:cs typeface="+mn-cs"/>
                          <a:hlinkClick r:id="rId12"/>
                        </a:rPr>
                        <a:t>www.solidworks.com</a:t>
                      </a:r>
                      <a:endParaRPr lang="fr-FR"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9" name="Image 18" descr="http://martinjetpack.com/app_images/articles/dynamic_composites.jpg"/>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28041" y="1268760"/>
            <a:ext cx="1139218" cy="409342"/>
          </a:xfrm>
          <a:prstGeom prst="rect">
            <a:avLst/>
          </a:prstGeom>
          <a:noFill/>
          <a:ln>
            <a:noFill/>
          </a:ln>
        </p:spPr>
      </p:pic>
      <p:pic>
        <p:nvPicPr>
          <p:cNvPr id="20" name="Image 19" descr="http://martinjetpack.com/app_images/articles/srd.jpg"/>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59433" y="1772816"/>
            <a:ext cx="1080120" cy="411252"/>
          </a:xfrm>
          <a:prstGeom prst="rect">
            <a:avLst/>
          </a:prstGeom>
          <a:noFill/>
          <a:ln>
            <a:noFill/>
          </a:ln>
        </p:spPr>
      </p:pic>
      <p:pic>
        <p:nvPicPr>
          <p:cNvPr id="21" name="Image 20" descr="http://martinjetpack.com/app_images/articles/number8.jpg"/>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94841" y="2282031"/>
            <a:ext cx="1144712" cy="409575"/>
          </a:xfrm>
          <a:prstGeom prst="rect">
            <a:avLst/>
          </a:prstGeom>
          <a:noFill/>
          <a:ln>
            <a:noFill/>
          </a:ln>
        </p:spPr>
      </p:pic>
      <p:pic>
        <p:nvPicPr>
          <p:cNvPr id="22" name="Image 21" descr="http://martinjetpack.com/app_images/articles/airnz.jpg"/>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491895" y="2780928"/>
            <a:ext cx="1077466" cy="414338"/>
          </a:xfrm>
          <a:prstGeom prst="rect">
            <a:avLst/>
          </a:prstGeom>
          <a:noFill/>
          <a:ln>
            <a:noFill/>
          </a:ln>
        </p:spPr>
      </p:pic>
      <p:pic>
        <p:nvPicPr>
          <p:cNvPr id="23" name="Image 22" descr="http://martinjetpack.com/app_images/articles/brs.jpg"/>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484838" y="3350515"/>
            <a:ext cx="964717" cy="366518"/>
          </a:xfrm>
          <a:prstGeom prst="rect">
            <a:avLst/>
          </a:prstGeom>
          <a:noFill/>
          <a:ln>
            <a:noFill/>
          </a:ln>
        </p:spPr>
      </p:pic>
      <p:pic>
        <p:nvPicPr>
          <p:cNvPr id="24" name="Image 23" descr="http://martinjetpack.com/app_images/articles/form_works.jpg"/>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394841" y="3861048"/>
            <a:ext cx="1216720" cy="376809"/>
          </a:xfrm>
          <a:prstGeom prst="rect">
            <a:avLst/>
          </a:prstGeom>
          <a:noFill/>
          <a:ln>
            <a:noFill/>
          </a:ln>
        </p:spPr>
      </p:pic>
      <p:pic>
        <p:nvPicPr>
          <p:cNvPr id="25" name="Image 24" descr="http://martinjetpack.com/app_images/articles/infinity.jpg"/>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499145" y="4365104"/>
            <a:ext cx="1070216" cy="376809"/>
          </a:xfrm>
          <a:prstGeom prst="rect">
            <a:avLst/>
          </a:prstGeom>
          <a:noFill/>
          <a:ln>
            <a:noFill/>
          </a:ln>
        </p:spPr>
      </p:pic>
      <p:pic>
        <p:nvPicPr>
          <p:cNvPr id="27" name="Image 26" descr="http://martinjetpack.com/app_images/articles/intercad.png"/>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352748" y="5589240"/>
            <a:ext cx="1293490" cy="309563"/>
          </a:xfrm>
          <a:prstGeom prst="rect">
            <a:avLst/>
          </a:prstGeom>
          <a:noFill/>
          <a:ln>
            <a:noFill/>
          </a:ln>
        </p:spPr>
      </p:pic>
      <p:pic>
        <p:nvPicPr>
          <p:cNvPr id="28" name="Image 27" descr="http://martinjetpack.com/app_images/articles/solidworks.jpg"/>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313971" y="6021287"/>
            <a:ext cx="1225582" cy="403675"/>
          </a:xfrm>
          <a:prstGeom prst="rect">
            <a:avLst/>
          </a:prstGeom>
          <a:noFill/>
          <a:ln>
            <a:noFill/>
          </a:ln>
        </p:spPr>
      </p:pic>
      <p:pic>
        <p:nvPicPr>
          <p:cNvPr id="1036" name="Picture 12"/>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477661" y="4899840"/>
            <a:ext cx="709963" cy="4774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Espace réservé du numéro de diapositive 6"/>
          <p:cNvSpPr>
            <a:spLocks noGrp="1"/>
          </p:cNvSpPr>
          <p:nvPr>
            <p:ph type="sldNum" sz="quarter" idx="12"/>
          </p:nvPr>
        </p:nvSpPr>
        <p:spPr>
          <a:xfrm>
            <a:off x="8532440" y="6525344"/>
            <a:ext cx="360040" cy="144016"/>
          </a:xfrm>
          <a:noFill/>
        </p:spPr>
        <p:txBody>
          <a:bodyPr/>
          <a:lstStyle/>
          <a:p>
            <a:fld id="{C8ED6035-0937-4ECA-8532-129E62957623}" type="slidenum">
              <a:rPr lang="fr-FR" smtClean="0"/>
              <a:pPr/>
              <a:t>15</a:t>
            </a:fld>
            <a:endParaRPr lang="fr-FR" dirty="0" smtClean="0"/>
          </a:p>
        </p:txBody>
      </p:sp>
    </p:spTree>
    <p:extLst>
      <p:ext uri="{BB962C8B-B14F-4D97-AF65-F5344CB8AC3E}">
        <p14:creationId xmlns:p14="http://schemas.microsoft.com/office/powerpoint/2010/main" xmlns="" val="1151674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0"/>
            <a:ext cx="6552728"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sp>
        <p:nvSpPr>
          <p:cNvPr id="3" name="ZoneTexte 2"/>
          <p:cNvSpPr txBox="1"/>
          <p:nvPr/>
        </p:nvSpPr>
        <p:spPr>
          <a:xfrm>
            <a:off x="251520" y="836712"/>
            <a:ext cx="8712968" cy="3970318"/>
          </a:xfrm>
          <a:prstGeom prst="rect">
            <a:avLst/>
          </a:prstGeom>
          <a:noFill/>
        </p:spPr>
        <p:txBody>
          <a:bodyPr wrap="square" rtlCol="0">
            <a:spAutoFit/>
          </a:bodyPr>
          <a:lstStyle/>
          <a:p>
            <a:r>
              <a:rPr lang="fr-FR" b="1" dirty="0" smtClean="0"/>
              <a:t>15) Martin Jetpack 2008 (New-</a:t>
            </a:r>
            <a:r>
              <a:rPr lang="fr-FR" b="1" dirty="0" err="1"/>
              <a:t>z</a:t>
            </a:r>
            <a:r>
              <a:rPr lang="fr-FR" b="1" dirty="0" err="1" smtClean="0"/>
              <a:t>eland</a:t>
            </a:r>
            <a:r>
              <a:rPr lang="fr-FR" b="1" dirty="0" smtClean="0"/>
              <a:t>)</a:t>
            </a:r>
          </a:p>
          <a:p>
            <a:endParaRPr lang="fr-FR" b="1" dirty="0">
              <a:solidFill>
                <a:srgbClr val="00B050"/>
              </a:solidFill>
            </a:endParaRPr>
          </a:p>
          <a:p>
            <a:r>
              <a:rPr lang="fr-FR" b="1" u="sng" dirty="0" err="1" smtClean="0">
                <a:solidFill>
                  <a:srgbClr val="00B050"/>
                </a:solidFill>
              </a:rPr>
              <a:t>Advantages</a:t>
            </a:r>
            <a:r>
              <a:rPr lang="fr-FR" b="1" dirty="0" smtClean="0">
                <a:solidFill>
                  <a:srgbClr val="00B050"/>
                </a:solidFill>
              </a:rPr>
              <a:t> :</a:t>
            </a:r>
          </a:p>
          <a:p>
            <a:r>
              <a:rPr lang="fr-FR" b="1" dirty="0" err="1" smtClean="0">
                <a:solidFill>
                  <a:srgbClr val="00B050"/>
                </a:solidFill>
              </a:rPr>
              <a:t>Safety</a:t>
            </a:r>
            <a:endParaRPr lang="fr-FR" b="1" dirty="0" smtClean="0">
              <a:solidFill>
                <a:srgbClr val="00B050"/>
              </a:solidFill>
            </a:endParaRPr>
          </a:p>
          <a:p>
            <a:r>
              <a:rPr lang="fr-FR" b="1" dirty="0" smtClean="0">
                <a:solidFill>
                  <a:srgbClr val="00B050"/>
                </a:solidFill>
              </a:rPr>
              <a:t>10 </a:t>
            </a:r>
            <a:r>
              <a:rPr lang="fr-FR" b="1" dirty="0" err="1" smtClean="0">
                <a:solidFill>
                  <a:srgbClr val="00B050"/>
                </a:solidFill>
              </a:rPr>
              <a:t>key</a:t>
            </a:r>
            <a:r>
              <a:rPr lang="fr-FR" b="1" dirty="0" smtClean="0">
                <a:solidFill>
                  <a:srgbClr val="00B050"/>
                </a:solidFill>
              </a:rPr>
              <a:t> </a:t>
            </a:r>
            <a:r>
              <a:rPr lang="fr-FR" b="1" dirty="0" err="1" smtClean="0">
                <a:solidFill>
                  <a:srgbClr val="00B050"/>
                </a:solidFill>
              </a:rPr>
              <a:t>partners</a:t>
            </a:r>
            <a:endParaRPr lang="fr-FR" b="1" dirty="0" smtClean="0">
              <a:solidFill>
                <a:srgbClr val="00B050"/>
              </a:solidFill>
            </a:endParaRPr>
          </a:p>
          <a:p>
            <a:endParaRPr lang="fr-FR" b="1" dirty="0" smtClean="0">
              <a:solidFill>
                <a:srgbClr val="00B050"/>
              </a:solidFill>
            </a:endParaRPr>
          </a:p>
          <a:p>
            <a:endParaRPr lang="fr-FR" b="1" dirty="0" smtClean="0">
              <a:solidFill>
                <a:srgbClr val="00B050"/>
              </a:solidFill>
            </a:endParaRPr>
          </a:p>
          <a:p>
            <a:r>
              <a:rPr lang="fr-FR" b="1" u="sng" dirty="0" err="1" smtClean="0">
                <a:solidFill>
                  <a:srgbClr val="FF0000"/>
                </a:solidFill>
              </a:rPr>
              <a:t>Disadvantages</a:t>
            </a:r>
            <a:endParaRPr lang="fr-FR" b="1" u="sng" dirty="0" smtClean="0">
              <a:solidFill>
                <a:srgbClr val="FF0000"/>
              </a:solidFill>
            </a:endParaRPr>
          </a:p>
          <a:p>
            <a:pPr>
              <a:buFont typeface="Arial" pitchFamily="34" charset="0"/>
              <a:buChar char="•"/>
            </a:pPr>
            <a:r>
              <a:rPr lang="fr-FR" b="1" dirty="0" err="1" smtClean="0">
                <a:solidFill>
                  <a:srgbClr val="FF0000"/>
                </a:solidFill>
              </a:rPr>
              <a:t>Autonomy</a:t>
            </a:r>
            <a:r>
              <a:rPr lang="fr-FR" b="1" dirty="0" smtClean="0">
                <a:solidFill>
                  <a:srgbClr val="FF0000"/>
                </a:solidFill>
              </a:rPr>
              <a:t> : </a:t>
            </a:r>
            <a:r>
              <a:rPr lang="fr-FR" b="1" dirty="0" err="1" smtClean="0">
                <a:solidFill>
                  <a:srgbClr val="FF0000"/>
                </a:solidFill>
              </a:rPr>
              <a:t>less</a:t>
            </a:r>
            <a:r>
              <a:rPr lang="fr-FR" b="1" dirty="0" smtClean="0">
                <a:solidFill>
                  <a:srgbClr val="FF0000"/>
                </a:solidFill>
              </a:rPr>
              <a:t> </a:t>
            </a:r>
            <a:r>
              <a:rPr lang="fr-FR" b="1" dirty="0" err="1" smtClean="0">
                <a:solidFill>
                  <a:srgbClr val="FF0000"/>
                </a:solidFill>
              </a:rPr>
              <a:t>than</a:t>
            </a:r>
            <a:r>
              <a:rPr lang="fr-FR" b="1" dirty="0" smtClean="0">
                <a:solidFill>
                  <a:srgbClr val="FF0000"/>
                </a:solidFill>
              </a:rPr>
              <a:t> &lt; 30 mn.</a:t>
            </a:r>
          </a:p>
          <a:p>
            <a:pPr>
              <a:buFont typeface="Arial" pitchFamily="34" charset="0"/>
              <a:buChar char="•"/>
            </a:pPr>
            <a:r>
              <a:rPr lang="fr-FR" b="1" dirty="0" err="1" smtClean="0">
                <a:solidFill>
                  <a:srgbClr val="FF0000"/>
                </a:solidFill>
              </a:rPr>
              <a:t>Difficulties</a:t>
            </a:r>
            <a:r>
              <a:rPr lang="fr-FR" b="1" dirty="0" smtClean="0">
                <a:solidFill>
                  <a:srgbClr val="FF0000"/>
                </a:solidFill>
              </a:rPr>
              <a:t> to </a:t>
            </a:r>
            <a:r>
              <a:rPr lang="fr-FR" b="1" dirty="0" err="1">
                <a:solidFill>
                  <a:srgbClr val="FF0000"/>
                </a:solidFill>
              </a:rPr>
              <a:t>translocate</a:t>
            </a:r>
            <a:r>
              <a:rPr lang="fr-FR" b="1" dirty="0">
                <a:solidFill>
                  <a:srgbClr val="FF0000"/>
                </a:solidFill>
              </a:rPr>
              <a:t> </a:t>
            </a:r>
            <a:r>
              <a:rPr lang="fr-FR" b="1" dirty="0" smtClean="0">
                <a:solidFill>
                  <a:srgbClr val="FF0000"/>
                </a:solidFill>
              </a:rPr>
              <a:t>the Martin </a:t>
            </a:r>
            <a:r>
              <a:rPr lang="fr-FR" b="1" dirty="0" err="1" smtClean="0">
                <a:solidFill>
                  <a:srgbClr val="FF0000"/>
                </a:solidFill>
              </a:rPr>
              <a:t>jetpack</a:t>
            </a:r>
            <a:r>
              <a:rPr lang="fr-FR" b="1" dirty="0" smtClean="0">
                <a:solidFill>
                  <a:srgbClr val="FF0000"/>
                </a:solidFill>
              </a:rPr>
              <a:t> </a:t>
            </a:r>
            <a:r>
              <a:rPr lang="fr-FR" b="1" dirty="0" err="1" smtClean="0">
                <a:solidFill>
                  <a:srgbClr val="FF0000"/>
                </a:solidFill>
              </a:rPr>
              <a:t>with</a:t>
            </a:r>
            <a:r>
              <a:rPr lang="fr-FR" b="1" dirty="0" smtClean="0">
                <a:solidFill>
                  <a:srgbClr val="FF0000"/>
                </a:solidFill>
              </a:rPr>
              <a:t> a </a:t>
            </a:r>
            <a:r>
              <a:rPr lang="fr-FR" b="1" dirty="0" err="1" smtClean="0">
                <a:solidFill>
                  <a:srgbClr val="FF0000"/>
                </a:solidFill>
              </a:rPr>
              <a:t>personal</a:t>
            </a:r>
            <a:r>
              <a:rPr lang="fr-FR" b="1" dirty="0" smtClean="0">
                <a:solidFill>
                  <a:srgbClr val="FF0000"/>
                </a:solidFill>
              </a:rPr>
              <a:t> break car.</a:t>
            </a:r>
          </a:p>
          <a:p>
            <a:pPr>
              <a:buFont typeface="Arial" pitchFamily="34" charset="0"/>
              <a:buChar char="•"/>
            </a:pPr>
            <a:r>
              <a:rPr lang="fr-FR" b="1" dirty="0" err="1" smtClean="0">
                <a:solidFill>
                  <a:srgbClr val="FF0000"/>
                </a:solidFill>
              </a:rPr>
              <a:t>Weight</a:t>
            </a:r>
            <a:r>
              <a:rPr lang="fr-FR" b="1" dirty="0" smtClean="0">
                <a:solidFill>
                  <a:srgbClr val="FF0000"/>
                </a:solidFill>
              </a:rPr>
              <a:t> </a:t>
            </a:r>
            <a:r>
              <a:rPr lang="fr-FR" b="1" dirty="0" err="1" smtClean="0">
                <a:solidFill>
                  <a:srgbClr val="FF0000"/>
                </a:solidFill>
              </a:rPr>
              <a:t>with</a:t>
            </a:r>
            <a:r>
              <a:rPr lang="fr-FR" b="1" dirty="0" smtClean="0">
                <a:solidFill>
                  <a:srgbClr val="FF0000"/>
                </a:solidFill>
              </a:rPr>
              <a:t> fuel : more &gt; 160 kg =&gt; </a:t>
            </a:r>
            <a:r>
              <a:rPr lang="fr-FR" b="1" dirty="0" err="1" smtClean="0">
                <a:solidFill>
                  <a:srgbClr val="FF0000"/>
                </a:solidFill>
              </a:rPr>
              <a:t>difficult</a:t>
            </a:r>
            <a:r>
              <a:rPr lang="fr-FR" b="1" dirty="0" smtClean="0">
                <a:solidFill>
                  <a:srgbClr val="FF0000"/>
                </a:solidFill>
              </a:rPr>
              <a:t> to move / to </a:t>
            </a:r>
            <a:r>
              <a:rPr lang="fr-FR" b="1" dirty="0" err="1" smtClean="0">
                <a:solidFill>
                  <a:srgbClr val="FF0000"/>
                </a:solidFill>
              </a:rPr>
              <a:t>displace</a:t>
            </a:r>
            <a:r>
              <a:rPr lang="fr-FR" b="1" dirty="0" smtClean="0">
                <a:solidFill>
                  <a:srgbClr val="FF0000"/>
                </a:solidFill>
              </a:rPr>
              <a:t> </a:t>
            </a:r>
            <a:r>
              <a:rPr lang="fr-FR" b="1" dirty="0" err="1" smtClean="0">
                <a:solidFill>
                  <a:srgbClr val="FF0000"/>
                </a:solidFill>
              </a:rPr>
              <a:t>with</a:t>
            </a:r>
            <a:r>
              <a:rPr lang="fr-FR" b="1" dirty="0" smtClean="0">
                <a:solidFill>
                  <a:srgbClr val="FF0000"/>
                </a:solidFill>
              </a:rPr>
              <a:t> </a:t>
            </a:r>
            <a:r>
              <a:rPr lang="fr-FR" b="1" dirty="0" err="1" smtClean="0">
                <a:solidFill>
                  <a:srgbClr val="FF0000"/>
                </a:solidFill>
              </a:rPr>
              <a:t>only</a:t>
            </a:r>
            <a:r>
              <a:rPr lang="fr-FR" b="1" dirty="0" smtClean="0">
                <a:solidFill>
                  <a:srgbClr val="FF0000"/>
                </a:solidFill>
              </a:rPr>
              <a:t> one </a:t>
            </a:r>
            <a:r>
              <a:rPr lang="fr-FR" b="1" dirty="0" err="1" smtClean="0">
                <a:solidFill>
                  <a:srgbClr val="FF0000"/>
                </a:solidFill>
              </a:rPr>
              <a:t>person</a:t>
            </a:r>
            <a:r>
              <a:rPr lang="fr-FR" b="1" dirty="0" smtClean="0">
                <a:solidFill>
                  <a:srgbClr val="FF0000"/>
                </a:solidFill>
              </a:rPr>
              <a:t>.  </a:t>
            </a:r>
          </a:p>
          <a:p>
            <a:pPr>
              <a:buFont typeface="Arial" pitchFamily="34" charset="0"/>
              <a:buChar char="•"/>
            </a:pPr>
            <a:r>
              <a:rPr lang="fr-FR" b="1" dirty="0" smtClean="0">
                <a:solidFill>
                  <a:srgbClr val="FF0000"/>
                </a:solidFill>
              </a:rPr>
              <a:t>High </a:t>
            </a:r>
            <a:r>
              <a:rPr lang="fr-FR" b="1" dirty="0" err="1" smtClean="0">
                <a:solidFill>
                  <a:srgbClr val="FF0000"/>
                </a:solidFill>
              </a:rPr>
              <a:t>cost</a:t>
            </a:r>
            <a:r>
              <a:rPr lang="fr-FR" b="1" dirty="0" smtClean="0">
                <a:solidFill>
                  <a:srgbClr val="FF0000"/>
                </a:solidFill>
              </a:rPr>
              <a:t> </a:t>
            </a:r>
            <a:r>
              <a:rPr lang="fr-FR" b="1" dirty="0" err="1">
                <a:solidFill>
                  <a:srgbClr val="FF0000"/>
                </a:solidFill>
              </a:rPr>
              <a:t>w</a:t>
            </a:r>
            <a:r>
              <a:rPr lang="fr-FR" b="1" dirty="0" err="1" smtClean="0">
                <a:solidFill>
                  <a:srgbClr val="FF0000"/>
                </a:solidFill>
              </a:rPr>
              <a:t>ith</a:t>
            </a:r>
            <a:r>
              <a:rPr lang="fr-FR" b="1" dirty="0" smtClean="0">
                <a:solidFill>
                  <a:srgbClr val="FF0000"/>
                </a:solidFill>
              </a:rPr>
              <a:t> all the </a:t>
            </a:r>
            <a:r>
              <a:rPr lang="fr-FR" b="1" dirty="0" err="1" smtClean="0">
                <a:solidFill>
                  <a:srgbClr val="FF0000"/>
                </a:solidFill>
              </a:rPr>
              <a:t>equipments</a:t>
            </a:r>
            <a:r>
              <a:rPr lang="fr-FR" b="1" dirty="0" smtClean="0">
                <a:solidFill>
                  <a:srgbClr val="FF0000"/>
                </a:solidFill>
              </a:rPr>
              <a:t> (</a:t>
            </a:r>
            <a:r>
              <a:rPr lang="fr-FR" b="1" dirty="0" err="1" smtClean="0">
                <a:solidFill>
                  <a:srgbClr val="FF0000"/>
                </a:solidFill>
              </a:rPr>
              <a:t>safety</a:t>
            </a:r>
            <a:r>
              <a:rPr lang="fr-FR" b="1" dirty="0" smtClean="0">
                <a:solidFill>
                  <a:srgbClr val="FF0000"/>
                </a:solidFill>
              </a:rPr>
              <a:t> </a:t>
            </a:r>
            <a:r>
              <a:rPr lang="fr-FR" b="1" dirty="0" err="1" smtClean="0">
                <a:solidFill>
                  <a:srgbClr val="FF0000"/>
                </a:solidFill>
              </a:rPr>
              <a:t>equipments</a:t>
            </a:r>
            <a:r>
              <a:rPr lang="fr-FR" b="1" dirty="0" smtClean="0">
                <a:solidFill>
                  <a:srgbClr val="FF0000"/>
                </a:solidFill>
              </a:rPr>
              <a:t> etc.) : ~ US$ 100.000</a:t>
            </a:r>
          </a:p>
          <a:p>
            <a:pPr marL="285750" indent="-285750">
              <a:buFont typeface="Symbol"/>
              <a:buChar char="Þ"/>
            </a:pPr>
            <a:r>
              <a:rPr lang="en-US" b="1" dirty="0" smtClean="0">
                <a:solidFill>
                  <a:srgbClr val="FF0000"/>
                </a:solidFill>
              </a:rPr>
              <a:t>reserved </a:t>
            </a:r>
            <a:r>
              <a:rPr lang="en-US" b="1" dirty="0">
                <a:solidFill>
                  <a:srgbClr val="FF0000"/>
                </a:solidFill>
              </a:rPr>
              <a:t>for the rich and the </a:t>
            </a:r>
            <a:r>
              <a:rPr lang="en-US" b="1" dirty="0" smtClean="0">
                <a:solidFill>
                  <a:srgbClr val="FF0000"/>
                </a:solidFill>
              </a:rPr>
              <a:t>military.</a:t>
            </a:r>
          </a:p>
          <a:p>
            <a:pPr marL="285750" indent="-285750">
              <a:buFont typeface="Symbol"/>
              <a:buChar char="Þ"/>
            </a:pPr>
            <a:r>
              <a:rPr lang="en-US" dirty="0" smtClean="0">
                <a:solidFill>
                  <a:srgbClr val="0000FF"/>
                </a:solidFill>
              </a:rPr>
              <a:t>Perhaps, possible future military use.</a:t>
            </a:r>
            <a:endParaRPr lang="fr-FR" dirty="0">
              <a:solidFill>
                <a:srgbClr val="0000FF"/>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0357" y="4890089"/>
            <a:ext cx="1656183" cy="1240538"/>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39751" y="4888923"/>
            <a:ext cx="1600739" cy="1199009"/>
          </a:xfrm>
          <a:prstGeom prst="rect">
            <a:avLst/>
          </a:prstGeom>
        </p:spPr>
      </p:pic>
      <p:sp>
        <p:nvSpPr>
          <p:cNvPr id="6" name="Rectangle 5"/>
          <p:cNvSpPr/>
          <p:nvPr/>
        </p:nvSpPr>
        <p:spPr>
          <a:xfrm>
            <a:off x="606072" y="6237312"/>
            <a:ext cx="3228704" cy="307777"/>
          </a:xfrm>
          <a:prstGeom prst="rect">
            <a:avLst/>
          </a:prstGeom>
        </p:spPr>
        <p:txBody>
          <a:bodyPr wrap="none">
            <a:spAutoFit/>
          </a:bodyPr>
          <a:lstStyle/>
          <a:p>
            <a:r>
              <a:rPr lang="en-US" sz="1400" dirty="0">
                <a:solidFill>
                  <a:srgbClr val="FF0000"/>
                </a:solidFill>
              </a:rPr>
              <a:t>volume of the trunk of a </a:t>
            </a:r>
            <a:r>
              <a:rPr lang="en-US" sz="1400" dirty="0" smtClean="0">
                <a:solidFill>
                  <a:srgbClr val="FF0000"/>
                </a:solidFill>
              </a:rPr>
              <a:t>hummer:  </a:t>
            </a:r>
            <a:r>
              <a:rPr lang="en-US" sz="1400" dirty="0">
                <a:solidFill>
                  <a:srgbClr val="FF0000"/>
                </a:solidFill>
              </a:rPr>
              <a:t>2450 </a:t>
            </a:r>
            <a:r>
              <a:rPr lang="en-US" sz="1400" dirty="0" smtClean="0">
                <a:solidFill>
                  <a:srgbClr val="FF0000"/>
                </a:solidFill>
              </a:rPr>
              <a:t>L</a:t>
            </a:r>
            <a:endParaRPr lang="fr-FR" sz="1400" dirty="0">
              <a:solidFill>
                <a:srgbClr val="FF0000"/>
              </a:solidFill>
            </a:endParaRPr>
          </a:p>
        </p:txBody>
      </p:sp>
      <p:cxnSp>
        <p:nvCxnSpPr>
          <p:cNvPr id="8" name="Connecteur droit 7"/>
          <p:cNvCxnSpPr/>
          <p:nvPr/>
        </p:nvCxnSpPr>
        <p:spPr>
          <a:xfrm rot="10800000" flipV="1">
            <a:off x="251520" y="4725144"/>
            <a:ext cx="4176464" cy="1512168"/>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Connecteur droit 8"/>
          <p:cNvCxnSpPr/>
          <p:nvPr/>
        </p:nvCxnSpPr>
        <p:spPr>
          <a:xfrm flipH="1" flipV="1">
            <a:off x="395536" y="4797152"/>
            <a:ext cx="3952056" cy="1512168"/>
          </a:xfrm>
          <a:prstGeom prst="line">
            <a:avLst/>
          </a:prstGeom>
        </p:spPr>
        <p:style>
          <a:lnRef idx="3">
            <a:schemeClr val="accent2"/>
          </a:lnRef>
          <a:fillRef idx="0">
            <a:schemeClr val="accent2"/>
          </a:fillRef>
          <a:effectRef idx="2">
            <a:schemeClr val="accent2"/>
          </a:effectRef>
          <a:fontRef idx="minor">
            <a:schemeClr val="tx1"/>
          </a:fontRef>
        </p:style>
      </p:cxnSp>
      <p:pic>
        <p:nvPicPr>
          <p:cNvPr id="13" name="Imag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95734" y="4481135"/>
            <a:ext cx="1676400" cy="1219200"/>
          </a:xfrm>
          <a:prstGeom prst="rect">
            <a:avLst/>
          </a:prstGeom>
        </p:spPr>
      </p:pic>
      <p:pic>
        <p:nvPicPr>
          <p:cNvPr id="14" name="Image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84168" y="4581128"/>
            <a:ext cx="1514475" cy="1066800"/>
          </a:xfrm>
          <a:prstGeom prst="rect">
            <a:avLst/>
          </a:prstGeom>
        </p:spPr>
      </p:pic>
      <p:pic>
        <p:nvPicPr>
          <p:cNvPr id="15" name="Image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686609" y="4346184"/>
            <a:ext cx="1277879" cy="1728006"/>
          </a:xfrm>
          <a:prstGeom prst="rect">
            <a:avLst/>
          </a:prstGeom>
        </p:spPr>
      </p:pic>
      <p:sp>
        <p:nvSpPr>
          <p:cNvPr id="16" name="Rectangle 15"/>
          <p:cNvSpPr/>
          <p:nvPr/>
        </p:nvSpPr>
        <p:spPr>
          <a:xfrm>
            <a:off x="4572000" y="6093296"/>
            <a:ext cx="4572000" cy="523220"/>
          </a:xfrm>
          <a:prstGeom prst="rect">
            <a:avLst/>
          </a:prstGeom>
        </p:spPr>
        <p:txBody>
          <a:bodyPr>
            <a:spAutoFit/>
          </a:bodyPr>
          <a:lstStyle/>
          <a:p>
            <a:pPr algn="ctr"/>
            <a:r>
              <a:rPr lang="en-US" sz="1400" dirty="0" smtClean="0">
                <a:solidFill>
                  <a:srgbClr val="00B050"/>
                </a:solidFill>
              </a:rPr>
              <a:t>Must be transported </a:t>
            </a:r>
            <a:r>
              <a:rPr lang="en-US" sz="1400" dirty="0">
                <a:solidFill>
                  <a:srgbClr val="00B050"/>
                </a:solidFill>
              </a:rPr>
              <a:t>on the truck or the transmission range of a van</a:t>
            </a:r>
            <a:endParaRPr lang="fr-FR" sz="1400" dirty="0">
              <a:solidFill>
                <a:srgbClr val="00B050"/>
              </a:solidFill>
            </a:endParaRPr>
          </a:p>
        </p:txBody>
      </p:sp>
      <p:pic>
        <p:nvPicPr>
          <p:cNvPr id="18" name="Image 17" descr="MartinJetpackPropaler.jpg"/>
          <p:cNvPicPr>
            <a:picLocks noChangeAspect="1"/>
          </p:cNvPicPr>
          <p:nvPr/>
        </p:nvPicPr>
        <p:blipFill>
          <a:blip r:embed="rId7" cstate="print"/>
          <a:stretch>
            <a:fillRect/>
          </a:stretch>
        </p:blipFill>
        <p:spPr>
          <a:xfrm>
            <a:off x="3419872" y="1412776"/>
            <a:ext cx="1973580" cy="1478280"/>
          </a:xfrm>
          <a:prstGeom prst="rect">
            <a:avLst/>
          </a:prstGeom>
        </p:spPr>
      </p:pic>
      <p:pic>
        <p:nvPicPr>
          <p:cNvPr id="19" name="Image 18" descr="MassCenterMartinJetPack.jpg"/>
          <p:cNvPicPr>
            <a:picLocks noChangeAspect="1"/>
          </p:cNvPicPr>
          <p:nvPr/>
        </p:nvPicPr>
        <p:blipFill>
          <a:blip r:embed="rId8" cstate="print"/>
          <a:stretch>
            <a:fillRect/>
          </a:stretch>
        </p:blipFill>
        <p:spPr>
          <a:xfrm>
            <a:off x="5724128" y="777769"/>
            <a:ext cx="3240360" cy="2652391"/>
          </a:xfrm>
          <a:prstGeom prst="rect">
            <a:avLst/>
          </a:prstGeom>
        </p:spPr>
      </p:pic>
      <p:sp>
        <p:nvSpPr>
          <p:cNvPr id="20" name="ZoneTexte 19"/>
          <p:cNvSpPr txBox="1"/>
          <p:nvPr/>
        </p:nvSpPr>
        <p:spPr>
          <a:xfrm>
            <a:off x="7452320" y="2276872"/>
            <a:ext cx="970137" cy="246221"/>
          </a:xfrm>
          <a:prstGeom prst="rect">
            <a:avLst/>
          </a:prstGeom>
          <a:noFill/>
        </p:spPr>
        <p:txBody>
          <a:bodyPr wrap="none" rtlCol="0">
            <a:spAutoFit/>
          </a:bodyPr>
          <a:lstStyle/>
          <a:p>
            <a:r>
              <a:rPr lang="fr-FR" sz="1000" dirty="0" smtClean="0"/>
              <a:t>Center of Mass</a:t>
            </a:r>
            <a:endParaRPr lang="fr-FR" sz="1000" dirty="0"/>
          </a:p>
        </p:txBody>
      </p:sp>
      <p:sp>
        <p:nvSpPr>
          <p:cNvPr id="21" name="ZoneTexte 20"/>
          <p:cNvSpPr txBox="1"/>
          <p:nvPr/>
        </p:nvSpPr>
        <p:spPr>
          <a:xfrm>
            <a:off x="8180275" y="1628800"/>
            <a:ext cx="963725" cy="400110"/>
          </a:xfrm>
          <a:prstGeom prst="rect">
            <a:avLst/>
          </a:prstGeom>
          <a:noFill/>
        </p:spPr>
        <p:txBody>
          <a:bodyPr wrap="square" rtlCol="0">
            <a:spAutoFit/>
          </a:bodyPr>
          <a:lstStyle/>
          <a:p>
            <a:r>
              <a:rPr lang="fr-FR" sz="1000" dirty="0" smtClean="0"/>
              <a:t>Center of Pressure</a:t>
            </a:r>
            <a:endParaRPr lang="fr-FR" sz="1000" dirty="0"/>
          </a:p>
        </p:txBody>
      </p:sp>
      <p:sp>
        <p:nvSpPr>
          <p:cNvPr id="17" name="Espace réservé du numéro de diapositive 6"/>
          <p:cNvSpPr>
            <a:spLocks noGrp="1"/>
          </p:cNvSpPr>
          <p:nvPr>
            <p:ph type="sldNum" sz="quarter" idx="12"/>
          </p:nvPr>
        </p:nvSpPr>
        <p:spPr>
          <a:xfrm>
            <a:off x="8532440" y="6525344"/>
            <a:ext cx="360040" cy="144016"/>
          </a:xfrm>
          <a:noFill/>
        </p:spPr>
        <p:txBody>
          <a:bodyPr/>
          <a:lstStyle/>
          <a:p>
            <a:fld id="{C8ED6035-0937-4ECA-8532-129E62957623}" type="slidenum">
              <a:rPr lang="fr-FR" smtClean="0"/>
              <a:pPr/>
              <a:t>16</a:t>
            </a:fld>
            <a:endParaRPr lang="fr-FR" dirty="0" smtClean="0"/>
          </a:p>
        </p:txBody>
      </p:sp>
    </p:spTree>
    <p:extLst>
      <p:ext uri="{BB962C8B-B14F-4D97-AF65-F5344CB8AC3E}">
        <p14:creationId xmlns:p14="http://schemas.microsoft.com/office/powerpoint/2010/main" xmlns="" val="1443521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0"/>
            <a:ext cx="6552728"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sp>
        <p:nvSpPr>
          <p:cNvPr id="3" name="ZoneTexte 2"/>
          <p:cNvSpPr txBox="1"/>
          <p:nvPr/>
        </p:nvSpPr>
        <p:spPr>
          <a:xfrm>
            <a:off x="251520" y="836712"/>
            <a:ext cx="1739964" cy="369332"/>
          </a:xfrm>
          <a:prstGeom prst="rect">
            <a:avLst/>
          </a:prstGeom>
          <a:noFill/>
        </p:spPr>
        <p:txBody>
          <a:bodyPr wrap="none" rtlCol="0">
            <a:spAutoFit/>
          </a:bodyPr>
          <a:lstStyle/>
          <a:p>
            <a:r>
              <a:rPr lang="fr-FR" b="1" dirty="0" smtClean="0"/>
              <a:t>17) </a:t>
            </a:r>
            <a:r>
              <a:rPr lang="fr-FR" b="1" dirty="0" err="1" smtClean="0"/>
              <a:t>Bibliography</a:t>
            </a:r>
            <a:endParaRPr lang="fr-FR"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40252" y="908720"/>
            <a:ext cx="2088232" cy="3132348"/>
          </a:xfrm>
          <a:prstGeom prst="rect">
            <a:avLst/>
          </a:prstGeom>
        </p:spPr>
      </p:pic>
      <p:sp>
        <p:nvSpPr>
          <p:cNvPr id="5" name="Rectangle 4"/>
          <p:cNvSpPr/>
          <p:nvPr/>
        </p:nvSpPr>
        <p:spPr>
          <a:xfrm>
            <a:off x="6559699" y="4041753"/>
            <a:ext cx="2574032" cy="400110"/>
          </a:xfrm>
          <a:prstGeom prst="rect">
            <a:avLst/>
          </a:prstGeom>
        </p:spPr>
        <p:txBody>
          <a:bodyPr wrap="square">
            <a:spAutoFit/>
          </a:bodyPr>
          <a:lstStyle/>
          <a:p>
            <a:r>
              <a:rPr lang="fr-FR" sz="1000" dirty="0">
                <a:hlinkClick r:id="rId3"/>
              </a:rPr>
              <a:t>http://io9.com/5073639/i-dream-of-jetpacks--</a:t>
            </a:r>
            <a:r>
              <a:rPr lang="fr-FR" sz="1000" dirty="0" smtClean="0">
                <a:hlinkClick r:id="rId3"/>
              </a:rPr>
              <a:t>mac-montandon-bears-all</a:t>
            </a:r>
            <a:r>
              <a:rPr lang="fr-FR" sz="1000" dirty="0" smtClean="0"/>
              <a:t> </a:t>
            </a:r>
            <a:endParaRPr lang="fr-FR" sz="1000" dirty="0"/>
          </a:p>
        </p:txBody>
      </p:sp>
      <p:sp>
        <p:nvSpPr>
          <p:cNvPr id="6" name="Rectangle 5"/>
          <p:cNvSpPr/>
          <p:nvPr/>
        </p:nvSpPr>
        <p:spPr>
          <a:xfrm>
            <a:off x="179512" y="1196752"/>
            <a:ext cx="8964488" cy="5693866"/>
          </a:xfrm>
          <a:prstGeom prst="rect">
            <a:avLst/>
          </a:prstGeom>
        </p:spPr>
        <p:txBody>
          <a:bodyPr wrap="square">
            <a:spAutoFit/>
          </a:bodyPr>
          <a:lstStyle/>
          <a:p>
            <a:r>
              <a:rPr lang="en-US" sz="1400" b="1" i="1" dirty="0"/>
              <a:t>Jetpack Dreams: One Man’s Up and Down (But Mostly Down) Search for the Greatest Invention That Never </a:t>
            </a:r>
            <a:endParaRPr lang="en-US" sz="1400" b="1" i="1" dirty="0" smtClean="0"/>
          </a:p>
          <a:p>
            <a:r>
              <a:rPr lang="en-US" sz="1400" b="1" i="1" dirty="0" smtClean="0"/>
              <a:t>Was, </a:t>
            </a:r>
            <a:r>
              <a:rPr lang="en-US" sz="1400" dirty="0" smtClean="0"/>
              <a:t>Author</a:t>
            </a:r>
            <a:r>
              <a:rPr lang="en-US" sz="1400" dirty="0"/>
              <a:t>: Mac </a:t>
            </a:r>
            <a:r>
              <a:rPr lang="en-US" sz="1400" dirty="0" err="1" smtClean="0"/>
              <a:t>Montandon</a:t>
            </a:r>
            <a:r>
              <a:rPr lang="en-US" sz="1400" dirty="0" smtClean="0"/>
              <a:t>, Publisher</a:t>
            </a:r>
            <a:r>
              <a:rPr lang="en-US" sz="1400" dirty="0"/>
              <a:t>: Da </a:t>
            </a:r>
            <a:r>
              <a:rPr lang="en-US" sz="1400" dirty="0" smtClean="0"/>
              <a:t>Capo, 2008</a:t>
            </a:r>
          </a:p>
          <a:p>
            <a:endParaRPr lang="en-US" sz="1400" dirty="0"/>
          </a:p>
          <a:p>
            <a:r>
              <a:rPr lang="en-US" sz="1400" dirty="0"/>
              <a:t>Web sites in English : </a:t>
            </a:r>
          </a:p>
          <a:p>
            <a:r>
              <a:rPr lang="en-US" sz="1400" dirty="0">
                <a:hlinkClick r:id="rId4"/>
              </a:rPr>
              <a:t>http://</a:t>
            </a:r>
            <a:r>
              <a:rPr lang="en-US" sz="1400" dirty="0" smtClean="0">
                <a:hlinkClick r:id="rId4"/>
              </a:rPr>
              <a:t>en.wikipedia.org/wiki/Jet_pack</a:t>
            </a:r>
            <a:r>
              <a:rPr lang="en-US" sz="1400" dirty="0" smtClean="0"/>
              <a:t> </a:t>
            </a:r>
            <a:endParaRPr lang="en-US" sz="1400" dirty="0"/>
          </a:p>
          <a:p>
            <a:r>
              <a:rPr lang="en-US" sz="1400" dirty="0">
                <a:hlinkClick r:id="rId5"/>
              </a:rPr>
              <a:t>http://</a:t>
            </a:r>
            <a:r>
              <a:rPr lang="en-US" sz="1400" dirty="0" smtClean="0">
                <a:hlinkClick r:id="rId5"/>
              </a:rPr>
              <a:t>www.jetpackinternational.com</a:t>
            </a:r>
            <a:r>
              <a:rPr lang="en-US" sz="1400" dirty="0" smtClean="0"/>
              <a:t> </a:t>
            </a:r>
            <a:endParaRPr lang="en-US" sz="1400" dirty="0"/>
          </a:p>
          <a:p>
            <a:r>
              <a:rPr lang="en-US" sz="1400" dirty="0">
                <a:hlinkClick r:id="rId6"/>
              </a:rPr>
              <a:t>http://</a:t>
            </a:r>
            <a:r>
              <a:rPr lang="en-US" sz="1400" dirty="0" smtClean="0">
                <a:hlinkClick r:id="rId6"/>
              </a:rPr>
              <a:t>martinjetpack.com</a:t>
            </a:r>
            <a:r>
              <a:rPr lang="en-US" sz="1400" dirty="0" smtClean="0"/>
              <a:t> </a:t>
            </a:r>
            <a:endParaRPr lang="en-US" sz="1400" dirty="0"/>
          </a:p>
          <a:p>
            <a:r>
              <a:rPr lang="en-US" sz="1400" dirty="0"/>
              <a:t>Jet Man Yves </a:t>
            </a:r>
            <a:r>
              <a:rPr lang="en-US" sz="1400" dirty="0" err="1"/>
              <a:t>Rossy</a:t>
            </a:r>
            <a:r>
              <a:rPr lang="en-US" sz="1400" dirty="0"/>
              <a:t> : </a:t>
            </a:r>
            <a:r>
              <a:rPr lang="en-US" sz="1400" dirty="0">
                <a:hlinkClick r:id="rId7"/>
              </a:rPr>
              <a:t>http://www.fusionman.ch/prod/index.html/?</a:t>
            </a:r>
            <a:r>
              <a:rPr lang="en-US" sz="1400" dirty="0" smtClean="0">
                <a:hlinkClick r:id="rId7"/>
              </a:rPr>
              <a:t>page_id=24</a:t>
            </a:r>
            <a:r>
              <a:rPr lang="en-US" sz="1400" dirty="0" smtClean="0"/>
              <a:t> </a:t>
            </a:r>
          </a:p>
          <a:p>
            <a:r>
              <a:rPr lang="en-US" sz="1400" dirty="0"/>
              <a:t>Uncle </a:t>
            </a:r>
            <a:r>
              <a:rPr lang="en-US" sz="1400" dirty="0" err="1"/>
              <a:t>Odies</a:t>
            </a:r>
            <a:r>
              <a:rPr lang="en-US" sz="1400" dirty="0"/>
              <a:t> Jet pack photo gallery (a </a:t>
            </a:r>
            <a:r>
              <a:rPr lang="en-US" sz="1400" dirty="0" err="1"/>
              <a:t>wonderfull</a:t>
            </a:r>
            <a:r>
              <a:rPr lang="en-US" sz="1400" dirty="0"/>
              <a:t> jetpack pictures collection) :</a:t>
            </a:r>
          </a:p>
          <a:p>
            <a:r>
              <a:rPr lang="en-US" sz="1400" dirty="0">
                <a:hlinkClick r:id="rId8"/>
              </a:rPr>
              <a:t>http://</a:t>
            </a:r>
            <a:r>
              <a:rPr lang="en-US" sz="1400" dirty="0" smtClean="0">
                <a:hlinkClick r:id="rId8"/>
              </a:rPr>
              <a:t>www.uncleodiescollectibles.com/html_lib/lis/00040.html</a:t>
            </a:r>
            <a:r>
              <a:rPr lang="en-US" sz="1400" dirty="0" smtClean="0"/>
              <a:t> </a:t>
            </a:r>
            <a:endParaRPr lang="en-US" sz="1400" dirty="0"/>
          </a:p>
          <a:p>
            <a:r>
              <a:rPr lang="en-US" sz="1400" dirty="0">
                <a:hlinkClick r:id="rId9"/>
              </a:rPr>
              <a:t>http://</a:t>
            </a:r>
            <a:r>
              <a:rPr lang="en-US" sz="1400" dirty="0" smtClean="0">
                <a:hlinkClick r:id="rId9"/>
              </a:rPr>
              <a:t>www.uncleodiescollectibles.com/html_lib/lis/00041.html</a:t>
            </a:r>
            <a:r>
              <a:rPr lang="en-US" sz="1400" dirty="0" smtClean="0"/>
              <a:t> </a:t>
            </a:r>
          </a:p>
          <a:p>
            <a:r>
              <a:rPr lang="fr-FR" sz="1400" dirty="0" smtClean="0"/>
              <a:t>Ultra-light </a:t>
            </a:r>
            <a:r>
              <a:rPr lang="fr-FR" sz="1400" dirty="0" err="1" smtClean="0"/>
              <a:t>helicopters</a:t>
            </a:r>
            <a:r>
              <a:rPr lang="fr-FR" sz="1400" dirty="0" smtClean="0"/>
              <a:t> </a:t>
            </a:r>
            <a:r>
              <a:rPr lang="fr-FR" sz="1400" dirty="0" err="1" smtClean="0"/>
              <a:t>pictures</a:t>
            </a:r>
            <a:r>
              <a:rPr lang="fr-FR" sz="1400" dirty="0" smtClean="0"/>
              <a:t> : </a:t>
            </a:r>
            <a:r>
              <a:rPr lang="fr-FR" sz="1400" dirty="0" smtClean="0">
                <a:hlinkClick r:id="rId10"/>
              </a:rPr>
              <a:t>http://zeeoo.free.fr/forum/forum_2.php?msg=6715</a:t>
            </a:r>
            <a:r>
              <a:rPr lang="fr-FR" sz="1400" dirty="0" smtClean="0"/>
              <a:t> </a:t>
            </a:r>
          </a:p>
          <a:p>
            <a:endParaRPr lang="en-US" sz="1400" dirty="0"/>
          </a:p>
          <a:p>
            <a:r>
              <a:rPr lang="en-US" sz="1400" dirty="0"/>
              <a:t>Web sites in French : </a:t>
            </a:r>
          </a:p>
          <a:p>
            <a:r>
              <a:rPr lang="en-US" sz="1400" dirty="0">
                <a:hlinkClick r:id="rId11"/>
              </a:rPr>
              <a:t>http://</a:t>
            </a:r>
            <a:r>
              <a:rPr lang="en-US" sz="1400" dirty="0" smtClean="0">
                <a:hlinkClick r:id="rId11"/>
              </a:rPr>
              <a:t>fr.wikipedia.org/wiki/R%C3%A9acteur_dorsal</a:t>
            </a:r>
            <a:r>
              <a:rPr lang="en-US" sz="1400" dirty="0" smtClean="0"/>
              <a:t> </a:t>
            </a:r>
            <a:endParaRPr lang="en-US" sz="1400" dirty="0"/>
          </a:p>
          <a:p>
            <a:r>
              <a:rPr lang="en-US" sz="1400" dirty="0">
                <a:hlinkClick r:id="rId12"/>
              </a:rPr>
              <a:t>http://</a:t>
            </a:r>
            <a:r>
              <a:rPr lang="en-US" sz="1400" dirty="0" smtClean="0">
                <a:hlinkClick r:id="rId12"/>
              </a:rPr>
              <a:t>fr.wikipedia.org/wiki/Rocketbelt</a:t>
            </a:r>
            <a:r>
              <a:rPr lang="en-US" sz="1400" dirty="0" smtClean="0"/>
              <a:t> </a:t>
            </a:r>
          </a:p>
          <a:p>
            <a:endParaRPr lang="en-US" sz="1400" dirty="0"/>
          </a:p>
          <a:p>
            <a:r>
              <a:rPr lang="en-US" sz="1400" dirty="0" smtClean="0"/>
              <a:t>Ultra-light (one seat) helicopters kits and spare parts :</a:t>
            </a:r>
          </a:p>
          <a:p>
            <a:r>
              <a:rPr lang="fr-FR" sz="1400" dirty="0" smtClean="0">
                <a:hlinkClick r:id="rId13"/>
              </a:rPr>
              <a:t>www.vortechonline.com/kits</a:t>
            </a:r>
            <a:r>
              <a:rPr lang="fr-FR" sz="1400" dirty="0" smtClean="0"/>
              <a:t> </a:t>
            </a:r>
            <a:endParaRPr lang="fr-FR" sz="1400" dirty="0"/>
          </a:p>
          <a:p>
            <a:r>
              <a:rPr lang="fr-FR" sz="1400" dirty="0" smtClean="0">
                <a:hlinkClick r:id="rId14"/>
              </a:rPr>
              <a:t>www.vortechonline.com/engines</a:t>
            </a:r>
            <a:r>
              <a:rPr lang="fr-FR" sz="1400" dirty="0" smtClean="0"/>
              <a:t> </a:t>
            </a:r>
          </a:p>
          <a:p>
            <a:endParaRPr lang="en-US" sz="1400" dirty="0" smtClean="0"/>
          </a:p>
          <a:p>
            <a:r>
              <a:rPr lang="en-US" sz="1400" dirty="0" smtClean="0"/>
              <a:t>Site on </a:t>
            </a:r>
            <a:r>
              <a:rPr lang="en-US" sz="1400" dirty="0"/>
              <a:t>homebuilt helicopters : </a:t>
            </a:r>
            <a:endParaRPr lang="en-US" sz="1400" dirty="0" smtClean="0"/>
          </a:p>
          <a:p>
            <a:r>
              <a:rPr lang="en-US" sz="1400" dirty="0" smtClean="0">
                <a:hlinkClick r:id="rId15"/>
              </a:rPr>
              <a:t>www.prismz.com/helio</a:t>
            </a:r>
            <a:endParaRPr lang="en-US" sz="1400" dirty="0"/>
          </a:p>
          <a:p>
            <a:r>
              <a:rPr lang="en-US" sz="1400" dirty="0" smtClean="0">
                <a:hlinkClick r:id="rId16"/>
              </a:rPr>
              <a:t>http</a:t>
            </a:r>
            <a:r>
              <a:rPr lang="en-US" sz="1400" dirty="0">
                <a:hlinkClick r:id="rId16"/>
              </a:rPr>
              <a:t>://</a:t>
            </a:r>
            <a:r>
              <a:rPr lang="en-US" sz="1400" dirty="0" smtClean="0">
                <a:hlinkClick r:id="rId16"/>
              </a:rPr>
              <a:t>www.ultralightmarket.com/results.asp?view=Gruppe&amp;Gruppe=24</a:t>
            </a:r>
            <a:r>
              <a:rPr lang="en-US" sz="1400" dirty="0" smtClean="0"/>
              <a:t> </a:t>
            </a:r>
            <a:endParaRPr lang="en-US" sz="1400" dirty="0"/>
          </a:p>
          <a:p>
            <a:r>
              <a:rPr lang="en-US" sz="1400" dirty="0" smtClean="0">
                <a:hlinkClick r:id="rId17"/>
              </a:rPr>
              <a:t>http</a:t>
            </a:r>
            <a:r>
              <a:rPr lang="en-US" sz="1400" dirty="0">
                <a:hlinkClick r:id="rId17"/>
              </a:rPr>
              <a:t>://</a:t>
            </a:r>
            <a:r>
              <a:rPr lang="en-US" sz="1400" dirty="0" smtClean="0">
                <a:hlinkClick r:id="rId17"/>
              </a:rPr>
              <a:t>ultralight-airplanes.info/How-To-Obtain-Ultralight-Helicopter-Kits-And-Plans.html</a:t>
            </a:r>
            <a:r>
              <a:rPr lang="en-US" sz="1400" dirty="0" smtClean="0"/>
              <a:t> </a:t>
            </a:r>
          </a:p>
          <a:p>
            <a:r>
              <a:rPr lang="en-US" sz="1400" dirty="0" smtClean="0"/>
              <a:t>Homebuilt Coaxial Helicopter : </a:t>
            </a:r>
            <a:r>
              <a:rPr lang="en-US" sz="1400" dirty="0" smtClean="0">
                <a:hlinkClick r:id="rId18"/>
              </a:rPr>
              <a:t>www.rotaryforum.com/forum/showthread.php?t=10464&amp;page=2</a:t>
            </a:r>
            <a:endParaRPr lang="fr-FR" sz="1400" dirty="0" smtClean="0"/>
          </a:p>
        </p:txBody>
      </p:sp>
      <p:sp>
        <p:nvSpPr>
          <p:cNvPr id="7" name="Espace réservé du numéro de diapositive 6"/>
          <p:cNvSpPr>
            <a:spLocks noGrp="1"/>
          </p:cNvSpPr>
          <p:nvPr>
            <p:ph type="sldNum" sz="quarter" idx="12"/>
          </p:nvPr>
        </p:nvSpPr>
        <p:spPr>
          <a:xfrm>
            <a:off x="8532440" y="6525344"/>
            <a:ext cx="360040" cy="144016"/>
          </a:xfrm>
          <a:noFill/>
        </p:spPr>
        <p:txBody>
          <a:bodyPr/>
          <a:lstStyle/>
          <a:p>
            <a:fld id="{C8ED6035-0937-4ECA-8532-129E62957623}" type="slidenum">
              <a:rPr lang="fr-FR" smtClean="0"/>
              <a:pPr/>
              <a:t>17</a:t>
            </a:fld>
            <a:endParaRPr lang="fr-FR" dirty="0" smtClean="0"/>
          </a:p>
        </p:txBody>
      </p:sp>
    </p:spTree>
    <p:extLst>
      <p:ext uri="{BB962C8B-B14F-4D97-AF65-F5344CB8AC3E}">
        <p14:creationId xmlns:p14="http://schemas.microsoft.com/office/powerpoint/2010/main" xmlns="" val="2724637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0"/>
            <a:ext cx="6552728"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sp>
        <p:nvSpPr>
          <p:cNvPr id="3" name="ZoneTexte 2"/>
          <p:cNvSpPr txBox="1"/>
          <p:nvPr/>
        </p:nvSpPr>
        <p:spPr>
          <a:xfrm>
            <a:off x="161764" y="821710"/>
            <a:ext cx="8892480" cy="2031325"/>
          </a:xfrm>
          <a:prstGeom prst="rect">
            <a:avLst/>
          </a:prstGeom>
          <a:noFill/>
        </p:spPr>
        <p:txBody>
          <a:bodyPr wrap="square" rtlCol="0">
            <a:spAutoFit/>
          </a:bodyPr>
          <a:lstStyle/>
          <a:p>
            <a:r>
              <a:rPr lang="en-US" b="1" dirty="0" smtClean="0">
                <a:solidFill>
                  <a:srgbClr val="FF0000"/>
                </a:solidFill>
              </a:rPr>
              <a:t>18) Appendix</a:t>
            </a:r>
            <a:r>
              <a:rPr lang="en-US" b="1" dirty="0">
                <a:solidFill>
                  <a:srgbClr val="FF0000"/>
                </a:solidFill>
              </a:rPr>
              <a:t>: </a:t>
            </a:r>
            <a:r>
              <a:rPr lang="en-US" b="1" dirty="0" smtClean="0">
                <a:solidFill>
                  <a:srgbClr val="FF0000"/>
                </a:solidFill>
              </a:rPr>
              <a:t>solutions which do </a:t>
            </a:r>
            <a:r>
              <a:rPr lang="en-US" b="1" dirty="0">
                <a:solidFill>
                  <a:srgbClr val="FF0000"/>
                </a:solidFill>
              </a:rPr>
              <a:t>not meet the criteria </a:t>
            </a:r>
            <a:r>
              <a:rPr lang="en-US" b="1" dirty="0" smtClean="0">
                <a:solidFill>
                  <a:srgbClr val="FF0000"/>
                </a:solidFill>
              </a:rPr>
              <a:t>selected</a:t>
            </a:r>
            <a:endParaRPr lang="en-US" dirty="0" smtClean="0">
              <a:solidFill>
                <a:srgbClr val="FF0000"/>
              </a:solidFill>
            </a:endParaRPr>
          </a:p>
          <a:p>
            <a:endParaRPr lang="en-US" dirty="0"/>
          </a:p>
          <a:p>
            <a:r>
              <a:rPr lang="en-US" b="1" dirty="0" smtClean="0"/>
              <a:t>Mosquito micro-helicopter  (New-Zealand) </a:t>
            </a:r>
            <a:r>
              <a:rPr lang="en-US" dirty="0" smtClean="0"/>
              <a:t>(°)</a:t>
            </a:r>
          </a:p>
          <a:p>
            <a:r>
              <a:rPr lang="en-US" dirty="0"/>
              <a:t>This helicopter, cheap (&lt;$ </a:t>
            </a:r>
            <a:r>
              <a:rPr lang="en-US" dirty="0" smtClean="0"/>
              <a:t>30,000 </a:t>
            </a:r>
            <a:r>
              <a:rPr lang="en-US" dirty="0"/>
              <a:t>U.S. All taxes included) is not removable and foldable so it can be stowed in the trunk </a:t>
            </a:r>
            <a:endParaRPr lang="en-US" dirty="0" smtClean="0"/>
          </a:p>
          <a:p>
            <a:r>
              <a:rPr lang="en-US" dirty="0" smtClean="0"/>
              <a:t>of </a:t>
            </a:r>
            <a:r>
              <a:rPr lang="en-US" dirty="0"/>
              <a:t>a </a:t>
            </a:r>
            <a:r>
              <a:rPr lang="en-US" dirty="0" smtClean="0"/>
              <a:t>break car.</a:t>
            </a:r>
            <a:endParaRPr lang="en-US" dirty="0"/>
          </a:p>
          <a:p>
            <a:endParaRPr lang="fr-FR" dirty="0"/>
          </a:p>
        </p:txBody>
      </p:sp>
      <p:sp>
        <p:nvSpPr>
          <p:cNvPr id="7" name="Espace réservé du numéro de diapositive 6"/>
          <p:cNvSpPr>
            <a:spLocks noGrp="1"/>
          </p:cNvSpPr>
          <p:nvPr>
            <p:ph type="sldNum" sz="quarter" idx="12"/>
          </p:nvPr>
        </p:nvSpPr>
        <p:spPr>
          <a:xfrm>
            <a:off x="8532440" y="6525344"/>
            <a:ext cx="360040" cy="144016"/>
          </a:xfrm>
          <a:noFill/>
        </p:spPr>
        <p:txBody>
          <a:bodyPr/>
          <a:lstStyle/>
          <a:p>
            <a:fld id="{C8ED6035-0937-4ECA-8532-129E62957623}" type="slidenum">
              <a:rPr lang="fr-FR" smtClean="0"/>
              <a:pPr/>
              <a:t>18</a:t>
            </a:fld>
            <a:endParaRPr lang="fr-FR" dirty="0" smtClean="0"/>
          </a:p>
        </p:txBody>
      </p:sp>
      <p:sp>
        <p:nvSpPr>
          <p:cNvPr id="8" name="ZoneTexte 7"/>
          <p:cNvSpPr txBox="1"/>
          <p:nvPr/>
        </p:nvSpPr>
        <p:spPr>
          <a:xfrm>
            <a:off x="150143" y="5877272"/>
            <a:ext cx="8568952" cy="830997"/>
          </a:xfrm>
          <a:prstGeom prst="rect">
            <a:avLst/>
          </a:prstGeom>
          <a:noFill/>
        </p:spPr>
        <p:txBody>
          <a:bodyPr wrap="square" rtlCol="0">
            <a:spAutoFit/>
          </a:bodyPr>
          <a:lstStyle/>
          <a:p>
            <a:r>
              <a:rPr lang="fr-FR" sz="1200" dirty="0" smtClean="0"/>
              <a:t>(°) The </a:t>
            </a:r>
            <a:r>
              <a:rPr lang="fr-FR" sz="1200" dirty="0" err="1"/>
              <a:t>price</a:t>
            </a:r>
            <a:r>
              <a:rPr lang="fr-FR" sz="1200" dirty="0"/>
              <a:t> of the kit Mosquito </a:t>
            </a:r>
            <a:r>
              <a:rPr lang="fr-FR" sz="1200" dirty="0" err="1"/>
              <a:t>Ultralight</a:t>
            </a:r>
            <a:r>
              <a:rPr lang="fr-FR" sz="1200" dirty="0"/>
              <a:t> </a:t>
            </a:r>
            <a:r>
              <a:rPr lang="fr-FR" sz="1200" dirty="0" err="1"/>
              <a:t>Helicopter</a:t>
            </a:r>
            <a:r>
              <a:rPr lang="fr-FR" sz="1200" dirty="0"/>
              <a:t> AIR, full </a:t>
            </a:r>
            <a:r>
              <a:rPr lang="fr-FR" sz="1200" dirty="0" err="1"/>
              <a:t>is</a:t>
            </a:r>
            <a:r>
              <a:rPr lang="fr-FR" sz="1200" dirty="0"/>
              <a:t>: € 26,800 </a:t>
            </a:r>
            <a:r>
              <a:rPr lang="fr-FR" sz="1200" dirty="0" err="1"/>
              <a:t>tax</a:t>
            </a:r>
            <a:r>
              <a:rPr lang="fr-FR" sz="1200" dirty="0"/>
              <a:t> not </a:t>
            </a:r>
            <a:r>
              <a:rPr lang="fr-FR" sz="1200" dirty="0" err="1"/>
              <a:t>included</a:t>
            </a:r>
            <a:r>
              <a:rPr lang="fr-FR" sz="1200" dirty="0"/>
              <a:t>;  </a:t>
            </a:r>
            <a:r>
              <a:rPr lang="fr-FR" sz="1200" dirty="0" err="1"/>
              <a:t>including</a:t>
            </a:r>
            <a:r>
              <a:rPr lang="fr-FR" sz="1200" dirty="0"/>
              <a:t>, the "kit </a:t>
            </a:r>
            <a:r>
              <a:rPr lang="fr-FR" sz="1200" dirty="0" err="1"/>
              <a:t>rapid</a:t>
            </a:r>
            <a:r>
              <a:rPr lang="fr-FR" sz="1200" dirty="0"/>
              <a:t> </a:t>
            </a:r>
            <a:r>
              <a:rPr lang="fr-FR" sz="1200" dirty="0" err="1"/>
              <a:t>manufacturing</a:t>
            </a:r>
            <a:r>
              <a:rPr lang="fr-FR" sz="1200" dirty="0"/>
              <a:t>", the MZ-202 </a:t>
            </a:r>
            <a:r>
              <a:rPr lang="fr-FR" sz="1200" dirty="0" err="1"/>
              <a:t>engine</a:t>
            </a:r>
            <a:r>
              <a:rPr lang="fr-FR" sz="1200" dirty="0"/>
              <a:t>, instruments, rotors, tank option "Large </a:t>
            </a:r>
            <a:r>
              <a:rPr lang="fr-FR" sz="1200" dirty="0" err="1"/>
              <a:t>capacity</a:t>
            </a:r>
            <a:r>
              <a:rPr lang="fr-FR" sz="1200" dirty="0"/>
              <a:t>".</a:t>
            </a:r>
          </a:p>
          <a:p>
            <a:r>
              <a:rPr lang="fr-FR" sz="1200" b="1" dirty="0"/>
              <a:t>MOSQUITO AVIATION</a:t>
            </a:r>
            <a:r>
              <a:rPr lang="fr-FR" sz="1200" dirty="0"/>
              <a:t>, Blair </a:t>
            </a:r>
            <a:r>
              <a:rPr lang="fr-FR" sz="1200" dirty="0" err="1"/>
              <a:t>Hollands</a:t>
            </a:r>
            <a:r>
              <a:rPr lang="fr-FR" sz="1200" dirty="0"/>
              <a:t>, Po Box 439, </a:t>
            </a:r>
            <a:r>
              <a:rPr lang="fr-FR" sz="1200" dirty="0" err="1"/>
              <a:t>Kumeu</a:t>
            </a:r>
            <a:r>
              <a:rPr lang="fr-FR" sz="1200" dirty="0"/>
              <a:t>, 0841, Auckland, New </a:t>
            </a:r>
            <a:r>
              <a:rPr lang="fr-FR" sz="1200" dirty="0" err="1"/>
              <a:t>Zealand</a:t>
            </a:r>
            <a:r>
              <a:rPr lang="fr-FR" sz="1200" dirty="0"/>
              <a:t>, Web Site: </a:t>
            </a:r>
            <a:r>
              <a:rPr lang="fr-FR" sz="1200" dirty="0" smtClean="0">
                <a:hlinkClick r:id="rId2"/>
              </a:rPr>
              <a:t>www.mosquito.net.nz</a:t>
            </a:r>
            <a:r>
              <a:rPr lang="fr-FR" sz="1200" dirty="0" smtClean="0"/>
              <a:t>, </a:t>
            </a:r>
            <a:r>
              <a:rPr lang="fr-FR" sz="1200" dirty="0"/>
              <a:t>Email: </a:t>
            </a:r>
            <a:r>
              <a:rPr lang="fr-FR" sz="1200" dirty="0" smtClean="0">
                <a:hlinkClick r:id="rId3"/>
              </a:rPr>
              <a:t>info@mosquito.net.nz</a:t>
            </a:r>
            <a:r>
              <a:rPr lang="fr-FR" sz="1200" dirty="0" smtClean="0"/>
              <a:t>, Phone: </a:t>
            </a:r>
            <a:r>
              <a:rPr lang="fr-FR" sz="1200" dirty="0"/>
              <a:t>+64 (0)21 2994122</a:t>
            </a:r>
          </a:p>
        </p:txBody>
      </p:sp>
      <p:pic>
        <p:nvPicPr>
          <p:cNvPr id="9" name="Imag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35896" y="1998974"/>
            <a:ext cx="2232248" cy="1672031"/>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71761" y="4065462"/>
            <a:ext cx="2619375" cy="1743075"/>
          </a:xfrm>
          <a:prstGeom prst="rect">
            <a:avLst/>
          </a:prstGeom>
        </p:spPr>
      </p:pic>
      <p:pic>
        <p:nvPicPr>
          <p:cNvPr id="11" name="Imag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90811" y="2685532"/>
            <a:ext cx="2286000" cy="1190625"/>
          </a:xfrm>
          <a:prstGeom prst="rect">
            <a:avLst/>
          </a:prstGeom>
        </p:spPr>
      </p:pic>
      <p:pic>
        <p:nvPicPr>
          <p:cNvPr id="12" name="Image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090523" y="1986398"/>
            <a:ext cx="2628572" cy="1742857"/>
          </a:xfrm>
          <a:prstGeom prst="rect">
            <a:avLst/>
          </a:prstGeom>
        </p:spPr>
      </p:pic>
      <p:pic>
        <p:nvPicPr>
          <p:cNvPr id="13" name="Image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084168" y="3797079"/>
            <a:ext cx="2466667" cy="1847619"/>
          </a:xfrm>
          <a:prstGeom prst="rect">
            <a:avLst/>
          </a:prstGeom>
        </p:spPr>
      </p:pic>
      <p:pic>
        <p:nvPicPr>
          <p:cNvPr id="14" name="Image 1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985331" y="3859389"/>
            <a:ext cx="2957314" cy="1951827"/>
          </a:xfrm>
          <a:prstGeom prst="rect">
            <a:avLst/>
          </a:prstGeom>
        </p:spPr>
      </p:pic>
    </p:spTree>
    <p:extLst>
      <p:ext uri="{BB962C8B-B14F-4D97-AF65-F5344CB8AC3E}">
        <p14:creationId xmlns:p14="http://schemas.microsoft.com/office/powerpoint/2010/main" xmlns="" val="2189266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9525"/>
            <a:ext cx="6192688"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sp>
        <p:nvSpPr>
          <p:cNvPr id="3" name="ZoneTexte 2"/>
          <p:cNvSpPr txBox="1"/>
          <p:nvPr/>
        </p:nvSpPr>
        <p:spPr>
          <a:xfrm>
            <a:off x="34330" y="821710"/>
            <a:ext cx="8892480" cy="923330"/>
          </a:xfrm>
          <a:prstGeom prst="rect">
            <a:avLst/>
          </a:prstGeom>
          <a:noFill/>
        </p:spPr>
        <p:txBody>
          <a:bodyPr wrap="square" rtlCol="0">
            <a:spAutoFit/>
          </a:bodyPr>
          <a:lstStyle/>
          <a:p>
            <a:r>
              <a:rPr lang="en-US" b="1" dirty="0" smtClean="0">
                <a:solidFill>
                  <a:srgbClr val="FF0000"/>
                </a:solidFill>
              </a:rPr>
              <a:t>18) Appendix</a:t>
            </a:r>
            <a:r>
              <a:rPr lang="en-US" b="1" dirty="0">
                <a:solidFill>
                  <a:srgbClr val="FF0000"/>
                </a:solidFill>
              </a:rPr>
              <a:t>: </a:t>
            </a:r>
            <a:r>
              <a:rPr lang="en-US" b="1" dirty="0" smtClean="0">
                <a:solidFill>
                  <a:srgbClr val="FF0000"/>
                </a:solidFill>
              </a:rPr>
              <a:t>solutions which do </a:t>
            </a:r>
            <a:r>
              <a:rPr lang="en-US" b="1" dirty="0">
                <a:solidFill>
                  <a:srgbClr val="FF0000"/>
                </a:solidFill>
              </a:rPr>
              <a:t>not meet the criteria </a:t>
            </a:r>
            <a:r>
              <a:rPr lang="en-US" b="1" dirty="0" smtClean="0">
                <a:solidFill>
                  <a:srgbClr val="FF0000"/>
                </a:solidFill>
              </a:rPr>
              <a:t>selected</a:t>
            </a:r>
            <a:endParaRPr lang="en-US" dirty="0" smtClean="0">
              <a:solidFill>
                <a:srgbClr val="FF0000"/>
              </a:solidFill>
            </a:endParaRPr>
          </a:p>
          <a:p>
            <a:endParaRPr lang="en-US" dirty="0"/>
          </a:p>
          <a:p>
            <a:r>
              <a:rPr lang="en-US" b="1" dirty="0" smtClean="0"/>
              <a:t>Ultrasport-254 kit helicopter </a:t>
            </a:r>
            <a:r>
              <a:rPr lang="en-US" sz="1200" b="1" dirty="0" smtClean="0"/>
              <a:t>(1994)</a:t>
            </a:r>
            <a:endParaRPr lang="en-US" sz="1200" dirty="0" smtClean="0"/>
          </a:p>
        </p:txBody>
      </p:sp>
      <p:sp>
        <p:nvSpPr>
          <p:cNvPr id="4" name="ZoneTexte 3"/>
          <p:cNvSpPr txBox="1"/>
          <p:nvPr/>
        </p:nvSpPr>
        <p:spPr>
          <a:xfrm>
            <a:off x="6246515" y="1284867"/>
            <a:ext cx="2897485" cy="5355312"/>
          </a:xfrm>
          <a:prstGeom prst="rect">
            <a:avLst/>
          </a:prstGeom>
          <a:noFill/>
        </p:spPr>
        <p:txBody>
          <a:bodyPr wrap="square" rtlCol="0">
            <a:spAutoFit/>
          </a:bodyPr>
          <a:lstStyle/>
          <a:p>
            <a:r>
              <a:rPr lang="fr-FR" sz="1200" b="1" dirty="0" err="1"/>
              <a:t>Specifications</a:t>
            </a:r>
            <a:r>
              <a:rPr lang="fr-FR" sz="1200" dirty="0"/>
              <a:t> :</a:t>
            </a:r>
          </a:p>
          <a:p>
            <a:endParaRPr lang="fr-FR" sz="1000" dirty="0"/>
          </a:p>
          <a:p>
            <a:r>
              <a:rPr lang="fr-FR" sz="1000" dirty="0"/>
              <a:t>Top Speed, </a:t>
            </a:r>
            <a:r>
              <a:rPr lang="fr-FR" sz="1000" dirty="0" err="1"/>
              <a:t>mph</a:t>
            </a:r>
            <a:r>
              <a:rPr lang="fr-FR" sz="1000" dirty="0"/>
              <a:t>  63 (101,39 km/h)</a:t>
            </a:r>
          </a:p>
          <a:p>
            <a:r>
              <a:rPr lang="fr-FR" sz="1000" dirty="0"/>
              <a:t>Cruise, </a:t>
            </a:r>
            <a:r>
              <a:rPr lang="fr-FR" sz="1000" dirty="0" err="1"/>
              <a:t>mph</a:t>
            </a:r>
            <a:r>
              <a:rPr lang="fr-FR" sz="1000" dirty="0"/>
              <a:t>    63</a:t>
            </a:r>
          </a:p>
          <a:p>
            <a:r>
              <a:rPr lang="fr-FR" sz="1000" dirty="0">
                <a:solidFill>
                  <a:srgbClr val="00B050"/>
                </a:solidFill>
              </a:rPr>
              <a:t>Range S.M      70</a:t>
            </a:r>
          </a:p>
          <a:p>
            <a:r>
              <a:rPr lang="fr-FR" sz="1000" dirty="0" err="1"/>
              <a:t>Stall</a:t>
            </a:r>
            <a:r>
              <a:rPr lang="fr-FR" sz="1000" dirty="0"/>
              <a:t>, </a:t>
            </a:r>
            <a:r>
              <a:rPr lang="fr-FR" sz="1000" dirty="0" err="1"/>
              <a:t>mph</a:t>
            </a:r>
            <a:r>
              <a:rPr lang="fr-FR" sz="1000" dirty="0"/>
              <a:t>      na</a:t>
            </a:r>
          </a:p>
          <a:p>
            <a:r>
              <a:rPr lang="fr-FR" sz="1000" dirty="0"/>
              <a:t>Rate of </a:t>
            </a:r>
            <a:r>
              <a:rPr lang="fr-FR" sz="1000" dirty="0" err="1"/>
              <a:t>Climb</a:t>
            </a:r>
            <a:r>
              <a:rPr lang="fr-FR" sz="1000" dirty="0"/>
              <a:t>, </a:t>
            </a:r>
            <a:r>
              <a:rPr lang="fr-FR" sz="1000" dirty="0" err="1"/>
              <a:t>fpm</a:t>
            </a:r>
            <a:r>
              <a:rPr lang="fr-FR" sz="1000" dirty="0"/>
              <a:t>  1000</a:t>
            </a:r>
          </a:p>
          <a:p>
            <a:r>
              <a:rPr lang="fr-FR" sz="1000" dirty="0" err="1"/>
              <a:t>Take</a:t>
            </a:r>
            <a:r>
              <a:rPr lang="fr-FR" sz="1000" dirty="0"/>
              <a:t> Off Distance, </a:t>
            </a:r>
            <a:r>
              <a:rPr lang="fr-FR" sz="1000" dirty="0" err="1"/>
              <a:t>ft</a:t>
            </a:r>
            <a:r>
              <a:rPr lang="fr-FR" sz="1000" dirty="0"/>
              <a:t>  0</a:t>
            </a:r>
          </a:p>
          <a:p>
            <a:r>
              <a:rPr lang="fr-FR" sz="1000" dirty="0"/>
              <a:t>Landing Distance, </a:t>
            </a:r>
            <a:r>
              <a:rPr lang="fr-FR" sz="1000" dirty="0" err="1"/>
              <a:t>ft</a:t>
            </a:r>
            <a:r>
              <a:rPr lang="fr-FR" sz="1000" dirty="0"/>
              <a:t>  0</a:t>
            </a:r>
          </a:p>
          <a:p>
            <a:r>
              <a:rPr lang="fr-FR" sz="1000" dirty="0"/>
              <a:t>Service </a:t>
            </a:r>
            <a:r>
              <a:rPr lang="fr-FR" sz="1000" dirty="0" err="1"/>
              <a:t>Ceiling</a:t>
            </a:r>
            <a:r>
              <a:rPr lang="fr-FR" sz="1000" dirty="0"/>
              <a:t> , </a:t>
            </a:r>
            <a:r>
              <a:rPr lang="fr-FR" sz="1000" dirty="0" err="1"/>
              <a:t>ft</a:t>
            </a:r>
            <a:r>
              <a:rPr lang="fr-FR" sz="1000" dirty="0"/>
              <a:t>  --</a:t>
            </a:r>
          </a:p>
          <a:p>
            <a:r>
              <a:rPr lang="fr-FR" sz="1000" dirty="0">
                <a:solidFill>
                  <a:srgbClr val="00B050"/>
                </a:solidFill>
              </a:rPr>
              <a:t>HP/HP Range  55</a:t>
            </a:r>
          </a:p>
          <a:p>
            <a:r>
              <a:rPr lang="fr-FR" sz="1000" dirty="0"/>
              <a:t>Fuel </a:t>
            </a:r>
            <a:r>
              <a:rPr lang="fr-FR" sz="1000" dirty="0" err="1"/>
              <a:t>Capacity</a:t>
            </a:r>
            <a:r>
              <a:rPr lang="fr-FR" sz="1000" dirty="0"/>
              <a:t>, gal  5 (19 l)</a:t>
            </a:r>
          </a:p>
          <a:p>
            <a:r>
              <a:rPr lang="fr-FR" sz="1000" dirty="0" err="1">
                <a:solidFill>
                  <a:srgbClr val="00B050"/>
                </a:solidFill>
              </a:rPr>
              <a:t>Empty</a:t>
            </a:r>
            <a:r>
              <a:rPr lang="fr-FR" sz="1000" dirty="0">
                <a:solidFill>
                  <a:srgbClr val="00B050"/>
                </a:solidFill>
              </a:rPr>
              <a:t>/dry </a:t>
            </a:r>
            <a:r>
              <a:rPr lang="fr-FR" sz="1000" dirty="0" err="1">
                <a:solidFill>
                  <a:srgbClr val="00B050"/>
                </a:solidFill>
              </a:rPr>
              <a:t>Weight</a:t>
            </a:r>
            <a:r>
              <a:rPr lang="fr-FR" sz="1000" dirty="0">
                <a:solidFill>
                  <a:srgbClr val="00B050"/>
                </a:solidFill>
              </a:rPr>
              <a:t>, </a:t>
            </a:r>
            <a:r>
              <a:rPr lang="fr-FR" sz="1000" dirty="0" err="1">
                <a:solidFill>
                  <a:srgbClr val="00B050"/>
                </a:solidFill>
              </a:rPr>
              <a:t>lbs</a:t>
            </a:r>
            <a:r>
              <a:rPr lang="fr-FR" sz="1000" dirty="0">
                <a:solidFill>
                  <a:srgbClr val="00B050"/>
                </a:solidFill>
              </a:rPr>
              <a:t>  252 (115 kg).</a:t>
            </a:r>
          </a:p>
          <a:p>
            <a:r>
              <a:rPr lang="fr-FR" sz="1000" dirty="0"/>
              <a:t>Gross </a:t>
            </a:r>
            <a:r>
              <a:rPr lang="fr-FR" sz="1000" dirty="0" err="1"/>
              <a:t>Weight</a:t>
            </a:r>
            <a:r>
              <a:rPr lang="fr-FR" sz="1000" dirty="0"/>
              <a:t>, </a:t>
            </a:r>
            <a:r>
              <a:rPr lang="fr-FR" sz="1000" dirty="0" err="1"/>
              <a:t>lbs</a:t>
            </a:r>
            <a:r>
              <a:rPr lang="fr-FR" sz="1000" dirty="0"/>
              <a:t>  525 (239 kg).</a:t>
            </a:r>
          </a:p>
          <a:p>
            <a:r>
              <a:rPr lang="fr-FR" sz="1000" dirty="0" err="1"/>
              <a:t>Useful</a:t>
            </a:r>
            <a:r>
              <a:rPr lang="fr-FR" sz="1000" dirty="0"/>
              <a:t> </a:t>
            </a:r>
            <a:r>
              <a:rPr lang="fr-FR" sz="1000" dirty="0" err="1"/>
              <a:t>load</a:t>
            </a:r>
            <a:r>
              <a:rPr lang="fr-FR" sz="1000" dirty="0"/>
              <a:t> : 273 </a:t>
            </a:r>
            <a:r>
              <a:rPr lang="fr-FR" sz="1000" dirty="0" err="1"/>
              <a:t>lbs</a:t>
            </a:r>
            <a:r>
              <a:rPr lang="fr-FR" sz="1000" dirty="0"/>
              <a:t> (124 kg).</a:t>
            </a:r>
          </a:p>
          <a:p>
            <a:r>
              <a:rPr lang="fr-FR" sz="1000" dirty="0" err="1"/>
              <a:t>Height</a:t>
            </a:r>
            <a:r>
              <a:rPr lang="fr-FR" sz="1000" dirty="0"/>
              <a:t>, </a:t>
            </a:r>
            <a:r>
              <a:rPr lang="fr-FR" sz="1000" dirty="0" err="1"/>
              <a:t>ft</a:t>
            </a:r>
            <a:r>
              <a:rPr lang="fr-FR" sz="1000" dirty="0"/>
              <a:t>    7.5 (2.2 m)</a:t>
            </a:r>
          </a:p>
          <a:p>
            <a:r>
              <a:rPr lang="fr-FR" sz="1000" dirty="0" err="1"/>
              <a:t>Length</a:t>
            </a:r>
            <a:r>
              <a:rPr lang="fr-FR" sz="1000" dirty="0"/>
              <a:t>, </a:t>
            </a:r>
            <a:r>
              <a:rPr lang="fr-FR" sz="1000" dirty="0" err="1"/>
              <a:t>ft</a:t>
            </a:r>
            <a:r>
              <a:rPr lang="fr-FR" sz="1000" dirty="0"/>
              <a:t>    16.7 (5.8 m)</a:t>
            </a:r>
          </a:p>
          <a:p>
            <a:r>
              <a:rPr lang="fr-FR" sz="1000" dirty="0" err="1"/>
              <a:t>Engines</a:t>
            </a:r>
            <a:r>
              <a:rPr lang="fr-FR" sz="1000" dirty="0"/>
              <a:t>: HIRTH 2706 65 </a:t>
            </a:r>
            <a:r>
              <a:rPr lang="fr-FR" sz="1000" dirty="0" err="1"/>
              <a:t>hp</a:t>
            </a:r>
            <a:r>
              <a:rPr lang="fr-FR" sz="1000" dirty="0"/>
              <a:t> (or HIRTH 2703 55 </a:t>
            </a:r>
            <a:r>
              <a:rPr lang="fr-FR" sz="1000" dirty="0" err="1"/>
              <a:t>hp</a:t>
            </a:r>
            <a:r>
              <a:rPr lang="fr-FR" sz="1000" dirty="0"/>
              <a:t>).</a:t>
            </a:r>
          </a:p>
          <a:p>
            <a:r>
              <a:rPr lang="fr-FR" sz="1000" dirty="0"/>
              <a:t>Main Rotor </a:t>
            </a:r>
            <a:r>
              <a:rPr lang="fr-FR" sz="1000" dirty="0" err="1"/>
              <a:t>Diameter</a:t>
            </a:r>
            <a:r>
              <a:rPr lang="fr-FR" sz="1000" dirty="0"/>
              <a:t>: 21 </a:t>
            </a:r>
            <a:r>
              <a:rPr lang="fr-FR" sz="1000" dirty="0" err="1"/>
              <a:t>ft</a:t>
            </a:r>
            <a:r>
              <a:rPr lang="fr-FR" sz="1000" dirty="0"/>
              <a:t>. (6.4 m)</a:t>
            </a:r>
          </a:p>
          <a:p>
            <a:r>
              <a:rPr lang="fr-FR" sz="1000" dirty="0" err="1"/>
              <a:t>Tail</a:t>
            </a:r>
            <a:r>
              <a:rPr lang="fr-FR" sz="1000" dirty="0"/>
              <a:t> Rotor </a:t>
            </a:r>
            <a:r>
              <a:rPr lang="fr-FR" sz="1000" dirty="0" err="1"/>
              <a:t>Diameter</a:t>
            </a:r>
            <a:r>
              <a:rPr lang="fr-FR" sz="1000" dirty="0"/>
              <a:t>: 2.6 </a:t>
            </a:r>
            <a:r>
              <a:rPr lang="fr-FR" sz="1000" dirty="0" err="1" smtClean="0"/>
              <a:t>ft</a:t>
            </a:r>
            <a:r>
              <a:rPr lang="fr-FR" sz="1000" dirty="0" smtClean="0"/>
              <a:t> (79 cm / 0,79 m)</a:t>
            </a:r>
            <a:endParaRPr lang="fr-FR" sz="1000" dirty="0"/>
          </a:p>
          <a:p>
            <a:r>
              <a:rPr lang="fr-FR" sz="1000" dirty="0"/>
              <a:t>Drive System: 12:1 </a:t>
            </a:r>
            <a:r>
              <a:rPr lang="fr-FR" sz="1000" dirty="0" err="1"/>
              <a:t>Planetary</a:t>
            </a:r>
            <a:endParaRPr lang="fr-FR" sz="1000" dirty="0"/>
          </a:p>
          <a:p>
            <a:r>
              <a:rPr lang="fr-FR" sz="1000" dirty="0">
                <a:solidFill>
                  <a:srgbClr val="00B050"/>
                </a:solidFill>
              </a:rPr>
              <a:t>Endurance: 1.25 h.</a:t>
            </a:r>
          </a:p>
          <a:p>
            <a:r>
              <a:rPr lang="fr-FR" sz="1000" dirty="0"/>
              <a:t>Wing </a:t>
            </a:r>
            <a:r>
              <a:rPr lang="fr-FR" sz="1000" dirty="0" err="1"/>
              <a:t>Span</a:t>
            </a:r>
            <a:r>
              <a:rPr lang="fr-FR" sz="1000" dirty="0"/>
              <a:t>, </a:t>
            </a:r>
            <a:r>
              <a:rPr lang="fr-FR" sz="1000" dirty="0" err="1"/>
              <a:t>ft</a:t>
            </a:r>
            <a:r>
              <a:rPr lang="fr-FR" sz="1000" dirty="0"/>
              <a:t>  21</a:t>
            </a:r>
          </a:p>
          <a:p>
            <a:r>
              <a:rPr lang="fr-FR" sz="1000" dirty="0"/>
              <a:t>Wing Area, </a:t>
            </a:r>
            <a:r>
              <a:rPr lang="fr-FR" sz="1000" dirty="0" err="1"/>
              <a:t>sq.ft</a:t>
            </a:r>
            <a:r>
              <a:rPr lang="fr-FR" sz="1000" dirty="0"/>
              <a:t>  --</a:t>
            </a:r>
          </a:p>
          <a:p>
            <a:r>
              <a:rPr lang="fr-FR" sz="1000" dirty="0" err="1"/>
              <a:t>Number</a:t>
            </a:r>
            <a:r>
              <a:rPr lang="fr-FR" sz="1000" dirty="0"/>
              <a:t> of </a:t>
            </a:r>
            <a:r>
              <a:rPr lang="fr-FR" sz="1000" dirty="0" err="1"/>
              <a:t>Seats</a:t>
            </a:r>
            <a:r>
              <a:rPr lang="fr-FR" sz="1000" dirty="0"/>
              <a:t>  1</a:t>
            </a:r>
          </a:p>
          <a:p>
            <a:r>
              <a:rPr lang="fr-FR" sz="1000" dirty="0"/>
              <a:t>Landing </a:t>
            </a:r>
            <a:r>
              <a:rPr lang="fr-FR" sz="1000" dirty="0" err="1"/>
              <a:t>Gear</a:t>
            </a:r>
            <a:r>
              <a:rPr lang="fr-FR" sz="1000" dirty="0"/>
              <a:t> type  </a:t>
            </a:r>
            <a:r>
              <a:rPr lang="fr-FR" sz="1000" dirty="0" err="1"/>
              <a:t>skids</a:t>
            </a:r>
            <a:endParaRPr lang="fr-FR" sz="1000" dirty="0"/>
          </a:p>
          <a:p>
            <a:r>
              <a:rPr lang="fr-FR" sz="1000" dirty="0"/>
              <a:t>Building </a:t>
            </a:r>
            <a:r>
              <a:rPr lang="fr-FR" sz="1000" dirty="0" err="1"/>
              <a:t>Materials</a:t>
            </a:r>
            <a:r>
              <a:rPr lang="fr-FR" sz="1000" dirty="0"/>
              <a:t>  C</a:t>
            </a:r>
          </a:p>
          <a:p>
            <a:r>
              <a:rPr lang="fr-FR" sz="1000" dirty="0">
                <a:solidFill>
                  <a:srgbClr val="00B050"/>
                </a:solidFill>
              </a:rPr>
              <a:t>Building Time, Man </a:t>
            </a:r>
            <a:r>
              <a:rPr lang="fr-FR" sz="1000" dirty="0" err="1">
                <a:solidFill>
                  <a:srgbClr val="00B050"/>
                </a:solidFill>
              </a:rPr>
              <a:t>Hours</a:t>
            </a:r>
            <a:r>
              <a:rPr lang="fr-FR" sz="1000" dirty="0">
                <a:solidFill>
                  <a:srgbClr val="00B050"/>
                </a:solidFill>
              </a:rPr>
              <a:t>  60</a:t>
            </a:r>
          </a:p>
          <a:p>
            <a:r>
              <a:rPr lang="fr-FR" sz="1000" dirty="0" err="1"/>
              <a:t>Number</a:t>
            </a:r>
            <a:r>
              <a:rPr lang="fr-FR" sz="1000" dirty="0"/>
              <a:t> of </a:t>
            </a:r>
            <a:r>
              <a:rPr lang="fr-FR" sz="1000" dirty="0" err="1"/>
              <a:t>Completed</a:t>
            </a:r>
            <a:r>
              <a:rPr lang="fr-FR" sz="1000" dirty="0"/>
              <a:t> &amp; </a:t>
            </a:r>
            <a:r>
              <a:rPr lang="fr-FR" sz="1000" dirty="0" err="1"/>
              <a:t>Flown</a:t>
            </a:r>
            <a:r>
              <a:rPr lang="fr-FR" sz="1000" dirty="0"/>
              <a:t>  1</a:t>
            </a:r>
          </a:p>
          <a:p>
            <a:r>
              <a:rPr lang="fr-FR" sz="1000" dirty="0">
                <a:solidFill>
                  <a:srgbClr val="00B050"/>
                </a:solidFill>
              </a:rPr>
              <a:t>Information Package  $$5</a:t>
            </a:r>
          </a:p>
          <a:p>
            <a:r>
              <a:rPr lang="fr-FR" sz="1000" dirty="0">
                <a:solidFill>
                  <a:srgbClr val="00B050"/>
                </a:solidFill>
              </a:rPr>
              <a:t>Plans </a:t>
            </a:r>
            <a:r>
              <a:rPr lang="fr-FR" sz="1000" dirty="0" err="1">
                <a:solidFill>
                  <a:srgbClr val="00B050"/>
                </a:solidFill>
              </a:rPr>
              <a:t>Cost</a:t>
            </a:r>
            <a:r>
              <a:rPr lang="fr-FR" sz="1000" dirty="0">
                <a:solidFill>
                  <a:srgbClr val="00B050"/>
                </a:solidFill>
              </a:rPr>
              <a:t>    $none</a:t>
            </a:r>
          </a:p>
          <a:p>
            <a:r>
              <a:rPr lang="fr-FR" sz="1000" dirty="0">
                <a:solidFill>
                  <a:srgbClr val="00B050"/>
                </a:solidFill>
              </a:rPr>
              <a:t>Kit </a:t>
            </a:r>
            <a:r>
              <a:rPr lang="fr-FR" sz="1000" dirty="0" err="1">
                <a:solidFill>
                  <a:srgbClr val="00B050"/>
                </a:solidFill>
              </a:rPr>
              <a:t>Cost</a:t>
            </a:r>
            <a:r>
              <a:rPr lang="fr-FR" sz="1000" dirty="0">
                <a:solidFill>
                  <a:srgbClr val="00B050"/>
                </a:solidFill>
              </a:rPr>
              <a:t>    $33900</a:t>
            </a:r>
          </a:p>
          <a:p>
            <a:r>
              <a:rPr lang="fr-FR" sz="1000" dirty="0" err="1" smtClean="0"/>
              <a:t>Certified</a:t>
            </a:r>
            <a:r>
              <a:rPr lang="fr-FR" sz="1000" dirty="0" smtClean="0"/>
              <a:t> </a:t>
            </a:r>
            <a:r>
              <a:rPr lang="fr-FR" sz="1000" dirty="0"/>
              <a:t>: FAA </a:t>
            </a:r>
            <a:r>
              <a:rPr lang="fr-FR" sz="1000" dirty="0" err="1"/>
              <a:t>ultralight</a:t>
            </a:r>
            <a:r>
              <a:rPr lang="fr-FR" sz="1000" dirty="0"/>
              <a:t> </a:t>
            </a:r>
            <a:r>
              <a:rPr lang="fr-FR" sz="1000" dirty="0" err="1"/>
              <a:t>regulations</a:t>
            </a:r>
            <a:r>
              <a:rPr lang="fr-FR" sz="1000" dirty="0"/>
              <a:t> FAR Part 103</a:t>
            </a:r>
            <a:r>
              <a:rPr lang="fr-FR" sz="1000" dirty="0" smtClean="0"/>
              <a:t>.</a:t>
            </a:r>
            <a:endParaRPr lang="fr-FR" sz="1000" dirty="0"/>
          </a:p>
        </p:txBody>
      </p:sp>
      <p:sp>
        <p:nvSpPr>
          <p:cNvPr id="5" name="Rectangle 4"/>
          <p:cNvSpPr/>
          <p:nvPr/>
        </p:nvSpPr>
        <p:spPr>
          <a:xfrm>
            <a:off x="144488" y="5733256"/>
            <a:ext cx="5832648" cy="1015663"/>
          </a:xfrm>
          <a:prstGeom prst="rect">
            <a:avLst/>
          </a:prstGeom>
        </p:spPr>
        <p:txBody>
          <a:bodyPr wrap="square">
            <a:spAutoFit/>
          </a:bodyPr>
          <a:lstStyle/>
          <a:p>
            <a:r>
              <a:rPr lang="en-US" sz="1000" b="1" dirty="0"/>
              <a:t>American </a:t>
            </a:r>
            <a:r>
              <a:rPr lang="en-US" sz="1000" b="1" dirty="0" err="1"/>
              <a:t>Sportscopter</a:t>
            </a:r>
            <a:r>
              <a:rPr lang="en-US" sz="1000" b="1" dirty="0"/>
              <a:t> International, Inc</a:t>
            </a:r>
            <a:r>
              <a:rPr lang="en-US" sz="1000" dirty="0"/>
              <a:t>., </a:t>
            </a:r>
            <a:r>
              <a:rPr lang="en-US" sz="1000" dirty="0" smtClean="0"/>
              <a:t>11712 </a:t>
            </a:r>
            <a:r>
              <a:rPr lang="en-US" sz="1000" dirty="0"/>
              <a:t>Jefferson Ave Unit #C228, Newport News VA, 23606, USA, </a:t>
            </a:r>
          </a:p>
          <a:p>
            <a:r>
              <a:rPr lang="en-US" sz="1000" dirty="0" smtClean="0"/>
              <a:t>Phone</a:t>
            </a:r>
            <a:r>
              <a:rPr lang="en-US" sz="1000" dirty="0"/>
              <a:t>: 757-872-8778, email : </a:t>
            </a:r>
            <a:r>
              <a:rPr lang="en-US" sz="1000" dirty="0" smtClean="0">
                <a:hlinkClick r:id="rId2"/>
              </a:rPr>
              <a:t>assi@visi.net</a:t>
            </a:r>
            <a:r>
              <a:rPr lang="en-US" sz="1000" dirty="0" smtClean="0"/>
              <a:t>, </a:t>
            </a:r>
            <a:r>
              <a:rPr lang="en-US" sz="1000" dirty="0" smtClean="0">
                <a:hlinkClick r:id="rId3"/>
              </a:rPr>
              <a:t>www.ultrasport.rotor.com</a:t>
            </a:r>
            <a:r>
              <a:rPr lang="en-US" sz="1000" dirty="0" smtClean="0"/>
              <a:t>  </a:t>
            </a:r>
            <a:r>
              <a:rPr lang="en-US" sz="1000" dirty="0"/>
              <a:t>(restricted use</a:t>
            </a:r>
            <a:r>
              <a:rPr lang="en-US" sz="1000" dirty="0" smtClean="0"/>
              <a:t>).</a:t>
            </a:r>
          </a:p>
          <a:p>
            <a:endParaRPr lang="fr-FR" sz="1000" dirty="0"/>
          </a:p>
          <a:p>
            <a:r>
              <a:rPr lang="fr-FR" sz="1000" dirty="0"/>
              <a:t>Sources :  </a:t>
            </a:r>
            <a:r>
              <a:rPr lang="fr-FR" sz="1000" dirty="0" smtClean="0">
                <a:hlinkClick r:id="rId4"/>
              </a:rPr>
              <a:t>http</a:t>
            </a:r>
            <a:r>
              <a:rPr lang="fr-FR" sz="1000" dirty="0">
                <a:hlinkClick r:id="rId4"/>
              </a:rPr>
              <a:t>://</a:t>
            </a:r>
            <a:r>
              <a:rPr lang="fr-FR" sz="1000" dirty="0" smtClean="0">
                <a:hlinkClick r:id="rId4"/>
              </a:rPr>
              <a:t>www.airsport.com/homebuilt4.ihtml?id=53&amp;cid=16</a:t>
            </a:r>
            <a:r>
              <a:rPr lang="fr-FR" sz="1000" dirty="0" smtClean="0"/>
              <a:t> </a:t>
            </a:r>
            <a:endParaRPr lang="fr-FR" sz="1000" dirty="0"/>
          </a:p>
          <a:p>
            <a:r>
              <a:rPr lang="fr-FR" sz="1000" dirty="0" smtClean="0">
                <a:hlinkClick r:id="rId5"/>
              </a:rPr>
              <a:t>www.freqofnature.com/photos/cma2002/index.html</a:t>
            </a:r>
            <a:r>
              <a:rPr lang="fr-FR" sz="1000" dirty="0" smtClean="0"/>
              <a:t> </a:t>
            </a:r>
            <a:endParaRPr lang="fr-FR" sz="1000" dirty="0"/>
          </a:p>
          <a:p>
            <a:r>
              <a:rPr lang="fr-FR" sz="1000" dirty="0" smtClean="0">
                <a:hlinkClick r:id="rId6"/>
              </a:rPr>
              <a:t>www.ultralightflyer.com/americansportcopter</a:t>
            </a:r>
            <a:r>
              <a:rPr lang="fr-FR" sz="1000" dirty="0"/>
              <a:t>  &amp; </a:t>
            </a:r>
            <a:r>
              <a:rPr lang="fr-FR" sz="1000" dirty="0" smtClean="0">
                <a:hlinkClick r:id="rId7"/>
              </a:rPr>
              <a:t>www.aviastar.org/helicopters_eng/ultra-254.php</a:t>
            </a:r>
            <a:r>
              <a:rPr lang="fr-FR" sz="1000" dirty="0" smtClean="0"/>
              <a:t> </a:t>
            </a:r>
            <a:endParaRPr lang="fr-FR" sz="1000" dirty="0"/>
          </a:p>
        </p:txBody>
      </p:sp>
      <p:pic>
        <p:nvPicPr>
          <p:cNvPr id="7" name="Image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411438" y="1196751"/>
            <a:ext cx="2705100" cy="1685925"/>
          </a:xfrm>
          <a:prstGeom prst="rect">
            <a:avLst/>
          </a:prstGeom>
        </p:spPr>
      </p:pic>
      <p:pic>
        <p:nvPicPr>
          <p:cNvPr id="8" name="Image 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72058" y="2996952"/>
            <a:ext cx="3535150" cy="2664296"/>
          </a:xfrm>
          <a:prstGeom prst="rect">
            <a:avLst/>
          </a:prstGeom>
        </p:spPr>
      </p:pic>
      <p:sp>
        <p:nvSpPr>
          <p:cNvPr id="9" name="Espace réservé du numéro de diapositive 6"/>
          <p:cNvSpPr>
            <a:spLocks noGrp="1"/>
          </p:cNvSpPr>
          <p:nvPr>
            <p:ph type="sldNum" sz="quarter" idx="12"/>
          </p:nvPr>
        </p:nvSpPr>
        <p:spPr>
          <a:xfrm>
            <a:off x="8532440" y="6525344"/>
            <a:ext cx="360040" cy="144016"/>
          </a:xfrm>
          <a:noFill/>
        </p:spPr>
        <p:txBody>
          <a:bodyPr/>
          <a:lstStyle/>
          <a:p>
            <a:fld id="{C8ED6035-0937-4ECA-8532-129E62957623}" type="slidenum">
              <a:rPr lang="fr-FR" smtClean="0"/>
              <a:pPr/>
              <a:t>19</a:t>
            </a:fld>
            <a:endParaRPr lang="fr-FR" dirty="0" smtClean="0"/>
          </a:p>
        </p:txBody>
      </p:sp>
    </p:spTree>
    <p:extLst>
      <p:ext uri="{BB962C8B-B14F-4D97-AF65-F5344CB8AC3E}">
        <p14:creationId xmlns:p14="http://schemas.microsoft.com/office/powerpoint/2010/main" xmlns="" val="56946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0534" y="116632"/>
            <a:ext cx="6840760"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20272" y="3862536"/>
            <a:ext cx="1979712" cy="2604083"/>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6143" y="4644096"/>
            <a:ext cx="3451963" cy="1913207"/>
          </a:xfrm>
          <a:prstGeom prst="rect">
            <a:avLst/>
          </a:prstGeom>
        </p:spPr>
      </p:pic>
      <p:sp>
        <p:nvSpPr>
          <p:cNvPr id="6" name="Rectangle 5"/>
          <p:cNvSpPr/>
          <p:nvPr/>
        </p:nvSpPr>
        <p:spPr>
          <a:xfrm>
            <a:off x="0" y="6557303"/>
            <a:ext cx="3942184" cy="246221"/>
          </a:xfrm>
          <a:prstGeom prst="rect">
            <a:avLst/>
          </a:prstGeom>
        </p:spPr>
        <p:txBody>
          <a:bodyPr wrap="square">
            <a:spAutoFit/>
          </a:bodyPr>
          <a:lstStyle/>
          <a:p>
            <a:r>
              <a:rPr lang="fr-FR" sz="1000" dirty="0">
                <a:hlinkClick r:id="rId4"/>
              </a:rPr>
              <a:t>http://</a:t>
            </a:r>
            <a:r>
              <a:rPr lang="fr-FR" sz="1000" dirty="0" smtClean="0">
                <a:hlinkClick r:id="rId4"/>
              </a:rPr>
              <a:t>dvice.com/archives/2006/07/jet-pack-the-rocketeer-takes-o.php</a:t>
            </a:r>
            <a:r>
              <a:rPr lang="fr-FR" sz="1000" dirty="0" smtClean="0"/>
              <a:t> </a:t>
            </a:r>
            <a:endParaRPr lang="fr-FR" sz="1000" dirty="0"/>
          </a:p>
        </p:txBody>
      </p:sp>
      <p:sp>
        <p:nvSpPr>
          <p:cNvPr id="7" name="Rectangle 6"/>
          <p:cNvSpPr/>
          <p:nvPr/>
        </p:nvSpPr>
        <p:spPr>
          <a:xfrm>
            <a:off x="5811253" y="6526525"/>
            <a:ext cx="3336170" cy="276999"/>
          </a:xfrm>
          <a:prstGeom prst="rect">
            <a:avLst/>
          </a:prstGeom>
        </p:spPr>
        <p:txBody>
          <a:bodyPr wrap="none">
            <a:spAutoFit/>
          </a:bodyPr>
          <a:lstStyle/>
          <a:p>
            <a:r>
              <a:rPr lang="fr-FR" sz="1200" dirty="0" smtClean="0"/>
              <a:t>Scène du film de James Bond, </a:t>
            </a:r>
            <a:r>
              <a:rPr lang="fr-FR" sz="1200" b="1" dirty="0" err="1" smtClean="0"/>
              <a:t>Thunderball</a:t>
            </a:r>
            <a:r>
              <a:rPr lang="fr-FR" sz="1200" dirty="0" smtClean="0"/>
              <a:t> </a:t>
            </a:r>
            <a:r>
              <a:rPr lang="fr-FR" sz="1200" dirty="0"/>
              <a:t>(1965)</a:t>
            </a:r>
          </a:p>
        </p:txBody>
      </p:sp>
      <p:sp>
        <p:nvSpPr>
          <p:cNvPr id="8" name="ZoneTexte 7"/>
          <p:cNvSpPr txBox="1"/>
          <p:nvPr/>
        </p:nvSpPr>
        <p:spPr>
          <a:xfrm>
            <a:off x="186143" y="1196752"/>
            <a:ext cx="8706337" cy="2893100"/>
          </a:xfrm>
          <a:prstGeom prst="rect">
            <a:avLst/>
          </a:prstGeom>
          <a:noFill/>
        </p:spPr>
        <p:txBody>
          <a:bodyPr wrap="square" rtlCol="0">
            <a:spAutoFit/>
          </a:bodyPr>
          <a:lstStyle/>
          <a:p>
            <a:r>
              <a:rPr lang="fr-FR" sz="2000" b="1" dirty="0" smtClean="0">
                <a:solidFill>
                  <a:srgbClr val="7030A0"/>
                </a:solidFill>
              </a:rPr>
              <a:t>1) Introduction</a:t>
            </a:r>
          </a:p>
          <a:p>
            <a:r>
              <a:rPr lang="en-US" dirty="0"/>
              <a:t>who has not dreamed of flying like a </a:t>
            </a:r>
            <a:r>
              <a:rPr lang="en-US" dirty="0" smtClean="0"/>
              <a:t>bird, </a:t>
            </a:r>
            <a:r>
              <a:rPr lang="en-US" dirty="0"/>
              <a:t>easily, without effort</a:t>
            </a:r>
            <a:r>
              <a:rPr lang="en-US" dirty="0" smtClean="0"/>
              <a:t>, as </a:t>
            </a:r>
            <a:r>
              <a:rPr lang="en-US" dirty="0"/>
              <a:t>you can move from one point to another through the air? Even the middle of a city, a garden, a roof of a building, street by vertical takeoff? Easy to unpack (</a:t>
            </a:r>
            <a:r>
              <a:rPr lang="en-US" dirty="0" err="1"/>
              <a:t>eg</a:t>
            </a:r>
            <a:r>
              <a:rPr lang="en-US" dirty="0"/>
              <a:t> the trunk of a car or station wagon 4x4) and assemble and </a:t>
            </a:r>
            <a:r>
              <a:rPr lang="en-US" dirty="0" smtClean="0"/>
              <a:t>disassemble ? </a:t>
            </a:r>
            <a:r>
              <a:rPr lang="en-US" dirty="0"/>
              <a:t>Many have dreamed of flying, light, easy to drive, with sufficient autonomy</a:t>
            </a:r>
            <a:r>
              <a:rPr lang="en-US" dirty="0" smtClean="0"/>
              <a:t>. To go to his office, and jump over the traffic jam. </a:t>
            </a:r>
            <a:r>
              <a:rPr lang="en-US" dirty="0"/>
              <a:t>They were embodied in the form of a jetpack (a rocket-powered seat / reaction, by a helicopter jet engine ...), backpack or put in the back ... all these solutions have materialized man's obsession to fly almost unhindered. </a:t>
            </a:r>
            <a:endParaRPr lang="en-US" dirty="0" smtClean="0"/>
          </a:p>
          <a:p>
            <a:r>
              <a:rPr lang="en-US" dirty="0" smtClean="0"/>
              <a:t>In </a:t>
            </a:r>
            <a:r>
              <a:rPr lang="en-US" dirty="0"/>
              <a:t>this paper, we trace the </a:t>
            </a:r>
            <a:r>
              <a:rPr lang="en-US" dirty="0" smtClean="0"/>
              <a:t>history of </a:t>
            </a:r>
            <a:r>
              <a:rPr lang="en-US" dirty="0"/>
              <a:t>this idea. </a:t>
            </a:r>
            <a:endParaRPr lang="en-US" dirty="0" smtClean="0"/>
          </a:p>
        </p:txBody>
      </p:sp>
      <p:sp>
        <p:nvSpPr>
          <p:cNvPr id="9" name="ZoneTexte 8"/>
          <p:cNvSpPr txBox="1"/>
          <p:nvPr/>
        </p:nvSpPr>
        <p:spPr>
          <a:xfrm>
            <a:off x="186141" y="4012201"/>
            <a:ext cx="6834129" cy="584775"/>
          </a:xfrm>
          <a:prstGeom prst="rect">
            <a:avLst/>
          </a:prstGeom>
          <a:noFill/>
        </p:spPr>
        <p:txBody>
          <a:bodyPr wrap="square" rtlCol="0">
            <a:spAutoFit/>
          </a:bodyPr>
          <a:lstStyle/>
          <a:p>
            <a:r>
              <a:rPr lang="en-US" sz="1600" u="sng" dirty="0" smtClean="0"/>
              <a:t>Note</a:t>
            </a:r>
            <a:r>
              <a:rPr lang="en-US" sz="1600" dirty="0"/>
              <a:t>: </a:t>
            </a:r>
            <a:r>
              <a:rPr lang="en-US" sz="1600" dirty="0" smtClean="0"/>
              <a:t>A light disposal (devices) such </a:t>
            </a:r>
            <a:r>
              <a:rPr lang="en-US" sz="1600" dirty="0"/>
              <a:t>as </a:t>
            </a:r>
            <a:r>
              <a:rPr lang="en-US" sz="1600" i="1" dirty="0" err="1"/>
              <a:t>paragliders</a:t>
            </a:r>
            <a:r>
              <a:rPr lang="en-US" sz="1600" dirty="0"/>
              <a:t> and </a:t>
            </a:r>
            <a:r>
              <a:rPr lang="en-US" sz="1600" i="1" dirty="0" err="1"/>
              <a:t>ultralight</a:t>
            </a:r>
            <a:r>
              <a:rPr lang="en-US" sz="1600" dirty="0"/>
              <a:t> </a:t>
            </a:r>
            <a:r>
              <a:rPr lang="en-US" sz="1600" dirty="0" smtClean="0"/>
              <a:t>is unsuitable to </a:t>
            </a:r>
            <a:r>
              <a:rPr lang="en-US" sz="1600" dirty="0"/>
              <a:t>takeoff anywhere</a:t>
            </a:r>
            <a:r>
              <a:rPr lang="en-US" sz="1600" dirty="0" smtClean="0"/>
              <a:t>. </a:t>
            </a:r>
            <a:r>
              <a:rPr lang="en-US" sz="1600" i="1" dirty="0" smtClean="0"/>
              <a:t>Thus these last two solutions are not the good key solution</a:t>
            </a:r>
            <a:r>
              <a:rPr lang="en-US" sz="1600" dirty="0" smtClean="0"/>
              <a:t>.</a:t>
            </a:r>
            <a:endParaRPr lang="fr-FR" sz="1600" dirty="0"/>
          </a:p>
        </p:txBody>
      </p:sp>
      <p:sp>
        <p:nvSpPr>
          <p:cNvPr id="5" name="Rectangle 4"/>
          <p:cNvSpPr/>
          <p:nvPr/>
        </p:nvSpPr>
        <p:spPr>
          <a:xfrm>
            <a:off x="3059832" y="4883474"/>
            <a:ext cx="3438634" cy="276999"/>
          </a:xfrm>
          <a:prstGeom prst="rect">
            <a:avLst/>
          </a:prstGeom>
        </p:spPr>
        <p:txBody>
          <a:bodyPr wrap="none">
            <a:spAutoFit/>
          </a:bodyPr>
          <a:lstStyle/>
          <a:p>
            <a:r>
              <a:rPr lang="fr-FR" sz="1200" dirty="0" smtClean="0"/>
              <a:t>← </a:t>
            </a:r>
            <a:r>
              <a:rPr lang="fr-FR" sz="1200" dirty="0" err="1" smtClean="0"/>
              <a:t>Jetpack</a:t>
            </a:r>
            <a:r>
              <a:rPr lang="fr-FR" sz="1200" dirty="0" smtClean="0"/>
              <a:t> </a:t>
            </a:r>
            <a:r>
              <a:rPr lang="fr-FR" sz="1200" dirty="0" err="1" smtClean="0"/>
              <a:t>powered</a:t>
            </a:r>
            <a:r>
              <a:rPr lang="fr-FR" sz="1200" dirty="0" smtClean="0"/>
              <a:t> </a:t>
            </a:r>
            <a:r>
              <a:rPr lang="fr-FR" sz="1200" dirty="0"/>
              <a:t>by </a:t>
            </a:r>
            <a:r>
              <a:rPr lang="fr-FR" sz="1200" dirty="0" smtClean="0"/>
              <a:t>8 micro-jets or turbo-jets (?).</a:t>
            </a:r>
            <a:endParaRPr lang="fr-FR" sz="1200" dirty="0"/>
          </a:p>
        </p:txBody>
      </p:sp>
      <p:sp>
        <p:nvSpPr>
          <p:cNvPr id="10" name="Espace réservé du numéro de diapositive 6"/>
          <p:cNvSpPr>
            <a:spLocks noGrp="1"/>
          </p:cNvSpPr>
          <p:nvPr>
            <p:ph type="sldNum" sz="quarter" idx="12"/>
          </p:nvPr>
        </p:nvSpPr>
        <p:spPr>
          <a:xfrm>
            <a:off x="4788024" y="6453336"/>
            <a:ext cx="254000" cy="193675"/>
          </a:xfrm>
          <a:noFill/>
        </p:spPr>
        <p:txBody>
          <a:bodyPr/>
          <a:lstStyle/>
          <a:p>
            <a:fld id="{C8ED6035-0937-4ECA-8532-129E62957623}" type="slidenum">
              <a:rPr lang="fr-FR" smtClean="0"/>
              <a:pPr/>
              <a:t>2</a:t>
            </a:fld>
            <a:endParaRPr lang="fr-FR" dirty="0" smtClean="0"/>
          </a:p>
        </p:txBody>
      </p:sp>
    </p:spTree>
    <p:extLst>
      <p:ext uri="{BB962C8B-B14F-4D97-AF65-F5344CB8AC3E}">
        <p14:creationId xmlns:p14="http://schemas.microsoft.com/office/powerpoint/2010/main" xmlns="" val="4048279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9525"/>
            <a:ext cx="6192688"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sp>
        <p:nvSpPr>
          <p:cNvPr id="3" name="ZoneTexte 2"/>
          <p:cNvSpPr txBox="1"/>
          <p:nvPr/>
        </p:nvSpPr>
        <p:spPr>
          <a:xfrm>
            <a:off x="161764" y="821710"/>
            <a:ext cx="8892480" cy="1323439"/>
          </a:xfrm>
          <a:prstGeom prst="rect">
            <a:avLst/>
          </a:prstGeom>
          <a:noFill/>
        </p:spPr>
        <p:txBody>
          <a:bodyPr wrap="square" rtlCol="0">
            <a:spAutoFit/>
          </a:bodyPr>
          <a:lstStyle/>
          <a:p>
            <a:r>
              <a:rPr lang="en-US" b="1" dirty="0" smtClean="0">
                <a:solidFill>
                  <a:srgbClr val="FF0000"/>
                </a:solidFill>
              </a:rPr>
              <a:t>18) Appendix</a:t>
            </a:r>
            <a:r>
              <a:rPr lang="en-US" b="1" dirty="0">
                <a:solidFill>
                  <a:srgbClr val="FF0000"/>
                </a:solidFill>
              </a:rPr>
              <a:t>: </a:t>
            </a:r>
            <a:r>
              <a:rPr lang="en-US" b="1" dirty="0" smtClean="0">
                <a:solidFill>
                  <a:srgbClr val="FF0000"/>
                </a:solidFill>
              </a:rPr>
              <a:t>solutions which do </a:t>
            </a:r>
            <a:r>
              <a:rPr lang="en-US" b="1" dirty="0">
                <a:solidFill>
                  <a:srgbClr val="FF0000"/>
                </a:solidFill>
              </a:rPr>
              <a:t>not meet the criteria </a:t>
            </a:r>
            <a:r>
              <a:rPr lang="en-US" b="1" dirty="0" smtClean="0">
                <a:solidFill>
                  <a:srgbClr val="FF0000"/>
                </a:solidFill>
              </a:rPr>
              <a:t>selected</a:t>
            </a:r>
            <a:endParaRPr lang="en-US" dirty="0" smtClean="0">
              <a:solidFill>
                <a:srgbClr val="FF0000"/>
              </a:solidFill>
            </a:endParaRPr>
          </a:p>
          <a:p>
            <a:endParaRPr lang="en-US" dirty="0"/>
          </a:p>
          <a:p>
            <a:r>
              <a:rPr lang="en-US" b="1" dirty="0" err="1"/>
              <a:t>Furia</a:t>
            </a:r>
            <a:r>
              <a:rPr lang="en-US" b="1" dirty="0"/>
              <a:t>, amateur construction helicopter</a:t>
            </a:r>
            <a:r>
              <a:rPr lang="en-US" dirty="0" smtClean="0"/>
              <a:t>(°)</a:t>
            </a:r>
          </a:p>
          <a:p>
            <a:r>
              <a:rPr lang="fr-FR" sz="1600" dirty="0"/>
              <a:t>Furia </a:t>
            </a:r>
            <a:r>
              <a:rPr lang="fr-FR" sz="1600" dirty="0" err="1"/>
              <a:t>Helicopter</a:t>
            </a:r>
            <a:r>
              <a:rPr lang="fr-FR" sz="1600" dirty="0"/>
              <a:t> e-Plans $49.95, </a:t>
            </a:r>
            <a:r>
              <a:rPr lang="fr-FR" sz="1600" dirty="0" smtClean="0">
                <a:hlinkClick r:id="rId2"/>
              </a:rPr>
              <a:t>www.plansdelivery.com</a:t>
            </a:r>
            <a:r>
              <a:rPr lang="fr-FR" sz="1600" dirty="0"/>
              <a:t>  &amp; </a:t>
            </a:r>
            <a:r>
              <a:rPr lang="fr-FR" sz="1600" dirty="0">
                <a:hlinkClick r:id="rId3"/>
              </a:rPr>
              <a:t>www.plansdelivery.com/furia.htm</a:t>
            </a:r>
            <a:r>
              <a:rPr lang="fr-FR" sz="1600" dirty="0" smtClean="0">
                <a:hlinkClick r:id="rId3"/>
              </a:rPr>
              <a:t>#</a:t>
            </a:r>
            <a:endParaRPr lang="fr-FR" sz="1600" dirty="0" smtClean="0"/>
          </a:p>
          <a:p>
            <a:r>
              <a:rPr lang="fr-FR" sz="1000" dirty="0" smtClean="0"/>
              <a:t>(short free plans </a:t>
            </a:r>
            <a:r>
              <a:rPr lang="fr-FR" sz="1000" dirty="0"/>
              <a:t>: </a:t>
            </a:r>
            <a:r>
              <a:rPr lang="fr-FR" sz="1000" dirty="0">
                <a:hlinkClick r:id="rId4"/>
              </a:rPr>
              <a:t>www.sfu.ca/~</a:t>
            </a:r>
            <a:r>
              <a:rPr lang="fr-FR" sz="1000" dirty="0" smtClean="0">
                <a:hlinkClick r:id="rId4"/>
              </a:rPr>
              <a:t>jst4/plans/docs/misc/Ultralight%20Furia%20Helicopter%20Plans.pdf</a:t>
            </a:r>
            <a:r>
              <a:rPr lang="fr-FR" sz="1000" dirty="0" smtClean="0"/>
              <a:t> ). </a:t>
            </a:r>
            <a:endParaRPr lang="fr-FR" sz="1000" dirty="0"/>
          </a:p>
        </p:txBody>
      </p:sp>
      <p:pic>
        <p:nvPicPr>
          <p:cNvPr id="4" name="Imag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981866" y="2261619"/>
            <a:ext cx="2387072" cy="1325107"/>
          </a:xfrm>
          <a:prstGeom prst="rect">
            <a:avLst/>
          </a:prstGeom>
        </p:spPr>
      </p:pic>
      <p:pic>
        <p:nvPicPr>
          <p:cNvPr id="5" name="Image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527150" y="2261620"/>
            <a:ext cx="3350521" cy="1887460"/>
          </a:xfrm>
          <a:prstGeom prst="rect">
            <a:avLst/>
          </a:prstGeom>
        </p:spPr>
      </p:pic>
      <p:pic>
        <p:nvPicPr>
          <p:cNvPr id="7" name="Image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724128" y="4461478"/>
            <a:ext cx="2999960" cy="2174971"/>
          </a:xfrm>
          <a:prstGeom prst="rect">
            <a:avLst/>
          </a:prstGeom>
        </p:spPr>
      </p:pic>
      <p:pic>
        <p:nvPicPr>
          <p:cNvPr id="8" name="Image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33239" y="3883161"/>
            <a:ext cx="2496099" cy="2733228"/>
          </a:xfrm>
          <a:prstGeom prst="rect">
            <a:avLst/>
          </a:prstGeom>
        </p:spPr>
      </p:pic>
      <p:pic>
        <p:nvPicPr>
          <p:cNvPr id="9" name="Image 8"/>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6795" y="2145149"/>
            <a:ext cx="2840973" cy="1725883"/>
          </a:xfrm>
          <a:prstGeom prst="rect">
            <a:avLst/>
          </a:prstGeom>
        </p:spPr>
      </p:pic>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235493" y="88285"/>
            <a:ext cx="1695450" cy="146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ZoneTexte 9"/>
          <p:cNvSpPr txBox="1"/>
          <p:nvPr/>
        </p:nvSpPr>
        <p:spPr>
          <a:xfrm>
            <a:off x="2788226" y="3788216"/>
            <a:ext cx="2774352" cy="2862322"/>
          </a:xfrm>
          <a:prstGeom prst="rect">
            <a:avLst/>
          </a:prstGeom>
          <a:noFill/>
        </p:spPr>
        <p:txBody>
          <a:bodyPr wrap="square" rtlCol="0">
            <a:spAutoFit/>
          </a:bodyPr>
          <a:lstStyle/>
          <a:p>
            <a:r>
              <a:rPr lang="fr-FR" sz="1000" dirty="0"/>
              <a:t>Main Rotor </a:t>
            </a:r>
            <a:r>
              <a:rPr lang="fr-FR" sz="1000" dirty="0" err="1"/>
              <a:t>Diameter</a:t>
            </a:r>
            <a:r>
              <a:rPr lang="fr-FR" sz="1000" dirty="0"/>
              <a:t>: 19 </a:t>
            </a:r>
            <a:r>
              <a:rPr lang="fr-FR" sz="1000" dirty="0" err="1"/>
              <a:t>ft</a:t>
            </a:r>
            <a:r>
              <a:rPr lang="fr-FR" sz="1000" dirty="0"/>
              <a:t>.</a:t>
            </a:r>
          </a:p>
          <a:p>
            <a:r>
              <a:rPr lang="fr-FR" sz="1000" dirty="0" err="1"/>
              <a:t>Tail</a:t>
            </a:r>
            <a:r>
              <a:rPr lang="fr-FR" sz="1000" dirty="0"/>
              <a:t> Rotor </a:t>
            </a:r>
            <a:r>
              <a:rPr lang="fr-FR" sz="1000" dirty="0" err="1"/>
              <a:t>Diameter</a:t>
            </a:r>
            <a:r>
              <a:rPr lang="fr-FR" sz="1000" dirty="0"/>
              <a:t>: 3.6 </a:t>
            </a:r>
            <a:r>
              <a:rPr lang="fr-FR" sz="1000" dirty="0" err="1"/>
              <a:t>ft</a:t>
            </a:r>
            <a:r>
              <a:rPr lang="fr-FR" sz="1000" dirty="0"/>
              <a:t>.</a:t>
            </a:r>
          </a:p>
          <a:p>
            <a:r>
              <a:rPr lang="fr-FR" sz="1000" dirty="0" err="1"/>
              <a:t>Height</a:t>
            </a:r>
            <a:r>
              <a:rPr lang="fr-FR" sz="1000" dirty="0"/>
              <a:t>: 6.9 </a:t>
            </a:r>
            <a:r>
              <a:rPr lang="fr-FR" sz="1000" dirty="0" err="1"/>
              <a:t>ft</a:t>
            </a:r>
            <a:r>
              <a:rPr lang="fr-FR" sz="1000" dirty="0"/>
              <a:t>.</a:t>
            </a:r>
          </a:p>
          <a:p>
            <a:r>
              <a:rPr lang="fr-FR" sz="1000" dirty="0" err="1"/>
              <a:t>Length</a:t>
            </a:r>
            <a:r>
              <a:rPr lang="fr-FR" sz="1000" dirty="0"/>
              <a:t>: 12.5 </a:t>
            </a:r>
            <a:r>
              <a:rPr lang="fr-FR" sz="1000" dirty="0" err="1"/>
              <a:t>ft</a:t>
            </a:r>
            <a:r>
              <a:rPr lang="fr-FR" sz="1000" dirty="0"/>
              <a:t>.</a:t>
            </a:r>
          </a:p>
          <a:p>
            <a:r>
              <a:rPr lang="fr-FR" sz="1000" dirty="0"/>
              <a:t>Max Gross </a:t>
            </a:r>
            <a:r>
              <a:rPr lang="fr-FR" sz="1000" dirty="0" err="1"/>
              <a:t>Weight</a:t>
            </a:r>
            <a:r>
              <a:rPr lang="fr-FR" sz="1000" dirty="0"/>
              <a:t>: 700 </a:t>
            </a:r>
            <a:r>
              <a:rPr lang="fr-FR" sz="1000" dirty="0" err="1"/>
              <a:t>lbs</a:t>
            </a:r>
            <a:r>
              <a:rPr lang="fr-FR" sz="1000" dirty="0"/>
              <a:t>.</a:t>
            </a:r>
          </a:p>
          <a:p>
            <a:r>
              <a:rPr lang="fr-FR" sz="1000" dirty="0" err="1"/>
              <a:t>Empty</a:t>
            </a:r>
            <a:r>
              <a:rPr lang="fr-FR" sz="1000" dirty="0"/>
              <a:t> </a:t>
            </a:r>
            <a:r>
              <a:rPr lang="fr-FR" sz="1000" dirty="0" err="1"/>
              <a:t>Weight</a:t>
            </a:r>
            <a:r>
              <a:rPr lang="fr-FR" sz="1000" dirty="0"/>
              <a:t>: 325 </a:t>
            </a:r>
            <a:r>
              <a:rPr lang="fr-FR" sz="1000" dirty="0" err="1"/>
              <a:t>lbs</a:t>
            </a:r>
            <a:r>
              <a:rPr lang="fr-FR" sz="1000" dirty="0"/>
              <a:t>.</a:t>
            </a:r>
          </a:p>
          <a:p>
            <a:r>
              <a:rPr lang="fr-FR" sz="1000" dirty="0" err="1"/>
              <a:t>Payload</a:t>
            </a:r>
            <a:r>
              <a:rPr lang="fr-FR" sz="1000" dirty="0"/>
              <a:t> (</a:t>
            </a:r>
            <a:r>
              <a:rPr lang="fr-FR" sz="1000" dirty="0" err="1"/>
              <a:t>with</a:t>
            </a:r>
            <a:r>
              <a:rPr lang="fr-FR" sz="1000" dirty="0"/>
              <a:t> full fuel) : 350 </a:t>
            </a:r>
            <a:r>
              <a:rPr lang="fr-FR" sz="1000" dirty="0" err="1"/>
              <a:t>lbs</a:t>
            </a:r>
            <a:r>
              <a:rPr lang="fr-FR" sz="1000" dirty="0"/>
              <a:t>.</a:t>
            </a:r>
          </a:p>
          <a:p>
            <a:r>
              <a:rPr lang="fr-FR" sz="1000" dirty="0"/>
              <a:t>Fuel </a:t>
            </a:r>
            <a:r>
              <a:rPr lang="fr-FR" sz="1000" dirty="0" err="1"/>
              <a:t>capacity</a:t>
            </a:r>
            <a:r>
              <a:rPr lang="fr-FR" sz="1000" dirty="0"/>
              <a:t>: 8 gal.</a:t>
            </a:r>
          </a:p>
          <a:p>
            <a:r>
              <a:rPr lang="fr-FR" sz="1000" dirty="0" err="1"/>
              <a:t>Seats</a:t>
            </a:r>
            <a:r>
              <a:rPr lang="fr-FR" sz="1000" dirty="0"/>
              <a:t>: 1</a:t>
            </a:r>
          </a:p>
          <a:p>
            <a:r>
              <a:rPr lang="fr-FR" sz="1000" dirty="0"/>
              <a:t>Range: 80 </a:t>
            </a:r>
            <a:r>
              <a:rPr lang="fr-FR" sz="1000" dirty="0" err="1"/>
              <a:t>sm</a:t>
            </a:r>
            <a:r>
              <a:rPr lang="fr-FR" sz="1000" dirty="0"/>
              <a:t>.</a:t>
            </a:r>
          </a:p>
          <a:p>
            <a:r>
              <a:rPr lang="fr-FR" sz="1000" dirty="0" err="1"/>
              <a:t>Take</a:t>
            </a:r>
            <a:r>
              <a:rPr lang="fr-FR" sz="1000" dirty="0"/>
              <a:t> Off Distance: 0 </a:t>
            </a:r>
            <a:r>
              <a:rPr lang="fr-FR" sz="1000" dirty="0" err="1"/>
              <a:t>ft</a:t>
            </a:r>
            <a:r>
              <a:rPr lang="fr-FR" sz="1000" dirty="0"/>
              <a:t>.</a:t>
            </a:r>
          </a:p>
          <a:p>
            <a:r>
              <a:rPr lang="fr-FR" sz="1000" dirty="0"/>
              <a:t>Landing Distance: 0 </a:t>
            </a:r>
            <a:r>
              <a:rPr lang="fr-FR" sz="1000" dirty="0" err="1"/>
              <a:t>ft</a:t>
            </a:r>
            <a:r>
              <a:rPr lang="fr-FR" sz="1000" dirty="0"/>
              <a:t>.</a:t>
            </a:r>
          </a:p>
          <a:p>
            <a:r>
              <a:rPr lang="fr-FR" sz="1000" dirty="0" err="1"/>
              <a:t>Vmax</a:t>
            </a:r>
            <a:r>
              <a:rPr lang="fr-FR" sz="1000" dirty="0"/>
              <a:t>.: 95 </a:t>
            </a:r>
            <a:r>
              <a:rPr lang="fr-FR" sz="1000" dirty="0" err="1"/>
              <a:t>mph</a:t>
            </a:r>
            <a:r>
              <a:rPr lang="fr-FR" sz="1000" dirty="0"/>
              <a:t> (max. </a:t>
            </a:r>
            <a:r>
              <a:rPr lang="fr-FR" sz="1000" dirty="0" err="1"/>
              <a:t>allowable</a:t>
            </a:r>
            <a:r>
              <a:rPr lang="fr-FR" sz="1000" dirty="0"/>
              <a:t> speed </a:t>
            </a:r>
            <a:r>
              <a:rPr lang="fr-FR" sz="1000" dirty="0" err="1"/>
              <a:t>level</a:t>
            </a:r>
            <a:r>
              <a:rPr lang="fr-FR" sz="1000" dirty="0"/>
              <a:t>, flight </a:t>
            </a:r>
            <a:r>
              <a:rPr lang="fr-FR" sz="1000" dirty="0" err="1"/>
              <a:t>sea</a:t>
            </a:r>
            <a:r>
              <a:rPr lang="fr-FR" sz="1000" dirty="0"/>
              <a:t> </a:t>
            </a:r>
            <a:r>
              <a:rPr lang="fr-FR" sz="1000" dirty="0" err="1"/>
              <a:t>level</a:t>
            </a:r>
            <a:r>
              <a:rPr lang="fr-FR" sz="1000" dirty="0"/>
              <a:t> </a:t>
            </a:r>
            <a:r>
              <a:rPr lang="fr-FR" sz="1000" dirty="0" err="1"/>
              <a:t>std</a:t>
            </a:r>
            <a:r>
              <a:rPr lang="fr-FR" sz="1000" dirty="0"/>
              <a:t>. </a:t>
            </a:r>
            <a:r>
              <a:rPr lang="fr-FR" sz="1000" dirty="0" err="1"/>
              <a:t>day</a:t>
            </a:r>
            <a:r>
              <a:rPr lang="fr-FR" sz="1000" dirty="0"/>
              <a:t>)</a:t>
            </a:r>
          </a:p>
          <a:p>
            <a:r>
              <a:rPr lang="fr-FR" sz="1000" dirty="0" err="1"/>
              <a:t>Vcr</a:t>
            </a:r>
            <a:r>
              <a:rPr lang="fr-FR" sz="1000" dirty="0"/>
              <a:t>: 70 </a:t>
            </a:r>
            <a:r>
              <a:rPr lang="fr-FR" sz="1000" dirty="0" err="1"/>
              <a:t>mph</a:t>
            </a:r>
            <a:endParaRPr lang="fr-FR" sz="1000" dirty="0"/>
          </a:p>
          <a:p>
            <a:r>
              <a:rPr lang="fr-FR" sz="1000" dirty="0" err="1"/>
              <a:t>Climb</a:t>
            </a:r>
            <a:r>
              <a:rPr lang="fr-FR" sz="1000" dirty="0"/>
              <a:t> Rate @ </a:t>
            </a:r>
            <a:r>
              <a:rPr lang="fr-FR" sz="1000" dirty="0" err="1"/>
              <a:t>msl</a:t>
            </a:r>
            <a:r>
              <a:rPr lang="fr-FR" sz="1000" dirty="0"/>
              <a:t>: 1100 </a:t>
            </a:r>
            <a:r>
              <a:rPr lang="fr-FR" sz="1000" dirty="0" err="1"/>
              <a:t>fpm</a:t>
            </a:r>
            <a:r>
              <a:rPr lang="fr-FR" sz="1000" dirty="0"/>
              <a:t>.</a:t>
            </a:r>
          </a:p>
          <a:p>
            <a:r>
              <a:rPr lang="fr-FR" sz="1000" dirty="0"/>
              <a:t>Service </a:t>
            </a:r>
            <a:r>
              <a:rPr lang="fr-FR" sz="1000" dirty="0" err="1"/>
              <a:t>Ceiling</a:t>
            </a:r>
            <a:r>
              <a:rPr lang="fr-FR" sz="1000" dirty="0"/>
              <a:t>: 12500 </a:t>
            </a:r>
            <a:r>
              <a:rPr lang="fr-FR" sz="1000" dirty="0" err="1"/>
              <a:t>ft</a:t>
            </a:r>
            <a:r>
              <a:rPr lang="fr-FR" sz="1000" dirty="0"/>
              <a:t>.</a:t>
            </a:r>
          </a:p>
          <a:p>
            <a:r>
              <a:rPr lang="fr-FR" sz="1000" dirty="0" err="1"/>
              <a:t>Engine</a:t>
            </a:r>
            <a:r>
              <a:rPr lang="fr-FR" sz="1000" dirty="0"/>
              <a:t>: </a:t>
            </a:r>
            <a:r>
              <a:rPr lang="fr-FR" sz="1000" dirty="0" err="1"/>
              <a:t>Rotax</a:t>
            </a:r>
            <a:r>
              <a:rPr lang="fr-FR" sz="1000" dirty="0"/>
              <a:t> 65 </a:t>
            </a:r>
            <a:r>
              <a:rPr lang="fr-FR" sz="1000" dirty="0" err="1"/>
              <a:t>hp</a:t>
            </a:r>
            <a:r>
              <a:rPr lang="fr-FR" sz="1000" dirty="0"/>
              <a:t>.</a:t>
            </a:r>
          </a:p>
        </p:txBody>
      </p:sp>
      <p:sp>
        <p:nvSpPr>
          <p:cNvPr id="11" name="Espace réservé du numéro de diapositive 6"/>
          <p:cNvSpPr>
            <a:spLocks noGrp="1"/>
          </p:cNvSpPr>
          <p:nvPr>
            <p:ph type="sldNum" sz="quarter" idx="12"/>
          </p:nvPr>
        </p:nvSpPr>
        <p:spPr>
          <a:xfrm>
            <a:off x="8694204" y="6516766"/>
            <a:ext cx="360040" cy="144016"/>
          </a:xfrm>
          <a:noFill/>
        </p:spPr>
        <p:txBody>
          <a:bodyPr/>
          <a:lstStyle/>
          <a:p>
            <a:fld id="{C8ED6035-0937-4ECA-8532-129E62957623}" type="slidenum">
              <a:rPr lang="fr-FR" smtClean="0"/>
              <a:pPr/>
              <a:t>20</a:t>
            </a:fld>
            <a:endParaRPr lang="fr-FR" dirty="0" smtClean="0"/>
          </a:p>
        </p:txBody>
      </p:sp>
      <p:sp>
        <p:nvSpPr>
          <p:cNvPr id="6" name="Rectangle 5"/>
          <p:cNvSpPr/>
          <p:nvPr/>
        </p:nvSpPr>
        <p:spPr>
          <a:xfrm>
            <a:off x="4620981" y="4092146"/>
            <a:ext cx="4180375" cy="369332"/>
          </a:xfrm>
          <a:prstGeom prst="rect">
            <a:avLst/>
          </a:prstGeom>
        </p:spPr>
        <p:txBody>
          <a:bodyPr wrap="none">
            <a:spAutoFit/>
          </a:bodyPr>
          <a:lstStyle/>
          <a:p>
            <a:r>
              <a:rPr lang="en-US" b="1" i="1" dirty="0" smtClean="0">
                <a:solidFill>
                  <a:srgbClr val="FF0000"/>
                </a:solidFill>
              </a:rPr>
              <a:t>Potential danger of amateur </a:t>
            </a:r>
            <a:r>
              <a:rPr lang="en-US" b="1" i="1" dirty="0">
                <a:solidFill>
                  <a:srgbClr val="FF0000"/>
                </a:solidFill>
              </a:rPr>
              <a:t>construction </a:t>
            </a:r>
            <a:endParaRPr lang="fr-FR" i="1" dirty="0">
              <a:solidFill>
                <a:srgbClr val="FF0000"/>
              </a:solidFill>
            </a:endParaRPr>
          </a:p>
        </p:txBody>
      </p:sp>
    </p:spTree>
    <p:extLst>
      <p:ext uri="{BB962C8B-B14F-4D97-AF65-F5344CB8AC3E}">
        <p14:creationId xmlns:p14="http://schemas.microsoft.com/office/powerpoint/2010/main" xmlns="" val="232600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9525"/>
            <a:ext cx="6192688"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sp>
        <p:nvSpPr>
          <p:cNvPr id="3" name="ZoneTexte 2"/>
          <p:cNvSpPr txBox="1"/>
          <p:nvPr/>
        </p:nvSpPr>
        <p:spPr>
          <a:xfrm>
            <a:off x="34330" y="821710"/>
            <a:ext cx="8892480" cy="923330"/>
          </a:xfrm>
          <a:prstGeom prst="rect">
            <a:avLst/>
          </a:prstGeom>
          <a:noFill/>
        </p:spPr>
        <p:txBody>
          <a:bodyPr wrap="square" rtlCol="0">
            <a:spAutoFit/>
          </a:bodyPr>
          <a:lstStyle/>
          <a:p>
            <a:r>
              <a:rPr lang="en-US" b="1" dirty="0" smtClean="0">
                <a:solidFill>
                  <a:srgbClr val="FF0000"/>
                </a:solidFill>
              </a:rPr>
              <a:t>18) Appendix</a:t>
            </a:r>
            <a:r>
              <a:rPr lang="en-US" b="1" dirty="0">
                <a:solidFill>
                  <a:srgbClr val="FF0000"/>
                </a:solidFill>
              </a:rPr>
              <a:t>: </a:t>
            </a:r>
            <a:r>
              <a:rPr lang="en-US" b="1" dirty="0" smtClean="0">
                <a:solidFill>
                  <a:srgbClr val="FF0000"/>
                </a:solidFill>
              </a:rPr>
              <a:t>solutions which do </a:t>
            </a:r>
            <a:r>
              <a:rPr lang="en-US" b="1" dirty="0">
                <a:solidFill>
                  <a:srgbClr val="FF0000"/>
                </a:solidFill>
              </a:rPr>
              <a:t>not meet the criteria </a:t>
            </a:r>
            <a:r>
              <a:rPr lang="en-US" b="1" dirty="0" smtClean="0">
                <a:solidFill>
                  <a:srgbClr val="FF0000"/>
                </a:solidFill>
              </a:rPr>
              <a:t>selected</a:t>
            </a:r>
            <a:endParaRPr lang="en-US" dirty="0" smtClean="0">
              <a:solidFill>
                <a:srgbClr val="FF0000"/>
              </a:solidFill>
            </a:endParaRPr>
          </a:p>
          <a:p>
            <a:endParaRPr lang="en-US" dirty="0"/>
          </a:p>
          <a:p>
            <a:r>
              <a:rPr lang="en-US" b="1" dirty="0" err="1" smtClean="0"/>
              <a:t>Airscooter</a:t>
            </a:r>
            <a:r>
              <a:rPr lang="en-US" b="1" dirty="0" smtClean="0"/>
              <a:t> II, coaxial personal helicopter </a:t>
            </a:r>
            <a:r>
              <a:rPr lang="en-US" sz="1200" b="1" dirty="0" smtClean="0"/>
              <a:t>(2004)</a:t>
            </a:r>
            <a:endParaRPr lang="en-US" sz="1200" dirty="0" smtClean="0"/>
          </a:p>
        </p:txBody>
      </p:sp>
      <p:sp>
        <p:nvSpPr>
          <p:cNvPr id="5" name="ZoneTexte 4"/>
          <p:cNvSpPr txBox="1"/>
          <p:nvPr/>
        </p:nvSpPr>
        <p:spPr>
          <a:xfrm>
            <a:off x="4427984" y="1283375"/>
            <a:ext cx="4536504" cy="5478423"/>
          </a:xfrm>
          <a:prstGeom prst="rect">
            <a:avLst/>
          </a:prstGeom>
          <a:noFill/>
        </p:spPr>
        <p:txBody>
          <a:bodyPr wrap="square" rtlCol="0">
            <a:spAutoFit/>
          </a:bodyPr>
          <a:lstStyle/>
          <a:p>
            <a:r>
              <a:rPr lang="fr-FR" sz="1200" b="1" dirty="0" err="1">
                <a:cs typeface="Arial" pitchFamily="34" charset="0"/>
              </a:rPr>
              <a:t>AirScooter</a:t>
            </a:r>
            <a:r>
              <a:rPr lang="fr-FR" sz="1200" b="1" dirty="0">
                <a:cs typeface="Arial" pitchFamily="34" charset="0"/>
              </a:rPr>
              <a:t> II </a:t>
            </a:r>
            <a:r>
              <a:rPr lang="fr-FR" sz="1200" b="1" dirty="0" err="1">
                <a:cs typeface="Arial" pitchFamily="34" charset="0"/>
              </a:rPr>
              <a:t>Specifications</a:t>
            </a:r>
            <a:endParaRPr lang="fr-FR" sz="1200" b="1" dirty="0">
              <a:cs typeface="Arial" pitchFamily="34" charset="0"/>
            </a:endParaRPr>
          </a:p>
          <a:p>
            <a:endParaRPr lang="fr-FR" sz="1000" dirty="0">
              <a:latin typeface="Courier New" pitchFamily="49" charset="0"/>
              <a:cs typeface="Courier New" pitchFamily="49" charset="0"/>
            </a:endParaRPr>
          </a:p>
          <a:p>
            <a:r>
              <a:rPr lang="fr-FR" sz="1000" dirty="0" err="1">
                <a:latin typeface="Courier New" pitchFamily="49" charset="0"/>
                <a:cs typeface="Courier New" pitchFamily="49" charset="0"/>
              </a:rPr>
              <a:t>Markets</a:t>
            </a:r>
            <a:r>
              <a:rPr lang="fr-FR" sz="1000" dirty="0">
                <a:latin typeface="Courier New" pitchFamily="49" charset="0"/>
                <a:cs typeface="Courier New" pitchFamily="49" charset="0"/>
              </a:rPr>
              <a:t>     : </a:t>
            </a:r>
            <a:r>
              <a:rPr lang="fr-FR" sz="1000" dirty="0" err="1">
                <a:latin typeface="Courier New" pitchFamily="49" charset="0"/>
                <a:cs typeface="Courier New" pitchFamily="49" charset="0"/>
              </a:rPr>
              <a:t>Recreational</a:t>
            </a:r>
            <a:r>
              <a:rPr lang="fr-FR" sz="1000" dirty="0">
                <a:latin typeface="Courier New" pitchFamily="49" charset="0"/>
                <a:cs typeface="Courier New" pitchFamily="49" charset="0"/>
              </a:rPr>
              <a:t> </a:t>
            </a:r>
            <a:r>
              <a:rPr lang="fr-FR" sz="1000" dirty="0" err="1">
                <a:latin typeface="Courier New" pitchFamily="49" charset="0"/>
                <a:cs typeface="Courier New" pitchFamily="49" charset="0"/>
              </a:rPr>
              <a:t>Personal</a:t>
            </a:r>
            <a:r>
              <a:rPr lang="fr-FR" sz="1000" dirty="0">
                <a:latin typeface="Courier New" pitchFamily="49" charset="0"/>
                <a:cs typeface="Courier New" pitchFamily="49" charset="0"/>
              </a:rPr>
              <a:t> Air </a:t>
            </a:r>
            <a:r>
              <a:rPr lang="fr-FR" sz="1000" dirty="0" err="1">
                <a:latin typeface="Courier New" pitchFamily="49" charset="0"/>
                <a:cs typeface="Courier New" pitchFamily="49" charset="0"/>
              </a:rPr>
              <a:t>Vehicule</a:t>
            </a:r>
            <a:endParaRPr lang="fr-FR" sz="1000" dirty="0">
              <a:latin typeface="Courier New" pitchFamily="49" charset="0"/>
              <a:cs typeface="Courier New" pitchFamily="49" charset="0"/>
            </a:endParaRPr>
          </a:p>
          <a:p>
            <a:r>
              <a:rPr lang="fr-FR" sz="1000" dirty="0">
                <a:latin typeface="Courier New" pitchFamily="49" charset="0"/>
                <a:cs typeface="Courier New" pitchFamily="49" charset="0"/>
              </a:rPr>
              <a:t>              </a:t>
            </a:r>
            <a:r>
              <a:rPr lang="fr-FR" sz="1000" dirty="0" err="1">
                <a:latin typeface="Courier New" pitchFamily="49" charset="0"/>
                <a:cs typeface="Courier New" pitchFamily="49" charset="0"/>
              </a:rPr>
              <a:t>Government</a:t>
            </a:r>
            <a:r>
              <a:rPr lang="fr-FR" sz="1000" dirty="0">
                <a:latin typeface="Courier New" pitchFamily="49" charset="0"/>
                <a:cs typeface="Courier New" pitchFamily="49" charset="0"/>
              </a:rPr>
              <a:t> and </a:t>
            </a:r>
            <a:r>
              <a:rPr lang="fr-FR" sz="1000" dirty="0" err="1">
                <a:latin typeface="Courier New" pitchFamily="49" charset="0"/>
                <a:cs typeface="Courier New" pitchFamily="49" charset="0"/>
              </a:rPr>
              <a:t>Military</a:t>
            </a:r>
            <a:endParaRPr lang="fr-FR" sz="1000" dirty="0">
              <a:latin typeface="Courier New" pitchFamily="49" charset="0"/>
              <a:cs typeface="Courier New" pitchFamily="49" charset="0"/>
            </a:endParaRPr>
          </a:p>
          <a:p>
            <a:r>
              <a:rPr lang="fr-FR" sz="1000" dirty="0">
                <a:latin typeface="Courier New" pitchFamily="49" charset="0"/>
                <a:cs typeface="Courier New" pitchFamily="49" charset="0"/>
              </a:rPr>
              <a:t>Uses        : </a:t>
            </a:r>
            <a:r>
              <a:rPr lang="fr-FR" sz="1000" dirty="0" err="1">
                <a:latin typeface="Courier New" pitchFamily="49" charset="0"/>
                <a:cs typeface="Courier New" pitchFamily="49" charset="0"/>
              </a:rPr>
              <a:t>Recreation</a:t>
            </a:r>
            <a:endParaRPr lang="fr-FR" sz="1000" dirty="0">
              <a:latin typeface="Courier New" pitchFamily="49" charset="0"/>
              <a:cs typeface="Courier New" pitchFamily="49" charset="0"/>
            </a:endParaRPr>
          </a:p>
          <a:p>
            <a:r>
              <a:rPr lang="fr-FR" sz="1000" dirty="0">
                <a:latin typeface="Courier New" pitchFamily="49" charset="0"/>
                <a:cs typeface="Courier New" pitchFamily="49" charset="0"/>
              </a:rPr>
              <a:t>              </a:t>
            </a:r>
            <a:r>
              <a:rPr lang="fr-FR" sz="1000" dirty="0" err="1">
                <a:latin typeface="Courier New" pitchFamily="49" charset="0"/>
                <a:cs typeface="Courier New" pitchFamily="49" charset="0"/>
              </a:rPr>
              <a:t>Search</a:t>
            </a:r>
            <a:r>
              <a:rPr lang="fr-FR" sz="1000" dirty="0">
                <a:latin typeface="Courier New" pitchFamily="49" charset="0"/>
                <a:cs typeface="Courier New" pitchFamily="49" charset="0"/>
              </a:rPr>
              <a:t> and </a:t>
            </a:r>
            <a:r>
              <a:rPr lang="fr-FR" sz="1000" dirty="0" err="1">
                <a:latin typeface="Courier New" pitchFamily="49" charset="0"/>
                <a:cs typeface="Courier New" pitchFamily="49" charset="0"/>
              </a:rPr>
              <a:t>Rescue</a:t>
            </a:r>
            <a:endParaRPr lang="fr-FR" sz="1000" dirty="0">
              <a:latin typeface="Courier New" pitchFamily="49" charset="0"/>
              <a:cs typeface="Courier New" pitchFamily="49" charset="0"/>
            </a:endParaRPr>
          </a:p>
          <a:p>
            <a:r>
              <a:rPr lang="fr-FR" sz="1000" dirty="0">
                <a:latin typeface="Courier New" pitchFamily="49" charset="0"/>
                <a:cs typeface="Courier New" pitchFamily="49" charset="0"/>
              </a:rPr>
              <a:t>              Surveillance</a:t>
            </a:r>
          </a:p>
          <a:p>
            <a:r>
              <a:rPr lang="fr-FR" sz="1000" dirty="0">
                <a:latin typeface="Courier New" pitchFamily="49" charset="0"/>
                <a:cs typeface="Courier New" pitchFamily="49" charset="0"/>
              </a:rPr>
              <a:t>Dimensions  : </a:t>
            </a:r>
            <a:r>
              <a:rPr lang="fr-FR" sz="1000" dirty="0" err="1">
                <a:latin typeface="Courier New" pitchFamily="49" charset="0"/>
                <a:cs typeface="Courier New" pitchFamily="49" charset="0"/>
              </a:rPr>
              <a:t>Height</a:t>
            </a:r>
            <a:r>
              <a:rPr lang="fr-FR" sz="1000" dirty="0">
                <a:latin typeface="Courier New" pitchFamily="49" charset="0"/>
                <a:cs typeface="Courier New" pitchFamily="49" charset="0"/>
              </a:rPr>
              <a:t> ... 11' (3,35 m)</a:t>
            </a:r>
          </a:p>
          <a:p>
            <a:r>
              <a:rPr lang="fr-FR" sz="1000" dirty="0">
                <a:latin typeface="Courier New" pitchFamily="49" charset="0"/>
                <a:cs typeface="Courier New" pitchFamily="49" charset="0"/>
              </a:rPr>
              <a:t>              </a:t>
            </a:r>
            <a:r>
              <a:rPr lang="fr-FR" sz="1000" dirty="0" err="1">
                <a:latin typeface="Courier New" pitchFamily="49" charset="0"/>
                <a:cs typeface="Courier New" pitchFamily="49" charset="0"/>
              </a:rPr>
              <a:t>Wigth</a:t>
            </a:r>
            <a:r>
              <a:rPr lang="fr-FR" sz="1000" dirty="0">
                <a:latin typeface="Courier New" pitchFamily="49" charset="0"/>
                <a:cs typeface="Courier New" pitchFamily="49" charset="0"/>
              </a:rPr>
              <a:t> ... 7' (2,13 m)</a:t>
            </a:r>
          </a:p>
          <a:p>
            <a:r>
              <a:rPr lang="fr-FR" sz="1000" dirty="0">
                <a:latin typeface="Courier New" pitchFamily="49" charset="0"/>
                <a:cs typeface="Courier New" pitchFamily="49" charset="0"/>
              </a:rPr>
              <a:t>              </a:t>
            </a:r>
            <a:r>
              <a:rPr lang="fr-FR" sz="1000" dirty="0" err="1">
                <a:latin typeface="Courier New" pitchFamily="49" charset="0"/>
                <a:cs typeface="Courier New" pitchFamily="49" charset="0"/>
              </a:rPr>
              <a:t>Length</a:t>
            </a:r>
            <a:r>
              <a:rPr lang="fr-FR" sz="1000" dirty="0">
                <a:latin typeface="Courier New" pitchFamily="49" charset="0"/>
                <a:cs typeface="Courier New" pitchFamily="49" charset="0"/>
              </a:rPr>
              <a:t> ... 12,5' (3,81 m)</a:t>
            </a:r>
          </a:p>
          <a:p>
            <a:r>
              <a:rPr lang="fr-FR" sz="1000" dirty="0">
                <a:latin typeface="Courier New" pitchFamily="49" charset="0"/>
                <a:cs typeface="Courier New" pitchFamily="49" charset="0"/>
              </a:rPr>
              <a:t>Rotor </a:t>
            </a:r>
            <a:r>
              <a:rPr lang="fr-FR" sz="1000" dirty="0" err="1">
                <a:latin typeface="Courier New" pitchFamily="49" charset="0"/>
                <a:cs typeface="Courier New" pitchFamily="49" charset="0"/>
              </a:rPr>
              <a:t>Blades</a:t>
            </a:r>
            <a:r>
              <a:rPr lang="fr-FR" sz="1000" dirty="0">
                <a:latin typeface="Courier New" pitchFamily="49" charset="0"/>
                <a:cs typeface="Courier New" pitchFamily="49" charset="0"/>
              </a:rPr>
              <a:t>: 14' Composite Coaxial (4,2 m).</a:t>
            </a:r>
          </a:p>
          <a:p>
            <a:r>
              <a:rPr lang="fr-FR" sz="1000" dirty="0">
                <a:latin typeface="Courier New" pitchFamily="49" charset="0"/>
                <a:cs typeface="Courier New" pitchFamily="49" charset="0"/>
              </a:rPr>
              <a:t>              Four Rotor Design</a:t>
            </a:r>
          </a:p>
          <a:p>
            <a:r>
              <a:rPr lang="fr-FR" sz="1000" dirty="0">
                <a:latin typeface="Courier New" pitchFamily="49" charset="0"/>
                <a:cs typeface="Courier New" pitchFamily="49" charset="0"/>
              </a:rPr>
              <a:t>Air Frame   : Composite Torque I-Box</a:t>
            </a:r>
          </a:p>
          <a:p>
            <a:r>
              <a:rPr lang="fr-FR" sz="1000" dirty="0">
                <a:latin typeface="Courier New" pitchFamily="49" charset="0"/>
                <a:cs typeface="Courier New" pitchFamily="49" charset="0"/>
              </a:rPr>
              <a:t>Speed       : Minimum ... </a:t>
            </a:r>
            <a:r>
              <a:rPr lang="fr-FR" sz="1000" dirty="0" err="1">
                <a:latin typeface="Courier New" pitchFamily="49" charset="0"/>
                <a:cs typeface="Courier New" pitchFamily="49" charset="0"/>
              </a:rPr>
              <a:t>Hover</a:t>
            </a:r>
            <a:endParaRPr lang="fr-FR" sz="1000" dirty="0">
              <a:latin typeface="Courier New" pitchFamily="49" charset="0"/>
              <a:cs typeface="Courier New" pitchFamily="49" charset="0"/>
            </a:endParaRPr>
          </a:p>
          <a:p>
            <a:r>
              <a:rPr lang="fr-FR" sz="1000" dirty="0">
                <a:latin typeface="Courier New" pitchFamily="49" charset="0"/>
                <a:cs typeface="Courier New" pitchFamily="49" charset="0"/>
              </a:rPr>
              <a:t>              </a:t>
            </a:r>
            <a:r>
              <a:rPr lang="fr-FR" sz="1000" dirty="0" err="1">
                <a:latin typeface="Courier New" pitchFamily="49" charset="0"/>
                <a:cs typeface="Courier New" pitchFamily="49" charset="0"/>
              </a:rPr>
              <a:t>Maxmmum</a:t>
            </a:r>
            <a:r>
              <a:rPr lang="fr-FR" sz="1000" dirty="0">
                <a:latin typeface="Courier New" pitchFamily="49" charset="0"/>
                <a:cs typeface="Courier New" pitchFamily="49" charset="0"/>
              </a:rPr>
              <a:t> ... 55 </a:t>
            </a:r>
            <a:r>
              <a:rPr lang="fr-FR" sz="1000" dirty="0" err="1">
                <a:latin typeface="Courier New" pitchFamily="49" charset="0"/>
                <a:cs typeface="Courier New" pitchFamily="49" charset="0"/>
              </a:rPr>
              <a:t>Knot</a:t>
            </a:r>
            <a:r>
              <a:rPr lang="fr-FR" sz="1000" dirty="0">
                <a:latin typeface="Courier New" pitchFamily="49" charset="0"/>
                <a:cs typeface="Courier New" pitchFamily="49" charset="0"/>
              </a:rPr>
              <a:t> (100 km/h)</a:t>
            </a:r>
          </a:p>
          <a:p>
            <a:r>
              <a:rPr lang="fr-FR" sz="1000" dirty="0" err="1">
                <a:latin typeface="Courier New" pitchFamily="49" charset="0"/>
                <a:cs typeface="Courier New" pitchFamily="49" charset="0"/>
              </a:rPr>
              <a:t>Empty</a:t>
            </a:r>
            <a:r>
              <a:rPr lang="fr-FR" sz="1000" dirty="0">
                <a:latin typeface="Courier New" pitchFamily="49" charset="0"/>
                <a:cs typeface="Courier New" pitchFamily="49" charset="0"/>
              </a:rPr>
              <a:t> </a:t>
            </a:r>
            <a:r>
              <a:rPr lang="fr-FR" sz="1000" dirty="0" err="1" smtClean="0">
                <a:latin typeface="Courier New" pitchFamily="49" charset="0"/>
                <a:cs typeface="Courier New" pitchFamily="49" charset="0"/>
              </a:rPr>
              <a:t>Weight</a:t>
            </a:r>
            <a:r>
              <a:rPr lang="en-US" sz="1000" dirty="0" smtClean="0">
                <a:latin typeface="Courier New" pitchFamily="49" charset="0"/>
                <a:cs typeface="Courier New" pitchFamily="49" charset="0"/>
              </a:rPr>
              <a:t>: </a:t>
            </a:r>
            <a:r>
              <a:rPr lang="en-US" sz="1000" dirty="0">
                <a:solidFill>
                  <a:srgbClr val="00B050"/>
                </a:solidFill>
                <a:latin typeface="Courier New" pitchFamily="49" charset="0"/>
                <a:cs typeface="Courier New" pitchFamily="49" charset="0"/>
              </a:rPr>
              <a:t>~254 </a:t>
            </a:r>
            <a:r>
              <a:rPr lang="en-US" sz="1000" dirty="0" err="1">
                <a:solidFill>
                  <a:srgbClr val="00B050"/>
                </a:solidFill>
                <a:latin typeface="Courier New" pitchFamily="49" charset="0"/>
                <a:cs typeface="Courier New" pitchFamily="49" charset="0"/>
              </a:rPr>
              <a:t>lbs</a:t>
            </a:r>
            <a:r>
              <a:rPr lang="en-US" sz="1000" dirty="0">
                <a:solidFill>
                  <a:srgbClr val="00B050"/>
                </a:solidFill>
                <a:latin typeface="Courier New" pitchFamily="49" charset="0"/>
                <a:cs typeface="Courier New" pitchFamily="49" charset="0"/>
              </a:rPr>
              <a:t> (115.2 kg) </a:t>
            </a:r>
            <a:r>
              <a:rPr lang="fr-FR" sz="1000" dirty="0" smtClean="0">
                <a:latin typeface="Courier New" pitchFamily="49" charset="0"/>
                <a:cs typeface="Courier New" pitchFamily="49" charset="0"/>
              </a:rPr>
              <a:t>(</a:t>
            </a:r>
            <a:r>
              <a:rPr lang="fr-FR" sz="1000" dirty="0">
                <a:latin typeface="Courier New" pitchFamily="49" charset="0"/>
                <a:cs typeface="Courier New" pitchFamily="49" charset="0"/>
              </a:rPr>
              <a:t>i.e. </a:t>
            </a:r>
            <a:r>
              <a:rPr lang="fr-FR" sz="1000" dirty="0" err="1" smtClean="0">
                <a:latin typeface="Courier New" pitchFamily="49" charset="0"/>
                <a:cs typeface="Courier New" pitchFamily="49" charset="0"/>
              </a:rPr>
              <a:t>Curb</a:t>
            </a:r>
            <a:r>
              <a:rPr lang="fr-FR" sz="1000" dirty="0" smtClean="0">
                <a:latin typeface="Courier New" pitchFamily="49" charset="0"/>
                <a:cs typeface="Courier New" pitchFamily="49" charset="0"/>
              </a:rPr>
              <a:t> </a:t>
            </a:r>
            <a:r>
              <a:rPr lang="fr-FR" sz="1000" dirty="0" err="1" smtClean="0">
                <a:latin typeface="Courier New" pitchFamily="49" charset="0"/>
                <a:cs typeface="Courier New" pitchFamily="49" charset="0"/>
              </a:rPr>
              <a:t>Weight</a:t>
            </a:r>
            <a:r>
              <a:rPr lang="fr-FR" sz="1000" dirty="0">
                <a:latin typeface="Courier New" pitchFamily="49" charset="0"/>
                <a:cs typeface="Courier New" pitchFamily="49" charset="0"/>
              </a:rPr>
              <a:t>).</a:t>
            </a:r>
          </a:p>
          <a:p>
            <a:r>
              <a:rPr lang="fr-FR" sz="1000" dirty="0" err="1">
                <a:latin typeface="Courier New" pitchFamily="49" charset="0"/>
                <a:cs typeface="Courier New" pitchFamily="49" charset="0"/>
              </a:rPr>
              <a:t>Useful</a:t>
            </a:r>
            <a:r>
              <a:rPr lang="fr-FR" sz="1000" dirty="0">
                <a:latin typeface="Courier New" pitchFamily="49" charset="0"/>
                <a:cs typeface="Courier New" pitchFamily="49" charset="0"/>
              </a:rPr>
              <a:t> </a:t>
            </a:r>
            <a:r>
              <a:rPr lang="fr-FR" sz="1000" dirty="0" err="1">
                <a:latin typeface="Courier New" pitchFamily="49" charset="0"/>
                <a:cs typeface="Courier New" pitchFamily="49" charset="0"/>
              </a:rPr>
              <a:t>Load</a:t>
            </a:r>
            <a:r>
              <a:rPr lang="fr-FR" sz="1000" dirty="0">
                <a:latin typeface="Courier New" pitchFamily="49" charset="0"/>
                <a:cs typeface="Courier New" pitchFamily="49" charset="0"/>
              </a:rPr>
              <a:t> : </a:t>
            </a:r>
            <a:r>
              <a:rPr lang="fr-FR" sz="1000" dirty="0" err="1">
                <a:latin typeface="Courier New" pitchFamily="49" charset="0"/>
                <a:cs typeface="Courier New" pitchFamily="49" charset="0"/>
              </a:rPr>
              <a:t>Approximately</a:t>
            </a:r>
            <a:r>
              <a:rPr lang="fr-FR" sz="1000" dirty="0">
                <a:latin typeface="Courier New" pitchFamily="49" charset="0"/>
                <a:cs typeface="Courier New" pitchFamily="49" charset="0"/>
              </a:rPr>
              <a:t> 250 </a:t>
            </a:r>
            <a:r>
              <a:rPr lang="fr-FR" sz="1000" dirty="0" err="1">
                <a:latin typeface="Courier New" pitchFamily="49" charset="0"/>
                <a:cs typeface="Courier New" pitchFamily="49" charset="0"/>
              </a:rPr>
              <a:t>lbs</a:t>
            </a:r>
            <a:r>
              <a:rPr lang="fr-FR" sz="1000" dirty="0">
                <a:latin typeface="Courier New" pitchFamily="49" charset="0"/>
                <a:cs typeface="Courier New" pitchFamily="49" charset="0"/>
              </a:rPr>
              <a:t> (113 kg).</a:t>
            </a:r>
          </a:p>
          <a:p>
            <a:r>
              <a:rPr lang="fr-FR" sz="1000" dirty="0" err="1">
                <a:latin typeface="Courier New" pitchFamily="49" charset="0"/>
                <a:cs typeface="Courier New" pitchFamily="49" charset="0"/>
              </a:rPr>
              <a:t>Features</a:t>
            </a:r>
            <a:r>
              <a:rPr lang="fr-FR" sz="1000" dirty="0">
                <a:latin typeface="Courier New" pitchFamily="49" charset="0"/>
                <a:cs typeface="Courier New" pitchFamily="49" charset="0"/>
              </a:rPr>
              <a:t>    : Coaxial </a:t>
            </a:r>
            <a:r>
              <a:rPr lang="fr-FR" sz="1000" dirty="0" err="1">
                <a:latin typeface="Courier New" pitchFamily="49" charset="0"/>
                <a:cs typeface="Courier New" pitchFamily="49" charset="0"/>
              </a:rPr>
              <a:t>Stability</a:t>
            </a:r>
            <a:endParaRPr lang="fr-FR" sz="1000" dirty="0">
              <a:latin typeface="Courier New" pitchFamily="49" charset="0"/>
              <a:cs typeface="Courier New" pitchFamily="49" charset="0"/>
            </a:endParaRPr>
          </a:p>
          <a:p>
            <a:r>
              <a:rPr lang="fr-FR" sz="1000" dirty="0">
                <a:latin typeface="Courier New" pitchFamily="49" charset="0"/>
                <a:cs typeface="Courier New" pitchFamily="49" charset="0"/>
              </a:rPr>
              <a:t>              No </a:t>
            </a:r>
            <a:r>
              <a:rPr lang="fr-FR" sz="1000" dirty="0" err="1">
                <a:latin typeface="Courier New" pitchFamily="49" charset="0"/>
                <a:cs typeface="Courier New" pitchFamily="49" charset="0"/>
              </a:rPr>
              <a:t>Tail</a:t>
            </a:r>
            <a:r>
              <a:rPr lang="fr-FR" sz="1000" dirty="0">
                <a:latin typeface="Courier New" pitchFamily="49" charset="0"/>
                <a:cs typeface="Courier New" pitchFamily="49" charset="0"/>
              </a:rPr>
              <a:t> Rotor</a:t>
            </a:r>
          </a:p>
          <a:p>
            <a:r>
              <a:rPr lang="fr-FR" sz="1000" dirty="0">
                <a:latin typeface="Courier New" pitchFamily="49" charset="0"/>
                <a:cs typeface="Courier New" pitchFamily="49" charset="0"/>
              </a:rPr>
              <a:t>              </a:t>
            </a:r>
            <a:r>
              <a:rPr lang="fr-FR" sz="1000" dirty="0" err="1">
                <a:latin typeface="Courier New" pitchFamily="49" charset="0"/>
                <a:cs typeface="Courier New" pitchFamily="49" charset="0"/>
              </a:rPr>
              <a:t>Floats</a:t>
            </a:r>
            <a:r>
              <a:rPr lang="fr-FR" sz="1000" dirty="0">
                <a:latin typeface="Courier New" pitchFamily="49" charset="0"/>
                <a:cs typeface="Courier New" pitchFamily="49" charset="0"/>
              </a:rPr>
              <a:t> for </a:t>
            </a:r>
            <a:r>
              <a:rPr lang="fr-FR" sz="1000" dirty="0" err="1">
                <a:latin typeface="Courier New" pitchFamily="49" charset="0"/>
                <a:cs typeface="Courier New" pitchFamily="49" charset="0"/>
              </a:rPr>
              <a:t>Cushioned</a:t>
            </a:r>
            <a:r>
              <a:rPr lang="fr-FR" sz="1000" dirty="0">
                <a:latin typeface="Courier New" pitchFamily="49" charset="0"/>
                <a:cs typeface="Courier New" pitchFamily="49" charset="0"/>
              </a:rPr>
              <a:t> Landing and Water</a:t>
            </a:r>
          </a:p>
          <a:p>
            <a:r>
              <a:rPr lang="fr-FR" sz="1000" dirty="0">
                <a:latin typeface="Courier New" pitchFamily="49" charset="0"/>
                <a:cs typeface="Courier New" pitchFamily="49" charset="0"/>
              </a:rPr>
              <a:t>Power System: </a:t>
            </a:r>
            <a:r>
              <a:rPr lang="fr-FR" sz="1000" dirty="0" err="1">
                <a:latin typeface="Courier New" pitchFamily="49" charset="0"/>
                <a:cs typeface="Courier New" pitchFamily="49" charset="0"/>
              </a:rPr>
              <a:t>Aero</a:t>
            </a:r>
            <a:r>
              <a:rPr lang="fr-FR" sz="1000" dirty="0">
                <a:latin typeface="Courier New" pitchFamily="49" charset="0"/>
                <a:cs typeface="Courier New" pitchFamily="49" charset="0"/>
              </a:rPr>
              <a:t> </a:t>
            </a:r>
            <a:r>
              <a:rPr lang="fr-FR" sz="1000" dirty="0" err="1">
                <a:latin typeface="Courier New" pitchFamily="49" charset="0"/>
                <a:cs typeface="Courier New" pitchFamily="49" charset="0"/>
              </a:rPr>
              <a:t>Twin</a:t>
            </a:r>
            <a:r>
              <a:rPr lang="fr-FR" sz="1000" dirty="0">
                <a:latin typeface="Courier New" pitchFamily="49" charset="0"/>
                <a:cs typeface="Courier New" pitchFamily="49" charset="0"/>
              </a:rPr>
              <a:t> Four-</a:t>
            </a:r>
            <a:r>
              <a:rPr lang="fr-FR" sz="1000" dirty="0" err="1">
                <a:latin typeface="Courier New" pitchFamily="49" charset="0"/>
                <a:cs typeface="Courier New" pitchFamily="49" charset="0"/>
              </a:rPr>
              <a:t>stoke</a:t>
            </a:r>
            <a:r>
              <a:rPr lang="fr-FR" sz="1000" dirty="0">
                <a:latin typeface="Courier New" pitchFamily="49" charset="0"/>
                <a:cs typeface="Courier New" pitchFamily="49" charset="0"/>
              </a:rPr>
              <a:t> 65 HP </a:t>
            </a:r>
            <a:r>
              <a:rPr lang="fr-FR" sz="1000" dirty="0" err="1">
                <a:latin typeface="Courier New" pitchFamily="49" charset="0"/>
                <a:cs typeface="Courier New" pitchFamily="49" charset="0"/>
              </a:rPr>
              <a:t>Aerobatic</a:t>
            </a:r>
            <a:r>
              <a:rPr lang="fr-FR" sz="1000" dirty="0">
                <a:latin typeface="Courier New" pitchFamily="49" charset="0"/>
                <a:cs typeface="Courier New" pitchFamily="49" charset="0"/>
              </a:rPr>
              <a:t> </a:t>
            </a:r>
            <a:r>
              <a:rPr lang="fr-FR" sz="1000" dirty="0" err="1">
                <a:latin typeface="Courier New" pitchFamily="49" charset="0"/>
                <a:cs typeface="Courier New" pitchFamily="49" charset="0"/>
              </a:rPr>
              <a:t>Engine</a:t>
            </a:r>
            <a:endParaRPr lang="fr-FR" sz="1000" dirty="0">
              <a:latin typeface="Courier New" pitchFamily="49" charset="0"/>
              <a:cs typeface="Courier New" pitchFamily="49" charset="0"/>
            </a:endParaRPr>
          </a:p>
          <a:p>
            <a:r>
              <a:rPr lang="fr-FR" sz="1000" dirty="0">
                <a:latin typeface="Courier New" pitchFamily="49" charset="0"/>
                <a:cs typeface="Courier New" pitchFamily="49" charset="0"/>
              </a:rPr>
              <a:t>              </a:t>
            </a:r>
            <a:r>
              <a:rPr lang="fr-FR" sz="1000" dirty="0" err="1">
                <a:latin typeface="Courier New" pitchFamily="49" charset="0"/>
                <a:cs typeface="Courier New" pitchFamily="49" charset="0"/>
              </a:rPr>
              <a:t>with</a:t>
            </a:r>
            <a:r>
              <a:rPr lang="fr-FR" sz="1000" dirty="0">
                <a:latin typeface="Courier New" pitchFamily="49" charset="0"/>
                <a:cs typeface="Courier New" pitchFamily="49" charset="0"/>
              </a:rPr>
              <a:t> Quiet </a:t>
            </a:r>
            <a:r>
              <a:rPr lang="fr-FR" sz="1000" dirty="0" err="1">
                <a:latin typeface="Courier New" pitchFamily="49" charset="0"/>
                <a:cs typeface="Courier New" pitchFamily="49" charset="0"/>
              </a:rPr>
              <a:t>Belt</a:t>
            </a:r>
            <a:r>
              <a:rPr lang="fr-FR" sz="1000" dirty="0">
                <a:latin typeface="Courier New" pitchFamily="49" charset="0"/>
                <a:cs typeface="Courier New" pitchFamily="49" charset="0"/>
              </a:rPr>
              <a:t> Drive </a:t>
            </a:r>
            <a:r>
              <a:rPr lang="fr-FR" sz="1000" dirty="0" err="1" smtClean="0">
                <a:latin typeface="Courier New" pitchFamily="49" charset="0"/>
                <a:cs typeface="Courier New" pitchFamily="49" charset="0"/>
              </a:rPr>
              <a:t>Reduction</a:t>
            </a:r>
            <a:endParaRPr lang="fr-FR" sz="1000" dirty="0" smtClean="0">
              <a:latin typeface="Courier New" pitchFamily="49" charset="0"/>
              <a:cs typeface="Courier New" pitchFamily="49" charset="0"/>
            </a:endParaRPr>
          </a:p>
          <a:p>
            <a:r>
              <a:rPr lang="en-US" sz="1000" dirty="0">
                <a:latin typeface="Courier New" pitchFamily="49" charset="0"/>
                <a:cs typeface="Courier New" pitchFamily="49" charset="0"/>
              </a:rPr>
              <a:t>Power weight: 95 </a:t>
            </a:r>
            <a:r>
              <a:rPr lang="en-US" sz="1000" dirty="0" err="1">
                <a:latin typeface="Courier New" pitchFamily="49" charset="0"/>
                <a:cs typeface="Courier New" pitchFamily="49" charset="0"/>
              </a:rPr>
              <a:t>lbs</a:t>
            </a:r>
            <a:r>
              <a:rPr lang="en-US" sz="1000" dirty="0">
                <a:latin typeface="Courier New" pitchFamily="49" charset="0"/>
                <a:cs typeface="Courier New" pitchFamily="49" charset="0"/>
              </a:rPr>
              <a:t> (43 kg)</a:t>
            </a:r>
            <a:endParaRPr lang="fr-FR" sz="1000" dirty="0">
              <a:latin typeface="Courier New" pitchFamily="49" charset="0"/>
              <a:cs typeface="Courier New" pitchFamily="49" charset="0"/>
            </a:endParaRPr>
          </a:p>
          <a:p>
            <a:r>
              <a:rPr lang="fr-FR" sz="1000" dirty="0">
                <a:latin typeface="Courier New" pitchFamily="49" charset="0"/>
                <a:cs typeface="Courier New" pitchFamily="49" charset="0"/>
              </a:rPr>
              <a:t>Endurance   : 5 Gallon (19 L) (</a:t>
            </a:r>
            <a:r>
              <a:rPr lang="fr-FR" sz="1000" dirty="0" err="1">
                <a:latin typeface="Courier New" pitchFamily="49" charset="0"/>
                <a:cs typeface="Courier New" pitchFamily="49" charset="0"/>
              </a:rPr>
              <a:t>Approximately</a:t>
            </a:r>
            <a:r>
              <a:rPr lang="fr-FR" sz="1000" dirty="0">
                <a:latin typeface="Courier New" pitchFamily="49" charset="0"/>
                <a:cs typeface="Courier New" pitchFamily="49" charset="0"/>
              </a:rPr>
              <a:t> 2 </a:t>
            </a:r>
            <a:r>
              <a:rPr lang="fr-FR" sz="1000" dirty="0" err="1">
                <a:latin typeface="Courier New" pitchFamily="49" charset="0"/>
                <a:cs typeface="Courier New" pitchFamily="49" charset="0"/>
              </a:rPr>
              <a:t>hours</a:t>
            </a:r>
            <a:r>
              <a:rPr lang="fr-FR" sz="1000" dirty="0">
                <a:latin typeface="Courier New" pitchFamily="49" charset="0"/>
                <a:cs typeface="Courier New" pitchFamily="49" charset="0"/>
              </a:rPr>
              <a:t>). </a:t>
            </a:r>
          </a:p>
          <a:p>
            <a:r>
              <a:rPr lang="fr-FR" sz="1000" dirty="0">
                <a:latin typeface="Courier New" pitchFamily="49" charset="0"/>
                <a:cs typeface="Courier New" pitchFamily="49" charset="0"/>
              </a:rPr>
              <a:t>Price       : </a:t>
            </a:r>
            <a:r>
              <a:rPr lang="fr-FR" sz="1000" dirty="0" smtClean="0">
                <a:latin typeface="Courier New" pitchFamily="49" charset="0"/>
                <a:cs typeface="Courier New" pitchFamily="49" charset="0"/>
              </a:rPr>
              <a:t>&lt; US$50.000</a:t>
            </a:r>
          </a:p>
          <a:p>
            <a:pPr algn="just"/>
            <a:r>
              <a:rPr lang="en-US" sz="1000" dirty="0">
                <a:solidFill>
                  <a:srgbClr val="FF0000"/>
                </a:solidFill>
                <a:latin typeface="Courier New" pitchFamily="49" charset="0"/>
                <a:cs typeface="Courier New" pitchFamily="49" charset="0"/>
              </a:rPr>
              <a:t>Although its operating ceiling is around 10,000 </a:t>
            </a:r>
            <a:r>
              <a:rPr lang="en-US" sz="1000" dirty="0" err="1">
                <a:solidFill>
                  <a:srgbClr val="FF0000"/>
                </a:solidFill>
                <a:latin typeface="Courier New" pitchFamily="49" charset="0"/>
                <a:cs typeface="Courier New" pitchFamily="49" charset="0"/>
              </a:rPr>
              <a:t>ft</a:t>
            </a:r>
            <a:r>
              <a:rPr lang="en-US" sz="1000" dirty="0">
                <a:solidFill>
                  <a:srgbClr val="FF0000"/>
                </a:solidFill>
                <a:latin typeface="Courier New" pitchFamily="49" charset="0"/>
                <a:cs typeface="Courier New" pitchFamily="49" charset="0"/>
              </a:rPr>
              <a:t> (2 700 m), the </a:t>
            </a:r>
            <a:r>
              <a:rPr lang="en-US" sz="1000" b="1" dirty="0" err="1">
                <a:solidFill>
                  <a:srgbClr val="FF0000"/>
                </a:solidFill>
                <a:latin typeface="Courier New" pitchFamily="49" charset="0"/>
                <a:cs typeface="Courier New" pitchFamily="49" charset="0"/>
              </a:rPr>
              <a:t>AirScooter</a:t>
            </a:r>
            <a:r>
              <a:rPr lang="en-US" sz="1000" b="1" dirty="0">
                <a:solidFill>
                  <a:srgbClr val="FF0000"/>
                </a:solidFill>
                <a:latin typeface="Courier New" pitchFamily="49" charset="0"/>
                <a:cs typeface="Courier New" pitchFamily="49" charset="0"/>
              </a:rPr>
              <a:t> II is incapable of autorotation emergency descent</a:t>
            </a:r>
            <a:r>
              <a:rPr lang="en-US" sz="1000" dirty="0">
                <a:solidFill>
                  <a:srgbClr val="FF0000"/>
                </a:solidFill>
                <a:latin typeface="Courier New" pitchFamily="49" charset="0"/>
                <a:cs typeface="Courier New" pitchFamily="49" charset="0"/>
              </a:rPr>
              <a:t>, and is intended for recreational flying at low altitude, </a:t>
            </a:r>
            <a:r>
              <a:rPr lang="en-US" sz="1000" dirty="0" err="1">
                <a:solidFill>
                  <a:srgbClr val="FF0000"/>
                </a:solidFill>
                <a:latin typeface="Courier New" pitchFamily="49" charset="0"/>
                <a:cs typeface="Courier New" pitchFamily="49" charset="0"/>
              </a:rPr>
              <a:t>ie</a:t>
            </a:r>
            <a:r>
              <a:rPr lang="en-US" sz="1000" dirty="0">
                <a:solidFill>
                  <a:srgbClr val="FF0000"/>
                </a:solidFill>
                <a:latin typeface="Courier New" pitchFamily="49" charset="0"/>
                <a:cs typeface="Courier New" pitchFamily="49" charset="0"/>
              </a:rPr>
              <a:t>, at or below 50 </a:t>
            </a:r>
            <a:r>
              <a:rPr lang="en-US" sz="1000" dirty="0" err="1">
                <a:solidFill>
                  <a:srgbClr val="FF0000"/>
                </a:solidFill>
                <a:latin typeface="Courier New" pitchFamily="49" charset="0"/>
                <a:cs typeface="Courier New" pitchFamily="49" charset="0"/>
              </a:rPr>
              <a:t>ft</a:t>
            </a:r>
            <a:r>
              <a:rPr lang="en-US" sz="1000" dirty="0">
                <a:solidFill>
                  <a:srgbClr val="FF0000"/>
                </a:solidFill>
                <a:latin typeface="Courier New" pitchFamily="49" charset="0"/>
                <a:cs typeface="Courier New" pitchFamily="49" charset="0"/>
              </a:rPr>
              <a:t> (15 m) above ground level (AGL).</a:t>
            </a:r>
            <a:endParaRPr lang="fr-FR" sz="1200" dirty="0"/>
          </a:p>
          <a:p>
            <a:endParaRPr lang="fr-FR" sz="1200" dirty="0" smtClean="0"/>
          </a:p>
          <a:p>
            <a:r>
              <a:rPr lang="fr-FR" sz="1200" dirty="0" smtClean="0"/>
              <a:t>Sources </a:t>
            </a:r>
            <a:r>
              <a:rPr lang="fr-FR" sz="1200" dirty="0"/>
              <a:t>: </a:t>
            </a:r>
            <a:r>
              <a:rPr lang="fr-FR" sz="1200" dirty="0" smtClean="0">
                <a:hlinkClick r:id="rId2"/>
              </a:rPr>
              <a:t>www.airscooter.com/pages/airscooter_specs.htm</a:t>
            </a:r>
            <a:r>
              <a:rPr lang="fr-FR" sz="1200" dirty="0" smtClean="0"/>
              <a:t> </a:t>
            </a:r>
            <a:endParaRPr lang="fr-FR" sz="1200" dirty="0"/>
          </a:p>
          <a:p>
            <a:r>
              <a:rPr lang="fr-FR" sz="1200" dirty="0">
                <a:hlinkClick r:id="rId3"/>
              </a:rPr>
              <a:t>http://</a:t>
            </a:r>
            <a:r>
              <a:rPr lang="fr-FR" sz="1200" dirty="0" smtClean="0">
                <a:hlinkClick r:id="rId3"/>
              </a:rPr>
              <a:t>en.wikipedia.org/wiki/AirScooter_Corporation</a:t>
            </a:r>
            <a:r>
              <a:rPr lang="fr-FR" sz="1200" dirty="0" smtClean="0"/>
              <a:t> </a:t>
            </a:r>
            <a:endParaRPr lang="fr-FR" sz="1200" dirty="0"/>
          </a:p>
          <a:p>
            <a:r>
              <a:rPr lang="fr-FR" sz="1200" dirty="0"/>
              <a:t>In French : </a:t>
            </a:r>
            <a:r>
              <a:rPr lang="fr-FR" sz="1200" dirty="0" smtClean="0">
                <a:hlinkClick r:id="rId4"/>
              </a:rPr>
              <a:t>www.jeunes-ailes.org/t3182-airscooter-2</a:t>
            </a:r>
            <a:r>
              <a:rPr lang="fr-FR" sz="1200" dirty="0" smtClean="0"/>
              <a:t> </a:t>
            </a:r>
            <a:endParaRPr lang="fr-FR" sz="1200" dirty="0"/>
          </a:p>
        </p:txBody>
      </p:sp>
      <p:sp>
        <p:nvSpPr>
          <p:cNvPr id="6" name="Espace réservé du numéro de diapositive 6"/>
          <p:cNvSpPr>
            <a:spLocks noGrp="1"/>
          </p:cNvSpPr>
          <p:nvPr>
            <p:ph type="sldNum" sz="quarter" idx="12"/>
          </p:nvPr>
        </p:nvSpPr>
        <p:spPr>
          <a:xfrm>
            <a:off x="8532440" y="6525344"/>
            <a:ext cx="360040" cy="144016"/>
          </a:xfrm>
          <a:noFill/>
        </p:spPr>
        <p:txBody>
          <a:bodyPr/>
          <a:lstStyle/>
          <a:p>
            <a:fld id="{C8ED6035-0937-4ECA-8532-129E62957623}" type="slidenum">
              <a:rPr lang="fr-FR" smtClean="0"/>
              <a:pPr/>
              <a:t>21</a:t>
            </a:fld>
            <a:endParaRPr lang="fr-FR" dirty="0" smtClean="0"/>
          </a:p>
        </p:txBody>
      </p:sp>
      <p:pic>
        <p:nvPicPr>
          <p:cNvPr id="7" name="Imag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23778" y="1775525"/>
            <a:ext cx="3572158" cy="2704634"/>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15730" y="4511760"/>
            <a:ext cx="2988253" cy="2244730"/>
          </a:xfrm>
          <a:prstGeom prst="rect">
            <a:avLst/>
          </a:prstGeom>
        </p:spPr>
      </p:pic>
    </p:spTree>
    <p:extLst>
      <p:ext uri="{BB962C8B-B14F-4D97-AF65-F5344CB8AC3E}">
        <p14:creationId xmlns:p14="http://schemas.microsoft.com/office/powerpoint/2010/main" xmlns="" val="2576938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9525"/>
            <a:ext cx="6192688"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sp>
        <p:nvSpPr>
          <p:cNvPr id="3" name="ZoneTexte 2"/>
          <p:cNvSpPr txBox="1"/>
          <p:nvPr/>
        </p:nvSpPr>
        <p:spPr>
          <a:xfrm>
            <a:off x="161764" y="821710"/>
            <a:ext cx="8892480" cy="646331"/>
          </a:xfrm>
          <a:prstGeom prst="rect">
            <a:avLst/>
          </a:prstGeom>
          <a:noFill/>
        </p:spPr>
        <p:txBody>
          <a:bodyPr wrap="square" rtlCol="0">
            <a:spAutoFit/>
          </a:bodyPr>
          <a:lstStyle/>
          <a:p>
            <a:r>
              <a:rPr lang="en-US" b="1" dirty="0" smtClean="0">
                <a:solidFill>
                  <a:srgbClr val="FF0000"/>
                </a:solidFill>
              </a:rPr>
              <a:t>18) Appendix</a:t>
            </a:r>
            <a:r>
              <a:rPr lang="en-US" b="1" dirty="0">
                <a:solidFill>
                  <a:srgbClr val="FF0000"/>
                </a:solidFill>
              </a:rPr>
              <a:t>: </a:t>
            </a:r>
            <a:r>
              <a:rPr lang="en-US" b="1" dirty="0" smtClean="0">
                <a:solidFill>
                  <a:srgbClr val="FF0000"/>
                </a:solidFill>
              </a:rPr>
              <a:t>solutions which do </a:t>
            </a:r>
            <a:r>
              <a:rPr lang="en-US" b="1" dirty="0">
                <a:solidFill>
                  <a:srgbClr val="FF0000"/>
                </a:solidFill>
              </a:rPr>
              <a:t>not meet the criteria </a:t>
            </a:r>
            <a:r>
              <a:rPr lang="en-US" b="1" dirty="0" smtClean="0">
                <a:solidFill>
                  <a:srgbClr val="FF0000"/>
                </a:solidFill>
              </a:rPr>
              <a:t>selected</a:t>
            </a:r>
            <a:endParaRPr lang="en-US" dirty="0"/>
          </a:p>
          <a:p>
            <a:r>
              <a:rPr lang="en-US" b="1" dirty="0" smtClean="0"/>
              <a:t>Skylar, Choppy, G-1, Kestrel, kit &amp; 1 seat helicopters</a:t>
            </a:r>
            <a:r>
              <a:rPr lang="en-US" dirty="0" smtClean="0"/>
              <a:t>(°)</a:t>
            </a:r>
          </a:p>
        </p:txBody>
      </p:sp>
      <p:graphicFrame>
        <p:nvGraphicFramePr>
          <p:cNvPr id="4" name="Tableau 3"/>
          <p:cNvGraphicFramePr>
            <a:graphicFrameLocks noGrp="1"/>
          </p:cNvGraphicFramePr>
          <p:nvPr>
            <p:extLst>
              <p:ext uri="{D42A27DB-BD31-4B8C-83A1-F6EECF244321}">
                <p14:modId xmlns:p14="http://schemas.microsoft.com/office/powerpoint/2010/main" xmlns="" val="169520694"/>
              </p:ext>
            </p:extLst>
          </p:nvPr>
        </p:nvGraphicFramePr>
        <p:xfrm>
          <a:off x="161764" y="1468041"/>
          <a:ext cx="8880252" cy="5229497"/>
        </p:xfrm>
        <a:graphic>
          <a:graphicData uri="http://schemas.openxmlformats.org/drawingml/2006/table">
            <a:tbl>
              <a:tblPr firstRow="1" bandRow="1">
                <a:tableStyleId>{5C22544A-7EE6-4342-B048-85BDC9FD1C3A}</a:tableStyleId>
              </a:tblPr>
              <a:tblGrid>
                <a:gridCol w="2220063"/>
                <a:gridCol w="2220063"/>
                <a:gridCol w="2220063"/>
                <a:gridCol w="2220063"/>
              </a:tblGrid>
              <a:tr h="5229497">
                <a:tc>
                  <a:txBody>
                    <a:bodyPr/>
                    <a:lstStyle/>
                    <a:p>
                      <a:r>
                        <a:rPr lang="fr-FR" sz="1000" dirty="0" smtClean="0">
                          <a:solidFill>
                            <a:schemeClr val="tx1"/>
                          </a:solidFill>
                        </a:rPr>
                        <a:t>SKYLAR</a:t>
                      </a:r>
                    </a:p>
                    <a:p>
                      <a:r>
                        <a:rPr lang="fr-FR" sz="1000" b="0" u="sng" dirty="0" err="1" smtClean="0">
                          <a:solidFill>
                            <a:schemeClr val="tx1"/>
                          </a:solidFill>
                        </a:rPr>
                        <a:t>Features</a:t>
                      </a:r>
                      <a:r>
                        <a:rPr lang="fr-FR" sz="1000" b="0" dirty="0" smtClean="0">
                          <a:solidFill>
                            <a:schemeClr val="tx1"/>
                          </a:solidFill>
                        </a:rPr>
                        <a:t>:</a:t>
                      </a:r>
                    </a:p>
                    <a:p>
                      <a:r>
                        <a:rPr lang="fr-FR" sz="1000" b="0" dirty="0" smtClean="0">
                          <a:solidFill>
                            <a:schemeClr val="tx1"/>
                          </a:solidFill>
                        </a:rPr>
                        <a:t>• Full  Standard </a:t>
                      </a:r>
                      <a:r>
                        <a:rPr lang="fr-FR" sz="1000" b="0" dirty="0" err="1" smtClean="0">
                          <a:solidFill>
                            <a:schemeClr val="tx1"/>
                          </a:solidFill>
                        </a:rPr>
                        <a:t>helicopter</a:t>
                      </a:r>
                      <a:r>
                        <a:rPr lang="fr-FR" sz="1000" b="0" dirty="0" smtClean="0">
                          <a:solidFill>
                            <a:schemeClr val="tx1"/>
                          </a:solidFill>
                        </a:rPr>
                        <a:t>.</a:t>
                      </a:r>
                    </a:p>
                    <a:p>
                      <a:r>
                        <a:rPr lang="fr-FR" sz="1000" b="0" dirty="0" smtClean="0">
                          <a:solidFill>
                            <a:schemeClr val="tx1"/>
                          </a:solidFill>
                        </a:rPr>
                        <a:t>• All-alu. main- &amp; </a:t>
                      </a:r>
                      <a:r>
                        <a:rPr lang="fr-FR" sz="1000" b="0" dirty="0" err="1" smtClean="0">
                          <a:solidFill>
                            <a:schemeClr val="tx1"/>
                          </a:solidFill>
                        </a:rPr>
                        <a:t>tail</a:t>
                      </a:r>
                      <a:r>
                        <a:rPr lang="fr-FR" sz="1000" b="0" dirty="0" smtClean="0">
                          <a:solidFill>
                            <a:schemeClr val="tx1"/>
                          </a:solidFill>
                        </a:rPr>
                        <a:t>-rotor </a:t>
                      </a:r>
                      <a:r>
                        <a:rPr lang="fr-FR" sz="1000" b="0" dirty="0" err="1" smtClean="0">
                          <a:solidFill>
                            <a:schemeClr val="tx1"/>
                          </a:solidFill>
                        </a:rPr>
                        <a:t>blades</a:t>
                      </a:r>
                      <a:endParaRPr lang="fr-FR" sz="1000" b="0" dirty="0" smtClean="0">
                        <a:solidFill>
                          <a:schemeClr val="tx1"/>
                        </a:solidFill>
                      </a:endParaRPr>
                    </a:p>
                    <a:p>
                      <a:r>
                        <a:rPr lang="fr-FR" sz="1000" b="0" dirty="0" smtClean="0">
                          <a:solidFill>
                            <a:schemeClr val="tx1"/>
                          </a:solidFill>
                        </a:rPr>
                        <a:t>• </a:t>
                      </a:r>
                      <a:r>
                        <a:rPr lang="fr-FR" sz="1000" b="0" dirty="0" err="1" smtClean="0">
                          <a:solidFill>
                            <a:schemeClr val="tx1"/>
                          </a:solidFill>
                        </a:rPr>
                        <a:t>Aircraft</a:t>
                      </a:r>
                      <a:r>
                        <a:rPr lang="fr-FR" sz="1000" b="0" dirty="0" smtClean="0">
                          <a:solidFill>
                            <a:schemeClr val="tx1"/>
                          </a:solidFill>
                        </a:rPr>
                        <a:t>-grade </a:t>
                      </a:r>
                      <a:r>
                        <a:rPr lang="fr-FR" sz="1000" b="0" dirty="0" err="1" smtClean="0">
                          <a:solidFill>
                            <a:schemeClr val="tx1"/>
                          </a:solidFill>
                        </a:rPr>
                        <a:t>steel</a:t>
                      </a:r>
                      <a:r>
                        <a:rPr lang="fr-FR" sz="1000" b="0" dirty="0" smtClean="0">
                          <a:solidFill>
                            <a:schemeClr val="tx1"/>
                          </a:solidFill>
                        </a:rPr>
                        <a:t> &amp; </a:t>
                      </a:r>
                      <a:r>
                        <a:rPr lang="fr-FR" sz="1000" b="0" dirty="0" err="1" smtClean="0">
                          <a:solidFill>
                            <a:schemeClr val="tx1"/>
                          </a:solidFill>
                        </a:rPr>
                        <a:t>aluminum</a:t>
                      </a:r>
                      <a:r>
                        <a:rPr lang="fr-FR" sz="1000" b="0" dirty="0" smtClean="0">
                          <a:solidFill>
                            <a:schemeClr val="tx1"/>
                          </a:solidFill>
                        </a:rPr>
                        <a:t> </a:t>
                      </a:r>
                      <a:r>
                        <a:rPr lang="fr-FR" sz="1000" b="0" dirty="0" err="1" smtClean="0">
                          <a:solidFill>
                            <a:schemeClr val="tx1"/>
                          </a:solidFill>
                        </a:rPr>
                        <a:t>airframe</a:t>
                      </a:r>
                      <a:r>
                        <a:rPr lang="fr-FR" sz="1000" b="0" dirty="0" smtClean="0">
                          <a:solidFill>
                            <a:schemeClr val="tx1"/>
                          </a:solidFill>
                        </a:rPr>
                        <a:t> &amp; major components, plus all AN hardware</a:t>
                      </a:r>
                    </a:p>
                    <a:p>
                      <a:r>
                        <a:rPr lang="fr-FR" sz="1000" b="0" dirty="0" smtClean="0">
                          <a:solidFill>
                            <a:schemeClr val="tx1"/>
                          </a:solidFill>
                        </a:rPr>
                        <a:t>• Full instrumentation</a:t>
                      </a:r>
                    </a:p>
                    <a:p>
                      <a:r>
                        <a:rPr lang="fr-FR" sz="1000" b="0" u="sng" dirty="0" err="1" smtClean="0">
                          <a:solidFill>
                            <a:schemeClr val="tx1"/>
                          </a:solidFill>
                        </a:rPr>
                        <a:t>Specs</a:t>
                      </a:r>
                      <a:r>
                        <a:rPr lang="fr-FR" sz="1000" b="0" dirty="0" smtClean="0">
                          <a:solidFill>
                            <a:schemeClr val="tx1"/>
                          </a:solidFill>
                        </a:rPr>
                        <a:t> :</a:t>
                      </a:r>
                    </a:p>
                    <a:p>
                      <a:r>
                        <a:rPr lang="fr-FR" sz="1000" b="0" dirty="0" err="1" smtClean="0">
                          <a:solidFill>
                            <a:schemeClr val="tx1"/>
                          </a:solidFill>
                        </a:rPr>
                        <a:t>Height</a:t>
                      </a:r>
                      <a:r>
                        <a:rPr lang="fr-FR" sz="1000" b="0" dirty="0" smtClean="0">
                          <a:solidFill>
                            <a:schemeClr val="tx1"/>
                          </a:solidFill>
                        </a:rPr>
                        <a:t> 7 </a:t>
                      </a:r>
                      <a:r>
                        <a:rPr lang="fr-FR" sz="1000" b="0" dirty="0" err="1" smtClean="0">
                          <a:solidFill>
                            <a:schemeClr val="tx1"/>
                          </a:solidFill>
                        </a:rPr>
                        <a:t>ft</a:t>
                      </a:r>
                      <a:endParaRPr lang="fr-FR" sz="1000" b="0" dirty="0" smtClean="0">
                        <a:solidFill>
                          <a:schemeClr val="tx1"/>
                        </a:solidFill>
                      </a:endParaRPr>
                    </a:p>
                    <a:p>
                      <a:r>
                        <a:rPr lang="fr-FR" sz="1000" b="0" dirty="0" err="1" smtClean="0">
                          <a:solidFill>
                            <a:schemeClr val="tx1"/>
                          </a:solidFill>
                        </a:rPr>
                        <a:t>Length</a:t>
                      </a:r>
                      <a:r>
                        <a:rPr lang="fr-FR" sz="1000" b="0" dirty="0" smtClean="0">
                          <a:solidFill>
                            <a:schemeClr val="tx1"/>
                          </a:solidFill>
                        </a:rPr>
                        <a:t> 17-1/2 </a:t>
                      </a:r>
                      <a:r>
                        <a:rPr lang="fr-FR" sz="1000" b="0" dirty="0" err="1" smtClean="0">
                          <a:solidFill>
                            <a:schemeClr val="tx1"/>
                          </a:solidFill>
                        </a:rPr>
                        <a:t>ft</a:t>
                      </a:r>
                      <a:endParaRPr lang="fr-FR" sz="1000" b="0" dirty="0" smtClean="0">
                        <a:solidFill>
                          <a:schemeClr val="tx1"/>
                        </a:solidFill>
                      </a:endParaRPr>
                    </a:p>
                    <a:p>
                      <a:r>
                        <a:rPr lang="fr-FR" sz="1000" b="0" dirty="0" err="1" smtClean="0">
                          <a:solidFill>
                            <a:schemeClr val="tx1"/>
                          </a:solidFill>
                        </a:rPr>
                        <a:t>Empty</a:t>
                      </a:r>
                      <a:r>
                        <a:rPr lang="fr-FR" sz="1000" b="0" dirty="0" smtClean="0">
                          <a:solidFill>
                            <a:schemeClr val="tx1"/>
                          </a:solidFill>
                        </a:rPr>
                        <a:t> </a:t>
                      </a:r>
                      <a:r>
                        <a:rPr lang="fr-FR" sz="1000" b="0" dirty="0" err="1" smtClean="0">
                          <a:solidFill>
                            <a:schemeClr val="tx1"/>
                          </a:solidFill>
                        </a:rPr>
                        <a:t>Weight</a:t>
                      </a:r>
                      <a:r>
                        <a:rPr lang="fr-FR" sz="1000" b="0" dirty="0" smtClean="0">
                          <a:solidFill>
                            <a:schemeClr val="tx1"/>
                          </a:solidFill>
                        </a:rPr>
                        <a:t> 350 </a:t>
                      </a:r>
                      <a:r>
                        <a:rPr lang="fr-FR" sz="1000" b="0" dirty="0" err="1" smtClean="0">
                          <a:solidFill>
                            <a:schemeClr val="tx1"/>
                          </a:solidFill>
                        </a:rPr>
                        <a:t>lbs</a:t>
                      </a:r>
                      <a:endParaRPr lang="fr-FR" sz="1000" b="0" dirty="0" smtClean="0">
                        <a:solidFill>
                          <a:schemeClr val="tx1"/>
                        </a:solidFill>
                      </a:endParaRPr>
                    </a:p>
                    <a:p>
                      <a:r>
                        <a:rPr lang="fr-FR" sz="1000" b="0" dirty="0" smtClean="0">
                          <a:solidFill>
                            <a:schemeClr val="tx1"/>
                          </a:solidFill>
                        </a:rPr>
                        <a:t>Gross </a:t>
                      </a:r>
                      <a:r>
                        <a:rPr lang="fr-FR" sz="1000" b="0" dirty="0" err="1" smtClean="0">
                          <a:solidFill>
                            <a:schemeClr val="tx1"/>
                          </a:solidFill>
                        </a:rPr>
                        <a:t>Weight</a:t>
                      </a:r>
                      <a:r>
                        <a:rPr lang="fr-FR" sz="1000" b="0" dirty="0" smtClean="0">
                          <a:solidFill>
                            <a:schemeClr val="tx1"/>
                          </a:solidFill>
                        </a:rPr>
                        <a:t> 725 </a:t>
                      </a:r>
                      <a:r>
                        <a:rPr lang="fr-FR" sz="1000" b="0" dirty="0" err="1" smtClean="0">
                          <a:solidFill>
                            <a:schemeClr val="tx1"/>
                          </a:solidFill>
                        </a:rPr>
                        <a:t>lbs</a:t>
                      </a:r>
                      <a:endParaRPr lang="fr-FR" sz="1000" b="0" dirty="0" smtClean="0">
                        <a:solidFill>
                          <a:schemeClr val="tx1"/>
                        </a:solidFill>
                      </a:endParaRPr>
                    </a:p>
                    <a:p>
                      <a:r>
                        <a:rPr lang="fr-FR" sz="1000" b="0" dirty="0" err="1" smtClean="0">
                          <a:solidFill>
                            <a:schemeClr val="tx1"/>
                          </a:solidFill>
                        </a:rPr>
                        <a:t>Payload</a:t>
                      </a:r>
                      <a:r>
                        <a:rPr lang="fr-FR" sz="1000" b="0" dirty="0" smtClean="0">
                          <a:solidFill>
                            <a:schemeClr val="tx1"/>
                          </a:solidFill>
                        </a:rPr>
                        <a:t> </a:t>
                      </a:r>
                      <a:r>
                        <a:rPr lang="fr-FR" sz="1000" b="0" dirty="0" err="1" smtClean="0">
                          <a:solidFill>
                            <a:schemeClr val="tx1"/>
                          </a:solidFill>
                        </a:rPr>
                        <a:t>Weight</a:t>
                      </a:r>
                      <a:r>
                        <a:rPr lang="fr-FR" sz="1000" b="0" dirty="0" smtClean="0">
                          <a:solidFill>
                            <a:schemeClr val="tx1"/>
                          </a:solidFill>
                        </a:rPr>
                        <a:t> 375 </a:t>
                      </a:r>
                      <a:r>
                        <a:rPr lang="fr-FR" sz="1000" b="0" dirty="0" err="1" smtClean="0">
                          <a:solidFill>
                            <a:schemeClr val="tx1"/>
                          </a:solidFill>
                        </a:rPr>
                        <a:t>lbs</a:t>
                      </a:r>
                      <a:endParaRPr lang="fr-FR" sz="1000" b="0" dirty="0" smtClean="0">
                        <a:solidFill>
                          <a:schemeClr val="tx1"/>
                        </a:solidFill>
                      </a:endParaRPr>
                    </a:p>
                    <a:p>
                      <a:r>
                        <a:rPr lang="fr-FR" sz="1000" b="0" dirty="0" smtClean="0">
                          <a:solidFill>
                            <a:schemeClr val="tx1"/>
                          </a:solidFill>
                        </a:rPr>
                        <a:t>Main Rotor </a:t>
                      </a:r>
                      <a:r>
                        <a:rPr lang="fr-FR" sz="1000" b="0" dirty="0" err="1" smtClean="0">
                          <a:solidFill>
                            <a:schemeClr val="tx1"/>
                          </a:solidFill>
                        </a:rPr>
                        <a:t>Diameter</a:t>
                      </a:r>
                      <a:r>
                        <a:rPr lang="fr-FR" sz="1000" b="0" dirty="0" smtClean="0">
                          <a:solidFill>
                            <a:schemeClr val="tx1"/>
                          </a:solidFill>
                        </a:rPr>
                        <a:t>  19 </a:t>
                      </a:r>
                      <a:r>
                        <a:rPr lang="fr-FR" sz="1000" b="0" dirty="0" err="1" smtClean="0">
                          <a:solidFill>
                            <a:schemeClr val="tx1"/>
                          </a:solidFill>
                        </a:rPr>
                        <a:t>ft</a:t>
                      </a:r>
                      <a:endParaRPr lang="fr-FR" sz="1000" b="0" dirty="0" smtClean="0">
                        <a:solidFill>
                          <a:schemeClr val="tx1"/>
                        </a:solidFill>
                      </a:endParaRPr>
                    </a:p>
                    <a:p>
                      <a:r>
                        <a:rPr lang="fr-FR" sz="1000" b="0" dirty="0" err="1" smtClean="0">
                          <a:solidFill>
                            <a:schemeClr val="tx1"/>
                          </a:solidFill>
                        </a:rPr>
                        <a:t>Tail</a:t>
                      </a:r>
                      <a:r>
                        <a:rPr lang="fr-FR" sz="1000" b="0" dirty="0" smtClean="0">
                          <a:solidFill>
                            <a:schemeClr val="tx1"/>
                          </a:solidFill>
                        </a:rPr>
                        <a:t> Rotor </a:t>
                      </a:r>
                      <a:r>
                        <a:rPr lang="fr-FR" sz="1000" b="0" dirty="0" err="1" smtClean="0">
                          <a:solidFill>
                            <a:schemeClr val="tx1"/>
                          </a:solidFill>
                        </a:rPr>
                        <a:t>Diameter</a:t>
                      </a:r>
                      <a:r>
                        <a:rPr lang="fr-FR" sz="1000" b="0" dirty="0" smtClean="0">
                          <a:solidFill>
                            <a:schemeClr val="tx1"/>
                          </a:solidFill>
                        </a:rPr>
                        <a:t> 3-1/2 </a:t>
                      </a:r>
                      <a:r>
                        <a:rPr lang="fr-FR" sz="1000" b="0" dirty="0" err="1" smtClean="0">
                          <a:solidFill>
                            <a:schemeClr val="tx1"/>
                          </a:solidFill>
                        </a:rPr>
                        <a:t>ft</a:t>
                      </a:r>
                      <a:endParaRPr lang="fr-FR" sz="1000" b="0" dirty="0" smtClean="0">
                        <a:solidFill>
                          <a:schemeClr val="tx1"/>
                        </a:solidFill>
                      </a:endParaRPr>
                    </a:p>
                    <a:p>
                      <a:r>
                        <a:rPr lang="fr-FR" sz="1000" b="0" dirty="0" err="1" smtClean="0">
                          <a:solidFill>
                            <a:schemeClr val="tx1"/>
                          </a:solidFill>
                        </a:rPr>
                        <a:t>Engine</a:t>
                      </a:r>
                      <a:r>
                        <a:rPr lang="fr-FR" sz="1000" b="0" dirty="0" smtClean="0">
                          <a:solidFill>
                            <a:schemeClr val="tx1"/>
                          </a:solidFill>
                        </a:rPr>
                        <a:t> </a:t>
                      </a:r>
                      <a:r>
                        <a:rPr lang="fr-FR" sz="1000" b="0" dirty="0" err="1" smtClean="0">
                          <a:solidFill>
                            <a:schemeClr val="tx1"/>
                          </a:solidFill>
                        </a:rPr>
                        <a:t>Rotax</a:t>
                      </a:r>
                      <a:r>
                        <a:rPr lang="fr-FR" sz="1000" b="0" dirty="0" smtClean="0">
                          <a:solidFill>
                            <a:schemeClr val="tx1"/>
                          </a:solidFill>
                        </a:rPr>
                        <a:t> 582</a:t>
                      </a:r>
                    </a:p>
                    <a:p>
                      <a:r>
                        <a:rPr lang="fr-FR" sz="1000" b="0" dirty="0" smtClean="0">
                          <a:solidFill>
                            <a:schemeClr val="tx1"/>
                          </a:solidFill>
                        </a:rPr>
                        <a:t>Horsepower 65</a:t>
                      </a:r>
                    </a:p>
                    <a:p>
                      <a:r>
                        <a:rPr lang="fr-FR" sz="1000" b="0" dirty="0" smtClean="0">
                          <a:solidFill>
                            <a:schemeClr val="tx1"/>
                          </a:solidFill>
                        </a:rPr>
                        <a:t>Power </a:t>
                      </a:r>
                      <a:r>
                        <a:rPr lang="fr-FR" sz="1000" b="0" dirty="0" err="1" smtClean="0">
                          <a:solidFill>
                            <a:schemeClr val="tx1"/>
                          </a:solidFill>
                        </a:rPr>
                        <a:t>Loading</a:t>
                      </a:r>
                      <a:r>
                        <a:rPr lang="fr-FR" sz="1000" b="0" dirty="0" smtClean="0">
                          <a:solidFill>
                            <a:schemeClr val="tx1"/>
                          </a:solidFill>
                        </a:rPr>
                        <a:t> (</a:t>
                      </a:r>
                      <a:r>
                        <a:rPr lang="fr-FR" sz="1000" b="0" dirty="0" err="1" smtClean="0">
                          <a:solidFill>
                            <a:schemeClr val="tx1"/>
                          </a:solidFill>
                        </a:rPr>
                        <a:t>lbs</a:t>
                      </a:r>
                      <a:r>
                        <a:rPr lang="fr-FR" sz="1000" b="0" dirty="0" smtClean="0">
                          <a:solidFill>
                            <a:schemeClr val="tx1"/>
                          </a:solidFill>
                        </a:rPr>
                        <a:t>/</a:t>
                      </a:r>
                      <a:r>
                        <a:rPr lang="fr-FR" sz="1000" b="0" dirty="0" err="1" smtClean="0">
                          <a:solidFill>
                            <a:schemeClr val="tx1"/>
                          </a:solidFill>
                        </a:rPr>
                        <a:t>h.p</a:t>
                      </a:r>
                      <a:r>
                        <a:rPr lang="fr-FR" sz="1000" b="0" dirty="0" smtClean="0">
                          <a:solidFill>
                            <a:schemeClr val="tx1"/>
                          </a:solidFill>
                        </a:rPr>
                        <a:t>.) 10.8</a:t>
                      </a:r>
                    </a:p>
                    <a:p>
                      <a:r>
                        <a:rPr lang="fr-FR" sz="1000" b="0" dirty="0" smtClean="0">
                          <a:solidFill>
                            <a:schemeClr val="tx1"/>
                          </a:solidFill>
                        </a:rPr>
                        <a:t>Disc </a:t>
                      </a:r>
                      <a:r>
                        <a:rPr lang="fr-FR" sz="1000" b="0" dirty="0" err="1" smtClean="0">
                          <a:solidFill>
                            <a:schemeClr val="tx1"/>
                          </a:solidFill>
                        </a:rPr>
                        <a:t>Loading</a:t>
                      </a:r>
                      <a:r>
                        <a:rPr lang="fr-FR" sz="1000" b="0" dirty="0" smtClean="0">
                          <a:solidFill>
                            <a:schemeClr val="tx1"/>
                          </a:solidFill>
                        </a:rPr>
                        <a:t> (</a:t>
                      </a:r>
                      <a:r>
                        <a:rPr lang="fr-FR" sz="1000" b="0" dirty="0" err="1" smtClean="0">
                          <a:solidFill>
                            <a:schemeClr val="tx1"/>
                          </a:solidFill>
                        </a:rPr>
                        <a:t>lbs</a:t>
                      </a:r>
                      <a:r>
                        <a:rPr lang="fr-FR" sz="1000" b="0" dirty="0" smtClean="0">
                          <a:solidFill>
                            <a:schemeClr val="tx1"/>
                          </a:solidFill>
                        </a:rPr>
                        <a:t>/</a:t>
                      </a:r>
                      <a:r>
                        <a:rPr lang="fr-FR" sz="1000" b="0" dirty="0" err="1" smtClean="0">
                          <a:solidFill>
                            <a:schemeClr val="tx1"/>
                          </a:solidFill>
                        </a:rPr>
                        <a:t>sq</a:t>
                      </a:r>
                      <a:r>
                        <a:rPr lang="fr-FR" sz="1000" b="0" dirty="0" smtClean="0">
                          <a:solidFill>
                            <a:schemeClr val="tx1"/>
                          </a:solidFill>
                        </a:rPr>
                        <a:t> </a:t>
                      </a:r>
                      <a:r>
                        <a:rPr lang="fr-FR" sz="1000" b="0" dirty="0" err="1" smtClean="0">
                          <a:solidFill>
                            <a:schemeClr val="tx1"/>
                          </a:solidFill>
                        </a:rPr>
                        <a:t>ft</a:t>
                      </a:r>
                      <a:r>
                        <a:rPr lang="fr-FR" sz="1000" b="0" dirty="0" smtClean="0">
                          <a:solidFill>
                            <a:schemeClr val="tx1"/>
                          </a:solidFill>
                        </a:rPr>
                        <a:t>) 2.5</a:t>
                      </a:r>
                    </a:p>
                    <a:p>
                      <a:r>
                        <a:rPr lang="fr-FR" sz="1000" b="0" dirty="0" smtClean="0">
                          <a:solidFill>
                            <a:schemeClr val="tx1"/>
                          </a:solidFill>
                        </a:rPr>
                        <a:t>Maximum Speed 95 </a:t>
                      </a:r>
                      <a:r>
                        <a:rPr lang="fr-FR" sz="1000" b="0" dirty="0" err="1" smtClean="0">
                          <a:solidFill>
                            <a:schemeClr val="tx1"/>
                          </a:solidFill>
                        </a:rPr>
                        <a:t>mph</a:t>
                      </a:r>
                      <a:endParaRPr lang="fr-FR" sz="1000" b="0" dirty="0" smtClean="0">
                        <a:solidFill>
                          <a:schemeClr val="tx1"/>
                        </a:solidFill>
                      </a:endParaRPr>
                    </a:p>
                    <a:p>
                      <a:r>
                        <a:rPr lang="fr-FR" sz="1000" b="0" dirty="0" smtClean="0">
                          <a:solidFill>
                            <a:schemeClr val="tx1"/>
                          </a:solidFill>
                        </a:rPr>
                        <a:t>Cruise Speed  70 </a:t>
                      </a:r>
                      <a:r>
                        <a:rPr lang="fr-FR" sz="1000" b="0" dirty="0" err="1" smtClean="0">
                          <a:solidFill>
                            <a:schemeClr val="tx1"/>
                          </a:solidFill>
                        </a:rPr>
                        <a:t>mph</a:t>
                      </a:r>
                      <a:endParaRPr lang="fr-FR" sz="1000" b="0" dirty="0" smtClean="0">
                        <a:solidFill>
                          <a:schemeClr val="tx1"/>
                        </a:solidFill>
                      </a:endParaRPr>
                    </a:p>
                    <a:p>
                      <a:r>
                        <a:rPr lang="fr-FR" sz="1000" b="0" dirty="0" smtClean="0">
                          <a:solidFill>
                            <a:schemeClr val="tx1"/>
                          </a:solidFill>
                        </a:rPr>
                        <a:t>Rate Of </a:t>
                      </a:r>
                      <a:r>
                        <a:rPr lang="fr-FR" sz="1000" b="0" dirty="0" err="1" smtClean="0">
                          <a:solidFill>
                            <a:schemeClr val="tx1"/>
                          </a:solidFill>
                        </a:rPr>
                        <a:t>Climb</a:t>
                      </a:r>
                      <a:r>
                        <a:rPr lang="fr-FR" sz="1000" b="0" dirty="0" smtClean="0">
                          <a:solidFill>
                            <a:schemeClr val="tx1"/>
                          </a:solidFill>
                        </a:rPr>
                        <a:t> 1,000 </a:t>
                      </a:r>
                      <a:r>
                        <a:rPr lang="fr-FR" sz="1000" b="0" dirty="0" err="1" smtClean="0">
                          <a:solidFill>
                            <a:schemeClr val="tx1"/>
                          </a:solidFill>
                        </a:rPr>
                        <a:t>fpm</a:t>
                      </a:r>
                      <a:endParaRPr lang="fr-FR" sz="1000" b="0" dirty="0" smtClean="0">
                        <a:solidFill>
                          <a:schemeClr val="tx1"/>
                        </a:solidFill>
                      </a:endParaRPr>
                    </a:p>
                    <a:p>
                      <a:r>
                        <a:rPr lang="fr-FR" sz="1000" b="0" dirty="0" smtClean="0">
                          <a:solidFill>
                            <a:schemeClr val="tx1"/>
                          </a:solidFill>
                        </a:rPr>
                        <a:t>Maximum Altitude 12,500 </a:t>
                      </a:r>
                      <a:r>
                        <a:rPr lang="fr-FR" sz="1000" b="0" dirty="0" err="1" smtClean="0">
                          <a:solidFill>
                            <a:schemeClr val="tx1"/>
                          </a:solidFill>
                        </a:rPr>
                        <a:t>ft</a:t>
                      </a:r>
                      <a:endParaRPr lang="fr-FR" sz="1000" b="0" dirty="0" smtClean="0">
                        <a:solidFill>
                          <a:schemeClr val="tx1"/>
                        </a:solidFill>
                      </a:endParaRPr>
                    </a:p>
                    <a:p>
                      <a:r>
                        <a:rPr lang="fr-FR" sz="1000" b="0" dirty="0" smtClean="0">
                          <a:solidFill>
                            <a:schemeClr val="tx1"/>
                          </a:solidFill>
                        </a:rPr>
                        <a:t>Price</a:t>
                      </a:r>
                      <a:r>
                        <a:rPr lang="fr-FR" sz="1000" b="0" baseline="0" dirty="0" smtClean="0">
                          <a:solidFill>
                            <a:schemeClr val="tx1"/>
                          </a:solidFill>
                        </a:rPr>
                        <a:t> : </a:t>
                      </a:r>
                      <a:r>
                        <a:rPr lang="fr-FR" sz="1000" b="0" baseline="0" dirty="0" err="1" smtClean="0">
                          <a:solidFill>
                            <a:schemeClr val="tx1"/>
                          </a:solidFill>
                        </a:rPr>
                        <a:t>Assembled</a:t>
                      </a:r>
                      <a:r>
                        <a:rPr lang="fr-FR" sz="1000" b="0" baseline="0" dirty="0" smtClean="0">
                          <a:solidFill>
                            <a:schemeClr val="tx1"/>
                          </a:solidFill>
                        </a:rPr>
                        <a:t> &amp; </a:t>
                      </a:r>
                      <a:r>
                        <a:rPr lang="fr-FR" sz="1000" b="0" baseline="0" dirty="0" err="1" smtClean="0">
                          <a:solidFill>
                            <a:schemeClr val="tx1"/>
                          </a:solidFill>
                        </a:rPr>
                        <a:t>Tested</a:t>
                      </a:r>
                      <a:r>
                        <a:rPr lang="fr-FR" sz="1000" b="0" baseline="0" dirty="0" smtClean="0">
                          <a:solidFill>
                            <a:schemeClr val="tx1"/>
                          </a:solidFill>
                        </a:rPr>
                        <a:t> : $45,500</a:t>
                      </a:r>
                    </a:p>
                    <a:p>
                      <a:r>
                        <a:rPr lang="fr-FR" sz="1000" b="0" dirty="0" smtClean="0">
                          <a:solidFill>
                            <a:schemeClr val="tx1"/>
                          </a:solidFill>
                          <a:hlinkClick r:id="rId2"/>
                        </a:rPr>
                        <a:t>www.vortechonline.com/skylark</a:t>
                      </a:r>
                      <a:r>
                        <a:rPr lang="fr-FR" sz="1000" b="0" dirty="0" smtClean="0">
                          <a:solidFill>
                            <a:schemeClr val="tx1"/>
                          </a:solidFill>
                        </a:rPr>
                        <a:t> </a:t>
                      </a:r>
                      <a:endParaRPr lang="fr-FR"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dirty="0" smtClean="0">
                          <a:solidFill>
                            <a:schemeClr val="tx1"/>
                          </a:solidFill>
                        </a:rPr>
                        <a:t>CHOPPY (1950 et </a:t>
                      </a:r>
                      <a:r>
                        <a:rPr lang="fr-FR" sz="1000" dirty="0" err="1" smtClean="0">
                          <a:solidFill>
                            <a:schemeClr val="tx1"/>
                          </a:solidFill>
                        </a:rPr>
                        <a:t>after</a:t>
                      </a:r>
                      <a:r>
                        <a:rPr lang="fr-FR" sz="1000" dirty="0" smtClean="0">
                          <a:solidFill>
                            <a:schemeClr val="tx1"/>
                          </a:solidFill>
                        </a:rPr>
                        <a:t>)</a:t>
                      </a:r>
                      <a:endParaRPr lang="fr-FR" sz="1000" b="0" dirty="0" smtClean="0">
                        <a:solidFill>
                          <a:schemeClr val="tx1"/>
                        </a:solidFill>
                      </a:endParaRPr>
                    </a:p>
                    <a:p>
                      <a:r>
                        <a:rPr lang="fr-FR" sz="1000" b="0" u="sng" dirty="0" smtClean="0">
                          <a:solidFill>
                            <a:schemeClr val="tx1"/>
                          </a:solidFill>
                        </a:rPr>
                        <a:t>Configuration</a:t>
                      </a:r>
                      <a:r>
                        <a:rPr lang="fr-FR" sz="1000" b="0" dirty="0" smtClean="0">
                          <a:solidFill>
                            <a:schemeClr val="tx1"/>
                          </a:solidFill>
                        </a:rPr>
                        <a:t>: </a:t>
                      </a:r>
                    </a:p>
                    <a:p>
                      <a:r>
                        <a:rPr lang="fr-FR" sz="1000" b="0" dirty="0" err="1" smtClean="0">
                          <a:solidFill>
                            <a:schemeClr val="tx1"/>
                          </a:solidFill>
                        </a:rPr>
                        <a:t>Bolted</a:t>
                      </a:r>
                      <a:r>
                        <a:rPr lang="fr-FR" sz="1000" b="0" dirty="0" smtClean="0">
                          <a:solidFill>
                            <a:schemeClr val="tx1"/>
                          </a:solidFill>
                        </a:rPr>
                        <a:t> </a:t>
                      </a:r>
                      <a:r>
                        <a:rPr lang="fr-FR" sz="1000" b="0" dirty="0" err="1" smtClean="0">
                          <a:solidFill>
                            <a:schemeClr val="tx1"/>
                          </a:solidFill>
                        </a:rPr>
                        <a:t>aluminum</a:t>
                      </a:r>
                      <a:r>
                        <a:rPr lang="fr-FR" sz="1000" b="0" dirty="0" smtClean="0">
                          <a:solidFill>
                            <a:schemeClr val="tx1"/>
                          </a:solidFill>
                        </a:rPr>
                        <a:t>-tube </a:t>
                      </a:r>
                      <a:r>
                        <a:rPr lang="fr-FR" sz="1000" b="0" dirty="0" err="1" smtClean="0">
                          <a:solidFill>
                            <a:schemeClr val="tx1"/>
                          </a:solidFill>
                        </a:rPr>
                        <a:t>airframe</a:t>
                      </a:r>
                      <a:r>
                        <a:rPr lang="fr-FR" sz="1000" b="0" dirty="0" smtClean="0">
                          <a:solidFill>
                            <a:schemeClr val="tx1"/>
                          </a:solidFill>
                        </a:rPr>
                        <a:t>. CONTROL: Main rotor: full </a:t>
                      </a:r>
                      <a:r>
                        <a:rPr lang="fr-FR" sz="1000" b="0" dirty="0" err="1" smtClean="0">
                          <a:solidFill>
                            <a:schemeClr val="tx1"/>
                          </a:solidFill>
                        </a:rPr>
                        <a:t>cyclic</a:t>
                      </a:r>
                      <a:r>
                        <a:rPr lang="fr-FR" sz="1000" b="0" dirty="0" smtClean="0">
                          <a:solidFill>
                            <a:schemeClr val="tx1"/>
                          </a:solidFill>
                        </a:rPr>
                        <a:t> and collective pitch, </a:t>
                      </a:r>
                      <a:r>
                        <a:rPr lang="fr-FR" sz="1000" b="0" dirty="0" err="1" smtClean="0">
                          <a:solidFill>
                            <a:schemeClr val="tx1"/>
                          </a:solidFill>
                        </a:rPr>
                        <a:t>incorporating</a:t>
                      </a:r>
                      <a:r>
                        <a:rPr lang="fr-FR" sz="1000" b="0" dirty="0" smtClean="0">
                          <a:solidFill>
                            <a:schemeClr val="tx1"/>
                          </a:solidFill>
                        </a:rPr>
                        <a:t> a </a:t>
                      </a:r>
                      <a:r>
                        <a:rPr lang="fr-FR" sz="1000" b="0" dirty="0" err="1" smtClean="0">
                          <a:solidFill>
                            <a:schemeClr val="tx1"/>
                          </a:solidFill>
                        </a:rPr>
                        <a:t>swash</a:t>
                      </a:r>
                      <a:r>
                        <a:rPr lang="fr-FR" sz="1000" b="0" dirty="0" smtClean="0">
                          <a:solidFill>
                            <a:schemeClr val="tx1"/>
                          </a:solidFill>
                        </a:rPr>
                        <a:t> plate system. </a:t>
                      </a:r>
                      <a:r>
                        <a:rPr lang="fr-FR" sz="1000" b="0" dirty="0" err="1" smtClean="0">
                          <a:solidFill>
                            <a:schemeClr val="tx1"/>
                          </a:solidFill>
                        </a:rPr>
                        <a:t>Tail</a:t>
                      </a:r>
                      <a:r>
                        <a:rPr lang="fr-FR" sz="1000" b="0" dirty="0" smtClean="0">
                          <a:solidFill>
                            <a:schemeClr val="tx1"/>
                          </a:solidFill>
                        </a:rPr>
                        <a:t> rotor pitch: </a:t>
                      </a:r>
                      <a:r>
                        <a:rPr lang="fr-FR" sz="1000" b="0" dirty="0" err="1" smtClean="0">
                          <a:solidFill>
                            <a:schemeClr val="tx1"/>
                          </a:solidFill>
                        </a:rPr>
                        <a:t>bellcrank</a:t>
                      </a:r>
                      <a:r>
                        <a:rPr lang="fr-FR" sz="1000" b="0" dirty="0" smtClean="0">
                          <a:solidFill>
                            <a:schemeClr val="tx1"/>
                          </a:solidFill>
                        </a:rPr>
                        <a:t> </a:t>
                      </a:r>
                      <a:r>
                        <a:rPr lang="fr-FR" sz="1000" b="0" dirty="0" err="1" smtClean="0">
                          <a:solidFill>
                            <a:schemeClr val="tx1"/>
                          </a:solidFill>
                        </a:rPr>
                        <a:t>operated</a:t>
                      </a:r>
                      <a:r>
                        <a:rPr lang="fr-FR" sz="1000" b="0" dirty="0" smtClean="0">
                          <a:solidFill>
                            <a:schemeClr val="tx1"/>
                          </a:solidFill>
                        </a:rPr>
                        <a:t>. Autorotation </a:t>
                      </a:r>
                      <a:r>
                        <a:rPr lang="fr-FR" sz="1000" b="0" dirty="0" err="1" smtClean="0">
                          <a:solidFill>
                            <a:schemeClr val="tx1"/>
                          </a:solidFill>
                        </a:rPr>
                        <a:t>accomplished</a:t>
                      </a:r>
                      <a:r>
                        <a:rPr lang="fr-FR" sz="1000" b="0" dirty="0" smtClean="0">
                          <a:solidFill>
                            <a:schemeClr val="tx1"/>
                          </a:solidFill>
                        </a:rPr>
                        <a:t> by </a:t>
                      </a:r>
                      <a:r>
                        <a:rPr lang="fr-FR" sz="1000" b="0" dirty="0" err="1" smtClean="0">
                          <a:solidFill>
                            <a:schemeClr val="tx1"/>
                          </a:solidFill>
                        </a:rPr>
                        <a:t>manual-disengagement</a:t>
                      </a:r>
                      <a:r>
                        <a:rPr lang="fr-FR" sz="1000" b="0" dirty="0" smtClean="0">
                          <a:solidFill>
                            <a:schemeClr val="tx1"/>
                          </a:solidFill>
                        </a:rPr>
                        <a:t> lever </a:t>
                      </a:r>
                      <a:r>
                        <a:rPr lang="fr-FR" sz="1000" b="0" dirty="0" err="1" smtClean="0">
                          <a:solidFill>
                            <a:schemeClr val="tx1"/>
                          </a:solidFill>
                        </a:rPr>
                        <a:t>at</a:t>
                      </a:r>
                      <a:r>
                        <a:rPr lang="fr-FR" sz="1000" b="0" dirty="0" smtClean="0">
                          <a:solidFill>
                            <a:schemeClr val="tx1"/>
                          </a:solidFill>
                        </a:rPr>
                        <a:t> </a:t>
                      </a:r>
                      <a:r>
                        <a:rPr lang="fr-FR" sz="1000" b="0" dirty="0" err="1" smtClean="0">
                          <a:solidFill>
                            <a:schemeClr val="tx1"/>
                          </a:solidFill>
                        </a:rPr>
                        <a:t>cyclic</a:t>
                      </a:r>
                      <a:r>
                        <a:rPr lang="fr-FR" sz="1000" b="0" dirty="0" smtClean="0">
                          <a:solidFill>
                            <a:schemeClr val="tx1"/>
                          </a:solidFill>
                        </a:rPr>
                        <a:t> stick. POWER PLANT (Prototype): </a:t>
                      </a:r>
                    </a:p>
                    <a:p>
                      <a:r>
                        <a:rPr lang="fr-FR" sz="1000" b="0" dirty="0" err="1" smtClean="0">
                          <a:solidFill>
                            <a:schemeClr val="tx1"/>
                          </a:solidFill>
                        </a:rPr>
                        <a:t>Any</a:t>
                      </a:r>
                      <a:r>
                        <a:rPr lang="fr-FR" sz="1000" b="0" baseline="0" dirty="0" smtClean="0">
                          <a:solidFill>
                            <a:schemeClr val="tx1"/>
                          </a:solidFill>
                        </a:rPr>
                        <a:t> </a:t>
                      </a:r>
                      <a:r>
                        <a:rPr lang="fr-FR" sz="1000" b="0" dirty="0" err="1" smtClean="0">
                          <a:solidFill>
                            <a:schemeClr val="tx1"/>
                          </a:solidFill>
                        </a:rPr>
                        <a:t>engine</a:t>
                      </a:r>
                      <a:r>
                        <a:rPr lang="fr-FR" sz="1000" b="0" dirty="0" smtClean="0">
                          <a:solidFill>
                            <a:schemeClr val="tx1"/>
                          </a:solidFill>
                        </a:rPr>
                        <a:t> of 450cc to 1100cc, or 45 </a:t>
                      </a:r>
                      <a:r>
                        <a:rPr lang="fr-FR" sz="1000" b="0" dirty="0" err="1" smtClean="0">
                          <a:solidFill>
                            <a:schemeClr val="tx1"/>
                          </a:solidFill>
                        </a:rPr>
                        <a:t>hp</a:t>
                      </a:r>
                      <a:r>
                        <a:rPr lang="fr-FR" sz="1000" b="0" dirty="0" smtClean="0">
                          <a:solidFill>
                            <a:schemeClr val="tx1"/>
                          </a:solidFill>
                        </a:rPr>
                        <a:t>. </a:t>
                      </a:r>
                      <a:r>
                        <a:rPr lang="fr-FR" sz="1000" b="0" baseline="0" dirty="0" smtClean="0">
                          <a:solidFill>
                            <a:schemeClr val="tx1"/>
                          </a:solidFill>
                        </a:rPr>
                        <a:t> </a:t>
                      </a:r>
                      <a:r>
                        <a:rPr lang="fr-FR" sz="1000" b="0" dirty="0" err="1" smtClean="0">
                          <a:solidFill>
                            <a:schemeClr val="tx1"/>
                          </a:solidFill>
                        </a:rPr>
                        <a:t>consumption</a:t>
                      </a:r>
                      <a:r>
                        <a:rPr lang="fr-FR" sz="1000" b="0" dirty="0" smtClean="0">
                          <a:solidFill>
                            <a:schemeClr val="tx1"/>
                          </a:solidFill>
                        </a:rPr>
                        <a:t> </a:t>
                      </a:r>
                      <a:r>
                        <a:rPr lang="fr-FR" sz="1000" b="0" dirty="0" err="1" smtClean="0">
                          <a:solidFill>
                            <a:schemeClr val="tx1"/>
                          </a:solidFill>
                        </a:rPr>
                        <a:t>approximately</a:t>
                      </a:r>
                      <a:r>
                        <a:rPr lang="fr-FR" sz="1000" b="0" dirty="0" smtClean="0">
                          <a:solidFill>
                            <a:schemeClr val="tx1"/>
                          </a:solidFill>
                        </a:rPr>
                        <a:t> 4.2 </a:t>
                      </a:r>
                      <a:r>
                        <a:rPr lang="fr-FR" sz="1000" b="0" dirty="0" err="1" smtClean="0">
                          <a:solidFill>
                            <a:schemeClr val="tx1"/>
                          </a:solidFill>
                        </a:rPr>
                        <a:t>gals</a:t>
                      </a:r>
                      <a:r>
                        <a:rPr lang="fr-FR" sz="1000" b="0" dirty="0" smtClean="0">
                          <a:solidFill>
                            <a:schemeClr val="tx1"/>
                          </a:solidFill>
                        </a:rPr>
                        <a:t>. (U.S.) per </a:t>
                      </a:r>
                      <a:r>
                        <a:rPr lang="fr-FR" sz="1000" b="0" dirty="0" err="1" smtClean="0">
                          <a:solidFill>
                            <a:schemeClr val="tx1"/>
                          </a:solidFill>
                        </a:rPr>
                        <a:t>hour</a:t>
                      </a:r>
                      <a:r>
                        <a:rPr lang="fr-FR" sz="1000" b="0" dirty="0" smtClean="0">
                          <a:solidFill>
                            <a:schemeClr val="tx1"/>
                          </a:solidFill>
                        </a:rPr>
                        <a:t> </a:t>
                      </a:r>
                      <a:r>
                        <a:rPr lang="fr-FR" sz="1000" b="0" dirty="0" err="1" smtClean="0">
                          <a:solidFill>
                            <a:schemeClr val="tx1"/>
                          </a:solidFill>
                        </a:rPr>
                        <a:t>at</a:t>
                      </a:r>
                      <a:r>
                        <a:rPr lang="fr-FR" sz="1000" b="0" dirty="0" smtClean="0">
                          <a:solidFill>
                            <a:schemeClr val="tx1"/>
                          </a:solidFill>
                        </a:rPr>
                        <a:t> </a:t>
                      </a:r>
                      <a:r>
                        <a:rPr lang="fr-FR" sz="1000" b="0" dirty="0" err="1" smtClean="0">
                          <a:solidFill>
                            <a:schemeClr val="tx1"/>
                          </a:solidFill>
                        </a:rPr>
                        <a:t>sea</a:t>
                      </a:r>
                      <a:r>
                        <a:rPr lang="fr-FR" sz="1000" b="0" dirty="0" smtClean="0">
                          <a:solidFill>
                            <a:schemeClr val="tx1"/>
                          </a:solidFill>
                        </a:rPr>
                        <a:t> </a:t>
                      </a:r>
                      <a:r>
                        <a:rPr lang="fr-FR" sz="1000" b="0" dirty="0" err="1" smtClean="0">
                          <a:solidFill>
                            <a:schemeClr val="tx1"/>
                          </a:solidFill>
                        </a:rPr>
                        <a:t>level</a:t>
                      </a:r>
                      <a:r>
                        <a:rPr lang="fr-FR" sz="1000" b="0" dirty="0" smtClean="0">
                          <a:solidFill>
                            <a:schemeClr val="tx1"/>
                          </a:solidFill>
                        </a:rPr>
                        <a:t>. </a:t>
                      </a:r>
                    </a:p>
                    <a:p>
                      <a:r>
                        <a:rPr lang="fr-FR" sz="1000" b="0" u="sng" dirty="0" err="1" smtClean="0">
                          <a:solidFill>
                            <a:schemeClr val="tx1"/>
                          </a:solidFill>
                        </a:rPr>
                        <a:t>Specs</a:t>
                      </a:r>
                      <a:r>
                        <a:rPr lang="fr-FR" sz="1000" b="0" dirty="0" smtClean="0">
                          <a:solidFill>
                            <a:schemeClr val="tx1"/>
                          </a:solidFill>
                        </a:rPr>
                        <a:t>:</a:t>
                      </a:r>
                    </a:p>
                    <a:p>
                      <a:r>
                        <a:rPr lang="fr-FR" sz="1000" b="0" dirty="0" err="1" smtClean="0">
                          <a:solidFill>
                            <a:schemeClr val="tx1"/>
                          </a:solidFill>
                        </a:rPr>
                        <a:t>Height</a:t>
                      </a:r>
                      <a:r>
                        <a:rPr lang="fr-FR" sz="1000" b="0" dirty="0" smtClean="0">
                          <a:solidFill>
                            <a:schemeClr val="tx1"/>
                          </a:solidFill>
                        </a:rPr>
                        <a:t> 6 </a:t>
                      </a:r>
                      <a:r>
                        <a:rPr lang="fr-FR" sz="1000" b="0" dirty="0" err="1" smtClean="0">
                          <a:solidFill>
                            <a:schemeClr val="tx1"/>
                          </a:solidFill>
                        </a:rPr>
                        <a:t>ft</a:t>
                      </a:r>
                      <a:endParaRPr lang="fr-FR" sz="1000" b="0" dirty="0" smtClean="0">
                        <a:solidFill>
                          <a:schemeClr val="tx1"/>
                        </a:solidFill>
                      </a:endParaRPr>
                    </a:p>
                    <a:p>
                      <a:r>
                        <a:rPr lang="fr-FR" sz="1000" b="0" dirty="0" err="1" smtClean="0">
                          <a:solidFill>
                            <a:schemeClr val="tx1"/>
                          </a:solidFill>
                        </a:rPr>
                        <a:t>Length</a:t>
                      </a:r>
                      <a:r>
                        <a:rPr lang="fr-FR" sz="1000" b="0" dirty="0" smtClean="0">
                          <a:solidFill>
                            <a:schemeClr val="tx1"/>
                          </a:solidFill>
                        </a:rPr>
                        <a:t> 15 </a:t>
                      </a:r>
                      <a:r>
                        <a:rPr lang="fr-FR" sz="1000" b="0" dirty="0" err="1" smtClean="0">
                          <a:solidFill>
                            <a:schemeClr val="tx1"/>
                          </a:solidFill>
                        </a:rPr>
                        <a:t>ft</a:t>
                      </a:r>
                      <a:endParaRPr lang="fr-FR" sz="1000" b="0" dirty="0" smtClean="0">
                        <a:solidFill>
                          <a:schemeClr val="tx1"/>
                        </a:solidFill>
                      </a:endParaRPr>
                    </a:p>
                    <a:p>
                      <a:r>
                        <a:rPr lang="fr-FR" sz="1000" b="0" dirty="0" err="1" smtClean="0">
                          <a:solidFill>
                            <a:schemeClr val="tx1"/>
                          </a:solidFill>
                        </a:rPr>
                        <a:t>Empty</a:t>
                      </a:r>
                      <a:r>
                        <a:rPr lang="fr-FR" sz="1000" b="0" dirty="0" smtClean="0">
                          <a:solidFill>
                            <a:schemeClr val="tx1"/>
                          </a:solidFill>
                        </a:rPr>
                        <a:t> </a:t>
                      </a:r>
                      <a:r>
                        <a:rPr lang="fr-FR" sz="1000" b="0" dirty="0" err="1" smtClean="0">
                          <a:solidFill>
                            <a:schemeClr val="tx1"/>
                          </a:solidFill>
                        </a:rPr>
                        <a:t>Weight</a:t>
                      </a:r>
                      <a:r>
                        <a:rPr lang="fr-FR" sz="1000" b="0" dirty="0" smtClean="0">
                          <a:solidFill>
                            <a:schemeClr val="tx1"/>
                          </a:solidFill>
                        </a:rPr>
                        <a:t> 300+ </a:t>
                      </a:r>
                      <a:r>
                        <a:rPr lang="fr-FR" sz="1000" b="0" dirty="0" err="1" smtClean="0">
                          <a:solidFill>
                            <a:schemeClr val="tx1"/>
                          </a:solidFill>
                        </a:rPr>
                        <a:t>lbs</a:t>
                      </a:r>
                      <a:r>
                        <a:rPr lang="fr-FR" sz="1000" b="0" dirty="0" smtClean="0">
                          <a:solidFill>
                            <a:schemeClr val="tx1"/>
                          </a:solidFill>
                        </a:rPr>
                        <a:t>*</a:t>
                      </a:r>
                    </a:p>
                    <a:p>
                      <a:r>
                        <a:rPr lang="fr-FR" sz="1000" b="0" dirty="0" smtClean="0">
                          <a:solidFill>
                            <a:schemeClr val="tx1"/>
                          </a:solidFill>
                        </a:rPr>
                        <a:t>Gross </a:t>
                      </a:r>
                      <a:r>
                        <a:rPr lang="fr-FR" sz="1000" b="0" dirty="0" err="1" smtClean="0">
                          <a:solidFill>
                            <a:schemeClr val="tx1"/>
                          </a:solidFill>
                        </a:rPr>
                        <a:t>Weight</a:t>
                      </a:r>
                      <a:r>
                        <a:rPr lang="fr-FR" sz="1000" b="0" dirty="0" smtClean="0">
                          <a:solidFill>
                            <a:schemeClr val="tx1"/>
                          </a:solidFill>
                        </a:rPr>
                        <a:t> 600 </a:t>
                      </a:r>
                      <a:r>
                        <a:rPr lang="fr-FR" sz="1000" b="0" dirty="0" err="1" smtClean="0">
                          <a:solidFill>
                            <a:schemeClr val="tx1"/>
                          </a:solidFill>
                        </a:rPr>
                        <a:t>lbs</a:t>
                      </a:r>
                      <a:r>
                        <a:rPr lang="fr-FR" sz="1000" b="0" dirty="0" smtClean="0">
                          <a:solidFill>
                            <a:schemeClr val="tx1"/>
                          </a:solidFill>
                        </a:rPr>
                        <a:t>**</a:t>
                      </a:r>
                    </a:p>
                    <a:p>
                      <a:r>
                        <a:rPr lang="fr-FR" sz="1000" b="0" dirty="0" err="1" smtClean="0">
                          <a:solidFill>
                            <a:schemeClr val="tx1"/>
                          </a:solidFill>
                        </a:rPr>
                        <a:t>Payload</a:t>
                      </a:r>
                      <a:r>
                        <a:rPr lang="fr-FR" sz="1000" b="0" dirty="0" smtClean="0">
                          <a:solidFill>
                            <a:schemeClr val="tx1"/>
                          </a:solidFill>
                        </a:rPr>
                        <a:t> </a:t>
                      </a:r>
                      <a:r>
                        <a:rPr lang="fr-FR" sz="1000" b="0" dirty="0" err="1" smtClean="0">
                          <a:solidFill>
                            <a:schemeClr val="tx1"/>
                          </a:solidFill>
                        </a:rPr>
                        <a:t>Weight</a:t>
                      </a:r>
                      <a:r>
                        <a:rPr lang="fr-FR" sz="1000" b="0" dirty="0" smtClean="0">
                          <a:solidFill>
                            <a:schemeClr val="tx1"/>
                          </a:solidFill>
                        </a:rPr>
                        <a:t> 300 </a:t>
                      </a:r>
                      <a:r>
                        <a:rPr lang="fr-FR" sz="1000" b="0" dirty="0" err="1" smtClean="0">
                          <a:solidFill>
                            <a:schemeClr val="tx1"/>
                          </a:solidFill>
                        </a:rPr>
                        <a:t>lbs</a:t>
                      </a:r>
                      <a:endParaRPr lang="fr-FR" sz="1000" b="0" dirty="0" smtClean="0">
                        <a:solidFill>
                          <a:schemeClr val="tx1"/>
                        </a:solidFill>
                      </a:endParaRPr>
                    </a:p>
                    <a:p>
                      <a:r>
                        <a:rPr lang="fr-FR" sz="1000" b="0" dirty="0" smtClean="0">
                          <a:solidFill>
                            <a:schemeClr val="tx1"/>
                          </a:solidFill>
                        </a:rPr>
                        <a:t>Main Rotor </a:t>
                      </a:r>
                      <a:r>
                        <a:rPr lang="fr-FR" sz="1000" b="0" dirty="0" err="1" smtClean="0">
                          <a:solidFill>
                            <a:schemeClr val="tx1"/>
                          </a:solidFill>
                        </a:rPr>
                        <a:t>Diameter</a:t>
                      </a:r>
                      <a:r>
                        <a:rPr lang="fr-FR" sz="1000" b="0" dirty="0" smtClean="0">
                          <a:solidFill>
                            <a:schemeClr val="tx1"/>
                          </a:solidFill>
                        </a:rPr>
                        <a:t> 21½ </a:t>
                      </a:r>
                      <a:r>
                        <a:rPr lang="fr-FR" sz="1000" b="0" dirty="0" err="1" smtClean="0">
                          <a:solidFill>
                            <a:schemeClr val="tx1"/>
                          </a:solidFill>
                        </a:rPr>
                        <a:t>ft</a:t>
                      </a:r>
                      <a:endParaRPr lang="fr-FR" sz="1000" b="0" dirty="0" smtClean="0">
                        <a:solidFill>
                          <a:schemeClr val="tx1"/>
                        </a:solidFill>
                      </a:endParaRPr>
                    </a:p>
                    <a:p>
                      <a:r>
                        <a:rPr lang="fr-FR" sz="1000" b="0" dirty="0" err="1" smtClean="0">
                          <a:solidFill>
                            <a:schemeClr val="tx1"/>
                          </a:solidFill>
                        </a:rPr>
                        <a:t>Tail</a:t>
                      </a:r>
                      <a:r>
                        <a:rPr lang="fr-FR" sz="1000" b="0" dirty="0" smtClean="0">
                          <a:solidFill>
                            <a:schemeClr val="tx1"/>
                          </a:solidFill>
                        </a:rPr>
                        <a:t> Rotor </a:t>
                      </a:r>
                      <a:r>
                        <a:rPr lang="fr-FR" sz="1000" b="0" dirty="0" err="1" smtClean="0">
                          <a:solidFill>
                            <a:schemeClr val="tx1"/>
                          </a:solidFill>
                        </a:rPr>
                        <a:t>Diameter</a:t>
                      </a:r>
                      <a:r>
                        <a:rPr lang="fr-FR" sz="1000" b="0" dirty="0" smtClean="0">
                          <a:solidFill>
                            <a:schemeClr val="tx1"/>
                          </a:solidFill>
                        </a:rPr>
                        <a:t> 3½ </a:t>
                      </a:r>
                      <a:r>
                        <a:rPr lang="fr-FR" sz="1000" b="0" dirty="0" err="1" smtClean="0">
                          <a:solidFill>
                            <a:schemeClr val="tx1"/>
                          </a:solidFill>
                        </a:rPr>
                        <a:t>ft</a:t>
                      </a:r>
                      <a:endParaRPr lang="fr-FR" sz="1000" b="0" dirty="0" smtClean="0">
                        <a:solidFill>
                          <a:schemeClr val="tx1"/>
                        </a:solidFill>
                      </a:endParaRPr>
                    </a:p>
                    <a:p>
                      <a:r>
                        <a:rPr lang="fr-FR" sz="1000" b="0" dirty="0" smtClean="0">
                          <a:solidFill>
                            <a:schemeClr val="tx1"/>
                          </a:solidFill>
                        </a:rPr>
                        <a:t>Power </a:t>
                      </a:r>
                      <a:r>
                        <a:rPr lang="fr-FR" sz="1000" b="0" dirty="0" err="1" smtClean="0">
                          <a:solidFill>
                            <a:schemeClr val="tx1"/>
                          </a:solidFill>
                        </a:rPr>
                        <a:t>Loading</a:t>
                      </a:r>
                      <a:r>
                        <a:rPr lang="fr-FR" sz="1000" b="0" dirty="0" smtClean="0">
                          <a:solidFill>
                            <a:schemeClr val="tx1"/>
                          </a:solidFill>
                        </a:rPr>
                        <a:t> (</a:t>
                      </a:r>
                      <a:r>
                        <a:rPr lang="fr-FR" sz="1000" b="0" dirty="0" err="1" smtClean="0">
                          <a:solidFill>
                            <a:schemeClr val="tx1"/>
                          </a:solidFill>
                        </a:rPr>
                        <a:t>lbs</a:t>
                      </a:r>
                      <a:r>
                        <a:rPr lang="fr-FR" sz="1000" b="0" dirty="0" smtClean="0">
                          <a:solidFill>
                            <a:schemeClr val="tx1"/>
                          </a:solidFill>
                        </a:rPr>
                        <a:t>/</a:t>
                      </a:r>
                      <a:r>
                        <a:rPr lang="fr-FR" sz="1000" b="0" dirty="0" err="1" smtClean="0">
                          <a:solidFill>
                            <a:schemeClr val="tx1"/>
                          </a:solidFill>
                        </a:rPr>
                        <a:t>h.p</a:t>
                      </a:r>
                      <a:r>
                        <a:rPr lang="fr-FR" sz="1000" b="0" dirty="0" smtClean="0">
                          <a:solidFill>
                            <a:schemeClr val="tx1"/>
                          </a:solidFill>
                        </a:rPr>
                        <a:t>.) 11.5</a:t>
                      </a:r>
                    </a:p>
                    <a:p>
                      <a:r>
                        <a:rPr lang="fr-FR" sz="1000" b="0" dirty="0" smtClean="0">
                          <a:solidFill>
                            <a:schemeClr val="tx1"/>
                          </a:solidFill>
                        </a:rPr>
                        <a:t>Disc </a:t>
                      </a:r>
                      <a:r>
                        <a:rPr lang="fr-FR" sz="1000" b="0" dirty="0" err="1" smtClean="0">
                          <a:solidFill>
                            <a:schemeClr val="tx1"/>
                          </a:solidFill>
                        </a:rPr>
                        <a:t>Loading</a:t>
                      </a:r>
                      <a:r>
                        <a:rPr lang="fr-FR" sz="1000" b="0" dirty="0" smtClean="0">
                          <a:solidFill>
                            <a:schemeClr val="tx1"/>
                          </a:solidFill>
                        </a:rPr>
                        <a:t> (</a:t>
                      </a:r>
                      <a:r>
                        <a:rPr lang="fr-FR" sz="1000" b="0" dirty="0" err="1" smtClean="0">
                          <a:solidFill>
                            <a:schemeClr val="tx1"/>
                          </a:solidFill>
                        </a:rPr>
                        <a:t>lbs</a:t>
                      </a:r>
                      <a:r>
                        <a:rPr lang="fr-FR" sz="1000" b="0" dirty="0" smtClean="0">
                          <a:solidFill>
                            <a:schemeClr val="tx1"/>
                          </a:solidFill>
                        </a:rPr>
                        <a:t>/</a:t>
                      </a:r>
                      <a:r>
                        <a:rPr lang="fr-FR" sz="1000" b="0" dirty="0" err="1" smtClean="0">
                          <a:solidFill>
                            <a:schemeClr val="tx1"/>
                          </a:solidFill>
                        </a:rPr>
                        <a:t>sq</a:t>
                      </a:r>
                      <a:r>
                        <a:rPr lang="fr-FR" sz="1000" b="0" dirty="0" smtClean="0">
                          <a:solidFill>
                            <a:schemeClr val="tx1"/>
                          </a:solidFill>
                        </a:rPr>
                        <a:t> </a:t>
                      </a:r>
                      <a:r>
                        <a:rPr lang="fr-FR" sz="1000" b="0" dirty="0" err="1" smtClean="0">
                          <a:solidFill>
                            <a:schemeClr val="tx1"/>
                          </a:solidFill>
                        </a:rPr>
                        <a:t>ft</a:t>
                      </a:r>
                      <a:r>
                        <a:rPr lang="fr-FR" sz="1000" b="0" dirty="0" smtClean="0">
                          <a:solidFill>
                            <a:schemeClr val="tx1"/>
                          </a:solidFill>
                        </a:rPr>
                        <a:t>) 1.8</a:t>
                      </a:r>
                    </a:p>
                    <a:p>
                      <a:r>
                        <a:rPr lang="fr-FR" sz="1000" b="0" dirty="0" smtClean="0">
                          <a:solidFill>
                            <a:schemeClr val="tx1"/>
                          </a:solidFill>
                        </a:rPr>
                        <a:t>Maximum Speed 85 </a:t>
                      </a:r>
                      <a:r>
                        <a:rPr lang="fr-FR" sz="1000" b="0" dirty="0" err="1" smtClean="0">
                          <a:solidFill>
                            <a:schemeClr val="tx1"/>
                          </a:solidFill>
                        </a:rPr>
                        <a:t>mph</a:t>
                      </a:r>
                      <a:endParaRPr lang="fr-FR" sz="1000" b="0" dirty="0" smtClean="0">
                        <a:solidFill>
                          <a:schemeClr val="tx1"/>
                        </a:solidFill>
                      </a:endParaRPr>
                    </a:p>
                    <a:p>
                      <a:r>
                        <a:rPr lang="fr-FR" sz="1000" b="0" dirty="0" smtClean="0">
                          <a:solidFill>
                            <a:schemeClr val="tx1"/>
                          </a:solidFill>
                        </a:rPr>
                        <a:t>Cruise Speed  65 </a:t>
                      </a:r>
                      <a:r>
                        <a:rPr lang="fr-FR" sz="1000" b="0" dirty="0" err="1" smtClean="0">
                          <a:solidFill>
                            <a:schemeClr val="tx1"/>
                          </a:solidFill>
                        </a:rPr>
                        <a:t>mph</a:t>
                      </a:r>
                      <a:endParaRPr lang="fr-FR" sz="1000" b="0" dirty="0" smtClean="0">
                        <a:solidFill>
                          <a:schemeClr val="tx1"/>
                        </a:solidFill>
                      </a:endParaRPr>
                    </a:p>
                    <a:p>
                      <a:r>
                        <a:rPr lang="fr-FR" sz="1000" b="0" dirty="0" smtClean="0">
                          <a:solidFill>
                            <a:schemeClr val="tx1"/>
                          </a:solidFill>
                        </a:rPr>
                        <a:t>Rate Of </a:t>
                      </a:r>
                      <a:r>
                        <a:rPr lang="fr-FR" sz="1000" b="0" dirty="0" err="1" smtClean="0">
                          <a:solidFill>
                            <a:schemeClr val="tx1"/>
                          </a:solidFill>
                        </a:rPr>
                        <a:t>Climb</a:t>
                      </a:r>
                      <a:r>
                        <a:rPr lang="fr-FR" sz="1000" b="0" dirty="0" smtClean="0">
                          <a:solidFill>
                            <a:schemeClr val="tx1"/>
                          </a:solidFill>
                        </a:rPr>
                        <a:t> 950 </a:t>
                      </a:r>
                      <a:r>
                        <a:rPr lang="fr-FR" sz="1000" b="0" dirty="0" err="1" smtClean="0">
                          <a:solidFill>
                            <a:schemeClr val="tx1"/>
                          </a:solidFill>
                        </a:rPr>
                        <a:t>fpm</a:t>
                      </a:r>
                      <a:endParaRPr lang="fr-FR" sz="1000" b="0" dirty="0" smtClean="0">
                        <a:solidFill>
                          <a:schemeClr val="tx1"/>
                        </a:solidFill>
                      </a:endParaRPr>
                    </a:p>
                    <a:p>
                      <a:r>
                        <a:rPr lang="fr-FR" sz="1000" b="0" dirty="0" smtClean="0">
                          <a:solidFill>
                            <a:schemeClr val="tx1"/>
                          </a:solidFill>
                        </a:rPr>
                        <a:t>Maximum Altitude 8500 </a:t>
                      </a:r>
                      <a:r>
                        <a:rPr lang="fr-FR" sz="1000" b="0" dirty="0" err="1" smtClean="0">
                          <a:solidFill>
                            <a:schemeClr val="tx1"/>
                          </a:solidFill>
                        </a:rPr>
                        <a:t>ft</a:t>
                      </a:r>
                      <a:endParaRPr lang="fr-FR" sz="1000" b="0" dirty="0" smtClean="0">
                        <a:solidFill>
                          <a:schemeClr val="tx1"/>
                        </a:solidFill>
                      </a:endParaRPr>
                    </a:p>
                    <a:p>
                      <a:r>
                        <a:rPr lang="fr-FR" sz="1000" b="0" dirty="0" smtClean="0">
                          <a:solidFill>
                            <a:schemeClr val="tx1"/>
                          </a:solidFill>
                        </a:rPr>
                        <a:t>Price</a:t>
                      </a:r>
                      <a:r>
                        <a:rPr lang="fr-FR" sz="1000" b="0" baseline="0" dirty="0" smtClean="0">
                          <a:solidFill>
                            <a:schemeClr val="tx1"/>
                          </a:solidFill>
                        </a:rPr>
                        <a:t> : </a:t>
                      </a:r>
                      <a:r>
                        <a:rPr lang="fr-FR" sz="1000" b="0" baseline="0" dirty="0" err="1" smtClean="0">
                          <a:solidFill>
                            <a:schemeClr val="tx1"/>
                          </a:solidFill>
                        </a:rPr>
                        <a:t>Assembled</a:t>
                      </a:r>
                      <a:r>
                        <a:rPr lang="fr-FR" sz="1000" b="0" baseline="0" dirty="0" smtClean="0">
                          <a:solidFill>
                            <a:schemeClr val="tx1"/>
                          </a:solidFill>
                        </a:rPr>
                        <a:t> &amp; </a:t>
                      </a:r>
                      <a:r>
                        <a:rPr lang="fr-FR" sz="1000" b="0" baseline="0" dirty="0" err="1" smtClean="0">
                          <a:solidFill>
                            <a:schemeClr val="tx1"/>
                          </a:solidFill>
                        </a:rPr>
                        <a:t>Tested</a:t>
                      </a:r>
                      <a:r>
                        <a:rPr lang="fr-FR" sz="1000" b="0" baseline="0" dirty="0" smtClean="0">
                          <a:solidFill>
                            <a:schemeClr val="tx1"/>
                          </a:solidFill>
                        </a:rPr>
                        <a:t> : $45,500</a:t>
                      </a:r>
                    </a:p>
                    <a:p>
                      <a:r>
                        <a:rPr lang="fr-FR" sz="1000" b="0" baseline="0" dirty="0" smtClean="0">
                          <a:solidFill>
                            <a:schemeClr val="tx1"/>
                          </a:solidFill>
                          <a:hlinkClick r:id="rId3"/>
                        </a:rPr>
                        <a:t>www.vortechonline.com/choppy</a:t>
                      </a:r>
                      <a:r>
                        <a:rPr lang="fr-FR" sz="1000" b="0" baseline="0" dirty="0" smtClean="0">
                          <a:solidFill>
                            <a:schemeClr val="tx1"/>
                          </a:solidFill>
                        </a:rPr>
                        <a:t> </a:t>
                      </a:r>
                    </a:p>
                    <a:p>
                      <a:endParaRPr lang="fr-FR" sz="1000" b="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dirty="0" smtClean="0">
                          <a:solidFill>
                            <a:schemeClr val="tx1"/>
                          </a:solidFill>
                        </a:rPr>
                        <a:t>G-1 or </a:t>
                      </a:r>
                      <a:r>
                        <a:rPr lang="fr-FR" sz="1000" dirty="0" err="1" smtClean="0">
                          <a:solidFill>
                            <a:schemeClr val="tx1"/>
                          </a:solidFill>
                        </a:rPr>
                        <a:t>Kestrel</a:t>
                      </a:r>
                      <a:r>
                        <a:rPr lang="fr-FR" sz="1000" dirty="0" smtClean="0">
                          <a:solidFill>
                            <a:schemeClr val="tx1"/>
                          </a:solidFill>
                        </a:rPr>
                        <a:t>  (Jet-</a:t>
                      </a:r>
                      <a:r>
                        <a:rPr lang="fr-FR" sz="1000" dirty="0" err="1" smtClean="0">
                          <a:solidFill>
                            <a:schemeClr val="tx1"/>
                          </a:solidFill>
                        </a:rPr>
                        <a:t>powered</a:t>
                      </a:r>
                      <a:r>
                        <a:rPr lang="fr-FR" sz="1000" dirty="0" smtClean="0">
                          <a:solidFill>
                            <a:schemeClr val="tx1"/>
                          </a:solidFill>
                        </a:rPr>
                        <a:t>) </a:t>
                      </a:r>
                      <a:endParaRPr lang="fr-FR" sz="1000" b="0" dirty="0" smtClean="0">
                        <a:solidFill>
                          <a:schemeClr val="tx1"/>
                        </a:solidFill>
                      </a:endParaRPr>
                    </a:p>
                    <a:p>
                      <a:r>
                        <a:rPr lang="fr-FR" sz="1000" b="0" u="sng" dirty="0" smtClean="0">
                          <a:solidFill>
                            <a:schemeClr val="tx1"/>
                          </a:solidFill>
                        </a:rPr>
                        <a:t>General </a:t>
                      </a:r>
                      <a:r>
                        <a:rPr lang="fr-FR" sz="1000" b="0" u="sng" dirty="0" err="1" smtClean="0">
                          <a:solidFill>
                            <a:schemeClr val="tx1"/>
                          </a:solidFill>
                        </a:rPr>
                        <a:t>Features</a:t>
                      </a:r>
                      <a:r>
                        <a:rPr lang="fr-FR" sz="1000" b="0" dirty="0" smtClean="0">
                          <a:solidFill>
                            <a:schemeClr val="tx1"/>
                          </a:solidFill>
                        </a:rPr>
                        <a:t>:</a:t>
                      </a:r>
                    </a:p>
                    <a:p>
                      <a:r>
                        <a:rPr lang="fr-FR" sz="1000" b="0" dirty="0" smtClean="0">
                          <a:solidFill>
                            <a:schemeClr val="tx1"/>
                          </a:solidFill>
                        </a:rPr>
                        <a:t>• </a:t>
                      </a:r>
                      <a:r>
                        <a:rPr lang="fr-FR" sz="1000" b="0" dirty="0" err="1" smtClean="0">
                          <a:solidFill>
                            <a:schemeClr val="tx1"/>
                          </a:solidFill>
                        </a:rPr>
                        <a:t>Easy</a:t>
                      </a:r>
                      <a:r>
                        <a:rPr lang="fr-FR" sz="1000" b="0" dirty="0" smtClean="0">
                          <a:solidFill>
                            <a:schemeClr val="tx1"/>
                          </a:solidFill>
                        </a:rPr>
                        <a:t>, </a:t>
                      </a:r>
                      <a:r>
                        <a:rPr lang="fr-FR" sz="1000" b="0" dirty="0" err="1" smtClean="0">
                          <a:solidFill>
                            <a:schemeClr val="tx1"/>
                          </a:solidFill>
                        </a:rPr>
                        <a:t>low-cost</a:t>
                      </a:r>
                      <a:r>
                        <a:rPr lang="fr-FR" sz="1000" b="0" dirty="0" smtClean="0">
                          <a:solidFill>
                            <a:schemeClr val="tx1"/>
                          </a:solidFill>
                        </a:rPr>
                        <a:t> construction  </a:t>
                      </a:r>
                    </a:p>
                    <a:p>
                      <a:r>
                        <a:rPr lang="fr-FR" sz="1000" b="0" dirty="0" smtClean="0">
                          <a:solidFill>
                            <a:schemeClr val="tx1"/>
                          </a:solidFill>
                        </a:rPr>
                        <a:t>• </a:t>
                      </a:r>
                      <a:r>
                        <a:rPr lang="fr-FR" sz="1000" b="0" dirty="0" err="1" smtClean="0">
                          <a:solidFill>
                            <a:schemeClr val="tx1"/>
                          </a:solidFill>
                        </a:rPr>
                        <a:t>Takes</a:t>
                      </a:r>
                      <a:r>
                        <a:rPr lang="fr-FR" sz="1000" b="0" dirty="0" smtClean="0">
                          <a:solidFill>
                            <a:schemeClr val="tx1"/>
                          </a:solidFill>
                        </a:rPr>
                        <a:t> off and lands </a:t>
                      </a:r>
                      <a:r>
                        <a:rPr lang="fr-FR" sz="1000" b="0" dirty="0" err="1" smtClean="0">
                          <a:solidFill>
                            <a:schemeClr val="tx1"/>
                          </a:solidFill>
                        </a:rPr>
                        <a:t>vertically</a:t>
                      </a:r>
                      <a:r>
                        <a:rPr lang="fr-FR" sz="1000" b="0" dirty="0" smtClean="0">
                          <a:solidFill>
                            <a:schemeClr val="tx1"/>
                          </a:solidFill>
                        </a:rPr>
                        <a:t>  </a:t>
                      </a:r>
                    </a:p>
                    <a:p>
                      <a:r>
                        <a:rPr lang="fr-FR" sz="1000" b="0" dirty="0" smtClean="0">
                          <a:solidFill>
                            <a:schemeClr val="tx1"/>
                          </a:solidFill>
                        </a:rPr>
                        <a:t>• </a:t>
                      </a:r>
                      <a:r>
                        <a:rPr lang="fr-FR" sz="1000" b="0" dirty="0" err="1" smtClean="0">
                          <a:solidFill>
                            <a:schemeClr val="tx1"/>
                          </a:solidFill>
                        </a:rPr>
                        <a:t>Requires</a:t>
                      </a:r>
                      <a:r>
                        <a:rPr lang="fr-FR" sz="1000" b="0" dirty="0" smtClean="0">
                          <a:solidFill>
                            <a:schemeClr val="tx1"/>
                          </a:solidFill>
                        </a:rPr>
                        <a:t> no </a:t>
                      </a:r>
                      <a:r>
                        <a:rPr lang="fr-FR" sz="1000" b="0" dirty="0" err="1" smtClean="0">
                          <a:solidFill>
                            <a:schemeClr val="tx1"/>
                          </a:solidFill>
                        </a:rPr>
                        <a:t>license</a:t>
                      </a:r>
                      <a:r>
                        <a:rPr lang="fr-FR" sz="1000" b="0" dirty="0" smtClean="0">
                          <a:solidFill>
                            <a:schemeClr val="tx1"/>
                          </a:solidFill>
                        </a:rPr>
                        <a:t> (</a:t>
                      </a:r>
                      <a:r>
                        <a:rPr lang="fr-FR" sz="1000" b="0" dirty="0" err="1" smtClean="0">
                          <a:solidFill>
                            <a:schemeClr val="tx1"/>
                          </a:solidFill>
                        </a:rPr>
                        <a:t>ultralight</a:t>
                      </a:r>
                      <a:r>
                        <a:rPr lang="fr-FR" sz="1000" b="0" dirty="0" smtClean="0">
                          <a:solidFill>
                            <a:schemeClr val="tx1"/>
                          </a:solidFill>
                        </a:rPr>
                        <a:t>)  </a:t>
                      </a:r>
                    </a:p>
                    <a:p>
                      <a:r>
                        <a:rPr lang="fr-FR" sz="1000" b="0" dirty="0" smtClean="0">
                          <a:solidFill>
                            <a:schemeClr val="tx1"/>
                          </a:solidFill>
                        </a:rPr>
                        <a:t>• Can </a:t>
                      </a:r>
                      <a:r>
                        <a:rPr lang="fr-FR" sz="1000" b="0" dirty="0" err="1" smtClean="0">
                          <a:solidFill>
                            <a:schemeClr val="tx1"/>
                          </a:solidFill>
                        </a:rPr>
                        <a:t>be</a:t>
                      </a:r>
                      <a:r>
                        <a:rPr lang="fr-FR" sz="1000" b="0" dirty="0" smtClean="0">
                          <a:solidFill>
                            <a:schemeClr val="tx1"/>
                          </a:solidFill>
                        </a:rPr>
                        <a:t> </a:t>
                      </a:r>
                      <a:r>
                        <a:rPr lang="fr-FR" sz="1000" b="0" dirty="0" err="1" smtClean="0">
                          <a:solidFill>
                            <a:schemeClr val="tx1"/>
                          </a:solidFill>
                        </a:rPr>
                        <a:t>stored</a:t>
                      </a:r>
                      <a:r>
                        <a:rPr lang="fr-FR" sz="1000" b="0" dirty="0" smtClean="0">
                          <a:solidFill>
                            <a:schemeClr val="tx1"/>
                          </a:solidFill>
                        </a:rPr>
                        <a:t> </a:t>
                      </a:r>
                      <a:r>
                        <a:rPr lang="fr-FR" sz="1000" b="0" dirty="0" err="1" smtClean="0">
                          <a:solidFill>
                            <a:schemeClr val="tx1"/>
                          </a:solidFill>
                        </a:rPr>
                        <a:t>anywhere</a:t>
                      </a:r>
                      <a:r>
                        <a:rPr lang="fr-FR" sz="1000" b="0" dirty="0" smtClean="0">
                          <a:solidFill>
                            <a:schemeClr val="tx1"/>
                          </a:solidFill>
                        </a:rPr>
                        <a:t> </a:t>
                      </a:r>
                    </a:p>
                    <a:p>
                      <a:r>
                        <a:rPr lang="fr-FR" sz="1000" b="0" u="sng" dirty="0" err="1" smtClean="0">
                          <a:solidFill>
                            <a:schemeClr val="tx1"/>
                          </a:solidFill>
                        </a:rPr>
                        <a:t>Spec</a:t>
                      </a:r>
                      <a:r>
                        <a:rPr lang="fr-FR" sz="1000" b="0" dirty="0" smtClean="0">
                          <a:solidFill>
                            <a:schemeClr val="tx1"/>
                          </a:solidFill>
                        </a:rPr>
                        <a:t>:</a:t>
                      </a:r>
                    </a:p>
                    <a:p>
                      <a:r>
                        <a:rPr lang="fr-FR" sz="1000" b="0" dirty="0" err="1" smtClean="0">
                          <a:solidFill>
                            <a:schemeClr val="tx1"/>
                          </a:solidFill>
                        </a:rPr>
                        <a:t>Length</a:t>
                      </a:r>
                      <a:r>
                        <a:rPr lang="fr-FR" sz="1000" b="0" dirty="0" smtClean="0">
                          <a:solidFill>
                            <a:schemeClr val="tx1"/>
                          </a:solidFill>
                        </a:rPr>
                        <a:t>: 12 </a:t>
                      </a:r>
                      <a:r>
                        <a:rPr lang="fr-FR" sz="1000" b="0" dirty="0" err="1" smtClean="0">
                          <a:solidFill>
                            <a:schemeClr val="tx1"/>
                          </a:solidFill>
                        </a:rPr>
                        <a:t>ft</a:t>
                      </a:r>
                      <a:endParaRPr lang="fr-FR" sz="1000" b="0" dirty="0" smtClean="0">
                        <a:solidFill>
                          <a:schemeClr val="tx1"/>
                        </a:solidFill>
                      </a:endParaRPr>
                    </a:p>
                    <a:p>
                      <a:r>
                        <a:rPr lang="fr-FR" sz="1000" b="0" dirty="0" err="1" smtClean="0">
                          <a:solidFill>
                            <a:schemeClr val="tx1"/>
                          </a:solidFill>
                        </a:rPr>
                        <a:t>Width</a:t>
                      </a:r>
                      <a:r>
                        <a:rPr lang="fr-FR" sz="1000" b="0" dirty="0" smtClean="0">
                          <a:solidFill>
                            <a:schemeClr val="tx1"/>
                          </a:solidFill>
                        </a:rPr>
                        <a:t>:  5.7 </a:t>
                      </a:r>
                      <a:r>
                        <a:rPr lang="fr-FR" sz="1000" b="0" dirty="0" err="1" smtClean="0">
                          <a:solidFill>
                            <a:schemeClr val="tx1"/>
                          </a:solidFill>
                        </a:rPr>
                        <a:t>ft</a:t>
                      </a:r>
                      <a:endParaRPr lang="fr-FR" sz="1000" b="0" dirty="0" smtClean="0">
                        <a:solidFill>
                          <a:schemeClr val="tx1"/>
                        </a:solidFill>
                      </a:endParaRPr>
                    </a:p>
                    <a:p>
                      <a:r>
                        <a:rPr lang="fr-FR" sz="1000" b="0" dirty="0" err="1" smtClean="0">
                          <a:solidFill>
                            <a:schemeClr val="tx1"/>
                          </a:solidFill>
                        </a:rPr>
                        <a:t>Height</a:t>
                      </a:r>
                      <a:r>
                        <a:rPr lang="fr-FR" sz="1000" b="0" dirty="0" smtClean="0">
                          <a:solidFill>
                            <a:schemeClr val="tx1"/>
                          </a:solidFill>
                        </a:rPr>
                        <a:t>:  5½ </a:t>
                      </a:r>
                      <a:r>
                        <a:rPr lang="fr-FR" sz="1000" b="0" dirty="0" err="1" smtClean="0">
                          <a:solidFill>
                            <a:schemeClr val="tx1"/>
                          </a:solidFill>
                        </a:rPr>
                        <a:t>ft</a:t>
                      </a:r>
                      <a:endParaRPr lang="fr-FR" sz="1000" b="0" dirty="0" smtClean="0">
                        <a:solidFill>
                          <a:schemeClr val="tx1"/>
                        </a:solidFill>
                      </a:endParaRPr>
                    </a:p>
                    <a:p>
                      <a:r>
                        <a:rPr lang="fr-FR" sz="1000" b="0" dirty="0" smtClean="0">
                          <a:solidFill>
                            <a:schemeClr val="tx1"/>
                          </a:solidFill>
                        </a:rPr>
                        <a:t>Main rotor </a:t>
                      </a:r>
                      <a:r>
                        <a:rPr lang="fr-FR" sz="1000" b="0" dirty="0" err="1" smtClean="0">
                          <a:solidFill>
                            <a:schemeClr val="tx1"/>
                          </a:solidFill>
                        </a:rPr>
                        <a:t>diameter</a:t>
                      </a:r>
                      <a:r>
                        <a:rPr lang="fr-FR" sz="1000" b="0" dirty="0" smtClean="0">
                          <a:solidFill>
                            <a:schemeClr val="tx1"/>
                          </a:solidFill>
                        </a:rPr>
                        <a:t>: 12 </a:t>
                      </a:r>
                      <a:r>
                        <a:rPr lang="fr-FR" sz="1000" b="0" dirty="0" err="1" smtClean="0">
                          <a:solidFill>
                            <a:schemeClr val="tx1"/>
                          </a:solidFill>
                        </a:rPr>
                        <a:t>ft</a:t>
                      </a:r>
                      <a:endParaRPr lang="fr-FR" sz="1000" b="0" dirty="0" smtClean="0">
                        <a:solidFill>
                          <a:schemeClr val="tx1"/>
                        </a:solidFill>
                      </a:endParaRPr>
                    </a:p>
                    <a:p>
                      <a:r>
                        <a:rPr lang="fr-FR" sz="1000" b="0" dirty="0" err="1" smtClean="0">
                          <a:solidFill>
                            <a:schemeClr val="tx1"/>
                          </a:solidFill>
                        </a:rPr>
                        <a:t>Tail</a:t>
                      </a:r>
                      <a:r>
                        <a:rPr lang="fr-FR" sz="1000" b="0" dirty="0" smtClean="0">
                          <a:solidFill>
                            <a:schemeClr val="tx1"/>
                          </a:solidFill>
                        </a:rPr>
                        <a:t> rotor </a:t>
                      </a:r>
                      <a:r>
                        <a:rPr lang="fr-FR" sz="1000" b="0" dirty="0" err="1" smtClean="0">
                          <a:solidFill>
                            <a:schemeClr val="tx1"/>
                          </a:solidFill>
                        </a:rPr>
                        <a:t>diameter</a:t>
                      </a:r>
                      <a:r>
                        <a:rPr lang="fr-FR" sz="1000" b="0" dirty="0" smtClean="0">
                          <a:solidFill>
                            <a:schemeClr val="tx1"/>
                          </a:solidFill>
                        </a:rPr>
                        <a:t>:  2 </a:t>
                      </a:r>
                      <a:r>
                        <a:rPr lang="fr-FR" sz="1000" b="0" dirty="0" err="1" smtClean="0">
                          <a:solidFill>
                            <a:schemeClr val="tx1"/>
                          </a:solidFill>
                        </a:rPr>
                        <a:t>ft</a:t>
                      </a:r>
                      <a:endParaRPr lang="fr-FR" sz="1000" b="0" dirty="0" smtClean="0">
                        <a:solidFill>
                          <a:schemeClr val="tx1"/>
                        </a:solidFill>
                      </a:endParaRPr>
                    </a:p>
                    <a:p>
                      <a:r>
                        <a:rPr lang="fr-FR" sz="1000" b="0" dirty="0" err="1" smtClean="0">
                          <a:solidFill>
                            <a:schemeClr val="tx1"/>
                          </a:solidFill>
                        </a:rPr>
                        <a:t>Empty</a:t>
                      </a:r>
                      <a:r>
                        <a:rPr lang="fr-FR" sz="1000" b="0" dirty="0" smtClean="0">
                          <a:solidFill>
                            <a:schemeClr val="tx1"/>
                          </a:solidFill>
                        </a:rPr>
                        <a:t> </a:t>
                      </a:r>
                      <a:r>
                        <a:rPr lang="fr-FR" sz="1000" b="0" dirty="0" err="1" smtClean="0">
                          <a:solidFill>
                            <a:schemeClr val="tx1"/>
                          </a:solidFill>
                        </a:rPr>
                        <a:t>weight</a:t>
                      </a:r>
                      <a:r>
                        <a:rPr lang="fr-FR" sz="1000" b="0" dirty="0" smtClean="0">
                          <a:solidFill>
                            <a:schemeClr val="tx1"/>
                          </a:solidFill>
                        </a:rPr>
                        <a:t>:  150 </a:t>
                      </a:r>
                      <a:r>
                        <a:rPr lang="fr-FR" sz="1000" b="0" dirty="0" err="1" smtClean="0">
                          <a:solidFill>
                            <a:schemeClr val="tx1"/>
                          </a:solidFill>
                        </a:rPr>
                        <a:t>lbs</a:t>
                      </a:r>
                      <a:endParaRPr lang="fr-FR" sz="1000" b="0" dirty="0" smtClean="0">
                        <a:solidFill>
                          <a:schemeClr val="tx1"/>
                        </a:solidFill>
                      </a:endParaRPr>
                    </a:p>
                    <a:p>
                      <a:r>
                        <a:rPr lang="fr-FR" sz="1000" b="0" dirty="0" smtClean="0">
                          <a:solidFill>
                            <a:schemeClr val="tx1"/>
                          </a:solidFill>
                        </a:rPr>
                        <a:t>Gross </a:t>
                      </a:r>
                      <a:r>
                        <a:rPr lang="fr-FR" sz="1000" b="0" dirty="0" err="1" smtClean="0">
                          <a:solidFill>
                            <a:schemeClr val="tx1"/>
                          </a:solidFill>
                        </a:rPr>
                        <a:t>weight</a:t>
                      </a:r>
                      <a:r>
                        <a:rPr lang="fr-FR" sz="1000" b="0" dirty="0" smtClean="0">
                          <a:solidFill>
                            <a:schemeClr val="tx1"/>
                          </a:solidFill>
                        </a:rPr>
                        <a:t>: 420 </a:t>
                      </a:r>
                      <a:r>
                        <a:rPr lang="fr-FR" sz="1000" b="0" dirty="0" err="1" smtClean="0">
                          <a:solidFill>
                            <a:schemeClr val="tx1"/>
                          </a:solidFill>
                        </a:rPr>
                        <a:t>lbs</a:t>
                      </a:r>
                      <a:endParaRPr lang="fr-FR" sz="1000" b="0" dirty="0" smtClean="0">
                        <a:solidFill>
                          <a:schemeClr val="tx1"/>
                        </a:solidFill>
                      </a:endParaRPr>
                    </a:p>
                    <a:p>
                      <a:r>
                        <a:rPr lang="fr-FR" sz="1000" b="0" dirty="0" err="1" smtClean="0">
                          <a:solidFill>
                            <a:schemeClr val="tx1"/>
                          </a:solidFill>
                        </a:rPr>
                        <a:t>Useful</a:t>
                      </a:r>
                      <a:r>
                        <a:rPr lang="fr-FR" sz="1000" b="0" dirty="0" smtClean="0">
                          <a:solidFill>
                            <a:schemeClr val="tx1"/>
                          </a:solidFill>
                        </a:rPr>
                        <a:t> </a:t>
                      </a:r>
                      <a:r>
                        <a:rPr lang="fr-FR" sz="1000" b="0" dirty="0" err="1" smtClean="0">
                          <a:solidFill>
                            <a:schemeClr val="tx1"/>
                          </a:solidFill>
                        </a:rPr>
                        <a:t>payload</a:t>
                      </a:r>
                      <a:r>
                        <a:rPr lang="fr-FR" sz="1000" b="0" dirty="0" smtClean="0">
                          <a:solidFill>
                            <a:schemeClr val="tx1"/>
                          </a:solidFill>
                        </a:rPr>
                        <a:t>:  270 </a:t>
                      </a:r>
                      <a:r>
                        <a:rPr lang="fr-FR" sz="1000" b="0" dirty="0" err="1" smtClean="0">
                          <a:solidFill>
                            <a:schemeClr val="tx1"/>
                          </a:solidFill>
                        </a:rPr>
                        <a:t>lbs</a:t>
                      </a:r>
                      <a:endParaRPr lang="fr-FR" sz="1000" b="0" dirty="0" smtClean="0">
                        <a:solidFill>
                          <a:schemeClr val="tx1"/>
                        </a:solidFill>
                      </a:endParaRPr>
                    </a:p>
                    <a:p>
                      <a:r>
                        <a:rPr lang="fr-FR" sz="1000" b="0" dirty="0" err="1" smtClean="0">
                          <a:solidFill>
                            <a:schemeClr val="tx1"/>
                          </a:solidFill>
                        </a:rPr>
                        <a:t>Engine</a:t>
                      </a:r>
                      <a:r>
                        <a:rPr lang="fr-FR" sz="1000" b="0" dirty="0" smtClean="0">
                          <a:solidFill>
                            <a:schemeClr val="tx1"/>
                          </a:solidFill>
                        </a:rPr>
                        <a:t> (</a:t>
                      </a:r>
                      <a:r>
                        <a:rPr lang="fr-FR" sz="1000" b="0" dirty="0" err="1" smtClean="0">
                          <a:solidFill>
                            <a:schemeClr val="tx1"/>
                          </a:solidFill>
                        </a:rPr>
                        <a:t>typical</a:t>
                      </a:r>
                      <a:r>
                        <a:rPr lang="fr-FR" sz="1000" b="0" dirty="0" smtClean="0">
                          <a:solidFill>
                            <a:schemeClr val="tx1"/>
                          </a:solidFill>
                        </a:rPr>
                        <a:t>): Kawasaki/</a:t>
                      </a:r>
                      <a:r>
                        <a:rPr lang="fr-FR" sz="1000" b="0" dirty="0" err="1" smtClean="0">
                          <a:solidFill>
                            <a:schemeClr val="tx1"/>
                          </a:solidFill>
                        </a:rPr>
                        <a:t>Rotax</a:t>
                      </a:r>
                      <a:r>
                        <a:rPr lang="fr-FR" sz="1000" b="0" dirty="0" smtClean="0">
                          <a:solidFill>
                            <a:schemeClr val="tx1"/>
                          </a:solidFill>
                        </a:rPr>
                        <a:t>, 40+ </a:t>
                      </a:r>
                      <a:r>
                        <a:rPr lang="fr-FR" sz="1000" b="0" dirty="0" err="1" smtClean="0">
                          <a:solidFill>
                            <a:schemeClr val="tx1"/>
                          </a:solidFill>
                        </a:rPr>
                        <a:t>hp</a:t>
                      </a:r>
                      <a:endParaRPr lang="fr-FR" sz="1000" b="0" dirty="0" smtClean="0">
                        <a:solidFill>
                          <a:schemeClr val="tx1"/>
                        </a:solidFill>
                      </a:endParaRPr>
                    </a:p>
                    <a:p>
                      <a:r>
                        <a:rPr lang="fr-FR" sz="1000" b="0" dirty="0" smtClean="0">
                          <a:solidFill>
                            <a:schemeClr val="tx1"/>
                          </a:solidFill>
                        </a:rPr>
                        <a:t>Fuel </a:t>
                      </a:r>
                      <a:r>
                        <a:rPr lang="fr-FR" sz="1000" b="0" dirty="0" err="1" smtClean="0">
                          <a:solidFill>
                            <a:schemeClr val="tx1"/>
                          </a:solidFill>
                        </a:rPr>
                        <a:t>capacity</a:t>
                      </a:r>
                      <a:r>
                        <a:rPr lang="fr-FR" sz="1000" b="0" dirty="0" smtClean="0">
                          <a:solidFill>
                            <a:schemeClr val="tx1"/>
                          </a:solidFill>
                        </a:rPr>
                        <a:t>:  5 </a:t>
                      </a:r>
                      <a:r>
                        <a:rPr lang="fr-FR" sz="1000" b="0" dirty="0" err="1" smtClean="0">
                          <a:solidFill>
                            <a:schemeClr val="tx1"/>
                          </a:solidFill>
                        </a:rPr>
                        <a:t>gals</a:t>
                      </a:r>
                      <a:endParaRPr lang="fr-FR" sz="1000" b="0" dirty="0" smtClean="0">
                        <a:solidFill>
                          <a:schemeClr val="tx1"/>
                        </a:solidFill>
                      </a:endParaRPr>
                    </a:p>
                    <a:p>
                      <a:r>
                        <a:rPr lang="fr-FR" sz="1000" b="0" dirty="0" smtClean="0">
                          <a:solidFill>
                            <a:schemeClr val="tx1"/>
                          </a:solidFill>
                        </a:rPr>
                        <a:t>Fuel </a:t>
                      </a:r>
                      <a:r>
                        <a:rPr lang="fr-FR" sz="1000" b="0" dirty="0" err="1" smtClean="0">
                          <a:solidFill>
                            <a:schemeClr val="tx1"/>
                          </a:solidFill>
                        </a:rPr>
                        <a:t>consumption</a:t>
                      </a:r>
                      <a:r>
                        <a:rPr lang="fr-FR" sz="1000" b="0" dirty="0" smtClean="0">
                          <a:solidFill>
                            <a:schemeClr val="tx1"/>
                          </a:solidFill>
                        </a:rPr>
                        <a:t>: 4 </a:t>
                      </a:r>
                      <a:r>
                        <a:rPr lang="fr-FR" sz="1000" b="0" dirty="0" err="1" smtClean="0">
                          <a:solidFill>
                            <a:schemeClr val="tx1"/>
                          </a:solidFill>
                        </a:rPr>
                        <a:t>gals</a:t>
                      </a:r>
                      <a:r>
                        <a:rPr lang="fr-FR" sz="1000" b="0" dirty="0" smtClean="0">
                          <a:solidFill>
                            <a:schemeClr val="tx1"/>
                          </a:solidFill>
                        </a:rPr>
                        <a:t>/</a:t>
                      </a:r>
                      <a:r>
                        <a:rPr lang="fr-FR" sz="1000" b="0" dirty="0" err="1" smtClean="0">
                          <a:solidFill>
                            <a:schemeClr val="tx1"/>
                          </a:solidFill>
                        </a:rPr>
                        <a:t>hour</a:t>
                      </a:r>
                      <a:endParaRPr lang="fr-FR" sz="1000" b="0" dirty="0" smtClean="0">
                        <a:solidFill>
                          <a:schemeClr val="tx1"/>
                        </a:solidFill>
                      </a:endParaRPr>
                    </a:p>
                    <a:p>
                      <a:r>
                        <a:rPr lang="fr-FR" sz="1000" b="0" dirty="0" smtClean="0">
                          <a:solidFill>
                            <a:schemeClr val="tx1"/>
                          </a:solidFill>
                        </a:rPr>
                        <a:t>Speed (max.):  80 </a:t>
                      </a:r>
                      <a:r>
                        <a:rPr lang="fr-FR" sz="1000" b="0" dirty="0" err="1" smtClean="0">
                          <a:solidFill>
                            <a:schemeClr val="tx1"/>
                          </a:solidFill>
                        </a:rPr>
                        <a:t>mph</a:t>
                      </a:r>
                      <a:endParaRPr lang="fr-FR" sz="1000" b="0" dirty="0" smtClean="0">
                        <a:solidFill>
                          <a:schemeClr val="tx1"/>
                        </a:solidFill>
                      </a:endParaRPr>
                    </a:p>
                    <a:p>
                      <a:r>
                        <a:rPr lang="fr-FR" sz="1000" b="0" dirty="0" smtClean="0">
                          <a:solidFill>
                            <a:schemeClr val="tx1"/>
                          </a:solidFill>
                        </a:rPr>
                        <a:t>Altitude (max.): 10,000 </a:t>
                      </a:r>
                      <a:r>
                        <a:rPr lang="fr-FR" sz="1000" b="0" dirty="0" err="1" smtClean="0">
                          <a:solidFill>
                            <a:schemeClr val="tx1"/>
                          </a:solidFill>
                        </a:rPr>
                        <a:t>ft</a:t>
                      </a:r>
                      <a:r>
                        <a:rPr lang="fr-FR" sz="1000" b="0" dirty="0" smtClean="0">
                          <a:solidFill>
                            <a:schemeClr val="tx1"/>
                          </a:solidFill>
                        </a:rPr>
                        <a:t> </a:t>
                      </a:r>
                      <a:r>
                        <a:rPr lang="fr-FR" sz="1000" b="0" dirty="0" err="1" smtClean="0">
                          <a:solidFill>
                            <a:schemeClr val="tx1"/>
                          </a:solidFill>
                        </a:rPr>
                        <a:t>asi</a:t>
                      </a:r>
                      <a:endParaRPr lang="fr-FR" sz="1000" b="0" dirty="0" smtClean="0">
                        <a:solidFill>
                          <a:schemeClr val="tx1"/>
                        </a:solidFill>
                      </a:endParaRPr>
                    </a:p>
                    <a:p>
                      <a:r>
                        <a:rPr lang="en-US" sz="1000" b="0" dirty="0" smtClean="0">
                          <a:solidFill>
                            <a:schemeClr val="tx1"/>
                          </a:solidFill>
                        </a:rPr>
                        <a:t>Price</a:t>
                      </a:r>
                      <a:r>
                        <a:rPr lang="en-US" sz="1000" b="0" baseline="0" dirty="0" smtClean="0">
                          <a:solidFill>
                            <a:schemeClr val="tx1"/>
                          </a:solidFill>
                        </a:rPr>
                        <a:t> : </a:t>
                      </a:r>
                      <a:r>
                        <a:rPr lang="en-US" sz="1000" b="0" dirty="0" smtClean="0">
                          <a:solidFill>
                            <a:schemeClr val="tx1"/>
                          </a:solidFill>
                        </a:rPr>
                        <a:t>Kestrel Jet Helicopter—Fully Assembled &amp;  Tested :</a:t>
                      </a:r>
                      <a:r>
                        <a:rPr lang="en-US" sz="1000" b="0" baseline="0" dirty="0" smtClean="0">
                          <a:solidFill>
                            <a:schemeClr val="tx1"/>
                          </a:solidFill>
                        </a:rPr>
                        <a:t> </a:t>
                      </a:r>
                      <a:r>
                        <a:rPr lang="en-US" sz="1000" b="0" dirty="0" smtClean="0">
                          <a:solidFill>
                            <a:schemeClr val="tx1"/>
                          </a:solidFill>
                        </a:rPr>
                        <a:t>$26,500</a:t>
                      </a:r>
                    </a:p>
                    <a:p>
                      <a:r>
                        <a:rPr lang="fr-FR" sz="1000" b="0" dirty="0" smtClean="0">
                          <a:solidFill>
                            <a:schemeClr val="tx1"/>
                          </a:solidFill>
                          <a:hlinkClick r:id="rId4"/>
                        </a:rPr>
                        <a:t>www.vortechonline.com/g1</a:t>
                      </a:r>
                      <a:r>
                        <a:rPr lang="fr-FR" sz="1000" b="0" dirty="0" smtClean="0">
                          <a:solidFill>
                            <a:schemeClr val="tx1"/>
                          </a:solidFill>
                        </a:rPr>
                        <a:t> </a:t>
                      </a:r>
                      <a:endParaRPr lang="fr-FR"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dirty="0" smtClean="0">
                          <a:solidFill>
                            <a:schemeClr val="tx1"/>
                          </a:solidFill>
                        </a:rPr>
                        <a:t>A/W 95,  </a:t>
                      </a:r>
                      <a:r>
                        <a:rPr lang="en-US" sz="1000" dirty="0" smtClean="0">
                          <a:solidFill>
                            <a:schemeClr val="tx1"/>
                          </a:solidFill>
                        </a:rPr>
                        <a:t>latest update of the Choppy</a:t>
                      </a:r>
                      <a:endParaRPr lang="fr-FR" sz="1000" dirty="0" smtClean="0">
                        <a:solidFill>
                          <a:schemeClr val="tx1"/>
                        </a:solidFill>
                      </a:endParaRPr>
                    </a:p>
                    <a:p>
                      <a:r>
                        <a:rPr lang="fr-FR" sz="1000" b="0" u="sng" dirty="0" err="1" smtClean="0">
                          <a:solidFill>
                            <a:schemeClr val="tx1"/>
                          </a:solidFill>
                        </a:rPr>
                        <a:t>Features</a:t>
                      </a:r>
                      <a:r>
                        <a:rPr lang="fr-FR" sz="1000" b="0" dirty="0" smtClean="0">
                          <a:solidFill>
                            <a:schemeClr val="tx1"/>
                          </a:solidFill>
                        </a:rPr>
                        <a:t> :</a:t>
                      </a:r>
                    </a:p>
                    <a:p>
                      <a:r>
                        <a:rPr lang="fr-FR" sz="1000" b="0" dirty="0" smtClean="0">
                          <a:solidFill>
                            <a:schemeClr val="tx1"/>
                          </a:solidFill>
                        </a:rPr>
                        <a:t>• Full </a:t>
                      </a:r>
                      <a:r>
                        <a:rPr lang="fr-FR" sz="1000" b="0" dirty="0" err="1" smtClean="0">
                          <a:solidFill>
                            <a:schemeClr val="tx1"/>
                          </a:solidFill>
                        </a:rPr>
                        <a:t>helicopter</a:t>
                      </a:r>
                      <a:endParaRPr lang="fr-FR" sz="1000" b="0" dirty="0" smtClean="0">
                        <a:solidFill>
                          <a:schemeClr val="tx1"/>
                        </a:solidFill>
                      </a:endParaRPr>
                    </a:p>
                    <a:p>
                      <a:r>
                        <a:rPr lang="fr-FR" sz="1000" b="0" dirty="0" smtClean="0">
                          <a:solidFill>
                            <a:schemeClr val="tx1"/>
                          </a:solidFill>
                        </a:rPr>
                        <a:t>• </a:t>
                      </a:r>
                      <a:r>
                        <a:rPr lang="fr-FR" sz="1000" b="0" dirty="0" err="1" smtClean="0">
                          <a:solidFill>
                            <a:schemeClr val="tx1"/>
                          </a:solidFill>
                        </a:rPr>
                        <a:t>Easy</a:t>
                      </a:r>
                      <a:r>
                        <a:rPr lang="fr-FR" sz="1000" b="0" dirty="0" smtClean="0">
                          <a:solidFill>
                            <a:schemeClr val="tx1"/>
                          </a:solidFill>
                        </a:rPr>
                        <a:t>, </a:t>
                      </a:r>
                      <a:r>
                        <a:rPr lang="fr-FR" sz="1000" b="0" dirty="0" err="1" smtClean="0">
                          <a:solidFill>
                            <a:schemeClr val="tx1"/>
                          </a:solidFill>
                        </a:rPr>
                        <a:t>low-cost</a:t>
                      </a:r>
                      <a:r>
                        <a:rPr lang="fr-FR" sz="1000" b="0" dirty="0" smtClean="0">
                          <a:solidFill>
                            <a:schemeClr val="tx1"/>
                          </a:solidFill>
                        </a:rPr>
                        <a:t> </a:t>
                      </a:r>
                      <a:r>
                        <a:rPr lang="fr-FR" sz="1000" b="0" dirty="0" err="1" smtClean="0">
                          <a:solidFill>
                            <a:schemeClr val="tx1"/>
                          </a:solidFill>
                        </a:rPr>
                        <a:t>assembly</a:t>
                      </a:r>
                      <a:endParaRPr lang="fr-FR" sz="1000" b="0" dirty="0" smtClean="0">
                        <a:solidFill>
                          <a:schemeClr val="tx1"/>
                        </a:solidFill>
                      </a:endParaRPr>
                    </a:p>
                    <a:p>
                      <a:r>
                        <a:rPr lang="fr-FR" sz="1000" b="0" dirty="0" smtClean="0">
                          <a:solidFill>
                            <a:schemeClr val="tx1"/>
                          </a:solidFill>
                        </a:rPr>
                        <a:t>• </a:t>
                      </a:r>
                      <a:r>
                        <a:rPr lang="fr-FR" sz="1000" b="0" dirty="0" err="1" smtClean="0">
                          <a:solidFill>
                            <a:schemeClr val="tx1"/>
                          </a:solidFill>
                        </a:rPr>
                        <a:t>Built</a:t>
                      </a:r>
                      <a:r>
                        <a:rPr lang="fr-FR" sz="1000" b="0" dirty="0" smtClean="0">
                          <a:solidFill>
                            <a:schemeClr val="tx1"/>
                          </a:solidFill>
                        </a:rPr>
                        <a:t> </a:t>
                      </a:r>
                      <a:r>
                        <a:rPr lang="fr-FR" sz="1000" b="0" dirty="0" err="1" smtClean="0">
                          <a:solidFill>
                            <a:schemeClr val="tx1"/>
                          </a:solidFill>
                        </a:rPr>
                        <a:t>from</a:t>
                      </a:r>
                      <a:r>
                        <a:rPr lang="fr-FR" sz="1000" b="0" dirty="0" smtClean="0">
                          <a:solidFill>
                            <a:schemeClr val="tx1"/>
                          </a:solidFill>
                        </a:rPr>
                        <a:t> </a:t>
                      </a:r>
                      <a:r>
                        <a:rPr lang="fr-FR" sz="1000" b="0" dirty="0" err="1" smtClean="0">
                          <a:solidFill>
                            <a:schemeClr val="tx1"/>
                          </a:solidFill>
                        </a:rPr>
                        <a:t>widely</a:t>
                      </a:r>
                      <a:r>
                        <a:rPr lang="fr-FR" sz="1000" b="0" dirty="0" smtClean="0">
                          <a:solidFill>
                            <a:schemeClr val="tx1"/>
                          </a:solidFill>
                        </a:rPr>
                        <a:t> </a:t>
                      </a:r>
                      <a:r>
                        <a:rPr lang="fr-FR" sz="1000" b="0" dirty="0" err="1" smtClean="0">
                          <a:solidFill>
                            <a:schemeClr val="tx1"/>
                          </a:solidFill>
                        </a:rPr>
                        <a:t>available</a:t>
                      </a:r>
                      <a:r>
                        <a:rPr lang="fr-FR" sz="1000" b="0" dirty="0" smtClean="0">
                          <a:solidFill>
                            <a:schemeClr val="tx1"/>
                          </a:solidFill>
                        </a:rPr>
                        <a:t> </a:t>
                      </a:r>
                      <a:r>
                        <a:rPr lang="fr-FR" sz="1000" b="0" dirty="0" err="1" smtClean="0">
                          <a:solidFill>
                            <a:schemeClr val="tx1"/>
                          </a:solidFill>
                        </a:rPr>
                        <a:t>materials</a:t>
                      </a:r>
                      <a:endParaRPr lang="fr-FR" sz="1000" b="0" dirty="0" smtClean="0">
                        <a:solidFill>
                          <a:schemeClr val="tx1"/>
                        </a:solidFill>
                      </a:endParaRPr>
                    </a:p>
                    <a:p>
                      <a:r>
                        <a:rPr lang="fr-FR" sz="1000" b="0" dirty="0" smtClean="0">
                          <a:solidFill>
                            <a:schemeClr val="tx1"/>
                          </a:solidFill>
                        </a:rPr>
                        <a:t>• Uses </a:t>
                      </a:r>
                      <a:r>
                        <a:rPr lang="fr-FR" sz="1000" b="0" dirty="0" err="1" smtClean="0">
                          <a:solidFill>
                            <a:schemeClr val="tx1"/>
                          </a:solidFill>
                        </a:rPr>
                        <a:t>Rotax</a:t>
                      </a:r>
                      <a:r>
                        <a:rPr lang="fr-FR" sz="1000" b="0" dirty="0" smtClean="0">
                          <a:solidFill>
                            <a:schemeClr val="tx1"/>
                          </a:solidFill>
                        </a:rPr>
                        <a:t> 503 </a:t>
                      </a:r>
                      <a:r>
                        <a:rPr lang="fr-FR" sz="1000" b="0" dirty="0" err="1" smtClean="0">
                          <a:solidFill>
                            <a:schemeClr val="tx1"/>
                          </a:solidFill>
                        </a:rPr>
                        <a:t>engine</a:t>
                      </a:r>
                      <a:r>
                        <a:rPr lang="fr-FR" sz="1000" b="0" dirty="0" smtClean="0">
                          <a:solidFill>
                            <a:schemeClr val="tx1"/>
                          </a:solidFill>
                        </a:rPr>
                        <a:t> (or </a:t>
                      </a:r>
                      <a:r>
                        <a:rPr lang="fr-FR" sz="1000" b="0" dirty="0" err="1" smtClean="0">
                          <a:solidFill>
                            <a:schemeClr val="tx1"/>
                          </a:solidFill>
                        </a:rPr>
                        <a:t>equiv</a:t>
                      </a:r>
                      <a:r>
                        <a:rPr lang="fr-FR" sz="1000" b="0" dirty="0" smtClean="0">
                          <a:solidFill>
                            <a:schemeClr val="tx1"/>
                          </a:solidFill>
                        </a:rPr>
                        <a:t>.)</a:t>
                      </a:r>
                    </a:p>
                    <a:p>
                      <a:endParaRPr lang="fr-FR" sz="1000" b="0" dirty="0" smtClean="0">
                        <a:solidFill>
                          <a:schemeClr val="tx1"/>
                        </a:solidFill>
                      </a:endParaRPr>
                    </a:p>
                    <a:p>
                      <a:r>
                        <a:rPr lang="fr-FR" sz="1000" b="0" u="sng" dirty="0" err="1" smtClean="0">
                          <a:solidFill>
                            <a:schemeClr val="tx1"/>
                          </a:solidFill>
                        </a:rPr>
                        <a:t>Specs</a:t>
                      </a:r>
                      <a:r>
                        <a:rPr lang="fr-FR" sz="1000" b="0" dirty="0" smtClean="0">
                          <a:solidFill>
                            <a:schemeClr val="tx1"/>
                          </a:solidFill>
                        </a:rPr>
                        <a:t> :      </a:t>
                      </a:r>
                    </a:p>
                    <a:p>
                      <a:r>
                        <a:rPr lang="fr-FR" sz="1000" b="0" dirty="0" err="1" smtClean="0">
                          <a:solidFill>
                            <a:schemeClr val="tx1"/>
                          </a:solidFill>
                        </a:rPr>
                        <a:t>Empty</a:t>
                      </a:r>
                      <a:r>
                        <a:rPr lang="fr-FR" sz="1000" b="0" dirty="0" smtClean="0">
                          <a:solidFill>
                            <a:schemeClr val="tx1"/>
                          </a:solidFill>
                        </a:rPr>
                        <a:t> </a:t>
                      </a:r>
                      <a:r>
                        <a:rPr lang="fr-FR" sz="1000" b="0" dirty="0" err="1" smtClean="0">
                          <a:solidFill>
                            <a:schemeClr val="tx1"/>
                          </a:solidFill>
                        </a:rPr>
                        <a:t>weight</a:t>
                      </a:r>
                      <a:r>
                        <a:rPr lang="fr-FR" sz="1000" b="0" dirty="0" smtClean="0">
                          <a:solidFill>
                            <a:schemeClr val="tx1"/>
                          </a:solidFill>
                        </a:rPr>
                        <a:t>: 272 </a:t>
                      </a:r>
                      <a:r>
                        <a:rPr lang="fr-FR" sz="1000" b="0" dirty="0" err="1" smtClean="0">
                          <a:solidFill>
                            <a:schemeClr val="tx1"/>
                          </a:solidFill>
                        </a:rPr>
                        <a:t>lbs</a:t>
                      </a:r>
                      <a:r>
                        <a:rPr lang="fr-FR" sz="1000" b="0" dirty="0" smtClean="0">
                          <a:solidFill>
                            <a:schemeClr val="tx1"/>
                          </a:solidFill>
                        </a:rPr>
                        <a:t>* (123 kilos)         </a:t>
                      </a:r>
                    </a:p>
                    <a:p>
                      <a:r>
                        <a:rPr lang="fr-FR" sz="1000" b="0" dirty="0" smtClean="0">
                          <a:solidFill>
                            <a:schemeClr val="tx1"/>
                          </a:solidFill>
                        </a:rPr>
                        <a:t>Gross </a:t>
                      </a:r>
                      <a:r>
                        <a:rPr lang="fr-FR" sz="1000" b="0" dirty="0" err="1" smtClean="0">
                          <a:solidFill>
                            <a:schemeClr val="tx1"/>
                          </a:solidFill>
                        </a:rPr>
                        <a:t>weight</a:t>
                      </a:r>
                      <a:r>
                        <a:rPr lang="fr-FR" sz="1000" b="0" dirty="0" smtClean="0">
                          <a:solidFill>
                            <a:schemeClr val="tx1"/>
                          </a:solidFill>
                        </a:rPr>
                        <a:t>: 497 </a:t>
                      </a:r>
                      <a:r>
                        <a:rPr lang="fr-FR" sz="1000" b="0" dirty="0" err="1" smtClean="0">
                          <a:solidFill>
                            <a:schemeClr val="tx1"/>
                          </a:solidFill>
                        </a:rPr>
                        <a:t>lbs</a:t>
                      </a:r>
                      <a:r>
                        <a:rPr lang="fr-FR" sz="1000" b="0" dirty="0" smtClean="0">
                          <a:solidFill>
                            <a:schemeClr val="tx1"/>
                          </a:solidFill>
                        </a:rPr>
                        <a:t>** (222 kilos)          </a:t>
                      </a:r>
                    </a:p>
                    <a:p>
                      <a:r>
                        <a:rPr lang="fr-FR" sz="1000" b="0" dirty="0" err="1" smtClean="0">
                          <a:solidFill>
                            <a:schemeClr val="tx1"/>
                          </a:solidFill>
                        </a:rPr>
                        <a:t>Useful</a:t>
                      </a:r>
                      <a:r>
                        <a:rPr lang="fr-FR" sz="1000" b="0" dirty="0" smtClean="0">
                          <a:solidFill>
                            <a:schemeClr val="tx1"/>
                          </a:solidFill>
                        </a:rPr>
                        <a:t> </a:t>
                      </a:r>
                      <a:r>
                        <a:rPr lang="fr-FR" sz="1000" b="0" dirty="0" err="1" smtClean="0">
                          <a:solidFill>
                            <a:schemeClr val="tx1"/>
                          </a:solidFill>
                        </a:rPr>
                        <a:t>load</a:t>
                      </a:r>
                      <a:r>
                        <a:rPr lang="fr-FR" sz="1000" b="0" dirty="0" smtClean="0">
                          <a:solidFill>
                            <a:schemeClr val="tx1"/>
                          </a:solidFill>
                        </a:rPr>
                        <a:t>: 225 </a:t>
                      </a:r>
                      <a:r>
                        <a:rPr lang="fr-FR" sz="1000" b="0" dirty="0" err="1" smtClean="0">
                          <a:solidFill>
                            <a:schemeClr val="tx1"/>
                          </a:solidFill>
                        </a:rPr>
                        <a:t>lbs</a:t>
                      </a:r>
                      <a:r>
                        <a:rPr lang="fr-FR" sz="1000" b="0" dirty="0" smtClean="0">
                          <a:solidFill>
                            <a:schemeClr val="tx1"/>
                          </a:solidFill>
                        </a:rPr>
                        <a:t>** (102 kilos) </a:t>
                      </a:r>
                    </a:p>
                    <a:p>
                      <a:r>
                        <a:rPr lang="fr-FR" sz="1000" b="0" dirty="0" smtClean="0">
                          <a:solidFill>
                            <a:schemeClr val="tx1"/>
                          </a:solidFill>
                        </a:rPr>
                        <a:t>Main rotor </a:t>
                      </a:r>
                      <a:r>
                        <a:rPr lang="fr-FR" sz="1000" b="0" dirty="0" err="1" smtClean="0">
                          <a:solidFill>
                            <a:schemeClr val="tx1"/>
                          </a:solidFill>
                        </a:rPr>
                        <a:t>chord</a:t>
                      </a:r>
                      <a:r>
                        <a:rPr lang="fr-FR" sz="1000" b="0" dirty="0" smtClean="0">
                          <a:solidFill>
                            <a:schemeClr val="tx1"/>
                          </a:solidFill>
                        </a:rPr>
                        <a:t>: 7" (17.78 cm) </a:t>
                      </a:r>
                    </a:p>
                    <a:p>
                      <a:r>
                        <a:rPr lang="fr-FR" sz="1000" b="0" dirty="0" smtClean="0">
                          <a:solidFill>
                            <a:schemeClr val="tx1"/>
                          </a:solidFill>
                        </a:rPr>
                        <a:t>Main rotor </a:t>
                      </a:r>
                      <a:r>
                        <a:rPr lang="fr-FR" sz="1000" b="0" dirty="0" err="1" smtClean="0">
                          <a:solidFill>
                            <a:schemeClr val="tx1"/>
                          </a:solidFill>
                        </a:rPr>
                        <a:t>diameter</a:t>
                      </a:r>
                      <a:r>
                        <a:rPr lang="fr-FR" sz="1000" b="0" dirty="0" smtClean="0">
                          <a:solidFill>
                            <a:schemeClr val="tx1"/>
                          </a:solidFill>
                        </a:rPr>
                        <a:t>: 19.5' (5.94 m) </a:t>
                      </a:r>
                    </a:p>
                    <a:p>
                      <a:r>
                        <a:rPr lang="fr-FR" sz="1000" b="0" dirty="0" err="1" smtClean="0">
                          <a:solidFill>
                            <a:schemeClr val="tx1"/>
                          </a:solidFill>
                        </a:rPr>
                        <a:t>Tail</a:t>
                      </a:r>
                      <a:r>
                        <a:rPr lang="fr-FR" sz="1000" b="0" dirty="0" smtClean="0">
                          <a:solidFill>
                            <a:schemeClr val="tx1"/>
                          </a:solidFill>
                        </a:rPr>
                        <a:t> rotor </a:t>
                      </a:r>
                      <a:r>
                        <a:rPr lang="fr-FR" sz="1000" b="0" dirty="0" err="1" smtClean="0">
                          <a:solidFill>
                            <a:schemeClr val="tx1"/>
                          </a:solidFill>
                        </a:rPr>
                        <a:t>diameter</a:t>
                      </a:r>
                      <a:r>
                        <a:rPr lang="fr-FR" sz="1000" b="0" dirty="0" smtClean="0">
                          <a:solidFill>
                            <a:schemeClr val="tx1"/>
                          </a:solidFill>
                        </a:rPr>
                        <a:t>: 3'4" (102 cm) </a:t>
                      </a:r>
                    </a:p>
                    <a:p>
                      <a:r>
                        <a:rPr lang="fr-FR" sz="1000" b="0" dirty="0" err="1" smtClean="0">
                          <a:solidFill>
                            <a:schemeClr val="tx1"/>
                          </a:solidFill>
                        </a:rPr>
                        <a:t>Height</a:t>
                      </a:r>
                      <a:r>
                        <a:rPr lang="fr-FR" sz="1000" b="0" dirty="0" smtClean="0">
                          <a:solidFill>
                            <a:schemeClr val="tx1"/>
                          </a:solidFill>
                        </a:rPr>
                        <a:t>: 6'5" (196 cm) </a:t>
                      </a:r>
                    </a:p>
                    <a:p>
                      <a:r>
                        <a:rPr lang="fr-FR" sz="1000" b="0" dirty="0" err="1" smtClean="0">
                          <a:solidFill>
                            <a:schemeClr val="tx1"/>
                          </a:solidFill>
                        </a:rPr>
                        <a:t>Length</a:t>
                      </a:r>
                      <a:r>
                        <a:rPr lang="fr-FR" sz="1000" b="0" dirty="0" smtClean="0">
                          <a:solidFill>
                            <a:schemeClr val="tx1"/>
                          </a:solidFill>
                        </a:rPr>
                        <a:t>: 15' (4.57 m) </a:t>
                      </a:r>
                    </a:p>
                    <a:p>
                      <a:r>
                        <a:rPr lang="fr-FR" sz="1000" b="0" dirty="0" err="1" smtClean="0">
                          <a:solidFill>
                            <a:schemeClr val="tx1"/>
                          </a:solidFill>
                        </a:rPr>
                        <a:t>Width</a:t>
                      </a:r>
                      <a:r>
                        <a:rPr lang="fr-FR" sz="1000" b="0" dirty="0" smtClean="0">
                          <a:solidFill>
                            <a:schemeClr val="tx1"/>
                          </a:solidFill>
                        </a:rPr>
                        <a:t>: 5.75' (175 cm) </a:t>
                      </a:r>
                    </a:p>
                    <a:p>
                      <a:r>
                        <a:rPr lang="fr-FR" sz="1000" b="0" dirty="0" smtClean="0">
                          <a:solidFill>
                            <a:schemeClr val="tx1"/>
                          </a:solidFill>
                        </a:rPr>
                        <a:t>Cruise speed: 60 </a:t>
                      </a:r>
                      <a:r>
                        <a:rPr lang="fr-FR" sz="1000" b="0" dirty="0" err="1" smtClean="0">
                          <a:solidFill>
                            <a:schemeClr val="tx1"/>
                          </a:solidFill>
                        </a:rPr>
                        <a:t>mph</a:t>
                      </a:r>
                      <a:r>
                        <a:rPr lang="fr-FR" sz="1000" b="0" dirty="0" smtClean="0">
                          <a:solidFill>
                            <a:schemeClr val="tx1"/>
                          </a:solidFill>
                        </a:rPr>
                        <a:t> (97 </a:t>
                      </a:r>
                      <a:r>
                        <a:rPr lang="fr-FR" sz="1000" b="0" dirty="0" err="1" smtClean="0">
                          <a:solidFill>
                            <a:schemeClr val="tx1"/>
                          </a:solidFill>
                        </a:rPr>
                        <a:t>kph</a:t>
                      </a:r>
                      <a:r>
                        <a:rPr lang="fr-FR" sz="1000" b="0" dirty="0" smtClean="0">
                          <a:solidFill>
                            <a:schemeClr val="tx1"/>
                          </a:solidFill>
                        </a:rPr>
                        <a:t>)        </a:t>
                      </a:r>
                    </a:p>
                    <a:p>
                      <a:r>
                        <a:rPr lang="fr-FR" sz="1000" b="0" dirty="0" smtClean="0">
                          <a:solidFill>
                            <a:schemeClr val="tx1"/>
                          </a:solidFill>
                        </a:rPr>
                        <a:t>Horsepower range: 50 - 75** </a:t>
                      </a:r>
                    </a:p>
                    <a:p>
                      <a:r>
                        <a:rPr lang="fr-FR" sz="1000" b="0" dirty="0" err="1" smtClean="0">
                          <a:solidFill>
                            <a:schemeClr val="tx1"/>
                          </a:solidFill>
                        </a:rPr>
                        <a:t>Engine</a:t>
                      </a:r>
                      <a:r>
                        <a:rPr lang="fr-FR" sz="1000" b="0" dirty="0" smtClean="0">
                          <a:solidFill>
                            <a:schemeClr val="tx1"/>
                          </a:solidFill>
                        </a:rPr>
                        <a:t>: </a:t>
                      </a:r>
                      <a:r>
                        <a:rPr lang="fr-FR" sz="1000" b="0" dirty="0" err="1" smtClean="0">
                          <a:solidFill>
                            <a:schemeClr val="tx1"/>
                          </a:solidFill>
                        </a:rPr>
                        <a:t>Rotax</a:t>
                      </a:r>
                      <a:r>
                        <a:rPr lang="fr-FR" sz="1000" b="0" dirty="0" smtClean="0">
                          <a:solidFill>
                            <a:schemeClr val="tx1"/>
                          </a:solidFill>
                        </a:rPr>
                        <a:t> 503 (or </a:t>
                      </a:r>
                      <a:r>
                        <a:rPr lang="fr-FR" sz="1000" b="0" dirty="0" err="1" smtClean="0">
                          <a:solidFill>
                            <a:schemeClr val="tx1"/>
                          </a:solidFill>
                        </a:rPr>
                        <a:t>equiv</a:t>
                      </a:r>
                      <a:r>
                        <a:rPr lang="fr-FR" sz="1000" b="0" dirty="0" smtClean="0">
                          <a:solidFill>
                            <a:schemeClr val="tx1"/>
                          </a:solidFill>
                        </a:rPr>
                        <a:t>.)** </a:t>
                      </a:r>
                    </a:p>
                    <a:p>
                      <a:r>
                        <a:rPr lang="fr-FR" sz="1000" b="0" dirty="0" err="1" smtClean="0">
                          <a:solidFill>
                            <a:schemeClr val="tx1"/>
                          </a:solidFill>
                        </a:rPr>
                        <a:t>Engine</a:t>
                      </a:r>
                      <a:r>
                        <a:rPr lang="fr-FR" sz="1000" b="0" dirty="0" smtClean="0">
                          <a:solidFill>
                            <a:schemeClr val="tx1"/>
                          </a:solidFill>
                        </a:rPr>
                        <a:t> RPM: 6200 - 6500 </a:t>
                      </a:r>
                    </a:p>
                    <a:p>
                      <a:r>
                        <a:rPr lang="fr-FR" sz="1000" b="0" dirty="0" smtClean="0">
                          <a:solidFill>
                            <a:schemeClr val="tx1"/>
                          </a:solidFill>
                        </a:rPr>
                        <a:t>Main / </a:t>
                      </a:r>
                      <a:r>
                        <a:rPr lang="fr-FR" sz="1000" b="0" dirty="0" err="1" smtClean="0">
                          <a:solidFill>
                            <a:schemeClr val="tx1"/>
                          </a:solidFill>
                        </a:rPr>
                        <a:t>tail</a:t>
                      </a:r>
                      <a:r>
                        <a:rPr lang="fr-FR" sz="1000" b="0" dirty="0" smtClean="0">
                          <a:solidFill>
                            <a:schemeClr val="tx1"/>
                          </a:solidFill>
                        </a:rPr>
                        <a:t> rotor RPM: 435-450 / 2800 </a:t>
                      </a:r>
                    </a:p>
                    <a:p>
                      <a:r>
                        <a:rPr lang="fr-FR" sz="1000" b="0" dirty="0" smtClean="0">
                          <a:solidFill>
                            <a:schemeClr val="tx1"/>
                          </a:solidFill>
                        </a:rPr>
                        <a:t>Flight time (5 gal fuel): 1 </a:t>
                      </a:r>
                      <a:r>
                        <a:rPr lang="fr-FR" sz="1000" b="0" dirty="0" err="1" smtClean="0">
                          <a:solidFill>
                            <a:schemeClr val="tx1"/>
                          </a:solidFill>
                        </a:rPr>
                        <a:t>hour</a:t>
                      </a:r>
                      <a:r>
                        <a:rPr lang="fr-FR" sz="1000" b="0" dirty="0" smtClean="0">
                          <a:solidFill>
                            <a:schemeClr val="tx1"/>
                          </a:solidFill>
                        </a:rPr>
                        <a:t>±</a:t>
                      </a:r>
                    </a:p>
                    <a:p>
                      <a:r>
                        <a:rPr lang="fr-FR" sz="1000" b="0" dirty="0" smtClean="0">
                          <a:solidFill>
                            <a:schemeClr val="tx1"/>
                          </a:solidFill>
                        </a:rPr>
                        <a:t>Max altitude: about 10,500 </a:t>
                      </a:r>
                      <a:r>
                        <a:rPr lang="fr-FR" sz="1000" b="0" dirty="0" err="1" smtClean="0">
                          <a:solidFill>
                            <a:schemeClr val="tx1"/>
                          </a:solidFill>
                        </a:rPr>
                        <a:t>ft</a:t>
                      </a:r>
                      <a:r>
                        <a:rPr lang="fr-FR" sz="1000" b="0" dirty="0" smtClean="0">
                          <a:solidFill>
                            <a:schemeClr val="tx1"/>
                          </a:solidFill>
                        </a:rPr>
                        <a:t> </a:t>
                      </a:r>
                    </a:p>
                    <a:p>
                      <a:r>
                        <a:rPr lang="fr-FR" sz="1000" b="0" dirty="0" smtClean="0">
                          <a:solidFill>
                            <a:schemeClr val="tx1"/>
                          </a:solidFill>
                          <a:hlinkClick r:id="rId5"/>
                        </a:rPr>
                        <a:t>www.vortechonline.com/aw95</a:t>
                      </a:r>
                      <a:r>
                        <a:rPr lang="fr-FR" sz="1000" b="0" dirty="0" smtClean="0">
                          <a:solidFill>
                            <a:schemeClr val="tx1"/>
                          </a:solidFill>
                        </a:rPr>
                        <a:t> </a:t>
                      </a:r>
                    </a:p>
                    <a:p>
                      <a:endParaRPr lang="fr-FR"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6" name="Imag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91183" y="5550521"/>
            <a:ext cx="1872208" cy="1033614"/>
          </a:xfrm>
          <a:prstGeom prst="rect">
            <a:avLst/>
          </a:prstGeom>
        </p:spPr>
      </p:pic>
      <p:pic>
        <p:nvPicPr>
          <p:cNvPr id="7" name="Image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699792" y="5808371"/>
            <a:ext cx="1544960" cy="1019674"/>
          </a:xfrm>
          <a:prstGeom prst="rect">
            <a:avLst/>
          </a:prstGeom>
        </p:spPr>
      </p:pic>
      <p:pic>
        <p:nvPicPr>
          <p:cNvPr id="8" name="Image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860032" y="5479944"/>
            <a:ext cx="1331404" cy="1174768"/>
          </a:xfrm>
          <a:prstGeom prst="rect">
            <a:avLst/>
          </a:prstGeom>
        </p:spPr>
      </p:pic>
      <p:sp>
        <p:nvSpPr>
          <p:cNvPr id="9" name="ZoneTexte 8"/>
          <p:cNvSpPr txBox="1"/>
          <p:nvPr/>
        </p:nvSpPr>
        <p:spPr>
          <a:xfrm>
            <a:off x="7938721" y="1213780"/>
            <a:ext cx="546945" cy="246221"/>
          </a:xfrm>
          <a:prstGeom prst="rect">
            <a:avLst/>
          </a:prstGeom>
          <a:noFill/>
        </p:spPr>
        <p:txBody>
          <a:bodyPr wrap="none" rtlCol="0">
            <a:spAutoFit/>
          </a:bodyPr>
          <a:lstStyle/>
          <a:p>
            <a:r>
              <a:rPr lang="fr-FR" sz="1000" dirty="0" err="1" smtClean="0"/>
              <a:t>Kestrel</a:t>
            </a:r>
            <a:endParaRPr lang="fr-FR" sz="1000" dirty="0"/>
          </a:p>
        </p:txBody>
      </p:sp>
      <p:pic>
        <p:nvPicPr>
          <p:cNvPr id="10" name="Image 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092281" y="89554"/>
            <a:ext cx="1873374" cy="1162784"/>
          </a:xfrm>
          <a:prstGeom prst="rect">
            <a:avLst/>
          </a:prstGeom>
        </p:spPr>
      </p:pic>
      <p:pic>
        <p:nvPicPr>
          <p:cNvPr id="11" name="Image 1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092280" y="5373216"/>
            <a:ext cx="1584176" cy="1263330"/>
          </a:xfrm>
          <a:prstGeom prst="rect">
            <a:avLst/>
          </a:prstGeom>
        </p:spPr>
      </p:pic>
    </p:spTree>
    <p:extLst>
      <p:ext uri="{BB962C8B-B14F-4D97-AF65-F5344CB8AC3E}">
        <p14:creationId xmlns:p14="http://schemas.microsoft.com/office/powerpoint/2010/main" xmlns="" val="4103955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9525"/>
            <a:ext cx="6192688"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sp>
        <p:nvSpPr>
          <p:cNvPr id="3" name="ZoneTexte 2"/>
          <p:cNvSpPr txBox="1"/>
          <p:nvPr/>
        </p:nvSpPr>
        <p:spPr>
          <a:xfrm>
            <a:off x="161764" y="821710"/>
            <a:ext cx="8892480" cy="646331"/>
          </a:xfrm>
          <a:prstGeom prst="rect">
            <a:avLst/>
          </a:prstGeom>
          <a:noFill/>
        </p:spPr>
        <p:txBody>
          <a:bodyPr wrap="square" rtlCol="0">
            <a:spAutoFit/>
          </a:bodyPr>
          <a:lstStyle/>
          <a:p>
            <a:r>
              <a:rPr lang="en-US" b="1" dirty="0" smtClean="0">
                <a:solidFill>
                  <a:srgbClr val="FF0000"/>
                </a:solidFill>
              </a:rPr>
              <a:t>19) Appendix</a:t>
            </a:r>
            <a:r>
              <a:rPr lang="en-US" b="1" dirty="0">
                <a:solidFill>
                  <a:srgbClr val="FF0000"/>
                </a:solidFill>
              </a:rPr>
              <a:t>: </a:t>
            </a:r>
            <a:r>
              <a:rPr lang="en-US" b="1" dirty="0" smtClean="0">
                <a:solidFill>
                  <a:srgbClr val="FF0000"/>
                </a:solidFill>
              </a:rPr>
              <a:t>solutions which do </a:t>
            </a:r>
            <a:r>
              <a:rPr lang="en-US" b="1" dirty="0">
                <a:solidFill>
                  <a:srgbClr val="FF0000"/>
                </a:solidFill>
              </a:rPr>
              <a:t>not meet the criteria </a:t>
            </a:r>
            <a:r>
              <a:rPr lang="en-US" b="1" dirty="0" smtClean="0">
                <a:solidFill>
                  <a:srgbClr val="FF0000"/>
                </a:solidFill>
              </a:rPr>
              <a:t>selected</a:t>
            </a:r>
            <a:endParaRPr lang="en-US" b="1" dirty="0" smtClean="0"/>
          </a:p>
          <a:p>
            <a:r>
              <a:rPr lang="en-US" b="1" dirty="0" err="1" smtClean="0"/>
              <a:t>Lonestar</a:t>
            </a:r>
            <a:r>
              <a:rPr lang="en-US" b="1" dirty="0" smtClean="0"/>
              <a:t> (</a:t>
            </a:r>
            <a:r>
              <a:rPr lang="en-US" b="1" dirty="0" err="1" smtClean="0"/>
              <a:t>Redback</a:t>
            </a:r>
            <a:r>
              <a:rPr lang="en-US" b="1" dirty="0" smtClean="0"/>
              <a:t> aviation), CH7 helicopter, </a:t>
            </a:r>
            <a:r>
              <a:rPr lang="en-US" b="1" dirty="0" err="1" smtClean="0"/>
              <a:t>Helicycle</a:t>
            </a:r>
            <a:r>
              <a:rPr lang="en-US" b="1" dirty="0" smtClean="0"/>
              <a:t> helicopter, Mamba Air</a:t>
            </a:r>
          </a:p>
        </p:txBody>
      </p:sp>
      <p:graphicFrame>
        <p:nvGraphicFramePr>
          <p:cNvPr id="4" name="Tableau 3"/>
          <p:cNvGraphicFramePr>
            <a:graphicFrameLocks noGrp="1"/>
          </p:cNvGraphicFramePr>
          <p:nvPr>
            <p:extLst>
              <p:ext uri="{D42A27DB-BD31-4B8C-83A1-F6EECF244321}">
                <p14:modId xmlns:p14="http://schemas.microsoft.com/office/powerpoint/2010/main" xmlns="" val="1633502921"/>
              </p:ext>
            </p:extLst>
          </p:nvPr>
        </p:nvGraphicFramePr>
        <p:xfrm>
          <a:off x="161764" y="1468041"/>
          <a:ext cx="8880252" cy="5229497"/>
        </p:xfrm>
        <a:graphic>
          <a:graphicData uri="http://schemas.openxmlformats.org/drawingml/2006/table">
            <a:tbl>
              <a:tblPr firstRow="1" bandRow="1">
                <a:tableStyleId>{5C22544A-7EE6-4342-B048-85BDC9FD1C3A}</a:tableStyleId>
              </a:tblPr>
              <a:tblGrid>
                <a:gridCol w="2220063"/>
                <a:gridCol w="2220063"/>
                <a:gridCol w="2220063"/>
                <a:gridCol w="2220063"/>
              </a:tblGrid>
              <a:tr h="5229497">
                <a:tc>
                  <a:txBody>
                    <a:bodyPr/>
                    <a:lstStyle/>
                    <a:p>
                      <a:r>
                        <a:rPr lang="fr-FR" sz="1000" dirty="0" err="1" smtClean="0">
                          <a:solidFill>
                            <a:schemeClr val="tx1"/>
                          </a:solidFill>
                        </a:rPr>
                        <a:t>Lonestar</a:t>
                      </a:r>
                      <a:r>
                        <a:rPr lang="fr-FR" sz="1000" dirty="0" smtClean="0">
                          <a:solidFill>
                            <a:schemeClr val="tx1"/>
                          </a:solidFill>
                        </a:rPr>
                        <a:t> (</a:t>
                      </a:r>
                      <a:r>
                        <a:rPr lang="fr-FR" sz="1000" dirty="0" err="1" smtClean="0">
                          <a:solidFill>
                            <a:schemeClr val="tx1"/>
                          </a:solidFill>
                        </a:rPr>
                        <a:t>Redback</a:t>
                      </a:r>
                      <a:r>
                        <a:rPr lang="fr-FR" sz="1000" dirty="0" smtClean="0">
                          <a:solidFill>
                            <a:schemeClr val="tx1"/>
                          </a:solidFill>
                        </a:rPr>
                        <a:t> aviation)</a:t>
                      </a:r>
                      <a:endParaRPr lang="fr-FR" sz="1000" b="0" dirty="0" smtClean="0">
                        <a:solidFill>
                          <a:schemeClr val="tx1"/>
                        </a:solidFill>
                      </a:endParaRPr>
                    </a:p>
                    <a:p>
                      <a:r>
                        <a:rPr lang="fr-FR" sz="800" b="0" u="sng" dirty="0" err="1" smtClean="0">
                          <a:solidFill>
                            <a:schemeClr val="tx1"/>
                          </a:solidFill>
                        </a:rPr>
                        <a:t>Specs</a:t>
                      </a:r>
                      <a:r>
                        <a:rPr lang="fr-FR" sz="800" b="0" u="none" dirty="0" smtClean="0">
                          <a:solidFill>
                            <a:schemeClr val="tx1"/>
                          </a:solidFill>
                        </a:rPr>
                        <a:t> :</a:t>
                      </a:r>
                      <a:endParaRPr lang="fr-FR" sz="800" b="0" u="sng" dirty="0" smtClean="0">
                        <a:solidFill>
                          <a:schemeClr val="tx1"/>
                        </a:solidFill>
                      </a:endParaRPr>
                    </a:p>
                    <a:p>
                      <a:r>
                        <a:rPr lang="fr-FR" sz="800" b="0" dirty="0" err="1" smtClean="0">
                          <a:solidFill>
                            <a:schemeClr val="tx1"/>
                          </a:solidFill>
                        </a:rPr>
                        <a:t>Engine</a:t>
                      </a:r>
                      <a:r>
                        <a:rPr lang="fr-FR" sz="800" b="0" dirty="0" smtClean="0">
                          <a:solidFill>
                            <a:schemeClr val="tx1"/>
                          </a:solidFill>
                        </a:rPr>
                        <a:t>	</a:t>
                      </a:r>
                      <a:r>
                        <a:rPr lang="fr-FR" sz="800" b="0" dirty="0" err="1" smtClean="0">
                          <a:solidFill>
                            <a:schemeClr val="tx1"/>
                          </a:solidFill>
                        </a:rPr>
                        <a:t>Rotax</a:t>
                      </a:r>
                      <a:r>
                        <a:rPr lang="fr-FR" sz="800" b="0" dirty="0" smtClean="0">
                          <a:solidFill>
                            <a:schemeClr val="tx1"/>
                          </a:solidFill>
                        </a:rPr>
                        <a:t> 582 UL</a:t>
                      </a:r>
                    </a:p>
                    <a:p>
                      <a:r>
                        <a:rPr lang="fr-FR" sz="800" b="0" dirty="0" smtClean="0">
                          <a:solidFill>
                            <a:schemeClr val="tx1"/>
                          </a:solidFill>
                        </a:rPr>
                        <a:t>Power 64 </a:t>
                      </a:r>
                      <a:r>
                        <a:rPr lang="fr-FR" sz="800" b="0" dirty="0" err="1" smtClean="0">
                          <a:solidFill>
                            <a:schemeClr val="tx1"/>
                          </a:solidFill>
                        </a:rPr>
                        <a:t>hp</a:t>
                      </a:r>
                      <a:r>
                        <a:rPr lang="fr-FR" sz="800" b="0" dirty="0" smtClean="0">
                          <a:solidFill>
                            <a:schemeClr val="tx1"/>
                          </a:solidFill>
                        </a:rPr>
                        <a:t> (46 </a:t>
                      </a:r>
                      <a:r>
                        <a:rPr lang="fr-FR" sz="800" b="0" dirty="0" err="1" smtClean="0">
                          <a:solidFill>
                            <a:schemeClr val="tx1"/>
                          </a:solidFill>
                        </a:rPr>
                        <a:t>kw</a:t>
                      </a:r>
                      <a:r>
                        <a:rPr lang="fr-FR" sz="800" b="0" dirty="0" smtClean="0">
                          <a:solidFill>
                            <a:schemeClr val="tx1"/>
                          </a:solidFill>
                        </a:rPr>
                        <a:t>)</a:t>
                      </a:r>
                    </a:p>
                    <a:p>
                      <a:r>
                        <a:rPr lang="fr-FR" sz="800" b="0" dirty="0" smtClean="0">
                          <a:solidFill>
                            <a:schemeClr val="tx1"/>
                          </a:solidFill>
                        </a:rPr>
                        <a:t>Gross </a:t>
                      </a:r>
                      <a:r>
                        <a:rPr lang="fr-FR" sz="800" b="0" dirty="0" err="1" smtClean="0">
                          <a:solidFill>
                            <a:schemeClr val="tx1"/>
                          </a:solidFill>
                        </a:rPr>
                        <a:t>weight</a:t>
                      </a:r>
                      <a:r>
                        <a:rPr lang="fr-FR" sz="800" b="0" dirty="0" smtClean="0">
                          <a:solidFill>
                            <a:schemeClr val="tx1"/>
                          </a:solidFill>
                        </a:rPr>
                        <a:t> 680 </a:t>
                      </a:r>
                      <a:r>
                        <a:rPr lang="fr-FR" sz="800" b="0" dirty="0" err="1" smtClean="0">
                          <a:solidFill>
                            <a:schemeClr val="tx1"/>
                          </a:solidFill>
                        </a:rPr>
                        <a:t>lbs</a:t>
                      </a:r>
                      <a:r>
                        <a:rPr lang="fr-FR" sz="800" b="0" dirty="0" smtClean="0">
                          <a:solidFill>
                            <a:schemeClr val="tx1"/>
                          </a:solidFill>
                        </a:rPr>
                        <a:t> (310 kg)</a:t>
                      </a:r>
                    </a:p>
                    <a:p>
                      <a:r>
                        <a:rPr lang="fr-FR" sz="800" b="0" dirty="0" err="1" smtClean="0">
                          <a:solidFill>
                            <a:schemeClr val="tx1"/>
                          </a:solidFill>
                        </a:rPr>
                        <a:t>Empty</a:t>
                      </a:r>
                      <a:r>
                        <a:rPr lang="fr-FR" sz="800" b="0" dirty="0" smtClean="0">
                          <a:solidFill>
                            <a:schemeClr val="tx1"/>
                          </a:solidFill>
                        </a:rPr>
                        <a:t> </a:t>
                      </a:r>
                      <a:r>
                        <a:rPr lang="fr-FR" sz="800" b="0" dirty="0" err="1" smtClean="0">
                          <a:solidFill>
                            <a:schemeClr val="tx1"/>
                          </a:solidFill>
                        </a:rPr>
                        <a:t>weight</a:t>
                      </a:r>
                      <a:r>
                        <a:rPr lang="fr-FR" sz="800" b="0" dirty="0" smtClean="0">
                          <a:solidFill>
                            <a:schemeClr val="tx1"/>
                          </a:solidFill>
                        </a:rPr>
                        <a:t> 420 </a:t>
                      </a:r>
                      <a:r>
                        <a:rPr lang="fr-FR" sz="800" b="0" dirty="0" err="1" smtClean="0">
                          <a:solidFill>
                            <a:schemeClr val="tx1"/>
                          </a:solidFill>
                        </a:rPr>
                        <a:t>lbs</a:t>
                      </a:r>
                      <a:r>
                        <a:rPr lang="fr-FR" sz="800" b="0" dirty="0" smtClean="0">
                          <a:solidFill>
                            <a:schemeClr val="tx1"/>
                          </a:solidFill>
                        </a:rPr>
                        <a:t> (190 kg)</a:t>
                      </a:r>
                    </a:p>
                    <a:p>
                      <a:r>
                        <a:rPr lang="fr-FR" sz="800" b="0" dirty="0" err="1" smtClean="0">
                          <a:solidFill>
                            <a:schemeClr val="tx1"/>
                          </a:solidFill>
                        </a:rPr>
                        <a:t>Useful</a:t>
                      </a:r>
                      <a:r>
                        <a:rPr lang="fr-FR" sz="800" b="0" dirty="0" smtClean="0">
                          <a:solidFill>
                            <a:schemeClr val="tx1"/>
                          </a:solidFill>
                        </a:rPr>
                        <a:t> </a:t>
                      </a:r>
                      <a:r>
                        <a:rPr lang="fr-FR" sz="800" b="0" dirty="0" err="1" smtClean="0">
                          <a:solidFill>
                            <a:schemeClr val="tx1"/>
                          </a:solidFill>
                        </a:rPr>
                        <a:t>load</a:t>
                      </a:r>
                      <a:r>
                        <a:rPr lang="fr-FR" sz="800" b="0" dirty="0" smtClean="0">
                          <a:solidFill>
                            <a:schemeClr val="tx1"/>
                          </a:solidFill>
                        </a:rPr>
                        <a:t> (pilot &amp; fuel) 260 </a:t>
                      </a:r>
                      <a:r>
                        <a:rPr lang="fr-FR" sz="800" b="0" dirty="0" err="1" smtClean="0">
                          <a:solidFill>
                            <a:schemeClr val="tx1"/>
                          </a:solidFill>
                        </a:rPr>
                        <a:t>lbs</a:t>
                      </a:r>
                      <a:r>
                        <a:rPr lang="fr-FR" sz="800" b="0" dirty="0" smtClean="0">
                          <a:solidFill>
                            <a:schemeClr val="tx1"/>
                          </a:solidFill>
                        </a:rPr>
                        <a:t> (120 kg)</a:t>
                      </a:r>
                    </a:p>
                    <a:p>
                      <a:r>
                        <a:rPr lang="fr-FR" sz="800" b="0" dirty="0" smtClean="0">
                          <a:solidFill>
                            <a:schemeClr val="tx1"/>
                          </a:solidFill>
                        </a:rPr>
                        <a:t>Fuel </a:t>
                      </a:r>
                      <a:r>
                        <a:rPr lang="fr-FR" sz="800" b="0" dirty="0" err="1" smtClean="0">
                          <a:solidFill>
                            <a:schemeClr val="tx1"/>
                          </a:solidFill>
                        </a:rPr>
                        <a:t>capacity</a:t>
                      </a:r>
                      <a:r>
                        <a:rPr lang="fr-FR" sz="800" b="0" dirty="0" smtClean="0">
                          <a:solidFill>
                            <a:schemeClr val="tx1"/>
                          </a:solidFill>
                        </a:rPr>
                        <a:t> (</a:t>
                      </a:r>
                      <a:r>
                        <a:rPr lang="fr-FR" sz="800" b="0" dirty="0" err="1" smtClean="0">
                          <a:solidFill>
                            <a:schemeClr val="tx1"/>
                          </a:solidFill>
                        </a:rPr>
                        <a:t>seat</a:t>
                      </a:r>
                      <a:r>
                        <a:rPr lang="fr-FR" sz="800" b="0" dirty="0" smtClean="0">
                          <a:solidFill>
                            <a:schemeClr val="tx1"/>
                          </a:solidFill>
                        </a:rPr>
                        <a:t> tank) 8.3 gal (31.5 </a:t>
                      </a:r>
                      <a:r>
                        <a:rPr lang="fr-FR" sz="800" b="0" dirty="0" err="1" smtClean="0">
                          <a:solidFill>
                            <a:schemeClr val="tx1"/>
                          </a:solidFill>
                        </a:rPr>
                        <a:t>lt</a:t>
                      </a:r>
                      <a:r>
                        <a:rPr lang="fr-FR" sz="800" b="0" dirty="0" smtClean="0">
                          <a:solidFill>
                            <a:schemeClr val="tx1"/>
                          </a:solidFill>
                        </a:rPr>
                        <a:t>)</a:t>
                      </a:r>
                    </a:p>
                    <a:p>
                      <a:r>
                        <a:rPr lang="fr-FR" sz="800" b="0" dirty="0" smtClean="0">
                          <a:solidFill>
                            <a:schemeClr val="tx1"/>
                          </a:solidFill>
                        </a:rPr>
                        <a:t>Fuel </a:t>
                      </a:r>
                      <a:r>
                        <a:rPr lang="fr-FR" sz="800" b="0" dirty="0" err="1" smtClean="0">
                          <a:solidFill>
                            <a:schemeClr val="tx1"/>
                          </a:solidFill>
                        </a:rPr>
                        <a:t>weight</a:t>
                      </a:r>
                      <a:r>
                        <a:rPr lang="fr-FR" sz="800" b="0" dirty="0" smtClean="0">
                          <a:solidFill>
                            <a:schemeClr val="tx1"/>
                          </a:solidFill>
                        </a:rPr>
                        <a:t> (</a:t>
                      </a:r>
                      <a:r>
                        <a:rPr lang="fr-FR" sz="800" b="0" dirty="0" err="1" smtClean="0">
                          <a:solidFill>
                            <a:schemeClr val="tx1"/>
                          </a:solidFill>
                        </a:rPr>
                        <a:t>seat</a:t>
                      </a:r>
                      <a:r>
                        <a:rPr lang="fr-FR" sz="800" b="0" dirty="0" smtClean="0">
                          <a:solidFill>
                            <a:schemeClr val="tx1"/>
                          </a:solidFill>
                        </a:rPr>
                        <a:t> tank) 51 </a:t>
                      </a:r>
                      <a:r>
                        <a:rPr lang="fr-FR" sz="800" b="0" dirty="0" err="1" smtClean="0">
                          <a:solidFill>
                            <a:schemeClr val="tx1"/>
                          </a:solidFill>
                        </a:rPr>
                        <a:t>lbs</a:t>
                      </a:r>
                      <a:r>
                        <a:rPr lang="fr-FR" sz="800" b="0" dirty="0" smtClean="0">
                          <a:solidFill>
                            <a:schemeClr val="tx1"/>
                          </a:solidFill>
                        </a:rPr>
                        <a:t> (23 kg)</a:t>
                      </a:r>
                    </a:p>
                    <a:p>
                      <a:r>
                        <a:rPr lang="fr-FR" sz="800" b="0" dirty="0" smtClean="0">
                          <a:solidFill>
                            <a:schemeClr val="tx1"/>
                          </a:solidFill>
                        </a:rPr>
                        <a:t>Fuel </a:t>
                      </a:r>
                      <a:r>
                        <a:rPr lang="fr-FR" sz="800" b="0" dirty="0" err="1" smtClean="0">
                          <a:solidFill>
                            <a:schemeClr val="tx1"/>
                          </a:solidFill>
                        </a:rPr>
                        <a:t>consumption</a:t>
                      </a:r>
                      <a:r>
                        <a:rPr lang="fr-FR" sz="800" b="0" dirty="0" smtClean="0">
                          <a:solidFill>
                            <a:schemeClr val="tx1"/>
                          </a:solidFill>
                        </a:rPr>
                        <a:t> </a:t>
                      </a:r>
                      <a:r>
                        <a:rPr lang="fr-FR" sz="800" b="0" dirty="0" err="1" smtClean="0">
                          <a:solidFill>
                            <a:schemeClr val="tx1"/>
                          </a:solidFill>
                        </a:rPr>
                        <a:t>at</a:t>
                      </a:r>
                      <a:r>
                        <a:rPr lang="fr-FR" sz="800" b="0" dirty="0" smtClean="0">
                          <a:solidFill>
                            <a:schemeClr val="tx1"/>
                          </a:solidFill>
                        </a:rPr>
                        <a:t> </a:t>
                      </a:r>
                      <a:r>
                        <a:rPr lang="fr-FR" sz="800" b="0" dirty="0" err="1" smtClean="0">
                          <a:solidFill>
                            <a:schemeClr val="tx1"/>
                          </a:solidFill>
                        </a:rPr>
                        <a:t>cruise</a:t>
                      </a:r>
                      <a:r>
                        <a:rPr lang="fr-FR" sz="800" b="0" dirty="0" smtClean="0">
                          <a:solidFill>
                            <a:schemeClr val="tx1"/>
                          </a:solidFill>
                        </a:rPr>
                        <a:t> (4.8 gal/</a:t>
                      </a:r>
                      <a:r>
                        <a:rPr lang="fr-FR" sz="800" b="0" dirty="0" err="1" smtClean="0">
                          <a:solidFill>
                            <a:schemeClr val="tx1"/>
                          </a:solidFill>
                        </a:rPr>
                        <a:t>hr</a:t>
                      </a:r>
                      <a:r>
                        <a:rPr lang="fr-FR" sz="800" b="0" dirty="0" smtClean="0">
                          <a:solidFill>
                            <a:schemeClr val="tx1"/>
                          </a:solidFill>
                        </a:rPr>
                        <a:t> (18.2 </a:t>
                      </a:r>
                      <a:r>
                        <a:rPr lang="fr-FR" sz="800" b="0" dirty="0" err="1" smtClean="0">
                          <a:solidFill>
                            <a:schemeClr val="tx1"/>
                          </a:solidFill>
                        </a:rPr>
                        <a:t>lt</a:t>
                      </a:r>
                      <a:r>
                        <a:rPr lang="fr-FR" sz="800" b="0" dirty="0" smtClean="0">
                          <a:solidFill>
                            <a:schemeClr val="tx1"/>
                          </a:solidFill>
                        </a:rPr>
                        <a:t>/</a:t>
                      </a:r>
                      <a:r>
                        <a:rPr lang="fr-FR" sz="800" b="0" dirty="0" err="1" smtClean="0">
                          <a:solidFill>
                            <a:schemeClr val="tx1"/>
                          </a:solidFill>
                        </a:rPr>
                        <a:t>hr</a:t>
                      </a:r>
                      <a:r>
                        <a:rPr lang="fr-FR" sz="800" b="0" dirty="0" smtClean="0">
                          <a:solidFill>
                            <a:schemeClr val="tx1"/>
                          </a:solidFill>
                        </a:rPr>
                        <a:t>) </a:t>
                      </a:r>
                    </a:p>
                    <a:p>
                      <a:r>
                        <a:rPr lang="fr-FR" sz="800" b="0" dirty="0" smtClean="0">
                          <a:solidFill>
                            <a:schemeClr val="tx1"/>
                          </a:solidFill>
                        </a:rPr>
                        <a:t>Rate of </a:t>
                      </a:r>
                      <a:r>
                        <a:rPr lang="fr-FR" sz="800" b="0" dirty="0" err="1" smtClean="0">
                          <a:solidFill>
                            <a:schemeClr val="tx1"/>
                          </a:solidFill>
                        </a:rPr>
                        <a:t>climb</a:t>
                      </a:r>
                      <a:r>
                        <a:rPr lang="fr-FR" sz="800" b="0" dirty="0" smtClean="0">
                          <a:solidFill>
                            <a:schemeClr val="tx1"/>
                          </a:solidFill>
                        </a:rPr>
                        <a:t> 600 </a:t>
                      </a:r>
                      <a:r>
                        <a:rPr lang="fr-FR" sz="800" b="0" dirty="0" err="1" smtClean="0">
                          <a:solidFill>
                            <a:schemeClr val="tx1"/>
                          </a:solidFill>
                        </a:rPr>
                        <a:t>ft</a:t>
                      </a:r>
                      <a:r>
                        <a:rPr lang="fr-FR" sz="800" b="0" dirty="0" smtClean="0">
                          <a:solidFill>
                            <a:schemeClr val="tx1"/>
                          </a:solidFill>
                        </a:rPr>
                        <a:t>/min (180 m/min)</a:t>
                      </a:r>
                    </a:p>
                    <a:p>
                      <a:r>
                        <a:rPr lang="fr-FR" sz="800" b="0" dirty="0" smtClean="0">
                          <a:solidFill>
                            <a:schemeClr val="tx1"/>
                          </a:solidFill>
                        </a:rPr>
                        <a:t>Service </a:t>
                      </a:r>
                      <a:r>
                        <a:rPr lang="fr-FR" sz="800" b="0" dirty="0" err="1" smtClean="0">
                          <a:solidFill>
                            <a:schemeClr val="tx1"/>
                          </a:solidFill>
                        </a:rPr>
                        <a:t>ceiling</a:t>
                      </a:r>
                      <a:r>
                        <a:rPr lang="fr-FR" sz="800" b="0" dirty="0" smtClean="0">
                          <a:solidFill>
                            <a:schemeClr val="tx1"/>
                          </a:solidFill>
                        </a:rPr>
                        <a:t> 9000 </a:t>
                      </a:r>
                      <a:r>
                        <a:rPr lang="fr-FR" sz="800" b="0" dirty="0" err="1" smtClean="0">
                          <a:solidFill>
                            <a:schemeClr val="tx1"/>
                          </a:solidFill>
                        </a:rPr>
                        <a:t>ft</a:t>
                      </a:r>
                      <a:r>
                        <a:rPr lang="fr-FR" sz="800" b="0" dirty="0" smtClean="0">
                          <a:solidFill>
                            <a:schemeClr val="tx1"/>
                          </a:solidFill>
                        </a:rPr>
                        <a:t> (2740 m) </a:t>
                      </a:r>
                    </a:p>
                    <a:p>
                      <a:r>
                        <a:rPr lang="fr-FR" sz="800" b="0" dirty="0" err="1" smtClean="0">
                          <a:solidFill>
                            <a:schemeClr val="tx1"/>
                          </a:solidFill>
                        </a:rPr>
                        <a:t>Hover</a:t>
                      </a:r>
                      <a:r>
                        <a:rPr lang="fr-FR" sz="800" b="0" dirty="0" smtClean="0">
                          <a:solidFill>
                            <a:schemeClr val="tx1"/>
                          </a:solidFill>
                        </a:rPr>
                        <a:t> in </a:t>
                      </a:r>
                      <a:r>
                        <a:rPr lang="fr-FR" sz="800" b="0" dirty="0" err="1" smtClean="0">
                          <a:solidFill>
                            <a:schemeClr val="tx1"/>
                          </a:solidFill>
                        </a:rPr>
                        <a:t>ground</a:t>
                      </a:r>
                      <a:r>
                        <a:rPr lang="fr-FR" sz="800" b="0" dirty="0" smtClean="0">
                          <a:solidFill>
                            <a:schemeClr val="tx1"/>
                          </a:solidFill>
                        </a:rPr>
                        <a:t> </a:t>
                      </a:r>
                      <a:r>
                        <a:rPr lang="fr-FR" sz="800" b="0" dirty="0" err="1" smtClean="0">
                          <a:solidFill>
                            <a:schemeClr val="tx1"/>
                          </a:solidFill>
                        </a:rPr>
                        <a:t>effect</a:t>
                      </a:r>
                      <a:r>
                        <a:rPr lang="fr-FR" sz="800" b="0" dirty="0" smtClean="0">
                          <a:solidFill>
                            <a:schemeClr val="tx1"/>
                          </a:solidFill>
                        </a:rPr>
                        <a:t> (HIGE) 5500 </a:t>
                      </a:r>
                      <a:r>
                        <a:rPr lang="fr-FR" sz="800" b="0" dirty="0" err="1" smtClean="0">
                          <a:solidFill>
                            <a:schemeClr val="tx1"/>
                          </a:solidFill>
                        </a:rPr>
                        <a:t>ft</a:t>
                      </a:r>
                      <a:r>
                        <a:rPr lang="fr-FR" sz="800" b="0" dirty="0" smtClean="0">
                          <a:solidFill>
                            <a:schemeClr val="tx1"/>
                          </a:solidFill>
                        </a:rPr>
                        <a:t> (1675 m) </a:t>
                      </a:r>
                    </a:p>
                    <a:p>
                      <a:r>
                        <a:rPr lang="fr-FR" sz="800" b="0" dirty="0" err="1" smtClean="0">
                          <a:solidFill>
                            <a:schemeClr val="tx1"/>
                          </a:solidFill>
                        </a:rPr>
                        <a:t>Hover</a:t>
                      </a:r>
                      <a:r>
                        <a:rPr lang="fr-FR" sz="800" b="0" dirty="0" smtClean="0">
                          <a:solidFill>
                            <a:schemeClr val="tx1"/>
                          </a:solidFill>
                        </a:rPr>
                        <a:t> out of </a:t>
                      </a:r>
                      <a:r>
                        <a:rPr lang="fr-FR" sz="800" b="0" dirty="0" err="1" smtClean="0">
                          <a:solidFill>
                            <a:schemeClr val="tx1"/>
                          </a:solidFill>
                        </a:rPr>
                        <a:t>ground</a:t>
                      </a:r>
                      <a:r>
                        <a:rPr lang="fr-FR" sz="800" b="0" dirty="0" smtClean="0">
                          <a:solidFill>
                            <a:schemeClr val="tx1"/>
                          </a:solidFill>
                        </a:rPr>
                        <a:t> </a:t>
                      </a:r>
                      <a:r>
                        <a:rPr lang="fr-FR" sz="800" b="0" dirty="0" err="1" smtClean="0">
                          <a:solidFill>
                            <a:schemeClr val="tx1"/>
                          </a:solidFill>
                        </a:rPr>
                        <a:t>effect</a:t>
                      </a:r>
                      <a:r>
                        <a:rPr lang="fr-FR" sz="800" b="0" dirty="0" smtClean="0">
                          <a:solidFill>
                            <a:schemeClr val="tx1"/>
                          </a:solidFill>
                        </a:rPr>
                        <a:t> (HOGE) 4500 </a:t>
                      </a:r>
                      <a:r>
                        <a:rPr lang="fr-FR" sz="800" b="0" dirty="0" err="1" smtClean="0">
                          <a:solidFill>
                            <a:schemeClr val="tx1"/>
                          </a:solidFill>
                        </a:rPr>
                        <a:t>ft</a:t>
                      </a:r>
                      <a:r>
                        <a:rPr lang="fr-FR" sz="800" b="0" dirty="0" smtClean="0">
                          <a:solidFill>
                            <a:schemeClr val="tx1"/>
                          </a:solidFill>
                        </a:rPr>
                        <a:t> (1370 m) </a:t>
                      </a:r>
                    </a:p>
                    <a:p>
                      <a:r>
                        <a:rPr lang="fr-FR" sz="800" b="0" dirty="0" smtClean="0">
                          <a:solidFill>
                            <a:schemeClr val="tx1"/>
                          </a:solidFill>
                        </a:rPr>
                        <a:t>Range </a:t>
                      </a:r>
                      <a:r>
                        <a:rPr lang="fr-FR" sz="800" b="0" dirty="0" err="1" smtClean="0">
                          <a:solidFill>
                            <a:schemeClr val="tx1"/>
                          </a:solidFill>
                        </a:rPr>
                        <a:t>at</a:t>
                      </a:r>
                      <a:r>
                        <a:rPr lang="fr-FR" sz="800" b="0" dirty="0" smtClean="0">
                          <a:solidFill>
                            <a:schemeClr val="tx1"/>
                          </a:solidFill>
                        </a:rPr>
                        <a:t> </a:t>
                      </a:r>
                      <a:r>
                        <a:rPr lang="fr-FR" sz="800" b="0" dirty="0" err="1" smtClean="0">
                          <a:solidFill>
                            <a:schemeClr val="tx1"/>
                          </a:solidFill>
                        </a:rPr>
                        <a:t>cruise</a:t>
                      </a:r>
                      <a:r>
                        <a:rPr lang="fr-FR" sz="800" b="0" dirty="0" smtClean="0">
                          <a:solidFill>
                            <a:schemeClr val="tx1"/>
                          </a:solidFill>
                        </a:rPr>
                        <a:t>  105 miles (170 kms) </a:t>
                      </a:r>
                    </a:p>
                    <a:p>
                      <a:r>
                        <a:rPr lang="fr-FR" sz="800" b="0" dirty="0" smtClean="0">
                          <a:solidFill>
                            <a:schemeClr val="tx1"/>
                          </a:solidFill>
                        </a:rPr>
                        <a:t>Flight duration 1.7 </a:t>
                      </a:r>
                      <a:r>
                        <a:rPr lang="fr-FR" sz="800" b="0" dirty="0" err="1" smtClean="0">
                          <a:solidFill>
                            <a:schemeClr val="tx1"/>
                          </a:solidFill>
                        </a:rPr>
                        <a:t>hrs</a:t>
                      </a:r>
                      <a:endParaRPr lang="fr-FR" sz="800" b="0" dirty="0" smtClean="0">
                        <a:solidFill>
                          <a:schemeClr val="tx1"/>
                        </a:solidFill>
                      </a:endParaRPr>
                    </a:p>
                    <a:p>
                      <a:r>
                        <a:rPr lang="fr-FR" sz="800" b="0" dirty="0" smtClean="0">
                          <a:solidFill>
                            <a:schemeClr val="tx1"/>
                          </a:solidFill>
                        </a:rPr>
                        <a:t>Range </a:t>
                      </a:r>
                      <a:r>
                        <a:rPr lang="fr-FR" sz="800" b="0" dirty="0" err="1" smtClean="0">
                          <a:solidFill>
                            <a:schemeClr val="tx1"/>
                          </a:solidFill>
                        </a:rPr>
                        <a:t>at</a:t>
                      </a:r>
                      <a:r>
                        <a:rPr lang="fr-FR" sz="800" b="0" dirty="0" smtClean="0">
                          <a:solidFill>
                            <a:schemeClr val="tx1"/>
                          </a:solidFill>
                        </a:rPr>
                        <a:t> </a:t>
                      </a:r>
                      <a:r>
                        <a:rPr lang="fr-FR" sz="800" b="0" dirty="0" err="1" smtClean="0">
                          <a:solidFill>
                            <a:schemeClr val="tx1"/>
                          </a:solidFill>
                        </a:rPr>
                        <a:t>cruise</a:t>
                      </a:r>
                      <a:r>
                        <a:rPr lang="fr-FR" sz="800" b="0" dirty="0" smtClean="0">
                          <a:solidFill>
                            <a:schemeClr val="tx1"/>
                          </a:solidFill>
                        </a:rPr>
                        <a:t> </a:t>
                      </a:r>
                      <a:r>
                        <a:rPr lang="fr-FR" sz="800" b="0" dirty="0" err="1" smtClean="0">
                          <a:solidFill>
                            <a:schemeClr val="tx1"/>
                          </a:solidFill>
                        </a:rPr>
                        <a:t>with</a:t>
                      </a:r>
                      <a:r>
                        <a:rPr lang="fr-FR" sz="800" b="0" dirty="0" smtClean="0">
                          <a:solidFill>
                            <a:schemeClr val="tx1"/>
                          </a:solidFill>
                        </a:rPr>
                        <a:t> </a:t>
                      </a:r>
                      <a:r>
                        <a:rPr lang="fr-FR" sz="800" b="0" dirty="0" err="1" smtClean="0">
                          <a:solidFill>
                            <a:schemeClr val="tx1"/>
                          </a:solidFill>
                        </a:rPr>
                        <a:t>auxillary</a:t>
                      </a:r>
                      <a:r>
                        <a:rPr lang="fr-FR" sz="800" b="0" dirty="0" smtClean="0">
                          <a:solidFill>
                            <a:schemeClr val="tx1"/>
                          </a:solidFill>
                        </a:rPr>
                        <a:t> tanks 235 miles (375 kms) </a:t>
                      </a:r>
                    </a:p>
                    <a:p>
                      <a:r>
                        <a:rPr lang="fr-FR" sz="800" b="0" dirty="0" smtClean="0">
                          <a:solidFill>
                            <a:schemeClr val="tx1"/>
                          </a:solidFill>
                        </a:rPr>
                        <a:t>Flight duration </a:t>
                      </a:r>
                      <a:r>
                        <a:rPr lang="fr-FR" sz="800" b="0" dirty="0" err="1" smtClean="0">
                          <a:solidFill>
                            <a:schemeClr val="tx1"/>
                          </a:solidFill>
                        </a:rPr>
                        <a:t>with</a:t>
                      </a:r>
                      <a:r>
                        <a:rPr lang="fr-FR" sz="800" b="0" dirty="0" smtClean="0">
                          <a:solidFill>
                            <a:schemeClr val="tx1"/>
                          </a:solidFill>
                        </a:rPr>
                        <a:t> </a:t>
                      </a:r>
                      <a:r>
                        <a:rPr lang="fr-FR" sz="800" b="0" dirty="0" err="1" smtClean="0">
                          <a:solidFill>
                            <a:schemeClr val="tx1"/>
                          </a:solidFill>
                        </a:rPr>
                        <a:t>auxillary</a:t>
                      </a:r>
                      <a:r>
                        <a:rPr lang="fr-FR" sz="800" b="0" dirty="0" smtClean="0">
                          <a:solidFill>
                            <a:schemeClr val="tx1"/>
                          </a:solidFill>
                        </a:rPr>
                        <a:t> tanks 3.9 </a:t>
                      </a:r>
                      <a:r>
                        <a:rPr lang="fr-FR" sz="800" b="0" dirty="0" err="1" smtClean="0">
                          <a:solidFill>
                            <a:schemeClr val="tx1"/>
                          </a:solidFill>
                        </a:rPr>
                        <a:t>hrs</a:t>
                      </a:r>
                      <a:endParaRPr lang="fr-FR" sz="800" b="0" dirty="0" smtClean="0">
                        <a:solidFill>
                          <a:schemeClr val="tx1"/>
                        </a:solidFill>
                      </a:endParaRPr>
                    </a:p>
                    <a:p>
                      <a:r>
                        <a:rPr lang="fr-FR" sz="800" b="0" dirty="0" smtClean="0">
                          <a:solidFill>
                            <a:schemeClr val="tx1"/>
                          </a:solidFill>
                        </a:rPr>
                        <a:t>Cruise </a:t>
                      </a:r>
                      <a:r>
                        <a:rPr lang="fr-FR" sz="800" b="0" dirty="0" err="1" smtClean="0">
                          <a:solidFill>
                            <a:schemeClr val="tx1"/>
                          </a:solidFill>
                        </a:rPr>
                        <a:t>airspeed</a:t>
                      </a:r>
                      <a:r>
                        <a:rPr lang="fr-FR" sz="800" b="0" dirty="0" smtClean="0">
                          <a:solidFill>
                            <a:schemeClr val="tx1"/>
                          </a:solidFill>
                        </a:rPr>
                        <a:t>	60 </a:t>
                      </a:r>
                      <a:r>
                        <a:rPr lang="fr-FR" sz="800" b="0" dirty="0" err="1" smtClean="0">
                          <a:solidFill>
                            <a:schemeClr val="tx1"/>
                          </a:solidFill>
                        </a:rPr>
                        <a:t>mph</a:t>
                      </a:r>
                      <a:r>
                        <a:rPr lang="fr-FR" sz="800" b="0" dirty="0" smtClean="0">
                          <a:solidFill>
                            <a:schemeClr val="tx1"/>
                          </a:solidFill>
                        </a:rPr>
                        <a:t> (96 </a:t>
                      </a:r>
                      <a:r>
                        <a:rPr lang="fr-FR" sz="800" b="0" dirty="0" err="1" smtClean="0">
                          <a:solidFill>
                            <a:schemeClr val="tx1"/>
                          </a:solidFill>
                        </a:rPr>
                        <a:t>kmph</a:t>
                      </a:r>
                      <a:r>
                        <a:rPr lang="fr-FR" sz="800" b="0" dirty="0" smtClean="0">
                          <a:solidFill>
                            <a:schemeClr val="tx1"/>
                          </a:solidFill>
                        </a:rPr>
                        <a:t>) </a:t>
                      </a:r>
                    </a:p>
                    <a:p>
                      <a:r>
                        <a:rPr lang="fr-FR" sz="800" b="0" dirty="0" smtClean="0">
                          <a:solidFill>
                            <a:schemeClr val="tx1"/>
                          </a:solidFill>
                        </a:rPr>
                        <a:t>Maximum </a:t>
                      </a:r>
                      <a:r>
                        <a:rPr lang="fr-FR" sz="800" b="0" dirty="0" err="1" smtClean="0">
                          <a:solidFill>
                            <a:schemeClr val="tx1"/>
                          </a:solidFill>
                        </a:rPr>
                        <a:t>airspeed</a:t>
                      </a:r>
                      <a:r>
                        <a:rPr lang="fr-FR" sz="800" b="0" dirty="0" smtClean="0">
                          <a:solidFill>
                            <a:schemeClr val="tx1"/>
                          </a:solidFill>
                        </a:rPr>
                        <a:t> 85 </a:t>
                      </a:r>
                      <a:r>
                        <a:rPr lang="fr-FR" sz="800" b="0" dirty="0" err="1" smtClean="0">
                          <a:solidFill>
                            <a:schemeClr val="tx1"/>
                          </a:solidFill>
                        </a:rPr>
                        <a:t>mph</a:t>
                      </a:r>
                      <a:r>
                        <a:rPr lang="fr-FR" sz="800" b="0" dirty="0" smtClean="0">
                          <a:solidFill>
                            <a:schemeClr val="tx1"/>
                          </a:solidFill>
                        </a:rPr>
                        <a:t> (135 </a:t>
                      </a:r>
                      <a:r>
                        <a:rPr lang="fr-FR" sz="800" b="0" dirty="0" err="1" smtClean="0">
                          <a:solidFill>
                            <a:schemeClr val="tx1"/>
                          </a:solidFill>
                        </a:rPr>
                        <a:t>kmph</a:t>
                      </a:r>
                      <a:r>
                        <a:rPr lang="fr-FR" sz="800" b="0" dirty="0" smtClean="0">
                          <a:solidFill>
                            <a:schemeClr val="tx1"/>
                          </a:solidFill>
                        </a:rPr>
                        <a:t>) </a:t>
                      </a:r>
                    </a:p>
                    <a:p>
                      <a:r>
                        <a:rPr lang="fr-FR" sz="800" b="0" dirty="0" err="1" smtClean="0">
                          <a:solidFill>
                            <a:schemeClr val="tx1"/>
                          </a:solidFill>
                        </a:rPr>
                        <a:t>Velocity</a:t>
                      </a:r>
                      <a:r>
                        <a:rPr lang="fr-FR" sz="800" b="0" dirty="0" smtClean="0">
                          <a:solidFill>
                            <a:schemeClr val="tx1"/>
                          </a:solidFill>
                        </a:rPr>
                        <a:t> </a:t>
                      </a:r>
                      <a:r>
                        <a:rPr lang="fr-FR" sz="800" b="0" dirty="0" err="1" smtClean="0">
                          <a:solidFill>
                            <a:schemeClr val="tx1"/>
                          </a:solidFill>
                        </a:rPr>
                        <a:t>limit</a:t>
                      </a:r>
                      <a:r>
                        <a:rPr lang="fr-FR" sz="800" b="0" dirty="0" smtClean="0">
                          <a:solidFill>
                            <a:schemeClr val="tx1"/>
                          </a:solidFill>
                        </a:rPr>
                        <a:t> (VNE) 100 </a:t>
                      </a:r>
                      <a:r>
                        <a:rPr lang="fr-FR" sz="800" b="0" dirty="0" err="1" smtClean="0">
                          <a:solidFill>
                            <a:schemeClr val="tx1"/>
                          </a:solidFill>
                        </a:rPr>
                        <a:t>mph</a:t>
                      </a:r>
                      <a:r>
                        <a:rPr lang="fr-FR" sz="800" b="0" dirty="0" smtClean="0">
                          <a:solidFill>
                            <a:schemeClr val="tx1"/>
                          </a:solidFill>
                        </a:rPr>
                        <a:t> (160 </a:t>
                      </a:r>
                      <a:r>
                        <a:rPr lang="fr-FR" sz="800" b="0" dirty="0" err="1" smtClean="0">
                          <a:solidFill>
                            <a:schemeClr val="tx1"/>
                          </a:solidFill>
                        </a:rPr>
                        <a:t>kmph</a:t>
                      </a:r>
                      <a:r>
                        <a:rPr lang="fr-FR" sz="800" b="0" dirty="0" smtClean="0">
                          <a:solidFill>
                            <a:schemeClr val="tx1"/>
                          </a:solidFill>
                        </a:rPr>
                        <a:t>)</a:t>
                      </a:r>
                    </a:p>
                    <a:p>
                      <a:r>
                        <a:rPr lang="fr-FR" sz="800" b="0" dirty="0" smtClean="0">
                          <a:solidFill>
                            <a:schemeClr val="tx1"/>
                          </a:solidFill>
                        </a:rPr>
                        <a:t>Main rotor </a:t>
                      </a:r>
                      <a:r>
                        <a:rPr lang="fr-FR" sz="800" b="0" dirty="0" err="1" smtClean="0">
                          <a:solidFill>
                            <a:schemeClr val="tx1"/>
                          </a:solidFill>
                        </a:rPr>
                        <a:t>diameter</a:t>
                      </a:r>
                      <a:r>
                        <a:rPr lang="fr-FR" sz="800" b="0" dirty="0" smtClean="0">
                          <a:solidFill>
                            <a:schemeClr val="tx1"/>
                          </a:solidFill>
                        </a:rPr>
                        <a:t> 20.0 </a:t>
                      </a:r>
                      <a:r>
                        <a:rPr lang="fr-FR" sz="800" b="0" dirty="0" err="1" smtClean="0">
                          <a:solidFill>
                            <a:schemeClr val="tx1"/>
                          </a:solidFill>
                        </a:rPr>
                        <a:t>ft</a:t>
                      </a:r>
                      <a:r>
                        <a:rPr lang="fr-FR" sz="800" b="0" dirty="0" smtClean="0">
                          <a:solidFill>
                            <a:schemeClr val="tx1"/>
                          </a:solidFill>
                        </a:rPr>
                        <a:t>  6.10 (m)  </a:t>
                      </a:r>
                    </a:p>
                    <a:p>
                      <a:r>
                        <a:rPr lang="fr-FR" sz="800" b="0" dirty="0" err="1" smtClean="0">
                          <a:solidFill>
                            <a:schemeClr val="tx1"/>
                          </a:solidFill>
                        </a:rPr>
                        <a:t>Tail</a:t>
                      </a:r>
                      <a:r>
                        <a:rPr lang="fr-FR" sz="800" b="0" dirty="0" smtClean="0">
                          <a:solidFill>
                            <a:schemeClr val="tx1"/>
                          </a:solidFill>
                        </a:rPr>
                        <a:t> rotor </a:t>
                      </a:r>
                      <a:r>
                        <a:rPr lang="fr-FR" sz="800" b="0" dirty="0" err="1" smtClean="0">
                          <a:solidFill>
                            <a:schemeClr val="tx1"/>
                          </a:solidFill>
                        </a:rPr>
                        <a:t>diameter</a:t>
                      </a:r>
                      <a:r>
                        <a:rPr lang="fr-FR" sz="800" b="0" dirty="0" smtClean="0">
                          <a:solidFill>
                            <a:schemeClr val="tx1"/>
                          </a:solidFill>
                        </a:rPr>
                        <a:t> 3 </a:t>
                      </a:r>
                      <a:r>
                        <a:rPr lang="fr-FR" sz="800" b="0" dirty="0" err="1" smtClean="0">
                          <a:solidFill>
                            <a:schemeClr val="tx1"/>
                          </a:solidFill>
                        </a:rPr>
                        <a:t>ft</a:t>
                      </a:r>
                      <a:r>
                        <a:rPr lang="fr-FR" sz="800" b="0" dirty="0" smtClean="0">
                          <a:solidFill>
                            <a:schemeClr val="tx1"/>
                          </a:solidFill>
                        </a:rPr>
                        <a:t> 6 </a:t>
                      </a:r>
                      <a:r>
                        <a:rPr lang="fr-FR" sz="800" b="0" dirty="0" err="1" smtClean="0">
                          <a:solidFill>
                            <a:schemeClr val="tx1"/>
                          </a:solidFill>
                        </a:rPr>
                        <a:t>inches</a:t>
                      </a:r>
                      <a:r>
                        <a:rPr lang="fr-FR" sz="800" b="0" dirty="0" smtClean="0">
                          <a:solidFill>
                            <a:schemeClr val="tx1"/>
                          </a:solidFill>
                        </a:rPr>
                        <a:t> (1.07 m)  </a:t>
                      </a:r>
                    </a:p>
                    <a:p>
                      <a:r>
                        <a:rPr lang="fr-FR" sz="800" b="0" dirty="0" err="1" smtClean="0">
                          <a:solidFill>
                            <a:schemeClr val="tx1"/>
                          </a:solidFill>
                        </a:rPr>
                        <a:t>Length</a:t>
                      </a:r>
                      <a:r>
                        <a:rPr lang="fr-FR" sz="800" b="0" dirty="0" smtClean="0">
                          <a:solidFill>
                            <a:schemeClr val="tx1"/>
                          </a:solidFill>
                        </a:rPr>
                        <a:t> - </a:t>
                      </a:r>
                      <a:r>
                        <a:rPr lang="fr-FR" sz="800" b="0" dirty="0" err="1" smtClean="0">
                          <a:solidFill>
                            <a:schemeClr val="tx1"/>
                          </a:solidFill>
                        </a:rPr>
                        <a:t>nose</a:t>
                      </a:r>
                      <a:r>
                        <a:rPr lang="fr-FR" sz="800" b="0" dirty="0" smtClean="0">
                          <a:solidFill>
                            <a:schemeClr val="tx1"/>
                          </a:solidFill>
                        </a:rPr>
                        <a:t> of </a:t>
                      </a:r>
                      <a:r>
                        <a:rPr lang="fr-FR" sz="800" b="0" dirty="0" err="1" smtClean="0">
                          <a:solidFill>
                            <a:schemeClr val="tx1"/>
                          </a:solidFill>
                        </a:rPr>
                        <a:t>skid</a:t>
                      </a:r>
                      <a:r>
                        <a:rPr lang="fr-FR" sz="800" b="0" dirty="0" smtClean="0">
                          <a:solidFill>
                            <a:schemeClr val="tx1"/>
                          </a:solidFill>
                        </a:rPr>
                        <a:t> to </a:t>
                      </a:r>
                      <a:r>
                        <a:rPr lang="fr-FR" sz="800" b="0" dirty="0" err="1" smtClean="0">
                          <a:solidFill>
                            <a:schemeClr val="tx1"/>
                          </a:solidFill>
                        </a:rPr>
                        <a:t>tail</a:t>
                      </a:r>
                      <a:r>
                        <a:rPr lang="fr-FR" sz="800" b="0" dirty="0" smtClean="0">
                          <a:solidFill>
                            <a:schemeClr val="tx1"/>
                          </a:solidFill>
                        </a:rPr>
                        <a:t>  13.5 </a:t>
                      </a:r>
                      <a:r>
                        <a:rPr lang="fr-FR" sz="800" b="0" dirty="0" err="1" smtClean="0">
                          <a:solidFill>
                            <a:schemeClr val="tx1"/>
                          </a:solidFill>
                        </a:rPr>
                        <a:t>ft</a:t>
                      </a:r>
                      <a:r>
                        <a:rPr lang="fr-FR" sz="800" b="0" dirty="0" smtClean="0">
                          <a:solidFill>
                            <a:schemeClr val="tx1"/>
                          </a:solidFill>
                        </a:rPr>
                        <a:t> (4.09 m)  </a:t>
                      </a:r>
                    </a:p>
                    <a:p>
                      <a:r>
                        <a:rPr lang="fr-FR" sz="800" b="0" dirty="0" err="1" smtClean="0">
                          <a:solidFill>
                            <a:schemeClr val="tx1"/>
                          </a:solidFill>
                        </a:rPr>
                        <a:t>Width</a:t>
                      </a:r>
                      <a:r>
                        <a:rPr lang="fr-FR" sz="800" b="0" dirty="0" smtClean="0">
                          <a:solidFill>
                            <a:schemeClr val="tx1"/>
                          </a:solidFill>
                        </a:rPr>
                        <a:t> - </a:t>
                      </a:r>
                      <a:r>
                        <a:rPr lang="fr-FR" sz="800" b="0" dirty="0" err="1" smtClean="0">
                          <a:solidFill>
                            <a:schemeClr val="tx1"/>
                          </a:solidFill>
                        </a:rPr>
                        <a:t>at</a:t>
                      </a:r>
                      <a:r>
                        <a:rPr lang="fr-FR" sz="800" b="0" dirty="0" smtClean="0">
                          <a:solidFill>
                            <a:schemeClr val="tx1"/>
                          </a:solidFill>
                        </a:rPr>
                        <a:t> </a:t>
                      </a:r>
                      <a:r>
                        <a:rPr lang="fr-FR" sz="800" b="0" dirty="0" err="1" smtClean="0">
                          <a:solidFill>
                            <a:schemeClr val="tx1"/>
                          </a:solidFill>
                        </a:rPr>
                        <a:t>skids</a:t>
                      </a:r>
                      <a:r>
                        <a:rPr lang="fr-FR" sz="800" b="0" dirty="0" smtClean="0">
                          <a:solidFill>
                            <a:schemeClr val="tx1"/>
                          </a:solidFill>
                        </a:rPr>
                        <a:t> 5.0 </a:t>
                      </a:r>
                      <a:r>
                        <a:rPr lang="fr-FR" sz="800" b="0" dirty="0" err="1" smtClean="0">
                          <a:solidFill>
                            <a:schemeClr val="tx1"/>
                          </a:solidFill>
                        </a:rPr>
                        <a:t>ft</a:t>
                      </a:r>
                      <a:r>
                        <a:rPr lang="fr-FR" sz="800" b="0" dirty="0" smtClean="0">
                          <a:solidFill>
                            <a:schemeClr val="tx1"/>
                          </a:solidFill>
                        </a:rPr>
                        <a:t> (1.52 m)  </a:t>
                      </a:r>
                    </a:p>
                    <a:p>
                      <a:r>
                        <a:rPr lang="fr-FR" sz="800" b="0" dirty="0" err="1" smtClean="0">
                          <a:solidFill>
                            <a:schemeClr val="tx1"/>
                          </a:solidFill>
                        </a:rPr>
                        <a:t>Height</a:t>
                      </a:r>
                      <a:r>
                        <a:rPr lang="fr-FR" sz="800" b="0" dirty="0" smtClean="0">
                          <a:solidFill>
                            <a:schemeClr val="tx1"/>
                          </a:solidFill>
                        </a:rPr>
                        <a:t> - </a:t>
                      </a:r>
                      <a:r>
                        <a:rPr lang="fr-FR" sz="800" b="0" dirty="0" err="1" smtClean="0">
                          <a:solidFill>
                            <a:schemeClr val="tx1"/>
                          </a:solidFill>
                        </a:rPr>
                        <a:t>overall</a:t>
                      </a:r>
                      <a:r>
                        <a:rPr lang="fr-FR" sz="800" b="0" dirty="0" smtClean="0">
                          <a:solidFill>
                            <a:schemeClr val="tx1"/>
                          </a:solidFill>
                        </a:rPr>
                        <a:t> 7 </a:t>
                      </a:r>
                      <a:r>
                        <a:rPr lang="fr-FR" sz="800" b="0" dirty="0" err="1" smtClean="0">
                          <a:solidFill>
                            <a:schemeClr val="tx1"/>
                          </a:solidFill>
                        </a:rPr>
                        <a:t>ft</a:t>
                      </a:r>
                      <a:r>
                        <a:rPr lang="fr-FR" sz="800" b="0" dirty="0" smtClean="0">
                          <a:solidFill>
                            <a:schemeClr val="tx1"/>
                          </a:solidFill>
                        </a:rPr>
                        <a:t> 4 </a:t>
                      </a:r>
                      <a:r>
                        <a:rPr lang="fr-FR" sz="800" b="0" dirty="0" err="1" smtClean="0">
                          <a:solidFill>
                            <a:schemeClr val="tx1"/>
                          </a:solidFill>
                        </a:rPr>
                        <a:t>inches</a:t>
                      </a:r>
                      <a:r>
                        <a:rPr lang="fr-FR" sz="800" b="0" dirty="0" smtClean="0">
                          <a:solidFill>
                            <a:schemeClr val="tx1"/>
                          </a:solidFill>
                        </a:rPr>
                        <a:t> (2.23 m)  </a:t>
                      </a:r>
                    </a:p>
                    <a:p>
                      <a:r>
                        <a:rPr lang="fr-FR" sz="800" b="0" dirty="0" err="1" smtClean="0">
                          <a:solidFill>
                            <a:schemeClr val="tx1"/>
                          </a:solidFill>
                        </a:rPr>
                        <a:t>Height</a:t>
                      </a:r>
                      <a:r>
                        <a:rPr lang="fr-FR" sz="800" b="0" dirty="0" smtClean="0">
                          <a:solidFill>
                            <a:schemeClr val="tx1"/>
                          </a:solidFill>
                        </a:rPr>
                        <a:t> - </a:t>
                      </a:r>
                      <a:r>
                        <a:rPr lang="fr-FR" sz="800" b="0" dirty="0" err="1" smtClean="0">
                          <a:solidFill>
                            <a:schemeClr val="tx1"/>
                          </a:solidFill>
                        </a:rPr>
                        <a:t>overall</a:t>
                      </a:r>
                      <a:r>
                        <a:rPr lang="fr-FR" sz="800" b="0" dirty="0" smtClean="0">
                          <a:solidFill>
                            <a:schemeClr val="tx1"/>
                          </a:solidFill>
                        </a:rPr>
                        <a:t> for garage </a:t>
                      </a:r>
                      <a:r>
                        <a:rPr lang="fr-FR" sz="800" b="0" dirty="0" err="1" smtClean="0">
                          <a:solidFill>
                            <a:schemeClr val="tx1"/>
                          </a:solidFill>
                        </a:rPr>
                        <a:t>storage</a:t>
                      </a:r>
                      <a:r>
                        <a:rPr lang="fr-FR" sz="800" b="0" dirty="0" smtClean="0">
                          <a:solidFill>
                            <a:schemeClr val="tx1"/>
                          </a:solidFill>
                        </a:rPr>
                        <a:t> 6 </a:t>
                      </a:r>
                      <a:r>
                        <a:rPr lang="fr-FR" sz="800" b="0" dirty="0" err="1" smtClean="0">
                          <a:solidFill>
                            <a:schemeClr val="tx1"/>
                          </a:solidFill>
                        </a:rPr>
                        <a:t>ft</a:t>
                      </a:r>
                      <a:r>
                        <a:rPr lang="fr-FR" sz="800" b="0" dirty="0" smtClean="0">
                          <a:solidFill>
                            <a:schemeClr val="tx1"/>
                          </a:solidFill>
                        </a:rPr>
                        <a:t> 9 </a:t>
                      </a:r>
                      <a:r>
                        <a:rPr lang="fr-FR" sz="800" b="0" dirty="0" err="1" smtClean="0">
                          <a:solidFill>
                            <a:schemeClr val="tx1"/>
                          </a:solidFill>
                        </a:rPr>
                        <a:t>inches</a:t>
                      </a:r>
                      <a:r>
                        <a:rPr lang="fr-FR" sz="800" b="0" dirty="0" smtClean="0">
                          <a:solidFill>
                            <a:schemeClr val="tx1"/>
                          </a:solidFill>
                        </a:rPr>
                        <a:t> (2.05 m)</a:t>
                      </a:r>
                    </a:p>
                    <a:p>
                      <a:r>
                        <a:rPr lang="fr-FR" sz="800" b="0" dirty="0" smtClean="0">
                          <a:solidFill>
                            <a:schemeClr val="tx1"/>
                          </a:solidFill>
                          <a:hlinkClick r:id="rId2"/>
                        </a:rPr>
                        <a:t>www.redbackaviation.com</a:t>
                      </a:r>
                      <a:r>
                        <a:rPr lang="fr-FR" sz="800" b="0" dirty="0" smtClean="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000" b="1" baseline="0" dirty="0" smtClean="0">
                          <a:solidFill>
                            <a:schemeClr val="tx1"/>
                          </a:solidFill>
                        </a:rPr>
                        <a:t>CH7 Helicopter</a:t>
                      </a:r>
                    </a:p>
                    <a:p>
                      <a:r>
                        <a:rPr lang="it-IT" sz="1000" b="0" baseline="0" dirty="0" smtClean="0">
                          <a:solidFill>
                            <a:schemeClr val="tx1"/>
                          </a:solidFill>
                        </a:rPr>
                        <a:t>St.da Traforo del Pino 102, 10132 TORINO Italy,</a:t>
                      </a:r>
                    </a:p>
                    <a:p>
                      <a:r>
                        <a:rPr lang="it-IT" sz="1000" b="0" baseline="0" dirty="0" smtClean="0">
                          <a:solidFill>
                            <a:schemeClr val="tx1"/>
                          </a:solidFill>
                        </a:rPr>
                        <a:t>Tel: +39 011 899.67.30, Fax: +39 011 899.5550, kompress@ch7.it</a:t>
                      </a:r>
                    </a:p>
                    <a:p>
                      <a:r>
                        <a:rPr lang="it-IT" sz="1000" b="0" baseline="0" dirty="0" smtClean="0">
                          <a:solidFill>
                            <a:schemeClr val="tx1"/>
                          </a:solidFill>
                          <a:hlinkClick r:id="rId3"/>
                        </a:rPr>
                        <a:t>http://www.ch-7helicopter.com/ita/home.htm</a:t>
                      </a:r>
                      <a:r>
                        <a:rPr lang="it-IT" sz="1000" b="0" baseline="0" dirty="0" smtClean="0">
                          <a:solidFill>
                            <a:schemeClr val="tx1"/>
                          </a:solidFill>
                        </a:rPr>
                        <a:t> </a:t>
                      </a:r>
                      <a:endParaRPr lang="fr-FR" sz="1000" b="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1" dirty="0" err="1" smtClean="0">
                          <a:solidFill>
                            <a:schemeClr val="tx1"/>
                          </a:solidFill>
                        </a:rPr>
                        <a:t>Helicycle</a:t>
                      </a:r>
                      <a:r>
                        <a:rPr lang="fr-FR" sz="1000" b="1" dirty="0" smtClean="0">
                          <a:solidFill>
                            <a:schemeClr val="tx1"/>
                          </a:solidFill>
                        </a:rPr>
                        <a:t> </a:t>
                      </a:r>
                      <a:r>
                        <a:rPr lang="fr-FR" sz="1000" b="1" dirty="0" err="1" smtClean="0">
                          <a:solidFill>
                            <a:schemeClr val="tx1"/>
                          </a:solidFill>
                        </a:rPr>
                        <a:t>Helicopter</a:t>
                      </a:r>
                      <a:r>
                        <a:rPr lang="fr-FR" sz="1000" b="0" dirty="0" smtClean="0">
                          <a:solidFill>
                            <a:schemeClr val="tx1"/>
                          </a:solidFill>
                        </a:rPr>
                        <a:t>,</a:t>
                      </a:r>
                    </a:p>
                    <a:p>
                      <a:r>
                        <a:rPr lang="fr-FR" sz="1000" b="0" dirty="0" smtClean="0">
                          <a:solidFill>
                            <a:schemeClr val="tx1"/>
                          </a:solidFill>
                        </a:rPr>
                        <a:t>tel : 208-461-2567</a:t>
                      </a:r>
                    </a:p>
                    <a:p>
                      <a:r>
                        <a:rPr lang="fr-FR" sz="1000" b="0" dirty="0" err="1" smtClean="0">
                          <a:solidFill>
                            <a:schemeClr val="tx1"/>
                          </a:solidFill>
                        </a:rPr>
                        <a:t>Eagle</a:t>
                      </a:r>
                      <a:r>
                        <a:rPr lang="fr-FR" sz="1000" b="0" dirty="0" smtClean="0">
                          <a:solidFill>
                            <a:schemeClr val="tx1"/>
                          </a:solidFill>
                        </a:rPr>
                        <a:t> </a:t>
                      </a:r>
                      <a:r>
                        <a:rPr lang="fr-FR" sz="1000" b="0" dirty="0" err="1" smtClean="0">
                          <a:solidFill>
                            <a:schemeClr val="tx1"/>
                          </a:solidFill>
                        </a:rPr>
                        <a:t>Research</a:t>
                      </a:r>
                      <a:r>
                        <a:rPr lang="fr-FR" sz="1000" b="0" dirty="0" smtClean="0">
                          <a:solidFill>
                            <a:schemeClr val="tx1"/>
                          </a:solidFill>
                        </a:rPr>
                        <a:t> &amp; </a:t>
                      </a:r>
                      <a:r>
                        <a:rPr lang="fr-FR" sz="1000" b="0" dirty="0" err="1" smtClean="0">
                          <a:solidFill>
                            <a:schemeClr val="tx1"/>
                          </a:solidFill>
                        </a:rPr>
                        <a:t>Development</a:t>
                      </a:r>
                      <a:r>
                        <a:rPr lang="fr-FR" sz="1000" b="0" dirty="0" smtClean="0">
                          <a:solidFill>
                            <a:schemeClr val="tx1"/>
                          </a:solidFill>
                        </a:rPr>
                        <a:t>, 2321 Hemingway </a:t>
                      </a:r>
                      <a:r>
                        <a:rPr lang="fr-FR" sz="1000" b="0" dirty="0" err="1" smtClean="0">
                          <a:solidFill>
                            <a:schemeClr val="tx1"/>
                          </a:solidFill>
                        </a:rPr>
                        <a:t>Blvd</a:t>
                      </a:r>
                      <a:r>
                        <a:rPr lang="fr-FR" sz="1000" b="0" dirty="0" smtClean="0">
                          <a:solidFill>
                            <a:schemeClr val="tx1"/>
                          </a:solidFill>
                        </a:rPr>
                        <a:t>, Nampa, Idaho USA,</a:t>
                      </a:r>
                    </a:p>
                    <a:p>
                      <a:r>
                        <a:rPr lang="fr-FR" sz="1000" b="0" dirty="0" smtClean="0">
                          <a:solidFill>
                            <a:schemeClr val="tx1"/>
                          </a:solidFill>
                        </a:rPr>
                        <a:t>Office &amp; Fax: 208-466-4120, </a:t>
                      </a:r>
                      <a:r>
                        <a:rPr lang="fr-FR" sz="1000" b="0" dirty="0" err="1" smtClean="0">
                          <a:solidFill>
                            <a:schemeClr val="tx1"/>
                          </a:solidFill>
                        </a:rPr>
                        <a:t>Factory</a:t>
                      </a:r>
                      <a:r>
                        <a:rPr lang="fr-FR" sz="1000" b="0" dirty="0" smtClean="0">
                          <a:solidFill>
                            <a:schemeClr val="tx1"/>
                          </a:solidFill>
                        </a:rPr>
                        <a:t>: 208-461-2567</a:t>
                      </a:r>
                    </a:p>
                    <a:p>
                      <a:r>
                        <a:rPr lang="fr-FR" sz="1000" b="0" dirty="0" smtClean="0">
                          <a:solidFill>
                            <a:schemeClr val="tx1"/>
                          </a:solidFill>
                          <a:hlinkClick r:id="rId4"/>
                        </a:rPr>
                        <a:t>www.helicycle.com</a:t>
                      </a:r>
                      <a:r>
                        <a:rPr lang="fr-FR" sz="1000" b="0" baseline="0" dirty="0" smtClean="0">
                          <a:solidFill>
                            <a:schemeClr val="tx1"/>
                          </a:solidFill>
                        </a:rPr>
                        <a:t> </a:t>
                      </a:r>
                      <a:endParaRPr lang="fr-FR" sz="10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dirty="0" smtClean="0">
                          <a:solidFill>
                            <a:schemeClr val="tx1"/>
                          </a:solidFill>
                        </a:rPr>
                        <a:t>MAMBA AIR (CZ) </a:t>
                      </a:r>
                    </a:p>
                    <a:p>
                      <a:r>
                        <a:rPr lang="fr-FR" sz="1000" b="0" dirty="0" smtClean="0">
                          <a:solidFill>
                            <a:schemeClr val="tx1"/>
                          </a:solidFill>
                          <a:hlinkClick r:id="rId5"/>
                        </a:rPr>
                        <a:t>www.mamba-air.cz</a:t>
                      </a:r>
                      <a:r>
                        <a:rPr lang="fr-FR" sz="1000" b="0" dirty="0" smtClean="0">
                          <a:solidFill>
                            <a:schemeClr val="tx1"/>
                          </a:solidFill>
                        </a:rPr>
                        <a:t> </a:t>
                      </a:r>
                      <a:endParaRPr lang="fr-FR"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 name="Image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51520" y="5729411"/>
            <a:ext cx="2102820" cy="935755"/>
          </a:xfrm>
          <a:prstGeom prst="rect">
            <a:avLst/>
          </a:prstGeom>
        </p:spPr>
      </p:pic>
      <p:pic>
        <p:nvPicPr>
          <p:cNvPr id="12" name="Image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83768" y="2659037"/>
            <a:ext cx="2016224" cy="1143429"/>
          </a:xfrm>
          <a:prstGeom prst="rect">
            <a:avLst/>
          </a:prstGeom>
        </p:spPr>
      </p:pic>
      <p:pic>
        <p:nvPicPr>
          <p:cNvPr id="13" name="Image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664957" y="3501008"/>
            <a:ext cx="2085986" cy="1168152"/>
          </a:xfrm>
          <a:prstGeom prst="rect">
            <a:avLst/>
          </a:prstGeom>
        </p:spPr>
      </p:pic>
      <p:pic>
        <p:nvPicPr>
          <p:cNvPr id="14" name="Image 1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643727" y="4797152"/>
            <a:ext cx="2107216" cy="1578378"/>
          </a:xfrm>
          <a:prstGeom prst="rect">
            <a:avLst/>
          </a:prstGeom>
        </p:spPr>
      </p:pic>
      <p:pic>
        <p:nvPicPr>
          <p:cNvPr id="15" name="Image 14"/>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117432" y="1988840"/>
            <a:ext cx="1704975" cy="1143000"/>
          </a:xfrm>
          <a:prstGeom prst="rect">
            <a:avLst/>
          </a:prstGeom>
        </p:spPr>
      </p:pic>
      <p:pic>
        <p:nvPicPr>
          <p:cNvPr id="16" name="Image 15"/>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948265" y="3230751"/>
            <a:ext cx="2043310" cy="1359730"/>
          </a:xfrm>
          <a:prstGeom prst="rect">
            <a:avLst/>
          </a:prstGeom>
        </p:spPr>
      </p:pic>
      <p:sp>
        <p:nvSpPr>
          <p:cNvPr id="17" name="ZoneTexte 16"/>
          <p:cNvSpPr txBox="1"/>
          <p:nvPr/>
        </p:nvSpPr>
        <p:spPr>
          <a:xfrm>
            <a:off x="7467217" y="4665712"/>
            <a:ext cx="1005403" cy="246221"/>
          </a:xfrm>
          <a:prstGeom prst="rect">
            <a:avLst/>
          </a:prstGeom>
          <a:noFill/>
        </p:spPr>
        <p:txBody>
          <a:bodyPr wrap="none" rtlCol="0">
            <a:spAutoFit/>
          </a:bodyPr>
          <a:lstStyle/>
          <a:p>
            <a:r>
              <a:rPr lang="fr-FR" sz="1000" dirty="0" smtClean="0"/>
              <a:t>Mamba Air CH7</a:t>
            </a:r>
            <a:endParaRPr lang="fr-FR" sz="1000" dirty="0"/>
          </a:p>
        </p:txBody>
      </p:sp>
    </p:spTree>
    <p:extLst>
      <p:ext uri="{BB962C8B-B14F-4D97-AF65-F5344CB8AC3E}">
        <p14:creationId xmlns:p14="http://schemas.microsoft.com/office/powerpoint/2010/main" xmlns="" val="131962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0"/>
            <a:ext cx="6552728"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sp>
        <p:nvSpPr>
          <p:cNvPr id="3" name="ZoneTexte 2"/>
          <p:cNvSpPr txBox="1"/>
          <p:nvPr/>
        </p:nvSpPr>
        <p:spPr>
          <a:xfrm>
            <a:off x="3059832" y="4797152"/>
            <a:ext cx="2596416" cy="584775"/>
          </a:xfrm>
          <a:prstGeom prst="rect">
            <a:avLst/>
          </a:prstGeom>
          <a:noFill/>
        </p:spPr>
        <p:txBody>
          <a:bodyPr wrap="none" rtlCol="0">
            <a:spAutoFit/>
          </a:bodyPr>
          <a:lstStyle/>
          <a:p>
            <a:r>
              <a:rPr lang="fr-FR" sz="3200" dirty="0" err="1" smtClean="0">
                <a:solidFill>
                  <a:srgbClr val="FF0000"/>
                </a:solidFill>
              </a:rPr>
              <a:t>That’s</a:t>
            </a:r>
            <a:r>
              <a:rPr lang="fr-FR" sz="3200" dirty="0" smtClean="0">
                <a:solidFill>
                  <a:srgbClr val="FF0000"/>
                </a:solidFill>
              </a:rPr>
              <a:t> all folk !</a:t>
            </a:r>
            <a:endParaRPr lang="fr-FR" sz="3200" dirty="0">
              <a:solidFill>
                <a:srgbClr val="FF0000"/>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11760" y="980728"/>
            <a:ext cx="3808755" cy="2517652"/>
          </a:xfrm>
          <a:prstGeom prst="rect">
            <a:avLst/>
          </a:prstGeom>
        </p:spPr>
      </p:pic>
      <p:sp>
        <p:nvSpPr>
          <p:cNvPr id="5" name="ZoneTexte 4"/>
          <p:cNvSpPr txBox="1"/>
          <p:nvPr/>
        </p:nvSpPr>
        <p:spPr>
          <a:xfrm>
            <a:off x="2483768" y="5949280"/>
            <a:ext cx="3915816" cy="646331"/>
          </a:xfrm>
          <a:prstGeom prst="rect">
            <a:avLst/>
          </a:prstGeom>
          <a:noFill/>
        </p:spPr>
        <p:txBody>
          <a:bodyPr wrap="none" rtlCol="0">
            <a:spAutoFit/>
          </a:bodyPr>
          <a:lstStyle/>
          <a:p>
            <a:pPr algn="ctr"/>
            <a:r>
              <a:rPr lang="fr-FR" dirty="0" smtClean="0"/>
              <a:t>To contact the </a:t>
            </a:r>
            <a:r>
              <a:rPr lang="fr-FR" dirty="0" err="1" smtClean="0"/>
              <a:t>author</a:t>
            </a:r>
            <a:r>
              <a:rPr lang="fr-FR" dirty="0" smtClean="0"/>
              <a:t> of </a:t>
            </a:r>
            <a:r>
              <a:rPr lang="fr-FR" dirty="0" err="1" smtClean="0"/>
              <a:t>this</a:t>
            </a:r>
            <a:r>
              <a:rPr lang="fr-FR" dirty="0" smtClean="0"/>
              <a:t> document:</a:t>
            </a:r>
          </a:p>
          <a:p>
            <a:pPr algn="ctr"/>
            <a:r>
              <a:rPr lang="fr-FR" dirty="0" smtClean="0">
                <a:hlinkClick r:id="rId3"/>
              </a:rPr>
              <a:t>Benjamin.lisan@free.fr</a:t>
            </a:r>
            <a:r>
              <a:rPr lang="fr-FR" dirty="0" smtClean="0"/>
              <a:t> </a:t>
            </a:r>
            <a:endParaRPr lang="fr-FR" dirty="0"/>
          </a:p>
        </p:txBody>
      </p:sp>
      <p:pic>
        <p:nvPicPr>
          <p:cNvPr id="6" name="Image 5" descr="thats-all-folks-711767.jpg"/>
          <p:cNvPicPr>
            <a:picLocks noChangeAspect="1"/>
          </p:cNvPicPr>
          <p:nvPr/>
        </p:nvPicPr>
        <p:blipFill>
          <a:blip r:embed="rId4" cstate="print"/>
          <a:stretch>
            <a:fillRect/>
          </a:stretch>
        </p:blipFill>
        <p:spPr>
          <a:xfrm>
            <a:off x="3059832" y="3645024"/>
            <a:ext cx="2743200" cy="2057400"/>
          </a:xfrm>
          <a:prstGeom prst="rect">
            <a:avLst/>
          </a:prstGeom>
        </p:spPr>
      </p:pic>
      <p:sp>
        <p:nvSpPr>
          <p:cNvPr id="7" name="Espace réservé du numéro de diapositive 6"/>
          <p:cNvSpPr>
            <a:spLocks noGrp="1"/>
          </p:cNvSpPr>
          <p:nvPr>
            <p:ph type="sldNum" sz="quarter" idx="12"/>
          </p:nvPr>
        </p:nvSpPr>
        <p:spPr>
          <a:xfrm>
            <a:off x="8532440" y="6525344"/>
            <a:ext cx="360040" cy="144016"/>
          </a:xfrm>
          <a:noFill/>
        </p:spPr>
        <p:txBody>
          <a:bodyPr/>
          <a:lstStyle/>
          <a:p>
            <a:fld id="{C8ED6035-0937-4ECA-8532-129E62957623}" type="slidenum">
              <a:rPr lang="fr-FR" smtClean="0"/>
              <a:pPr/>
              <a:t>24</a:t>
            </a:fld>
            <a:endParaRPr lang="fr-FR" dirty="0" smtClean="0"/>
          </a:p>
        </p:txBody>
      </p:sp>
    </p:spTree>
    <p:extLst>
      <p:ext uri="{BB962C8B-B14F-4D97-AF65-F5344CB8AC3E}">
        <p14:creationId xmlns:p14="http://schemas.microsoft.com/office/powerpoint/2010/main" xmlns="" val="309369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0"/>
            <a:ext cx="6552728"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sp>
        <p:nvSpPr>
          <p:cNvPr id="3" name="Rectangle 2"/>
          <p:cNvSpPr/>
          <p:nvPr/>
        </p:nvSpPr>
        <p:spPr>
          <a:xfrm>
            <a:off x="179512" y="5517232"/>
            <a:ext cx="8784976" cy="1200329"/>
          </a:xfrm>
          <a:prstGeom prst="rect">
            <a:avLst/>
          </a:prstGeom>
        </p:spPr>
        <p:txBody>
          <a:bodyPr wrap="square">
            <a:spAutoFit/>
          </a:bodyPr>
          <a:lstStyle/>
          <a:p>
            <a:r>
              <a:rPr lang="en-US" b="1" dirty="0" smtClean="0"/>
              <a:t>2) The Dream time</a:t>
            </a:r>
          </a:p>
          <a:p>
            <a:r>
              <a:rPr lang="en-US" dirty="0" smtClean="0"/>
              <a:t>For thousands of years people have dreamed of flying. For most of this time, the only term of reference was birds. Not surprisingly, myths and stories had us strapping wings or feathers to our arms and flapping! Source : </a:t>
            </a:r>
            <a:r>
              <a:rPr lang="en-US" dirty="0" smtClean="0">
                <a:hlinkClick r:id="rId2"/>
              </a:rPr>
              <a:t>http://martinjetpack.com/history.aspx</a:t>
            </a:r>
            <a:r>
              <a:rPr lang="en-US" dirty="0" smtClean="0"/>
              <a:t> </a:t>
            </a:r>
            <a:endParaRPr lang="en-US" dirty="0"/>
          </a:p>
        </p:txBody>
      </p:sp>
      <p:pic>
        <p:nvPicPr>
          <p:cNvPr id="4" name="Image 3" descr="LeonardoDaVinciFlyingMachine3.jpg"/>
          <p:cNvPicPr>
            <a:picLocks noChangeAspect="1"/>
          </p:cNvPicPr>
          <p:nvPr/>
        </p:nvPicPr>
        <p:blipFill>
          <a:blip r:embed="rId3" cstate="print"/>
          <a:stretch>
            <a:fillRect/>
          </a:stretch>
        </p:blipFill>
        <p:spPr>
          <a:xfrm>
            <a:off x="7092280" y="2708920"/>
            <a:ext cx="1873696" cy="2589821"/>
          </a:xfrm>
          <a:prstGeom prst="rect">
            <a:avLst/>
          </a:prstGeom>
        </p:spPr>
      </p:pic>
      <p:pic>
        <p:nvPicPr>
          <p:cNvPr id="5" name="Image 4" descr="LeonardoDaVinciFlyingMachine1.jpg"/>
          <p:cNvPicPr>
            <a:picLocks noChangeAspect="1"/>
          </p:cNvPicPr>
          <p:nvPr/>
        </p:nvPicPr>
        <p:blipFill>
          <a:blip r:embed="rId4" cstate="print"/>
          <a:stretch>
            <a:fillRect/>
          </a:stretch>
        </p:blipFill>
        <p:spPr>
          <a:xfrm>
            <a:off x="4067944" y="908720"/>
            <a:ext cx="2404864" cy="2104256"/>
          </a:xfrm>
          <a:prstGeom prst="rect">
            <a:avLst/>
          </a:prstGeom>
        </p:spPr>
      </p:pic>
      <p:pic>
        <p:nvPicPr>
          <p:cNvPr id="6" name="Image 5" descr="LeonardoDaVinciFlyingMachine2.jpg"/>
          <p:cNvPicPr>
            <a:picLocks noChangeAspect="1"/>
          </p:cNvPicPr>
          <p:nvPr/>
        </p:nvPicPr>
        <p:blipFill>
          <a:blip r:embed="rId5" cstate="print"/>
          <a:stretch>
            <a:fillRect/>
          </a:stretch>
        </p:blipFill>
        <p:spPr>
          <a:xfrm>
            <a:off x="6680272" y="836712"/>
            <a:ext cx="2463728" cy="1838320"/>
          </a:xfrm>
          <a:prstGeom prst="rect">
            <a:avLst/>
          </a:prstGeom>
        </p:spPr>
      </p:pic>
      <p:sp>
        <p:nvSpPr>
          <p:cNvPr id="7" name="ZoneTexte 6"/>
          <p:cNvSpPr txBox="1"/>
          <p:nvPr/>
        </p:nvSpPr>
        <p:spPr>
          <a:xfrm>
            <a:off x="5868144" y="5301208"/>
            <a:ext cx="2939266" cy="276999"/>
          </a:xfrm>
          <a:prstGeom prst="rect">
            <a:avLst/>
          </a:prstGeom>
          <a:noFill/>
        </p:spPr>
        <p:txBody>
          <a:bodyPr wrap="none" rtlCol="0">
            <a:spAutoFit/>
          </a:bodyPr>
          <a:lstStyle/>
          <a:p>
            <a:r>
              <a:rPr lang="fr-FR" sz="1200" dirty="0" smtClean="0"/>
              <a:t>Leonardo Da Vinci </a:t>
            </a:r>
            <a:r>
              <a:rPr lang="fr-FR" sz="1200" dirty="0" err="1" smtClean="0"/>
              <a:t>Flying</a:t>
            </a:r>
            <a:r>
              <a:rPr lang="fr-FR" sz="1200" dirty="0" smtClean="0"/>
              <a:t> machines (</a:t>
            </a:r>
            <a:r>
              <a:rPr lang="fr-FR" sz="1200" dirty="0" err="1" smtClean="0"/>
              <a:t>dreams</a:t>
            </a:r>
            <a:r>
              <a:rPr lang="fr-FR" sz="1200" dirty="0" smtClean="0"/>
              <a:t>)</a:t>
            </a:r>
            <a:endParaRPr lang="fr-FR" sz="1200" dirty="0"/>
          </a:p>
        </p:txBody>
      </p:sp>
      <p:pic>
        <p:nvPicPr>
          <p:cNvPr id="8" name="Image 7" descr="icarus1.jpg"/>
          <p:cNvPicPr>
            <a:picLocks noChangeAspect="1"/>
          </p:cNvPicPr>
          <p:nvPr/>
        </p:nvPicPr>
        <p:blipFill>
          <a:blip r:embed="rId6" cstate="print"/>
          <a:stretch>
            <a:fillRect/>
          </a:stretch>
        </p:blipFill>
        <p:spPr>
          <a:xfrm>
            <a:off x="251520" y="908720"/>
            <a:ext cx="2952328" cy="4217611"/>
          </a:xfrm>
          <a:prstGeom prst="rect">
            <a:avLst/>
          </a:prstGeom>
        </p:spPr>
      </p:pic>
      <p:pic>
        <p:nvPicPr>
          <p:cNvPr id="9" name="Image 8" descr="icarus.jpg"/>
          <p:cNvPicPr>
            <a:picLocks noChangeAspect="1"/>
          </p:cNvPicPr>
          <p:nvPr/>
        </p:nvPicPr>
        <p:blipFill>
          <a:blip r:embed="rId7" cstate="print"/>
          <a:stretch>
            <a:fillRect/>
          </a:stretch>
        </p:blipFill>
        <p:spPr>
          <a:xfrm>
            <a:off x="3347863" y="3068960"/>
            <a:ext cx="3351145" cy="2004424"/>
          </a:xfrm>
          <a:prstGeom prst="rect">
            <a:avLst/>
          </a:prstGeom>
        </p:spPr>
      </p:pic>
      <p:sp>
        <p:nvSpPr>
          <p:cNvPr id="10" name="ZoneTexte 9"/>
          <p:cNvSpPr txBox="1"/>
          <p:nvPr/>
        </p:nvSpPr>
        <p:spPr>
          <a:xfrm>
            <a:off x="611560" y="5085184"/>
            <a:ext cx="4554452" cy="461665"/>
          </a:xfrm>
          <a:prstGeom prst="rect">
            <a:avLst/>
          </a:prstGeom>
          <a:noFill/>
        </p:spPr>
        <p:txBody>
          <a:bodyPr wrap="none" rtlCol="0">
            <a:spAutoFit/>
          </a:bodyPr>
          <a:lstStyle/>
          <a:p>
            <a:pPr algn="ctr"/>
            <a:r>
              <a:rPr lang="en-US" sz="1400" dirty="0" err="1" smtClean="0"/>
              <a:t>Daedalus</a:t>
            </a:r>
            <a:r>
              <a:rPr lang="en-US" sz="1400" dirty="0" smtClean="0"/>
              <a:t> and </a:t>
            </a:r>
            <a:r>
              <a:rPr lang="en-US" sz="1400" dirty="0" err="1" smtClean="0"/>
              <a:t>Icarus</a:t>
            </a:r>
            <a:r>
              <a:rPr lang="en-US" sz="1400" dirty="0" smtClean="0"/>
              <a:t> myth</a:t>
            </a:r>
          </a:p>
          <a:p>
            <a:pPr algn="ctr"/>
            <a:r>
              <a:rPr lang="en-US" sz="1000" dirty="0" smtClean="0">
                <a:hlinkClick r:id="rId8"/>
              </a:rPr>
              <a:t>http://alicestrology.wordpress.com/2009/11/22/cazimi-daedalus-creation-and-loss</a:t>
            </a:r>
            <a:r>
              <a:rPr lang="en-US" sz="1000" dirty="0" smtClean="0"/>
              <a:t> </a:t>
            </a:r>
            <a:endParaRPr lang="fr-FR" sz="1000" dirty="0"/>
          </a:p>
        </p:txBody>
      </p:sp>
      <p:sp>
        <p:nvSpPr>
          <p:cNvPr id="11" name="Espace réservé du numéro de diapositive 6"/>
          <p:cNvSpPr>
            <a:spLocks noGrp="1"/>
          </p:cNvSpPr>
          <p:nvPr>
            <p:ph type="sldNum" sz="quarter" idx="12"/>
          </p:nvPr>
        </p:nvSpPr>
        <p:spPr>
          <a:xfrm>
            <a:off x="7956550" y="6524625"/>
            <a:ext cx="254000" cy="193675"/>
          </a:xfrm>
          <a:noFill/>
        </p:spPr>
        <p:txBody>
          <a:bodyPr/>
          <a:lstStyle/>
          <a:p>
            <a:fld id="{C8ED6035-0937-4ECA-8532-129E62957623}" type="slidenum">
              <a:rPr lang="fr-FR" smtClean="0"/>
              <a:pPr/>
              <a:t>3</a:t>
            </a:fld>
            <a:endParaRPr lang="fr-FR" dirty="0" smtClean="0"/>
          </a:p>
        </p:txBody>
      </p:sp>
    </p:spTree>
    <p:extLst>
      <p:ext uri="{BB962C8B-B14F-4D97-AF65-F5344CB8AC3E}">
        <p14:creationId xmlns:p14="http://schemas.microsoft.com/office/powerpoint/2010/main" xmlns="" val="3591605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552728"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sp>
        <p:nvSpPr>
          <p:cNvPr id="5" name="Rectangle 4"/>
          <p:cNvSpPr/>
          <p:nvPr/>
        </p:nvSpPr>
        <p:spPr>
          <a:xfrm>
            <a:off x="147891" y="4432965"/>
            <a:ext cx="8784976" cy="2431435"/>
          </a:xfrm>
          <a:prstGeom prst="rect">
            <a:avLst/>
          </a:prstGeom>
        </p:spPr>
        <p:txBody>
          <a:bodyPr wrap="square">
            <a:spAutoFit/>
          </a:bodyPr>
          <a:lstStyle/>
          <a:p>
            <a:r>
              <a:rPr lang="en-US" sz="2000" b="1" dirty="0" smtClean="0"/>
              <a:t>2) The Dream time</a:t>
            </a:r>
          </a:p>
          <a:p>
            <a:r>
              <a:rPr lang="en-US" b="1" i="1" dirty="0" smtClean="0"/>
              <a:t>2.1) Skylark Of Space </a:t>
            </a:r>
            <a:r>
              <a:rPr lang="en-US" b="1" dirty="0" smtClean="0"/>
              <a:t>1920s </a:t>
            </a:r>
            <a:r>
              <a:rPr lang="en-US" dirty="0" smtClean="0"/>
              <a:t>(de </a:t>
            </a:r>
            <a:r>
              <a:rPr lang="fr-FR" dirty="0" smtClean="0"/>
              <a:t>E</a:t>
            </a:r>
            <a:r>
              <a:rPr lang="fr-FR" dirty="0"/>
              <a:t>. E. "Doc" </a:t>
            </a:r>
            <a:r>
              <a:rPr lang="fr-FR" dirty="0" err="1" smtClean="0"/>
              <a:t>Smith's</a:t>
            </a:r>
            <a:r>
              <a:rPr lang="fr-FR" dirty="0" smtClean="0"/>
              <a:t>, in </a:t>
            </a:r>
            <a:r>
              <a:rPr lang="fr-FR" i="1" dirty="0" err="1" smtClean="0"/>
              <a:t>Amazing</a:t>
            </a:r>
            <a:r>
              <a:rPr lang="fr-FR" i="1" dirty="0" smtClean="0"/>
              <a:t> Stories</a:t>
            </a:r>
            <a:r>
              <a:rPr lang="fr-FR" dirty="0" smtClean="0"/>
              <a:t>, </a:t>
            </a:r>
            <a:r>
              <a:rPr lang="fr-FR" dirty="0" err="1" smtClean="0"/>
              <a:t>pulp</a:t>
            </a:r>
            <a:r>
              <a:rPr lang="fr-FR" dirty="0" smtClean="0"/>
              <a:t> </a:t>
            </a:r>
            <a:r>
              <a:rPr lang="fr-FR" dirty="0" err="1" smtClean="0"/>
              <a:t>comic</a:t>
            </a:r>
            <a:r>
              <a:rPr lang="fr-FR" dirty="0" smtClean="0"/>
              <a:t>, August 1928) </a:t>
            </a:r>
          </a:p>
          <a:p>
            <a:r>
              <a:rPr lang="en-US" sz="1600" dirty="0" smtClean="0"/>
              <a:t>As the general public became more technically educated, the idea of strapping feathers to your arms was replaced by a rocket or jet strapped to your back. This concept was so appealing and persuasive that it has been ingrained in our collective psyche. Ask any 5-year old boy what a flying jetpack is and he will draw one! The “jetpack” first appeared in the science-fiction novel The Skylark of Space. Comic-book hero Buck Rogers soon adopted the contraption, and in 1928 it graced the cover of Amazing Stories. Source : </a:t>
            </a:r>
            <a:r>
              <a:rPr lang="en-US" sz="1600" dirty="0" smtClean="0">
                <a:hlinkClick r:id="rId2"/>
              </a:rPr>
              <a:t>http://martinjetpack.com/history.aspx</a:t>
            </a:r>
            <a:r>
              <a:rPr lang="en-US" sz="1600" dirty="0" smtClean="0"/>
              <a:t> </a:t>
            </a:r>
          </a:p>
        </p:txBody>
      </p:sp>
      <p:pic>
        <p:nvPicPr>
          <p:cNvPr id="13" name="Image 12" descr="img4.jpg"/>
          <p:cNvPicPr>
            <a:picLocks noChangeAspect="1"/>
          </p:cNvPicPr>
          <p:nvPr/>
        </p:nvPicPr>
        <p:blipFill>
          <a:blip r:embed="rId3" cstate="print"/>
          <a:stretch>
            <a:fillRect/>
          </a:stretch>
        </p:blipFill>
        <p:spPr>
          <a:xfrm>
            <a:off x="2555776" y="836712"/>
            <a:ext cx="2848699" cy="3798265"/>
          </a:xfrm>
          <a:prstGeom prst="rect">
            <a:avLst/>
          </a:prstGeom>
        </p:spPr>
      </p:pic>
      <p:pic>
        <p:nvPicPr>
          <p:cNvPr id="14" name="Image 13" descr="img0.jpg"/>
          <p:cNvPicPr>
            <a:picLocks noChangeAspect="1"/>
          </p:cNvPicPr>
          <p:nvPr/>
        </p:nvPicPr>
        <p:blipFill>
          <a:blip r:embed="rId4" cstate="print"/>
          <a:stretch>
            <a:fillRect/>
          </a:stretch>
        </p:blipFill>
        <p:spPr>
          <a:xfrm>
            <a:off x="5796136" y="817687"/>
            <a:ext cx="2961661" cy="3953970"/>
          </a:xfrm>
          <a:prstGeom prst="rect">
            <a:avLst/>
          </a:prstGeom>
        </p:spPr>
      </p:pic>
      <p:sp>
        <p:nvSpPr>
          <p:cNvPr id="2" name="Rectangle 1"/>
          <p:cNvSpPr/>
          <p:nvPr/>
        </p:nvSpPr>
        <p:spPr>
          <a:xfrm rot="16200000">
            <a:off x="461573" y="2554120"/>
            <a:ext cx="3942184" cy="246221"/>
          </a:xfrm>
          <a:prstGeom prst="rect">
            <a:avLst/>
          </a:prstGeom>
        </p:spPr>
        <p:txBody>
          <a:bodyPr wrap="square">
            <a:spAutoFit/>
          </a:bodyPr>
          <a:lstStyle/>
          <a:p>
            <a:r>
              <a:rPr lang="fr-FR" sz="1000" dirty="0" smtClean="0">
                <a:hlinkClick r:id="rId5"/>
              </a:rPr>
              <a:t>www.time.com/time/photogallery/0,29307,2030642_2209285,00.html</a:t>
            </a:r>
            <a:r>
              <a:rPr lang="fr-FR" sz="1000" dirty="0" smtClean="0"/>
              <a:t> </a:t>
            </a:r>
            <a:endParaRPr lang="fr-FR" sz="1000" dirty="0"/>
          </a:p>
        </p:txBody>
      </p:sp>
      <p:sp>
        <p:nvSpPr>
          <p:cNvPr id="7" name="Espace réservé du numéro de diapositive 6"/>
          <p:cNvSpPr>
            <a:spLocks noGrp="1"/>
          </p:cNvSpPr>
          <p:nvPr>
            <p:ph type="sldNum" sz="quarter" idx="12"/>
          </p:nvPr>
        </p:nvSpPr>
        <p:spPr>
          <a:xfrm>
            <a:off x="8428811" y="6223967"/>
            <a:ext cx="254000" cy="193675"/>
          </a:xfrm>
          <a:noFill/>
        </p:spPr>
        <p:txBody>
          <a:bodyPr/>
          <a:lstStyle/>
          <a:p>
            <a:fld id="{C8ED6035-0937-4ECA-8532-129E62957623}" type="slidenum">
              <a:rPr lang="fr-FR" smtClean="0"/>
              <a:pPr/>
              <a:t>4</a:t>
            </a:fld>
            <a:endParaRPr lang="fr-FR"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445224"/>
            <a:ext cx="9036496" cy="1200329"/>
          </a:xfrm>
          <a:prstGeom prst="rect">
            <a:avLst/>
          </a:prstGeom>
        </p:spPr>
        <p:txBody>
          <a:bodyPr wrap="square">
            <a:spAutoFit/>
          </a:bodyPr>
          <a:lstStyle/>
          <a:p>
            <a:r>
              <a:rPr lang="en-US" b="1" dirty="0" smtClean="0"/>
              <a:t>6) American Military 1950s – Pre-projects</a:t>
            </a:r>
          </a:p>
          <a:p>
            <a:r>
              <a:rPr lang="en-US" dirty="0" smtClean="0"/>
              <a:t>The first serious attempts to build a Jetpack were instigated by the U.S. military in the 1950s. The idea was to build the ultimate "all terrain vehicle" to move military commanders around a battlefield. Source : </a:t>
            </a:r>
            <a:r>
              <a:rPr lang="en-US" dirty="0" smtClean="0">
                <a:hlinkClick r:id="rId2"/>
              </a:rPr>
              <a:t>http://martinjetpack.com/history.aspx</a:t>
            </a:r>
            <a:endParaRPr lang="en-US" dirty="0" smtClean="0"/>
          </a:p>
        </p:txBody>
      </p:sp>
      <p:sp>
        <p:nvSpPr>
          <p:cNvPr id="4" name="Rectangle 3"/>
          <p:cNvSpPr/>
          <p:nvPr/>
        </p:nvSpPr>
        <p:spPr>
          <a:xfrm>
            <a:off x="1331640" y="0"/>
            <a:ext cx="6552728"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pic>
        <p:nvPicPr>
          <p:cNvPr id="7" name="Image 6" descr="Jetpack 2 06 6-15-4.jpg"/>
          <p:cNvPicPr>
            <a:picLocks noChangeAspect="1"/>
          </p:cNvPicPr>
          <p:nvPr/>
        </p:nvPicPr>
        <p:blipFill>
          <a:blip r:embed="rId3" cstate="print"/>
          <a:stretch>
            <a:fillRect/>
          </a:stretch>
        </p:blipFill>
        <p:spPr>
          <a:xfrm>
            <a:off x="5436096" y="1052736"/>
            <a:ext cx="3707904" cy="4623974"/>
          </a:xfrm>
          <a:prstGeom prst="rect">
            <a:avLst/>
          </a:prstGeom>
        </p:spPr>
      </p:pic>
      <p:pic>
        <p:nvPicPr>
          <p:cNvPr id="8" name="Image 7" descr="Jetpack 2 03 6-15-4.jpg"/>
          <p:cNvPicPr>
            <a:picLocks noChangeAspect="1"/>
          </p:cNvPicPr>
          <p:nvPr/>
        </p:nvPicPr>
        <p:blipFill>
          <a:blip r:embed="rId4" cstate="print"/>
          <a:stretch>
            <a:fillRect/>
          </a:stretch>
        </p:blipFill>
        <p:spPr>
          <a:xfrm>
            <a:off x="395536" y="1196752"/>
            <a:ext cx="3610014" cy="3700264"/>
          </a:xfrm>
          <a:prstGeom prst="rect">
            <a:avLst/>
          </a:prstGeom>
        </p:spPr>
      </p:pic>
      <p:pic>
        <p:nvPicPr>
          <p:cNvPr id="9" name="Image 8" descr="Jetpack 2 47 12-25-10.jpg"/>
          <p:cNvPicPr>
            <a:picLocks noChangeAspect="1"/>
          </p:cNvPicPr>
          <p:nvPr/>
        </p:nvPicPr>
        <p:blipFill>
          <a:blip r:embed="rId5" cstate="print"/>
          <a:stretch>
            <a:fillRect/>
          </a:stretch>
        </p:blipFill>
        <p:spPr>
          <a:xfrm>
            <a:off x="4139952" y="1124744"/>
            <a:ext cx="1522080" cy="2949685"/>
          </a:xfrm>
          <a:prstGeom prst="rect">
            <a:avLst/>
          </a:prstGeom>
        </p:spPr>
      </p:pic>
      <p:pic>
        <p:nvPicPr>
          <p:cNvPr id="10" name="Image 9" descr="PropellerBelt.jpg"/>
          <p:cNvPicPr>
            <a:picLocks noChangeAspect="1"/>
          </p:cNvPicPr>
          <p:nvPr/>
        </p:nvPicPr>
        <p:blipFill>
          <a:blip r:embed="rId6" cstate="print"/>
          <a:stretch>
            <a:fillRect/>
          </a:stretch>
        </p:blipFill>
        <p:spPr>
          <a:xfrm>
            <a:off x="4139952" y="4221088"/>
            <a:ext cx="1577336" cy="1577336"/>
          </a:xfrm>
          <a:prstGeom prst="rect">
            <a:avLst/>
          </a:prstGeom>
        </p:spPr>
      </p:pic>
      <p:sp>
        <p:nvSpPr>
          <p:cNvPr id="3" name="Rectangle 2"/>
          <p:cNvSpPr/>
          <p:nvPr/>
        </p:nvSpPr>
        <p:spPr>
          <a:xfrm>
            <a:off x="5847234" y="5464959"/>
            <a:ext cx="3294112" cy="246221"/>
          </a:xfrm>
          <a:prstGeom prst="rect">
            <a:avLst/>
          </a:prstGeom>
        </p:spPr>
        <p:txBody>
          <a:bodyPr wrap="square">
            <a:spAutoFit/>
          </a:bodyPr>
          <a:lstStyle/>
          <a:p>
            <a:r>
              <a:rPr lang="fr-FR" sz="1000" dirty="0" smtClean="0">
                <a:hlinkClick r:id="rId7"/>
              </a:rPr>
              <a:t>www.uncleodiescollectibles.com/html_lib/lis/00041.html</a:t>
            </a:r>
            <a:r>
              <a:rPr lang="fr-FR" sz="1000" dirty="0" smtClean="0"/>
              <a:t> </a:t>
            </a:r>
            <a:endParaRPr lang="fr-FR" sz="1000" dirty="0"/>
          </a:p>
        </p:txBody>
      </p:sp>
      <p:sp>
        <p:nvSpPr>
          <p:cNvPr id="11" name="Espace réservé du numéro de diapositive 6"/>
          <p:cNvSpPr>
            <a:spLocks noGrp="1"/>
          </p:cNvSpPr>
          <p:nvPr>
            <p:ph type="sldNum" sz="quarter" idx="12"/>
          </p:nvPr>
        </p:nvSpPr>
        <p:spPr>
          <a:xfrm>
            <a:off x="8460432" y="6525344"/>
            <a:ext cx="360040" cy="144016"/>
          </a:xfrm>
          <a:noFill/>
        </p:spPr>
        <p:txBody>
          <a:bodyPr/>
          <a:lstStyle/>
          <a:p>
            <a:fld id="{C8ED6035-0937-4ECA-8532-129E62957623}" type="slidenum">
              <a:rPr lang="fr-FR" smtClean="0"/>
              <a:pPr/>
              <a:t>5</a:t>
            </a:fld>
            <a:endParaRPr lang="fr-FR"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3861048"/>
            <a:ext cx="9036496" cy="2339102"/>
          </a:xfrm>
          <a:prstGeom prst="rect">
            <a:avLst/>
          </a:prstGeom>
        </p:spPr>
        <p:txBody>
          <a:bodyPr wrap="square">
            <a:spAutoFit/>
          </a:bodyPr>
          <a:lstStyle/>
          <a:p>
            <a:r>
              <a:rPr lang="en-US" b="1" i="1" dirty="0" smtClean="0"/>
              <a:t>7.1) Jetpack </a:t>
            </a:r>
            <a:r>
              <a:rPr lang="en-US" b="1" i="1" dirty="0"/>
              <a:t>developed by Bell Textron for U.S. </a:t>
            </a:r>
            <a:r>
              <a:rPr lang="en-US" b="1" i="1" dirty="0" smtClean="0"/>
              <a:t>Army (1961)</a:t>
            </a:r>
          </a:p>
          <a:p>
            <a:r>
              <a:rPr lang="en-US" sz="1600" dirty="0"/>
              <a:t>The Jetpack was developed for the U.S. Army by Bell Textron Laboratories in 1961. The high-pressure gas of nitrogen dioxide was released from the nozzles to give a powerful rocket propulsion, but without combustion. It could be a person over the obstacles of 9 meters, at speeds of 11-16km / h. Its flying time is 30 seconds. Nitrous oxide was chosen as the safest fuel for personal use, because no combustion was taking place, just the expulsion of pressurized gas peroxide. The pilot was wearing a corset fiberglass, adjusted for safety. The unit is very light, but its flight range is very low, less than a minute on average 30 s (it is also expensive). </a:t>
            </a:r>
            <a:r>
              <a:rPr lang="fr-FR" sz="1600" dirty="0" smtClean="0"/>
              <a:t>Source : </a:t>
            </a:r>
            <a:r>
              <a:rPr lang="fr-FR" sz="1600" u="sng" dirty="0" smtClean="0">
                <a:hlinkClick r:id="rId2"/>
              </a:rPr>
              <a:t>http://www.flying-contraptions.com/history.html</a:t>
            </a:r>
            <a:r>
              <a:rPr lang="fr-FR" sz="1600" dirty="0" smtClean="0"/>
              <a:t> </a:t>
            </a:r>
            <a:endParaRPr lang="fr-FR" sz="1600" dirty="0"/>
          </a:p>
          <a:p>
            <a:r>
              <a:rPr lang="en-US" sz="1600" dirty="0"/>
              <a:t>In 1969 Bell tried to build a version turbojet (jet engines), </a:t>
            </a:r>
            <a:r>
              <a:rPr lang="en-US" sz="1600" dirty="0">
                <a:solidFill>
                  <a:srgbClr val="FF0000"/>
                </a:solidFill>
              </a:rPr>
              <a:t>whose autonomy was almost 5 minutes</a:t>
            </a:r>
            <a:r>
              <a:rPr lang="fr-FR" sz="1600" dirty="0" smtClean="0">
                <a:solidFill>
                  <a:srgbClr val="FF0000"/>
                </a:solidFill>
              </a:rPr>
              <a:t>.</a:t>
            </a:r>
            <a:endParaRPr lang="fr-FR" sz="1600" dirty="0">
              <a:solidFill>
                <a:srgbClr val="FF0000"/>
              </a:solidFill>
            </a:endParaRPr>
          </a:p>
        </p:txBody>
      </p:sp>
      <p:sp>
        <p:nvSpPr>
          <p:cNvPr id="4" name="Rectangle 3"/>
          <p:cNvSpPr/>
          <p:nvPr/>
        </p:nvSpPr>
        <p:spPr>
          <a:xfrm>
            <a:off x="1331640" y="260648"/>
            <a:ext cx="6552728"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pic>
        <p:nvPicPr>
          <p:cNvPr id="1027" name="Picture 3"/>
          <p:cNvPicPr>
            <a:picLocks noChangeAspect="1" noChangeArrowheads="1"/>
          </p:cNvPicPr>
          <p:nvPr/>
        </p:nvPicPr>
        <p:blipFill>
          <a:blip r:embed="rId3" cstate="print"/>
          <a:srcRect/>
          <a:stretch>
            <a:fillRect/>
          </a:stretch>
        </p:blipFill>
        <p:spPr bwMode="auto">
          <a:xfrm>
            <a:off x="6516216" y="1268760"/>
            <a:ext cx="2190750" cy="1885950"/>
          </a:xfrm>
          <a:prstGeom prst="rect">
            <a:avLst/>
          </a:prstGeom>
          <a:noFill/>
          <a:ln w="9525">
            <a:noFill/>
            <a:miter lim="800000"/>
            <a:headEnd/>
            <a:tailEnd/>
          </a:ln>
        </p:spPr>
      </p:pic>
      <p:sp>
        <p:nvSpPr>
          <p:cNvPr id="6" name="ZoneTexte 5"/>
          <p:cNvSpPr txBox="1"/>
          <p:nvPr/>
        </p:nvSpPr>
        <p:spPr>
          <a:xfrm>
            <a:off x="7020272" y="3284984"/>
            <a:ext cx="1220912" cy="276999"/>
          </a:xfrm>
          <a:prstGeom prst="rect">
            <a:avLst/>
          </a:prstGeom>
          <a:noFill/>
        </p:spPr>
        <p:txBody>
          <a:bodyPr wrap="none" rtlCol="0">
            <a:spAutoFit/>
          </a:bodyPr>
          <a:lstStyle/>
          <a:p>
            <a:r>
              <a:rPr lang="fr-FR" sz="1200" dirty="0" smtClean="0"/>
              <a:t>Rocket Bell 1961</a:t>
            </a:r>
            <a:endParaRPr lang="fr-FR" sz="1200" dirty="0"/>
          </a:p>
        </p:txBody>
      </p:sp>
      <p:pic>
        <p:nvPicPr>
          <p:cNvPr id="21508" name="Picture 4" descr="image016"/>
          <p:cNvPicPr>
            <a:picLocks noChangeAspect="1" noChangeArrowheads="1"/>
          </p:cNvPicPr>
          <p:nvPr/>
        </p:nvPicPr>
        <p:blipFill>
          <a:blip r:embed="rId4" cstate="print"/>
          <a:srcRect/>
          <a:stretch>
            <a:fillRect/>
          </a:stretch>
        </p:blipFill>
        <p:spPr bwMode="auto">
          <a:xfrm>
            <a:off x="755576" y="1412776"/>
            <a:ext cx="1074738" cy="1912938"/>
          </a:xfrm>
          <a:prstGeom prst="rect">
            <a:avLst/>
          </a:prstGeom>
          <a:noFill/>
        </p:spPr>
      </p:pic>
      <p:pic>
        <p:nvPicPr>
          <p:cNvPr id="21507" name="Picture 3" descr="image018"/>
          <p:cNvPicPr>
            <a:picLocks noChangeAspect="1" noChangeArrowheads="1"/>
          </p:cNvPicPr>
          <p:nvPr/>
        </p:nvPicPr>
        <p:blipFill>
          <a:blip r:embed="rId5" cstate="print"/>
          <a:srcRect/>
          <a:stretch>
            <a:fillRect/>
          </a:stretch>
        </p:blipFill>
        <p:spPr bwMode="auto">
          <a:xfrm>
            <a:off x="4283968" y="1268760"/>
            <a:ext cx="1782763" cy="2468562"/>
          </a:xfrm>
          <a:prstGeom prst="rect">
            <a:avLst/>
          </a:prstGeom>
          <a:noFill/>
        </p:spPr>
      </p:pic>
      <p:pic>
        <p:nvPicPr>
          <p:cNvPr id="21506" name="Picture 2" descr="rocketman_s"/>
          <p:cNvPicPr>
            <a:picLocks noChangeAspect="1" noChangeArrowheads="1"/>
          </p:cNvPicPr>
          <p:nvPr/>
        </p:nvPicPr>
        <p:blipFill>
          <a:blip r:embed="rId6" cstate="print"/>
          <a:srcRect/>
          <a:stretch>
            <a:fillRect/>
          </a:stretch>
        </p:blipFill>
        <p:spPr bwMode="auto">
          <a:xfrm>
            <a:off x="2694483" y="1260376"/>
            <a:ext cx="1249363" cy="2217738"/>
          </a:xfrm>
          <a:prstGeom prst="rect">
            <a:avLst/>
          </a:prstGeom>
          <a:noFill/>
        </p:spPr>
      </p:pic>
      <p:pic>
        <p:nvPicPr>
          <p:cNvPr id="21505" name="Picture 1" descr="image021"/>
          <p:cNvPicPr>
            <a:picLocks noChangeAspect="1" noChangeArrowheads="1"/>
          </p:cNvPicPr>
          <p:nvPr/>
        </p:nvPicPr>
        <p:blipFill>
          <a:blip r:embed="rId7" cstate="print"/>
          <a:srcRect/>
          <a:stretch>
            <a:fillRect/>
          </a:stretch>
        </p:blipFill>
        <p:spPr bwMode="auto">
          <a:xfrm>
            <a:off x="0" y="7056438"/>
            <a:ext cx="1417638" cy="1630362"/>
          </a:xfrm>
          <a:prstGeom prst="rect">
            <a:avLst/>
          </a:prstGeom>
          <a:noFill/>
        </p:spPr>
      </p:pic>
      <p:sp>
        <p:nvSpPr>
          <p:cNvPr id="215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21510" name="Rectangle 6"/>
          <p:cNvSpPr>
            <a:spLocks noChangeArrowheads="1"/>
          </p:cNvSpPr>
          <p:nvPr/>
        </p:nvSpPr>
        <p:spPr bwMode="auto">
          <a:xfrm>
            <a:off x="0" y="23701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sp>
        <p:nvSpPr>
          <p:cNvPr id="21511" name="Rectangle 7"/>
          <p:cNvSpPr>
            <a:spLocks noChangeArrowheads="1"/>
          </p:cNvSpPr>
          <p:nvPr/>
        </p:nvSpPr>
        <p:spPr bwMode="auto">
          <a:xfrm>
            <a:off x="0" y="483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sp>
        <p:nvSpPr>
          <p:cNvPr id="21512" name="Rectangle 8"/>
          <p:cNvSpPr>
            <a:spLocks noChangeArrowheads="1"/>
          </p:cNvSpPr>
          <p:nvPr/>
        </p:nvSpPr>
        <p:spPr bwMode="auto">
          <a:xfrm>
            <a:off x="0" y="70564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sp>
        <p:nvSpPr>
          <p:cNvPr id="15" name="Rectangle 14"/>
          <p:cNvSpPr/>
          <p:nvPr/>
        </p:nvSpPr>
        <p:spPr>
          <a:xfrm>
            <a:off x="297359" y="3423483"/>
            <a:ext cx="3672408" cy="369332"/>
          </a:xfrm>
          <a:prstGeom prst="rect">
            <a:avLst/>
          </a:prstGeom>
        </p:spPr>
        <p:txBody>
          <a:bodyPr wrap="square">
            <a:spAutoFit/>
          </a:bodyPr>
          <a:lstStyle/>
          <a:p>
            <a:r>
              <a:rPr lang="en-US" b="1" dirty="0" smtClean="0"/>
              <a:t>7) Bell Jetpack and avatars 1960s</a:t>
            </a:r>
          </a:p>
        </p:txBody>
      </p:sp>
      <p:sp>
        <p:nvSpPr>
          <p:cNvPr id="16" name="Espace réservé du numéro de diapositive 6"/>
          <p:cNvSpPr>
            <a:spLocks noGrp="1"/>
          </p:cNvSpPr>
          <p:nvPr>
            <p:ph type="sldNum" sz="quarter" idx="12"/>
          </p:nvPr>
        </p:nvSpPr>
        <p:spPr>
          <a:xfrm>
            <a:off x="8532440" y="6525344"/>
            <a:ext cx="360040" cy="144016"/>
          </a:xfrm>
          <a:noFill/>
        </p:spPr>
        <p:txBody>
          <a:bodyPr/>
          <a:lstStyle/>
          <a:p>
            <a:fld id="{C8ED6035-0937-4ECA-8532-129E62957623}" type="slidenum">
              <a:rPr lang="fr-FR" smtClean="0"/>
              <a:pPr/>
              <a:t>6</a:t>
            </a:fld>
            <a:endParaRPr lang="fr-FR"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24744"/>
            <a:ext cx="3672408" cy="369332"/>
          </a:xfrm>
          <a:prstGeom prst="rect">
            <a:avLst/>
          </a:prstGeom>
        </p:spPr>
        <p:txBody>
          <a:bodyPr wrap="square">
            <a:spAutoFit/>
          </a:bodyPr>
          <a:lstStyle/>
          <a:p>
            <a:r>
              <a:rPr lang="en-US" b="1" dirty="0" smtClean="0"/>
              <a:t>7) Bell Jetpack and avatars 1960s</a:t>
            </a:r>
          </a:p>
        </p:txBody>
      </p:sp>
      <p:sp>
        <p:nvSpPr>
          <p:cNvPr id="4" name="Rectangle 3"/>
          <p:cNvSpPr/>
          <p:nvPr/>
        </p:nvSpPr>
        <p:spPr>
          <a:xfrm>
            <a:off x="1331640" y="188640"/>
            <a:ext cx="6552728"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pic>
        <p:nvPicPr>
          <p:cNvPr id="5" name="Image 4" descr="jet-pack-4.jpg"/>
          <p:cNvPicPr>
            <a:picLocks noChangeAspect="1"/>
          </p:cNvPicPr>
          <p:nvPr/>
        </p:nvPicPr>
        <p:blipFill>
          <a:blip r:embed="rId2" cstate="print"/>
          <a:stretch>
            <a:fillRect/>
          </a:stretch>
        </p:blipFill>
        <p:spPr>
          <a:xfrm>
            <a:off x="323528" y="1647490"/>
            <a:ext cx="1524000" cy="2057400"/>
          </a:xfrm>
          <a:prstGeom prst="rect">
            <a:avLst/>
          </a:prstGeom>
        </p:spPr>
      </p:pic>
      <p:sp>
        <p:nvSpPr>
          <p:cNvPr id="7" name="Rectangle 6"/>
          <p:cNvSpPr/>
          <p:nvPr/>
        </p:nvSpPr>
        <p:spPr>
          <a:xfrm>
            <a:off x="251520" y="3735722"/>
            <a:ext cx="1656184" cy="1015663"/>
          </a:xfrm>
          <a:prstGeom prst="rect">
            <a:avLst/>
          </a:prstGeom>
        </p:spPr>
        <p:txBody>
          <a:bodyPr wrap="square">
            <a:spAutoFit/>
          </a:bodyPr>
          <a:lstStyle/>
          <a:p>
            <a:r>
              <a:rPr lang="en-US" sz="1200" dirty="0" smtClean="0"/>
              <a:t>Ed Clark/Time Life Pictures/</a:t>
            </a:r>
            <a:r>
              <a:rPr lang="en-US" sz="1200" dirty="0" smtClean="0">
                <a:hlinkClick r:id="rId3"/>
              </a:rPr>
              <a:t>Getty Images</a:t>
            </a:r>
            <a:r>
              <a:rPr lang="en-US" sz="1200" dirty="0" smtClean="0"/>
              <a:t/>
            </a:r>
            <a:br>
              <a:rPr lang="en-US" sz="1200" dirty="0" smtClean="0"/>
            </a:br>
            <a:r>
              <a:rPr lang="en-US" sz="1200" dirty="0" smtClean="0"/>
              <a:t>A rocket belt demonstration at Fort Bragg.</a:t>
            </a:r>
            <a:endParaRPr lang="fr-FR" sz="1200" dirty="0"/>
          </a:p>
        </p:txBody>
      </p:sp>
      <p:pic>
        <p:nvPicPr>
          <p:cNvPr id="8" name="Image 7" descr="jetpack4.jpg"/>
          <p:cNvPicPr>
            <a:picLocks noChangeAspect="1"/>
          </p:cNvPicPr>
          <p:nvPr/>
        </p:nvPicPr>
        <p:blipFill>
          <a:blip r:embed="rId4" cstate="print"/>
          <a:stretch>
            <a:fillRect/>
          </a:stretch>
        </p:blipFill>
        <p:spPr>
          <a:xfrm>
            <a:off x="2195736" y="1575482"/>
            <a:ext cx="1956872" cy="2736304"/>
          </a:xfrm>
          <a:prstGeom prst="rect">
            <a:avLst/>
          </a:prstGeom>
        </p:spPr>
      </p:pic>
      <p:pic>
        <p:nvPicPr>
          <p:cNvPr id="10" name="Image 9" descr="jetpack2.jpg"/>
          <p:cNvPicPr>
            <a:picLocks noChangeAspect="1"/>
          </p:cNvPicPr>
          <p:nvPr/>
        </p:nvPicPr>
        <p:blipFill>
          <a:blip r:embed="rId5" cstate="print"/>
          <a:stretch>
            <a:fillRect/>
          </a:stretch>
        </p:blipFill>
        <p:spPr>
          <a:xfrm>
            <a:off x="827584" y="4725144"/>
            <a:ext cx="2664296" cy="1970150"/>
          </a:xfrm>
          <a:prstGeom prst="rect">
            <a:avLst/>
          </a:prstGeom>
        </p:spPr>
      </p:pic>
      <p:pic>
        <p:nvPicPr>
          <p:cNvPr id="11" name="Image 10" descr="jetpacks-0707-de.jpg"/>
          <p:cNvPicPr>
            <a:picLocks noChangeAspect="1"/>
          </p:cNvPicPr>
          <p:nvPr/>
        </p:nvPicPr>
        <p:blipFill>
          <a:blip r:embed="rId6" cstate="print"/>
          <a:stretch>
            <a:fillRect/>
          </a:stretch>
        </p:blipFill>
        <p:spPr>
          <a:xfrm>
            <a:off x="4572000" y="1575482"/>
            <a:ext cx="3581400" cy="3573780"/>
          </a:xfrm>
          <a:prstGeom prst="rect">
            <a:avLst/>
          </a:prstGeom>
        </p:spPr>
      </p:pic>
      <p:graphicFrame>
        <p:nvGraphicFramePr>
          <p:cNvPr id="12" name="Tableau 11"/>
          <p:cNvGraphicFramePr>
            <a:graphicFrameLocks noGrp="1"/>
          </p:cNvGraphicFramePr>
          <p:nvPr/>
        </p:nvGraphicFramePr>
        <p:xfrm>
          <a:off x="4139950" y="5247891"/>
          <a:ext cx="4608514" cy="1219200"/>
        </p:xfrm>
        <a:graphic>
          <a:graphicData uri="http://schemas.openxmlformats.org/drawingml/2006/table">
            <a:tbl>
              <a:tblPr/>
              <a:tblGrid>
                <a:gridCol w="1635279"/>
                <a:gridCol w="1189294"/>
                <a:gridCol w="1783941"/>
              </a:tblGrid>
              <a:tr h="301434">
                <a:tc>
                  <a:txBody>
                    <a:bodyPr/>
                    <a:lstStyle/>
                    <a:p>
                      <a:pPr algn="ctr"/>
                      <a:r>
                        <a:rPr lang="fr-FR" sz="1400" b="1" dirty="0">
                          <a:solidFill>
                            <a:srgbClr val="FFFFFF"/>
                          </a:solidFill>
                        </a:rPr>
                        <a:t>TAM ROCKET BELT</a:t>
                      </a:r>
                      <a:endParaRPr lang="fr-FR" sz="1400" dirty="0">
                        <a:solidFill>
                          <a:srgbClr val="FFFFFF"/>
                        </a:solidFill>
                      </a:endParaRPr>
                    </a:p>
                  </a:txBody>
                  <a:tcPr anchor="ctr">
                    <a:lnL>
                      <a:noFill/>
                    </a:lnL>
                    <a:lnR>
                      <a:noFill/>
                    </a:lnR>
                    <a:lnT>
                      <a:noFill/>
                    </a:lnT>
                    <a:lnB w="7620" cap="flat" cmpd="sng" algn="ctr">
                      <a:solidFill>
                        <a:srgbClr val="CCCCCC"/>
                      </a:solidFill>
                      <a:prstDash val="solid"/>
                      <a:round/>
                      <a:headEnd type="none" w="med" len="med"/>
                      <a:tailEnd type="none" w="med" len="med"/>
                    </a:lnB>
                    <a:solidFill>
                      <a:srgbClr val="666666"/>
                    </a:solidFill>
                  </a:tcPr>
                </a:tc>
                <a:tc>
                  <a:txBody>
                    <a:bodyPr/>
                    <a:lstStyle/>
                    <a:p>
                      <a:pPr algn="ctr"/>
                      <a:r>
                        <a:rPr lang="fr-FR" sz="1400" b="1"/>
                        <a:t>MODEL</a:t>
                      </a:r>
                      <a:endParaRPr lang="fr-FR" sz="1400"/>
                    </a:p>
                  </a:txBody>
                  <a:tcPr anchor="ctr">
                    <a:lnL>
                      <a:noFill/>
                    </a:lnL>
                    <a:lnR>
                      <a:noFill/>
                    </a:lnR>
                    <a:lnT>
                      <a:noFill/>
                    </a:lnT>
                    <a:lnB w="7620" cap="flat" cmpd="sng" algn="ctr">
                      <a:solidFill>
                        <a:srgbClr val="CCCCCC"/>
                      </a:solidFill>
                      <a:prstDash val="solid"/>
                      <a:round/>
                      <a:headEnd type="none" w="med" len="med"/>
                      <a:tailEnd type="none" w="med" len="med"/>
                    </a:lnB>
                  </a:tcPr>
                </a:tc>
                <a:tc>
                  <a:txBody>
                    <a:bodyPr/>
                    <a:lstStyle/>
                    <a:p>
                      <a:pPr algn="ctr"/>
                      <a:r>
                        <a:rPr lang="fr-FR" sz="1400" b="1">
                          <a:solidFill>
                            <a:srgbClr val="FFFFFF"/>
                          </a:solidFill>
                        </a:rPr>
                        <a:t>JET PACK H202</a:t>
                      </a:r>
                      <a:endParaRPr lang="fr-FR" sz="1400">
                        <a:solidFill>
                          <a:srgbClr val="FFFFFF"/>
                        </a:solidFill>
                      </a:endParaRPr>
                    </a:p>
                  </a:txBody>
                  <a:tcPr anchor="ctr">
                    <a:lnL>
                      <a:noFill/>
                    </a:lnL>
                    <a:lnR>
                      <a:noFill/>
                    </a:lnR>
                    <a:lnT>
                      <a:noFill/>
                    </a:lnT>
                    <a:lnB w="7620" cap="flat" cmpd="sng" algn="ctr">
                      <a:solidFill>
                        <a:srgbClr val="CCCCCC"/>
                      </a:solidFill>
                      <a:prstDash val="solid"/>
                      <a:round/>
                      <a:headEnd type="none" w="med" len="med"/>
                      <a:tailEnd type="none" w="med" len="med"/>
                    </a:lnB>
                    <a:solidFill>
                      <a:srgbClr val="666666"/>
                    </a:solidFill>
                  </a:tcPr>
                </a:tc>
              </a:tr>
              <a:tr h="301434">
                <a:tc>
                  <a:txBody>
                    <a:bodyPr/>
                    <a:lstStyle/>
                    <a:p>
                      <a:pPr algn="ctr"/>
                      <a:r>
                        <a:rPr lang="fr-FR" sz="1400" dirty="0">
                          <a:solidFill>
                            <a:srgbClr val="FFFFFF"/>
                          </a:solidFill>
                        </a:rPr>
                        <a:t>More </a:t>
                      </a:r>
                      <a:r>
                        <a:rPr lang="fr-FR" sz="1400" dirty="0" err="1">
                          <a:solidFill>
                            <a:srgbClr val="FFFFFF"/>
                          </a:solidFill>
                        </a:rPr>
                        <a:t>than</a:t>
                      </a:r>
                      <a:r>
                        <a:rPr lang="fr-FR" sz="1400" dirty="0">
                          <a:solidFill>
                            <a:srgbClr val="FFFFFF"/>
                          </a:solidFill>
                        </a:rPr>
                        <a:t> 60 </a:t>
                      </a:r>
                      <a:r>
                        <a:rPr lang="fr-FR" sz="1400" dirty="0" err="1">
                          <a:solidFill>
                            <a:srgbClr val="FFFFFF"/>
                          </a:solidFill>
                        </a:rPr>
                        <a:t>mph</a:t>
                      </a:r>
                      <a:endParaRPr lang="fr-FR" sz="1400" dirty="0">
                        <a:solidFill>
                          <a:srgbClr val="FFFFFF"/>
                        </a:solidFill>
                      </a:endParaRPr>
                    </a:p>
                  </a:txBody>
                  <a:tcPr anchor="ctr">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66666"/>
                    </a:solidFill>
                  </a:tcPr>
                </a:tc>
                <a:tc>
                  <a:txBody>
                    <a:bodyPr/>
                    <a:lstStyle/>
                    <a:p>
                      <a:pPr algn="ctr"/>
                      <a:r>
                        <a:rPr lang="fr-FR" sz="1400" b="1" dirty="0"/>
                        <a:t>TOP SPEED</a:t>
                      </a:r>
                      <a:endParaRPr lang="fr-FR" sz="1400" dirty="0"/>
                    </a:p>
                  </a:txBody>
                  <a:tcPr anchor="ctr">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a:r>
                        <a:rPr lang="fr-FR" sz="1400">
                          <a:solidFill>
                            <a:srgbClr val="FFFFFF"/>
                          </a:solidFill>
                        </a:rPr>
                        <a:t>70 mph</a:t>
                      </a:r>
                    </a:p>
                  </a:txBody>
                  <a:tcPr anchor="ctr">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66666"/>
                    </a:solidFill>
                  </a:tcPr>
                </a:tc>
              </a:tr>
              <a:tr h="301434">
                <a:tc>
                  <a:txBody>
                    <a:bodyPr/>
                    <a:lstStyle/>
                    <a:p>
                      <a:pPr algn="ctr"/>
                      <a:r>
                        <a:rPr lang="fr-FR" sz="1400" dirty="0">
                          <a:solidFill>
                            <a:srgbClr val="FF0000"/>
                          </a:solidFill>
                        </a:rPr>
                        <a:t>30 seconds</a:t>
                      </a:r>
                    </a:p>
                  </a:txBody>
                  <a:tcPr anchor="ctr">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66666"/>
                    </a:solidFill>
                  </a:tcPr>
                </a:tc>
                <a:tc>
                  <a:txBody>
                    <a:bodyPr/>
                    <a:lstStyle/>
                    <a:p>
                      <a:pPr algn="ctr"/>
                      <a:r>
                        <a:rPr lang="fr-FR" sz="1400" b="1" dirty="0"/>
                        <a:t>FLIGHT TIME</a:t>
                      </a:r>
                      <a:endParaRPr lang="fr-FR" sz="1400" dirty="0"/>
                    </a:p>
                  </a:txBody>
                  <a:tcPr anchor="ctr">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a:r>
                        <a:rPr lang="fr-FR" sz="1400" dirty="0">
                          <a:solidFill>
                            <a:srgbClr val="FF0000"/>
                          </a:solidFill>
                        </a:rPr>
                        <a:t>33 seconds</a:t>
                      </a:r>
                    </a:p>
                  </a:txBody>
                  <a:tcPr anchor="ctr">
                    <a:lnL>
                      <a:noFill/>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66666"/>
                    </a:solidFill>
                  </a:tcPr>
                </a:tc>
              </a:tr>
              <a:tr h="247825">
                <a:tc>
                  <a:txBody>
                    <a:bodyPr/>
                    <a:lstStyle/>
                    <a:p>
                      <a:pPr algn="ctr"/>
                      <a:r>
                        <a:rPr lang="fr-FR" sz="1400" dirty="0">
                          <a:solidFill>
                            <a:srgbClr val="FFFFFF"/>
                          </a:solidFill>
                        </a:rPr>
                        <a:t>$250,000</a:t>
                      </a:r>
                    </a:p>
                  </a:txBody>
                  <a:tcPr anchor="ctr">
                    <a:lnL>
                      <a:noFill/>
                    </a:lnL>
                    <a:lnR>
                      <a:noFill/>
                    </a:lnR>
                    <a:lnT w="7620" cap="flat" cmpd="sng" algn="ctr">
                      <a:solidFill>
                        <a:srgbClr val="CCCCCC"/>
                      </a:solidFill>
                      <a:prstDash val="solid"/>
                      <a:round/>
                      <a:headEnd type="none" w="med" len="med"/>
                      <a:tailEnd type="none" w="med" len="med"/>
                    </a:lnT>
                    <a:lnB>
                      <a:noFill/>
                    </a:lnB>
                    <a:solidFill>
                      <a:srgbClr val="666666"/>
                    </a:solidFill>
                  </a:tcPr>
                </a:tc>
                <a:tc>
                  <a:txBody>
                    <a:bodyPr/>
                    <a:lstStyle/>
                    <a:p>
                      <a:pPr algn="ctr"/>
                      <a:r>
                        <a:rPr lang="fr-FR" sz="1400" b="1"/>
                        <a:t>PRICE</a:t>
                      </a:r>
                      <a:endParaRPr lang="fr-FR" sz="1400"/>
                    </a:p>
                  </a:txBody>
                  <a:tcPr anchor="ctr">
                    <a:lnL>
                      <a:noFill/>
                    </a:lnL>
                    <a:lnR>
                      <a:noFill/>
                    </a:lnR>
                    <a:lnT w="7620" cap="flat" cmpd="sng" algn="ctr">
                      <a:solidFill>
                        <a:srgbClr val="CCCCCC"/>
                      </a:solidFill>
                      <a:prstDash val="solid"/>
                      <a:round/>
                      <a:headEnd type="none" w="med" len="med"/>
                      <a:tailEnd type="none" w="med" len="med"/>
                    </a:lnT>
                    <a:lnB>
                      <a:noFill/>
                    </a:lnB>
                  </a:tcPr>
                </a:tc>
                <a:tc>
                  <a:txBody>
                    <a:bodyPr/>
                    <a:lstStyle/>
                    <a:p>
                      <a:pPr algn="ctr"/>
                      <a:r>
                        <a:rPr lang="fr-FR" sz="1400" dirty="0">
                          <a:solidFill>
                            <a:srgbClr val="FFFFFF"/>
                          </a:solidFill>
                        </a:rPr>
                        <a:t>$155,000</a:t>
                      </a:r>
                    </a:p>
                  </a:txBody>
                  <a:tcPr anchor="ctr">
                    <a:lnL>
                      <a:noFill/>
                    </a:lnL>
                    <a:lnR>
                      <a:noFill/>
                    </a:lnR>
                    <a:lnT w="7620" cap="flat" cmpd="sng" algn="ctr">
                      <a:solidFill>
                        <a:srgbClr val="CCCCCC"/>
                      </a:solidFill>
                      <a:prstDash val="solid"/>
                      <a:round/>
                      <a:headEnd type="none" w="med" len="med"/>
                      <a:tailEnd type="none" w="med" len="med"/>
                    </a:lnT>
                    <a:lnB>
                      <a:noFill/>
                    </a:lnB>
                    <a:solidFill>
                      <a:srgbClr val="666666"/>
                    </a:solidFill>
                  </a:tcPr>
                </a:tc>
              </a:tr>
            </a:tbl>
          </a:graphicData>
        </a:graphic>
      </p:graphicFrame>
      <p:sp>
        <p:nvSpPr>
          <p:cNvPr id="13" name="Rectangle 12"/>
          <p:cNvSpPr/>
          <p:nvPr/>
        </p:nvSpPr>
        <p:spPr>
          <a:xfrm>
            <a:off x="3995936" y="6472026"/>
            <a:ext cx="5148064" cy="276999"/>
          </a:xfrm>
          <a:prstGeom prst="rect">
            <a:avLst/>
          </a:prstGeom>
        </p:spPr>
        <p:txBody>
          <a:bodyPr wrap="square">
            <a:spAutoFit/>
          </a:bodyPr>
          <a:lstStyle/>
          <a:p>
            <a:pPr algn="ctr"/>
            <a:r>
              <a:rPr lang="fr-FR" sz="1200" dirty="0" smtClean="0">
                <a:hlinkClick r:id="rId7"/>
              </a:rPr>
              <a:t>http://www.popularmechanics.com/technology/aviation/diy-flying/4217989</a:t>
            </a:r>
            <a:r>
              <a:rPr lang="fr-FR" sz="1200" dirty="0" smtClean="0"/>
              <a:t> </a:t>
            </a:r>
            <a:endParaRPr lang="fr-FR" sz="1200" dirty="0"/>
          </a:p>
        </p:txBody>
      </p:sp>
      <p:sp>
        <p:nvSpPr>
          <p:cNvPr id="14" name="Rectangle 13"/>
          <p:cNvSpPr/>
          <p:nvPr/>
        </p:nvSpPr>
        <p:spPr>
          <a:xfrm>
            <a:off x="1763688" y="4383794"/>
            <a:ext cx="2880320" cy="246221"/>
          </a:xfrm>
          <a:prstGeom prst="rect">
            <a:avLst/>
          </a:prstGeom>
        </p:spPr>
        <p:txBody>
          <a:bodyPr wrap="square">
            <a:spAutoFit/>
          </a:bodyPr>
          <a:lstStyle/>
          <a:p>
            <a:r>
              <a:rPr lang="fr-FR" sz="1000" dirty="0" smtClean="0">
                <a:hlinkClick r:id="rId8"/>
              </a:rPr>
              <a:t>http://tesla3.com/general/f_transport_jetpack.html</a:t>
            </a:r>
            <a:r>
              <a:rPr lang="fr-FR" sz="1000" dirty="0" smtClean="0"/>
              <a:t> </a:t>
            </a:r>
            <a:endParaRPr lang="fr-FR" sz="1000" dirty="0"/>
          </a:p>
        </p:txBody>
      </p:sp>
      <p:sp>
        <p:nvSpPr>
          <p:cNvPr id="15" name="ZoneTexte 14"/>
          <p:cNvSpPr txBox="1"/>
          <p:nvPr/>
        </p:nvSpPr>
        <p:spPr>
          <a:xfrm>
            <a:off x="4788024" y="1124744"/>
            <a:ext cx="2490875" cy="369332"/>
          </a:xfrm>
          <a:prstGeom prst="rect">
            <a:avLst/>
          </a:prstGeom>
          <a:noFill/>
        </p:spPr>
        <p:txBody>
          <a:bodyPr wrap="none" rtlCol="0">
            <a:spAutoFit/>
          </a:bodyPr>
          <a:lstStyle/>
          <a:p>
            <a:r>
              <a:rPr lang="fr-FR" b="1" dirty="0" err="1" smtClean="0">
                <a:solidFill>
                  <a:srgbClr val="FF0000"/>
                </a:solidFill>
              </a:rPr>
              <a:t>Autonomy</a:t>
            </a:r>
            <a:r>
              <a:rPr lang="fr-FR" b="1" dirty="0" smtClean="0">
                <a:solidFill>
                  <a:srgbClr val="FF0000"/>
                </a:solidFill>
              </a:rPr>
              <a:t> : ~ 30 s max !</a:t>
            </a:r>
            <a:endParaRPr lang="fr-FR" b="1" dirty="0">
              <a:solidFill>
                <a:srgbClr val="FF0000"/>
              </a:solidFill>
            </a:endParaRPr>
          </a:p>
        </p:txBody>
      </p:sp>
      <p:sp>
        <p:nvSpPr>
          <p:cNvPr id="16" name="Espace réservé du numéro de diapositive 6"/>
          <p:cNvSpPr>
            <a:spLocks noGrp="1"/>
          </p:cNvSpPr>
          <p:nvPr>
            <p:ph type="sldNum" sz="quarter" idx="12"/>
          </p:nvPr>
        </p:nvSpPr>
        <p:spPr>
          <a:xfrm>
            <a:off x="8532440" y="6525344"/>
            <a:ext cx="360040" cy="144016"/>
          </a:xfrm>
          <a:noFill/>
        </p:spPr>
        <p:txBody>
          <a:bodyPr/>
          <a:lstStyle/>
          <a:p>
            <a:fld id="{C8ED6035-0937-4ECA-8532-129E62957623}" type="slidenum">
              <a:rPr lang="fr-FR" smtClean="0"/>
              <a:pPr/>
              <a:t>7</a:t>
            </a:fld>
            <a:endParaRPr lang="fr-FR"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24744"/>
            <a:ext cx="3672408" cy="369332"/>
          </a:xfrm>
          <a:prstGeom prst="rect">
            <a:avLst/>
          </a:prstGeom>
        </p:spPr>
        <p:txBody>
          <a:bodyPr wrap="square">
            <a:spAutoFit/>
          </a:bodyPr>
          <a:lstStyle/>
          <a:p>
            <a:r>
              <a:rPr lang="en-US" b="1" dirty="0" smtClean="0"/>
              <a:t>7) Jetpack and avatars 1960s</a:t>
            </a:r>
          </a:p>
        </p:txBody>
      </p:sp>
      <p:sp>
        <p:nvSpPr>
          <p:cNvPr id="4" name="Rectangle 3"/>
          <p:cNvSpPr/>
          <p:nvPr/>
        </p:nvSpPr>
        <p:spPr>
          <a:xfrm>
            <a:off x="683568" y="188640"/>
            <a:ext cx="6552728"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pic>
        <p:nvPicPr>
          <p:cNvPr id="13" name="Image 12" descr="jetpack-show.jpg"/>
          <p:cNvPicPr>
            <a:picLocks noChangeAspect="1"/>
          </p:cNvPicPr>
          <p:nvPr/>
        </p:nvPicPr>
        <p:blipFill>
          <a:blip r:embed="rId2" cstate="print"/>
          <a:stretch>
            <a:fillRect/>
          </a:stretch>
        </p:blipFill>
        <p:spPr>
          <a:xfrm>
            <a:off x="0" y="1412776"/>
            <a:ext cx="5552237" cy="4908499"/>
          </a:xfrm>
          <a:prstGeom prst="rect">
            <a:avLst/>
          </a:prstGeom>
        </p:spPr>
      </p:pic>
      <p:sp>
        <p:nvSpPr>
          <p:cNvPr id="14" name="Rectangle 13"/>
          <p:cNvSpPr/>
          <p:nvPr/>
        </p:nvSpPr>
        <p:spPr>
          <a:xfrm>
            <a:off x="0" y="6237312"/>
            <a:ext cx="5328592" cy="461665"/>
          </a:xfrm>
          <a:prstGeom prst="rect">
            <a:avLst/>
          </a:prstGeom>
        </p:spPr>
        <p:txBody>
          <a:bodyPr wrap="square">
            <a:spAutoFit/>
          </a:bodyPr>
          <a:lstStyle/>
          <a:p>
            <a:r>
              <a:rPr lang="en-US" sz="1200" dirty="0"/>
              <a:t>T</a:t>
            </a:r>
            <a:r>
              <a:rPr lang="en-US" sz="1200" dirty="0" smtClean="0"/>
              <a:t>he </a:t>
            </a:r>
            <a:r>
              <a:rPr lang="en-US" sz="1200" dirty="0" smtClean="0">
                <a:hlinkClick r:id="rId3"/>
              </a:rPr>
              <a:t>Hiller Aviation Museum</a:t>
            </a:r>
            <a:r>
              <a:rPr lang="en-US" sz="1200" dirty="0" smtClean="0"/>
              <a:t> in San Carlos, California is hosting a </a:t>
            </a:r>
            <a:r>
              <a:rPr lang="en-US" sz="1200" b="1" dirty="0" smtClean="0">
                <a:hlinkClick r:id="rId3"/>
              </a:rPr>
              <a:t>Jetpack Show</a:t>
            </a:r>
            <a:r>
              <a:rPr lang="en-US" sz="1200" dirty="0" smtClean="0"/>
              <a:t>!</a:t>
            </a:r>
          </a:p>
          <a:p>
            <a:r>
              <a:rPr lang="en-US" sz="1200" dirty="0" smtClean="0">
                <a:hlinkClick r:id="rId4"/>
              </a:rPr>
              <a:t>www.blogadilla.com/2008/09/06/jetpack-show</a:t>
            </a:r>
            <a:r>
              <a:rPr lang="en-US" sz="1200" dirty="0" smtClean="0"/>
              <a:t>  </a:t>
            </a:r>
            <a:endParaRPr lang="fr-FR" sz="1200" dirty="0"/>
          </a:p>
        </p:txBody>
      </p:sp>
      <p:pic>
        <p:nvPicPr>
          <p:cNvPr id="15" name="Image 14" descr="Jetpack.gif"/>
          <p:cNvPicPr>
            <a:picLocks noChangeAspect="1"/>
          </p:cNvPicPr>
          <p:nvPr/>
        </p:nvPicPr>
        <p:blipFill>
          <a:blip r:embed="rId5" cstate="print"/>
          <a:stretch>
            <a:fillRect/>
          </a:stretch>
        </p:blipFill>
        <p:spPr>
          <a:xfrm>
            <a:off x="5724128" y="2636912"/>
            <a:ext cx="2376264" cy="3441486"/>
          </a:xfrm>
          <a:prstGeom prst="rect">
            <a:avLst/>
          </a:prstGeom>
        </p:spPr>
      </p:pic>
      <p:sp>
        <p:nvSpPr>
          <p:cNvPr id="16" name="Rectangle 15"/>
          <p:cNvSpPr/>
          <p:nvPr/>
        </p:nvSpPr>
        <p:spPr>
          <a:xfrm>
            <a:off x="5436096" y="6165304"/>
            <a:ext cx="3280385" cy="461665"/>
          </a:xfrm>
          <a:prstGeom prst="rect">
            <a:avLst/>
          </a:prstGeom>
        </p:spPr>
        <p:txBody>
          <a:bodyPr wrap="none">
            <a:spAutoFit/>
          </a:bodyPr>
          <a:lstStyle/>
          <a:p>
            <a:pPr algn="ctr"/>
            <a:r>
              <a:rPr lang="fr-FR" sz="1200" dirty="0" smtClean="0"/>
              <a:t>Pic. </a:t>
            </a:r>
            <a:r>
              <a:rPr lang="fr-FR" sz="1200" dirty="0" err="1" smtClean="0"/>
              <a:t>found</a:t>
            </a:r>
            <a:r>
              <a:rPr lang="fr-FR" sz="1200" dirty="0" smtClean="0"/>
              <a:t> </a:t>
            </a:r>
            <a:r>
              <a:rPr lang="fr-FR" sz="1200" dirty="0" err="1" smtClean="0"/>
              <a:t>at</a:t>
            </a:r>
            <a:r>
              <a:rPr lang="fr-FR" sz="1200" dirty="0" smtClean="0"/>
              <a:t>: </a:t>
            </a:r>
            <a:r>
              <a:rPr lang="fr-FR" sz="1200" dirty="0" smtClean="0">
                <a:hlinkClick r:id="rId6"/>
              </a:rPr>
              <a:t>Aerodium.ca</a:t>
            </a:r>
            <a:r>
              <a:rPr lang="fr-FR" sz="1200" dirty="0" smtClean="0"/>
              <a:t>, </a:t>
            </a:r>
            <a:r>
              <a:rPr lang="fr-FR" sz="1200" dirty="0" err="1" smtClean="0"/>
              <a:t>Aerodium</a:t>
            </a:r>
            <a:r>
              <a:rPr lang="fr-FR" sz="1200" dirty="0" smtClean="0"/>
              <a:t> Canada </a:t>
            </a:r>
            <a:r>
              <a:rPr lang="fr-FR" sz="1200" dirty="0" err="1" smtClean="0"/>
              <a:t>inc</a:t>
            </a:r>
            <a:r>
              <a:rPr lang="fr-FR" sz="1200" dirty="0" smtClean="0"/>
              <a:t>.</a:t>
            </a:r>
          </a:p>
          <a:p>
            <a:pPr algn="ctr"/>
            <a:r>
              <a:rPr lang="fr-FR" sz="1200" dirty="0" smtClean="0">
                <a:hlinkClick r:id="rId7"/>
              </a:rPr>
              <a:t>http://wikiality.wikia.com/File:Jetpack.gif</a:t>
            </a:r>
            <a:r>
              <a:rPr lang="fr-FR" sz="1200" dirty="0" smtClean="0"/>
              <a:t> </a:t>
            </a:r>
            <a:endParaRPr lang="fr-FR" sz="1200" dirty="0"/>
          </a:p>
        </p:txBody>
      </p:sp>
      <p:pic>
        <p:nvPicPr>
          <p:cNvPr id="17" name="Image 16" descr="jetpack4bis.jpg"/>
          <p:cNvPicPr>
            <a:picLocks noChangeAspect="1"/>
          </p:cNvPicPr>
          <p:nvPr/>
        </p:nvPicPr>
        <p:blipFill>
          <a:blip r:embed="rId8" cstate="print"/>
          <a:stretch>
            <a:fillRect/>
          </a:stretch>
        </p:blipFill>
        <p:spPr>
          <a:xfrm>
            <a:off x="7639164" y="188640"/>
            <a:ext cx="1504836" cy="2012926"/>
          </a:xfrm>
          <a:prstGeom prst="rect">
            <a:avLst/>
          </a:prstGeom>
        </p:spPr>
      </p:pic>
      <p:sp>
        <p:nvSpPr>
          <p:cNvPr id="18" name="Rectangle 17"/>
          <p:cNvSpPr/>
          <p:nvPr/>
        </p:nvSpPr>
        <p:spPr>
          <a:xfrm>
            <a:off x="6065912" y="2204864"/>
            <a:ext cx="3078088" cy="246221"/>
          </a:xfrm>
          <a:prstGeom prst="rect">
            <a:avLst/>
          </a:prstGeom>
        </p:spPr>
        <p:txBody>
          <a:bodyPr wrap="square">
            <a:spAutoFit/>
          </a:bodyPr>
          <a:lstStyle/>
          <a:p>
            <a:r>
              <a:rPr lang="fr-FR" sz="1000" dirty="0" smtClean="0">
                <a:hlinkClick r:id="rId9"/>
              </a:rPr>
              <a:t>http://blog.squarelight.com/technology/jet-pack-show</a:t>
            </a:r>
            <a:r>
              <a:rPr lang="fr-FR" sz="1000" dirty="0" smtClean="0"/>
              <a:t> </a:t>
            </a:r>
            <a:endParaRPr lang="fr-FR" sz="1000" dirty="0"/>
          </a:p>
        </p:txBody>
      </p:sp>
      <p:sp>
        <p:nvSpPr>
          <p:cNvPr id="19" name="ZoneTexte 18"/>
          <p:cNvSpPr txBox="1"/>
          <p:nvPr/>
        </p:nvSpPr>
        <p:spPr>
          <a:xfrm>
            <a:off x="5580112" y="1268760"/>
            <a:ext cx="2088232" cy="646331"/>
          </a:xfrm>
          <a:prstGeom prst="rect">
            <a:avLst/>
          </a:prstGeom>
          <a:noFill/>
        </p:spPr>
        <p:txBody>
          <a:bodyPr wrap="square" rtlCol="0">
            <a:spAutoFit/>
          </a:bodyPr>
          <a:lstStyle/>
          <a:p>
            <a:pPr algn="r"/>
            <a:r>
              <a:rPr lang="fr-FR" b="1" dirty="0" err="1">
                <a:solidFill>
                  <a:srgbClr val="FF0000"/>
                </a:solidFill>
              </a:rPr>
              <a:t>S</a:t>
            </a:r>
            <a:r>
              <a:rPr lang="fr-FR" b="1" dirty="0" err="1" smtClean="0">
                <a:solidFill>
                  <a:srgbClr val="FF0000"/>
                </a:solidFill>
              </a:rPr>
              <a:t>tability</a:t>
            </a:r>
            <a:r>
              <a:rPr lang="fr-FR" b="1" dirty="0" smtClean="0">
                <a:solidFill>
                  <a:srgbClr val="FF0000"/>
                </a:solidFill>
              </a:rPr>
              <a:t> </a:t>
            </a:r>
            <a:r>
              <a:rPr lang="fr-FR" b="1" dirty="0" err="1" smtClean="0">
                <a:solidFill>
                  <a:srgbClr val="FF0000"/>
                </a:solidFill>
              </a:rPr>
              <a:t>problems</a:t>
            </a:r>
            <a:r>
              <a:rPr lang="fr-FR" b="1" dirty="0" smtClean="0">
                <a:solidFill>
                  <a:srgbClr val="FF0000"/>
                </a:solidFill>
              </a:rPr>
              <a:t> !</a:t>
            </a:r>
          </a:p>
          <a:p>
            <a:pPr algn="r"/>
            <a:r>
              <a:rPr lang="fr-FR" b="1" dirty="0">
                <a:solidFill>
                  <a:srgbClr val="FF0000"/>
                </a:solidFill>
                <a:sym typeface="Symbol"/>
              </a:rPr>
              <a:t></a:t>
            </a:r>
            <a:endParaRPr lang="fr-FR" b="1" dirty="0">
              <a:solidFill>
                <a:srgbClr val="FF0000"/>
              </a:solidFill>
            </a:endParaRPr>
          </a:p>
        </p:txBody>
      </p:sp>
      <p:sp>
        <p:nvSpPr>
          <p:cNvPr id="11" name="Espace réservé du numéro de diapositive 6"/>
          <p:cNvSpPr>
            <a:spLocks noGrp="1"/>
          </p:cNvSpPr>
          <p:nvPr>
            <p:ph type="sldNum" sz="quarter" idx="12"/>
          </p:nvPr>
        </p:nvSpPr>
        <p:spPr>
          <a:xfrm>
            <a:off x="8532440" y="6525344"/>
            <a:ext cx="360040" cy="144016"/>
          </a:xfrm>
          <a:noFill/>
        </p:spPr>
        <p:txBody>
          <a:bodyPr/>
          <a:lstStyle/>
          <a:p>
            <a:fld id="{C8ED6035-0937-4ECA-8532-129E62957623}" type="slidenum">
              <a:rPr lang="fr-FR" smtClean="0"/>
              <a:pPr/>
              <a:t>8</a:t>
            </a:fld>
            <a:endParaRPr lang="fr-FR"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958361"/>
            <a:ext cx="3672408" cy="369332"/>
          </a:xfrm>
          <a:prstGeom prst="rect">
            <a:avLst/>
          </a:prstGeom>
        </p:spPr>
        <p:txBody>
          <a:bodyPr wrap="square">
            <a:spAutoFit/>
          </a:bodyPr>
          <a:lstStyle/>
          <a:p>
            <a:r>
              <a:rPr lang="en-US" b="1" dirty="0" smtClean="0"/>
              <a:t>7) Jetpack and avatars 1960s</a:t>
            </a:r>
          </a:p>
        </p:txBody>
      </p:sp>
      <p:sp>
        <p:nvSpPr>
          <p:cNvPr id="4" name="Rectangle 3"/>
          <p:cNvSpPr/>
          <p:nvPr/>
        </p:nvSpPr>
        <p:spPr>
          <a:xfrm>
            <a:off x="1331640" y="116632"/>
            <a:ext cx="6552728" cy="830997"/>
          </a:xfrm>
          <a:prstGeom prst="rect">
            <a:avLst/>
          </a:prstGeom>
          <a:solidFill>
            <a:schemeClr val="accent6">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fr-FR" sz="48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History</a:t>
            </a:r>
            <a:r>
              <a:rPr lang="fr-F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charset="0"/>
              </a:rPr>
              <a:t> </a:t>
            </a:r>
            <a:r>
              <a:rPr lang="fr-FR" sz="4800" dirty="0" smtClean="0">
                <a:ln w="11430"/>
                <a:solidFill>
                  <a:schemeClr val="accent1">
                    <a:lumMod val="75000"/>
                  </a:schemeClr>
                </a:solidFill>
                <a:effectLst>
                  <a:outerShdw blurRad="80000" dist="40000" dir="5040000" algn="tl">
                    <a:srgbClr val="000000">
                      <a:alpha val="30000"/>
                    </a:srgbClr>
                  </a:outerShdw>
                </a:effectLst>
                <a:latin typeface="Times New Roman" charset="0"/>
              </a:rPr>
              <a:t>of the </a:t>
            </a:r>
            <a:r>
              <a:rPr lang="fr-FR" sz="4800" dirty="0" err="1" smtClean="0">
                <a:ln w="11430"/>
                <a:solidFill>
                  <a:srgbClr val="009900"/>
                </a:solidFill>
                <a:effectLst>
                  <a:outerShdw blurRad="80000" dist="40000" dir="5040000" algn="tl">
                    <a:srgbClr val="000000">
                      <a:alpha val="30000"/>
                    </a:srgbClr>
                  </a:outerShdw>
                </a:effectLst>
                <a:latin typeface="Times New Roman" charset="0"/>
              </a:rPr>
              <a:t>Jetpack</a:t>
            </a:r>
            <a:endParaRPr lang="fr-FR" sz="4800" dirty="0">
              <a:ln w="11430"/>
              <a:solidFill>
                <a:srgbClr val="009900"/>
              </a:solidFill>
              <a:effectLst>
                <a:outerShdw blurRad="80000" dist="40000" dir="5040000" algn="tl">
                  <a:srgbClr val="000000">
                    <a:alpha val="30000"/>
                  </a:srgbClr>
                </a:outerShdw>
              </a:effectLst>
              <a:latin typeface="Times New Roman" charset="0"/>
            </a:endParaRPr>
          </a:p>
        </p:txBody>
      </p:sp>
      <p:pic>
        <p:nvPicPr>
          <p:cNvPr id="22530" name="Picture 2"/>
          <p:cNvPicPr>
            <a:picLocks noChangeAspect="1" noChangeArrowheads="1"/>
          </p:cNvPicPr>
          <p:nvPr/>
        </p:nvPicPr>
        <p:blipFill>
          <a:blip r:embed="rId2" cstate="print"/>
          <a:srcRect/>
          <a:stretch>
            <a:fillRect/>
          </a:stretch>
        </p:blipFill>
        <p:spPr bwMode="auto">
          <a:xfrm>
            <a:off x="144034" y="1421033"/>
            <a:ext cx="1488225" cy="2647196"/>
          </a:xfrm>
          <a:prstGeom prst="rect">
            <a:avLst/>
          </a:prstGeom>
          <a:noFill/>
          <a:ln w="9525">
            <a:noFill/>
            <a:miter lim="800000"/>
            <a:headEnd/>
            <a:tailEnd/>
          </a:ln>
        </p:spPr>
      </p:pic>
      <p:sp>
        <p:nvSpPr>
          <p:cNvPr id="9" name="Rectangle 8"/>
          <p:cNvSpPr/>
          <p:nvPr/>
        </p:nvSpPr>
        <p:spPr>
          <a:xfrm>
            <a:off x="231892" y="4073165"/>
            <a:ext cx="3078088" cy="800219"/>
          </a:xfrm>
          <a:prstGeom prst="rect">
            <a:avLst/>
          </a:prstGeom>
        </p:spPr>
        <p:txBody>
          <a:bodyPr wrap="square">
            <a:spAutoFit/>
          </a:bodyPr>
          <a:lstStyle/>
          <a:p>
            <a:pPr algn="ctr"/>
            <a:r>
              <a:rPr lang="fr-FR" sz="1200" dirty="0" smtClean="0"/>
              <a:t>Jet Pack </a:t>
            </a:r>
            <a:r>
              <a:rPr lang="fr-FR" sz="1200" dirty="0" err="1" smtClean="0"/>
              <a:t>International's</a:t>
            </a:r>
            <a:r>
              <a:rPr lang="fr-FR" sz="1200" dirty="0" smtClean="0"/>
              <a:t> T-73 Jet Pack </a:t>
            </a:r>
          </a:p>
          <a:p>
            <a:pPr algn="ctr"/>
            <a:r>
              <a:rPr lang="fr-FR" sz="1200" dirty="0" smtClean="0"/>
              <a:t>August 31, 2007</a:t>
            </a:r>
          </a:p>
          <a:p>
            <a:pPr algn="ctr"/>
            <a:r>
              <a:rPr lang="fr-FR" sz="1200" dirty="0" smtClean="0">
                <a:hlinkClick r:id="rId3"/>
              </a:rPr>
              <a:t>www.jetpackinternational.com</a:t>
            </a:r>
            <a:r>
              <a:rPr lang="fr-FR" sz="1200" dirty="0" smtClean="0"/>
              <a:t>  &amp;</a:t>
            </a:r>
          </a:p>
          <a:p>
            <a:pPr algn="ctr"/>
            <a:r>
              <a:rPr lang="fr-FR" sz="1000" dirty="0" smtClean="0">
                <a:hlinkClick r:id="rId4"/>
              </a:rPr>
              <a:t>http://uk.cars.ign.com/objects/960/960591.html</a:t>
            </a:r>
            <a:r>
              <a:rPr lang="fr-FR" sz="1000" dirty="0" smtClean="0"/>
              <a:t> </a:t>
            </a:r>
            <a:endParaRPr lang="fr-FR" sz="1000" dirty="0"/>
          </a:p>
        </p:txBody>
      </p:sp>
      <p:pic>
        <p:nvPicPr>
          <p:cNvPr id="17" name="Image 16" descr="t-73-jet-pack-20070831054728307-000.jpg"/>
          <p:cNvPicPr>
            <a:picLocks noChangeAspect="1"/>
          </p:cNvPicPr>
          <p:nvPr/>
        </p:nvPicPr>
        <p:blipFill>
          <a:blip r:embed="rId5" cstate="print"/>
          <a:stretch>
            <a:fillRect/>
          </a:stretch>
        </p:blipFill>
        <p:spPr>
          <a:xfrm>
            <a:off x="1770936" y="1399701"/>
            <a:ext cx="1821121" cy="2647196"/>
          </a:xfrm>
          <a:prstGeom prst="rect">
            <a:avLst/>
          </a:prstGeom>
        </p:spPr>
      </p:pic>
      <p:pic>
        <p:nvPicPr>
          <p:cNvPr id="19" name="Image 18" descr="hillervz19wt.jpg"/>
          <p:cNvPicPr>
            <a:picLocks noChangeAspect="1"/>
          </p:cNvPicPr>
          <p:nvPr/>
        </p:nvPicPr>
        <p:blipFill>
          <a:blip r:embed="rId6" cstate="print"/>
          <a:stretch>
            <a:fillRect/>
          </a:stretch>
        </p:blipFill>
        <p:spPr>
          <a:xfrm>
            <a:off x="3635897" y="1327693"/>
            <a:ext cx="5508104" cy="3651734"/>
          </a:xfrm>
          <a:prstGeom prst="rect">
            <a:avLst/>
          </a:prstGeom>
        </p:spPr>
      </p:pic>
      <p:sp>
        <p:nvSpPr>
          <p:cNvPr id="20" name="ZoneTexte 19"/>
          <p:cNvSpPr txBox="1"/>
          <p:nvPr/>
        </p:nvSpPr>
        <p:spPr>
          <a:xfrm>
            <a:off x="3761657" y="5064510"/>
            <a:ext cx="5256584" cy="1477328"/>
          </a:xfrm>
          <a:prstGeom prst="rect">
            <a:avLst/>
          </a:prstGeom>
          <a:noFill/>
        </p:spPr>
        <p:txBody>
          <a:bodyPr wrap="square" rtlCol="0">
            <a:spAutoFit/>
          </a:bodyPr>
          <a:lstStyle/>
          <a:p>
            <a:r>
              <a:rPr lang="fr-FR" b="1" dirty="0" smtClean="0">
                <a:solidFill>
                  <a:srgbClr val="FF0000"/>
                </a:solidFill>
              </a:rPr>
              <a:t>Hiller VZ-1 (~1950</a:t>
            </a:r>
            <a:r>
              <a:rPr lang="fr-FR" b="1" dirty="0">
                <a:solidFill>
                  <a:srgbClr val="FF0000"/>
                </a:solidFill>
              </a:rPr>
              <a:t>) - </a:t>
            </a:r>
            <a:r>
              <a:rPr lang="fr-FR" b="1" dirty="0" err="1">
                <a:solidFill>
                  <a:srgbClr val="FF0000"/>
                </a:solidFill>
              </a:rPr>
              <a:t>Stability</a:t>
            </a:r>
            <a:r>
              <a:rPr lang="fr-FR" b="1" dirty="0">
                <a:solidFill>
                  <a:srgbClr val="FF0000"/>
                </a:solidFill>
              </a:rPr>
              <a:t> </a:t>
            </a:r>
            <a:r>
              <a:rPr lang="fr-FR" b="1" dirty="0" err="1">
                <a:solidFill>
                  <a:srgbClr val="FF0000"/>
                </a:solidFill>
              </a:rPr>
              <a:t>problems</a:t>
            </a:r>
            <a:r>
              <a:rPr lang="fr-FR" b="1" dirty="0">
                <a:solidFill>
                  <a:srgbClr val="FF0000"/>
                </a:solidFill>
              </a:rPr>
              <a:t> </a:t>
            </a:r>
            <a:endParaRPr lang="fr-FR" b="1" dirty="0" smtClean="0">
              <a:solidFill>
                <a:srgbClr val="FF0000"/>
              </a:solidFill>
            </a:endParaRPr>
          </a:p>
          <a:p>
            <a:r>
              <a:rPr lang="en-US" sz="1200" dirty="0"/>
              <a:t>This machine, called the VZ-1 "Pawnee" was very easy to handle. Also, the USAF decided she to test it as a platform shooting. The results of these trials were disappointing because every time the pilot made the slightest movement, the center of gravity was moving and the </a:t>
            </a:r>
            <a:r>
              <a:rPr lang="en-US" sz="1200" dirty="0" smtClean="0"/>
              <a:t>flying device was </a:t>
            </a:r>
            <a:r>
              <a:rPr lang="en-US" sz="1200" dirty="0"/>
              <a:t>moving</a:t>
            </a:r>
            <a:r>
              <a:rPr lang="fr-FR" sz="1200" dirty="0" smtClean="0"/>
              <a:t>.</a:t>
            </a:r>
          </a:p>
          <a:p>
            <a:r>
              <a:rPr lang="fr-FR" sz="1200" dirty="0" smtClean="0">
                <a:hlinkClick r:id="rId7"/>
              </a:rPr>
              <a:t>http://forum.aviation-ancienne.fr/t1330-ventilateur-plate-forme-jeep-volante-avrocar-aerodyne</a:t>
            </a:r>
            <a:r>
              <a:rPr lang="fr-FR" sz="1200" dirty="0" smtClean="0"/>
              <a:t> </a:t>
            </a:r>
            <a:endParaRPr lang="fr-FR" sz="1200" dirty="0"/>
          </a:p>
        </p:txBody>
      </p:sp>
      <p:sp>
        <p:nvSpPr>
          <p:cNvPr id="10" name="Espace réservé du numéro de diapositive 6"/>
          <p:cNvSpPr>
            <a:spLocks noGrp="1"/>
          </p:cNvSpPr>
          <p:nvPr>
            <p:ph type="sldNum" sz="quarter" idx="12"/>
          </p:nvPr>
        </p:nvSpPr>
        <p:spPr>
          <a:xfrm>
            <a:off x="8316416" y="620688"/>
            <a:ext cx="360040" cy="144016"/>
          </a:xfrm>
          <a:noFill/>
        </p:spPr>
        <p:txBody>
          <a:bodyPr/>
          <a:lstStyle/>
          <a:p>
            <a:fld id="{C8ED6035-0937-4ECA-8532-129E62957623}" type="slidenum">
              <a:rPr lang="fr-FR" smtClean="0"/>
              <a:pPr/>
              <a:t>9</a:t>
            </a:fld>
            <a:endParaRPr lang="fr-FR" dirty="0" smtClean="0"/>
          </a:p>
        </p:txBody>
      </p:sp>
      <p:pic>
        <p:nvPicPr>
          <p:cNvPr id="3" name="Image 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357" y="4991768"/>
            <a:ext cx="2334395" cy="1814019"/>
          </a:xfrm>
          <a:prstGeom prst="rect">
            <a:avLst/>
          </a:prstGeom>
        </p:spPr>
      </p:pic>
      <p:sp>
        <p:nvSpPr>
          <p:cNvPr id="5" name="ZoneTexte 4"/>
          <p:cNvSpPr txBox="1"/>
          <p:nvPr/>
        </p:nvSpPr>
        <p:spPr>
          <a:xfrm>
            <a:off x="2339752" y="6559566"/>
            <a:ext cx="5947462" cy="246221"/>
          </a:xfrm>
          <a:prstGeom prst="rect">
            <a:avLst/>
          </a:prstGeom>
          <a:noFill/>
        </p:spPr>
        <p:txBody>
          <a:bodyPr wrap="none" rtlCol="0">
            <a:spAutoFit/>
          </a:bodyPr>
          <a:lstStyle/>
          <a:p>
            <a:r>
              <a:rPr lang="fr-FR" sz="1000" dirty="0" smtClean="0"/>
              <a:t>← </a:t>
            </a:r>
            <a:r>
              <a:rPr lang="fr-FR" sz="1000" dirty="0" smtClean="0">
                <a:hlinkClick r:id="rId9"/>
              </a:rPr>
              <a:t>www.barbariangroup.com/posts/2625-xplanes_the_gyrodyne_model_gca_55_single_seat_ground_cushion</a:t>
            </a:r>
            <a:r>
              <a:rPr lang="fr-FR" sz="1000" dirty="0" smtClean="0"/>
              <a:t>  </a:t>
            </a:r>
            <a:endParaRPr lang="fr-FR" sz="1000" dirty="0"/>
          </a:p>
        </p:txBody>
      </p:sp>
      <p:sp>
        <p:nvSpPr>
          <p:cNvPr id="6" name="ZoneTexte 5"/>
          <p:cNvSpPr txBox="1"/>
          <p:nvPr/>
        </p:nvSpPr>
        <p:spPr>
          <a:xfrm>
            <a:off x="2339752" y="5157192"/>
            <a:ext cx="1296145" cy="1015663"/>
          </a:xfrm>
          <a:prstGeom prst="rect">
            <a:avLst/>
          </a:prstGeom>
          <a:noFill/>
        </p:spPr>
        <p:txBody>
          <a:bodyPr wrap="square" rtlCol="0">
            <a:spAutoFit/>
          </a:bodyPr>
          <a:lstStyle/>
          <a:p>
            <a:r>
              <a:rPr lang="en-US" sz="1200" dirty="0" smtClean="0"/>
              <a:t>← </a:t>
            </a:r>
            <a:r>
              <a:rPr lang="en-US" sz="1200" dirty="0" err="1" smtClean="0"/>
              <a:t>Gyrodyne</a:t>
            </a:r>
            <a:r>
              <a:rPr lang="en-US" sz="1200" dirty="0" smtClean="0"/>
              <a:t> </a:t>
            </a:r>
            <a:r>
              <a:rPr lang="en-US" sz="1200" dirty="0"/>
              <a:t>Model </a:t>
            </a:r>
            <a:r>
              <a:rPr lang="fr-FR" sz="1200" dirty="0">
                <a:hlinkClick r:id="rId10"/>
              </a:rPr>
              <a:t>GCA-55</a:t>
            </a:r>
            <a:r>
              <a:rPr lang="en-US" sz="1200" dirty="0" smtClean="0"/>
              <a:t> </a:t>
            </a:r>
            <a:r>
              <a:rPr lang="en-US" sz="1200" dirty="0"/>
              <a:t>single-seat ground cushion (1959)</a:t>
            </a:r>
            <a:endParaRPr lang="fr-FR" sz="1200"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1194</TotalTime>
  <Words>3285</Words>
  <Application>Microsoft Office PowerPoint</Application>
  <PresentationFormat>Affichage à l'écran (4:3)</PresentationFormat>
  <Paragraphs>502</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LISAN</dc:creator>
  <cp:lastModifiedBy>LISAN</cp:lastModifiedBy>
  <cp:revision>226</cp:revision>
  <dcterms:created xsi:type="dcterms:W3CDTF">2011-07-24T13:04:06Z</dcterms:created>
  <dcterms:modified xsi:type="dcterms:W3CDTF">2013-04-21T20:45:52Z</dcterms:modified>
</cp:coreProperties>
</file>