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diagrams/layout1.xml" ContentType="application/vnd.openxmlformats-officedocument.drawingml.diagramLayout+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diagrams/layout3.xml" ContentType="application/vnd.openxmlformats-officedocument.drawingml.diagramLayout+xml"/>
  <Override PartName="/ppt/tags/tag32.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0"/>
  </p:notesMasterIdLst>
  <p:handoutMasterIdLst>
    <p:handoutMasterId r:id="rId61"/>
  </p:handoutMasterIdLst>
  <p:sldIdLst>
    <p:sldId id="256" r:id="rId2"/>
    <p:sldId id="265" r:id="rId3"/>
    <p:sldId id="289" r:id="rId4"/>
    <p:sldId id="290" r:id="rId5"/>
    <p:sldId id="309" r:id="rId6"/>
    <p:sldId id="333" r:id="rId7"/>
    <p:sldId id="310" r:id="rId8"/>
    <p:sldId id="299" r:id="rId9"/>
    <p:sldId id="312" r:id="rId10"/>
    <p:sldId id="263" r:id="rId11"/>
    <p:sldId id="261" r:id="rId12"/>
    <p:sldId id="315" r:id="rId13"/>
    <p:sldId id="326" r:id="rId14"/>
    <p:sldId id="300" r:id="rId15"/>
    <p:sldId id="335" r:id="rId16"/>
    <p:sldId id="314" r:id="rId17"/>
    <p:sldId id="294" r:id="rId18"/>
    <p:sldId id="257" r:id="rId19"/>
    <p:sldId id="258" r:id="rId20"/>
    <p:sldId id="259" r:id="rId21"/>
    <p:sldId id="316" r:id="rId22"/>
    <p:sldId id="264" r:id="rId23"/>
    <p:sldId id="317" r:id="rId24"/>
    <p:sldId id="318" r:id="rId25"/>
    <p:sldId id="319" r:id="rId26"/>
    <p:sldId id="320" r:id="rId27"/>
    <p:sldId id="334" r:id="rId28"/>
    <p:sldId id="321" r:id="rId29"/>
    <p:sldId id="330" r:id="rId30"/>
    <p:sldId id="329" r:id="rId31"/>
    <p:sldId id="328" r:id="rId32"/>
    <p:sldId id="266" r:id="rId33"/>
    <p:sldId id="305" r:id="rId34"/>
    <p:sldId id="270" r:id="rId35"/>
    <p:sldId id="311" r:id="rId36"/>
    <p:sldId id="322" r:id="rId37"/>
    <p:sldId id="323" r:id="rId38"/>
    <p:sldId id="286" r:id="rId39"/>
    <p:sldId id="298" r:id="rId40"/>
    <p:sldId id="324" r:id="rId41"/>
    <p:sldId id="325" r:id="rId42"/>
    <p:sldId id="272" r:id="rId43"/>
    <p:sldId id="296" r:id="rId44"/>
    <p:sldId id="327" r:id="rId45"/>
    <p:sldId id="267" r:id="rId46"/>
    <p:sldId id="287" r:id="rId47"/>
    <p:sldId id="288" r:id="rId48"/>
    <p:sldId id="304" r:id="rId49"/>
    <p:sldId id="293" r:id="rId50"/>
    <p:sldId id="336" r:id="rId51"/>
    <p:sldId id="301" r:id="rId52"/>
    <p:sldId id="302" r:id="rId53"/>
    <p:sldId id="306" r:id="rId54"/>
    <p:sldId id="337" r:id="rId55"/>
    <p:sldId id="331" r:id="rId56"/>
    <p:sldId id="339" r:id="rId57"/>
    <p:sldId id="332" r:id="rId58"/>
    <p:sldId id="338" r:id="rId5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2646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D1549F-CE80-430A-976C-4E11DF4AF08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0A66941-9ADC-42FA-B390-A12DFE7CC18D}">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smtClean="0"/>
            <a:t>Estrogen-Progestin Therapy (EPT) </a:t>
          </a:r>
          <a:endParaRPr lang="en-US" dirty="0" smtClean="0"/>
        </a:p>
        <a:p>
          <a:pPr defTabSz="711200">
            <a:lnSpc>
              <a:spcPct val="90000"/>
            </a:lnSpc>
            <a:spcBef>
              <a:spcPct val="0"/>
            </a:spcBef>
            <a:spcAft>
              <a:spcPct val="35000"/>
            </a:spcAft>
          </a:pPr>
          <a:endParaRPr lang="en-US" dirty="0"/>
        </a:p>
      </dgm:t>
    </dgm:pt>
    <dgm:pt modelId="{094B3B14-0DA5-4FC9-BE33-40429E44FBBB}" type="parTrans" cxnId="{F4039A87-14DF-4401-A92B-F8AD1A046803}">
      <dgm:prSet/>
      <dgm:spPr/>
      <dgm:t>
        <a:bodyPr/>
        <a:lstStyle/>
        <a:p>
          <a:endParaRPr lang="en-US"/>
        </a:p>
      </dgm:t>
    </dgm:pt>
    <dgm:pt modelId="{566B6437-956C-4539-86C8-B7C0DF64CBAA}" type="sibTrans" cxnId="{F4039A87-14DF-4401-A92B-F8AD1A046803}">
      <dgm:prSet/>
      <dgm:spPr/>
      <dgm:t>
        <a:bodyPr/>
        <a:lstStyle/>
        <a:p>
          <a:endParaRPr lang="en-US"/>
        </a:p>
      </dgm:t>
    </dgm:pt>
    <dgm:pt modelId="{88780359-677C-4C90-A232-6E72C5966F18}">
      <dgm:prSet phldrT="[Text]"/>
      <dgm:spPr/>
      <dgm:t>
        <a:bodyPr/>
        <a:lstStyle/>
        <a:p>
          <a:r>
            <a:rPr lang="en-US" dirty="0" smtClean="0"/>
            <a:t>use of estrogens (ET), estrogens plus </a:t>
          </a:r>
          <a:r>
            <a:rPr lang="en-US" dirty="0" err="1" smtClean="0"/>
            <a:t>progestins</a:t>
          </a:r>
          <a:r>
            <a:rPr lang="en-US" dirty="0" smtClean="0"/>
            <a:t> (EPT) and androgens (AT). </a:t>
          </a:r>
          <a:endParaRPr lang="en-US" dirty="0"/>
        </a:p>
      </dgm:t>
    </dgm:pt>
    <dgm:pt modelId="{0922916A-1124-4615-AEED-3A94F061A97F}" type="parTrans" cxnId="{309E6CDD-7EF2-4E7C-B9DC-0A209C0163CD}">
      <dgm:prSet/>
      <dgm:spPr/>
      <dgm:t>
        <a:bodyPr/>
        <a:lstStyle/>
        <a:p>
          <a:endParaRPr lang="en-US"/>
        </a:p>
      </dgm:t>
    </dgm:pt>
    <dgm:pt modelId="{E8E4B598-FEC3-4AB6-BECB-977969C39C85}" type="sibTrans" cxnId="{309E6CDD-7EF2-4E7C-B9DC-0A209C0163CD}">
      <dgm:prSet/>
      <dgm:spPr/>
      <dgm:t>
        <a:bodyPr/>
        <a:lstStyle/>
        <a:p>
          <a:endParaRPr lang="en-US"/>
        </a:p>
      </dgm:t>
    </dgm:pt>
    <dgm:pt modelId="{ED4ACDDA-161A-4C7E-B117-B534498B8249}">
      <dgm:prSet phldrT="[Text]"/>
      <dgm:spPr/>
      <dgm:t>
        <a:bodyPr/>
        <a:lstStyle/>
        <a:p>
          <a:r>
            <a:rPr lang="en-US" b="1" dirty="0" smtClean="0"/>
            <a:t>Estrogen Therapy(ET) </a:t>
          </a:r>
          <a:endParaRPr lang="en-US" dirty="0"/>
        </a:p>
      </dgm:t>
    </dgm:pt>
    <dgm:pt modelId="{35901CDB-1E99-4718-B26E-D35E14ED8C1A}" type="parTrans" cxnId="{F446043A-FD4E-4357-A964-74E15D822046}">
      <dgm:prSet/>
      <dgm:spPr/>
      <dgm:t>
        <a:bodyPr/>
        <a:lstStyle/>
        <a:p>
          <a:endParaRPr lang="en-US"/>
        </a:p>
      </dgm:t>
    </dgm:pt>
    <dgm:pt modelId="{8AF9868D-CDB2-4175-B198-083D82EE3AE1}" type="sibTrans" cxnId="{F446043A-FD4E-4357-A964-74E15D822046}">
      <dgm:prSet/>
      <dgm:spPr/>
      <dgm:t>
        <a:bodyPr/>
        <a:lstStyle/>
        <a:p>
          <a:endParaRPr lang="en-US"/>
        </a:p>
      </dgm:t>
    </dgm:pt>
    <dgm:pt modelId="{0E2927C3-4C8F-4278-A511-9150218F46BA}">
      <dgm:prSet phldrT="[Text]"/>
      <dgm:spPr/>
      <dgm:t>
        <a:bodyPr/>
        <a:lstStyle/>
        <a:p>
          <a:r>
            <a:rPr lang="en-US" dirty="0" smtClean="0"/>
            <a:t>estrogens alone</a:t>
          </a:r>
          <a:endParaRPr lang="en-US" dirty="0"/>
        </a:p>
      </dgm:t>
    </dgm:pt>
    <dgm:pt modelId="{FE0557C7-C4F5-40F3-8567-EEF443AEA72D}" type="parTrans" cxnId="{95A2B171-8A62-4483-A515-B71A11D8AF61}">
      <dgm:prSet/>
      <dgm:spPr/>
      <dgm:t>
        <a:bodyPr/>
        <a:lstStyle/>
        <a:p>
          <a:endParaRPr lang="en-US"/>
        </a:p>
      </dgm:t>
    </dgm:pt>
    <dgm:pt modelId="{9CDDAFAE-82B0-487C-AC67-D83A15261BA3}" type="sibTrans" cxnId="{95A2B171-8A62-4483-A515-B71A11D8AF61}">
      <dgm:prSet/>
      <dgm:spPr/>
      <dgm:t>
        <a:bodyPr/>
        <a:lstStyle/>
        <a:p>
          <a:endParaRPr lang="en-US"/>
        </a:p>
      </dgm:t>
    </dgm:pt>
    <dgm:pt modelId="{2B838C11-A0F9-4EB9-BBC8-52640798BC35}">
      <dgm:prSet phldrT="[Text]"/>
      <dgm:spPr/>
      <dgm:t>
        <a:bodyPr/>
        <a:lstStyle/>
        <a:p>
          <a:r>
            <a:rPr lang="en-US" dirty="0" smtClean="0"/>
            <a:t>therapy with estrogen + progestin. </a:t>
          </a:r>
          <a:endParaRPr lang="en-US" dirty="0"/>
        </a:p>
      </dgm:t>
    </dgm:pt>
    <dgm:pt modelId="{9B3646BD-1FF7-4465-9362-EFAB3A073233}" type="sibTrans" cxnId="{EC72700F-A68E-4305-8B58-EFC9B45EED6A}">
      <dgm:prSet/>
      <dgm:spPr/>
      <dgm:t>
        <a:bodyPr/>
        <a:lstStyle/>
        <a:p>
          <a:endParaRPr lang="en-US"/>
        </a:p>
      </dgm:t>
    </dgm:pt>
    <dgm:pt modelId="{60D3896C-5569-416B-BC3A-BD230B5E38FD}" type="parTrans" cxnId="{EC72700F-A68E-4305-8B58-EFC9B45EED6A}">
      <dgm:prSet/>
      <dgm:spPr/>
      <dgm:t>
        <a:bodyPr/>
        <a:lstStyle/>
        <a:p>
          <a:endParaRPr lang="en-US"/>
        </a:p>
      </dgm:t>
    </dgm:pt>
    <dgm:pt modelId="{34769706-01AD-4AED-BF90-89CC0E8F1D50}">
      <dgm:prSet phldrT="[Text]"/>
      <dgm:spPr/>
      <dgm:t>
        <a:bodyPr/>
        <a:lstStyle/>
        <a:p>
          <a:r>
            <a:rPr lang="en-US" b="1" dirty="0" smtClean="0"/>
            <a:t>Estrogen-Progestin Therapy (EPT) </a:t>
          </a:r>
          <a:endParaRPr lang="en-US" dirty="0"/>
        </a:p>
      </dgm:t>
    </dgm:pt>
    <dgm:pt modelId="{72212114-F9FB-4D09-A306-2774A0F14989}" type="sibTrans" cxnId="{3ADEBE36-811B-42FB-B616-F089FF7911CF}">
      <dgm:prSet/>
      <dgm:spPr/>
      <dgm:t>
        <a:bodyPr/>
        <a:lstStyle/>
        <a:p>
          <a:endParaRPr lang="en-US"/>
        </a:p>
      </dgm:t>
    </dgm:pt>
    <dgm:pt modelId="{DC540E71-AE2A-42D9-A7CF-66A8CB9D4CCA}" type="parTrans" cxnId="{3ADEBE36-811B-42FB-B616-F089FF7911CF}">
      <dgm:prSet/>
      <dgm:spPr/>
      <dgm:t>
        <a:bodyPr/>
        <a:lstStyle/>
        <a:p>
          <a:endParaRPr lang="en-US"/>
        </a:p>
      </dgm:t>
    </dgm:pt>
    <dgm:pt modelId="{61F5A548-0E1B-4F72-9E2E-FAA268482888}">
      <dgm:prSet phldrT="[Text]"/>
      <dgm:spPr/>
      <dgm:t>
        <a:bodyPr/>
        <a:lstStyle/>
        <a:p>
          <a:r>
            <a:rPr lang="en-US" b="1" dirty="0" smtClean="0"/>
            <a:t>Standard Dose ET &amp; EPT  </a:t>
          </a:r>
          <a:endParaRPr lang="en-US" dirty="0"/>
        </a:p>
      </dgm:t>
    </dgm:pt>
    <dgm:pt modelId="{229A4EC7-41CA-4FC6-80AC-9B3AD90D2F26}" type="parTrans" cxnId="{1B9F6E0E-8A94-4139-8E81-2219D6ABC92C}">
      <dgm:prSet/>
      <dgm:spPr/>
      <dgm:t>
        <a:bodyPr/>
        <a:lstStyle/>
        <a:p>
          <a:endParaRPr lang="en-US"/>
        </a:p>
      </dgm:t>
    </dgm:pt>
    <dgm:pt modelId="{165F7CC5-568E-4F02-8D41-D90C2E9C871A}" type="sibTrans" cxnId="{1B9F6E0E-8A94-4139-8E81-2219D6ABC92C}">
      <dgm:prSet/>
      <dgm:spPr/>
      <dgm:t>
        <a:bodyPr/>
        <a:lstStyle/>
        <a:p>
          <a:endParaRPr lang="en-US"/>
        </a:p>
      </dgm:t>
    </dgm:pt>
    <dgm:pt modelId="{0E575C9C-EFA1-435F-BBC3-C8CDAC90D991}">
      <dgm:prSet phldrT="[Text]"/>
      <dgm:spPr/>
      <dgm:t>
        <a:bodyPr/>
        <a:lstStyle/>
        <a:p>
          <a:r>
            <a:rPr lang="en-US" dirty="0" smtClean="0"/>
            <a:t>• Conjugated equine estrogens 0.625mg </a:t>
          </a:r>
          <a:endParaRPr lang="en-US" dirty="0"/>
        </a:p>
      </dgm:t>
    </dgm:pt>
    <dgm:pt modelId="{C29FA3C1-2F6A-453D-9493-414F9CE1BD12}" type="parTrans" cxnId="{6E862C25-97CA-4A09-9053-65870B9AE1AC}">
      <dgm:prSet/>
      <dgm:spPr/>
      <dgm:t>
        <a:bodyPr/>
        <a:lstStyle/>
        <a:p>
          <a:endParaRPr lang="en-US"/>
        </a:p>
      </dgm:t>
    </dgm:pt>
    <dgm:pt modelId="{1BACD6E2-9CD6-48FF-9955-E29B47EED581}" type="sibTrans" cxnId="{6E862C25-97CA-4A09-9053-65870B9AE1AC}">
      <dgm:prSet/>
      <dgm:spPr/>
      <dgm:t>
        <a:bodyPr/>
        <a:lstStyle/>
        <a:p>
          <a:endParaRPr lang="en-US"/>
        </a:p>
      </dgm:t>
    </dgm:pt>
    <dgm:pt modelId="{F6787996-A1B9-414D-A502-45B5751B6F11}">
      <dgm:prSet/>
      <dgm:spPr/>
      <dgm:t>
        <a:bodyPr/>
        <a:lstStyle/>
        <a:p>
          <a:r>
            <a:rPr lang="en-US" smtClean="0"/>
            <a:t>• Estradiol valerate 2.0mg </a:t>
          </a:r>
          <a:endParaRPr lang="en-US" dirty="0" smtClean="0"/>
        </a:p>
      </dgm:t>
    </dgm:pt>
    <dgm:pt modelId="{2E78819F-A64C-4E51-B4F4-F77066650764}" type="parTrans" cxnId="{F8417A1D-4030-4E93-8F8B-D58303149BFC}">
      <dgm:prSet/>
      <dgm:spPr/>
      <dgm:t>
        <a:bodyPr/>
        <a:lstStyle/>
        <a:p>
          <a:endParaRPr lang="en-US"/>
        </a:p>
      </dgm:t>
    </dgm:pt>
    <dgm:pt modelId="{F9CF0844-D0C2-499B-88D2-1B03D003FCC0}" type="sibTrans" cxnId="{F8417A1D-4030-4E93-8F8B-D58303149BFC}">
      <dgm:prSet/>
      <dgm:spPr/>
      <dgm:t>
        <a:bodyPr/>
        <a:lstStyle/>
        <a:p>
          <a:endParaRPr lang="en-US"/>
        </a:p>
      </dgm:t>
    </dgm:pt>
    <dgm:pt modelId="{1B4720D8-DC1D-426B-85B1-0858A24298D2}">
      <dgm:prSet/>
      <dgm:spPr/>
      <dgm:t>
        <a:bodyPr/>
        <a:lstStyle/>
        <a:p>
          <a:r>
            <a:rPr lang="en-US" b="1" dirty="0" smtClean="0"/>
            <a:t>Low Dose ET &amp; EPT</a:t>
          </a:r>
          <a:endParaRPr lang="en-US" dirty="0" smtClean="0"/>
        </a:p>
      </dgm:t>
    </dgm:pt>
    <dgm:pt modelId="{EEF7C05F-55D0-417F-B939-240C3E4C2EB9}" type="parTrans" cxnId="{DA7207C6-7B16-4258-ABAC-A57CE19D57B6}">
      <dgm:prSet/>
      <dgm:spPr/>
      <dgm:t>
        <a:bodyPr/>
        <a:lstStyle/>
        <a:p>
          <a:endParaRPr lang="en-US"/>
        </a:p>
      </dgm:t>
    </dgm:pt>
    <dgm:pt modelId="{01108986-EFED-42CD-AD08-0D47C01B2AD8}" type="sibTrans" cxnId="{DA7207C6-7B16-4258-ABAC-A57CE19D57B6}">
      <dgm:prSet/>
      <dgm:spPr/>
      <dgm:t>
        <a:bodyPr/>
        <a:lstStyle/>
        <a:p>
          <a:endParaRPr lang="en-US"/>
        </a:p>
      </dgm:t>
    </dgm:pt>
    <dgm:pt modelId="{4E0A3C7D-35A3-4C95-A082-0035CC346BF9}">
      <dgm:prSet/>
      <dgm:spPr/>
      <dgm:t>
        <a:bodyPr/>
        <a:lstStyle/>
        <a:p>
          <a:r>
            <a:rPr lang="en-US" dirty="0" smtClean="0"/>
            <a:t>Conjugated equine estrogens 0.30mg or 0.45mg </a:t>
          </a:r>
        </a:p>
      </dgm:t>
    </dgm:pt>
    <dgm:pt modelId="{03F255BD-7599-40E2-9A0B-A26AA9D926FC}" type="parTrans" cxnId="{02B08592-3632-4B3E-9378-21AA02B172F0}">
      <dgm:prSet/>
      <dgm:spPr/>
      <dgm:t>
        <a:bodyPr/>
        <a:lstStyle/>
        <a:p>
          <a:endParaRPr lang="en-US"/>
        </a:p>
      </dgm:t>
    </dgm:pt>
    <dgm:pt modelId="{F288A0CA-B5F0-4DA1-85AA-EEC73ECFF47D}" type="sibTrans" cxnId="{02B08592-3632-4B3E-9378-21AA02B172F0}">
      <dgm:prSet/>
      <dgm:spPr/>
      <dgm:t>
        <a:bodyPr/>
        <a:lstStyle/>
        <a:p>
          <a:endParaRPr lang="en-US"/>
        </a:p>
      </dgm:t>
    </dgm:pt>
    <dgm:pt modelId="{A8A8CCFD-B6CF-4010-95D9-1EE4C5D46225}">
      <dgm:prSet/>
      <dgm:spPr/>
      <dgm:t>
        <a:bodyPr/>
        <a:lstStyle/>
        <a:p>
          <a:r>
            <a:rPr lang="en-US" dirty="0" smtClean="0"/>
            <a:t> </a:t>
          </a:r>
          <a:r>
            <a:rPr lang="en-US" dirty="0" err="1" smtClean="0"/>
            <a:t>Estradiol</a:t>
          </a:r>
          <a:r>
            <a:rPr lang="en-US" dirty="0" smtClean="0"/>
            <a:t> </a:t>
          </a:r>
          <a:r>
            <a:rPr lang="en-US" dirty="0" err="1" smtClean="0"/>
            <a:t>valerate</a:t>
          </a:r>
          <a:r>
            <a:rPr lang="en-US" dirty="0" smtClean="0"/>
            <a:t> 1.0mg</a:t>
          </a:r>
          <a:endParaRPr lang="en-US" dirty="0"/>
        </a:p>
      </dgm:t>
    </dgm:pt>
    <dgm:pt modelId="{E4C493E5-1706-47B4-87DD-04A2AD6DB569}" type="parTrans" cxnId="{7CED8185-FAF0-4E7B-B3FD-34B64DCFD4A5}">
      <dgm:prSet/>
      <dgm:spPr/>
      <dgm:t>
        <a:bodyPr/>
        <a:lstStyle/>
        <a:p>
          <a:endParaRPr lang="en-US"/>
        </a:p>
      </dgm:t>
    </dgm:pt>
    <dgm:pt modelId="{D138CEA8-6A39-46DD-A819-6454C32BD9EA}" type="sibTrans" cxnId="{7CED8185-FAF0-4E7B-B3FD-34B64DCFD4A5}">
      <dgm:prSet/>
      <dgm:spPr/>
      <dgm:t>
        <a:bodyPr/>
        <a:lstStyle/>
        <a:p>
          <a:endParaRPr lang="en-US"/>
        </a:p>
      </dgm:t>
    </dgm:pt>
    <dgm:pt modelId="{471D5443-8033-427E-9FD7-E784E60B7863}" type="pres">
      <dgm:prSet presAssocID="{AFD1549F-CE80-430A-976C-4E11DF4AF08E}" presName="Name0" presStyleCnt="0">
        <dgm:presLayoutVars>
          <dgm:dir/>
          <dgm:animLvl val="lvl"/>
          <dgm:resizeHandles val="exact"/>
        </dgm:presLayoutVars>
      </dgm:prSet>
      <dgm:spPr/>
      <dgm:t>
        <a:bodyPr/>
        <a:lstStyle/>
        <a:p>
          <a:endParaRPr lang="en-US"/>
        </a:p>
      </dgm:t>
    </dgm:pt>
    <dgm:pt modelId="{0AED20D9-220E-4AB0-B72C-CB7108A50334}" type="pres">
      <dgm:prSet presAssocID="{A0A66941-9ADC-42FA-B390-A12DFE7CC18D}" presName="linNode" presStyleCnt="0"/>
      <dgm:spPr/>
    </dgm:pt>
    <dgm:pt modelId="{FF77B2D8-3293-488F-A4A1-F4FB5685265E}" type="pres">
      <dgm:prSet presAssocID="{A0A66941-9ADC-42FA-B390-A12DFE7CC18D}" presName="parentText" presStyleLbl="node1" presStyleIdx="0" presStyleCnt="5">
        <dgm:presLayoutVars>
          <dgm:chMax val="1"/>
          <dgm:bulletEnabled val="1"/>
        </dgm:presLayoutVars>
      </dgm:prSet>
      <dgm:spPr/>
      <dgm:t>
        <a:bodyPr/>
        <a:lstStyle/>
        <a:p>
          <a:endParaRPr lang="en-US"/>
        </a:p>
      </dgm:t>
    </dgm:pt>
    <dgm:pt modelId="{DF904908-0344-4DF3-857D-4F5AE7DC568F}" type="pres">
      <dgm:prSet presAssocID="{A0A66941-9ADC-42FA-B390-A12DFE7CC18D}" presName="descendantText" presStyleLbl="alignAccFollowNode1" presStyleIdx="0" presStyleCnt="5">
        <dgm:presLayoutVars>
          <dgm:bulletEnabled val="1"/>
        </dgm:presLayoutVars>
      </dgm:prSet>
      <dgm:spPr/>
      <dgm:t>
        <a:bodyPr/>
        <a:lstStyle/>
        <a:p>
          <a:endParaRPr lang="en-US"/>
        </a:p>
      </dgm:t>
    </dgm:pt>
    <dgm:pt modelId="{BCAD16B9-2B2E-437D-9425-CC3C976A7C18}" type="pres">
      <dgm:prSet presAssocID="{566B6437-956C-4539-86C8-B7C0DF64CBAA}" presName="sp" presStyleCnt="0"/>
      <dgm:spPr/>
    </dgm:pt>
    <dgm:pt modelId="{E9EF8464-AF79-4846-A9EA-73E664F1E76D}" type="pres">
      <dgm:prSet presAssocID="{34769706-01AD-4AED-BF90-89CC0E8F1D50}" presName="linNode" presStyleCnt="0"/>
      <dgm:spPr/>
    </dgm:pt>
    <dgm:pt modelId="{4394C39F-6248-4D75-9C7C-11CBB2BD7F73}" type="pres">
      <dgm:prSet presAssocID="{34769706-01AD-4AED-BF90-89CC0E8F1D50}" presName="parentText" presStyleLbl="node1" presStyleIdx="1" presStyleCnt="5">
        <dgm:presLayoutVars>
          <dgm:chMax val="1"/>
          <dgm:bulletEnabled val="1"/>
        </dgm:presLayoutVars>
      </dgm:prSet>
      <dgm:spPr/>
      <dgm:t>
        <a:bodyPr/>
        <a:lstStyle/>
        <a:p>
          <a:endParaRPr lang="en-US"/>
        </a:p>
      </dgm:t>
    </dgm:pt>
    <dgm:pt modelId="{3D4847FD-3B29-49D2-AE60-F9DBEB52CD51}" type="pres">
      <dgm:prSet presAssocID="{34769706-01AD-4AED-BF90-89CC0E8F1D50}" presName="descendantText" presStyleLbl="alignAccFollowNode1" presStyleIdx="1" presStyleCnt="5">
        <dgm:presLayoutVars>
          <dgm:bulletEnabled val="1"/>
        </dgm:presLayoutVars>
      </dgm:prSet>
      <dgm:spPr/>
      <dgm:t>
        <a:bodyPr/>
        <a:lstStyle/>
        <a:p>
          <a:endParaRPr lang="en-US"/>
        </a:p>
      </dgm:t>
    </dgm:pt>
    <dgm:pt modelId="{6BA6A795-04AA-494F-BFD8-A01E67BB0A92}" type="pres">
      <dgm:prSet presAssocID="{72212114-F9FB-4D09-A306-2774A0F14989}" presName="sp" presStyleCnt="0"/>
      <dgm:spPr/>
    </dgm:pt>
    <dgm:pt modelId="{8655F120-AA7F-4F4F-91E0-9F72D213CB8C}" type="pres">
      <dgm:prSet presAssocID="{ED4ACDDA-161A-4C7E-B117-B534498B8249}" presName="linNode" presStyleCnt="0"/>
      <dgm:spPr/>
    </dgm:pt>
    <dgm:pt modelId="{EEE18D0C-F436-4818-B164-481B906FC77B}" type="pres">
      <dgm:prSet presAssocID="{ED4ACDDA-161A-4C7E-B117-B534498B8249}" presName="parentText" presStyleLbl="node1" presStyleIdx="2" presStyleCnt="5">
        <dgm:presLayoutVars>
          <dgm:chMax val="1"/>
          <dgm:bulletEnabled val="1"/>
        </dgm:presLayoutVars>
      </dgm:prSet>
      <dgm:spPr/>
      <dgm:t>
        <a:bodyPr/>
        <a:lstStyle/>
        <a:p>
          <a:endParaRPr lang="en-US"/>
        </a:p>
      </dgm:t>
    </dgm:pt>
    <dgm:pt modelId="{0ECB3ED3-444D-4C30-AD9E-9AC2AFF171F1}" type="pres">
      <dgm:prSet presAssocID="{ED4ACDDA-161A-4C7E-B117-B534498B8249}" presName="descendantText" presStyleLbl="alignAccFollowNode1" presStyleIdx="2" presStyleCnt="5">
        <dgm:presLayoutVars>
          <dgm:bulletEnabled val="1"/>
        </dgm:presLayoutVars>
      </dgm:prSet>
      <dgm:spPr/>
      <dgm:t>
        <a:bodyPr/>
        <a:lstStyle/>
        <a:p>
          <a:endParaRPr lang="en-US"/>
        </a:p>
      </dgm:t>
    </dgm:pt>
    <dgm:pt modelId="{92F5CC87-9C72-4624-9B19-27C8CE51C822}" type="pres">
      <dgm:prSet presAssocID="{8AF9868D-CDB2-4175-B198-083D82EE3AE1}" presName="sp" presStyleCnt="0"/>
      <dgm:spPr/>
    </dgm:pt>
    <dgm:pt modelId="{7CAA8809-023E-4AD2-93D0-B15E12571903}" type="pres">
      <dgm:prSet presAssocID="{61F5A548-0E1B-4F72-9E2E-FAA268482888}" presName="linNode" presStyleCnt="0"/>
      <dgm:spPr/>
    </dgm:pt>
    <dgm:pt modelId="{6971AF81-4D44-4DB0-B36A-DA3C9FABC700}" type="pres">
      <dgm:prSet presAssocID="{61F5A548-0E1B-4F72-9E2E-FAA268482888}" presName="parentText" presStyleLbl="node1" presStyleIdx="3" presStyleCnt="5" custLinFactNeighborX="0" custLinFactNeighborY="-2561">
        <dgm:presLayoutVars>
          <dgm:chMax val="1"/>
          <dgm:bulletEnabled val="1"/>
        </dgm:presLayoutVars>
      </dgm:prSet>
      <dgm:spPr/>
      <dgm:t>
        <a:bodyPr/>
        <a:lstStyle/>
        <a:p>
          <a:endParaRPr lang="en-US"/>
        </a:p>
      </dgm:t>
    </dgm:pt>
    <dgm:pt modelId="{E03407BC-C176-4550-BB63-1B1A6DEC4BA2}" type="pres">
      <dgm:prSet presAssocID="{61F5A548-0E1B-4F72-9E2E-FAA268482888}" presName="descendantText" presStyleLbl="alignAccFollowNode1" presStyleIdx="3" presStyleCnt="5">
        <dgm:presLayoutVars>
          <dgm:bulletEnabled val="1"/>
        </dgm:presLayoutVars>
      </dgm:prSet>
      <dgm:spPr/>
      <dgm:t>
        <a:bodyPr/>
        <a:lstStyle/>
        <a:p>
          <a:endParaRPr lang="en-US"/>
        </a:p>
      </dgm:t>
    </dgm:pt>
    <dgm:pt modelId="{2A904ABD-07EF-4A99-B24F-817CC525A1AC}" type="pres">
      <dgm:prSet presAssocID="{165F7CC5-568E-4F02-8D41-D90C2E9C871A}" presName="sp" presStyleCnt="0"/>
      <dgm:spPr/>
    </dgm:pt>
    <dgm:pt modelId="{485EAF5D-D490-4923-A716-34F0E88C64CB}" type="pres">
      <dgm:prSet presAssocID="{1B4720D8-DC1D-426B-85B1-0858A24298D2}" presName="linNode" presStyleCnt="0"/>
      <dgm:spPr/>
    </dgm:pt>
    <dgm:pt modelId="{D683C62A-4DB4-41CE-9F5B-33ED6143255F}" type="pres">
      <dgm:prSet presAssocID="{1B4720D8-DC1D-426B-85B1-0858A24298D2}" presName="parentText" presStyleLbl="node1" presStyleIdx="4" presStyleCnt="5">
        <dgm:presLayoutVars>
          <dgm:chMax val="1"/>
          <dgm:bulletEnabled val="1"/>
        </dgm:presLayoutVars>
      </dgm:prSet>
      <dgm:spPr/>
      <dgm:t>
        <a:bodyPr/>
        <a:lstStyle/>
        <a:p>
          <a:endParaRPr lang="en-US"/>
        </a:p>
      </dgm:t>
    </dgm:pt>
    <dgm:pt modelId="{51EB221D-17FA-4A8B-AFE4-D9A993555295}" type="pres">
      <dgm:prSet presAssocID="{1B4720D8-DC1D-426B-85B1-0858A24298D2}" presName="descendantText" presStyleLbl="alignAccFollowNode1" presStyleIdx="4" presStyleCnt="5">
        <dgm:presLayoutVars>
          <dgm:bulletEnabled val="1"/>
        </dgm:presLayoutVars>
      </dgm:prSet>
      <dgm:spPr/>
      <dgm:t>
        <a:bodyPr/>
        <a:lstStyle/>
        <a:p>
          <a:endParaRPr lang="en-US"/>
        </a:p>
      </dgm:t>
    </dgm:pt>
  </dgm:ptLst>
  <dgm:cxnLst>
    <dgm:cxn modelId="{02B08592-3632-4B3E-9378-21AA02B172F0}" srcId="{1B4720D8-DC1D-426B-85B1-0858A24298D2}" destId="{4E0A3C7D-35A3-4C95-A082-0035CC346BF9}" srcOrd="0" destOrd="0" parTransId="{03F255BD-7599-40E2-9A0B-A26AA9D926FC}" sibTransId="{F288A0CA-B5F0-4DA1-85AA-EEC73ECFF47D}"/>
    <dgm:cxn modelId="{7CED8185-FAF0-4E7B-B3FD-34B64DCFD4A5}" srcId="{1B4720D8-DC1D-426B-85B1-0858A24298D2}" destId="{A8A8CCFD-B6CF-4010-95D9-1EE4C5D46225}" srcOrd="1" destOrd="0" parTransId="{E4C493E5-1706-47B4-87DD-04A2AD6DB569}" sibTransId="{D138CEA8-6A39-46DD-A819-6454C32BD9EA}"/>
    <dgm:cxn modelId="{1996B258-A2BB-4D8D-B37C-A951E6BCA043}" type="presOf" srcId="{4E0A3C7D-35A3-4C95-A082-0035CC346BF9}" destId="{51EB221D-17FA-4A8B-AFE4-D9A993555295}" srcOrd="0" destOrd="0" presId="urn:microsoft.com/office/officeart/2005/8/layout/vList5"/>
    <dgm:cxn modelId="{95A2B171-8A62-4483-A515-B71A11D8AF61}" srcId="{ED4ACDDA-161A-4C7E-B117-B534498B8249}" destId="{0E2927C3-4C8F-4278-A511-9150218F46BA}" srcOrd="0" destOrd="0" parTransId="{FE0557C7-C4F5-40F3-8567-EEF443AEA72D}" sibTransId="{9CDDAFAE-82B0-487C-AC67-D83A15261BA3}"/>
    <dgm:cxn modelId="{06F66A7D-B20D-4D7A-9D74-D42957DBE3A5}" type="presOf" srcId="{88780359-677C-4C90-A232-6E72C5966F18}" destId="{DF904908-0344-4DF3-857D-4F5AE7DC568F}" srcOrd="0" destOrd="0" presId="urn:microsoft.com/office/officeart/2005/8/layout/vList5"/>
    <dgm:cxn modelId="{4491371B-7502-4D32-BCB3-1F85137D331C}" type="presOf" srcId="{61F5A548-0E1B-4F72-9E2E-FAA268482888}" destId="{6971AF81-4D44-4DB0-B36A-DA3C9FABC700}" srcOrd="0" destOrd="0" presId="urn:microsoft.com/office/officeart/2005/8/layout/vList5"/>
    <dgm:cxn modelId="{F446043A-FD4E-4357-A964-74E15D822046}" srcId="{AFD1549F-CE80-430A-976C-4E11DF4AF08E}" destId="{ED4ACDDA-161A-4C7E-B117-B534498B8249}" srcOrd="2" destOrd="0" parTransId="{35901CDB-1E99-4718-B26E-D35E14ED8C1A}" sibTransId="{8AF9868D-CDB2-4175-B198-083D82EE3AE1}"/>
    <dgm:cxn modelId="{F4039A87-14DF-4401-A92B-F8AD1A046803}" srcId="{AFD1549F-CE80-430A-976C-4E11DF4AF08E}" destId="{A0A66941-9ADC-42FA-B390-A12DFE7CC18D}" srcOrd="0" destOrd="0" parTransId="{094B3B14-0DA5-4FC9-BE33-40429E44FBBB}" sibTransId="{566B6437-956C-4539-86C8-B7C0DF64CBAA}"/>
    <dgm:cxn modelId="{6E862C25-97CA-4A09-9053-65870B9AE1AC}" srcId="{61F5A548-0E1B-4F72-9E2E-FAA268482888}" destId="{0E575C9C-EFA1-435F-BBC3-C8CDAC90D991}" srcOrd="0" destOrd="0" parTransId="{C29FA3C1-2F6A-453D-9493-414F9CE1BD12}" sibTransId="{1BACD6E2-9CD6-48FF-9955-E29B47EED581}"/>
    <dgm:cxn modelId="{C6B26AD4-88A6-40CC-9799-3B47652D4B03}" type="presOf" srcId="{ED4ACDDA-161A-4C7E-B117-B534498B8249}" destId="{EEE18D0C-F436-4818-B164-481B906FC77B}" srcOrd="0" destOrd="0" presId="urn:microsoft.com/office/officeart/2005/8/layout/vList5"/>
    <dgm:cxn modelId="{1B9F6E0E-8A94-4139-8E81-2219D6ABC92C}" srcId="{AFD1549F-CE80-430A-976C-4E11DF4AF08E}" destId="{61F5A548-0E1B-4F72-9E2E-FAA268482888}" srcOrd="3" destOrd="0" parTransId="{229A4EC7-41CA-4FC6-80AC-9B3AD90D2F26}" sibTransId="{165F7CC5-568E-4F02-8D41-D90C2E9C871A}"/>
    <dgm:cxn modelId="{A70F5220-BB28-4844-AEE8-41834555B9F2}" type="presOf" srcId="{0E575C9C-EFA1-435F-BBC3-C8CDAC90D991}" destId="{E03407BC-C176-4550-BB63-1B1A6DEC4BA2}" srcOrd="0" destOrd="0" presId="urn:microsoft.com/office/officeart/2005/8/layout/vList5"/>
    <dgm:cxn modelId="{D993FFA9-8655-468D-98C5-9FC191F5AA24}" type="presOf" srcId="{2B838C11-A0F9-4EB9-BBC8-52640798BC35}" destId="{3D4847FD-3B29-49D2-AE60-F9DBEB52CD51}" srcOrd="0" destOrd="0" presId="urn:microsoft.com/office/officeart/2005/8/layout/vList5"/>
    <dgm:cxn modelId="{03886A22-A373-4B6D-B329-A5C0CA601083}" type="presOf" srcId="{A8A8CCFD-B6CF-4010-95D9-1EE4C5D46225}" destId="{51EB221D-17FA-4A8B-AFE4-D9A993555295}" srcOrd="0" destOrd="1" presId="urn:microsoft.com/office/officeart/2005/8/layout/vList5"/>
    <dgm:cxn modelId="{A5631BA9-BBFB-40BF-BB2E-6BDDFF6D036D}" type="presOf" srcId="{34769706-01AD-4AED-BF90-89CC0E8F1D50}" destId="{4394C39F-6248-4D75-9C7C-11CBB2BD7F73}" srcOrd="0" destOrd="0" presId="urn:microsoft.com/office/officeart/2005/8/layout/vList5"/>
    <dgm:cxn modelId="{2114B148-5B0C-447A-855C-EA6F4DAFA92F}" type="presOf" srcId="{F6787996-A1B9-414D-A502-45B5751B6F11}" destId="{E03407BC-C176-4550-BB63-1B1A6DEC4BA2}" srcOrd="0" destOrd="1" presId="urn:microsoft.com/office/officeart/2005/8/layout/vList5"/>
    <dgm:cxn modelId="{EEFF97CC-FA70-447F-B1D3-6374D64B7D50}" type="presOf" srcId="{A0A66941-9ADC-42FA-B390-A12DFE7CC18D}" destId="{FF77B2D8-3293-488F-A4A1-F4FB5685265E}" srcOrd="0" destOrd="0" presId="urn:microsoft.com/office/officeart/2005/8/layout/vList5"/>
    <dgm:cxn modelId="{DA7207C6-7B16-4258-ABAC-A57CE19D57B6}" srcId="{AFD1549F-CE80-430A-976C-4E11DF4AF08E}" destId="{1B4720D8-DC1D-426B-85B1-0858A24298D2}" srcOrd="4" destOrd="0" parTransId="{EEF7C05F-55D0-417F-B939-240C3E4C2EB9}" sibTransId="{01108986-EFED-42CD-AD08-0D47C01B2AD8}"/>
    <dgm:cxn modelId="{2CD2C629-5B78-453D-B750-E39D5372968B}" type="presOf" srcId="{AFD1549F-CE80-430A-976C-4E11DF4AF08E}" destId="{471D5443-8033-427E-9FD7-E784E60B7863}" srcOrd="0" destOrd="0" presId="urn:microsoft.com/office/officeart/2005/8/layout/vList5"/>
    <dgm:cxn modelId="{3ADEBE36-811B-42FB-B616-F089FF7911CF}" srcId="{AFD1549F-CE80-430A-976C-4E11DF4AF08E}" destId="{34769706-01AD-4AED-BF90-89CC0E8F1D50}" srcOrd="1" destOrd="0" parTransId="{DC540E71-AE2A-42D9-A7CF-66A8CB9D4CCA}" sibTransId="{72212114-F9FB-4D09-A306-2774A0F14989}"/>
    <dgm:cxn modelId="{F8417A1D-4030-4E93-8F8B-D58303149BFC}" srcId="{61F5A548-0E1B-4F72-9E2E-FAA268482888}" destId="{F6787996-A1B9-414D-A502-45B5751B6F11}" srcOrd="1" destOrd="0" parTransId="{2E78819F-A64C-4E51-B4F4-F77066650764}" sibTransId="{F9CF0844-D0C2-499B-88D2-1B03D003FCC0}"/>
    <dgm:cxn modelId="{8BDB7762-E1DC-43FC-95A4-6D94298297EE}" type="presOf" srcId="{1B4720D8-DC1D-426B-85B1-0858A24298D2}" destId="{D683C62A-4DB4-41CE-9F5B-33ED6143255F}" srcOrd="0" destOrd="0" presId="urn:microsoft.com/office/officeart/2005/8/layout/vList5"/>
    <dgm:cxn modelId="{6575956F-3DE6-4761-A8E7-8154A5BB4165}" type="presOf" srcId="{0E2927C3-4C8F-4278-A511-9150218F46BA}" destId="{0ECB3ED3-444D-4C30-AD9E-9AC2AFF171F1}" srcOrd="0" destOrd="0" presId="urn:microsoft.com/office/officeart/2005/8/layout/vList5"/>
    <dgm:cxn modelId="{EC72700F-A68E-4305-8B58-EFC9B45EED6A}" srcId="{34769706-01AD-4AED-BF90-89CC0E8F1D50}" destId="{2B838C11-A0F9-4EB9-BBC8-52640798BC35}" srcOrd="0" destOrd="0" parTransId="{60D3896C-5569-416B-BC3A-BD230B5E38FD}" sibTransId="{9B3646BD-1FF7-4465-9362-EFAB3A073233}"/>
    <dgm:cxn modelId="{309E6CDD-7EF2-4E7C-B9DC-0A209C0163CD}" srcId="{A0A66941-9ADC-42FA-B390-A12DFE7CC18D}" destId="{88780359-677C-4C90-A232-6E72C5966F18}" srcOrd="0" destOrd="0" parTransId="{0922916A-1124-4615-AEED-3A94F061A97F}" sibTransId="{E8E4B598-FEC3-4AB6-BECB-977969C39C85}"/>
    <dgm:cxn modelId="{2B7B6F64-9320-4420-9CDE-D9E4312FE4A3}" type="presParOf" srcId="{471D5443-8033-427E-9FD7-E784E60B7863}" destId="{0AED20D9-220E-4AB0-B72C-CB7108A50334}" srcOrd="0" destOrd="0" presId="urn:microsoft.com/office/officeart/2005/8/layout/vList5"/>
    <dgm:cxn modelId="{4E9BC4E3-3E86-449A-9E52-39B6CAABD23A}" type="presParOf" srcId="{0AED20D9-220E-4AB0-B72C-CB7108A50334}" destId="{FF77B2D8-3293-488F-A4A1-F4FB5685265E}" srcOrd="0" destOrd="0" presId="urn:microsoft.com/office/officeart/2005/8/layout/vList5"/>
    <dgm:cxn modelId="{40451B19-A79B-4510-AC86-7A7FA7234FBB}" type="presParOf" srcId="{0AED20D9-220E-4AB0-B72C-CB7108A50334}" destId="{DF904908-0344-4DF3-857D-4F5AE7DC568F}" srcOrd="1" destOrd="0" presId="urn:microsoft.com/office/officeart/2005/8/layout/vList5"/>
    <dgm:cxn modelId="{CDA70C88-B303-4193-BD80-8F43E0A157B7}" type="presParOf" srcId="{471D5443-8033-427E-9FD7-E784E60B7863}" destId="{BCAD16B9-2B2E-437D-9425-CC3C976A7C18}" srcOrd="1" destOrd="0" presId="urn:microsoft.com/office/officeart/2005/8/layout/vList5"/>
    <dgm:cxn modelId="{F74DA659-A9D7-4A50-B3FC-1C68809F8E20}" type="presParOf" srcId="{471D5443-8033-427E-9FD7-E784E60B7863}" destId="{E9EF8464-AF79-4846-A9EA-73E664F1E76D}" srcOrd="2" destOrd="0" presId="urn:microsoft.com/office/officeart/2005/8/layout/vList5"/>
    <dgm:cxn modelId="{DAFE1599-5ACC-4745-BBC0-23F5D8F7430A}" type="presParOf" srcId="{E9EF8464-AF79-4846-A9EA-73E664F1E76D}" destId="{4394C39F-6248-4D75-9C7C-11CBB2BD7F73}" srcOrd="0" destOrd="0" presId="urn:microsoft.com/office/officeart/2005/8/layout/vList5"/>
    <dgm:cxn modelId="{0F9ACDE3-1E39-4DBE-B2AA-24377C642CB7}" type="presParOf" srcId="{E9EF8464-AF79-4846-A9EA-73E664F1E76D}" destId="{3D4847FD-3B29-49D2-AE60-F9DBEB52CD51}" srcOrd="1" destOrd="0" presId="urn:microsoft.com/office/officeart/2005/8/layout/vList5"/>
    <dgm:cxn modelId="{A03CABAB-7F91-4077-894E-108A4ECD13BC}" type="presParOf" srcId="{471D5443-8033-427E-9FD7-E784E60B7863}" destId="{6BA6A795-04AA-494F-BFD8-A01E67BB0A92}" srcOrd="3" destOrd="0" presId="urn:microsoft.com/office/officeart/2005/8/layout/vList5"/>
    <dgm:cxn modelId="{B996BE26-59CC-4967-AAA7-5D88A83FEFAA}" type="presParOf" srcId="{471D5443-8033-427E-9FD7-E784E60B7863}" destId="{8655F120-AA7F-4F4F-91E0-9F72D213CB8C}" srcOrd="4" destOrd="0" presId="urn:microsoft.com/office/officeart/2005/8/layout/vList5"/>
    <dgm:cxn modelId="{E78711DE-240A-4DDF-BBFD-3F25A331BA90}" type="presParOf" srcId="{8655F120-AA7F-4F4F-91E0-9F72D213CB8C}" destId="{EEE18D0C-F436-4818-B164-481B906FC77B}" srcOrd="0" destOrd="0" presId="urn:microsoft.com/office/officeart/2005/8/layout/vList5"/>
    <dgm:cxn modelId="{4A3B16F1-2CAD-4F91-BC53-E883325B04CD}" type="presParOf" srcId="{8655F120-AA7F-4F4F-91E0-9F72D213CB8C}" destId="{0ECB3ED3-444D-4C30-AD9E-9AC2AFF171F1}" srcOrd="1" destOrd="0" presId="urn:microsoft.com/office/officeart/2005/8/layout/vList5"/>
    <dgm:cxn modelId="{A829A749-BCD9-44F8-B45F-C4EC308DA1CD}" type="presParOf" srcId="{471D5443-8033-427E-9FD7-E784E60B7863}" destId="{92F5CC87-9C72-4624-9B19-27C8CE51C822}" srcOrd="5" destOrd="0" presId="urn:microsoft.com/office/officeart/2005/8/layout/vList5"/>
    <dgm:cxn modelId="{8BF12157-CD23-4AF9-9AAF-7504840CE302}" type="presParOf" srcId="{471D5443-8033-427E-9FD7-E784E60B7863}" destId="{7CAA8809-023E-4AD2-93D0-B15E12571903}" srcOrd="6" destOrd="0" presId="urn:microsoft.com/office/officeart/2005/8/layout/vList5"/>
    <dgm:cxn modelId="{D12E7524-4259-4B9B-A460-A3F93E4205F5}" type="presParOf" srcId="{7CAA8809-023E-4AD2-93D0-B15E12571903}" destId="{6971AF81-4D44-4DB0-B36A-DA3C9FABC700}" srcOrd="0" destOrd="0" presId="urn:microsoft.com/office/officeart/2005/8/layout/vList5"/>
    <dgm:cxn modelId="{43C45224-C935-43F7-B1FE-639993CD88EA}" type="presParOf" srcId="{7CAA8809-023E-4AD2-93D0-B15E12571903}" destId="{E03407BC-C176-4550-BB63-1B1A6DEC4BA2}" srcOrd="1" destOrd="0" presId="urn:microsoft.com/office/officeart/2005/8/layout/vList5"/>
    <dgm:cxn modelId="{563A999A-8157-4703-ABB8-C09EBA30C710}" type="presParOf" srcId="{471D5443-8033-427E-9FD7-E784E60B7863}" destId="{2A904ABD-07EF-4A99-B24F-817CC525A1AC}" srcOrd="7" destOrd="0" presId="urn:microsoft.com/office/officeart/2005/8/layout/vList5"/>
    <dgm:cxn modelId="{41B15D69-FF8F-4A82-A05E-C540A4258F01}" type="presParOf" srcId="{471D5443-8033-427E-9FD7-E784E60B7863}" destId="{485EAF5D-D490-4923-A716-34F0E88C64CB}" srcOrd="8" destOrd="0" presId="urn:microsoft.com/office/officeart/2005/8/layout/vList5"/>
    <dgm:cxn modelId="{4FD2055B-B2EC-4289-891B-6ADD47AD584A}" type="presParOf" srcId="{485EAF5D-D490-4923-A716-34F0E88C64CB}" destId="{D683C62A-4DB4-41CE-9F5B-33ED6143255F}" srcOrd="0" destOrd="0" presId="urn:microsoft.com/office/officeart/2005/8/layout/vList5"/>
    <dgm:cxn modelId="{B777B078-8A64-4901-997B-77ECD8D02AFF}" type="presParOf" srcId="{485EAF5D-D490-4923-A716-34F0E88C64CB}" destId="{51EB221D-17FA-4A8B-AFE4-D9A993555295}"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4712C7-634F-4D4B-963D-455FDD8AB31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C2C0740-B2C4-4C1C-BCF7-162F9957E537}">
      <dgm:prSet phldrT="[Text]"/>
      <dgm:spPr/>
      <dgm:t>
        <a:bodyPr/>
        <a:lstStyle/>
        <a:p>
          <a:r>
            <a:rPr lang="en-US" dirty="0" smtClean="0"/>
            <a:t>All except endometrial &amp; breast CA</a:t>
          </a:r>
          <a:endParaRPr lang="en-US" dirty="0"/>
        </a:p>
      </dgm:t>
    </dgm:pt>
    <dgm:pt modelId="{D2D82B29-821F-4555-A69B-CF0C0A0A9034}" type="parTrans" cxnId="{29AE3FEF-0FF4-43AD-8592-B440DD0B087E}">
      <dgm:prSet/>
      <dgm:spPr/>
      <dgm:t>
        <a:bodyPr/>
        <a:lstStyle/>
        <a:p>
          <a:endParaRPr lang="en-US"/>
        </a:p>
      </dgm:t>
    </dgm:pt>
    <dgm:pt modelId="{FA6A393D-117E-4508-8529-5E839C161F7D}" type="sibTrans" cxnId="{29AE3FEF-0FF4-43AD-8592-B440DD0B087E}">
      <dgm:prSet/>
      <dgm:spPr/>
      <dgm:t>
        <a:bodyPr/>
        <a:lstStyle/>
        <a:p>
          <a:endParaRPr lang="en-US"/>
        </a:p>
      </dgm:t>
    </dgm:pt>
    <dgm:pt modelId="{4632A981-D413-425E-99B4-092F50519F06}">
      <dgm:prSet phldrT="[Text]"/>
      <dgm:spPr/>
      <dgm:t>
        <a:bodyPr/>
        <a:lstStyle/>
        <a:p>
          <a:r>
            <a:rPr lang="en-US" dirty="0" smtClean="0"/>
            <a:t>No evidence of increased recurrence</a:t>
          </a:r>
          <a:endParaRPr lang="en-US" dirty="0"/>
        </a:p>
      </dgm:t>
    </dgm:pt>
    <dgm:pt modelId="{1A0A285B-02E2-4C47-A9F8-9B34672F2528}" type="parTrans" cxnId="{3C030489-7617-4162-B124-64DB78C61805}">
      <dgm:prSet/>
      <dgm:spPr/>
      <dgm:t>
        <a:bodyPr/>
        <a:lstStyle/>
        <a:p>
          <a:endParaRPr lang="en-US"/>
        </a:p>
      </dgm:t>
    </dgm:pt>
    <dgm:pt modelId="{5FDB2153-C195-4878-B0A3-EF5A6B7738DD}" type="sibTrans" cxnId="{3C030489-7617-4162-B124-64DB78C61805}">
      <dgm:prSet/>
      <dgm:spPr/>
      <dgm:t>
        <a:bodyPr/>
        <a:lstStyle/>
        <a:p>
          <a:endParaRPr lang="en-US"/>
        </a:p>
      </dgm:t>
    </dgm:pt>
    <dgm:pt modelId="{715E4465-E684-4FFC-9F98-03B8A187CD93}">
      <dgm:prSet phldrT="[Text]" custT="1"/>
      <dgm:spPr/>
      <dgm:t>
        <a:bodyPr/>
        <a:lstStyle/>
        <a:p>
          <a:r>
            <a:rPr lang="en-US" sz="2900" dirty="0" smtClean="0"/>
            <a:t>Endometrial cancer </a:t>
          </a:r>
        </a:p>
        <a:p>
          <a:r>
            <a:rPr lang="en-US" sz="2000" b="0" i="1" dirty="0" err="1" smtClean="0"/>
            <a:t>Gynecol</a:t>
          </a:r>
          <a:r>
            <a:rPr lang="en-US" sz="2000" b="0" i="1" dirty="0" smtClean="0"/>
            <a:t> </a:t>
          </a:r>
          <a:r>
            <a:rPr lang="en-US" sz="2000" b="0" i="1" dirty="0" err="1" smtClean="0"/>
            <a:t>Obstet</a:t>
          </a:r>
          <a:r>
            <a:rPr lang="en-US" sz="2000" b="0" i="1" dirty="0" smtClean="0"/>
            <a:t> Invest</a:t>
          </a:r>
          <a:r>
            <a:rPr lang="en-US" sz="2000" b="0" i="0" dirty="0" smtClean="0"/>
            <a:t> 2008</a:t>
          </a:r>
          <a:endParaRPr lang="en-US" sz="2000" dirty="0"/>
        </a:p>
      </dgm:t>
    </dgm:pt>
    <dgm:pt modelId="{06FDCC01-03A0-4085-BEDC-6BD56D34DF62}" type="parTrans" cxnId="{2E1B77A6-D28D-4030-A264-543AB0393883}">
      <dgm:prSet/>
      <dgm:spPr/>
      <dgm:t>
        <a:bodyPr/>
        <a:lstStyle/>
        <a:p>
          <a:endParaRPr lang="en-US"/>
        </a:p>
      </dgm:t>
    </dgm:pt>
    <dgm:pt modelId="{92443FC3-ECDF-4E98-8D2C-2256B0631DF7}" type="sibTrans" cxnId="{2E1B77A6-D28D-4030-A264-543AB0393883}">
      <dgm:prSet/>
      <dgm:spPr/>
      <dgm:t>
        <a:bodyPr/>
        <a:lstStyle/>
        <a:p>
          <a:endParaRPr lang="en-US"/>
        </a:p>
      </dgm:t>
    </dgm:pt>
    <dgm:pt modelId="{A05DEBB3-A3CE-4D06-82BD-0B75F3140482}">
      <dgm:prSet phldrT="[Text]"/>
      <dgm:spPr/>
      <dgm:t>
        <a:bodyPr/>
        <a:lstStyle/>
        <a:p>
          <a:r>
            <a:rPr lang="en-US" dirty="0" smtClean="0"/>
            <a:t>Lack of conclusive data, no specific recommendations</a:t>
          </a:r>
          <a:endParaRPr lang="en-US" dirty="0"/>
        </a:p>
      </dgm:t>
    </dgm:pt>
    <dgm:pt modelId="{F2A9909B-9EAE-4FA8-9AF2-1175F7837FE0}" type="parTrans" cxnId="{2CD0FA86-6D51-4643-A8DF-F70A628588EC}">
      <dgm:prSet/>
      <dgm:spPr/>
      <dgm:t>
        <a:bodyPr/>
        <a:lstStyle/>
        <a:p>
          <a:endParaRPr lang="en-US"/>
        </a:p>
      </dgm:t>
    </dgm:pt>
    <dgm:pt modelId="{58ADABD2-0BAC-4D86-BDE1-19C1FBE849A2}" type="sibTrans" cxnId="{2CD0FA86-6D51-4643-A8DF-F70A628588EC}">
      <dgm:prSet/>
      <dgm:spPr/>
      <dgm:t>
        <a:bodyPr/>
        <a:lstStyle/>
        <a:p>
          <a:endParaRPr lang="en-US"/>
        </a:p>
      </dgm:t>
    </dgm:pt>
    <dgm:pt modelId="{A8FF77D3-5081-4A85-8AA6-16ED47F1EE6C}">
      <dgm:prSet phldrT="[Text]"/>
      <dgm:spPr/>
      <dgm:t>
        <a:bodyPr/>
        <a:lstStyle/>
        <a:p>
          <a:r>
            <a:rPr lang="en-US" b="0" i="0" dirty="0" smtClean="0"/>
            <a:t> HRT after EMC treatment does not appear to have an adverse effect on EMC. </a:t>
          </a:r>
          <a:endParaRPr lang="en-US" dirty="0"/>
        </a:p>
      </dgm:t>
    </dgm:pt>
    <dgm:pt modelId="{09646CC5-396F-4B9A-BB67-605F59C674D4}" type="parTrans" cxnId="{DFC6E506-F79A-474B-B27F-9B296D38902C}">
      <dgm:prSet/>
      <dgm:spPr/>
      <dgm:t>
        <a:bodyPr/>
        <a:lstStyle/>
        <a:p>
          <a:endParaRPr lang="en-US"/>
        </a:p>
      </dgm:t>
    </dgm:pt>
    <dgm:pt modelId="{447AB9E2-EE9F-46CC-B355-A7F3860A5B24}" type="sibTrans" cxnId="{DFC6E506-F79A-474B-B27F-9B296D38902C}">
      <dgm:prSet/>
      <dgm:spPr/>
      <dgm:t>
        <a:bodyPr/>
        <a:lstStyle/>
        <a:p>
          <a:endParaRPr lang="en-US"/>
        </a:p>
      </dgm:t>
    </dgm:pt>
    <dgm:pt modelId="{9B3C40FC-6838-45B0-9973-2D27926B6AE0}">
      <dgm:prSet phldrT="[Text]"/>
      <dgm:spPr/>
      <dgm:t>
        <a:bodyPr/>
        <a:lstStyle/>
        <a:p>
          <a:r>
            <a:rPr lang="en-US" dirty="0" smtClean="0"/>
            <a:t>Breast cancer</a:t>
          </a:r>
          <a:endParaRPr lang="en-US" dirty="0"/>
        </a:p>
      </dgm:t>
    </dgm:pt>
    <dgm:pt modelId="{3F84021E-3EB0-48EF-BF1E-72F64740CFF4}" type="parTrans" cxnId="{27D9EC50-34DF-4BB1-85D8-63BAC243C4F2}">
      <dgm:prSet/>
      <dgm:spPr/>
      <dgm:t>
        <a:bodyPr/>
        <a:lstStyle/>
        <a:p>
          <a:endParaRPr lang="en-US"/>
        </a:p>
      </dgm:t>
    </dgm:pt>
    <dgm:pt modelId="{7DC29186-0248-4C7A-BFDB-46295B38A6E0}" type="sibTrans" cxnId="{27D9EC50-34DF-4BB1-85D8-63BAC243C4F2}">
      <dgm:prSet/>
      <dgm:spPr/>
      <dgm:t>
        <a:bodyPr/>
        <a:lstStyle/>
        <a:p>
          <a:endParaRPr lang="en-US"/>
        </a:p>
      </dgm:t>
    </dgm:pt>
    <dgm:pt modelId="{21DE4028-DDDE-4B51-B358-9B36D1909728}">
      <dgm:prSet phldrT="[Text]"/>
      <dgm:spPr/>
      <dgm:t>
        <a:bodyPr/>
        <a:lstStyle/>
        <a:p>
          <a:r>
            <a:rPr lang="en-US" b="0" i="0" dirty="0" smtClean="0"/>
            <a:t>in 2004, the HABITS study shown that cancer survivors on HRT were more likely to develop a new or recurrent breast cancer. </a:t>
          </a:r>
          <a:endParaRPr lang="en-US" dirty="0"/>
        </a:p>
      </dgm:t>
    </dgm:pt>
    <dgm:pt modelId="{DFE17D0C-6D2D-4C36-B705-B47015176BE9}" type="parTrans" cxnId="{639DBEB8-FD7E-42AD-B0CB-3F913BBA2829}">
      <dgm:prSet/>
      <dgm:spPr/>
      <dgm:t>
        <a:bodyPr/>
        <a:lstStyle/>
        <a:p>
          <a:endParaRPr lang="en-US"/>
        </a:p>
      </dgm:t>
    </dgm:pt>
    <dgm:pt modelId="{A1A9AEA5-5D61-4304-9B53-E020C0AD6832}" type="sibTrans" cxnId="{639DBEB8-FD7E-42AD-B0CB-3F913BBA2829}">
      <dgm:prSet/>
      <dgm:spPr/>
      <dgm:t>
        <a:bodyPr/>
        <a:lstStyle/>
        <a:p>
          <a:endParaRPr lang="en-US"/>
        </a:p>
      </dgm:t>
    </dgm:pt>
    <dgm:pt modelId="{ABC954B5-73E0-4940-84C4-86E733E9D4CD}">
      <dgm:prSet phldrT="[Text]"/>
      <dgm:spPr/>
      <dgm:t>
        <a:bodyPr/>
        <a:lstStyle/>
        <a:p>
          <a:r>
            <a:rPr lang="en-US" dirty="0" smtClean="0"/>
            <a:t>At present it is contraindicated</a:t>
          </a:r>
          <a:endParaRPr lang="en-US" dirty="0"/>
        </a:p>
      </dgm:t>
    </dgm:pt>
    <dgm:pt modelId="{F0E5A02E-CE8A-4721-99CE-1DB9BFA93AC5}" type="parTrans" cxnId="{E45FAF4D-E56D-4D69-A724-FDC16CD9B8C4}">
      <dgm:prSet/>
      <dgm:spPr/>
    </dgm:pt>
    <dgm:pt modelId="{A7F01A48-66A8-445F-ACB7-798D7789F551}" type="sibTrans" cxnId="{E45FAF4D-E56D-4D69-A724-FDC16CD9B8C4}">
      <dgm:prSet/>
      <dgm:spPr/>
    </dgm:pt>
    <dgm:pt modelId="{19973726-92C4-4FC7-8C0C-D96B94DF5BAE}">
      <dgm:prSet phldrT="[Text]"/>
      <dgm:spPr/>
      <dgm:t>
        <a:bodyPr/>
        <a:lstStyle/>
        <a:p>
          <a:r>
            <a:rPr lang="en-US" dirty="0" smtClean="0"/>
            <a:t>Local endometrial sarcomas are estrogen sensitive and considered a contraindication.</a:t>
          </a:r>
          <a:endParaRPr lang="en-US" dirty="0"/>
        </a:p>
      </dgm:t>
    </dgm:pt>
    <dgm:pt modelId="{66137F94-4382-4BA7-8D89-435806CB5AF7}" type="parTrans" cxnId="{FEAFB15F-26CF-40DB-A0E5-130B2B7C5E11}">
      <dgm:prSet/>
      <dgm:spPr/>
    </dgm:pt>
    <dgm:pt modelId="{4C46868A-37E7-449F-8381-49F6E476D263}" type="sibTrans" cxnId="{FEAFB15F-26CF-40DB-A0E5-130B2B7C5E11}">
      <dgm:prSet/>
      <dgm:spPr/>
    </dgm:pt>
    <dgm:pt modelId="{FA86951F-32FD-4C2E-9962-4D4C37708920}">
      <dgm:prSet phldrT="[Text]"/>
      <dgm:spPr/>
      <dgm:t>
        <a:bodyPr/>
        <a:lstStyle/>
        <a:p>
          <a:r>
            <a:rPr lang="en-US" dirty="0" smtClean="0"/>
            <a:t>Includes ovarian ca, cervical ca and </a:t>
          </a:r>
          <a:r>
            <a:rPr lang="en-US" dirty="0" err="1" smtClean="0"/>
            <a:t>vulval</a:t>
          </a:r>
          <a:r>
            <a:rPr lang="en-US" dirty="0" smtClean="0"/>
            <a:t> ca.</a:t>
          </a:r>
          <a:endParaRPr lang="en-US" dirty="0"/>
        </a:p>
      </dgm:t>
    </dgm:pt>
    <dgm:pt modelId="{E480DCDA-D047-4048-A7F1-D7CD947AFD5E}" type="parTrans" cxnId="{EFCBB540-586C-41A9-8A03-832B4CB63C9B}">
      <dgm:prSet/>
      <dgm:spPr/>
    </dgm:pt>
    <dgm:pt modelId="{876F8612-56F8-41AB-8E60-B033A8C7B0B1}" type="sibTrans" cxnId="{EFCBB540-586C-41A9-8A03-832B4CB63C9B}">
      <dgm:prSet/>
      <dgm:spPr/>
    </dgm:pt>
    <dgm:pt modelId="{5A32B60B-ACEE-40AF-B431-44AE244032E2}">
      <dgm:prSet phldrT="[Text]"/>
      <dgm:spPr/>
      <dgm:t>
        <a:bodyPr/>
        <a:lstStyle/>
        <a:p>
          <a:r>
            <a:rPr lang="en-US" dirty="0" smtClean="0"/>
            <a:t>No data on use of </a:t>
          </a:r>
          <a:r>
            <a:rPr lang="en-US" dirty="0" err="1" smtClean="0"/>
            <a:t>hrt</a:t>
          </a:r>
          <a:r>
            <a:rPr lang="en-US" dirty="0" smtClean="0"/>
            <a:t> post </a:t>
          </a:r>
          <a:r>
            <a:rPr lang="en-US" dirty="0" err="1" smtClean="0"/>
            <a:t>granulosa</a:t>
          </a:r>
          <a:r>
            <a:rPr lang="en-US" dirty="0" smtClean="0"/>
            <a:t> cell </a:t>
          </a:r>
          <a:r>
            <a:rPr lang="en-US" dirty="0" err="1" smtClean="0"/>
            <a:t>tumours</a:t>
          </a:r>
          <a:r>
            <a:rPr lang="en-US" dirty="0" smtClean="0"/>
            <a:t>(ovarian) but </a:t>
          </a:r>
          <a:r>
            <a:rPr lang="en-US" dirty="0" err="1" smtClean="0"/>
            <a:t>hrt</a:t>
          </a:r>
          <a:r>
            <a:rPr lang="en-US" dirty="0" smtClean="0"/>
            <a:t> should be avoided on </a:t>
          </a:r>
          <a:r>
            <a:rPr lang="en-US" dirty="0" err="1" smtClean="0"/>
            <a:t>theoritical</a:t>
          </a:r>
          <a:r>
            <a:rPr lang="en-US" dirty="0" smtClean="0"/>
            <a:t> grounds.</a:t>
          </a:r>
          <a:endParaRPr lang="en-US" dirty="0"/>
        </a:p>
      </dgm:t>
    </dgm:pt>
    <dgm:pt modelId="{80993CEA-BCC3-42D5-BDB5-E4F742D9F99F}" type="parTrans" cxnId="{2F79E189-FBFE-4B66-B4FD-6BE9A0A828F0}">
      <dgm:prSet/>
      <dgm:spPr/>
    </dgm:pt>
    <dgm:pt modelId="{E20AF9D6-DDB0-4111-ABB8-B988EF07B309}" type="sibTrans" cxnId="{2F79E189-FBFE-4B66-B4FD-6BE9A0A828F0}">
      <dgm:prSet/>
      <dgm:spPr/>
    </dgm:pt>
    <dgm:pt modelId="{9E674D11-0A9C-424E-A7C0-95DAA28AE23F}" type="pres">
      <dgm:prSet presAssocID="{E04712C7-634F-4D4B-963D-455FDD8AB31E}" presName="Name0" presStyleCnt="0">
        <dgm:presLayoutVars>
          <dgm:dir/>
          <dgm:animLvl val="lvl"/>
          <dgm:resizeHandles val="exact"/>
        </dgm:presLayoutVars>
      </dgm:prSet>
      <dgm:spPr/>
      <dgm:t>
        <a:bodyPr/>
        <a:lstStyle/>
        <a:p>
          <a:endParaRPr lang="en-US"/>
        </a:p>
      </dgm:t>
    </dgm:pt>
    <dgm:pt modelId="{77E8974E-0392-41A7-8445-AA5A35940C6B}" type="pres">
      <dgm:prSet presAssocID="{CC2C0740-B2C4-4C1C-BCF7-162F9957E537}" presName="linNode" presStyleCnt="0"/>
      <dgm:spPr/>
    </dgm:pt>
    <dgm:pt modelId="{E34C185F-051C-486E-9ADA-F2F9491ACCEF}" type="pres">
      <dgm:prSet presAssocID="{CC2C0740-B2C4-4C1C-BCF7-162F9957E537}" presName="parentText" presStyleLbl="node1" presStyleIdx="0" presStyleCnt="3">
        <dgm:presLayoutVars>
          <dgm:chMax val="1"/>
          <dgm:bulletEnabled val="1"/>
        </dgm:presLayoutVars>
      </dgm:prSet>
      <dgm:spPr/>
      <dgm:t>
        <a:bodyPr/>
        <a:lstStyle/>
        <a:p>
          <a:endParaRPr lang="en-US"/>
        </a:p>
      </dgm:t>
    </dgm:pt>
    <dgm:pt modelId="{5C5F5D3B-A9E7-4146-A07F-8C286555BDD4}" type="pres">
      <dgm:prSet presAssocID="{CC2C0740-B2C4-4C1C-BCF7-162F9957E537}" presName="descendantText" presStyleLbl="alignAccFollowNode1" presStyleIdx="0" presStyleCnt="3">
        <dgm:presLayoutVars>
          <dgm:bulletEnabled val="1"/>
        </dgm:presLayoutVars>
      </dgm:prSet>
      <dgm:spPr/>
      <dgm:t>
        <a:bodyPr/>
        <a:lstStyle/>
        <a:p>
          <a:endParaRPr lang="en-US"/>
        </a:p>
      </dgm:t>
    </dgm:pt>
    <dgm:pt modelId="{5DB67818-48D1-4CAA-9C1C-D7244C6FFE2A}" type="pres">
      <dgm:prSet presAssocID="{FA6A393D-117E-4508-8529-5E839C161F7D}" presName="sp" presStyleCnt="0"/>
      <dgm:spPr/>
    </dgm:pt>
    <dgm:pt modelId="{E5FABEC1-51E7-4F1F-9961-5A2135742925}" type="pres">
      <dgm:prSet presAssocID="{715E4465-E684-4FFC-9F98-03B8A187CD93}" presName="linNode" presStyleCnt="0"/>
      <dgm:spPr/>
    </dgm:pt>
    <dgm:pt modelId="{5B336E08-8137-4C34-BF70-16CE8C1D98A7}" type="pres">
      <dgm:prSet presAssocID="{715E4465-E684-4FFC-9F98-03B8A187CD93}" presName="parentText" presStyleLbl="node1" presStyleIdx="1" presStyleCnt="3">
        <dgm:presLayoutVars>
          <dgm:chMax val="1"/>
          <dgm:bulletEnabled val="1"/>
        </dgm:presLayoutVars>
      </dgm:prSet>
      <dgm:spPr/>
      <dgm:t>
        <a:bodyPr/>
        <a:lstStyle/>
        <a:p>
          <a:endParaRPr lang="en-US"/>
        </a:p>
      </dgm:t>
    </dgm:pt>
    <dgm:pt modelId="{1958DDC4-E5A2-4061-B3B3-CA385D725A74}" type="pres">
      <dgm:prSet presAssocID="{715E4465-E684-4FFC-9F98-03B8A187CD93}" presName="descendantText" presStyleLbl="alignAccFollowNode1" presStyleIdx="1" presStyleCnt="3" custScaleY="148386">
        <dgm:presLayoutVars>
          <dgm:bulletEnabled val="1"/>
        </dgm:presLayoutVars>
      </dgm:prSet>
      <dgm:spPr/>
      <dgm:t>
        <a:bodyPr/>
        <a:lstStyle/>
        <a:p>
          <a:endParaRPr lang="en-US"/>
        </a:p>
      </dgm:t>
    </dgm:pt>
    <dgm:pt modelId="{0CD6D78C-1053-4A3F-AB69-57D194F7DDDB}" type="pres">
      <dgm:prSet presAssocID="{92443FC3-ECDF-4E98-8D2C-2256B0631DF7}" presName="sp" presStyleCnt="0"/>
      <dgm:spPr/>
    </dgm:pt>
    <dgm:pt modelId="{07515697-8655-4FD8-AD19-1217D4D23DAD}" type="pres">
      <dgm:prSet presAssocID="{9B3C40FC-6838-45B0-9973-2D27926B6AE0}" presName="linNode" presStyleCnt="0"/>
      <dgm:spPr/>
    </dgm:pt>
    <dgm:pt modelId="{9AA927A7-51A8-4FA3-9370-166357928DB4}" type="pres">
      <dgm:prSet presAssocID="{9B3C40FC-6838-45B0-9973-2D27926B6AE0}" presName="parentText" presStyleLbl="node1" presStyleIdx="2" presStyleCnt="3">
        <dgm:presLayoutVars>
          <dgm:chMax val="1"/>
          <dgm:bulletEnabled val="1"/>
        </dgm:presLayoutVars>
      </dgm:prSet>
      <dgm:spPr/>
      <dgm:t>
        <a:bodyPr/>
        <a:lstStyle/>
        <a:p>
          <a:endParaRPr lang="en-US"/>
        </a:p>
      </dgm:t>
    </dgm:pt>
    <dgm:pt modelId="{CA38D687-D590-4D0E-9196-5CC7A13FF508}" type="pres">
      <dgm:prSet presAssocID="{9B3C40FC-6838-45B0-9973-2D27926B6AE0}" presName="descendantText" presStyleLbl="alignAccFollowNode1" presStyleIdx="2" presStyleCnt="3">
        <dgm:presLayoutVars>
          <dgm:bulletEnabled val="1"/>
        </dgm:presLayoutVars>
      </dgm:prSet>
      <dgm:spPr/>
      <dgm:t>
        <a:bodyPr/>
        <a:lstStyle/>
        <a:p>
          <a:endParaRPr lang="en-US"/>
        </a:p>
      </dgm:t>
    </dgm:pt>
  </dgm:ptLst>
  <dgm:cxnLst>
    <dgm:cxn modelId="{27D9EC50-34DF-4BB1-85D8-63BAC243C4F2}" srcId="{E04712C7-634F-4D4B-963D-455FDD8AB31E}" destId="{9B3C40FC-6838-45B0-9973-2D27926B6AE0}" srcOrd="2" destOrd="0" parTransId="{3F84021E-3EB0-48EF-BF1E-72F64740CFF4}" sibTransId="{7DC29186-0248-4C7A-BFDB-46295B38A6E0}"/>
    <dgm:cxn modelId="{3C030489-7617-4162-B124-64DB78C61805}" srcId="{CC2C0740-B2C4-4C1C-BCF7-162F9957E537}" destId="{4632A981-D413-425E-99B4-092F50519F06}" srcOrd="0" destOrd="0" parTransId="{1A0A285B-02E2-4C47-A9F8-9B34672F2528}" sibTransId="{5FDB2153-C195-4878-B0A3-EF5A6B7738DD}"/>
    <dgm:cxn modelId="{39E46B43-F3BE-4C85-BCCC-9D8ABE39EFE9}" type="presOf" srcId="{4632A981-D413-425E-99B4-092F50519F06}" destId="{5C5F5D3B-A9E7-4146-A07F-8C286555BDD4}" srcOrd="0" destOrd="0" presId="urn:microsoft.com/office/officeart/2005/8/layout/vList5"/>
    <dgm:cxn modelId="{EFCBB540-586C-41A9-8A03-832B4CB63C9B}" srcId="{CC2C0740-B2C4-4C1C-BCF7-162F9957E537}" destId="{FA86951F-32FD-4C2E-9962-4D4C37708920}" srcOrd="1" destOrd="0" parTransId="{E480DCDA-D047-4048-A7F1-D7CD947AFD5E}" sibTransId="{876F8612-56F8-41AB-8E60-B033A8C7B0B1}"/>
    <dgm:cxn modelId="{E101F76C-466D-474A-9A91-00EF94110A2B}" type="presOf" srcId="{A05DEBB3-A3CE-4D06-82BD-0B75F3140482}" destId="{1958DDC4-E5A2-4061-B3B3-CA385D725A74}" srcOrd="0" destOrd="0" presId="urn:microsoft.com/office/officeart/2005/8/layout/vList5"/>
    <dgm:cxn modelId="{E45FAF4D-E56D-4D69-A724-FDC16CD9B8C4}" srcId="{9B3C40FC-6838-45B0-9973-2D27926B6AE0}" destId="{ABC954B5-73E0-4940-84C4-86E733E9D4CD}" srcOrd="1" destOrd="0" parTransId="{F0E5A02E-CE8A-4721-99CE-1DB9BFA93AC5}" sibTransId="{A7F01A48-66A8-445F-ACB7-798D7789F551}"/>
    <dgm:cxn modelId="{9852023B-71CD-441B-BFC8-15F07864F483}" type="presOf" srcId="{CC2C0740-B2C4-4C1C-BCF7-162F9957E537}" destId="{E34C185F-051C-486E-9ADA-F2F9491ACCEF}" srcOrd="0" destOrd="0" presId="urn:microsoft.com/office/officeart/2005/8/layout/vList5"/>
    <dgm:cxn modelId="{135CBF24-9DC3-4253-A82D-DB6D4B05CB16}" type="presOf" srcId="{9B3C40FC-6838-45B0-9973-2D27926B6AE0}" destId="{9AA927A7-51A8-4FA3-9370-166357928DB4}" srcOrd="0" destOrd="0" presId="urn:microsoft.com/office/officeart/2005/8/layout/vList5"/>
    <dgm:cxn modelId="{639DBEB8-FD7E-42AD-B0CB-3F913BBA2829}" srcId="{9B3C40FC-6838-45B0-9973-2D27926B6AE0}" destId="{21DE4028-DDDE-4B51-B358-9B36D1909728}" srcOrd="0" destOrd="0" parTransId="{DFE17D0C-6D2D-4C36-B705-B47015176BE9}" sibTransId="{A1A9AEA5-5D61-4304-9B53-E020C0AD6832}"/>
    <dgm:cxn modelId="{FEAFB15F-26CF-40DB-A0E5-130B2B7C5E11}" srcId="{715E4465-E684-4FFC-9F98-03B8A187CD93}" destId="{19973726-92C4-4FC7-8C0C-D96B94DF5BAE}" srcOrd="2" destOrd="0" parTransId="{66137F94-4382-4BA7-8D89-435806CB5AF7}" sibTransId="{4C46868A-37E7-449F-8381-49F6E476D263}"/>
    <dgm:cxn modelId="{0FA0D22F-9E1D-4A6C-8D30-DD57349C0DA6}" type="presOf" srcId="{A8FF77D3-5081-4A85-8AA6-16ED47F1EE6C}" destId="{1958DDC4-E5A2-4061-B3B3-CA385D725A74}" srcOrd="0" destOrd="1" presId="urn:microsoft.com/office/officeart/2005/8/layout/vList5"/>
    <dgm:cxn modelId="{0E546C25-CEC6-43A3-82E7-7F7FA7D8E50D}" type="presOf" srcId="{FA86951F-32FD-4C2E-9962-4D4C37708920}" destId="{5C5F5D3B-A9E7-4146-A07F-8C286555BDD4}" srcOrd="0" destOrd="1" presId="urn:microsoft.com/office/officeart/2005/8/layout/vList5"/>
    <dgm:cxn modelId="{B077B65D-D534-4994-96C6-A4C7C68C81C7}" type="presOf" srcId="{E04712C7-634F-4D4B-963D-455FDD8AB31E}" destId="{9E674D11-0A9C-424E-A7C0-95DAA28AE23F}" srcOrd="0" destOrd="0" presId="urn:microsoft.com/office/officeart/2005/8/layout/vList5"/>
    <dgm:cxn modelId="{29AE3FEF-0FF4-43AD-8592-B440DD0B087E}" srcId="{E04712C7-634F-4D4B-963D-455FDD8AB31E}" destId="{CC2C0740-B2C4-4C1C-BCF7-162F9957E537}" srcOrd="0" destOrd="0" parTransId="{D2D82B29-821F-4555-A69B-CF0C0A0A9034}" sibTransId="{FA6A393D-117E-4508-8529-5E839C161F7D}"/>
    <dgm:cxn modelId="{46CC950F-D2C9-4851-993D-BD2B774EED78}" type="presOf" srcId="{715E4465-E684-4FFC-9F98-03B8A187CD93}" destId="{5B336E08-8137-4C34-BF70-16CE8C1D98A7}" srcOrd="0" destOrd="0" presId="urn:microsoft.com/office/officeart/2005/8/layout/vList5"/>
    <dgm:cxn modelId="{85E5E017-0758-4B63-A0A9-DB8A086DA88A}" type="presOf" srcId="{19973726-92C4-4FC7-8C0C-D96B94DF5BAE}" destId="{1958DDC4-E5A2-4061-B3B3-CA385D725A74}" srcOrd="0" destOrd="2" presId="urn:microsoft.com/office/officeart/2005/8/layout/vList5"/>
    <dgm:cxn modelId="{2F79E189-FBFE-4B66-B4FD-6BE9A0A828F0}" srcId="{CC2C0740-B2C4-4C1C-BCF7-162F9957E537}" destId="{5A32B60B-ACEE-40AF-B431-44AE244032E2}" srcOrd="2" destOrd="0" parTransId="{80993CEA-BCC3-42D5-BDB5-E4F742D9F99F}" sibTransId="{E20AF9D6-DDB0-4111-ABB8-B988EF07B309}"/>
    <dgm:cxn modelId="{2CD0FA86-6D51-4643-A8DF-F70A628588EC}" srcId="{715E4465-E684-4FFC-9F98-03B8A187CD93}" destId="{A05DEBB3-A3CE-4D06-82BD-0B75F3140482}" srcOrd="0" destOrd="0" parTransId="{F2A9909B-9EAE-4FA8-9AF2-1175F7837FE0}" sibTransId="{58ADABD2-0BAC-4D86-BDE1-19C1FBE849A2}"/>
    <dgm:cxn modelId="{45B60A90-604A-488D-AC65-6B09305645EB}" type="presOf" srcId="{5A32B60B-ACEE-40AF-B431-44AE244032E2}" destId="{5C5F5D3B-A9E7-4146-A07F-8C286555BDD4}" srcOrd="0" destOrd="2" presId="urn:microsoft.com/office/officeart/2005/8/layout/vList5"/>
    <dgm:cxn modelId="{2E1B77A6-D28D-4030-A264-543AB0393883}" srcId="{E04712C7-634F-4D4B-963D-455FDD8AB31E}" destId="{715E4465-E684-4FFC-9F98-03B8A187CD93}" srcOrd="1" destOrd="0" parTransId="{06FDCC01-03A0-4085-BEDC-6BD56D34DF62}" sibTransId="{92443FC3-ECDF-4E98-8D2C-2256B0631DF7}"/>
    <dgm:cxn modelId="{A94B1339-EF85-4587-B115-119517190845}" type="presOf" srcId="{ABC954B5-73E0-4940-84C4-86E733E9D4CD}" destId="{CA38D687-D590-4D0E-9196-5CC7A13FF508}" srcOrd="0" destOrd="1" presId="urn:microsoft.com/office/officeart/2005/8/layout/vList5"/>
    <dgm:cxn modelId="{DFC6E506-F79A-474B-B27F-9B296D38902C}" srcId="{715E4465-E684-4FFC-9F98-03B8A187CD93}" destId="{A8FF77D3-5081-4A85-8AA6-16ED47F1EE6C}" srcOrd="1" destOrd="0" parTransId="{09646CC5-396F-4B9A-BB67-605F59C674D4}" sibTransId="{447AB9E2-EE9F-46CC-B355-A7F3860A5B24}"/>
    <dgm:cxn modelId="{33BECC77-8896-410F-A72F-FA89D9F7F362}" type="presOf" srcId="{21DE4028-DDDE-4B51-B358-9B36D1909728}" destId="{CA38D687-D590-4D0E-9196-5CC7A13FF508}" srcOrd="0" destOrd="0" presId="urn:microsoft.com/office/officeart/2005/8/layout/vList5"/>
    <dgm:cxn modelId="{8AEDE264-20DC-48E0-B6E8-878B9AAB33E4}" type="presParOf" srcId="{9E674D11-0A9C-424E-A7C0-95DAA28AE23F}" destId="{77E8974E-0392-41A7-8445-AA5A35940C6B}" srcOrd="0" destOrd="0" presId="urn:microsoft.com/office/officeart/2005/8/layout/vList5"/>
    <dgm:cxn modelId="{884174D8-462D-4FA3-A057-D526FBBCAF5F}" type="presParOf" srcId="{77E8974E-0392-41A7-8445-AA5A35940C6B}" destId="{E34C185F-051C-486E-9ADA-F2F9491ACCEF}" srcOrd="0" destOrd="0" presId="urn:microsoft.com/office/officeart/2005/8/layout/vList5"/>
    <dgm:cxn modelId="{A270AC7B-5105-4B0E-8D94-5D836CF273DA}" type="presParOf" srcId="{77E8974E-0392-41A7-8445-AA5A35940C6B}" destId="{5C5F5D3B-A9E7-4146-A07F-8C286555BDD4}" srcOrd="1" destOrd="0" presId="urn:microsoft.com/office/officeart/2005/8/layout/vList5"/>
    <dgm:cxn modelId="{893A4EBD-0F00-45A7-8C33-F02AC5F79621}" type="presParOf" srcId="{9E674D11-0A9C-424E-A7C0-95DAA28AE23F}" destId="{5DB67818-48D1-4CAA-9C1C-D7244C6FFE2A}" srcOrd="1" destOrd="0" presId="urn:microsoft.com/office/officeart/2005/8/layout/vList5"/>
    <dgm:cxn modelId="{FD12F481-4C23-4CA8-AB68-134EF865E8F8}" type="presParOf" srcId="{9E674D11-0A9C-424E-A7C0-95DAA28AE23F}" destId="{E5FABEC1-51E7-4F1F-9961-5A2135742925}" srcOrd="2" destOrd="0" presId="urn:microsoft.com/office/officeart/2005/8/layout/vList5"/>
    <dgm:cxn modelId="{131B80E7-FF93-411F-B374-60F65A1455EB}" type="presParOf" srcId="{E5FABEC1-51E7-4F1F-9961-5A2135742925}" destId="{5B336E08-8137-4C34-BF70-16CE8C1D98A7}" srcOrd="0" destOrd="0" presId="urn:microsoft.com/office/officeart/2005/8/layout/vList5"/>
    <dgm:cxn modelId="{452582A2-F5D5-41EF-8B82-37456AE263D4}" type="presParOf" srcId="{E5FABEC1-51E7-4F1F-9961-5A2135742925}" destId="{1958DDC4-E5A2-4061-B3B3-CA385D725A74}" srcOrd="1" destOrd="0" presId="urn:microsoft.com/office/officeart/2005/8/layout/vList5"/>
    <dgm:cxn modelId="{04578800-9AA2-4113-B887-38912B84F390}" type="presParOf" srcId="{9E674D11-0A9C-424E-A7C0-95DAA28AE23F}" destId="{0CD6D78C-1053-4A3F-AB69-57D194F7DDDB}" srcOrd="3" destOrd="0" presId="urn:microsoft.com/office/officeart/2005/8/layout/vList5"/>
    <dgm:cxn modelId="{9D0916A6-11CD-44A4-BB90-D743A2A83755}" type="presParOf" srcId="{9E674D11-0A9C-424E-A7C0-95DAA28AE23F}" destId="{07515697-8655-4FD8-AD19-1217D4D23DAD}" srcOrd="4" destOrd="0" presId="urn:microsoft.com/office/officeart/2005/8/layout/vList5"/>
    <dgm:cxn modelId="{F3E057A2-0280-4C53-B7AB-E6F474F6B9C6}" type="presParOf" srcId="{07515697-8655-4FD8-AD19-1217D4D23DAD}" destId="{9AA927A7-51A8-4FA3-9370-166357928DB4}" srcOrd="0" destOrd="0" presId="urn:microsoft.com/office/officeart/2005/8/layout/vList5"/>
    <dgm:cxn modelId="{39CBB3F2-0E71-48B9-8CB5-B43BF7FBB83B}" type="presParOf" srcId="{07515697-8655-4FD8-AD19-1217D4D23DAD}" destId="{CA38D687-D590-4D0E-9196-5CC7A13FF508}"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C2C216-D68F-4FA0-BC60-18E1B29364E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DFD4633-704A-4045-9829-2B14A2613182}">
      <dgm:prSet phldrT="[Text]"/>
      <dgm:spPr/>
      <dgm:t>
        <a:bodyPr/>
        <a:lstStyle/>
        <a:p>
          <a:r>
            <a:rPr lang="en-US" dirty="0" smtClean="0"/>
            <a:t>1)PREMARIN® (oral conjugated estrogens USP 0.625mg</a:t>
          </a:r>
          <a:endParaRPr lang="en-US" dirty="0"/>
        </a:p>
      </dgm:t>
    </dgm:pt>
    <dgm:pt modelId="{35DE9483-7F0B-47ED-B9F7-D6CDB5EAF4EA}" type="parTrans" cxnId="{D0E82DFC-3496-410C-8183-11828C772502}">
      <dgm:prSet/>
      <dgm:spPr/>
      <dgm:t>
        <a:bodyPr/>
        <a:lstStyle/>
        <a:p>
          <a:endParaRPr lang="en-US"/>
        </a:p>
      </dgm:t>
    </dgm:pt>
    <dgm:pt modelId="{0FBEF52A-C24E-496B-B4D0-DDCFD639FBAD}" type="sibTrans" cxnId="{D0E82DFC-3496-410C-8183-11828C772502}">
      <dgm:prSet/>
      <dgm:spPr/>
      <dgm:t>
        <a:bodyPr/>
        <a:lstStyle/>
        <a:p>
          <a:endParaRPr lang="en-US"/>
        </a:p>
      </dgm:t>
    </dgm:pt>
    <dgm:pt modelId="{DEDACD54-0326-4DB5-BC72-0CAEB6666B28}">
      <dgm:prSet phldrT="[Text]"/>
      <dgm:spPr/>
      <dgm:t>
        <a:bodyPr/>
        <a:lstStyle/>
        <a:p>
          <a:r>
            <a:rPr lang="en-US" dirty="0" smtClean="0"/>
            <a:t>Continuous  or cyclical ( 3weeks on and 1 week off). </a:t>
          </a:r>
          <a:endParaRPr lang="en-US" dirty="0"/>
        </a:p>
      </dgm:t>
    </dgm:pt>
    <dgm:pt modelId="{7A01B23F-7BBB-450C-95E8-A165053BAE0D}" type="parTrans" cxnId="{384E6180-ACCE-4615-ABEB-D032D6D731B0}">
      <dgm:prSet/>
      <dgm:spPr/>
      <dgm:t>
        <a:bodyPr/>
        <a:lstStyle/>
        <a:p>
          <a:endParaRPr lang="en-US"/>
        </a:p>
      </dgm:t>
    </dgm:pt>
    <dgm:pt modelId="{1F4922E4-65BE-42A0-BCEC-01F8542677FB}" type="sibTrans" cxnId="{384E6180-ACCE-4615-ABEB-D032D6D731B0}">
      <dgm:prSet/>
      <dgm:spPr/>
      <dgm:t>
        <a:bodyPr/>
        <a:lstStyle/>
        <a:p>
          <a:endParaRPr lang="en-US"/>
        </a:p>
      </dgm:t>
    </dgm:pt>
    <dgm:pt modelId="{FADEA497-7182-430D-8E78-F574FC7F494C}">
      <dgm:prSet phldrT="[Text]"/>
      <dgm:spPr/>
      <dgm:t>
        <a:bodyPr/>
        <a:lstStyle/>
        <a:p>
          <a:r>
            <a:rPr lang="en-US" dirty="0" smtClean="0"/>
            <a:t>2)</a:t>
          </a:r>
          <a:r>
            <a:rPr lang="en-US" dirty="0" err="1" smtClean="0"/>
            <a:t>Progynova</a:t>
          </a:r>
          <a:r>
            <a:rPr lang="en-US" dirty="0" smtClean="0"/>
            <a:t> 1mg or 2 mg tablets(</a:t>
          </a:r>
          <a:r>
            <a:rPr lang="en-US" dirty="0" err="1" smtClean="0"/>
            <a:t>estradiol</a:t>
          </a:r>
          <a:r>
            <a:rPr lang="en-US" dirty="0" smtClean="0"/>
            <a:t> </a:t>
          </a:r>
          <a:r>
            <a:rPr lang="en-US" dirty="0" err="1" smtClean="0"/>
            <a:t>valerate</a:t>
          </a:r>
          <a:r>
            <a:rPr lang="en-US" dirty="0" smtClean="0"/>
            <a:t> 1.0 mg or 2.0 mg)</a:t>
          </a:r>
          <a:endParaRPr lang="en-US" dirty="0"/>
        </a:p>
      </dgm:t>
    </dgm:pt>
    <dgm:pt modelId="{BBF7BF14-E61E-4562-A01F-77C829DD7078}" type="parTrans" cxnId="{CAF0DB40-B9F3-42DB-AA5D-76BB787235E5}">
      <dgm:prSet/>
      <dgm:spPr/>
      <dgm:t>
        <a:bodyPr/>
        <a:lstStyle/>
        <a:p>
          <a:endParaRPr lang="en-US"/>
        </a:p>
      </dgm:t>
    </dgm:pt>
    <dgm:pt modelId="{910B3633-D88B-4369-896D-E6DAFDFE73E9}" type="sibTrans" cxnId="{CAF0DB40-B9F3-42DB-AA5D-76BB787235E5}">
      <dgm:prSet/>
      <dgm:spPr/>
      <dgm:t>
        <a:bodyPr/>
        <a:lstStyle/>
        <a:p>
          <a:endParaRPr lang="en-US"/>
        </a:p>
      </dgm:t>
    </dgm:pt>
    <dgm:pt modelId="{35F6164C-58A9-4C77-889E-39F026C467C7}">
      <dgm:prSet phldrT="[Text]"/>
      <dgm:spPr/>
      <dgm:t>
        <a:bodyPr/>
        <a:lstStyle/>
        <a:p>
          <a:r>
            <a:rPr lang="en-US" dirty="0" smtClean="0"/>
            <a:t>Estrogen only pills 28 pills in 1 pack for </a:t>
          </a:r>
          <a:r>
            <a:rPr lang="en-US" dirty="0" err="1" smtClean="0"/>
            <a:t>continous</a:t>
          </a:r>
          <a:r>
            <a:rPr lang="en-US" dirty="0" smtClean="0"/>
            <a:t> regime.</a:t>
          </a:r>
          <a:endParaRPr lang="en-US" dirty="0"/>
        </a:p>
      </dgm:t>
    </dgm:pt>
    <dgm:pt modelId="{66C28FCF-98F3-4421-AD04-2E5593C0456F}" type="parTrans" cxnId="{D7E350EE-8950-4701-9131-70D44D2728B2}">
      <dgm:prSet/>
      <dgm:spPr/>
      <dgm:t>
        <a:bodyPr/>
        <a:lstStyle/>
        <a:p>
          <a:endParaRPr lang="en-US"/>
        </a:p>
      </dgm:t>
    </dgm:pt>
    <dgm:pt modelId="{D9FE3E36-C559-485D-96AF-6AABD29BF8E3}" type="sibTrans" cxnId="{D7E350EE-8950-4701-9131-70D44D2728B2}">
      <dgm:prSet/>
      <dgm:spPr/>
      <dgm:t>
        <a:bodyPr/>
        <a:lstStyle/>
        <a:p>
          <a:endParaRPr lang="en-US"/>
        </a:p>
      </dgm:t>
    </dgm:pt>
    <dgm:pt modelId="{8779DB0C-9585-4669-911E-74ED3F5FF152}">
      <dgm:prSet/>
      <dgm:spPr/>
      <dgm:t>
        <a:bodyPr/>
        <a:lstStyle/>
        <a:p>
          <a:r>
            <a:rPr lang="en-US" dirty="0" smtClean="0"/>
            <a:t>-for  VMS, atrophic  </a:t>
          </a:r>
          <a:r>
            <a:rPr lang="en-US" dirty="0" err="1" smtClean="0"/>
            <a:t>vaginitis</a:t>
          </a:r>
          <a:r>
            <a:rPr lang="en-US" dirty="0" smtClean="0"/>
            <a:t> and </a:t>
          </a:r>
          <a:r>
            <a:rPr lang="en-US" dirty="0" err="1" smtClean="0"/>
            <a:t>urethritis</a:t>
          </a:r>
          <a:r>
            <a:rPr lang="en-US" dirty="0" smtClean="0"/>
            <a:t>  </a:t>
          </a:r>
          <a:r>
            <a:rPr lang="en-US" dirty="0" err="1" smtClean="0"/>
            <a:t>a/w</a:t>
          </a:r>
          <a:r>
            <a:rPr lang="en-US" dirty="0" smtClean="0"/>
            <a:t> estrogen deficiency: 0.2-1.25mg daily</a:t>
          </a:r>
        </a:p>
      </dgm:t>
    </dgm:pt>
    <dgm:pt modelId="{C0E64232-9531-484D-9022-9C74BDDC03F4}" type="parTrans" cxnId="{E1EFD317-7A96-4A94-A510-C206D76BFEFA}">
      <dgm:prSet/>
      <dgm:spPr/>
      <dgm:t>
        <a:bodyPr/>
        <a:lstStyle/>
        <a:p>
          <a:endParaRPr lang="en-US"/>
        </a:p>
      </dgm:t>
    </dgm:pt>
    <dgm:pt modelId="{06937A81-9169-43EA-B9F0-834E3CD27D13}" type="sibTrans" cxnId="{E1EFD317-7A96-4A94-A510-C206D76BFEFA}">
      <dgm:prSet/>
      <dgm:spPr/>
      <dgm:t>
        <a:bodyPr/>
        <a:lstStyle/>
        <a:p>
          <a:endParaRPr lang="en-US"/>
        </a:p>
      </dgm:t>
    </dgm:pt>
    <dgm:pt modelId="{24BB2BCB-C942-4A55-A894-F52805179D1F}">
      <dgm:prSet/>
      <dgm:spPr/>
      <dgm:t>
        <a:bodyPr/>
        <a:lstStyle/>
        <a:p>
          <a:r>
            <a:rPr lang="en-US" dirty="0" smtClean="0"/>
            <a:t>For osteoporosis : 0.625mg daily dose required for bone mass conversion</a:t>
          </a:r>
        </a:p>
      </dgm:t>
    </dgm:pt>
    <dgm:pt modelId="{8D17D565-3A4E-4AF5-9EAF-74F6E900FA05}" type="parTrans" cxnId="{AD7766F1-E0DC-4BFC-8884-369D6F10F711}">
      <dgm:prSet/>
      <dgm:spPr/>
      <dgm:t>
        <a:bodyPr/>
        <a:lstStyle/>
        <a:p>
          <a:endParaRPr lang="en-US"/>
        </a:p>
      </dgm:t>
    </dgm:pt>
    <dgm:pt modelId="{78A6F79B-D72A-4CC2-A9CC-A4A67A784C96}" type="sibTrans" cxnId="{AD7766F1-E0DC-4BFC-8884-369D6F10F711}">
      <dgm:prSet/>
      <dgm:spPr/>
      <dgm:t>
        <a:bodyPr/>
        <a:lstStyle/>
        <a:p>
          <a:endParaRPr lang="en-US"/>
        </a:p>
      </dgm:t>
    </dgm:pt>
    <dgm:pt modelId="{4AEA75FE-8003-4864-B5C0-9F6BCF7392D4}">
      <dgm:prSet/>
      <dgm:spPr/>
      <dgm:t>
        <a:bodyPr/>
        <a:lstStyle/>
        <a:p>
          <a:r>
            <a:rPr lang="en-US" dirty="0" smtClean="0"/>
            <a:t>Female hypoestrogenism: 0.3 – 1.25mg daily depending on individualized assessment.</a:t>
          </a:r>
        </a:p>
      </dgm:t>
    </dgm:pt>
    <dgm:pt modelId="{005B99AC-0D27-4302-AA49-1E6D98F05600}" type="parTrans" cxnId="{DAF97728-9BF9-4B37-BF6C-9CC25F1BA6F9}">
      <dgm:prSet/>
      <dgm:spPr/>
      <dgm:t>
        <a:bodyPr/>
        <a:lstStyle/>
        <a:p>
          <a:endParaRPr lang="en-US"/>
        </a:p>
      </dgm:t>
    </dgm:pt>
    <dgm:pt modelId="{3BEE699F-DC8A-4CE5-8D8C-663A89E72A7B}" type="sibTrans" cxnId="{DAF97728-9BF9-4B37-BF6C-9CC25F1BA6F9}">
      <dgm:prSet/>
      <dgm:spPr/>
      <dgm:t>
        <a:bodyPr/>
        <a:lstStyle/>
        <a:p>
          <a:endParaRPr lang="en-US"/>
        </a:p>
      </dgm:t>
    </dgm:pt>
    <dgm:pt modelId="{1E990AA6-7436-4DDD-9FAB-7A49848D039D}">
      <dgm:prSet/>
      <dgm:spPr/>
      <dgm:t>
        <a:bodyPr/>
        <a:lstStyle/>
        <a:p>
          <a:r>
            <a:rPr lang="en-US" b="1" dirty="0" smtClean="0">
              <a:solidFill>
                <a:schemeClr val="bg1"/>
              </a:solidFill>
            </a:rPr>
            <a:t>for women with intact uterus, addition of </a:t>
          </a:r>
          <a:r>
            <a:rPr lang="en-US" b="1" dirty="0" err="1" smtClean="0">
              <a:solidFill>
                <a:schemeClr val="bg1"/>
              </a:solidFill>
            </a:rPr>
            <a:t>progestrogens</a:t>
          </a:r>
          <a:r>
            <a:rPr lang="en-US" b="1" dirty="0" smtClean="0">
              <a:solidFill>
                <a:schemeClr val="bg1"/>
              </a:solidFill>
            </a:rPr>
            <a:t> is essential</a:t>
          </a:r>
        </a:p>
        <a:p>
          <a:r>
            <a:rPr lang="en-US" b="1" dirty="0" smtClean="0">
              <a:solidFill>
                <a:schemeClr val="bg1"/>
              </a:solidFill>
            </a:rPr>
            <a:t>No need to add </a:t>
          </a:r>
          <a:r>
            <a:rPr lang="en-US" b="1" dirty="0" err="1" smtClean="0">
              <a:solidFill>
                <a:schemeClr val="bg1"/>
              </a:solidFill>
            </a:rPr>
            <a:t>progesteron</a:t>
          </a:r>
          <a:r>
            <a:rPr lang="en-US" b="1" dirty="0" smtClean="0">
              <a:solidFill>
                <a:schemeClr val="bg1"/>
              </a:solidFill>
            </a:rPr>
            <a:t> for women w/o uterus</a:t>
          </a:r>
        </a:p>
      </dgm:t>
    </dgm:pt>
    <dgm:pt modelId="{7FD6E247-486A-4E8A-A1B3-26217CBD5CA4}" type="parTrans" cxnId="{04FD52DE-97FA-4B8E-9775-AB07D163ED0C}">
      <dgm:prSet/>
      <dgm:spPr/>
      <dgm:t>
        <a:bodyPr/>
        <a:lstStyle/>
        <a:p>
          <a:endParaRPr lang="en-US"/>
        </a:p>
      </dgm:t>
    </dgm:pt>
    <dgm:pt modelId="{89ABE03C-E023-4D86-A8C8-8981A80259A0}" type="sibTrans" cxnId="{04FD52DE-97FA-4B8E-9775-AB07D163ED0C}">
      <dgm:prSet/>
      <dgm:spPr/>
      <dgm:t>
        <a:bodyPr/>
        <a:lstStyle/>
        <a:p>
          <a:endParaRPr lang="en-US"/>
        </a:p>
      </dgm:t>
    </dgm:pt>
    <dgm:pt modelId="{E896007E-A781-49B6-951E-EC0D7A8B693F}" type="pres">
      <dgm:prSet presAssocID="{98C2C216-D68F-4FA0-BC60-18E1B29364EB}" presName="Name0" presStyleCnt="0">
        <dgm:presLayoutVars>
          <dgm:dir/>
          <dgm:animLvl val="lvl"/>
          <dgm:resizeHandles val="exact"/>
        </dgm:presLayoutVars>
      </dgm:prSet>
      <dgm:spPr/>
      <dgm:t>
        <a:bodyPr/>
        <a:lstStyle/>
        <a:p>
          <a:endParaRPr lang="en-US"/>
        </a:p>
      </dgm:t>
    </dgm:pt>
    <dgm:pt modelId="{202ABF21-C91A-4BBC-8A6C-BF4D256E0CF5}" type="pres">
      <dgm:prSet presAssocID="{4DFD4633-704A-4045-9829-2B14A2613182}" presName="linNode" presStyleCnt="0"/>
      <dgm:spPr/>
    </dgm:pt>
    <dgm:pt modelId="{9B1A8987-75A1-4CE4-9298-394DF9C30963}" type="pres">
      <dgm:prSet presAssocID="{4DFD4633-704A-4045-9829-2B14A2613182}" presName="parentText" presStyleLbl="node1" presStyleIdx="0" presStyleCnt="3" custScaleY="104300">
        <dgm:presLayoutVars>
          <dgm:chMax val="1"/>
          <dgm:bulletEnabled val="1"/>
        </dgm:presLayoutVars>
      </dgm:prSet>
      <dgm:spPr/>
      <dgm:t>
        <a:bodyPr/>
        <a:lstStyle/>
        <a:p>
          <a:endParaRPr lang="en-US"/>
        </a:p>
      </dgm:t>
    </dgm:pt>
    <dgm:pt modelId="{7C78CD33-93C9-4ABE-8DB2-C515FAACEB4D}" type="pres">
      <dgm:prSet presAssocID="{4DFD4633-704A-4045-9829-2B14A2613182}" presName="descendantText" presStyleLbl="alignAccFollowNode1" presStyleIdx="0" presStyleCnt="2" custScaleY="152983" custLinFactNeighborX="543" custLinFactNeighborY="20122">
        <dgm:presLayoutVars>
          <dgm:bulletEnabled val="1"/>
        </dgm:presLayoutVars>
      </dgm:prSet>
      <dgm:spPr/>
      <dgm:t>
        <a:bodyPr/>
        <a:lstStyle/>
        <a:p>
          <a:endParaRPr lang="en-US"/>
        </a:p>
      </dgm:t>
    </dgm:pt>
    <dgm:pt modelId="{BC73C990-EF47-4352-AB1C-1601B8D0F880}" type="pres">
      <dgm:prSet presAssocID="{0FBEF52A-C24E-496B-B4D0-DDCFD639FBAD}" presName="sp" presStyleCnt="0"/>
      <dgm:spPr/>
    </dgm:pt>
    <dgm:pt modelId="{A2676C30-9216-4401-9EB4-35BFFBC4948E}" type="pres">
      <dgm:prSet presAssocID="{FADEA497-7182-430D-8E78-F574FC7F494C}" presName="linNode" presStyleCnt="0"/>
      <dgm:spPr/>
    </dgm:pt>
    <dgm:pt modelId="{6606CEC8-193E-407F-BEAF-EB65BB7EB230}" type="pres">
      <dgm:prSet presAssocID="{FADEA497-7182-430D-8E78-F574FC7F494C}" presName="parentText" presStyleLbl="node1" presStyleIdx="1" presStyleCnt="3">
        <dgm:presLayoutVars>
          <dgm:chMax val="1"/>
          <dgm:bulletEnabled val="1"/>
        </dgm:presLayoutVars>
      </dgm:prSet>
      <dgm:spPr/>
      <dgm:t>
        <a:bodyPr/>
        <a:lstStyle/>
        <a:p>
          <a:endParaRPr lang="en-US"/>
        </a:p>
      </dgm:t>
    </dgm:pt>
    <dgm:pt modelId="{573B4524-9A5C-4352-9661-1B597B260826}" type="pres">
      <dgm:prSet presAssocID="{FADEA497-7182-430D-8E78-F574FC7F494C}" presName="descendantText" presStyleLbl="alignAccFollowNode1" presStyleIdx="1" presStyleCnt="2" custScaleY="133894">
        <dgm:presLayoutVars>
          <dgm:bulletEnabled val="1"/>
        </dgm:presLayoutVars>
      </dgm:prSet>
      <dgm:spPr/>
      <dgm:t>
        <a:bodyPr/>
        <a:lstStyle/>
        <a:p>
          <a:endParaRPr lang="en-US"/>
        </a:p>
      </dgm:t>
    </dgm:pt>
    <dgm:pt modelId="{DB20F761-5B82-468B-9D12-50CA968E174B}" type="pres">
      <dgm:prSet presAssocID="{910B3633-D88B-4369-896D-E6DAFDFE73E9}" presName="sp" presStyleCnt="0"/>
      <dgm:spPr/>
    </dgm:pt>
    <dgm:pt modelId="{DE129A87-A6B6-4C07-A9E7-9D316FC09E35}" type="pres">
      <dgm:prSet presAssocID="{1E990AA6-7436-4DDD-9FAB-7A49848D039D}" presName="linNode" presStyleCnt="0"/>
      <dgm:spPr/>
    </dgm:pt>
    <dgm:pt modelId="{FABD9848-C1A9-447B-9CA0-7986DEF562BC}" type="pres">
      <dgm:prSet presAssocID="{1E990AA6-7436-4DDD-9FAB-7A49848D039D}" presName="parentText" presStyleLbl="node1" presStyleIdx="2" presStyleCnt="3" custScaleX="277778">
        <dgm:presLayoutVars>
          <dgm:chMax val="1"/>
          <dgm:bulletEnabled val="1"/>
        </dgm:presLayoutVars>
      </dgm:prSet>
      <dgm:spPr/>
      <dgm:t>
        <a:bodyPr/>
        <a:lstStyle/>
        <a:p>
          <a:endParaRPr lang="en-US"/>
        </a:p>
      </dgm:t>
    </dgm:pt>
  </dgm:ptLst>
  <dgm:cxnLst>
    <dgm:cxn modelId="{D7E350EE-8950-4701-9131-70D44D2728B2}" srcId="{FADEA497-7182-430D-8E78-F574FC7F494C}" destId="{35F6164C-58A9-4C77-889E-39F026C467C7}" srcOrd="0" destOrd="0" parTransId="{66C28FCF-98F3-4421-AD04-2E5593C0456F}" sibTransId="{D9FE3E36-C559-485D-96AF-6AABD29BF8E3}"/>
    <dgm:cxn modelId="{04FD52DE-97FA-4B8E-9775-AB07D163ED0C}" srcId="{98C2C216-D68F-4FA0-BC60-18E1B29364EB}" destId="{1E990AA6-7436-4DDD-9FAB-7A49848D039D}" srcOrd="2" destOrd="0" parTransId="{7FD6E247-486A-4E8A-A1B3-26217CBD5CA4}" sibTransId="{89ABE03C-E023-4D86-A8C8-8981A80259A0}"/>
    <dgm:cxn modelId="{E1EFD317-7A96-4A94-A510-C206D76BFEFA}" srcId="{4DFD4633-704A-4045-9829-2B14A2613182}" destId="{8779DB0C-9585-4669-911E-74ED3F5FF152}" srcOrd="1" destOrd="0" parTransId="{C0E64232-9531-484D-9022-9C74BDDC03F4}" sibTransId="{06937A81-9169-43EA-B9F0-834E3CD27D13}"/>
    <dgm:cxn modelId="{ECDD8242-F2E0-431F-8AEE-3D71EE9DD66B}" type="presOf" srcId="{DEDACD54-0326-4DB5-BC72-0CAEB6666B28}" destId="{7C78CD33-93C9-4ABE-8DB2-C515FAACEB4D}" srcOrd="0" destOrd="0" presId="urn:microsoft.com/office/officeart/2005/8/layout/vList5"/>
    <dgm:cxn modelId="{CAF0DB40-B9F3-42DB-AA5D-76BB787235E5}" srcId="{98C2C216-D68F-4FA0-BC60-18E1B29364EB}" destId="{FADEA497-7182-430D-8E78-F574FC7F494C}" srcOrd="1" destOrd="0" parTransId="{BBF7BF14-E61E-4562-A01F-77C829DD7078}" sibTransId="{910B3633-D88B-4369-896D-E6DAFDFE73E9}"/>
    <dgm:cxn modelId="{AD7766F1-E0DC-4BFC-8884-369D6F10F711}" srcId="{4DFD4633-704A-4045-9829-2B14A2613182}" destId="{24BB2BCB-C942-4A55-A894-F52805179D1F}" srcOrd="2" destOrd="0" parTransId="{8D17D565-3A4E-4AF5-9EAF-74F6E900FA05}" sibTransId="{78A6F79B-D72A-4CC2-A9CC-A4A67A784C96}"/>
    <dgm:cxn modelId="{8637CA79-1683-4200-A0E3-FA2F6B81F303}" type="presOf" srcId="{1E990AA6-7436-4DDD-9FAB-7A49848D039D}" destId="{FABD9848-C1A9-447B-9CA0-7986DEF562BC}" srcOrd="0" destOrd="0" presId="urn:microsoft.com/office/officeart/2005/8/layout/vList5"/>
    <dgm:cxn modelId="{384E6180-ACCE-4615-ABEB-D032D6D731B0}" srcId="{4DFD4633-704A-4045-9829-2B14A2613182}" destId="{DEDACD54-0326-4DB5-BC72-0CAEB6666B28}" srcOrd="0" destOrd="0" parTransId="{7A01B23F-7BBB-450C-95E8-A165053BAE0D}" sibTransId="{1F4922E4-65BE-42A0-BCEC-01F8542677FB}"/>
    <dgm:cxn modelId="{39B9BA44-B3CC-409F-91D0-5AB7F7220600}" type="presOf" srcId="{35F6164C-58A9-4C77-889E-39F026C467C7}" destId="{573B4524-9A5C-4352-9661-1B597B260826}" srcOrd="0" destOrd="0" presId="urn:microsoft.com/office/officeart/2005/8/layout/vList5"/>
    <dgm:cxn modelId="{E8B4D5E7-A463-480A-BC3E-90E7556CECCF}" type="presOf" srcId="{8779DB0C-9585-4669-911E-74ED3F5FF152}" destId="{7C78CD33-93C9-4ABE-8DB2-C515FAACEB4D}" srcOrd="0" destOrd="1" presId="urn:microsoft.com/office/officeart/2005/8/layout/vList5"/>
    <dgm:cxn modelId="{DAF97728-9BF9-4B37-BF6C-9CC25F1BA6F9}" srcId="{4DFD4633-704A-4045-9829-2B14A2613182}" destId="{4AEA75FE-8003-4864-B5C0-9F6BCF7392D4}" srcOrd="3" destOrd="0" parTransId="{005B99AC-0D27-4302-AA49-1E6D98F05600}" sibTransId="{3BEE699F-DC8A-4CE5-8D8C-663A89E72A7B}"/>
    <dgm:cxn modelId="{35F75D10-BE22-4627-A49A-5A5B2EA21D53}" type="presOf" srcId="{24BB2BCB-C942-4A55-A894-F52805179D1F}" destId="{7C78CD33-93C9-4ABE-8DB2-C515FAACEB4D}" srcOrd="0" destOrd="2" presId="urn:microsoft.com/office/officeart/2005/8/layout/vList5"/>
    <dgm:cxn modelId="{37078F57-C780-4897-B1D1-CDBE68C3EC49}" type="presOf" srcId="{98C2C216-D68F-4FA0-BC60-18E1B29364EB}" destId="{E896007E-A781-49B6-951E-EC0D7A8B693F}" srcOrd="0" destOrd="0" presId="urn:microsoft.com/office/officeart/2005/8/layout/vList5"/>
    <dgm:cxn modelId="{0DB55483-E07B-4B10-A0DE-A841C52AAC24}" type="presOf" srcId="{4AEA75FE-8003-4864-B5C0-9F6BCF7392D4}" destId="{7C78CD33-93C9-4ABE-8DB2-C515FAACEB4D}" srcOrd="0" destOrd="3" presId="urn:microsoft.com/office/officeart/2005/8/layout/vList5"/>
    <dgm:cxn modelId="{3A4611D0-DC67-424A-98EB-B57298954CBC}" type="presOf" srcId="{FADEA497-7182-430D-8E78-F574FC7F494C}" destId="{6606CEC8-193E-407F-BEAF-EB65BB7EB230}" srcOrd="0" destOrd="0" presId="urn:microsoft.com/office/officeart/2005/8/layout/vList5"/>
    <dgm:cxn modelId="{D0E82DFC-3496-410C-8183-11828C772502}" srcId="{98C2C216-D68F-4FA0-BC60-18E1B29364EB}" destId="{4DFD4633-704A-4045-9829-2B14A2613182}" srcOrd="0" destOrd="0" parTransId="{35DE9483-7F0B-47ED-B9F7-D6CDB5EAF4EA}" sibTransId="{0FBEF52A-C24E-496B-B4D0-DDCFD639FBAD}"/>
    <dgm:cxn modelId="{19AF8485-069B-46C0-973E-6A9A04DB6D4B}" type="presOf" srcId="{4DFD4633-704A-4045-9829-2B14A2613182}" destId="{9B1A8987-75A1-4CE4-9298-394DF9C30963}" srcOrd="0" destOrd="0" presId="urn:microsoft.com/office/officeart/2005/8/layout/vList5"/>
    <dgm:cxn modelId="{C9DED700-5F4B-4064-994F-1E46634464AB}" type="presParOf" srcId="{E896007E-A781-49B6-951E-EC0D7A8B693F}" destId="{202ABF21-C91A-4BBC-8A6C-BF4D256E0CF5}" srcOrd="0" destOrd="0" presId="urn:microsoft.com/office/officeart/2005/8/layout/vList5"/>
    <dgm:cxn modelId="{A9FE4A41-6AB5-43DF-8F3A-7161A86091FE}" type="presParOf" srcId="{202ABF21-C91A-4BBC-8A6C-BF4D256E0CF5}" destId="{9B1A8987-75A1-4CE4-9298-394DF9C30963}" srcOrd="0" destOrd="0" presId="urn:microsoft.com/office/officeart/2005/8/layout/vList5"/>
    <dgm:cxn modelId="{BF8E760B-4345-4010-ADF3-C09C102D8BBB}" type="presParOf" srcId="{202ABF21-C91A-4BBC-8A6C-BF4D256E0CF5}" destId="{7C78CD33-93C9-4ABE-8DB2-C515FAACEB4D}" srcOrd="1" destOrd="0" presId="urn:microsoft.com/office/officeart/2005/8/layout/vList5"/>
    <dgm:cxn modelId="{A7045C2C-D4EB-4D30-9B42-FD5BFF0DBD16}" type="presParOf" srcId="{E896007E-A781-49B6-951E-EC0D7A8B693F}" destId="{BC73C990-EF47-4352-AB1C-1601B8D0F880}" srcOrd="1" destOrd="0" presId="urn:microsoft.com/office/officeart/2005/8/layout/vList5"/>
    <dgm:cxn modelId="{F0D99688-5893-4DD7-A906-F7D3101D337A}" type="presParOf" srcId="{E896007E-A781-49B6-951E-EC0D7A8B693F}" destId="{A2676C30-9216-4401-9EB4-35BFFBC4948E}" srcOrd="2" destOrd="0" presId="urn:microsoft.com/office/officeart/2005/8/layout/vList5"/>
    <dgm:cxn modelId="{EEC1A063-BBD8-4317-83B0-24350069E133}" type="presParOf" srcId="{A2676C30-9216-4401-9EB4-35BFFBC4948E}" destId="{6606CEC8-193E-407F-BEAF-EB65BB7EB230}" srcOrd="0" destOrd="0" presId="urn:microsoft.com/office/officeart/2005/8/layout/vList5"/>
    <dgm:cxn modelId="{BB7CA281-414A-46C7-B7A8-23B9E6125634}" type="presParOf" srcId="{A2676C30-9216-4401-9EB4-35BFFBC4948E}" destId="{573B4524-9A5C-4352-9661-1B597B260826}" srcOrd="1" destOrd="0" presId="urn:microsoft.com/office/officeart/2005/8/layout/vList5"/>
    <dgm:cxn modelId="{FF3A1D24-0247-4D03-9E2D-CA5C01042764}" type="presParOf" srcId="{E896007E-A781-49B6-951E-EC0D7A8B693F}" destId="{DB20F761-5B82-468B-9D12-50CA968E174B}" srcOrd="3" destOrd="0" presId="urn:microsoft.com/office/officeart/2005/8/layout/vList5"/>
    <dgm:cxn modelId="{9972B120-090E-4599-8C07-C0DAF8521FEC}" type="presParOf" srcId="{E896007E-A781-49B6-951E-EC0D7A8B693F}" destId="{DE129A87-A6B6-4C07-A9E7-9D316FC09E35}" srcOrd="4" destOrd="0" presId="urn:microsoft.com/office/officeart/2005/8/layout/vList5"/>
    <dgm:cxn modelId="{9E4F909D-65B9-42EE-8508-1E13C3345E4F}" type="presParOf" srcId="{DE129A87-A6B6-4C07-A9E7-9D316FC09E35}" destId="{FABD9848-C1A9-447B-9CA0-7986DEF562BC}"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3524A0D0-AAF5-4EA4-BEB0-E4C4317C88CA}" type="datetimeFigureOut">
              <a:rPr lang="en-US" smtClean="0"/>
              <a:pPr/>
              <a:t>8/26/2014</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C43AC0FE-AF84-44DE-A4E6-8450EEE6426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F0F6DE47-0620-4B25-81CF-1F40ADB59795}" type="datetimeFigureOut">
              <a:rPr lang="en-US" smtClean="0"/>
              <a:pPr/>
              <a:t>8/26/2014</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77F8C4C9-7B5A-4B9C-8A65-F17D580D1C4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F8C4C9-7B5A-4B9C-8A65-F17D580D1C4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2857500" y="515938"/>
            <a:ext cx="3429000" cy="2571750"/>
          </a:xfrm>
          <a:ln/>
        </p:spPr>
      </p:sp>
      <p:sp>
        <p:nvSpPr>
          <p:cNvPr id="82947" name="Notes Placeholder 4"/>
          <p:cNvSpPr>
            <a:spLocks noGrp="1"/>
          </p:cNvSpPr>
          <p:nvPr/>
        </p:nvSpPr>
        <p:spPr bwMode="auto">
          <a:xfrm>
            <a:off x="1218656" y="3257206"/>
            <a:ext cx="6706691" cy="3085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278" tIns="46141" rIns="92278" bIns="46141"/>
          <a:lstStyle>
            <a:lvl1pPr defTabSz="1046163" eaLnBrk="0" hangingPunct="0">
              <a:defRPr sz="2000">
                <a:solidFill>
                  <a:schemeClr val="tx1"/>
                </a:solidFill>
                <a:latin typeface="Arial" pitchFamily="34" charset="0"/>
                <a:ea typeface="MS PGothic" pitchFamily="34" charset="-128"/>
              </a:defRPr>
            </a:lvl1pPr>
            <a:lvl2pPr marL="742950" indent="-285750" defTabSz="1046163" eaLnBrk="0" hangingPunct="0">
              <a:defRPr sz="2000">
                <a:solidFill>
                  <a:schemeClr val="tx1"/>
                </a:solidFill>
                <a:latin typeface="Arial" pitchFamily="34" charset="0"/>
                <a:ea typeface="MS PGothic" pitchFamily="34" charset="-128"/>
              </a:defRPr>
            </a:lvl2pPr>
            <a:lvl3pPr marL="1143000" indent="-228600" defTabSz="1046163" eaLnBrk="0" hangingPunct="0">
              <a:defRPr sz="2000">
                <a:solidFill>
                  <a:schemeClr val="tx1"/>
                </a:solidFill>
                <a:latin typeface="Arial" pitchFamily="34" charset="0"/>
                <a:ea typeface="MS PGothic" pitchFamily="34" charset="-128"/>
              </a:defRPr>
            </a:lvl3pPr>
            <a:lvl4pPr marL="1600200" indent="-228600" defTabSz="1046163" eaLnBrk="0" hangingPunct="0">
              <a:defRPr sz="2000">
                <a:solidFill>
                  <a:schemeClr val="tx1"/>
                </a:solidFill>
                <a:latin typeface="Arial" pitchFamily="34" charset="0"/>
                <a:ea typeface="MS PGothic" pitchFamily="34" charset="-128"/>
              </a:defRPr>
            </a:lvl4pPr>
            <a:lvl5pPr marL="2057400" indent="-228600" defTabSz="1046163" eaLnBrk="0" hangingPunct="0">
              <a:defRPr sz="2000">
                <a:solidFill>
                  <a:schemeClr val="tx1"/>
                </a:solidFill>
                <a:latin typeface="Arial" pitchFamily="34" charset="0"/>
                <a:ea typeface="MS PGothic" pitchFamily="34" charset="-128"/>
              </a:defRPr>
            </a:lvl5pPr>
            <a:lvl6pPr marL="2514600" indent="-228600" algn="l" defTabSz="1046163"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defTabSz="1046163"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defTabSz="1046163"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defTabSz="1046163"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spcBef>
                <a:spcPct val="30000"/>
              </a:spcBef>
            </a:pPr>
            <a:endParaRPr lang="en-GB" altLang="ar-EG" sz="1400" dirty="0"/>
          </a:p>
        </p:txBody>
      </p:sp>
      <p:sp>
        <p:nvSpPr>
          <p:cNvPr id="2" name="Notes Placeholder 1"/>
          <p:cNvSpPr>
            <a:spLocks noGrp="1"/>
          </p:cNvSpPr>
          <p:nvPr>
            <p:ph type="body" idx="1"/>
          </p:nvPr>
        </p:nvSpPr>
        <p:spPr/>
        <p:txBody>
          <a:bodyPr/>
          <a:lstStyle/>
          <a:p>
            <a:pPr marL="157954" indent="-157954">
              <a:buFont typeface="Arial" pitchFamily="34" charset="0"/>
              <a:buChar char="•"/>
              <a:defRPr/>
            </a:pPr>
            <a:r>
              <a:rPr lang="en-GB" dirty="0" smtClean="0">
                <a:ea typeface="ＭＳ Ｐゴシック" charset="0"/>
              </a:rPr>
              <a:t>The WHI </a:t>
            </a:r>
            <a:r>
              <a:rPr lang="en-GB" dirty="0">
                <a:ea typeface="ＭＳ Ｐゴシック" charset="0"/>
              </a:rPr>
              <a:t>e</a:t>
            </a:r>
            <a:r>
              <a:rPr lang="en-GB" dirty="0" smtClean="0">
                <a:ea typeface="ＭＳ Ｐゴシック" charset="0"/>
              </a:rPr>
              <a:t>strogen </a:t>
            </a:r>
            <a:r>
              <a:rPr lang="en-GB" dirty="0">
                <a:ea typeface="ＭＳ Ｐゴシック" charset="0"/>
              </a:rPr>
              <a:t>plus </a:t>
            </a:r>
            <a:r>
              <a:rPr lang="en-GB" dirty="0" smtClean="0">
                <a:ea typeface="ＭＳ Ｐゴシック" charset="0"/>
              </a:rPr>
              <a:t>progestin study (n=16,608 women with an intact uterus) demonstrated a relative risk for breast cancer of 1.26 (95% CI 1.00 –1.59) with current use of HRT (CEE/MPA) vs. placebo.</a:t>
            </a:r>
            <a:r>
              <a:rPr lang="en-GB" baseline="30000" dirty="0" smtClean="0">
                <a:ea typeface="ＭＳ Ｐゴシック" charset="0"/>
              </a:rPr>
              <a:t>1</a:t>
            </a:r>
          </a:p>
          <a:p>
            <a:pPr marL="404513" indent="-157954">
              <a:buFont typeface="Arial" pitchFamily="34" charset="0"/>
              <a:buChar char="•"/>
              <a:defRPr/>
            </a:pPr>
            <a:r>
              <a:rPr lang="en-GB" dirty="0" smtClean="0">
                <a:ea typeface="ＭＳ Ｐゴシック" charset="0"/>
              </a:rPr>
              <a:t>This translates to an excess (attributable) risk of 4 women with breast cancer per 1000 women taking HRT for 5 years.</a:t>
            </a:r>
            <a:r>
              <a:rPr lang="en-GB" baseline="30000" dirty="0" smtClean="0">
                <a:ea typeface="ＭＳ Ｐゴシック" charset="0"/>
              </a:rPr>
              <a:t>2</a:t>
            </a:r>
          </a:p>
          <a:p>
            <a:pPr marL="404513" indent="-157954">
              <a:buFont typeface="Arial" pitchFamily="34" charset="0"/>
              <a:buChar char="•"/>
              <a:defRPr/>
            </a:pPr>
            <a:r>
              <a:rPr lang="en-GB" dirty="0" smtClean="0">
                <a:ea typeface="ＭＳ Ｐゴシック" charset="0"/>
              </a:rPr>
              <a:t>However, later </a:t>
            </a:r>
            <a:r>
              <a:rPr lang="en-GB" dirty="0">
                <a:ea typeface="ＭＳ Ｐゴシック" charset="0"/>
              </a:rPr>
              <a:t>studies with adjusted </a:t>
            </a:r>
            <a:r>
              <a:rPr lang="en-GB" dirty="0" smtClean="0">
                <a:ea typeface="ＭＳ Ｐゴシック" charset="0"/>
              </a:rPr>
              <a:t>confidence intervals have indicated that the results of WHI were not significant.</a:t>
            </a:r>
            <a:r>
              <a:rPr lang="en-GB" baseline="30000" dirty="0" smtClean="0">
                <a:ea typeface="ＭＳ Ｐゴシック" charset="0"/>
              </a:rPr>
              <a:t>3</a:t>
            </a:r>
            <a:endParaRPr lang="en-GB" dirty="0">
              <a:ea typeface="ＭＳ Ｐゴシック" charset="0"/>
            </a:endParaRPr>
          </a:p>
          <a:p>
            <a:pPr marL="157954" indent="-157954">
              <a:buFont typeface="Arial" pitchFamily="34" charset="0"/>
              <a:buChar char="•"/>
              <a:defRPr/>
            </a:pPr>
            <a:r>
              <a:rPr lang="en-GB" dirty="0" smtClean="0">
                <a:ea typeface="ＭＳ Ｐゴシック" charset="0"/>
              </a:rPr>
              <a:t>In the estrogen-alone WHI study, no </a:t>
            </a:r>
            <a:r>
              <a:rPr lang="en-GB" dirty="0">
                <a:ea typeface="ＭＳ Ｐゴシック" charset="0"/>
              </a:rPr>
              <a:t>increased risk was identified for women who had had hysterectomy receiving CEE </a:t>
            </a:r>
            <a:r>
              <a:rPr lang="en-GB" dirty="0" smtClean="0">
                <a:ea typeface="ＭＳ Ｐゴシック" charset="0"/>
              </a:rPr>
              <a:t>alone.</a:t>
            </a:r>
            <a:r>
              <a:rPr lang="en-GB" baseline="30000" dirty="0" smtClean="0">
                <a:ea typeface="ＭＳ Ｐゴシック" charset="0"/>
              </a:rPr>
              <a:t>4</a:t>
            </a:r>
          </a:p>
          <a:p>
            <a:pPr marL="404513" indent="-157954">
              <a:buFont typeface="Arial" pitchFamily="34" charset="0"/>
              <a:buChar char="•"/>
              <a:defRPr/>
            </a:pPr>
            <a:r>
              <a:rPr lang="en-GB" dirty="0" smtClean="0">
                <a:ea typeface="ＭＳ Ｐゴシック" charset="0"/>
              </a:rPr>
              <a:t>The risk of breast cancer for </a:t>
            </a:r>
            <a:r>
              <a:rPr lang="en-GB" dirty="0">
                <a:ea typeface="ＭＳ Ｐゴシック" charset="0"/>
              </a:rPr>
              <a:t>women assigned to CEE </a:t>
            </a:r>
            <a:r>
              <a:rPr lang="en-GB" dirty="0" smtClean="0">
                <a:ea typeface="ＭＳ Ｐゴシック" charset="0"/>
              </a:rPr>
              <a:t>vs. </a:t>
            </a:r>
            <a:r>
              <a:rPr lang="en-GB" dirty="0">
                <a:ea typeface="ＭＳ Ｐゴシック" charset="0"/>
              </a:rPr>
              <a:t>placebo was 0.80 (95% </a:t>
            </a:r>
            <a:r>
              <a:rPr lang="it-IT" dirty="0" smtClean="0">
                <a:ea typeface="ＭＳ Ｐゴシック" charset="0"/>
              </a:rPr>
              <a:t>CI 0.62–1.04</a:t>
            </a:r>
            <a:r>
              <a:rPr lang="it-IT" dirty="0">
                <a:ea typeface="ＭＳ Ｐゴシック" charset="0"/>
              </a:rPr>
              <a:t>; </a:t>
            </a:r>
            <a:r>
              <a:rPr lang="it-IT" dirty="0" smtClean="0">
                <a:ea typeface="ＭＳ Ｐゴシック" charset="0"/>
              </a:rPr>
              <a:t>p=0.09).</a:t>
            </a:r>
            <a:endParaRPr lang="en-GB" dirty="0" smtClean="0">
              <a:ea typeface="ＭＳ Ｐゴシック" charset="0"/>
            </a:endParaRPr>
          </a:p>
          <a:p>
            <a:pPr marL="157954" indent="-157954">
              <a:buFont typeface="Arial" pitchFamily="34" charset="0"/>
              <a:buChar char="•"/>
              <a:defRPr/>
            </a:pPr>
            <a:r>
              <a:rPr lang="en-GB" dirty="0" smtClean="0">
                <a:ea typeface="ＭＳ Ｐゴシック" charset="0"/>
              </a:rPr>
              <a:t>Excess risk of breast cancer from HRT increases with increase in underlying risk.</a:t>
            </a:r>
            <a:r>
              <a:rPr lang="en-GB" baseline="30000" dirty="0" smtClean="0">
                <a:ea typeface="ＭＳ Ｐゴシック" charset="0"/>
              </a:rPr>
              <a:t>5 </a:t>
            </a:r>
            <a:r>
              <a:rPr lang="en-GB" dirty="0" smtClean="0">
                <a:ea typeface="ＭＳ Ｐゴシック" charset="0"/>
              </a:rPr>
              <a:t>Therefore, determination of risk should underlie the decision to use HRT.</a:t>
            </a:r>
          </a:p>
          <a:p>
            <a:pPr>
              <a:defRPr/>
            </a:pPr>
            <a:endParaRPr lang="en-GB" dirty="0">
              <a:ea typeface="ＭＳ Ｐゴシック" charset="0"/>
            </a:endParaRPr>
          </a:p>
          <a:p>
            <a:pPr>
              <a:defRPr/>
            </a:pPr>
            <a:r>
              <a:rPr lang="en-GB" dirty="0" smtClean="0">
                <a:ea typeface="ＭＳ Ｐゴシック" charset="0"/>
              </a:rPr>
              <a:t>References:</a:t>
            </a:r>
          </a:p>
          <a:p>
            <a:pPr marL="210606" indent="-210606">
              <a:buFontTx/>
              <a:buAutoNum type="arabicPeriod"/>
              <a:defRPr/>
            </a:pPr>
            <a:r>
              <a:rPr lang="en-GB" dirty="0" smtClean="0">
                <a:ea typeface="ＭＳ Ｐゴシック" pitchFamily="34" charset="-128"/>
              </a:rPr>
              <a:t>Rossouw JE et al. JAMA</a:t>
            </a:r>
            <a:r>
              <a:rPr lang="en-GB" i="1" dirty="0" smtClean="0">
                <a:ea typeface="ＭＳ Ｐゴシック" pitchFamily="34" charset="-128"/>
              </a:rPr>
              <a:t> </a:t>
            </a:r>
            <a:r>
              <a:rPr lang="en-GB" dirty="0" smtClean="0">
                <a:ea typeface="ＭＳ Ｐゴシック" pitchFamily="34" charset="-128"/>
              </a:rPr>
              <a:t>2002;288:321–33.</a:t>
            </a:r>
          </a:p>
          <a:p>
            <a:pPr marL="210606" indent="-210606">
              <a:buFontTx/>
              <a:buAutoNum type="arabicPeriod"/>
              <a:defRPr/>
            </a:pPr>
            <a:r>
              <a:rPr lang="en-GB" dirty="0" smtClean="0">
                <a:ea typeface="ＭＳ Ｐゴシック" pitchFamily="34" charset="-128"/>
              </a:rPr>
              <a:t>Santen R et al. J Clin Endocrinol Metab 2010;95(Suppl 1):s1–66.</a:t>
            </a:r>
          </a:p>
          <a:p>
            <a:pPr marL="210606" indent="-210606">
              <a:buFontTx/>
              <a:buAutoNum type="arabicPeriod"/>
              <a:defRPr/>
            </a:pPr>
            <a:r>
              <a:rPr lang="en-GB" dirty="0" smtClean="0">
                <a:ea typeface="ＭＳ Ｐゴシック" pitchFamily="34" charset="-128"/>
              </a:rPr>
              <a:t>Langer R et al. Climacteric 2012;15:206–12.</a:t>
            </a:r>
          </a:p>
          <a:p>
            <a:pPr marL="210606" indent="-210606">
              <a:buFontTx/>
              <a:buAutoNum type="arabicPeriod"/>
              <a:defRPr/>
            </a:pPr>
            <a:r>
              <a:rPr lang="en-GB" dirty="0" smtClean="0">
                <a:ea typeface="ＭＳ Ｐゴシック" pitchFamily="34" charset="-128"/>
              </a:rPr>
              <a:t>Stefanik M et al. JAMA</a:t>
            </a:r>
            <a:r>
              <a:rPr lang="en-GB" i="1" dirty="0" smtClean="0">
                <a:ea typeface="ＭＳ Ｐゴシック" pitchFamily="34" charset="-128"/>
              </a:rPr>
              <a:t> </a:t>
            </a:r>
            <a:r>
              <a:rPr lang="en-GB" dirty="0" smtClean="0">
                <a:ea typeface="ＭＳ Ｐゴシック" pitchFamily="34" charset="-128"/>
              </a:rPr>
              <a:t>2006;295:1647–57.</a:t>
            </a:r>
          </a:p>
          <a:p>
            <a:pPr marL="210606" indent="-210606">
              <a:buFontTx/>
              <a:buAutoNum type="arabicPeriod"/>
              <a:defRPr/>
            </a:pPr>
            <a:r>
              <a:rPr lang="en-GB" dirty="0" smtClean="0">
                <a:ea typeface="ＭＳ Ｐゴシック" pitchFamily="34" charset="-128"/>
              </a:rPr>
              <a:t>Gompel A et al. Climacteric 2012;15:241–9.</a:t>
            </a:r>
          </a:p>
          <a:p>
            <a:pPr>
              <a:defRPr/>
            </a:pPr>
            <a:endParaRPr lang="en-GB" dirty="0">
              <a:ea typeface="ＭＳ Ｐゴシック" charset="0"/>
            </a:endParaRPr>
          </a:p>
        </p:txBody>
      </p:sp>
      <p:sp>
        <p:nvSpPr>
          <p:cNvPr id="82949" name="Slide Number Placeholder 7"/>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800">
                <a:solidFill>
                  <a:schemeClr val="tx1"/>
                </a:solidFill>
                <a:latin typeface="Arial" pitchFamily="34" charset="0"/>
                <a:ea typeface="MS PGothic" pitchFamily="34" charset="-128"/>
              </a:defRPr>
            </a:lvl1pPr>
            <a:lvl2pPr marL="685817" indent="-263776" eaLnBrk="0" hangingPunct="0">
              <a:defRPr sz="1800">
                <a:solidFill>
                  <a:schemeClr val="tx1"/>
                </a:solidFill>
                <a:latin typeface="Arial" pitchFamily="34" charset="0"/>
                <a:ea typeface="MS PGothic" pitchFamily="34" charset="-128"/>
              </a:defRPr>
            </a:lvl2pPr>
            <a:lvl3pPr marL="1055103" indent="-211021" eaLnBrk="0" hangingPunct="0">
              <a:defRPr sz="1800">
                <a:solidFill>
                  <a:schemeClr val="tx1"/>
                </a:solidFill>
                <a:latin typeface="Arial" pitchFamily="34" charset="0"/>
                <a:ea typeface="MS PGothic" pitchFamily="34" charset="-128"/>
              </a:defRPr>
            </a:lvl3pPr>
            <a:lvl4pPr marL="1477145" indent="-211021" eaLnBrk="0" hangingPunct="0">
              <a:defRPr sz="1800">
                <a:solidFill>
                  <a:schemeClr val="tx1"/>
                </a:solidFill>
                <a:latin typeface="Arial" pitchFamily="34" charset="0"/>
                <a:ea typeface="MS PGothic" pitchFamily="34" charset="-128"/>
              </a:defRPr>
            </a:lvl4pPr>
            <a:lvl5pPr marL="1899186" indent="-211021" eaLnBrk="0" hangingPunct="0">
              <a:defRPr sz="1800">
                <a:solidFill>
                  <a:schemeClr val="tx1"/>
                </a:solidFill>
                <a:latin typeface="Arial" pitchFamily="34" charset="0"/>
                <a:ea typeface="MS PGothic" pitchFamily="34" charset="-128"/>
              </a:defRPr>
            </a:lvl5pPr>
            <a:lvl6pPr marL="2321227" indent="-211021" algn="l" rtl="0" eaLnBrk="0" fontAlgn="base" hangingPunct="0">
              <a:spcBef>
                <a:spcPct val="0"/>
              </a:spcBef>
              <a:spcAft>
                <a:spcPct val="0"/>
              </a:spcAft>
              <a:defRPr sz="1800">
                <a:solidFill>
                  <a:schemeClr val="tx1"/>
                </a:solidFill>
                <a:latin typeface="Arial" pitchFamily="34" charset="0"/>
                <a:ea typeface="MS PGothic" pitchFamily="34" charset="-128"/>
              </a:defRPr>
            </a:lvl6pPr>
            <a:lvl7pPr marL="2743269" indent="-211021" algn="l" rtl="0" eaLnBrk="0" fontAlgn="base" hangingPunct="0">
              <a:spcBef>
                <a:spcPct val="0"/>
              </a:spcBef>
              <a:spcAft>
                <a:spcPct val="0"/>
              </a:spcAft>
              <a:defRPr sz="1800">
                <a:solidFill>
                  <a:schemeClr val="tx1"/>
                </a:solidFill>
                <a:latin typeface="Arial" pitchFamily="34" charset="0"/>
                <a:ea typeface="MS PGothic" pitchFamily="34" charset="-128"/>
              </a:defRPr>
            </a:lvl7pPr>
            <a:lvl8pPr marL="3165310" indent="-211021" algn="l" rtl="0" eaLnBrk="0" fontAlgn="base" hangingPunct="0">
              <a:spcBef>
                <a:spcPct val="0"/>
              </a:spcBef>
              <a:spcAft>
                <a:spcPct val="0"/>
              </a:spcAft>
              <a:defRPr sz="1800">
                <a:solidFill>
                  <a:schemeClr val="tx1"/>
                </a:solidFill>
                <a:latin typeface="Arial" pitchFamily="34" charset="0"/>
                <a:ea typeface="MS PGothic" pitchFamily="34" charset="-128"/>
              </a:defRPr>
            </a:lvl8pPr>
            <a:lvl9pPr marL="3587351" indent="-211021" algn="l" rtl="0" eaLnBrk="0" fontAlgn="base" hangingPunct="0">
              <a:spcBef>
                <a:spcPct val="0"/>
              </a:spcBef>
              <a:spcAft>
                <a:spcPct val="0"/>
              </a:spcAft>
              <a:defRPr sz="1800">
                <a:solidFill>
                  <a:schemeClr val="tx1"/>
                </a:solidFill>
                <a:latin typeface="Arial" pitchFamily="34" charset="0"/>
                <a:ea typeface="MS PGothic" pitchFamily="34" charset="-128"/>
              </a:defRPr>
            </a:lvl9pPr>
          </a:lstStyle>
          <a:p>
            <a:pPr eaLnBrk="1" hangingPunct="1"/>
            <a:fld id="{2BA09F7C-D2B8-4C21-975C-57DE902B5370}" type="slidenum">
              <a:rPr lang="en-GB" altLang="ar-EG" sz="1100" smtClean="0"/>
              <a:pPr eaLnBrk="1" hangingPunct="1"/>
              <a:t>39</a:t>
            </a:fld>
            <a:endParaRPr lang="en-GB" altLang="ar-EG" sz="1100" dirty="0" smtClean="0"/>
          </a:p>
        </p:txBody>
      </p:sp>
    </p:spTree>
    <p:extLst>
      <p:ext uri="{BB962C8B-B14F-4D97-AF65-F5344CB8AC3E}">
        <p14:creationId xmlns="" xmlns:p14="http://schemas.microsoft.com/office/powerpoint/2010/main" val="3851398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2857500" y="515938"/>
            <a:ext cx="3429000" cy="2571750"/>
          </a:xfrm>
          <a:ln/>
        </p:spPr>
      </p:sp>
      <p:sp>
        <p:nvSpPr>
          <p:cNvPr id="57348" name="Rectangle 3"/>
          <p:cNvSpPr>
            <a:spLocks noGrp="1" noChangeArrowheads="1"/>
          </p:cNvSpPr>
          <p:nvPr>
            <p:ph type="body" idx="1"/>
          </p:nvPr>
        </p:nvSpPr>
        <p:spPr>
          <a:xfrm>
            <a:off x="1218656" y="3257206"/>
            <a:ext cx="6706691" cy="3409321"/>
          </a:xfrm>
        </p:spPr>
        <p:txBody>
          <a:bodyPr lIns="92278" tIns="46141" rIns="92278" bIns="46141"/>
          <a:lstStyle/>
          <a:p>
            <a:pPr marL="157954" indent="-157954">
              <a:lnSpc>
                <a:spcPct val="90000"/>
              </a:lnSpc>
              <a:buFont typeface="Arial" pitchFamily="34" charset="0"/>
              <a:buChar char="•"/>
              <a:defRPr/>
            </a:pPr>
            <a:r>
              <a:rPr lang="en-GB" dirty="0" smtClean="0">
                <a:ea typeface="ＭＳ Ｐゴシック" pitchFamily="34" charset="-128"/>
              </a:rPr>
              <a:t>The necessity of adding a progestogen to HRT for women who have not had a hysterectomy was demonstrated in this 3-year, multicenter, randomized, double-blind, placebo-controlled trial.</a:t>
            </a:r>
          </a:p>
          <a:p>
            <a:pPr marL="157954" indent="-157954">
              <a:lnSpc>
                <a:spcPct val="90000"/>
              </a:lnSpc>
              <a:buFont typeface="Arial" pitchFamily="34" charset="0"/>
              <a:buChar char="•"/>
              <a:defRPr/>
            </a:pPr>
            <a:r>
              <a:rPr lang="en-GB" dirty="0" smtClean="0">
                <a:ea typeface="ＭＳ Ｐゴシック" pitchFamily="34" charset="-128"/>
              </a:rPr>
              <a:t>The effects of progestogen on the endometrium were examined in 596 postmenopausal women aged 45–64 years who received:</a:t>
            </a:r>
          </a:p>
          <a:p>
            <a:pPr marL="404513" indent="-157954">
              <a:lnSpc>
                <a:spcPct val="90000"/>
              </a:lnSpc>
              <a:buFont typeface="Arial" pitchFamily="34" charset="0"/>
              <a:buChar char="•"/>
              <a:defRPr/>
            </a:pPr>
            <a:r>
              <a:rPr lang="en-GB" dirty="0" smtClean="0">
                <a:ea typeface="ＭＳ Ｐゴシック" pitchFamily="34" charset="-128"/>
              </a:rPr>
              <a:t>Placebo,</a:t>
            </a:r>
          </a:p>
          <a:p>
            <a:pPr marL="404513" indent="-157954">
              <a:lnSpc>
                <a:spcPct val="90000"/>
              </a:lnSpc>
              <a:buFont typeface="Arial" pitchFamily="34" charset="0"/>
              <a:buChar char="•"/>
              <a:defRPr/>
            </a:pPr>
            <a:r>
              <a:rPr lang="en-GB" dirty="0" smtClean="0">
                <a:ea typeface="ＭＳ Ｐゴシック" pitchFamily="34" charset="-128"/>
              </a:rPr>
              <a:t>Conjugated equine estrogens (CEE) 0.625 mg/day alone,</a:t>
            </a:r>
          </a:p>
          <a:p>
            <a:pPr marL="404513" indent="-157954">
              <a:lnSpc>
                <a:spcPct val="90000"/>
              </a:lnSpc>
              <a:buFont typeface="Arial" pitchFamily="34" charset="0"/>
              <a:buChar char="•"/>
              <a:defRPr/>
            </a:pPr>
            <a:r>
              <a:rPr lang="en-GB" dirty="0" smtClean="0">
                <a:ea typeface="ＭＳ Ｐゴシック" pitchFamily="34" charset="-128"/>
              </a:rPr>
              <a:t>CEE 0.625 mg/day plus sequential medroxyprogesterone acetate (MPA) 10 mg/day for the first 12 days,</a:t>
            </a:r>
          </a:p>
          <a:p>
            <a:pPr marL="404513" indent="-157954">
              <a:lnSpc>
                <a:spcPct val="90000"/>
              </a:lnSpc>
              <a:buFont typeface="Arial" pitchFamily="34" charset="0"/>
              <a:buChar char="•"/>
              <a:defRPr/>
            </a:pPr>
            <a:r>
              <a:rPr lang="en-GB" dirty="0" smtClean="0">
                <a:ea typeface="ＭＳ Ｐゴシック" pitchFamily="34" charset="-128"/>
              </a:rPr>
              <a:t>CEE 0.625 mg/day plus continuous MPA 2.5 mg/day, or </a:t>
            </a:r>
          </a:p>
          <a:p>
            <a:pPr marL="404513" indent="-157954">
              <a:lnSpc>
                <a:spcPct val="90000"/>
              </a:lnSpc>
              <a:buFont typeface="Arial" pitchFamily="34" charset="0"/>
              <a:buChar char="•"/>
              <a:defRPr/>
            </a:pPr>
            <a:r>
              <a:rPr lang="en-GB" dirty="0" smtClean="0">
                <a:ea typeface="ＭＳ Ｐゴシック" pitchFamily="34" charset="-128"/>
              </a:rPr>
              <a:t>CEE 0.625 mg/day plus micronized progesterone 200 mg/day for the first 12 days.</a:t>
            </a:r>
          </a:p>
          <a:p>
            <a:pPr marL="157954" indent="-157954">
              <a:lnSpc>
                <a:spcPct val="90000"/>
              </a:lnSpc>
              <a:buFont typeface="Arial" pitchFamily="34" charset="0"/>
              <a:buChar char="•"/>
              <a:defRPr/>
            </a:pPr>
            <a:r>
              <a:rPr lang="en-GB" dirty="0" smtClean="0">
                <a:ea typeface="ＭＳ Ｐゴシック" pitchFamily="34" charset="-128"/>
              </a:rPr>
              <a:t>In women given CEE alone, 62% developed some type of endometrial hyperplasia and 34% had complex hyperplasia or atypia. </a:t>
            </a:r>
          </a:p>
          <a:p>
            <a:pPr marL="157954" indent="-157954">
              <a:lnSpc>
                <a:spcPct val="90000"/>
              </a:lnSpc>
              <a:buFont typeface="Arial" pitchFamily="34" charset="0"/>
              <a:buChar char="•"/>
              <a:defRPr/>
            </a:pPr>
            <a:r>
              <a:rPr lang="en-GB" dirty="0" smtClean="0">
                <a:ea typeface="ＭＳ Ｐゴシック" pitchFamily="34" charset="-128"/>
              </a:rPr>
              <a:t>Incidence of abnormal biopsy specimens was low for women receiving combination regimens, with no significant difference between placebo and any of the three combined regimens (p=0.16).</a:t>
            </a:r>
          </a:p>
          <a:p>
            <a:pPr marL="157954" indent="-157954">
              <a:buFont typeface="Arial" pitchFamily="34" charset="0"/>
              <a:buChar char="•"/>
              <a:defRPr/>
            </a:pPr>
            <a:r>
              <a:rPr lang="en-GB" dirty="0" smtClean="0">
                <a:ea typeface="ＭＳ Ｐゴシック" charset="0"/>
              </a:rPr>
              <a:t>The authors concluded that postmenopausal </a:t>
            </a:r>
            <a:r>
              <a:rPr lang="en-GB" dirty="0">
                <a:ea typeface="ＭＳ Ｐゴシック" charset="0"/>
              </a:rPr>
              <a:t>women with a </a:t>
            </a:r>
            <a:r>
              <a:rPr lang="en-GB" dirty="0" smtClean="0">
                <a:ea typeface="ＭＳ Ｐゴシック" charset="0"/>
              </a:rPr>
              <a:t>uterus who receive estrogen replacement therapy should use regimens with additional progestogen </a:t>
            </a:r>
            <a:r>
              <a:rPr lang="en-GB" dirty="0">
                <a:ea typeface="ＭＳ Ｐゴシック" charset="0"/>
              </a:rPr>
              <a:t>for </a:t>
            </a:r>
            <a:r>
              <a:rPr lang="en-GB" dirty="0" smtClean="0">
                <a:ea typeface="ＭＳ Ｐゴシック" charset="0"/>
              </a:rPr>
              <a:t>endometrial </a:t>
            </a:r>
            <a:r>
              <a:rPr lang="en-GB" dirty="0">
                <a:ea typeface="ＭＳ Ｐゴシック" charset="0"/>
              </a:rPr>
              <a:t>protection.</a:t>
            </a:r>
            <a:endParaRPr lang="de-DE" dirty="0" smtClean="0">
              <a:ea typeface="ＭＳ Ｐゴシック" pitchFamily="34" charset="-128"/>
            </a:endParaRPr>
          </a:p>
          <a:p>
            <a:pPr eaLnBrk="1" hangingPunct="1">
              <a:lnSpc>
                <a:spcPct val="90000"/>
              </a:lnSpc>
              <a:defRPr/>
            </a:pPr>
            <a:endParaRPr lang="de-DE" dirty="0">
              <a:ea typeface="ＭＳ Ｐゴシック" pitchFamily="34" charset="-128"/>
            </a:endParaRPr>
          </a:p>
          <a:p>
            <a:pPr eaLnBrk="1" hangingPunct="1">
              <a:lnSpc>
                <a:spcPct val="90000"/>
              </a:lnSpc>
              <a:defRPr/>
            </a:pPr>
            <a:r>
              <a:rPr lang="de-DE" dirty="0" smtClean="0">
                <a:ea typeface="ＭＳ Ｐゴシック" pitchFamily="34" charset="-128"/>
              </a:rPr>
              <a:t>Reference:</a:t>
            </a:r>
          </a:p>
          <a:p>
            <a:pPr eaLnBrk="1" hangingPunct="1">
              <a:lnSpc>
                <a:spcPct val="90000"/>
              </a:lnSpc>
              <a:defRPr/>
            </a:pPr>
            <a:r>
              <a:rPr lang="de-DE" dirty="0" smtClean="0">
                <a:ea typeface="ＭＳ Ｐゴシック" pitchFamily="34" charset="-128"/>
              </a:rPr>
              <a:t>Writing Group for the PEPI Trial. JAMA 1996;275:370</a:t>
            </a:r>
            <a:r>
              <a:rPr lang="en-GB" dirty="0" smtClean="0">
                <a:ea typeface="ＭＳ Ｐゴシック" pitchFamily="34" charset="-128"/>
              </a:rPr>
              <a:t>–</a:t>
            </a:r>
            <a:r>
              <a:rPr lang="de-DE" dirty="0" smtClean="0">
                <a:ea typeface="ＭＳ Ｐゴシック" pitchFamily="34" charset="-128"/>
              </a:rPr>
              <a:t>5.</a:t>
            </a:r>
          </a:p>
        </p:txBody>
      </p:sp>
      <p:sp>
        <p:nvSpPr>
          <p:cNvPr id="58372"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800">
                <a:solidFill>
                  <a:schemeClr val="tx1"/>
                </a:solidFill>
                <a:latin typeface="Arial" pitchFamily="34" charset="0"/>
                <a:ea typeface="MS PGothic" pitchFamily="34" charset="-128"/>
              </a:defRPr>
            </a:lvl1pPr>
            <a:lvl2pPr marL="685817" indent="-263776" eaLnBrk="0" hangingPunct="0">
              <a:defRPr sz="1800">
                <a:solidFill>
                  <a:schemeClr val="tx1"/>
                </a:solidFill>
                <a:latin typeface="Arial" pitchFamily="34" charset="0"/>
                <a:ea typeface="MS PGothic" pitchFamily="34" charset="-128"/>
              </a:defRPr>
            </a:lvl2pPr>
            <a:lvl3pPr marL="1055103" indent="-211021" eaLnBrk="0" hangingPunct="0">
              <a:defRPr sz="1800">
                <a:solidFill>
                  <a:schemeClr val="tx1"/>
                </a:solidFill>
                <a:latin typeface="Arial" pitchFamily="34" charset="0"/>
                <a:ea typeface="MS PGothic" pitchFamily="34" charset="-128"/>
              </a:defRPr>
            </a:lvl3pPr>
            <a:lvl4pPr marL="1477145" indent="-211021" eaLnBrk="0" hangingPunct="0">
              <a:defRPr sz="1800">
                <a:solidFill>
                  <a:schemeClr val="tx1"/>
                </a:solidFill>
                <a:latin typeface="Arial" pitchFamily="34" charset="0"/>
                <a:ea typeface="MS PGothic" pitchFamily="34" charset="-128"/>
              </a:defRPr>
            </a:lvl4pPr>
            <a:lvl5pPr marL="1899186" indent="-211021" eaLnBrk="0" hangingPunct="0">
              <a:defRPr sz="1800">
                <a:solidFill>
                  <a:schemeClr val="tx1"/>
                </a:solidFill>
                <a:latin typeface="Arial" pitchFamily="34" charset="0"/>
                <a:ea typeface="MS PGothic" pitchFamily="34" charset="-128"/>
              </a:defRPr>
            </a:lvl5pPr>
            <a:lvl6pPr marL="2321227" indent="-211021" algn="l" rtl="0" eaLnBrk="0" fontAlgn="base" hangingPunct="0">
              <a:spcBef>
                <a:spcPct val="0"/>
              </a:spcBef>
              <a:spcAft>
                <a:spcPct val="0"/>
              </a:spcAft>
              <a:defRPr sz="1800">
                <a:solidFill>
                  <a:schemeClr val="tx1"/>
                </a:solidFill>
                <a:latin typeface="Arial" pitchFamily="34" charset="0"/>
                <a:ea typeface="MS PGothic" pitchFamily="34" charset="-128"/>
              </a:defRPr>
            </a:lvl6pPr>
            <a:lvl7pPr marL="2743269" indent="-211021" algn="l" rtl="0" eaLnBrk="0" fontAlgn="base" hangingPunct="0">
              <a:spcBef>
                <a:spcPct val="0"/>
              </a:spcBef>
              <a:spcAft>
                <a:spcPct val="0"/>
              </a:spcAft>
              <a:defRPr sz="1800">
                <a:solidFill>
                  <a:schemeClr val="tx1"/>
                </a:solidFill>
                <a:latin typeface="Arial" pitchFamily="34" charset="0"/>
                <a:ea typeface="MS PGothic" pitchFamily="34" charset="-128"/>
              </a:defRPr>
            </a:lvl7pPr>
            <a:lvl8pPr marL="3165310" indent="-211021" algn="l" rtl="0" eaLnBrk="0" fontAlgn="base" hangingPunct="0">
              <a:spcBef>
                <a:spcPct val="0"/>
              </a:spcBef>
              <a:spcAft>
                <a:spcPct val="0"/>
              </a:spcAft>
              <a:defRPr sz="1800">
                <a:solidFill>
                  <a:schemeClr val="tx1"/>
                </a:solidFill>
                <a:latin typeface="Arial" pitchFamily="34" charset="0"/>
                <a:ea typeface="MS PGothic" pitchFamily="34" charset="-128"/>
              </a:defRPr>
            </a:lvl8pPr>
            <a:lvl9pPr marL="3587351" indent="-211021" algn="l" rtl="0" eaLnBrk="0" fontAlgn="base" hangingPunct="0">
              <a:spcBef>
                <a:spcPct val="0"/>
              </a:spcBef>
              <a:spcAft>
                <a:spcPct val="0"/>
              </a:spcAft>
              <a:defRPr sz="1800">
                <a:solidFill>
                  <a:schemeClr val="tx1"/>
                </a:solidFill>
                <a:latin typeface="Arial" pitchFamily="34" charset="0"/>
                <a:ea typeface="MS PGothic" pitchFamily="34" charset="-128"/>
              </a:defRPr>
            </a:lvl9pPr>
          </a:lstStyle>
          <a:p>
            <a:pPr eaLnBrk="1" hangingPunct="1"/>
            <a:fld id="{8B274AF4-0F5A-4706-9CFA-C92E86E2EF6E}" type="slidenum">
              <a:rPr lang="en-GB" altLang="ar-EG" sz="1100" smtClean="0"/>
              <a:pPr eaLnBrk="1" hangingPunct="1"/>
              <a:t>45</a:t>
            </a:fld>
            <a:endParaRPr lang="en-GB" altLang="ar-EG" sz="1100" dirty="0" smtClean="0"/>
          </a:p>
        </p:txBody>
      </p:sp>
    </p:spTree>
    <p:extLst>
      <p:ext uri="{BB962C8B-B14F-4D97-AF65-F5344CB8AC3E}">
        <p14:creationId xmlns="" xmlns:p14="http://schemas.microsoft.com/office/powerpoint/2010/main" val="3071718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6A84A1D-71A9-4AA8-91BD-8E3114A6C01E}" type="slidenum">
              <a:rPr lang="it-IT"/>
              <a:pPr/>
              <a:t>46</a:t>
            </a:fld>
            <a:endParaRPr lang="it-IT"/>
          </a:p>
        </p:txBody>
      </p:sp>
      <p:sp>
        <p:nvSpPr>
          <p:cNvPr id="1125378" name="Rectangle 7"/>
          <p:cNvSpPr txBox="1">
            <a:spLocks noGrp="1" noChangeArrowheads="1"/>
          </p:cNvSpPr>
          <p:nvPr/>
        </p:nvSpPr>
        <p:spPr bwMode="auto">
          <a:xfrm>
            <a:off x="5005484" y="5820843"/>
            <a:ext cx="3827721" cy="306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4408" tIns="42204" rIns="84408" bIns="42204"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0" hangingPunct="0">
              <a:lnSpc>
                <a:spcPct val="100000"/>
              </a:lnSpc>
              <a:buFontTx/>
              <a:buNone/>
            </a:pPr>
            <a:fld id="{3B1FA02C-B763-4706-9A5C-C7B76954841E}" type="slidenum">
              <a:rPr lang="en-US" sz="1100">
                <a:ea typeface="ＭＳ Ｐゴシック" panose="020B0600070205080204" pitchFamily="34" charset="-128"/>
              </a:rPr>
              <a:pPr algn="r" eaLnBrk="0" hangingPunct="0">
                <a:lnSpc>
                  <a:spcPct val="100000"/>
                </a:lnSpc>
                <a:buFontTx/>
                <a:buNone/>
              </a:pPr>
              <a:t>46</a:t>
            </a:fld>
            <a:endParaRPr lang="en-US" sz="1100" dirty="0">
              <a:ea typeface="ＭＳ Ｐゴシック" panose="020B0600070205080204" pitchFamily="34" charset="-128"/>
            </a:endParaRPr>
          </a:p>
        </p:txBody>
      </p:sp>
      <p:sp>
        <p:nvSpPr>
          <p:cNvPr id="1125381" name="Rectangle 5"/>
          <p:cNvSpPr>
            <a:spLocks noGrp="1" noRot="1" noChangeAspect="1" noChangeArrowheads="1" noTextEdit="1"/>
          </p:cNvSpPr>
          <p:nvPr>
            <p:ph type="sldImg"/>
          </p:nvPr>
        </p:nvSpPr>
        <p:spPr>
          <a:ln/>
        </p:spPr>
      </p:sp>
      <p:sp>
        <p:nvSpPr>
          <p:cNvPr id="1125382" name="Rectangle 6"/>
          <p:cNvSpPr>
            <a:spLocks noGrp="1" noChangeArrowheads="1"/>
          </p:cNvSpPr>
          <p:nvPr>
            <p:ph type="body" idx="1"/>
          </p:nvPr>
        </p:nvSpPr>
        <p:spPr/>
        <p:txBody>
          <a:bodyPr/>
          <a:lstStyle/>
          <a:p>
            <a:r>
              <a:rPr lang="en-GB" dirty="0"/>
              <a:t>When considering prescribing of HRT, clinicians should aim to tailor the type, dose, and route of hormone therapy for each individual woman to achieve control of </a:t>
            </a:r>
            <a:r>
              <a:rPr lang="en-GB" dirty="0" err="1"/>
              <a:t>estrogen</a:t>
            </a:r>
            <a:r>
              <a:rPr lang="en-GB" dirty="0"/>
              <a:t>-deficiency symptoms. </a:t>
            </a:r>
          </a:p>
          <a:p>
            <a:r>
              <a:rPr lang="en-GB" dirty="0"/>
              <a:t>Clinicians should balance the benefits vs. the risks to the patient at both the initiation of therapy and over time. Advances in technology and therapeutics have facilitated this approach. </a:t>
            </a:r>
          </a:p>
          <a:p>
            <a:endParaRPr lang="en-GB" dirty="0"/>
          </a:p>
          <a:p>
            <a:pPr>
              <a:buFontTx/>
              <a:buAutoNum type="arabicPeriod"/>
            </a:pPr>
            <a:r>
              <a:rPr lang="en-US" dirty="0"/>
              <a:t>TIMING : Sooner is better to maintain the beneficial action of estrogen on the woman’s body with an early start, whenever she needs it.</a:t>
            </a:r>
          </a:p>
          <a:p>
            <a:pPr>
              <a:buFontTx/>
              <a:buAutoNum type="arabicPeriod"/>
            </a:pPr>
            <a:endParaRPr lang="en-US" dirty="0"/>
          </a:p>
          <a:p>
            <a:pPr>
              <a:buFontTx/>
              <a:buAutoNum type="arabicPeriod"/>
            </a:pPr>
            <a:r>
              <a:rPr lang="en-US" dirty="0"/>
              <a:t>PATIENT SELECTION : Menopause is not a disease and does not always need a therapy. Hormones are not meant to cure a disease, but can be replaced and prevent the clinical and metabolic effects of hormone withdrawal.</a:t>
            </a:r>
          </a:p>
          <a:p>
            <a:pPr>
              <a:buFontTx/>
              <a:buAutoNum type="arabicPeriod"/>
            </a:pPr>
            <a:endParaRPr lang="en-US" dirty="0"/>
          </a:p>
          <a:p>
            <a:pPr>
              <a:buFontTx/>
              <a:buAutoNum type="arabicPeriod"/>
            </a:pPr>
            <a:r>
              <a:rPr lang="en-US" dirty="0"/>
              <a:t>PERSONALIZATION: There will never be one preparation that suits all women. Clinicians should aim to</a:t>
            </a:r>
            <a:r>
              <a:rPr lang="en-GB" dirty="0"/>
              <a:t> choose the right dose for the right woman. In the 80’s the vast majority of experts were saying that doses lower than 0.625 mg CE were ineffective…. Now we know that is not true.</a:t>
            </a:r>
            <a:endParaRPr lang="it-IT" dirty="0"/>
          </a:p>
        </p:txBody>
      </p:sp>
    </p:spTree>
    <p:extLst>
      <p:ext uri="{BB962C8B-B14F-4D97-AF65-F5344CB8AC3E}">
        <p14:creationId xmlns="" xmlns:p14="http://schemas.microsoft.com/office/powerpoint/2010/main" val="2707426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55335" indent="-155335">
              <a:buFontTx/>
              <a:buChar char="•"/>
            </a:pPr>
            <a:r>
              <a:rPr lang="en-GB" altLang="ar-EG" dirty="0" smtClean="0">
                <a:latin typeface="Arial" pitchFamily="34" charset="0"/>
              </a:rPr>
              <a:t>According to treatment guidelines, HRT must be individualized and tailored according to symptoms and the need for prevention.</a:t>
            </a:r>
            <a:endParaRPr lang="en-GB" altLang="ar-EG" dirty="0" smtClean="0">
              <a:solidFill>
                <a:srgbClr val="52BE09"/>
              </a:solidFill>
              <a:latin typeface="Arial" pitchFamily="34" charset="0"/>
            </a:endParaRPr>
          </a:p>
          <a:p>
            <a:pPr marL="155335" indent="-155335">
              <a:buFontTx/>
              <a:buChar char="•"/>
            </a:pPr>
            <a:r>
              <a:rPr lang="en-GB" altLang="ar-EG" dirty="0" smtClean="0">
                <a:latin typeface="Arial" pitchFamily="34" charset="0"/>
              </a:rPr>
              <a:t>A number of studies have evaluated the effects of </a:t>
            </a:r>
            <a:r>
              <a:rPr lang="en-GB" altLang="ar-EG" dirty="0" err="1" smtClean="0">
                <a:latin typeface="Arial" pitchFamily="34" charset="0"/>
              </a:rPr>
              <a:t>Femoston</a:t>
            </a:r>
            <a:r>
              <a:rPr lang="en-GB" altLang="ar-EG" baseline="30000" dirty="0" smtClean="0">
                <a:latin typeface="Arial" pitchFamily="34" charset="0"/>
              </a:rPr>
              <a:t>®</a:t>
            </a:r>
            <a:r>
              <a:rPr lang="en-GB" altLang="ar-EG" dirty="0" smtClean="0">
                <a:latin typeface="Arial" pitchFamily="34" charset="0"/>
              </a:rPr>
              <a:t> vs. other HRTs and shown that, when used by the right woman, at the right dose, </a:t>
            </a:r>
            <a:r>
              <a:rPr lang="en-GB" altLang="ar-EG" dirty="0" err="1" smtClean="0">
                <a:latin typeface="Arial" pitchFamily="34" charset="0"/>
              </a:rPr>
              <a:t>Femoston</a:t>
            </a:r>
            <a:r>
              <a:rPr lang="en-GB" altLang="ar-EG" baseline="30000" dirty="0" smtClean="0">
                <a:latin typeface="Arial" pitchFamily="34" charset="0"/>
              </a:rPr>
              <a:t>®</a:t>
            </a:r>
            <a:r>
              <a:rPr lang="en-GB" altLang="ar-EG" dirty="0" smtClean="0">
                <a:latin typeface="Arial" pitchFamily="34" charset="0"/>
              </a:rPr>
              <a:t> can:</a:t>
            </a:r>
          </a:p>
          <a:p>
            <a:pPr marL="575911" lvl="1" indent="-155335">
              <a:buFontTx/>
              <a:buChar char="•"/>
            </a:pPr>
            <a:r>
              <a:rPr lang="en-GB" altLang="ar-EG" dirty="0" smtClean="0">
                <a:latin typeface="Arial" pitchFamily="34" charset="0"/>
              </a:rPr>
              <a:t>Relieve vasomotor and other menopausal symptoms</a:t>
            </a:r>
          </a:p>
          <a:p>
            <a:pPr marL="575911" lvl="1" indent="-155335">
              <a:buFontTx/>
              <a:buChar char="•"/>
            </a:pPr>
            <a:r>
              <a:rPr lang="en-GB" altLang="ar-EG" dirty="0" smtClean="0">
                <a:latin typeface="Arial" pitchFamily="34" charset="0"/>
              </a:rPr>
              <a:t>Provide protection against bone loss as a second-line therapy</a:t>
            </a:r>
          </a:p>
          <a:p>
            <a:pPr marL="575911" lvl="1" indent="-155335">
              <a:buFontTx/>
              <a:buChar char="•"/>
            </a:pPr>
            <a:r>
              <a:rPr lang="en-GB" altLang="ar-EG" dirty="0" smtClean="0">
                <a:latin typeface="Arial" pitchFamily="34" charset="0"/>
              </a:rPr>
              <a:t>Provide acceptable bleeding patterns.</a:t>
            </a:r>
          </a:p>
        </p:txBody>
      </p:sp>
      <p:sp>
        <p:nvSpPr>
          <p:cNvPr id="91140" name="Slide Number Placeholder 5"/>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800">
                <a:solidFill>
                  <a:schemeClr val="tx1"/>
                </a:solidFill>
                <a:latin typeface="Arial" pitchFamily="34" charset="0"/>
                <a:ea typeface="MS PGothic" pitchFamily="34" charset="-128"/>
              </a:defRPr>
            </a:lvl1pPr>
            <a:lvl2pPr marL="685817" indent="-263776" eaLnBrk="0" hangingPunct="0">
              <a:defRPr sz="1800">
                <a:solidFill>
                  <a:schemeClr val="tx1"/>
                </a:solidFill>
                <a:latin typeface="Arial" pitchFamily="34" charset="0"/>
                <a:ea typeface="MS PGothic" pitchFamily="34" charset="-128"/>
              </a:defRPr>
            </a:lvl2pPr>
            <a:lvl3pPr marL="1055103" indent="-211021" eaLnBrk="0" hangingPunct="0">
              <a:defRPr sz="1800">
                <a:solidFill>
                  <a:schemeClr val="tx1"/>
                </a:solidFill>
                <a:latin typeface="Arial" pitchFamily="34" charset="0"/>
                <a:ea typeface="MS PGothic" pitchFamily="34" charset="-128"/>
              </a:defRPr>
            </a:lvl3pPr>
            <a:lvl4pPr marL="1477145" indent="-211021" eaLnBrk="0" hangingPunct="0">
              <a:defRPr sz="1800">
                <a:solidFill>
                  <a:schemeClr val="tx1"/>
                </a:solidFill>
                <a:latin typeface="Arial" pitchFamily="34" charset="0"/>
                <a:ea typeface="MS PGothic" pitchFamily="34" charset="-128"/>
              </a:defRPr>
            </a:lvl4pPr>
            <a:lvl5pPr marL="1899186" indent="-211021" eaLnBrk="0" hangingPunct="0">
              <a:defRPr sz="1800">
                <a:solidFill>
                  <a:schemeClr val="tx1"/>
                </a:solidFill>
                <a:latin typeface="Arial" pitchFamily="34" charset="0"/>
                <a:ea typeface="MS PGothic" pitchFamily="34" charset="-128"/>
              </a:defRPr>
            </a:lvl5pPr>
            <a:lvl6pPr marL="2321227" indent="-211021" algn="l" rtl="0" eaLnBrk="0" fontAlgn="base" hangingPunct="0">
              <a:spcBef>
                <a:spcPct val="0"/>
              </a:spcBef>
              <a:spcAft>
                <a:spcPct val="0"/>
              </a:spcAft>
              <a:defRPr sz="1800">
                <a:solidFill>
                  <a:schemeClr val="tx1"/>
                </a:solidFill>
                <a:latin typeface="Arial" pitchFamily="34" charset="0"/>
                <a:ea typeface="MS PGothic" pitchFamily="34" charset="-128"/>
              </a:defRPr>
            </a:lvl6pPr>
            <a:lvl7pPr marL="2743269" indent="-211021" algn="l" rtl="0" eaLnBrk="0" fontAlgn="base" hangingPunct="0">
              <a:spcBef>
                <a:spcPct val="0"/>
              </a:spcBef>
              <a:spcAft>
                <a:spcPct val="0"/>
              </a:spcAft>
              <a:defRPr sz="1800">
                <a:solidFill>
                  <a:schemeClr val="tx1"/>
                </a:solidFill>
                <a:latin typeface="Arial" pitchFamily="34" charset="0"/>
                <a:ea typeface="MS PGothic" pitchFamily="34" charset="-128"/>
              </a:defRPr>
            </a:lvl7pPr>
            <a:lvl8pPr marL="3165310" indent="-211021" algn="l" rtl="0" eaLnBrk="0" fontAlgn="base" hangingPunct="0">
              <a:spcBef>
                <a:spcPct val="0"/>
              </a:spcBef>
              <a:spcAft>
                <a:spcPct val="0"/>
              </a:spcAft>
              <a:defRPr sz="1800">
                <a:solidFill>
                  <a:schemeClr val="tx1"/>
                </a:solidFill>
                <a:latin typeface="Arial" pitchFamily="34" charset="0"/>
                <a:ea typeface="MS PGothic" pitchFamily="34" charset="-128"/>
              </a:defRPr>
            </a:lvl8pPr>
            <a:lvl9pPr marL="3587351" indent="-211021" algn="l" rtl="0" eaLnBrk="0" fontAlgn="base" hangingPunct="0">
              <a:spcBef>
                <a:spcPct val="0"/>
              </a:spcBef>
              <a:spcAft>
                <a:spcPct val="0"/>
              </a:spcAft>
              <a:defRPr sz="1800">
                <a:solidFill>
                  <a:schemeClr val="tx1"/>
                </a:solidFill>
                <a:latin typeface="Arial" pitchFamily="34" charset="0"/>
                <a:ea typeface="MS PGothic" pitchFamily="34" charset="-128"/>
              </a:defRPr>
            </a:lvl9pPr>
          </a:lstStyle>
          <a:p>
            <a:pPr eaLnBrk="1" hangingPunct="1"/>
            <a:fld id="{E2501A02-20BB-4693-9C9E-DE2697CF7317}" type="slidenum">
              <a:rPr lang="en-GB" altLang="ar-EG" sz="1100" smtClean="0"/>
              <a:pPr eaLnBrk="1" hangingPunct="1"/>
              <a:t>47</a:t>
            </a:fld>
            <a:endParaRPr lang="en-GB" altLang="ar-EG" sz="1100" dirty="0" smtClean="0"/>
          </a:p>
        </p:txBody>
      </p:sp>
    </p:spTree>
    <p:extLst>
      <p:ext uri="{BB962C8B-B14F-4D97-AF65-F5344CB8AC3E}">
        <p14:creationId xmlns="" xmlns:p14="http://schemas.microsoft.com/office/powerpoint/2010/main" val="3382326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2855913" y="514350"/>
            <a:ext cx="3432175" cy="2573338"/>
          </a:xfrm>
          <a:ln/>
        </p:spPr>
      </p:sp>
      <p:sp>
        <p:nvSpPr>
          <p:cNvPr id="50179" name="Notes Placeholder 2"/>
          <p:cNvSpPr>
            <a:spLocks noGrp="1"/>
          </p:cNvSpPr>
          <p:nvPr>
            <p:ph type="body" idx="1"/>
          </p:nvPr>
        </p:nvSpPr>
        <p:spPr>
          <a:xfrm>
            <a:off x="1220702" y="3257205"/>
            <a:ext cx="6702601" cy="3087004"/>
          </a:xfrm>
        </p:spPr>
        <p:txBody>
          <a:bodyPr lIns="92258" tIns="46129" rIns="92258" bIns="46129"/>
          <a:lstStyle/>
          <a:p>
            <a:pPr marL="157954" indent="-157954">
              <a:buFont typeface="Arial" pitchFamily="34" charset="0"/>
              <a:buChar char="•"/>
              <a:defRPr/>
            </a:pPr>
            <a:r>
              <a:rPr lang="en-GB" dirty="0" smtClean="0">
                <a:ea typeface="ＭＳ Ｐゴシック" pitchFamily="34" charset="-128"/>
              </a:rPr>
              <a:t>The World Health Organization has defined the menopause as the permanent cessation of menstruation resulting from loss of ovarian follicular activity. </a:t>
            </a:r>
          </a:p>
          <a:p>
            <a:pPr marL="157954" indent="-157954">
              <a:buFont typeface="Arial" pitchFamily="34" charset="0"/>
              <a:buChar char="•"/>
              <a:defRPr/>
            </a:pPr>
            <a:r>
              <a:rPr lang="en-GB" dirty="0" smtClean="0">
                <a:ea typeface="ＭＳ Ｐゴシック" pitchFamily="34" charset="-128"/>
              </a:rPr>
              <a:t>The perimenopause commences when the first features of approaching menopause begin until at least 1 year after the final menstrual period. </a:t>
            </a:r>
          </a:p>
          <a:p>
            <a:pPr marL="404513" indent="-157954">
              <a:buFont typeface="Arial" pitchFamily="34" charset="0"/>
              <a:buChar char="•"/>
              <a:defRPr/>
            </a:pPr>
            <a:r>
              <a:rPr lang="en-GB" dirty="0" smtClean="0">
                <a:ea typeface="ＭＳ Ｐゴシック" pitchFamily="34" charset="-128"/>
              </a:rPr>
              <a:t>The term ‘menopausal transition’ has been applied to the portion of the perimenopause that ends with the final menstrual period.</a:t>
            </a:r>
          </a:p>
          <a:p>
            <a:pPr marL="157954" indent="-157954">
              <a:buFont typeface="Arial" pitchFamily="34" charset="0"/>
              <a:buChar char="•"/>
              <a:defRPr/>
            </a:pPr>
            <a:r>
              <a:rPr lang="en-GB" dirty="0" smtClean="0">
                <a:ea typeface="ＭＳ Ｐゴシック" pitchFamily="34" charset="-128"/>
              </a:rPr>
              <a:t>The perimenopause is characterized by significant hormonal variability.</a:t>
            </a:r>
          </a:p>
          <a:p>
            <a:pPr marL="404513" indent="-157954">
              <a:buFont typeface="Arial" pitchFamily="34" charset="0"/>
              <a:buChar char="•"/>
              <a:defRPr/>
            </a:pPr>
            <a:r>
              <a:rPr lang="en-GB" dirty="0" smtClean="0">
                <a:ea typeface="ＭＳ Ｐゴシック" charset="0"/>
              </a:rPr>
              <a:t>Levels of follicle-stimulating hormone (FSH) increase from </a:t>
            </a:r>
            <a:r>
              <a:rPr lang="en-GB" dirty="0">
                <a:ea typeface="ＭＳ Ｐゴシック" charset="0"/>
              </a:rPr>
              <a:t>about 2 </a:t>
            </a:r>
            <a:r>
              <a:rPr lang="en-GB" dirty="0" smtClean="0">
                <a:ea typeface="ＭＳ Ｐゴシック" charset="0"/>
              </a:rPr>
              <a:t>years before menstruation ceases </a:t>
            </a:r>
            <a:r>
              <a:rPr lang="en-GB" dirty="0">
                <a:ea typeface="ＭＳ Ｐゴシック" charset="0"/>
              </a:rPr>
              <a:t>and </a:t>
            </a:r>
            <a:r>
              <a:rPr lang="en-GB" dirty="0" smtClean="0">
                <a:ea typeface="ＭＳ Ｐゴシック" charset="0"/>
              </a:rPr>
              <a:t>plateau by </a:t>
            </a:r>
            <a:r>
              <a:rPr lang="en-GB" dirty="0">
                <a:ea typeface="ＭＳ Ｐゴシック" charset="0"/>
              </a:rPr>
              <a:t>2 years after </a:t>
            </a:r>
            <a:r>
              <a:rPr lang="en-GB" dirty="0" smtClean="0">
                <a:ea typeface="ＭＳ Ｐゴシック" charset="0"/>
              </a:rPr>
              <a:t>the final period. </a:t>
            </a:r>
          </a:p>
          <a:p>
            <a:pPr marL="404513" indent="-157954">
              <a:buFont typeface="Arial" pitchFamily="34" charset="0"/>
              <a:buChar char="•"/>
              <a:defRPr/>
            </a:pPr>
            <a:r>
              <a:rPr lang="en-GB" dirty="0" smtClean="0">
                <a:ea typeface="ＭＳ Ｐゴシック" charset="0"/>
              </a:rPr>
              <a:t>Estrogen levels decline from about </a:t>
            </a:r>
            <a:r>
              <a:rPr lang="en-GB" dirty="0">
                <a:ea typeface="ＭＳ Ｐゴシック" charset="0"/>
              </a:rPr>
              <a:t>2 years </a:t>
            </a:r>
            <a:r>
              <a:rPr lang="en-GB" dirty="0" smtClean="0">
                <a:ea typeface="ＭＳ Ｐゴシック" charset="0"/>
              </a:rPr>
              <a:t>before the final menstrual period, decrease </a:t>
            </a:r>
            <a:r>
              <a:rPr lang="en-GB" dirty="0">
                <a:ea typeface="ＭＳ Ｐゴシック" charset="0"/>
              </a:rPr>
              <a:t>most rapidly around that time, and </a:t>
            </a:r>
            <a:r>
              <a:rPr lang="en-GB" dirty="0" smtClean="0">
                <a:ea typeface="ＭＳ Ｐゴシック" charset="0"/>
              </a:rPr>
              <a:t>plateau </a:t>
            </a:r>
            <a:r>
              <a:rPr lang="en-GB" dirty="0">
                <a:ea typeface="ＭＳ Ｐゴシック" charset="0"/>
              </a:rPr>
              <a:t>2 </a:t>
            </a:r>
            <a:r>
              <a:rPr lang="en-GB" dirty="0" smtClean="0">
                <a:ea typeface="ＭＳ Ｐゴシック" charset="0"/>
              </a:rPr>
              <a:t>years later. </a:t>
            </a:r>
          </a:p>
          <a:p>
            <a:pPr>
              <a:defRPr/>
            </a:pPr>
            <a:r>
              <a:rPr lang="en-GB" dirty="0" smtClean="0">
                <a:ea typeface="ＭＳ Ｐゴシック" pitchFamily="34" charset="-128"/>
              </a:rPr>
              <a:t>Reference:</a:t>
            </a:r>
          </a:p>
          <a:p>
            <a:pPr>
              <a:defRPr/>
            </a:pPr>
            <a:r>
              <a:rPr lang="en-GB" dirty="0" smtClean="0">
                <a:ea typeface="ＭＳ Ｐゴシック" pitchFamily="34" charset="-128"/>
              </a:rPr>
              <a:t>Burger HG et al. </a:t>
            </a:r>
            <a:r>
              <a:rPr lang="da-DK" dirty="0" smtClean="0">
                <a:ea typeface="ＭＳ Ｐゴシック" pitchFamily="34" charset="-128"/>
              </a:rPr>
              <a:t>Recent Prog Horm Res 2002;57:257–75.</a:t>
            </a:r>
            <a:endParaRPr lang="en-GB" dirty="0" smtClean="0">
              <a:ea typeface="ＭＳ Ｐゴシック" pitchFamily="34" charset="-128"/>
            </a:endParaRPr>
          </a:p>
        </p:txBody>
      </p:sp>
      <p:sp>
        <p:nvSpPr>
          <p:cNvPr id="50180"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800">
                <a:solidFill>
                  <a:schemeClr val="tx1"/>
                </a:solidFill>
                <a:latin typeface="Arial" pitchFamily="34" charset="0"/>
                <a:ea typeface="MS PGothic" pitchFamily="34" charset="-128"/>
              </a:defRPr>
            </a:lvl1pPr>
            <a:lvl2pPr marL="685817" indent="-263776" eaLnBrk="0" hangingPunct="0">
              <a:defRPr sz="1800">
                <a:solidFill>
                  <a:schemeClr val="tx1"/>
                </a:solidFill>
                <a:latin typeface="Arial" pitchFamily="34" charset="0"/>
                <a:ea typeface="MS PGothic" pitchFamily="34" charset="-128"/>
              </a:defRPr>
            </a:lvl2pPr>
            <a:lvl3pPr marL="1055103" indent="-211021" eaLnBrk="0" hangingPunct="0">
              <a:defRPr sz="1800">
                <a:solidFill>
                  <a:schemeClr val="tx1"/>
                </a:solidFill>
                <a:latin typeface="Arial" pitchFamily="34" charset="0"/>
                <a:ea typeface="MS PGothic" pitchFamily="34" charset="-128"/>
              </a:defRPr>
            </a:lvl3pPr>
            <a:lvl4pPr marL="1477145" indent="-211021" eaLnBrk="0" hangingPunct="0">
              <a:defRPr sz="1800">
                <a:solidFill>
                  <a:schemeClr val="tx1"/>
                </a:solidFill>
                <a:latin typeface="Arial" pitchFamily="34" charset="0"/>
                <a:ea typeface="MS PGothic" pitchFamily="34" charset="-128"/>
              </a:defRPr>
            </a:lvl4pPr>
            <a:lvl5pPr marL="1899186" indent="-211021" eaLnBrk="0" hangingPunct="0">
              <a:defRPr sz="1800">
                <a:solidFill>
                  <a:schemeClr val="tx1"/>
                </a:solidFill>
                <a:latin typeface="Arial" pitchFamily="34" charset="0"/>
                <a:ea typeface="MS PGothic" pitchFamily="34" charset="-128"/>
              </a:defRPr>
            </a:lvl5pPr>
            <a:lvl6pPr marL="2321227" indent="-211021" algn="l" rtl="0" eaLnBrk="0" fontAlgn="base" hangingPunct="0">
              <a:spcBef>
                <a:spcPct val="0"/>
              </a:spcBef>
              <a:spcAft>
                <a:spcPct val="0"/>
              </a:spcAft>
              <a:defRPr sz="1800">
                <a:solidFill>
                  <a:schemeClr val="tx1"/>
                </a:solidFill>
                <a:latin typeface="Arial" pitchFamily="34" charset="0"/>
                <a:ea typeface="MS PGothic" pitchFamily="34" charset="-128"/>
              </a:defRPr>
            </a:lvl6pPr>
            <a:lvl7pPr marL="2743269" indent="-211021" algn="l" rtl="0" eaLnBrk="0" fontAlgn="base" hangingPunct="0">
              <a:spcBef>
                <a:spcPct val="0"/>
              </a:spcBef>
              <a:spcAft>
                <a:spcPct val="0"/>
              </a:spcAft>
              <a:defRPr sz="1800">
                <a:solidFill>
                  <a:schemeClr val="tx1"/>
                </a:solidFill>
                <a:latin typeface="Arial" pitchFamily="34" charset="0"/>
                <a:ea typeface="MS PGothic" pitchFamily="34" charset="-128"/>
              </a:defRPr>
            </a:lvl7pPr>
            <a:lvl8pPr marL="3165310" indent="-211021" algn="l" rtl="0" eaLnBrk="0" fontAlgn="base" hangingPunct="0">
              <a:spcBef>
                <a:spcPct val="0"/>
              </a:spcBef>
              <a:spcAft>
                <a:spcPct val="0"/>
              </a:spcAft>
              <a:defRPr sz="1800">
                <a:solidFill>
                  <a:schemeClr val="tx1"/>
                </a:solidFill>
                <a:latin typeface="Arial" pitchFamily="34" charset="0"/>
                <a:ea typeface="MS PGothic" pitchFamily="34" charset="-128"/>
              </a:defRPr>
            </a:lvl8pPr>
            <a:lvl9pPr marL="3587351" indent="-211021" algn="l" rtl="0" eaLnBrk="0" fontAlgn="base" hangingPunct="0">
              <a:spcBef>
                <a:spcPct val="0"/>
              </a:spcBef>
              <a:spcAft>
                <a:spcPct val="0"/>
              </a:spcAft>
              <a:defRPr sz="1800">
                <a:solidFill>
                  <a:schemeClr val="tx1"/>
                </a:solidFill>
                <a:latin typeface="Arial" pitchFamily="34" charset="0"/>
                <a:ea typeface="MS PGothic" pitchFamily="34" charset="-128"/>
              </a:defRPr>
            </a:lvl9pPr>
          </a:lstStyle>
          <a:p>
            <a:pPr eaLnBrk="1" hangingPunct="1"/>
            <a:fld id="{3F4725CB-1BF8-441D-91DD-3DF9836A301D}" type="slidenum">
              <a:rPr lang="en-GB" altLang="ar-EG" sz="1100" smtClean="0"/>
              <a:pPr eaLnBrk="1" hangingPunct="1"/>
              <a:t>10</a:t>
            </a:fld>
            <a:endParaRPr lang="en-GB" altLang="ar-EG" sz="1100" dirty="0" smtClean="0"/>
          </a:p>
        </p:txBody>
      </p:sp>
    </p:spTree>
    <p:extLst>
      <p:ext uri="{BB962C8B-B14F-4D97-AF65-F5344CB8AC3E}">
        <p14:creationId xmlns="" xmlns:p14="http://schemas.microsoft.com/office/powerpoint/2010/main" val="1538659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2859088" y="514350"/>
            <a:ext cx="3432175" cy="2573338"/>
          </a:xfrm>
          <a:ln/>
        </p:spPr>
      </p:sp>
      <p:sp>
        <p:nvSpPr>
          <p:cNvPr id="51203" name="Notes Placeholder 4"/>
          <p:cNvSpPr>
            <a:spLocks noGrp="1"/>
          </p:cNvSpPr>
          <p:nvPr/>
        </p:nvSpPr>
        <p:spPr bwMode="auto">
          <a:xfrm>
            <a:off x="1220702" y="3257205"/>
            <a:ext cx="6702601" cy="3087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258" tIns="46129" rIns="92258" bIns="46129"/>
          <a:lstStyle>
            <a:lvl1pPr defTabSz="1044575" eaLnBrk="0" hangingPunct="0">
              <a:defRPr sz="2000">
                <a:solidFill>
                  <a:schemeClr val="tx1"/>
                </a:solidFill>
                <a:latin typeface="Arial" pitchFamily="34" charset="0"/>
                <a:ea typeface="MS PGothic" pitchFamily="34" charset="-128"/>
              </a:defRPr>
            </a:lvl1pPr>
            <a:lvl2pPr marL="742950" indent="-285750" defTabSz="1044575" eaLnBrk="0" hangingPunct="0">
              <a:defRPr sz="2000">
                <a:solidFill>
                  <a:schemeClr val="tx1"/>
                </a:solidFill>
                <a:latin typeface="Arial" pitchFamily="34" charset="0"/>
                <a:ea typeface="MS PGothic" pitchFamily="34" charset="-128"/>
              </a:defRPr>
            </a:lvl2pPr>
            <a:lvl3pPr marL="1143000" indent="-228600" defTabSz="1044575" eaLnBrk="0" hangingPunct="0">
              <a:defRPr sz="2000">
                <a:solidFill>
                  <a:schemeClr val="tx1"/>
                </a:solidFill>
                <a:latin typeface="Arial" pitchFamily="34" charset="0"/>
                <a:ea typeface="MS PGothic" pitchFamily="34" charset="-128"/>
              </a:defRPr>
            </a:lvl3pPr>
            <a:lvl4pPr marL="1600200" indent="-228600" defTabSz="1044575" eaLnBrk="0" hangingPunct="0">
              <a:defRPr sz="2000">
                <a:solidFill>
                  <a:schemeClr val="tx1"/>
                </a:solidFill>
                <a:latin typeface="Arial" pitchFamily="34" charset="0"/>
                <a:ea typeface="MS PGothic" pitchFamily="34" charset="-128"/>
              </a:defRPr>
            </a:lvl4pPr>
            <a:lvl5pPr marL="2057400" indent="-228600" defTabSz="1044575" eaLnBrk="0" hangingPunct="0">
              <a:defRPr sz="2000">
                <a:solidFill>
                  <a:schemeClr val="tx1"/>
                </a:solidFill>
                <a:latin typeface="Arial" pitchFamily="34" charset="0"/>
                <a:ea typeface="MS PGothic" pitchFamily="34" charset="-128"/>
              </a:defRPr>
            </a:lvl5pPr>
            <a:lvl6pPr marL="2514600" indent="-228600" algn="l" defTabSz="1044575"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defTabSz="1044575"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defTabSz="1044575"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defTabSz="1044575"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spcBef>
                <a:spcPct val="30000"/>
              </a:spcBef>
            </a:pPr>
            <a:endParaRPr lang="en-GB" altLang="ar-EG" sz="1400" dirty="0"/>
          </a:p>
        </p:txBody>
      </p:sp>
      <p:sp>
        <p:nvSpPr>
          <p:cNvPr id="2" name="Notes Placeholder 1"/>
          <p:cNvSpPr>
            <a:spLocks noGrp="1"/>
          </p:cNvSpPr>
          <p:nvPr>
            <p:ph type="body" idx="1"/>
          </p:nvPr>
        </p:nvSpPr>
        <p:spPr/>
        <p:txBody>
          <a:bodyPr/>
          <a:lstStyle/>
          <a:p>
            <a:pPr marL="157954" indent="-157954">
              <a:buFont typeface="Arial" pitchFamily="34" charset="0"/>
              <a:buChar char="•"/>
              <a:defRPr/>
            </a:pPr>
            <a:r>
              <a:rPr lang="en-GB" dirty="0" smtClean="0">
                <a:ea typeface="ＭＳ Ｐゴシック" charset="0"/>
              </a:rPr>
              <a:t>The menopause is characterized by a variety of symptoms and conditions associated with a deficiency of estrogen.</a:t>
            </a:r>
            <a:r>
              <a:rPr lang="en-GB" baseline="30000" dirty="0" smtClean="0">
                <a:ea typeface="ＭＳ Ｐゴシック" charset="0"/>
              </a:rPr>
              <a:t>1,2</a:t>
            </a:r>
            <a:endParaRPr lang="en-GB" dirty="0" smtClean="0">
              <a:ea typeface="ＭＳ Ｐゴシック" charset="0"/>
            </a:endParaRPr>
          </a:p>
          <a:p>
            <a:pPr marL="157954" indent="-157954">
              <a:buFont typeface="Arial" pitchFamily="34" charset="0"/>
              <a:buChar char="•"/>
              <a:defRPr/>
            </a:pPr>
            <a:r>
              <a:rPr lang="en-GB" dirty="0" smtClean="0">
                <a:ea typeface="ＭＳ Ｐゴシック" charset="0"/>
              </a:rPr>
              <a:t>The prevalence of flushing and sweating, sleep disorders, and mood changes tends to peak around the occurrence of menopause, with menstrual disorders occurring in the years immediately preceding the last period.</a:t>
            </a:r>
            <a:r>
              <a:rPr lang="en-GB" baseline="30000" dirty="0" smtClean="0">
                <a:ea typeface="ＭＳ Ｐゴシック" charset="0"/>
              </a:rPr>
              <a:t>1,2</a:t>
            </a:r>
            <a:r>
              <a:rPr lang="en-GB" dirty="0" smtClean="0">
                <a:ea typeface="ＭＳ Ｐゴシック" charset="0"/>
              </a:rPr>
              <a:t> </a:t>
            </a:r>
          </a:p>
          <a:p>
            <a:pPr marL="157954" indent="-157954">
              <a:buFont typeface="Arial" pitchFamily="34" charset="0"/>
              <a:buChar char="•"/>
              <a:defRPr/>
            </a:pPr>
            <a:r>
              <a:rPr lang="en-GB" dirty="0" smtClean="0">
                <a:ea typeface="ＭＳ Ｐゴシック" charset="0"/>
              </a:rPr>
              <a:t>Other symptoms, such as urogenital atrophy and dyspareunia, as well as conditions such as osteoporosis, atherosclerosis, and coronary heart disease (CHD), develop after menopause after a longer period of estrogen deficiency.</a:t>
            </a:r>
            <a:r>
              <a:rPr lang="en-GB" baseline="30000" dirty="0" smtClean="0">
                <a:ea typeface="ＭＳ Ｐゴシック" charset="0"/>
              </a:rPr>
              <a:t> 1,2</a:t>
            </a:r>
            <a:endParaRPr lang="en-GB" dirty="0" smtClean="0">
              <a:ea typeface="ＭＳ Ｐゴシック" charset="0"/>
            </a:endParaRPr>
          </a:p>
          <a:p>
            <a:pPr>
              <a:defRPr/>
            </a:pPr>
            <a:endParaRPr lang="en-GB" dirty="0">
              <a:ea typeface="ＭＳ Ｐゴシック" charset="0"/>
            </a:endParaRPr>
          </a:p>
          <a:p>
            <a:pPr>
              <a:defRPr/>
            </a:pPr>
            <a:r>
              <a:rPr lang="en-GB" dirty="0" smtClean="0">
                <a:ea typeface="ＭＳ Ｐゴシック" charset="0"/>
              </a:rPr>
              <a:t>References:</a:t>
            </a:r>
          </a:p>
          <a:p>
            <a:pPr>
              <a:defRPr/>
            </a:pPr>
            <a:r>
              <a:rPr lang="en-GB" dirty="0" smtClean="0">
                <a:ea typeface="ＭＳ Ｐゴシック" pitchFamily="34" charset="-128"/>
              </a:rPr>
              <a:t>1. Bungay G et al. Br Med J 1980;281:181–3.</a:t>
            </a:r>
          </a:p>
          <a:p>
            <a:pPr>
              <a:defRPr/>
            </a:pPr>
            <a:r>
              <a:rPr lang="en-GB" dirty="0" smtClean="0">
                <a:ea typeface="ＭＳ Ｐゴシック" pitchFamily="34" charset="-128"/>
              </a:rPr>
              <a:t>2. Van Keep PA et al. Maturitas 1990;12:163–70.</a:t>
            </a:r>
            <a:endParaRPr lang="en-GB" dirty="0">
              <a:ea typeface="ＭＳ Ｐゴシック" charset="0"/>
            </a:endParaRPr>
          </a:p>
        </p:txBody>
      </p:sp>
      <p:sp>
        <p:nvSpPr>
          <p:cNvPr id="51205" name="Slide Number Placeholder 7"/>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800">
                <a:solidFill>
                  <a:schemeClr val="tx1"/>
                </a:solidFill>
                <a:latin typeface="Arial" pitchFamily="34" charset="0"/>
                <a:ea typeface="MS PGothic" pitchFamily="34" charset="-128"/>
              </a:defRPr>
            </a:lvl1pPr>
            <a:lvl2pPr marL="685817" indent="-263776" eaLnBrk="0" hangingPunct="0">
              <a:defRPr sz="1800">
                <a:solidFill>
                  <a:schemeClr val="tx1"/>
                </a:solidFill>
                <a:latin typeface="Arial" pitchFamily="34" charset="0"/>
                <a:ea typeface="MS PGothic" pitchFamily="34" charset="-128"/>
              </a:defRPr>
            </a:lvl2pPr>
            <a:lvl3pPr marL="1055103" indent="-211021" eaLnBrk="0" hangingPunct="0">
              <a:defRPr sz="1800">
                <a:solidFill>
                  <a:schemeClr val="tx1"/>
                </a:solidFill>
                <a:latin typeface="Arial" pitchFamily="34" charset="0"/>
                <a:ea typeface="MS PGothic" pitchFamily="34" charset="-128"/>
              </a:defRPr>
            </a:lvl3pPr>
            <a:lvl4pPr marL="1477145" indent="-211021" eaLnBrk="0" hangingPunct="0">
              <a:defRPr sz="1800">
                <a:solidFill>
                  <a:schemeClr val="tx1"/>
                </a:solidFill>
                <a:latin typeface="Arial" pitchFamily="34" charset="0"/>
                <a:ea typeface="MS PGothic" pitchFamily="34" charset="-128"/>
              </a:defRPr>
            </a:lvl4pPr>
            <a:lvl5pPr marL="1899186" indent="-211021" eaLnBrk="0" hangingPunct="0">
              <a:defRPr sz="1800">
                <a:solidFill>
                  <a:schemeClr val="tx1"/>
                </a:solidFill>
                <a:latin typeface="Arial" pitchFamily="34" charset="0"/>
                <a:ea typeface="MS PGothic" pitchFamily="34" charset="-128"/>
              </a:defRPr>
            </a:lvl5pPr>
            <a:lvl6pPr marL="2321227" indent="-211021" algn="l" rtl="0" eaLnBrk="0" fontAlgn="base" hangingPunct="0">
              <a:spcBef>
                <a:spcPct val="0"/>
              </a:spcBef>
              <a:spcAft>
                <a:spcPct val="0"/>
              </a:spcAft>
              <a:defRPr sz="1800">
                <a:solidFill>
                  <a:schemeClr val="tx1"/>
                </a:solidFill>
                <a:latin typeface="Arial" pitchFamily="34" charset="0"/>
                <a:ea typeface="MS PGothic" pitchFamily="34" charset="-128"/>
              </a:defRPr>
            </a:lvl6pPr>
            <a:lvl7pPr marL="2743269" indent="-211021" algn="l" rtl="0" eaLnBrk="0" fontAlgn="base" hangingPunct="0">
              <a:spcBef>
                <a:spcPct val="0"/>
              </a:spcBef>
              <a:spcAft>
                <a:spcPct val="0"/>
              </a:spcAft>
              <a:defRPr sz="1800">
                <a:solidFill>
                  <a:schemeClr val="tx1"/>
                </a:solidFill>
                <a:latin typeface="Arial" pitchFamily="34" charset="0"/>
                <a:ea typeface="MS PGothic" pitchFamily="34" charset="-128"/>
              </a:defRPr>
            </a:lvl7pPr>
            <a:lvl8pPr marL="3165310" indent="-211021" algn="l" rtl="0" eaLnBrk="0" fontAlgn="base" hangingPunct="0">
              <a:spcBef>
                <a:spcPct val="0"/>
              </a:spcBef>
              <a:spcAft>
                <a:spcPct val="0"/>
              </a:spcAft>
              <a:defRPr sz="1800">
                <a:solidFill>
                  <a:schemeClr val="tx1"/>
                </a:solidFill>
                <a:latin typeface="Arial" pitchFamily="34" charset="0"/>
                <a:ea typeface="MS PGothic" pitchFamily="34" charset="-128"/>
              </a:defRPr>
            </a:lvl8pPr>
            <a:lvl9pPr marL="3587351" indent="-211021" algn="l" rtl="0" eaLnBrk="0" fontAlgn="base" hangingPunct="0">
              <a:spcBef>
                <a:spcPct val="0"/>
              </a:spcBef>
              <a:spcAft>
                <a:spcPct val="0"/>
              </a:spcAft>
              <a:defRPr sz="1800">
                <a:solidFill>
                  <a:schemeClr val="tx1"/>
                </a:solidFill>
                <a:latin typeface="Arial" pitchFamily="34" charset="0"/>
                <a:ea typeface="MS PGothic" pitchFamily="34" charset="-128"/>
              </a:defRPr>
            </a:lvl9pPr>
          </a:lstStyle>
          <a:p>
            <a:pPr eaLnBrk="1" hangingPunct="1"/>
            <a:fld id="{605D7CE0-AA2C-412E-8E84-B621FF10DB21}" type="slidenum">
              <a:rPr lang="en-GB" altLang="ar-EG" sz="1100" smtClean="0"/>
              <a:pPr eaLnBrk="1" hangingPunct="1"/>
              <a:t>11</a:t>
            </a:fld>
            <a:endParaRPr lang="en-GB" altLang="ar-EG" sz="1100" dirty="0" smtClean="0"/>
          </a:p>
        </p:txBody>
      </p:sp>
    </p:spTree>
    <p:extLst>
      <p:ext uri="{BB962C8B-B14F-4D97-AF65-F5344CB8AC3E}">
        <p14:creationId xmlns="" xmlns:p14="http://schemas.microsoft.com/office/powerpoint/2010/main" val="971508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855913" y="514350"/>
            <a:ext cx="3432175" cy="2573338"/>
          </a:xfrm>
          <a:ln/>
        </p:spPr>
      </p:sp>
      <p:sp>
        <p:nvSpPr>
          <p:cNvPr id="56323" name="Rectangle 3"/>
          <p:cNvSpPr>
            <a:spLocks noGrp="1" noChangeArrowheads="1"/>
          </p:cNvSpPr>
          <p:nvPr>
            <p:ph type="body" idx="1"/>
          </p:nvPr>
        </p:nvSpPr>
        <p:spPr>
          <a:xfrm>
            <a:off x="1220702" y="3257205"/>
            <a:ext cx="6702601" cy="308700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268" tIns="46135" rIns="92268" bIns="46135"/>
          <a:lstStyle/>
          <a:p>
            <a:pPr marL="156801" indent="-156801">
              <a:buFontTx/>
              <a:buChar char="•"/>
            </a:pPr>
            <a:endParaRPr lang="de-DE" altLang="ar-EG" dirty="0" smtClean="0">
              <a:latin typeface="Arial" pitchFamily="34" charset="0"/>
            </a:endParaRPr>
          </a:p>
        </p:txBody>
      </p:sp>
      <p:sp>
        <p:nvSpPr>
          <p:cNvPr id="56324" name="Slide Number Placeholder 5"/>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800">
                <a:solidFill>
                  <a:schemeClr val="tx1"/>
                </a:solidFill>
                <a:latin typeface="Arial" pitchFamily="34" charset="0"/>
                <a:ea typeface="MS PGothic" pitchFamily="34" charset="-128"/>
              </a:defRPr>
            </a:lvl1pPr>
            <a:lvl2pPr marL="685817" indent="-263776" eaLnBrk="0" hangingPunct="0">
              <a:defRPr sz="1800">
                <a:solidFill>
                  <a:schemeClr val="tx1"/>
                </a:solidFill>
                <a:latin typeface="Arial" pitchFamily="34" charset="0"/>
                <a:ea typeface="MS PGothic" pitchFamily="34" charset="-128"/>
              </a:defRPr>
            </a:lvl2pPr>
            <a:lvl3pPr marL="1055103" indent="-211021" eaLnBrk="0" hangingPunct="0">
              <a:defRPr sz="1800">
                <a:solidFill>
                  <a:schemeClr val="tx1"/>
                </a:solidFill>
                <a:latin typeface="Arial" pitchFamily="34" charset="0"/>
                <a:ea typeface="MS PGothic" pitchFamily="34" charset="-128"/>
              </a:defRPr>
            </a:lvl3pPr>
            <a:lvl4pPr marL="1477145" indent="-211021" eaLnBrk="0" hangingPunct="0">
              <a:defRPr sz="1800">
                <a:solidFill>
                  <a:schemeClr val="tx1"/>
                </a:solidFill>
                <a:latin typeface="Arial" pitchFamily="34" charset="0"/>
                <a:ea typeface="MS PGothic" pitchFamily="34" charset="-128"/>
              </a:defRPr>
            </a:lvl4pPr>
            <a:lvl5pPr marL="1899186" indent="-211021" eaLnBrk="0" hangingPunct="0">
              <a:defRPr sz="1800">
                <a:solidFill>
                  <a:schemeClr val="tx1"/>
                </a:solidFill>
                <a:latin typeface="Arial" pitchFamily="34" charset="0"/>
                <a:ea typeface="MS PGothic" pitchFamily="34" charset="-128"/>
              </a:defRPr>
            </a:lvl5pPr>
            <a:lvl6pPr marL="2321227" indent="-211021" algn="l" rtl="0" eaLnBrk="0" fontAlgn="base" hangingPunct="0">
              <a:spcBef>
                <a:spcPct val="0"/>
              </a:spcBef>
              <a:spcAft>
                <a:spcPct val="0"/>
              </a:spcAft>
              <a:defRPr sz="1800">
                <a:solidFill>
                  <a:schemeClr val="tx1"/>
                </a:solidFill>
                <a:latin typeface="Arial" pitchFamily="34" charset="0"/>
                <a:ea typeface="MS PGothic" pitchFamily="34" charset="-128"/>
              </a:defRPr>
            </a:lvl6pPr>
            <a:lvl7pPr marL="2743269" indent="-211021" algn="l" rtl="0" eaLnBrk="0" fontAlgn="base" hangingPunct="0">
              <a:spcBef>
                <a:spcPct val="0"/>
              </a:spcBef>
              <a:spcAft>
                <a:spcPct val="0"/>
              </a:spcAft>
              <a:defRPr sz="1800">
                <a:solidFill>
                  <a:schemeClr val="tx1"/>
                </a:solidFill>
                <a:latin typeface="Arial" pitchFamily="34" charset="0"/>
                <a:ea typeface="MS PGothic" pitchFamily="34" charset="-128"/>
              </a:defRPr>
            </a:lvl7pPr>
            <a:lvl8pPr marL="3165310" indent="-211021" algn="l" rtl="0" eaLnBrk="0" fontAlgn="base" hangingPunct="0">
              <a:spcBef>
                <a:spcPct val="0"/>
              </a:spcBef>
              <a:spcAft>
                <a:spcPct val="0"/>
              </a:spcAft>
              <a:defRPr sz="1800">
                <a:solidFill>
                  <a:schemeClr val="tx1"/>
                </a:solidFill>
                <a:latin typeface="Arial" pitchFamily="34" charset="0"/>
                <a:ea typeface="MS PGothic" pitchFamily="34" charset="-128"/>
              </a:defRPr>
            </a:lvl8pPr>
            <a:lvl9pPr marL="3587351" indent="-211021" algn="l" rtl="0" eaLnBrk="0" fontAlgn="base" hangingPunct="0">
              <a:spcBef>
                <a:spcPct val="0"/>
              </a:spcBef>
              <a:spcAft>
                <a:spcPct val="0"/>
              </a:spcAft>
              <a:defRPr sz="1800">
                <a:solidFill>
                  <a:schemeClr val="tx1"/>
                </a:solidFill>
                <a:latin typeface="Arial" pitchFamily="34" charset="0"/>
                <a:ea typeface="MS PGothic" pitchFamily="34" charset="-128"/>
              </a:defRPr>
            </a:lvl9pPr>
          </a:lstStyle>
          <a:p>
            <a:pPr eaLnBrk="1" hangingPunct="1"/>
            <a:fld id="{7242D23A-3A38-4C44-83D8-65867D01746D}" type="slidenum">
              <a:rPr lang="en-GB" altLang="ar-EG" sz="1100" smtClean="0"/>
              <a:pPr eaLnBrk="1" hangingPunct="1"/>
              <a:t>17</a:t>
            </a:fld>
            <a:endParaRPr lang="en-GB" altLang="ar-EG" sz="1100" dirty="0" smtClean="0"/>
          </a:p>
        </p:txBody>
      </p:sp>
    </p:spTree>
    <p:extLst>
      <p:ext uri="{BB962C8B-B14F-4D97-AF65-F5344CB8AC3E}">
        <p14:creationId xmlns="" xmlns:p14="http://schemas.microsoft.com/office/powerpoint/2010/main" val="764275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ar-EG" dirty="0" smtClean="0">
                <a:latin typeface="Arial" pitchFamily="34" charset="0"/>
              </a:rPr>
              <a:t>In the largest study to date comparing botanical therapies to hormone therapy, only hormone therapy was effective in reducing hot flushes. </a:t>
            </a:r>
          </a:p>
          <a:p>
            <a:endParaRPr lang="en-US" altLang="ar-EG" dirty="0" smtClean="0">
              <a:latin typeface="Arial" pitchFamily="34" charset="0"/>
            </a:endParaRPr>
          </a:p>
          <a:p>
            <a:r>
              <a:rPr lang="en-US" altLang="ar-EG" dirty="0" smtClean="0">
                <a:latin typeface="Arial" pitchFamily="34" charset="0"/>
              </a:rPr>
              <a:t>Participants included 351 women age 45-55  with two or more vasomotor symptoms per day. 52% of the women were in the menopausal transition and 48% were postmenopausal.</a:t>
            </a:r>
          </a:p>
          <a:p>
            <a:endParaRPr lang="en-US" altLang="ar-EG" dirty="0" smtClean="0">
              <a:latin typeface="Arial" pitchFamily="34" charset="0"/>
            </a:endParaRPr>
          </a:p>
          <a:p>
            <a:r>
              <a:rPr lang="en-US" altLang="ar-EG" dirty="0" smtClean="0">
                <a:latin typeface="Arial" pitchFamily="34" charset="0"/>
              </a:rPr>
              <a:t>The interventions included: 1) Black cohosh (160  mg/day); 2) a </a:t>
            </a:r>
            <a:r>
              <a:rPr lang="en-US" altLang="ar-EG" dirty="0" err="1" smtClean="0">
                <a:latin typeface="Arial" pitchFamily="34" charset="0"/>
              </a:rPr>
              <a:t>multibotanical</a:t>
            </a:r>
            <a:r>
              <a:rPr lang="en-US" altLang="ar-EG" dirty="0" smtClean="0">
                <a:latin typeface="Arial" pitchFamily="34" charset="0"/>
              </a:rPr>
              <a:t> with black cohosh, 200 mg/d and 9 other ingredients; 3) </a:t>
            </a:r>
            <a:r>
              <a:rPr lang="en-US" altLang="ar-EG" dirty="0" err="1" smtClean="0">
                <a:latin typeface="Arial" pitchFamily="34" charset="0"/>
              </a:rPr>
              <a:t>multibotanical</a:t>
            </a:r>
            <a:r>
              <a:rPr lang="en-US" altLang="ar-EG" dirty="0" smtClean="0">
                <a:latin typeface="Arial" pitchFamily="34" charset="0"/>
              </a:rPr>
              <a:t> plus dietary soy counseling; 4) hormone replacement therapy - conjugated equine estrogen, 0.625 mg daily, with or without </a:t>
            </a:r>
            <a:r>
              <a:rPr lang="en-US" altLang="ar-EG" dirty="0" err="1" smtClean="0">
                <a:latin typeface="Arial" pitchFamily="34" charset="0"/>
              </a:rPr>
              <a:t>medroxyprogesterone</a:t>
            </a:r>
            <a:r>
              <a:rPr lang="en-US" altLang="ar-EG" dirty="0" smtClean="0">
                <a:latin typeface="Arial" pitchFamily="34" charset="0"/>
              </a:rPr>
              <a:t> acetate, 2.5 mg daily; and 5) placebo.</a:t>
            </a:r>
          </a:p>
          <a:p>
            <a:endParaRPr lang="en-US" altLang="ar-EG" dirty="0" smtClean="0">
              <a:latin typeface="Arial" pitchFamily="34" charset="0"/>
            </a:endParaRPr>
          </a:p>
          <a:p>
            <a:r>
              <a:rPr lang="en-US" altLang="ar-EG" dirty="0" smtClean="0">
                <a:latin typeface="Arial" pitchFamily="34" charset="0"/>
              </a:rPr>
              <a:t>As you can see, HRT was highly effective in treating hot flushes but the other treatments did not reduce hot flushes. </a:t>
            </a:r>
          </a:p>
          <a:p>
            <a:endParaRPr lang="en-US" altLang="ar-EG" dirty="0" smtClean="0">
              <a:latin typeface="Arial" pitchFamily="34" charset="0"/>
            </a:endParaRPr>
          </a:p>
          <a:p>
            <a:endParaRPr lang="en-US" altLang="ar-EG" dirty="0" smtClean="0">
              <a:latin typeface="Arial" pitchFamily="34" charset="0"/>
            </a:endParaRPr>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7612" eaLnBrk="0" hangingPunct="0">
              <a:defRPr sz="1800">
                <a:solidFill>
                  <a:schemeClr val="tx1"/>
                </a:solidFill>
                <a:latin typeface="Arial" pitchFamily="34" charset="0"/>
                <a:ea typeface="MS PGothic" pitchFamily="34" charset="-128"/>
              </a:defRPr>
            </a:lvl1pPr>
            <a:lvl2pPr marL="685817" indent="-263776" defTabSz="927612" eaLnBrk="0" hangingPunct="0">
              <a:defRPr sz="1800">
                <a:solidFill>
                  <a:schemeClr val="tx1"/>
                </a:solidFill>
                <a:latin typeface="Arial" pitchFamily="34" charset="0"/>
                <a:ea typeface="MS PGothic" pitchFamily="34" charset="-128"/>
              </a:defRPr>
            </a:lvl2pPr>
            <a:lvl3pPr marL="1055103" indent="-211021" defTabSz="927612" eaLnBrk="0" hangingPunct="0">
              <a:defRPr sz="1800">
                <a:solidFill>
                  <a:schemeClr val="tx1"/>
                </a:solidFill>
                <a:latin typeface="Arial" pitchFamily="34" charset="0"/>
                <a:ea typeface="MS PGothic" pitchFamily="34" charset="-128"/>
              </a:defRPr>
            </a:lvl3pPr>
            <a:lvl4pPr marL="1477145" indent="-211021" defTabSz="927612" eaLnBrk="0" hangingPunct="0">
              <a:defRPr sz="1800">
                <a:solidFill>
                  <a:schemeClr val="tx1"/>
                </a:solidFill>
                <a:latin typeface="Arial" pitchFamily="34" charset="0"/>
                <a:ea typeface="MS PGothic" pitchFamily="34" charset="-128"/>
              </a:defRPr>
            </a:lvl4pPr>
            <a:lvl5pPr marL="1899186" indent="-211021" defTabSz="927612" eaLnBrk="0" hangingPunct="0">
              <a:defRPr sz="1800">
                <a:solidFill>
                  <a:schemeClr val="tx1"/>
                </a:solidFill>
                <a:latin typeface="Arial" pitchFamily="34" charset="0"/>
                <a:ea typeface="MS PGothic" pitchFamily="34" charset="-128"/>
              </a:defRPr>
            </a:lvl5pPr>
            <a:lvl6pPr marL="2321227" indent="-211021" algn="l" defTabSz="927612" rtl="0" eaLnBrk="0" fontAlgn="base" hangingPunct="0">
              <a:spcBef>
                <a:spcPct val="0"/>
              </a:spcBef>
              <a:spcAft>
                <a:spcPct val="0"/>
              </a:spcAft>
              <a:defRPr sz="1800">
                <a:solidFill>
                  <a:schemeClr val="tx1"/>
                </a:solidFill>
                <a:latin typeface="Arial" pitchFamily="34" charset="0"/>
                <a:ea typeface="MS PGothic" pitchFamily="34" charset="-128"/>
              </a:defRPr>
            </a:lvl6pPr>
            <a:lvl7pPr marL="2743269" indent="-211021" algn="l" defTabSz="927612" rtl="0" eaLnBrk="0" fontAlgn="base" hangingPunct="0">
              <a:spcBef>
                <a:spcPct val="0"/>
              </a:spcBef>
              <a:spcAft>
                <a:spcPct val="0"/>
              </a:spcAft>
              <a:defRPr sz="1800">
                <a:solidFill>
                  <a:schemeClr val="tx1"/>
                </a:solidFill>
                <a:latin typeface="Arial" pitchFamily="34" charset="0"/>
                <a:ea typeface="MS PGothic" pitchFamily="34" charset="-128"/>
              </a:defRPr>
            </a:lvl7pPr>
            <a:lvl8pPr marL="3165310" indent="-211021" algn="l" defTabSz="927612" rtl="0" eaLnBrk="0" fontAlgn="base" hangingPunct="0">
              <a:spcBef>
                <a:spcPct val="0"/>
              </a:spcBef>
              <a:spcAft>
                <a:spcPct val="0"/>
              </a:spcAft>
              <a:defRPr sz="1800">
                <a:solidFill>
                  <a:schemeClr val="tx1"/>
                </a:solidFill>
                <a:latin typeface="Arial" pitchFamily="34" charset="0"/>
                <a:ea typeface="MS PGothic" pitchFamily="34" charset="-128"/>
              </a:defRPr>
            </a:lvl8pPr>
            <a:lvl9pPr marL="3587351" indent="-211021" algn="l" defTabSz="927612" rtl="0" eaLnBrk="0" fontAlgn="base" hangingPunct="0">
              <a:spcBef>
                <a:spcPct val="0"/>
              </a:spcBef>
              <a:spcAft>
                <a:spcPct val="0"/>
              </a:spcAft>
              <a:defRPr sz="1800">
                <a:solidFill>
                  <a:schemeClr val="tx1"/>
                </a:solidFill>
                <a:latin typeface="Arial" pitchFamily="34" charset="0"/>
                <a:ea typeface="MS PGothic" pitchFamily="34" charset="-128"/>
              </a:defRPr>
            </a:lvl9pPr>
          </a:lstStyle>
          <a:p>
            <a:pPr eaLnBrk="1" hangingPunct="1"/>
            <a:fld id="{CDFAFE2B-905C-4560-B2E7-51C2742DBB50}" type="slidenum">
              <a:rPr lang="en-US" altLang="ar-EG" sz="1100" smtClean="0"/>
              <a:pPr eaLnBrk="1" hangingPunct="1"/>
              <a:t>22</a:t>
            </a:fld>
            <a:endParaRPr lang="en-US" altLang="ar-EG" sz="1100" dirty="0" smtClean="0"/>
          </a:p>
        </p:txBody>
      </p:sp>
    </p:spTree>
    <p:extLst>
      <p:ext uri="{BB962C8B-B14F-4D97-AF65-F5344CB8AC3E}">
        <p14:creationId xmlns="" xmlns:p14="http://schemas.microsoft.com/office/powerpoint/2010/main" val="1008365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55335" indent="-155335">
              <a:buFontTx/>
              <a:buChar char="•"/>
            </a:pPr>
            <a:r>
              <a:rPr lang="en-GB" altLang="ar-EG" dirty="0" smtClean="0">
                <a:latin typeface="Arial" pitchFamily="34" charset="0"/>
              </a:rPr>
              <a:t>Hormone replacement therapy (HRT) includes a wide range of hormonal products with various methods and routes of administration, and potentially different risks and benefits.</a:t>
            </a:r>
          </a:p>
          <a:p>
            <a:pPr marL="155335" indent="-155335">
              <a:buFontTx/>
              <a:buChar char="•"/>
            </a:pPr>
            <a:r>
              <a:rPr lang="en-GB" altLang="ar-EG" dirty="0" smtClean="0">
                <a:latin typeface="Arial" pitchFamily="34" charset="0"/>
              </a:rPr>
              <a:t>Women who have had a hysterectomy can take continuous </a:t>
            </a:r>
            <a:r>
              <a:rPr lang="en-GB" altLang="ar-EG" dirty="0" err="1" smtClean="0">
                <a:latin typeface="Arial" pitchFamily="34" charset="0"/>
              </a:rPr>
              <a:t>estrogen</a:t>
            </a:r>
            <a:r>
              <a:rPr lang="en-GB" altLang="ar-EG" dirty="0" smtClean="0">
                <a:latin typeface="Arial" pitchFamily="34" charset="0"/>
              </a:rPr>
              <a:t> alone. </a:t>
            </a:r>
          </a:p>
          <a:p>
            <a:pPr marL="155335" indent="-155335">
              <a:buFontTx/>
              <a:buChar char="•"/>
            </a:pPr>
            <a:r>
              <a:rPr lang="en-GB" altLang="ar-EG" dirty="0" err="1" smtClean="0">
                <a:latin typeface="Arial" pitchFamily="34" charset="0"/>
              </a:rPr>
              <a:t>Progestogen</a:t>
            </a:r>
            <a:r>
              <a:rPr lang="en-GB" altLang="ar-EG" dirty="0" smtClean="0">
                <a:latin typeface="Arial" pitchFamily="34" charset="0"/>
              </a:rPr>
              <a:t> should be added to systemic </a:t>
            </a:r>
            <a:r>
              <a:rPr lang="en-GB" altLang="ar-EG" dirty="0" err="1" smtClean="0">
                <a:latin typeface="Arial" pitchFamily="34" charset="0"/>
              </a:rPr>
              <a:t>estrogen</a:t>
            </a:r>
            <a:r>
              <a:rPr lang="en-GB" altLang="ar-EG" dirty="0" smtClean="0">
                <a:latin typeface="Arial" pitchFamily="34" charset="0"/>
              </a:rPr>
              <a:t> for all women with a uterus to help reduce the risk of endometrial hyperplasia and cancer. This can either be given sequentially for the second 2 weeks of each cycle or continuously with </a:t>
            </a:r>
            <a:r>
              <a:rPr lang="en-GB" altLang="ar-EG" dirty="0" err="1" smtClean="0">
                <a:latin typeface="Arial" pitchFamily="34" charset="0"/>
              </a:rPr>
              <a:t>estrogen</a:t>
            </a:r>
            <a:r>
              <a:rPr lang="en-GB" altLang="ar-EG" dirty="0" smtClean="0">
                <a:latin typeface="Arial" pitchFamily="34" charset="0"/>
              </a:rPr>
              <a:t>.</a:t>
            </a:r>
          </a:p>
          <a:p>
            <a:pPr marL="155335" indent="-155335">
              <a:buFontTx/>
              <a:buChar char="•"/>
            </a:pPr>
            <a:r>
              <a:rPr lang="en-GB" altLang="ar-EG" dirty="0" smtClean="0">
                <a:latin typeface="Arial" pitchFamily="34" charset="0"/>
              </a:rPr>
              <a:t>The International Menopause Society (IMS) recommends that  consideration of HRT should be part of an overall strategy for maintaining the health of </a:t>
            </a:r>
            <a:r>
              <a:rPr lang="en-GB" altLang="ar-EG" dirty="0" err="1" smtClean="0">
                <a:latin typeface="Arial" pitchFamily="34" charset="0"/>
              </a:rPr>
              <a:t>peri</a:t>
            </a:r>
            <a:r>
              <a:rPr lang="en-GB" altLang="ar-EG" dirty="0" smtClean="0">
                <a:latin typeface="Arial" pitchFamily="34" charset="0"/>
              </a:rPr>
              <a:t>- and postmenopausal women. This should include lifestyle recommendations regarding diet, exercise, smoking cessation and safe levels of alcohol consumption. HRT must be individualized and tailored according to symptoms. </a:t>
            </a:r>
          </a:p>
          <a:p>
            <a:pPr marL="155335" indent="-155335">
              <a:buFontTx/>
              <a:buChar char="•"/>
            </a:pPr>
            <a:endParaRPr lang="en-GB" altLang="ar-EG" dirty="0" smtClean="0">
              <a:latin typeface="Arial" pitchFamily="34" charset="0"/>
            </a:endParaRPr>
          </a:p>
          <a:p>
            <a:pPr marL="155335" indent="-155335"/>
            <a:r>
              <a:rPr lang="nl-NL" altLang="ar-EG" dirty="0" smtClean="0">
                <a:latin typeface="Arial" pitchFamily="34" charset="0"/>
              </a:rPr>
              <a:t>Reference:</a:t>
            </a:r>
          </a:p>
          <a:p>
            <a:pPr marL="155335" indent="-155335"/>
            <a:r>
              <a:rPr lang="en-US" altLang="ar-EG" dirty="0" smtClean="0">
                <a:latin typeface="Arial" pitchFamily="34" charset="0"/>
              </a:rPr>
              <a:t>De Villiers TJ </a:t>
            </a:r>
            <a:r>
              <a:rPr lang="nl-NL" altLang="ar-EG" dirty="0" smtClean="0">
                <a:latin typeface="Arial" pitchFamily="34" charset="0"/>
              </a:rPr>
              <a:t>et al. </a:t>
            </a:r>
            <a:r>
              <a:rPr lang="de-DE" altLang="ar-EG" dirty="0" smtClean="0">
                <a:latin typeface="Arial" pitchFamily="34" charset="0"/>
              </a:rPr>
              <a:t>Climacteric </a:t>
            </a:r>
            <a:r>
              <a:rPr lang="en-US" altLang="ar-EG" dirty="0" smtClean="0">
                <a:latin typeface="Arial" pitchFamily="34" charset="0"/>
              </a:rPr>
              <a:t>2013;16:316–337.</a:t>
            </a:r>
            <a:endParaRPr lang="en-GB" altLang="ar-EG" dirty="0" smtClean="0">
              <a:latin typeface="Arial" pitchFamily="34" charset="0"/>
            </a:endParaRPr>
          </a:p>
        </p:txBody>
      </p:sp>
      <p:sp>
        <p:nvSpPr>
          <p:cNvPr id="55300"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800">
                <a:solidFill>
                  <a:schemeClr val="tx1"/>
                </a:solidFill>
                <a:latin typeface="Arial" pitchFamily="34" charset="0"/>
                <a:ea typeface="MS PGothic" pitchFamily="34" charset="-128"/>
              </a:defRPr>
            </a:lvl1pPr>
            <a:lvl2pPr marL="685817" indent="-263776" eaLnBrk="0" hangingPunct="0">
              <a:defRPr sz="1800">
                <a:solidFill>
                  <a:schemeClr val="tx1"/>
                </a:solidFill>
                <a:latin typeface="Arial" pitchFamily="34" charset="0"/>
                <a:ea typeface="MS PGothic" pitchFamily="34" charset="-128"/>
              </a:defRPr>
            </a:lvl2pPr>
            <a:lvl3pPr marL="1055103" indent="-211021" eaLnBrk="0" hangingPunct="0">
              <a:defRPr sz="1800">
                <a:solidFill>
                  <a:schemeClr val="tx1"/>
                </a:solidFill>
                <a:latin typeface="Arial" pitchFamily="34" charset="0"/>
                <a:ea typeface="MS PGothic" pitchFamily="34" charset="-128"/>
              </a:defRPr>
            </a:lvl3pPr>
            <a:lvl4pPr marL="1477145" indent="-211021" eaLnBrk="0" hangingPunct="0">
              <a:defRPr sz="1800">
                <a:solidFill>
                  <a:schemeClr val="tx1"/>
                </a:solidFill>
                <a:latin typeface="Arial" pitchFamily="34" charset="0"/>
                <a:ea typeface="MS PGothic" pitchFamily="34" charset="-128"/>
              </a:defRPr>
            </a:lvl4pPr>
            <a:lvl5pPr marL="1899186" indent="-211021" eaLnBrk="0" hangingPunct="0">
              <a:defRPr sz="1800">
                <a:solidFill>
                  <a:schemeClr val="tx1"/>
                </a:solidFill>
                <a:latin typeface="Arial" pitchFamily="34" charset="0"/>
                <a:ea typeface="MS PGothic" pitchFamily="34" charset="-128"/>
              </a:defRPr>
            </a:lvl5pPr>
            <a:lvl6pPr marL="2321227" indent="-211021" algn="l" rtl="0" eaLnBrk="0" fontAlgn="base" hangingPunct="0">
              <a:spcBef>
                <a:spcPct val="0"/>
              </a:spcBef>
              <a:spcAft>
                <a:spcPct val="0"/>
              </a:spcAft>
              <a:defRPr sz="1800">
                <a:solidFill>
                  <a:schemeClr val="tx1"/>
                </a:solidFill>
                <a:latin typeface="Arial" pitchFamily="34" charset="0"/>
                <a:ea typeface="MS PGothic" pitchFamily="34" charset="-128"/>
              </a:defRPr>
            </a:lvl6pPr>
            <a:lvl7pPr marL="2743269" indent="-211021" algn="l" rtl="0" eaLnBrk="0" fontAlgn="base" hangingPunct="0">
              <a:spcBef>
                <a:spcPct val="0"/>
              </a:spcBef>
              <a:spcAft>
                <a:spcPct val="0"/>
              </a:spcAft>
              <a:defRPr sz="1800">
                <a:solidFill>
                  <a:schemeClr val="tx1"/>
                </a:solidFill>
                <a:latin typeface="Arial" pitchFamily="34" charset="0"/>
                <a:ea typeface="MS PGothic" pitchFamily="34" charset="-128"/>
              </a:defRPr>
            </a:lvl7pPr>
            <a:lvl8pPr marL="3165310" indent="-211021" algn="l" rtl="0" eaLnBrk="0" fontAlgn="base" hangingPunct="0">
              <a:spcBef>
                <a:spcPct val="0"/>
              </a:spcBef>
              <a:spcAft>
                <a:spcPct val="0"/>
              </a:spcAft>
              <a:defRPr sz="1800">
                <a:solidFill>
                  <a:schemeClr val="tx1"/>
                </a:solidFill>
                <a:latin typeface="Arial" pitchFamily="34" charset="0"/>
                <a:ea typeface="MS PGothic" pitchFamily="34" charset="-128"/>
              </a:defRPr>
            </a:lvl8pPr>
            <a:lvl9pPr marL="3587351" indent="-211021" algn="l" rtl="0" eaLnBrk="0" fontAlgn="base" hangingPunct="0">
              <a:spcBef>
                <a:spcPct val="0"/>
              </a:spcBef>
              <a:spcAft>
                <a:spcPct val="0"/>
              </a:spcAft>
              <a:defRPr sz="1800">
                <a:solidFill>
                  <a:schemeClr val="tx1"/>
                </a:solidFill>
                <a:latin typeface="Arial" pitchFamily="34" charset="0"/>
                <a:ea typeface="MS PGothic" pitchFamily="34" charset="-128"/>
              </a:defRPr>
            </a:lvl9pPr>
          </a:lstStyle>
          <a:p>
            <a:pPr eaLnBrk="1" hangingPunct="1"/>
            <a:fld id="{81B0B88B-D15F-49F2-8230-5AEC363EC189}" type="slidenum">
              <a:rPr lang="en-GB" altLang="ar-EG" sz="1100" smtClean="0"/>
              <a:pPr eaLnBrk="1" hangingPunct="1"/>
              <a:t>32</a:t>
            </a:fld>
            <a:endParaRPr lang="en-GB" altLang="ar-EG" sz="1100" dirty="0" smtClean="0"/>
          </a:p>
        </p:txBody>
      </p:sp>
    </p:spTree>
    <p:extLst>
      <p:ext uri="{BB962C8B-B14F-4D97-AF65-F5344CB8AC3E}">
        <p14:creationId xmlns="" xmlns:p14="http://schemas.microsoft.com/office/powerpoint/2010/main" val="4014337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55335" indent="-155335">
              <a:spcBef>
                <a:spcPct val="0"/>
              </a:spcBef>
              <a:buFontTx/>
              <a:buChar char="•"/>
            </a:pPr>
            <a:r>
              <a:rPr lang="en-GB" altLang="ar-EG" dirty="0" smtClean="0">
                <a:latin typeface="Arial" pitchFamily="34" charset="0"/>
              </a:rPr>
              <a:t> As with any medical therapy, the decision to prescribe HRT (and which dose regimen to choose) should involve a careful consideration of the benefits and risks of treatment.</a:t>
            </a:r>
          </a:p>
        </p:txBody>
      </p:sp>
      <p:sp>
        <p:nvSpPr>
          <p:cNvPr id="778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8820" eaLnBrk="0" hangingPunct="0">
              <a:defRPr sz="1800">
                <a:solidFill>
                  <a:schemeClr val="tx1"/>
                </a:solidFill>
                <a:latin typeface="Arial" pitchFamily="34" charset="0"/>
                <a:ea typeface="MS PGothic" pitchFamily="34" charset="-128"/>
              </a:defRPr>
            </a:lvl1pPr>
            <a:lvl2pPr marL="685817" indent="-263776" defTabSz="918820" eaLnBrk="0" hangingPunct="0">
              <a:defRPr sz="1800">
                <a:solidFill>
                  <a:schemeClr val="tx1"/>
                </a:solidFill>
                <a:latin typeface="Arial" pitchFamily="34" charset="0"/>
                <a:ea typeface="MS PGothic" pitchFamily="34" charset="-128"/>
              </a:defRPr>
            </a:lvl2pPr>
            <a:lvl3pPr marL="1055103" indent="-211021" defTabSz="918820" eaLnBrk="0" hangingPunct="0">
              <a:defRPr sz="1800">
                <a:solidFill>
                  <a:schemeClr val="tx1"/>
                </a:solidFill>
                <a:latin typeface="Arial" pitchFamily="34" charset="0"/>
                <a:ea typeface="MS PGothic" pitchFamily="34" charset="-128"/>
              </a:defRPr>
            </a:lvl3pPr>
            <a:lvl4pPr marL="1477145" indent="-211021" defTabSz="918820" eaLnBrk="0" hangingPunct="0">
              <a:defRPr sz="1800">
                <a:solidFill>
                  <a:schemeClr val="tx1"/>
                </a:solidFill>
                <a:latin typeface="Arial" pitchFamily="34" charset="0"/>
                <a:ea typeface="MS PGothic" pitchFamily="34" charset="-128"/>
              </a:defRPr>
            </a:lvl4pPr>
            <a:lvl5pPr marL="1899186" indent="-211021" defTabSz="918820" eaLnBrk="0" hangingPunct="0">
              <a:defRPr sz="1800">
                <a:solidFill>
                  <a:schemeClr val="tx1"/>
                </a:solidFill>
                <a:latin typeface="Arial" pitchFamily="34" charset="0"/>
                <a:ea typeface="MS PGothic" pitchFamily="34" charset="-128"/>
              </a:defRPr>
            </a:lvl5pPr>
            <a:lvl6pPr marL="2321227" indent="-211021" algn="l" defTabSz="918820" rtl="0" eaLnBrk="0" fontAlgn="base" hangingPunct="0">
              <a:spcBef>
                <a:spcPct val="0"/>
              </a:spcBef>
              <a:spcAft>
                <a:spcPct val="0"/>
              </a:spcAft>
              <a:defRPr sz="1800">
                <a:solidFill>
                  <a:schemeClr val="tx1"/>
                </a:solidFill>
                <a:latin typeface="Arial" pitchFamily="34" charset="0"/>
                <a:ea typeface="MS PGothic" pitchFamily="34" charset="-128"/>
              </a:defRPr>
            </a:lvl6pPr>
            <a:lvl7pPr marL="2743269" indent="-211021" algn="l" defTabSz="918820" rtl="0" eaLnBrk="0" fontAlgn="base" hangingPunct="0">
              <a:spcBef>
                <a:spcPct val="0"/>
              </a:spcBef>
              <a:spcAft>
                <a:spcPct val="0"/>
              </a:spcAft>
              <a:defRPr sz="1800">
                <a:solidFill>
                  <a:schemeClr val="tx1"/>
                </a:solidFill>
                <a:latin typeface="Arial" pitchFamily="34" charset="0"/>
                <a:ea typeface="MS PGothic" pitchFamily="34" charset="-128"/>
              </a:defRPr>
            </a:lvl7pPr>
            <a:lvl8pPr marL="3165310" indent="-211021" algn="l" defTabSz="918820" rtl="0" eaLnBrk="0" fontAlgn="base" hangingPunct="0">
              <a:spcBef>
                <a:spcPct val="0"/>
              </a:spcBef>
              <a:spcAft>
                <a:spcPct val="0"/>
              </a:spcAft>
              <a:defRPr sz="1800">
                <a:solidFill>
                  <a:schemeClr val="tx1"/>
                </a:solidFill>
                <a:latin typeface="Arial" pitchFamily="34" charset="0"/>
                <a:ea typeface="MS PGothic" pitchFamily="34" charset="-128"/>
              </a:defRPr>
            </a:lvl8pPr>
            <a:lvl9pPr marL="3587351" indent="-211021" algn="l" defTabSz="918820" rtl="0" eaLnBrk="0" fontAlgn="base" hangingPunct="0">
              <a:spcBef>
                <a:spcPct val="0"/>
              </a:spcBef>
              <a:spcAft>
                <a:spcPct val="0"/>
              </a:spcAft>
              <a:defRPr sz="1800">
                <a:solidFill>
                  <a:schemeClr val="tx1"/>
                </a:solidFill>
                <a:latin typeface="Arial" pitchFamily="34" charset="0"/>
                <a:ea typeface="MS PGothic" pitchFamily="34" charset="-128"/>
              </a:defRPr>
            </a:lvl9pPr>
          </a:lstStyle>
          <a:p>
            <a:pPr eaLnBrk="1" hangingPunct="1"/>
            <a:fld id="{BB5D61B8-56ED-4FF3-A05B-7DEF92021BAF}" type="slidenum">
              <a:rPr lang="en-US" altLang="ar-EG" sz="1100" smtClean="0">
                <a:solidFill>
                  <a:srgbClr val="000000"/>
                </a:solidFill>
                <a:latin typeface="Calibri" pitchFamily="34" charset="0"/>
              </a:rPr>
              <a:pPr eaLnBrk="1" hangingPunct="1"/>
              <a:t>34</a:t>
            </a:fld>
            <a:endParaRPr lang="en-US" altLang="ar-EG" sz="1100" dirty="0" smtClean="0">
              <a:solidFill>
                <a:srgbClr val="000000"/>
              </a:solidFill>
              <a:latin typeface="Calibri" pitchFamily="34" charset="0"/>
            </a:endParaRPr>
          </a:p>
        </p:txBody>
      </p:sp>
    </p:spTree>
    <p:extLst>
      <p:ext uri="{BB962C8B-B14F-4D97-AF65-F5344CB8AC3E}">
        <p14:creationId xmlns="" xmlns:p14="http://schemas.microsoft.com/office/powerpoint/2010/main" val="1266474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err="1" smtClean="0">
                <a:solidFill>
                  <a:schemeClr val="tx1"/>
                </a:solidFill>
                <a:latin typeface="+mn-lt"/>
                <a:ea typeface="+mn-ea"/>
                <a:cs typeface="+mn-cs"/>
              </a:rPr>
              <a:t>i</a:t>
            </a:r>
            <a:r>
              <a:rPr lang="en-US" sz="1200" b="1" kern="1200" baseline="0" dirty="0" smtClean="0">
                <a:solidFill>
                  <a:schemeClr val="tx1"/>
                </a:solidFill>
                <a:latin typeface="+mn-lt"/>
                <a:ea typeface="+mn-ea"/>
                <a:cs typeface="+mn-cs"/>
              </a:rPr>
              <a:t>) It is not recommended that ET or EPT be used for the</a:t>
            </a:r>
          </a:p>
          <a:p>
            <a:r>
              <a:rPr lang="en-US" sz="1200" b="1" kern="1200" baseline="0" dirty="0" smtClean="0">
                <a:solidFill>
                  <a:schemeClr val="tx1"/>
                </a:solidFill>
                <a:latin typeface="+mn-lt"/>
                <a:ea typeface="+mn-ea"/>
                <a:cs typeface="+mn-cs"/>
              </a:rPr>
              <a:t>primary prevention of coronary heart disease in</a:t>
            </a:r>
          </a:p>
          <a:p>
            <a:r>
              <a:rPr lang="en-US" sz="1200" b="1" kern="1200" baseline="0" dirty="0" smtClean="0">
                <a:solidFill>
                  <a:schemeClr val="tx1"/>
                </a:solidFill>
                <a:latin typeface="+mn-lt"/>
                <a:ea typeface="+mn-ea"/>
                <a:cs typeface="+mn-cs"/>
              </a:rPr>
              <a:t>postmenopausal women.</a:t>
            </a:r>
          </a:p>
          <a:p>
            <a:r>
              <a:rPr lang="en-US" sz="1200" b="1" kern="1200" baseline="0" dirty="0" smtClean="0">
                <a:solidFill>
                  <a:schemeClr val="tx1"/>
                </a:solidFill>
                <a:latin typeface="+mn-lt"/>
                <a:ea typeface="+mn-ea"/>
                <a:cs typeface="+mn-cs"/>
              </a:rPr>
              <a:t>This is the current cautious approach and guideline. ( A )</a:t>
            </a:r>
          </a:p>
          <a:p>
            <a:r>
              <a:rPr lang="en-US" sz="1200" b="1" kern="1200" baseline="0" dirty="0" smtClean="0">
                <a:solidFill>
                  <a:schemeClr val="tx1"/>
                </a:solidFill>
                <a:latin typeface="+mn-lt"/>
                <a:ea typeface="+mn-ea"/>
                <a:cs typeface="+mn-cs"/>
              </a:rPr>
              <a:t>ii) It is not recommended that ET or EPT be used for the</a:t>
            </a:r>
          </a:p>
          <a:p>
            <a:r>
              <a:rPr lang="en-US" sz="1200" b="1" kern="1200" baseline="0" dirty="0" smtClean="0">
                <a:solidFill>
                  <a:schemeClr val="tx1"/>
                </a:solidFill>
                <a:latin typeface="+mn-lt"/>
                <a:ea typeface="+mn-ea"/>
                <a:cs typeface="+mn-cs"/>
              </a:rPr>
              <a:t>secondary prevention of coronary heart disease in</a:t>
            </a:r>
          </a:p>
          <a:p>
            <a:r>
              <a:rPr lang="en-US" sz="1200" b="1" kern="1200" baseline="0" dirty="0" smtClean="0">
                <a:solidFill>
                  <a:schemeClr val="tx1"/>
                </a:solidFill>
                <a:latin typeface="+mn-lt"/>
                <a:ea typeface="+mn-ea"/>
                <a:cs typeface="+mn-cs"/>
              </a:rPr>
              <a:t>postmenopausal women. ( A )</a:t>
            </a:r>
            <a:endParaRPr lang="en-US" dirty="0"/>
          </a:p>
        </p:txBody>
      </p:sp>
      <p:sp>
        <p:nvSpPr>
          <p:cNvPr id="4" name="Slide Number Placeholder 3"/>
          <p:cNvSpPr>
            <a:spLocks noGrp="1"/>
          </p:cNvSpPr>
          <p:nvPr>
            <p:ph type="sldNum" sz="quarter" idx="10"/>
          </p:nvPr>
        </p:nvSpPr>
        <p:spPr/>
        <p:txBody>
          <a:bodyPr/>
          <a:lstStyle/>
          <a:p>
            <a:fld id="{77F8C4C9-7B5A-4B9C-8A65-F17D580D1C4B}" type="slidenum">
              <a:rPr lang="en-US" smtClean="0"/>
              <a:pPr/>
              <a:t>36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2855913" y="514350"/>
            <a:ext cx="3432175" cy="2573338"/>
          </a:xfrm>
          <a:ln/>
        </p:spPr>
      </p:sp>
      <p:sp>
        <p:nvSpPr>
          <p:cNvPr id="88067" name="Notes Placeholder 2"/>
          <p:cNvSpPr>
            <a:spLocks noGrp="1"/>
          </p:cNvSpPr>
          <p:nvPr>
            <p:ph type="body" idx="1"/>
          </p:nvPr>
        </p:nvSpPr>
        <p:spPr>
          <a:xfrm>
            <a:off x="1220702" y="3257205"/>
            <a:ext cx="6702601" cy="3087004"/>
          </a:xfrm>
        </p:spPr>
        <p:txBody>
          <a:bodyPr lIns="92276" tIns="46139" rIns="92276" bIns="46139"/>
          <a:lstStyle/>
          <a:p>
            <a:pPr marL="170099" indent="-170099">
              <a:lnSpc>
                <a:spcPct val="90000"/>
              </a:lnSpc>
              <a:buFont typeface="Arial" pitchFamily="34" charset="0"/>
              <a:buChar char="•"/>
              <a:defRPr/>
            </a:pPr>
            <a:r>
              <a:rPr lang="en-GB" dirty="0" smtClean="0">
                <a:ea typeface="ＭＳ Ｐゴシック" pitchFamily="34" charset="-128"/>
              </a:rPr>
              <a:t>In 2013, the IMS presented their recommendations on Menopausal HRT.</a:t>
            </a:r>
          </a:p>
          <a:p>
            <a:pPr marL="170099" indent="-170099">
              <a:lnSpc>
                <a:spcPct val="90000"/>
              </a:lnSpc>
              <a:buFont typeface="Arial" pitchFamily="34" charset="0"/>
              <a:buChar char="•"/>
              <a:defRPr/>
            </a:pPr>
            <a:r>
              <a:rPr lang="en-GB" dirty="0" smtClean="0">
                <a:ea typeface="ＭＳ Ｐゴシック" pitchFamily="34" charset="-128"/>
              </a:rPr>
              <a:t>Although the WHI combined HRT arm showed increased breast cancer diagnosis at an average follow-up of 5.6 years, this was not statistically significant after adjustment for confounding variables.</a:t>
            </a:r>
          </a:p>
          <a:p>
            <a:pPr marL="170099" indent="-170099">
              <a:lnSpc>
                <a:spcPct val="90000"/>
              </a:lnSpc>
              <a:buFont typeface="Arial" pitchFamily="34" charset="0"/>
              <a:buChar char="•"/>
              <a:defRPr/>
            </a:pPr>
            <a:r>
              <a:rPr lang="en-GB" dirty="0" smtClean="0">
                <a:ea typeface="ＭＳ Ｐゴシック" pitchFamily="34" charset="-128"/>
              </a:rPr>
              <a:t>On the basis of the WHI combined HRT results, it appears that women who had not used prior HRT were not at higher breast cancer risk until 5–7 years after initiation of therapy.</a:t>
            </a:r>
          </a:p>
          <a:p>
            <a:pPr marL="170099" indent="-170099">
              <a:lnSpc>
                <a:spcPct val="90000"/>
              </a:lnSpc>
              <a:buFont typeface="Arial" pitchFamily="34" charset="0"/>
              <a:buChar char="•"/>
              <a:defRPr/>
            </a:pPr>
            <a:r>
              <a:rPr lang="en-GB" dirty="0" smtClean="0">
                <a:ea typeface="ＭＳ Ｐゴシック" pitchFamily="34" charset="-128"/>
              </a:rPr>
              <a:t>Lifestyle factors associated with an increased risk of breast cancer diagnosis include postmenopausal obesity, increased alcohol intake and reduced physical activity.</a:t>
            </a:r>
          </a:p>
          <a:p>
            <a:pPr marL="170099" indent="-170099">
              <a:lnSpc>
                <a:spcPct val="90000"/>
              </a:lnSpc>
              <a:buFont typeface="Arial" pitchFamily="34" charset="0"/>
              <a:buChar char="•"/>
              <a:defRPr/>
            </a:pPr>
            <a:r>
              <a:rPr lang="en-GB" dirty="0" smtClean="0">
                <a:ea typeface="ＭＳ Ｐゴシック" pitchFamily="34" charset="-128"/>
              </a:rPr>
              <a:t>When used in association with estradiol,  micronized progesterone (a natural progesterone) and D (a synthetic progestogen) may be associated with a better risk profile for breast cancer than other synthetic progestogens.</a:t>
            </a:r>
          </a:p>
          <a:p>
            <a:pPr marL="170099" indent="-170099">
              <a:lnSpc>
                <a:spcPct val="90000"/>
              </a:lnSpc>
              <a:buFont typeface="Arial" pitchFamily="34" charset="0"/>
              <a:buChar char="•"/>
              <a:defRPr/>
            </a:pPr>
            <a:r>
              <a:rPr lang="en-GB" dirty="0" smtClean="0">
                <a:ea typeface="ＭＳ Ｐゴシック" pitchFamily="34" charset="-128"/>
              </a:rPr>
              <a:t>Similarly, in their 2010 review of HRT,  the US Endocrine Society stated that emerging data </a:t>
            </a:r>
            <a:r>
              <a:rPr lang="de-DE" dirty="0" smtClean="0">
                <a:ea typeface="ＭＳ Ｐゴシック" pitchFamily="34" charset="-128"/>
              </a:rPr>
              <a:t>from two independent studies </a:t>
            </a:r>
            <a:r>
              <a:rPr lang="en-GB" dirty="0" smtClean="0">
                <a:ea typeface="ＭＳ Ｐゴシック" pitchFamily="34" charset="-128"/>
              </a:rPr>
              <a:t>suggest that progesterone (and perhaps dydrogesterone) in combination with estrogen does not increase breast cancer risk if given for 5 years or less.</a:t>
            </a:r>
          </a:p>
          <a:p>
            <a:pPr>
              <a:lnSpc>
                <a:spcPct val="90000"/>
              </a:lnSpc>
              <a:defRPr/>
            </a:pPr>
            <a:endParaRPr lang="en-GB" dirty="0" smtClean="0">
              <a:ea typeface="ＭＳ Ｐゴシック" pitchFamily="34" charset="-128"/>
            </a:endParaRPr>
          </a:p>
          <a:p>
            <a:pPr>
              <a:lnSpc>
                <a:spcPct val="90000"/>
              </a:lnSpc>
              <a:defRPr/>
            </a:pPr>
            <a:r>
              <a:rPr lang="en-GB" dirty="0" smtClean="0">
                <a:ea typeface="ＭＳ Ｐゴシック" pitchFamily="34" charset="-128"/>
              </a:rPr>
              <a:t>References:</a:t>
            </a:r>
          </a:p>
          <a:p>
            <a:pPr>
              <a:lnSpc>
                <a:spcPct val="90000"/>
              </a:lnSpc>
              <a:defRPr/>
            </a:pPr>
            <a:r>
              <a:rPr lang="en-GB" dirty="0" smtClean="0">
                <a:ea typeface="ＭＳ Ｐゴシック" pitchFamily="34" charset="-128"/>
              </a:rPr>
              <a:t>D</a:t>
            </a:r>
            <a:r>
              <a:rPr lang="en-US" dirty="0" smtClean="0">
                <a:ea typeface="ＭＳ Ｐゴシック" pitchFamily="34" charset="-128"/>
              </a:rPr>
              <a:t>e Villiers TJ </a:t>
            </a:r>
            <a:r>
              <a:rPr lang="nl-NL" dirty="0" smtClean="0">
                <a:ea typeface="ＭＳ Ｐゴシック" pitchFamily="34" charset="-128"/>
              </a:rPr>
              <a:t>et al. </a:t>
            </a:r>
            <a:r>
              <a:rPr lang="de-DE" dirty="0" smtClean="0">
                <a:ea typeface="ＭＳ Ｐゴシック" pitchFamily="34" charset="-128"/>
              </a:rPr>
              <a:t>Climacteric </a:t>
            </a:r>
            <a:r>
              <a:rPr lang="en-US" dirty="0" smtClean="0">
                <a:ea typeface="ＭＳ Ｐゴシック" pitchFamily="34" charset="-128"/>
              </a:rPr>
              <a:t>2013;16:316–337.</a:t>
            </a:r>
            <a:br>
              <a:rPr lang="en-US" dirty="0" smtClean="0">
                <a:ea typeface="ＭＳ Ｐゴシック" pitchFamily="34" charset="-128"/>
              </a:rPr>
            </a:br>
            <a:r>
              <a:rPr lang="en-GB" dirty="0" smtClean="0">
                <a:ea typeface="ＭＳ Ｐゴシック" pitchFamily="34" charset="-128"/>
              </a:rPr>
              <a:t>Santen RJ et al. J Clin Endocrinol Metab 2010;95(Suppl 1):S1–S66.</a:t>
            </a:r>
            <a:endParaRPr lang="en-US" dirty="0" smtClean="0">
              <a:ea typeface="ＭＳ Ｐゴシック" pitchFamily="34" charset="-128"/>
            </a:endParaRPr>
          </a:p>
          <a:p>
            <a:pPr>
              <a:lnSpc>
                <a:spcPct val="90000"/>
              </a:lnSpc>
              <a:defRPr/>
            </a:pPr>
            <a:endParaRPr lang="en-US" dirty="0" smtClean="0">
              <a:ea typeface="ＭＳ Ｐゴシック" pitchFamily="34" charset="-128"/>
            </a:endParaRPr>
          </a:p>
          <a:p>
            <a:pPr>
              <a:lnSpc>
                <a:spcPct val="90000"/>
              </a:lnSpc>
              <a:defRPr/>
            </a:pPr>
            <a:endParaRPr lang="en-GB" dirty="0" smtClean="0">
              <a:ea typeface="ＭＳ Ｐゴシック" pitchFamily="34" charset="-128"/>
            </a:endParaRPr>
          </a:p>
          <a:p>
            <a:pPr>
              <a:lnSpc>
                <a:spcPct val="90000"/>
              </a:lnSpc>
              <a:defRPr/>
            </a:pPr>
            <a:endParaRPr lang="en-GB" dirty="0" smtClean="0">
              <a:ea typeface="ＭＳ Ｐゴシック" pitchFamily="34" charset="-128"/>
            </a:endParaRPr>
          </a:p>
        </p:txBody>
      </p:sp>
      <p:sp>
        <p:nvSpPr>
          <p:cNvPr id="90116"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800">
                <a:solidFill>
                  <a:schemeClr val="tx1"/>
                </a:solidFill>
                <a:latin typeface="Arial" pitchFamily="34" charset="0"/>
                <a:ea typeface="MS PGothic" pitchFamily="34" charset="-128"/>
              </a:defRPr>
            </a:lvl1pPr>
            <a:lvl2pPr marL="685817" indent="-263776" eaLnBrk="0" hangingPunct="0">
              <a:defRPr sz="1800">
                <a:solidFill>
                  <a:schemeClr val="tx1"/>
                </a:solidFill>
                <a:latin typeface="Arial" pitchFamily="34" charset="0"/>
                <a:ea typeface="MS PGothic" pitchFamily="34" charset="-128"/>
              </a:defRPr>
            </a:lvl2pPr>
            <a:lvl3pPr marL="1055103" indent="-211021" eaLnBrk="0" hangingPunct="0">
              <a:defRPr sz="1800">
                <a:solidFill>
                  <a:schemeClr val="tx1"/>
                </a:solidFill>
                <a:latin typeface="Arial" pitchFamily="34" charset="0"/>
                <a:ea typeface="MS PGothic" pitchFamily="34" charset="-128"/>
              </a:defRPr>
            </a:lvl3pPr>
            <a:lvl4pPr marL="1477145" indent="-211021" eaLnBrk="0" hangingPunct="0">
              <a:defRPr sz="1800">
                <a:solidFill>
                  <a:schemeClr val="tx1"/>
                </a:solidFill>
                <a:latin typeface="Arial" pitchFamily="34" charset="0"/>
                <a:ea typeface="MS PGothic" pitchFamily="34" charset="-128"/>
              </a:defRPr>
            </a:lvl4pPr>
            <a:lvl5pPr marL="1899186" indent="-211021" eaLnBrk="0" hangingPunct="0">
              <a:defRPr sz="1800">
                <a:solidFill>
                  <a:schemeClr val="tx1"/>
                </a:solidFill>
                <a:latin typeface="Arial" pitchFamily="34" charset="0"/>
                <a:ea typeface="MS PGothic" pitchFamily="34" charset="-128"/>
              </a:defRPr>
            </a:lvl5pPr>
            <a:lvl6pPr marL="2321227" indent="-211021" algn="l" rtl="0" eaLnBrk="0" fontAlgn="base" hangingPunct="0">
              <a:spcBef>
                <a:spcPct val="0"/>
              </a:spcBef>
              <a:spcAft>
                <a:spcPct val="0"/>
              </a:spcAft>
              <a:defRPr sz="1800">
                <a:solidFill>
                  <a:schemeClr val="tx1"/>
                </a:solidFill>
                <a:latin typeface="Arial" pitchFamily="34" charset="0"/>
                <a:ea typeface="MS PGothic" pitchFamily="34" charset="-128"/>
              </a:defRPr>
            </a:lvl6pPr>
            <a:lvl7pPr marL="2743269" indent="-211021" algn="l" rtl="0" eaLnBrk="0" fontAlgn="base" hangingPunct="0">
              <a:spcBef>
                <a:spcPct val="0"/>
              </a:spcBef>
              <a:spcAft>
                <a:spcPct val="0"/>
              </a:spcAft>
              <a:defRPr sz="1800">
                <a:solidFill>
                  <a:schemeClr val="tx1"/>
                </a:solidFill>
                <a:latin typeface="Arial" pitchFamily="34" charset="0"/>
                <a:ea typeface="MS PGothic" pitchFamily="34" charset="-128"/>
              </a:defRPr>
            </a:lvl7pPr>
            <a:lvl8pPr marL="3165310" indent="-211021" algn="l" rtl="0" eaLnBrk="0" fontAlgn="base" hangingPunct="0">
              <a:spcBef>
                <a:spcPct val="0"/>
              </a:spcBef>
              <a:spcAft>
                <a:spcPct val="0"/>
              </a:spcAft>
              <a:defRPr sz="1800">
                <a:solidFill>
                  <a:schemeClr val="tx1"/>
                </a:solidFill>
                <a:latin typeface="Arial" pitchFamily="34" charset="0"/>
                <a:ea typeface="MS PGothic" pitchFamily="34" charset="-128"/>
              </a:defRPr>
            </a:lvl8pPr>
            <a:lvl9pPr marL="3587351" indent="-211021" algn="l" rtl="0" eaLnBrk="0" fontAlgn="base" hangingPunct="0">
              <a:spcBef>
                <a:spcPct val="0"/>
              </a:spcBef>
              <a:spcAft>
                <a:spcPct val="0"/>
              </a:spcAft>
              <a:defRPr sz="1800">
                <a:solidFill>
                  <a:schemeClr val="tx1"/>
                </a:solidFill>
                <a:latin typeface="Arial" pitchFamily="34" charset="0"/>
                <a:ea typeface="MS PGothic" pitchFamily="34" charset="-128"/>
              </a:defRPr>
            </a:lvl9pPr>
          </a:lstStyle>
          <a:p>
            <a:pPr eaLnBrk="1" hangingPunct="1"/>
            <a:fld id="{372A7936-6D5B-42A3-A017-B6FADC5F648D}" type="slidenum">
              <a:rPr lang="en-GB" altLang="ar-EG" sz="1100" smtClean="0"/>
              <a:pPr eaLnBrk="1" hangingPunct="1"/>
              <a:t>38</a:t>
            </a:fld>
            <a:endParaRPr lang="en-GB" altLang="ar-EG" sz="1100" dirty="0" smtClean="0"/>
          </a:p>
        </p:txBody>
      </p:sp>
    </p:spTree>
    <p:extLst>
      <p:ext uri="{BB962C8B-B14F-4D97-AF65-F5344CB8AC3E}">
        <p14:creationId xmlns="" xmlns:p14="http://schemas.microsoft.com/office/powerpoint/2010/main" val="3661222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281FC8-A22A-437E-A38E-4253E0CABD4C}" type="datetimeFigureOut">
              <a:rPr lang="en-US" smtClean="0"/>
              <a:pPr/>
              <a:t>8/26/2014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6A9405A-0219-4E0B-905F-4AAC5A8F13C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281FC8-A22A-437E-A38E-4253E0CABD4C}" type="datetimeFigureOut">
              <a:rPr lang="en-US" smtClean="0"/>
              <a:pPr/>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9405A-0219-4E0B-905F-4AAC5A8F13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281FC8-A22A-437E-A38E-4253E0CABD4C}" type="datetimeFigureOut">
              <a:rPr lang="en-US" smtClean="0"/>
              <a:pPr/>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9405A-0219-4E0B-905F-4AAC5A8F13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281FC8-A22A-437E-A38E-4253E0CABD4C}" type="datetimeFigureOut">
              <a:rPr lang="en-US" smtClean="0"/>
              <a:pPr/>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9405A-0219-4E0B-905F-4AAC5A8F13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281FC8-A22A-437E-A38E-4253E0CABD4C}" type="datetimeFigureOut">
              <a:rPr lang="en-US" smtClean="0"/>
              <a:pPr/>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9405A-0219-4E0B-905F-4AAC5A8F13C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281FC8-A22A-437E-A38E-4253E0CABD4C}" type="datetimeFigureOut">
              <a:rPr lang="en-US" smtClean="0"/>
              <a:pPr/>
              <a:t>8/26/2014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9405A-0219-4E0B-905F-4AAC5A8F13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281FC8-A22A-437E-A38E-4253E0CABD4C}" type="datetimeFigureOut">
              <a:rPr lang="en-US" smtClean="0"/>
              <a:pPr/>
              <a:t>8/26/2014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9405A-0219-4E0B-905F-4AAC5A8F13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281FC8-A22A-437E-A38E-4253E0CABD4C}" type="datetimeFigureOut">
              <a:rPr lang="en-US" smtClean="0"/>
              <a:pPr/>
              <a:t>8/26/2014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9405A-0219-4E0B-905F-4AAC5A8F13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81FC8-A22A-437E-A38E-4253E0CABD4C}" type="datetimeFigureOut">
              <a:rPr lang="en-US" smtClean="0"/>
              <a:pPr/>
              <a:t>8/26/2014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9405A-0219-4E0B-905F-4AAC5A8F13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281FC8-A22A-437E-A38E-4253E0CABD4C}" type="datetimeFigureOut">
              <a:rPr lang="en-US" smtClean="0"/>
              <a:pPr/>
              <a:t>8/26/2014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9405A-0219-4E0B-905F-4AAC5A8F13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281FC8-A22A-437E-A38E-4253E0CABD4C}" type="datetimeFigureOut">
              <a:rPr lang="en-US" smtClean="0"/>
              <a:pPr/>
              <a:t>8/26/2014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6A9405A-0219-4E0B-905F-4AAC5A8F13C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281FC8-A22A-437E-A38E-4253E0CABD4C}" type="datetimeFigureOut">
              <a:rPr lang="en-US" smtClean="0"/>
              <a:pPr/>
              <a:t>8/26/2014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6A9405A-0219-4E0B-905F-4AAC5A8F13C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slideLayout" Target="../slideLayouts/slideLayout7.xml"/><Relationship Id="rId3" Type="http://schemas.openxmlformats.org/officeDocument/2006/relationships/tags" Target="../tags/tag2.xml"/><Relationship Id="rId21" Type="http://schemas.openxmlformats.org/officeDocument/2006/relationships/tags" Target="../tags/tag20.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tags" Target="../tags/tag19.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tags" Target="../tags/tag23.xml"/><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oleObject" Target="../embeddings/oleObject1.bin"/><Relationship Id="rId10" Type="http://schemas.openxmlformats.org/officeDocument/2006/relationships/tags" Target="../tags/tag9.xml"/><Relationship Id="rId19" Type="http://schemas.openxmlformats.org/officeDocument/2006/relationships/tags" Target="../tags/tag18.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notesSlide" Target="../notesSlides/notesSlide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tags" Target="../tags/tag36.xml"/><Relationship Id="rId18" Type="http://schemas.openxmlformats.org/officeDocument/2006/relationships/oleObject" Target="../embeddings/oleObject2.bin"/><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tags" Target="../tags/tag35.xml"/><Relationship Id="rId17" Type="http://schemas.openxmlformats.org/officeDocument/2006/relationships/notesSlide" Target="../notesSlides/notesSlide7.xml"/><Relationship Id="rId2" Type="http://schemas.openxmlformats.org/officeDocument/2006/relationships/tags" Target="../tags/tag25.xml"/><Relationship Id="rId16"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5" Type="http://schemas.openxmlformats.org/officeDocument/2006/relationships/tags" Target="../tags/tag38.xml"/><Relationship Id="rId10" Type="http://schemas.openxmlformats.org/officeDocument/2006/relationships/tags" Target="../tags/tag33.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tags" Target="../tags/tag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jpe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brightpink.org/wp-content/themes/brightpink/images/assess-risk-watercolor-0.jpg"/>
          <p:cNvPicPr>
            <a:picLocks noChangeAspect="1" noChangeArrowheads="1"/>
          </p:cNvPicPr>
          <p:nvPr/>
        </p:nvPicPr>
        <p:blipFill>
          <a:blip r:embed="rId3" cstate="print"/>
          <a:srcRect/>
          <a:stretch>
            <a:fillRect/>
          </a:stretch>
        </p:blipFill>
        <p:spPr bwMode="auto">
          <a:xfrm>
            <a:off x="457200" y="609600"/>
            <a:ext cx="6629400" cy="4504186"/>
          </a:xfrm>
          <a:prstGeom prst="rect">
            <a:avLst/>
          </a:prstGeom>
          <a:noFill/>
        </p:spPr>
      </p:pic>
      <p:sp>
        <p:nvSpPr>
          <p:cNvPr id="2" name="Title 1"/>
          <p:cNvSpPr>
            <a:spLocks noGrp="1"/>
          </p:cNvSpPr>
          <p:nvPr>
            <p:ph type="ctrTitle"/>
          </p:nvPr>
        </p:nvSpPr>
        <p:spPr>
          <a:xfrm>
            <a:off x="685800" y="685801"/>
            <a:ext cx="7772400" cy="2914650"/>
          </a:xfrm>
        </p:spPr>
        <p:txBody>
          <a:bodyPr>
            <a:noAutofit/>
          </a:bodyPr>
          <a:lstStyle/>
          <a:p>
            <a:r>
              <a:rPr lang="en-US" sz="9600" dirty="0" smtClean="0"/>
              <a:t>HRT</a:t>
            </a:r>
            <a:endParaRPr lang="en-US" sz="9600" dirty="0"/>
          </a:p>
        </p:txBody>
      </p:sp>
      <p:sp>
        <p:nvSpPr>
          <p:cNvPr id="3" name="Subtitle 2"/>
          <p:cNvSpPr>
            <a:spLocks noGrp="1"/>
          </p:cNvSpPr>
          <p:nvPr>
            <p:ph type="subTitle" idx="1"/>
          </p:nvPr>
        </p:nvSpPr>
        <p:spPr>
          <a:xfrm>
            <a:off x="1289304" y="5105400"/>
            <a:ext cx="7854696" cy="1752600"/>
          </a:xfrm>
        </p:spPr>
        <p:txBody>
          <a:bodyPr>
            <a:normAutofit/>
          </a:bodyPr>
          <a:lstStyle/>
          <a:p>
            <a:r>
              <a:rPr lang="en-US" sz="2400" dirty="0" smtClean="0">
                <a:solidFill>
                  <a:srgbClr val="C00000"/>
                </a:solidFill>
              </a:rPr>
              <a:t>Teleconference UKM, 27 AUGUST 2014</a:t>
            </a:r>
          </a:p>
          <a:p>
            <a:r>
              <a:rPr lang="en-US" sz="2400" dirty="0" smtClean="0">
                <a:solidFill>
                  <a:srgbClr val="C00000"/>
                </a:solidFill>
              </a:rPr>
              <a:t>DR JOSEPHINE TANG, HSJ</a:t>
            </a:r>
          </a:p>
          <a:p>
            <a:r>
              <a:rPr lang="en-US" sz="2400" dirty="0" smtClean="0">
                <a:solidFill>
                  <a:srgbClr val="C00000"/>
                </a:solidFill>
              </a:rPr>
              <a:t>Supervisor: DR JULIANA , ONG SPECIALIST HSJ</a:t>
            </a:r>
          </a:p>
          <a:p>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925513" y="63500"/>
            <a:ext cx="8218487" cy="927100"/>
          </a:xfrm>
        </p:spPr>
        <p:txBody>
          <a:bodyPr>
            <a:normAutofit/>
          </a:bodyPr>
          <a:lstStyle/>
          <a:p>
            <a:r>
              <a:rPr lang="en-GB" altLang="ar-EG" sz="4000" b="1" dirty="0" smtClean="0"/>
              <a:t>What is Menopausal transition?</a:t>
            </a:r>
          </a:p>
        </p:txBody>
      </p:sp>
      <p:sp>
        <p:nvSpPr>
          <p:cNvPr id="5123" name="Content Placeholder 2"/>
          <p:cNvSpPr>
            <a:spLocks noGrp="1"/>
          </p:cNvSpPr>
          <p:nvPr>
            <p:ph idx="4294967295"/>
          </p:nvPr>
        </p:nvSpPr>
        <p:spPr>
          <a:xfrm>
            <a:off x="925513" y="990601"/>
            <a:ext cx="7913687" cy="1524000"/>
          </a:xfrm>
        </p:spPr>
        <p:txBody>
          <a:bodyPr/>
          <a:lstStyle/>
          <a:p>
            <a:r>
              <a:rPr lang="en-GB" altLang="ar-EG" sz="1800" b="1" dirty="0" smtClean="0">
                <a:solidFill>
                  <a:srgbClr val="52BE08"/>
                </a:solidFill>
              </a:rPr>
              <a:t>Menopausal transition</a:t>
            </a:r>
            <a:r>
              <a:rPr lang="en-GB" altLang="ar-EG" sz="1800" dirty="0" smtClean="0">
                <a:solidFill>
                  <a:srgbClr val="549117"/>
                </a:solidFill>
              </a:rPr>
              <a:t>: </a:t>
            </a:r>
            <a:r>
              <a:rPr lang="en-GB" altLang="ar-EG" sz="1800" dirty="0" smtClean="0"/>
              <a:t>from the first features of approaching menopause until  up to 1 year after final menstrual period</a:t>
            </a:r>
          </a:p>
          <a:p>
            <a:pPr lvl="2"/>
            <a:r>
              <a:rPr lang="en-GB" altLang="ar-EG" sz="1600" dirty="0" smtClean="0"/>
              <a:t>Associated with significant hormonal variability over time</a:t>
            </a:r>
          </a:p>
          <a:p>
            <a:pPr lvl="2"/>
            <a:r>
              <a:rPr lang="en-GB" altLang="ar-EG" sz="1600" dirty="0" smtClean="0"/>
              <a:t>Overall, </a:t>
            </a:r>
            <a:r>
              <a:rPr lang="en-GB" altLang="ar-EG" sz="1600" b="1" dirty="0" smtClean="0">
                <a:solidFill>
                  <a:srgbClr val="52BE08"/>
                </a:solidFill>
              </a:rPr>
              <a:t>decline in </a:t>
            </a:r>
            <a:r>
              <a:rPr lang="en-GB" altLang="ar-EG" sz="1600" b="1" dirty="0" err="1" smtClean="0">
                <a:solidFill>
                  <a:srgbClr val="52BE08"/>
                </a:solidFill>
              </a:rPr>
              <a:t>estrogen</a:t>
            </a:r>
            <a:r>
              <a:rPr lang="en-GB" altLang="ar-EG" sz="1600" b="1" dirty="0" smtClean="0">
                <a:solidFill>
                  <a:srgbClr val="52BE08"/>
                </a:solidFill>
              </a:rPr>
              <a:t> levels </a:t>
            </a:r>
            <a:r>
              <a:rPr lang="en-GB" altLang="ar-EG" sz="1600" dirty="0" smtClean="0"/>
              <a:t>over the menopausal transition</a:t>
            </a:r>
          </a:p>
        </p:txBody>
      </p:sp>
      <p:pic>
        <p:nvPicPr>
          <p:cNvPr id="22530" name="Picture 2" descr="http://php.med.unsw.edu.au/medwiki/images/a/a7/Pic10.png"/>
          <p:cNvPicPr>
            <a:picLocks noChangeAspect="1" noChangeArrowheads="1"/>
          </p:cNvPicPr>
          <p:nvPr/>
        </p:nvPicPr>
        <p:blipFill>
          <a:blip r:embed="rId3" cstate="print"/>
          <a:srcRect/>
          <a:stretch>
            <a:fillRect/>
          </a:stretch>
        </p:blipFill>
        <p:spPr bwMode="auto">
          <a:xfrm>
            <a:off x="609600" y="2209800"/>
            <a:ext cx="7772400" cy="4339103"/>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8"/>
          <p:cNvSpPr>
            <a:spLocks noGrp="1"/>
          </p:cNvSpPr>
          <p:nvPr>
            <p:ph type="title" idx="4294967295"/>
          </p:nvPr>
        </p:nvSpPr>
        <p:spPr>
          <a:xfrm>
            <a:off x="163513" y="63500"/>
            <a:ext cx="8980487" cy="927100"/>
          </a:xfrm>
        </p:spPr>
        <p:txBody>
          <a:bodyPr>
            <a:noAutofit/>
          </a:bodyPr>
          <a:lstStyle/>
          <a:p>
            <a:r>
              <a:rPr lang="nl-NL" altLang="ar-EG" sz="3200" b="1" dirty="0" smtClean="0">
                <a:solidFill>
                  <a:srgbClr val="FF0000"/>
                </a:solidFill>
              </a:rPr>
              <a:t>Signs and Symptoms </a:t>
            </a:r>
            <a:br>
              <a:rPr lang="nl-NL" altLang="ar-EG" sz="3200" b="1" dirty="0" smtClean="0">
                <a:solidFill>
                  <a:srgbClr val="FF0000"/>
                </a:solidFill>
              </a:rPr>
            </a:br>
            <a:r>
              <a:rPr lang="nl-NL" altLang="ar-EG" sz="3200" b="1" dirty="0" smtClean="0">
                <a:solidFill>
                  <a:srgbClr val="FF0000"/>
                </a:solidFill>
              </a:rPr>
              <a:t>During the Menopausal Transition </a:t>
            </a:r>
            <a:endParaRPr lang="en-GB" altLang="ar-EG" sz="3200" b="1" dirty="0" smtClean="0">
              <a:solidFill>
                <a:srgbClr val="FF0000"/>
              </a:solidFill>
            </a:endParaRPr>
          </a:p>
        </p:txBody>
      </p:sp>
      <p:sp>
        <p:nvSpPr>
          <p:cNvPr id="6156" name="Content Placeholder 20"/>
          <p:cNvSpPr>
            <a:spLocks noGrp="1"/>
          </p:cNvSpPr>
          <p:nvPr>
            <p:ph sz="quarter" idx="4294967295"/>
          </p:nvPr>
        </p:nvSpPr>
        <p:spPr>
          <a:xfrm>
            <a:off x="0" y="6300788"/>
            <a:ext cx="7019925" cy="503237"/>
          </a:xfrm>
        </p:spPr>
        <p:txBody>
          <a:bodyPr/>
          <a:lstStyle/>
          <a:p>
            <a:pPr marL="3175" indent="0">
              <a:lnSpc>
                <a:spcPct val="100000"/>
              </a:lnSpc>
              <a:buFontTx/>
              <a:buNone/>
            </a:pPr>
            <a:r>
              <a:rPr lang="en-GB" altLang="ar-EG" sz="900" smtClean="0"/>
              <a:t>Adapted from Bungay G et al. Br Med J 1980;281:181–3; </a:t>
            </a:r>
            <a:br>
              <a:rPr lang="en-GB" altLang="ar-EG" sz="900" smtClean="0"/>
            </a:br>
            <a:r>
              <a:rPr lang="en-GB" altLang="ar-EG" sz="900" smtClean="0"/>
              <a:t>Van Keep PA et al. Maturitas 1990;12:163–70.</a:t>
            </a:r>
          </a:p>
          <a:p>
            <a:pPr marL="3175" indent="0">
              <a:lnSpc>
                <a:spcPct val="100000"/>
              </a:lnSpc>
              <a:buFontTx/>
              <a:buNone/>
            </a:pPr>
            <a:endParaRPr lang="en-GB" altLang="ar-EG" sz="900" smtClean="0"/>
          </a:p>
        </p:txBody>
      </p:sp>
      <p:sp>
        <p:nvSpPr>
          <p:cNvPr id="2" name="AutoShape 2"/>
          <p:cNvSpPr>
            <a:spLocks noChangeArrowheads="1"/>
          </p:cNvSpPr>
          <p:nvPr/>
        </p:nvSpPr>
        <p:spPr bwMode="auto">
          <a:xfrm>
            <a:off x="509588" y="2717800"/>
            <a:ext cx="7383462" cy="360363"/>
          </a:xfrm>
          <a:prstGeom prst="hexagon">
            <a:avLst>
              <a:gd name="adj" fmla="val 776137"/>
              <a:gd name="vf" fmla="val 115470"/>
            </a:avLst>
          </a:prstGeom>
          <a:solidFill>
            <a:schemeClr val="accent2"/>
          </a:solidFill>
          <a:ln w="28575" algn="ctr">
            <a:solidFill>
              <a:schemeClr val="accent2">
                <a:lumMod val="50000"/>
              </a:schemeClr>
            </a:solidFill>
            <a:miter lim="800000"/>
            <a:headEnd/>
            <a:tailEnd/>
          </a:ln>
        </p:spPr>
        <p:txBody>
          <a:bodyPr/>
          <a:lstStyle/>
          <a:p>
            <a:pPr algn="ctr">
              <a:spcBef>
                <a:spcPct val="50000"/>
              </a:spcBef>
              <a:spcAft>
                <a:spcPct val="50000"/>
              </a:spcAft>
              <a:defRPr/>
            </a:pPr>
            <a:endParaRPr lang="en-GB" dirty="0">
              <a:latin typeface="Arial" charset="0"/>
              <a:ea typeface="+mn-ea"/>
              <a:cs typeface="+mn-cs"/>
            </a:endParaRPr>
          </a:p>
        </p:txBody>
      </p:sp>
      <p:sp>
        <p:nvSpPr>
          <p:cNvPr id="6148" name="Text Box 5"/>
          <p:cNvSpPr txBox="1">
            <a:spLocks noChangeArrowheads="1"/>
          </p:cNvSpPr>
          <p:nvPr/>
        </p:nvSpPr>
        <p:spPr bwMode="auto">
          <a:xfrm>
            <a:off x="495300" y="3168650"/>
            <a:ext cx="2562225" cy="958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GB" altLang="ar-EG" sz="1900"/>
              <a:t>Vasomotor Symptoms</a:t>
            </a:r>
          </a:p>
          <a:p>
            <a:r>
              <a:rPr lang="en-GB" altLang="ar-EG" sz="1900"/>
              <a:t>Sleep Disorders</a:t>
            </a:r>
          </a:p>
          <a:p>
            <a:r>
              <a:rPr lang="en-GB" altLang="ar-EG" sz="1900"/>
              <a:t>Mood Changes</a:t>
            </a:r>
          </a:p>
        </p:txBody>
      </p:sp>
      <p:sp>
        <p:nvSpPr>
          <p:cNvPr id="6149" name="Text Box 6"/>
          <p:cNvSpPr txBox="1">
            <a:spLocks noChangeArrowheads="1"/>
          </p:cNvSpPr>
          <p:nvPr/>
        </p:nvSpPr>
        <p:spPr bwMode="auto">
          <a:xfrm>
            <a:off x="3609975" y="3632200"/>
            <a:ext cx="2195513" cy="677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GB" altLang="ar-EG" sz="1900"/>
              <a:t>Urogenital Atrophy</a:t>
            </a:r>
          </a:p>
          <a:p>
            <a:r>
              <a:rPr lang="en-GB" altLang="ar-EG" sz="1900"/>
              <a:t>Dyspareunia</a:t>
            </a:r>
          </a:p>
        </p:txBody>
      </p:sp>
      <p:sp>
        <p:nvSpPr>
          <p:cNvPr id="6150" name="Text Box 7"/>
          <p:cNvSpPr txBox="1">
            <a:spLocks noChangeArrowheads="1"/>
          </p:cNvSpPr>
          <p:nvPr/>
        </p:nvSpPr>
        <p:spPr bwMode="auto">
          <a:xfrm>
            <a:off x="5783263" y="4640263"/>
            <a:ext cx="2903537" cy="1247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GB" altLang="ar-EG" sz="1900"/>
              <a:t>Osteoporosis</a:t>
            </a:r>
          </a:p>
          <a:p>
            <a:r>
              <a:rPr lang="en-GB" altLang="ar-EG" sz="1900"/>
              <a:t>Atherosclerosis</a:t>
            </a:r>
          </a:p>
          <a:p>
            <a:r>
              <a:rPr lang="en-GB" altLang="ar-EG" sz="1900"/>
              <a:t>Coronary Heart Disease</a:t>
            </a:r>
          </a:p>
          <a:p>
            <a:r>
              <a:rPr lang="en-GB" altLang="ar-EG" sz="1900"/>
              <a:t>Cerebrovascular Disease</a:t>
            </a:r>
          </a:p>
        </p:txBody>
      </p:sp>
      <p:sp>
        <p:nvSpPr>
          <p:cNvPr id="6151" name="Line 8"/>
          <p:cNvSpPr>
            <a:spLocks noChangeShapeType="1"/>
          </p:cNvSpPr>
          <p:nvPr/>
        </p:nvSpPr>
        <p:spPr bwMode="auto">
          <a:xfrm>
            <a:off x="395288" y="2474913"/>
            <a:ext cx="8437562" cy="0"/>
          </a:xfrm>
          <a:prstGeom prst="line">
            <a:avLst/>
          </a:prstGeom>
          <a:noFill/>
          <a:ln w="76200">
            <a:solidFill>
              <a:srgbClr val="52BE08"/>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ar-EG"/>
          </a:p>
        </p:txBody>
      </p:sp>
      <p:sp>
        <p:nvSpPr>
          <p:cNvPr id="6152" name="Text Box 9"/>
          <p:cNvSpPr txBox="1">
            <a:spLocks noChangeArrowheads="1"/>
          </p:cNvSpPr>
          <p:nvPr/>
        </p:nvSpPr>
        <p:spPr bwMode="auto">
          <a:xfrm>
            <a:off x="317500" y="2060575"/>
            <a:ext cx="9175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GB" altLang="ar-EG" b="1"/>
              <a:t>40 yrs</a:t>
            </a:r>
          </a:p>
        </p:txBody>
      </p:sp>
      <p:sp>
        <p:nvSpPr>
          <p:cNvPr id="6153" name="Text Box 10"/>
          <p:cNvSpPr txBox="1">
            <a:spLocks noChangeArrowheads="1"/>
          </p:cNvSpPr>
          <p:nvPr/>
        </p:nvSpPr>
        <p:spPr bwMode="auto">
          <a:xfrm>
            <a:off x="3149600" y="2060575"/>
            <a:ext cx="9175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GB" altLang="ar-EG" b="1"/>
              <a:t>50 yrs</a:t>
            </a:r>
          </a:p>
        </p:txBody>
      </p:sp>
      <p:sp>
        <p:nvSpPr>
          <p:cNvPr id="6154" name="Text Box 11"/>
          <p:cNvSpPr txBox="1">
            <a:spLocks noChangeArrowheads="1"/>
          </p:cNvSpPr>
          <p:nvPr/>
        </p:nvSpPr>
        <p:spPr bwMode="auto">
          <a:xfrm>
            <a:off x="3287713" y="1550988"/>
            <a:ext cx="158273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GB" altLang="ar-EG" b="1"/>
              <a:t>Menopause</a:t>
            </a:r>
          </a:p>
        </p:txBody>
      </p:sp>
      <p:sp>
        <p:nvSpPr>
          <p:cNvPr id="6155" name="Text Box 12"/>
          <p:cNvSpPr txBox="1">
            <a:spLocks noChangeArrowheads="1"/>
          </p:cNvSpPr>
          <p:nvPr/>
        </p:nvSpPr>
        <p:spPr bwMode="auto">
          <a:xfrm>
            <a:off x="5815013" y="2060575"/>
            <a:ext cx="9175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GB" altLang="ar-EG" b="1"/>
              <a:t>60 yrs</a:t>
            </a:r>
          </a:p>
        </p:txBody>
      </p:sp>
      <p:cxnSp>
        <p:nvCxnSpPr>
          <p:cNvPr id="6157" name="Straight Arrow Connector 22"/>
          <p:cNvCxnSpPr>
            <a:cxnSpLocks noChangeShapeType="1"/>
          </p:cNvCxnSpPr>
          <p:nvPr/>
        </p:nvCxnSpPr>
        <p:spPr bwMode="auto">
          <a:xfrm>
            <a:off x="4135438" y="1938338"/>
            <a:ext cx="0" cy="315912"/>
          </a:xfrm>
          <a:prstGeom prst="straightConnector1">
            <a:avLst/>
          </a:prstGeom>
          <a:noFill/>
          <a:ln w="12700">
            <a:solidFill>
              <a:srgbClr val="FF0000"/>
            </a:solidFill>
            <a:round/>
            <a:headEnd/>
            <a:tailEnd type="arrow" w="med" len="med"/>
          </a:ln>
          <a:extLst>
            <a:ext uri="{909E8E84-426E-40DD-AFC4-6F175D3DCCD1}">
              <a14:hiddenFill xmlns="" xmlns:a14="http://schemas.microsoft.com/office/drawing/2010/main">
                <a:noFill/>
              </a14:hiddenFill>
            </a:ext>
          </a:extLst>
        </p:spPr>
      </p:cxnSp>
      <p:sp>
        <p:nvSpPr>
          <p:cNvPr id="6158" name="Text Box 5"/>
          <p:cNvSpPr txBox="1">
            <a:spLocks noChangeArrowheads="1"/>
          </p:cNvSpPr>
          <p:nvPr/>
        </p:nvSpPr>
        <p:spPr bwMode="auto">
          <a:xfrm>
            <a:off x="1793875" y="5494338"/>
            <a:ext cx="2351088"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GB" altLang="ar-EG" sz="1900"/>
              <a:t>Menstrual Disorders</a:t>
            </a:r>
          </a:p>
        </p:txBody>
      </p:sp>
      <p:sp>
        <p:nvSpPr>
          <p:cNvPr id="18" name="AutoShape 2"/>
          <p:cNvSpPr>
            <a:spLocks noChangeArrowheads="1"/>
          </p:cNvSpPr>
          <p:nvPr/>
        </p:nvSpPr>
        <p:spPr bwMode="auto">
          <a:xfrm>
            <a:off x="1425575" y="5043488"/>
            <a:ext cx="2709863" cy="360362"/>
          </a:xfrm>
          <a:prstGeom prst="hexagon">
            <a:avLst>
              <a:gd name="adj" fmla="val 340327"/>
              <a:gd name="vf" fmla="val 115470"/>
            </a:avLst>
          </a:prstGeom>
          <a:solidFill>
            <a:schemeClr val="accent2"/>
          </a:solidFill>
          <a:ln w="28575" algn="ctr">
            <a:solidFill>
              <a:schemeClr val="accent2">
                <a:lumMod val="50000"/>
              </a:schemeClr>
            </a:solidFill>
            <a:miter lim="800000"/>
            <a:headEnd/>
            <a:tailEnd/>
          </a:ln>
        </p:spPr>
        <p:txBody>
          <a:bodyPr/>
          <a:lstStyle/>
          <a:p>
            <a:pPr algn="ctr">
              <a:spcBef>
                <a:spcPct val="50000"/>
              </a:spcBef>
              <a:spcAft>
                <a:spcPct val="50000"/>
              </a:spcAft>
              <a:defRPr/>
            </a:pPr>
            <a:endParaRPr lang="en-GB" dirty="0">
              <a:latin typeface="Arial" charset="0"/>
              <a:ea typeface="+mn-ea"/>
              <a:cs typeface="+mn-cs"/>
            </a:endParaRPr>
          </a:p>
        </p:txBody>
      </p:sp>
      <p:sp>
        <p:nvSpPr>
          <p:cNvPr id="6160" name="AutoShape 20"/>
          <p:cNvSpPr>
            <a:spLocks noChangeArrowheads="1"/>
          </p:cNvSpPr>
          <p:nvPr/>
        </p:nvSpPr>
        <p:spPr bwMode="auto">
          <a:xfrm rot="-5400000">
            <a:off x="6046787" y="2038351"/>
            <a:ext cx="360363" cy="4970462"/>
          </a:xfrm>
          <a:prstGeom prst="triangle">
            <a:avLst>
              <a:gd name="adj" fmla="val 50000"/>
            </a:avLst>
          </a:prstGeom>
          <a:solidFill>
            <a:schemeClr val="accent2"/>
          </a:solidFill>
          <a:ln w="28575" algn="ctr">
            <a:solidFill>
              <a:srgbClr val="1E617F"/>
            </a:solidFill>
            <a:miter lim="800000"/>
            <a:headEnd/>
            <a:tailEnd/>
          </a:ln>
        </p:spPr>
        <p:txBody>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endParaRPr lang="en-GB" altLang="ar-EG"/>
          </a:p>
        </p:txBody>
      </p:sp>
      <p:sp>
        <p:nvSpPr>
          <p:cNvPr id="6161" name="AutoShape 22"/>
          <p:cNvSpPr>
            <a:spLocks noChangeArrowheads="1"/>
          </p:cNvSpPr>
          <p:nvPr/>
        </p:nvSpPr>
        <p:spPr bwMode="auto">
          <a:xfrm rot="-5400000">
            <a:off x="6046788" y="896938"/>
            <a:ext cx="360362" cy="4970462"/>
          </a:xfrm>
          <a:prstGeom prst="triangle">
            <a:avLst>
              <a:gd name="adj" fmla="val 50000"/>
            </a:avLst>
          </a:prstGeom>
          <a:solidFill>
            <a:schemeClr val="accent2"/>
          </a:solidFill>
          <a:ln w="28575" algn="ctr">
            <a:solidFill>
              <a:srgbClr val="1E617F"/>
            </a:solidFill>
            <a:miter lim="800000"/>
            <a:headEnd/>
            <a:tailEnd/>
          </a:ln>
        </p:spPr>
        <p:txBody>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endParaRPr lang="en-GB" altLang="ar-EG"/>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1"/>
            <a:ext cx="8458200" cy="5755422"/>
          </a:xfrm>
          <a:prstGeom prst="rect">
            <a:avLst/>
          </a:prstGeom>
        </p:spPr>
        <p:txBody>
          <a:bodyPr wrap="square">
            <a:spAutoFit/>
          </a:bodyPr>
          <a:lstStyle/>
          <a:p>
            <a:r>
              <a:rPr lang="en-US" sz="3200" b="1" dirty="0" smtClean="0"/>
              <a:t>DIAGNOSIS OF MENOPAUSE </a:t>
            </a:r>
          </a:p>
          <a:p>
            <a:endParaRPr lang="en-US" sz="2800" b="1" dirty="0" smtClean="0"/>
          </a:p>
          <a:p>
            <a:r>
              <a:rPr lang="en-US" sz="2800" b="1" dirty="0" smtClean="0"/>
              <a:t>a. Clinical Criteria </a:t>
            </a:r>
          </a:p>
          <a:p>
            <a:r>
              <a:rPr lang="en-US" sz="2800" dirty="0" smtClean="0"/>
              <a:t>1. age around menopause ( around 50 years ) </a:t>
            </a:r>
          </a:p>
          <a:p>
            <a:r>
              <a:rPr lang="en-US" sz="2800" dirty="0" smtClean="0"/>
              <a:t>2. no periods for 12 months </a:t>
            </a:r>
          </a:p>
          <a:p>
            <a:r>
              <a:rPr lang="en-US" sz="2800" dirty="0" smtClean="0"/>
              <a:t>3. menopausal symptoms </a:t>
            </a:r>
          </a:p>
          <a:p>
            <a:endParaRPr lang="en-US" sz="2800" dirty="0" smtClean="0"/>
          </a:p>
          <a:p>
            <a:r>
              <a:rPr lang="en-US" sz="2800" dirty="0" smtClean="0"/>
              <a:t>However, where in doubt, laboratory testing of FSH </a:t>
            </a:r>
          </a:p>
          <a:p>
            <a:r>
              <a:rPr lang="en-US" sz="2800" dirty="0" smtClean="0"/>
              <a:t>may support the diagnosis</a:t>
            </a:r>
          </a:p>
          <a:p>
            <a:endParaRPr lang="en-US" sz="2800" b="1" dirty="0" smtClean="0"/>
          </a:p>
          <a:p>
            <a:r>
              <a:rPr lang="en-US" sz="2800" b="1" dirty="0" smtClean="0"/>
              <a:t>b. Laboratory Criterion </a:t>
            </a:r>
          </a:p>
          <a:p>
            <a:r>
              <a:rPr lang="en-US" sz="2800" b="1" dirty="0" smtClean="0">
                <a:solidFill>
                  <a:srgbClr val="FF0000"/>
                </a:solidFill>
              </a:rPr>
              <a:t>1. FSH level &gt; 35miu/ml </a:t>
            </a:r>
          </a:p>
          <a:p>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www.herbalist.com/file/13.08.05-menopausal-symptoms.jpg"/>
          <p:cNvPicPr>
            <a:picLocks noChangeAspect="1" noChangeArrowheads="1"/>
          </p:cNvPicPr>
          <p:nvPr/>
        </p:nvPicPr>
        <p:blipFill>
          <a:blip r:embed="rId2" cstate="print"/>
          <a:srcRect/>
          <a:stretch>
            <a:fillRect/>
          </a:stretch>
        </p:blipFill>
        <p:spPr bwMode="auto">
          <a:xfrm>
            <a:off x="1066800" y="381000"/>
            <a:ext cx="5867400" cy="637032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219200"/>
            <a:ext cx="6096000" cy="3170099"/>
          </a:xfrm>
          <a:prstGeom prst="rect">
            <a:avLst/>
          </a:prstGeom>
        </p:spPr>
        <p:txBody>
          <a:bodyPr wrap="square">
            <a:spAutoFit/>
          </a:bodyPr>
          <a:lstStyle/>
          <a:p>
            <a:pPr>
              <a:buNone/>
            </a:pPr>
            <a:r>
              <a:rPr lang="en-US" sz="4000" dirty="0" smtClean="0">
                <a:solidFill>
                  <a:schemeClr val="tx1">
                    <a:lumMod val="95000"/>
                    <a:lumOff val="5000"/>
                  </a:schemeClr>
                </a:solidFill>
              </a:rPr>
              <a:t>Case</a:t>
            </a:r>
          </a:p>
          <a:p>
            <a:pPr>
              <a:buNone/>
            </a:pPr>
            <a:r>
              <a:rPr lang="en-US" sz="4000" dirty="0" smtClean="0">
                <a:solidFill>
                  <a:schemeClr val="tx1">
                    <a:lumMod val="95000"/>
                    <a:lumOff val="5000"/>
                  </a:schemeClr>
                </a:solidFill>
              </a:rPr>
              <a:t>Menopause</a:t>
            </a:r>
          </a:p>
          <a:p>
            <a:pPr>
              <a:buNone/>
            </a:pPr>
            <a:r>
              <a:rPr lang="en-US" sz="4000" b="1" dirty="0" smtClean="0">
                <a:solidFill>
                  <a:srgbClr val="C00000"/>
                </a:solidFill>
              </a:rPr>
              <a:t>HRT and guidelines</a:t>
            </a:r>
          </a:p>
          <a:p>
            <a:pPr>
              <a:buNone/>
            </a:pPr>
            <a:r>
              <a:rPr lang="en-US" sz="4000" dirty="0" smtClean="0">
                <a:solidFill>
                  <a:schemeClr val="tx1">
                    <a:lumMod val="95000"/>
                    <a:lumOff val="5000"/>
                  </a:schemeClr>
                </a:solidFill>
              </a:rPr>
              <a:t>HRT and side effects</a:t>
            </a:r>
          </a:p>
          <a:p>
            <a:pPr>
              <a:buNone/>
            </a:pPr>
            <a:r>
              <a:rPr lang="en-US" sz="4000" dirty="0" smtClean="0">
                <a:solidFill>
                  <a:schemeClr val="tx1">
                    <a:lumMod val="95000"/>
                    <a:lumOff val="5000"/>
                  </a:schemeClr>
                </a:solidFill>
              </a:rPr>
              <a:t>What is available in KKM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www.cancer.gov/PublishedContent/Images/cancertopics/understandingcancer/estrogenreceptors/slide23.gif"/>
          <p:cNvPicPr>
            <a:picLocks noChangeAspect="1" noChangeArrowheads="1"/>
          </p:cNvPicPr>
          <p:nvPr/>
        </p:nvPicPr>
        <p:blipFill>
          <a:blip r:embed="rId2" cstate="print"/>
          <a:srcRect/>
          <a:stretch>
            <a:fillRect/>
          </a:stretch>
        </p:blipFill>
        <p:spPr bwMode="auto">
          <a:xfrm>
            <a:off x="228600" y="457200"/>
            <a:ext cx="8534400" cy="641572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fontScale="90000"/>
          </a:bodyPr>
          <a:lstStyle/>
          <a:p>
            <a:r>
              <a:rPr lang="en-US" sz="2700" b="1" dirty="0" smtClean="0"/>
              <a:t>Hormone Therapy (HT) </a:t>
            </a:r>
            <a:r>
              <a:rPr lang="en-US" sz="2700" dirty="0" smtClean="0"/>
              <a:t>-refers to the use of estrogens (ET), estrogens plus </a:t>
            </a:r>
            <a:r>
              <a:rPr lang="en-US" sz="2700" dirty="0" err="1" smtClean="0"/>
              <a:t>progestins</a:t>
            </a:r>
            <a:r>
              <a:rPr lang="en-US" sz="2700" dirty="0" smtClean="0"/>
              <a:t> (EPT) and androgens (AT). </a:t>
            </a:r>
            <a:endParaRPr lang="en-US" dirty="0"/>
          </a:p>
        </p:txBody>
      </p:sp>
      <p:graphicFrame>
        <p:nvGraphicFramePr>
          <p:cNvPr id="6" name="Content Placeholder 5"/>
          <p:cNvGraphicFramePr>
            <a:graphicFrameLocks noGrp="1"/>
          </p:cNvGraphicFramePr>
          <p:nvPr>
            <p:ph sz="half" idx="1"/>
          </p:nvPr>
        </p:nvGraphicFramePr>
        <p:xfrm>
          <a:off x="457200" y="1600200"/>
          <a:ext cx="8153400" cy="4952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5"/>
          <p:cNvSpPr>
            <a:spLocks noGrp="1" noChangeArrowheads="1"/>
          </p:cNvSpPr>
          <p:nvPr>
            <p:ph type="title" idx="4294967295"/>
          </p:nvPr>
        </p:nvSpPr>
        <p:spPr>
          <a:xfrm>
            <a:off x="925513" y="63500"/>
            <a:ext cx="8218487" cy="927100"/>
          </a:xfrm>
        </p:spPr>
        <p:txBody>
          <a:bodyPr/>
          <a:lstStyle/>
          <a:p>
            <a:r>
              <a:rPr lang="en-US" altLang="ar-EG" dirty="0" smtClean="0"/>
              <a:t>Estrogens Used in HRT </a:t>
            </a:r>
          </a:p>
        </p:txBody>
      </p:sp>
      <p:graphicFrame>
        <p:nvGraphicFramePr>
          <p:cNvPr id="289795" name="Group 3"/>
          <p:cNvGraphicFramePr>
            <a:graphicFrameLocks noGrp="1"/>
          </p:cNvGraphicFramePr>
          <p:nvPr>
            <p:extLst>
              <p:ext uri="{D42A27DB-BD31-4B8C-83A1-F6EECF244321}">
                <p14:modId xmlns="" xmlns:p14="http://schemas.microsoft.com/office/powerpoint/2010/main" val="3191246815"/>
              </p:ext>
            </p:extLst>
          </p:nvPr>
        </p:nvGraphicFramePr>
        <p:xfrm>
          <a:off x="533400" y="1066800"/>
          <a:ext cx="8131175" cy="2041658"/>
        </p:xfrm>
        <a:graphic>
          <a:graphicData uri="http://schemas.openxmlformats.org/drawingml/2006/table">
            <a:tbl>
              <a:tblPr/>
              <a:tblGrid>
                <a:gridCol w="3721100"/>
                <a:gridCol w="1193800"/>
                <a:gridCol w="901700"/>
                <a:gridCol w="1157287"/>
                <a:gridCol w="1157288"/>
              </a:tblGrid>
              <a:tr h="311124">
                <a:tc>
                  <a:txBody>
                    <a:bodyPr/>
                    <a:lstStyle/>
                    <a:p>
                      <a:pPr marL="0" marR="0" lvl="0" indent="0" algn="l" defTabSz="914400" rtl="0" eaLnBrk="0" fontAlgn="base" latinLnBrk="0" hangingPunct="0">
                        <a:lnSpc>
                          <a:spcPct val="95000"/>
                        </a:lnSpc>
                        <a:spcBef>
                          <a:spcPct val="30000"/>
                        </a:spcBef>
                        <a:spcAft>
                          <a:spcPct val="20000"/>
                        </a:spcAft>
                        <a:buClr>
                          <a:schemeClr val="tx1"/>
                        </a:buClr>
                        <a:buSzPct val="110000"/>
                        <a:buFontTx/>
                        <a:buNone/>
                        <a:tabLst/>
                      </a:pPr>
                      <a:endParaRPr kumimoji="0" lang="de-DE" sz="1500" b="1" i="0" u="none" strike="noStrike" cap="none" normalizeH="0" baseline="0" dirty="0" smtClean="0">
                        <a:ln>
                          <a:noFill/>
                        </a:ln>
                        <a:solidFill>
                          <a:schemeClr val="bg1"/>
                        </a:solidFill>
                        <a:effectLst/>
                        <a:latin typeface="Arial" pitchFamily="34" charset="0"/>
                        <a:ea typeface="MS PGothic" pitchFamily="34" charset="-128"/>
                      </a:endParaRPr>
                    </a:p>
                  </a:txBody>
                  <a:tcPr marL="137160" marR="137160" marT="45647" marB="45647" anchor="ct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52BE08"/>
                    </a:solidFill>
                  </a:tcPr>
                </a:tc>
                <a:tc gridSpan="4">
                  <a:txBody>
                    <a:bodyPr/>
                    <a:lstStyle/>
                    <a:p>
                      <a:pPr marL="0" marR="0" lvl="0" indent="0" algn="ctr" defTabSz="914400" rtl="0" eaLnBrk="0" fontAlgn="base" latinLnBrk="0" hangingPunct="0">
                        <a:lnSpc>
                          <a:spcPct val="95000"/>
                        </a:lnSpc>
                        <a:spcBef>
                          <a:spcPct val="30000"/>
                        </a:spcBef>
                        <a:spcAft>
                          <a:spcPct val="20000"/>
                        </a:spcAft>
                        <a:buClr>
                          <a:schemeClr val="tx1"/>
                        </a:buClr>
                        <a:buSzPct val="110000"/>
                        <a:buFontTx/>
                        <a:buNone/>
                        <a:tabLst/>
                      </a:pPr>
                      <a:r>
                        <a:rPr kumimoji="0" lang="en-US" sz="1500" b="1" i="0" u="none" strike="noStrike" cap="none" normalizeH="0" baseline="0" dirty="0" smtClean="0">
                          <a:ln>
                            <a:noFill/>
                          </a:ln>
                          <a:solidFill>
                            <a:schemeClr val="bg1"/>
                          </a:solidFill>
                          <a:effectLst/>
                          <a:latin typeface="Arial" pitchFamily="34" charset="0"/>
                          <a:ea typeface="MS PGothic" pitchFamily="34" charset="-128"/>
                        </a:rPr>
                        <a:t>Equivalent dose for bone endpoints*</a:t>
                      </a:r>
                    </a:p>
                  </a:txBody>
                  <a:tcPr marL="137160" marR="137160" marT="45647" marB="45647"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52BE08"/>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08463">
                <a:tc>
                  <a:txBody>
                    <a:bodyPr/>
                    <a:lstStyle/>
                    <a:p>
                      <a:pPr marL="0" marR="0" lvl="0" indent="0" algn="l" defTabSz="914400" rtl="0" eaLnBrk="0" fontAlgn="base" latinLnBrk="0" hangingPunct="0">
                        <a:lnSpc>
                          <a:spcPct val="95000"/>
                        </a:lnSpc>
                        <a:spcBef>
                          <a:spcPct val="30000"/>
                        </a:spcBef>
                        <a:spcAft>
                          <a:spcPct val="20000"/>
                        </a:spcAft>
                        <a:buClr>
                          <a:schemeClr val="tx1"/>
                        </a:buClr>
                        <a:buSzPct val="110000"/>
                        <a:buFontTx/>
                        <a:buNone/>
                        <a:tabLst/>
                      </a:pPr>
                      <a:r>
                        <a:rPr kumimoji="0" lang="en-US" sz="1500" b="1" i="0" u="none" strike="noStrike" cap="none" normalizeH="0" baseline="0" dirty="0" smtClean="0">
                          <a:ln>
                            <a:noFill/>
                          </a:ln>
                          <a:solidFill>
                            <a:schemeClr val="bg1"/>
                          </a:solidFill>
                          <a:effectLst/>
                          <a:latin typeface="Arial" pitchFamily="34" charset="0"/>
                          <a:ea typeface="MS PGothic" pitchFamily="34" charset="-128"/>
                        </a:rPr>
                        <a:t>Estrogen</a:t>
                      </a:r>
                    </a:p>
                  </a:txBody>
                  <a:tcPr marL="137160" marR="137160" marT="45647" marB="45647" anchor="ct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52BE08"/>
                    </a:solidFill>
                  </a:tcPr>
                </a:tc>
                <a:tc>
                  <a:txBody>
                    <a:bodyPr/>
                    <a:lstStyle/>
                    <a:p>
                      <a:pPr marL="0" marR="0" lvl="0" indent="0" algn="ctr" defTabSz="914400" rtl="0" eaLnBrk="0" fontAlgn="base" latinLnBrk="0" hangingPunct="0">
                        <a:lnSpc>
                          <a:spcPct val="95000"/>
                        </a:lnSpc>
                        <a:spcBef>
                          <a:spcPct val="30000"/>
                        </a:spcBef>
                        <a:spcAft>
                          <a:spcPct val="20000"/>
                        </a:spcAft>
                        <a:buClr>
                          <a:schemeClr val="tx1"/>
                        </a:buClr>
                        <a:buSzPct val="110000"/>
                        <a:buFontTx/>
                        <a:buNone/>
                        <a:tabLst/>
                      </a:pPr>
                      <a:r>
                        <a:rPr kumimoji="0" lang="en-US" sz="1500" b="1" i="0" u="none" strike="noStrike" cap="none" normalizeH="0" baseline="0" dirty="0" smtClean="0">
                          <a:ln>
                            <a:noFill/>
                          </a:ln>
                          <a:solidFill>
                            <a:schemeClr val="bg1"/>
                          </a:solidFill>
                          <a:effectLst/>
                          <a:latin typeface="Arial" pitchFamily="34" charset="0"/>
                          <a:ea typeface="MS PGothic" pitchFamily="34" charset="-128"/>
                        </a:rPr>
                        <a:t>Ultra Low</a:t>
                      </a:r>
                    </a:p>
                  </a:txBody>
                  <a:tcPr marL="137160" marR="137160" marT="45647" marB="4564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52BE08"/>
                    </a:solidFill>
                  </a:tcPr>
                </a:tc>
                <a:tc>
                  <a:txBody>
                    <a:bodyPr/>
                    <a:lstStyle/>
                    <a:p>
                      <a:pPr marL="0" marR="0" lvl="0" indent="0" algn="ctr" defTabSz="914400" rtl="0" eaLnBrk="0" fontAlgn="base" latinLnBrk="0" hangingPunct="0">
                        <a:lnSpc>
                          <a:spcPct val="95000"/>
                        </a:lnSpc>
                        <a:spcBef>
                          <a:spcPct val="30000"/>
                        </a:spcBef>
                        <a:spcAft>
                          <a:spcPct val="20000"/>
                        </a:spcAft>
                        <a:buClr>
                          <a:schemeClr val="tx1"/>
                        </a:buClr>
                        <a:buSzPct val="110000"/>
                        <a:buFontTx/>
                        <a:buNone/>
                        <a:tabLst/>
                      </a:pPr>
                      <a:r>
                        <a:rPr kumimoji="0" lang="en-US" sz="2400" b="1" i="0" u="none" strike="noStrike" cap="none" normalizeH="0" baseline="0" dirty="0" smtClean="0">
                          <a:ln>
                            <a:noFill/>
                          </a:ln>
                          <a:solidFill>
                            <a:schemeClr val="bg1"/>
                          </a:solidFill>
                          <a:effectLst/>
                          <a:latin typeface="Arial" pitchFamily="34" charset="0"/>
                          <a:ea typeface="MS PGothic" pitchFamily="34" charset="-128"/>
                        </a:rPr>
                        <a:t>Low</a:t>
                      </a:r>
                    </a:p>
                  </a:txBody>
                  <a:tcPr marL="137160" marR="137160" marT="45647" marB="4564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52BE08"/>
                    </a:solidFill>
                  </a:tcPr>
                </a:tc>
                <a:tc>
                  <a:txBody>
                    <a:bodyPr/>
                    <a:lstStyle/>
                    <a:p>
                      <a:pPr marL="0" marR="0" lvl="0" indent="0" algn="ctr" defTabSz="914400" rtl="0" eaLnBrk="0" fontAlgn="base" latinLnBrk="0" hangingPunct="0">
                        <a:lnSpc>
                          <a:spcPct val="95000"/>
                        </a:lnSpc>
                        <a:spcBef>
                          <a:spcPct val="30000"/>
                        </a:spcBef>
                        <a:spcAft>
                          <a:spcPct val="20000"/>
                        </a:spcAft>
                        <a:buClr>
                          <a:schemeClr val="tx1"/>
                        </a:buClr>
                        <a:buSzPct val="110000"/>
                        <a:buFontTx/>
                        <a:buNone/>
                        <a:tabLst/>
                      </a:pPr>
                      <a:r>
                        <a:rPr kumimoji="0" lang="en-US" sz="1500" b="1" i="0" u="none" strike="noStrike" cap="none" normalizeH="0" baseline="0" dirty="0" smtClean="0">
                          <a:ln>
                            <a:noFill/>
                          </a:ln>
                          <a:solidFill>
                            <a:schemeClr val="bg1"/>
                          </a:solidFill>
                          <a:effectLst/>
                          <a:latin typeface="Arial" pitchFamily="34" charset="0"/>
                          <a:ea typeface="MS PGothic" pitchFamily="34" charset="-128"/>
                        </a:rPr>
                        <a:t>Standard</a:t>
                      </a:r>
                    </a:p>
                  </a:txBody>
                  <a:tcPr marL="137160" marR="137160" marT="45647" marB="4564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52BE08"/>
                    </a:solidFill>
                  </a:tcPr>
                </a:tc>
                <a:tc>
                  <a:txBody>
                    <a:bodyPr/>
                    <a:lstStyle/>
                    <a:p>
                      <a:pPr marL="0" marR="0" lvl="0" indent="0" algn="ctr" defTabSz="914400" rtl="0" eaLnBrk="0" fontAlgn="base" latinLnBrk="0" hangingPunct="0">
                        <a:lnSpc>
                          <a:spcPct val="95000"/>
                        </a:lnSpc>
                        <a:spcBef>
                          <a:spcPct val="30000"/>
                        </a:spcBef>
                        <a:spcAft>
                          <a:spcPct val="20000"/>
                        </a:spcAft>
                        <a:buClr>
                          <a:schemeClr val="tx1"/>
                        </a:buClr>
                        <a:buSzPct val="110000"/>
                        <a:buFontTx/>
                        <a:buNone/>
                        <a:tabLst/>
                      </a:pPr>
                      <a:r>
                        <a:rPr kumimoji="0" lang="en-US" sz="1500" b="1" i="0" u="none" strike="noStrike" cap="none" normalizeH="0" baseline="0" dirty="0" smtClean="0">
                          <a:ln>
                            <a:noFill/>
                          </a:ln>
                          <a:solidFill>
                            <a:schemeClr val="bg1"/>
                          </a:solidFill>
                          <a:effectLst/>
                          <a:latin typeface="Arial" pitchFamily="34" charset="0"/>
                          <a:ea typeface="MS PGothic" pitchFamily="34" charset="-128"/>
                        </a:rPr>
                        <a:t>High</a:t>
                      </a:r>
                    </a:p>
                  </a:txBody>
                  <a:tcPr marL="137160" marR="137160" marT="45647" marB="45647"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52BE08"/>
                    </a:solidFill>
                  </a:tcPr>
                </a:tc>
              </a:tr>
              <a:tr h="322941">
                <a:tc>
                  <a:txBody>
                    <a:bodyPr/>
                    <a:lstStyle/>
                    <a:p>
                      <a:pPr marL="0" marR="0" lvl="0" indent="0" algn="l" defTabSz="914400" rtl="0" eaLnBrk="0" fontAlgn="base" latinLnBrk="0" hangingPunct="0">
                        <a:lnSpc>
                          <a:spcPct val="95000"/>
                        </a:lnSpc>
                        <a:spcBef>
                          <a:spcPct val="30000"/>
                        </a:spcBef>
                        <a:spcAft>
                          <a:spcPct val="40000"/>
                        </a:spcAft>
                        <a:buClr>
                          <a:schemeClr val="tx1"/>
                        </a:buClr>
                        <a:buSzPct val="110000"/>
                        <a:buFontTx/>
                        <a:buNone/>
                        <a:tabLst/>
                      </a:pPr>
                      <a:r>
                        <a:rPr kumimoji="0" lang="en-US" sz="1600" b="0" i="0" u="none" strike="noStrike" cap="none" normalizeH="0" baseline="0" dirty="0" smtClean="0">
                          <a:ln>
                            <a:noFill/>
                          </a:ln>
                          <a:solidFill>
                            <a:schemeClr val="tx1"/>
                          </a:solidFill>
                          <a:effectLst/>
                          <a:latin typeface="Arial" pitchFamily="34" charset="0"/>
                          <a:ea typeface="MS PGothic" pitchFamily="34" charset="-128"/>
                        </a:rPr>
                        <a:t>Conjugated equine estrogens (mg)</a:t>
                      </a:r>
                    </a:p>
                  </a:txBody>
                  <a:tcPr marL="137160" marR="137160" marT="45647" marB="45647"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4E4F2"/>
                    </a:solidFill>
                  </a:tcPr>
                </a:tc>
                <a:tc>
                  <a:txBody>
                    <a:bodyPr/>
                    <a:lstStyle/>
                    <a:p>
                      <a:pPr marL="0" marR="0" lvl="0" indent="0" algn="ctr" defTabSz="914400" rtl="0" eaLnBrk="0" fontAlgn="base" latinLnBrk="0" hangingPunct="0">
                        <a:lnSpc>
                          <a:spcPct val="95000"/>
                        </a:lnSpc>
                        <a:spcBef>
                          <a:spcPct val="30000"/>
                        </a:spcBef>
                        <a:spcAft>
                          <a:spcPct val="40000"/>
                        </a:spcAft>
                        <a:buClr>
                          <a:schemeClr val="tx1"/>
                        </a:buClr>
                        <a:buSzPct val="110000"/>
                        <a:buFontTx/>
                        <a:buNone/>
                        <a:tabLst/>
                      </a:pPr>
                      <a:r>
                        <a:rPr kumimoji="0" lang="en-US" sz="1600" b="0" i="0" u="none" strike="noStrike" cap="none" normalizeH="0" baseline="0" dirty="0" smtClean="0">
                          <a:ln>
                            <a:noFill/>
                          </a:ln>
                          <a:solidFill>
                            <a:schemeClr val="tx1"/>
                          </a:solidFill>
                          <a:effectLst/>
                          <a:latin typeface="Arial" pitchFamily="34" charset="0"/>
                          <a:ea typeface="MS PGothic" pitchFamily="34" charset="-128"/>
                        </a:rPr>
                        <a:t>0.15</a:t>
                      </a:r>
                      <a:r>
                        <a:rPr kumimoji="0" lang="en-US" sz="1600" b="0" i="0" u="none" strike="noStrike" cap="none" normalizeH="0" baseline="30000" dirty="0" smtClean="0">
                          <a:ln>
                            <a:noFill/>
                          </a:ln>
                          <a:solidFill>
                            <a:schemeClr val="tx1"/>
                          </a:solidFill>
                          <a:effectLst/>
                          <a:latin typeface="Arial" pitchFamily="34" charset="0"/>
                          <a:ea typeface="MS PGothic" pitchFamily="34" charset="-128"/>
                        </a:rPr>
                        <a:t>1</a:t>
                      </a:r>
                    </a:p>
                  </a:txBody>
                  <a:tcPr marL="137160" marR="137160" marT="45647" marB="456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4E4F2"/>
                    </a:solidFill>
                  </a:tcPr>
                </a:tc>
                <a:tc>
                  <a:txBody>
                    <a:bodyPr/>
                    <a:lstStyle/>
                    <a:p>
                      <a:pPr marL="0" marR="0" lvl="0" indent="0" algn="ctr" defTabSz="914400" rtl="0" eaLnBrk="0" fontAlgn="base" latinLnBrk="0" hangingPunct="0">
                        <a:lnSpc>
                          <a:spcPct val="95000"/>
                        </a:lnSpc>
                        <a:spcBef>
                          <a:spcPct val="30000"/>
                        </a:spcBef>
                        <a:spcAft>
                          <a:spcPct val="40000"/>
                        </a:spcAft>
                        <a:buClr>
                          <a:schemeClr val="tx1"/>
                        </a:buClr>
                        <a:buSzPct val="110000"/>
                        <a:buFontTx/>
                        <a:buNone/>
                        <a:tabLst/>
                      </a:pPr>
                      <a:r>
                        <a:rPr kumimoji="0" lang="en-US" sz="1600" b="0" i="0" u="none" strike="noStrike" cap="none" normalizeH="0" baseline="0" dirty="0" smtClean="0">
                          <a:ln>
                            <a:noFill/>
                          </a:ln>
                          <a:solidFill>
                            <a:schemeClr val="tx1"/>
                          </a:solidFill>
                          <a:effectLst/>
                          <a:latin typeface="Arial" pitchFamily="34" charset="0"/>
                          <a:ea typeface="MS PGothic" pitchFamily="34" charset="-128"/>
                        </a:rPr>
                        <a:t>0.3</a:t>
                      </a:r>
                    </a:p>
                  </a:txBody>
                  <a:tcPr marL="137160" marR="137160" marT="45647" marB="456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4E4F2"/>
                    </a:solidFill>
                  </a:tcPr>
                </a:tc>
                <a:tc>
                  <a:txBody>
                    <a:bodyPr/>
                    <a:lstStyle/>
                    <a:p>
                      <a:pPr marL="0" marR="0" lvl="0" indent="0" algn="ctr" defTabSz="914400" rtl="0" eaLnBrk="0" fontAlgn="base" latinLnBrk="0" hangingPunct="0">
                        <a:lnSpc>
                          <a:spcPct val="95000"/>
                        </a:lnSpc>
                        <a:spcBef>
                          <a:spcPct val="30000"/>
                        </a:spcBef>
                        <a:spcAft>
                          <a:spcPct val="40000"/>
                        </a:spcAft>
                        <a:buClr>
                          <a:schemeClr val="tx1"/>
                        </a:buClr>
                        <a:buSzPct val="110000"/>
                        <a:buFontTx/>
                        <a:buNone/>
                        <a:tabLst/>
                      </a:pPr>
                      <a:r>
                        <a:rPr kumimoji="0" lang="en-US" sz="1600" b="0" i="0" u="none" strike="noStrike" cap="none" normalizeH="0" baseline="0" dirty="0" smtClean="0">
                          <a:ln>
                            <a:noFill/>
                          </a:ln>
                          <a:solidFill>
                            <a:schemeClr val="tx1"/>
                          </a:solidFill>
                          <a:effectLst/>
                          <a:latin typeface="Arial" pitchFamily="34" charset="0"/>
                          <a:ea typeface="MS PGothic" pitchFamily="34" charset="-128"/>
                        </a:rPr>
                        <a:t>0.625</a:t>
                      </a:r>
                    </a:p>
                  </a:txBody>
                  <a:tcPr marL="137160" marR="137160" marT="45647" marB="456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4E4F2"/>
                    </a:solidFill>
                  </a:tcPr>
                </a:tc>
                <a:tc>
                  <a:txBody>
                    <a:bodyPr/>
                    <a:lstStyle/>
                    <a:p>
                      <a:pPr marL="0" marR="0" lvl="0" indent="0" algn="ctr" defTabSz="914400" rtl="0" eaLnBrk="0" fontAlgn="base" latinLnBrk="0" hangingPunct="0">
                        <a:lnSpc>
                          <a:spcPct val="95000"/>
                        </a:lnSpc>
                        <a:spcBef>
                          <a:spcPct val="30000"/>
                        </a:spcBef>
                        <a:spcAft>
                          <a:spcPct val="40000"/>
                        </a:spcAft>
                        <a:buClr>
                          <a:schemeClr val="tx1"/>
                        </a:buClr>
                        <a:buSzPct val="110000"/>
                        <a:buFontTx/>
                        <a:buNone/>
                        <a:tabLst/>
                      </a:pPr>
                      <a:r>
                        <a:rPr kumimoji="0" lang="en-US" sz="1600" b="0" i="0" u="none" strike="noStrike" cap="none" normalizeH="0" baseline="0" dirty="0" smtClean="0">
                          <a:ln>
                            <a:noFill/>
                          </a:ln>
                          <a:solidFill>
                            <a:schemeClr val="tx1"/>
                          </a:solidFill>
                          <a:effectLst/>
                          <a:latin typeface="Arial" pitchFamily="34" charset="0"/>
                          <a:ea typeface="MS PGothic" pitchFamily="34" charset="-128"/>
                        </a:rPr>
                        <a:t>1.25</a:t>
                      </a:r>
                    </a:p>
                  </a:txBody>
                  <a:tcPr marL="137160" marR="137160" marT="45647" marB="45647"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4E4F2"/>
                    </a:solidFill>
                  </a:tcPr>
                </a:tc>
              </a:tr>
              <a:tr h="322941">
                <a:tc>
                  <a:txBody>
                    <a:bodyPr/>
                    <a:lstStyle/>
                    <a:p>
                      <a:pPr marL="0" marR="0" lvl="0" indent="0" algn="l" defTabSz="914400" rtl="0" eaLnBrk="0" fontAlgn="base" latinLnBrk="0" hangingPunct="0">
                        <a:lnSpc>
                          <a:spcPct val="95000"/>
                        </a:lnSpc>
                        <a:spcBef>
                          <a:spcPct val="40000"/>
                        </a:spcBef>
                        <a:spcAft>
                          <a:spcPct val="40000"/>
                        </a:spcAft>
                        <a:buClr>
                          <a:schemeClr val="tx1"/>
                        </a:buClr>
                        <a:buSzPct val="110000"/>
                        <a:buFontTx/>
                        <a:buNone/>
                        <a:tabLst/>
                      </a:pPr>
                      <a:r>
                        <a:rPr kumimoji="0" lang="en-US" sz="1600" b="0" i="0" u="none" strike="noStrike" cap="none" normalizeH="0" baseline="0" dirty="0" smtClean="0">
                          <a:ln>
                            <a:noFill/>
                          </a:ln>
                          <a:solidFill>
                            <a:schemeClr val="tx1"/>
                          </a:solidFill>
                          <a:effectLst/>
                          <a:latin typeface="Arial" pitchFamily="34" charset="0"/>
                          <a:ea typeface="MS PGothic" pitchFamily="34" charset="-128"/>
                        </a:rPr>
                        <a:t>Micronized 17β-estradiol (mg)</a:t>
                      </a:r>
                    </a:p>
                  </a:txBody>
                  <a:tcPr marL="137160" marR="137160" marT="45647" marB="45647"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E4F2"/>
                    </a:solidFill>
                  </a:tcPr>
                </a:tc>
                <a:tc>
                  <a:txBody>
                    <a:bodyPr/>
                    <a:lstStyle/>
                    <a:p>
                      <a:pPr marL="0" marR="0" lvl="0" indent="0" algn="ctr" defTabSz="914400" rtl="0" eaLnBrk="0" fontAlgn="base" latinLnBrk="0" hangingPunct="0">
                        <a:lnSpc>
                          <a:spcPct val="95000"/>
                        </a:lnSpc>
                        <a:spcBef>
                          <a:spcPct val="40000"/>
                        </a:spcBef>
                        <a:spcAft>
                          <a:spcPct val="40000"/>
                        </a:spcAft>
                        <a:buClr>
                          <a:schemeClr val="tx1"/>
                        </a:buClr>
                        <a:buSzPct val="110000"/>
                        <a:buFontTx/>
                        <a:buNone/>
                        <a:tabLst/>
                      </a:pPr>
                      <a:r>
                        <a:rPr kumimoji="0" lang="en-US" sz="1600" b="1" i="0" u="none" strike="noStrike" cap="none" normalizeH="0" baseline="0" dirty="0" smtClean="0">
                          <a:ln>
                            <a:noFill/>
                          </a:ln>
                          <a:solidFill>
                            <a:srgbClr val="52BE08"/>
                          </a:solidFill>
                          <a:effectLst/>
                          <a:latin typeface="Arial" pitchFamily="34" charset="0"/>
                          <a:ea typeface="MS PGothic" pitchFamily="34" charset="-128"/>
                        </a:rPr>
                        <a:t>0.5</a:t>
                      </a:r>
                      <a:r>
                        <a:rPr kumimoji="0" lang="en-US" sz="1600" b="1" i="0" u="none" strike="noStrike" cap="none" normalizeH="0" baseline="30000" dirty="0" smtClean="0">
                          <a:ln>
                            <a:noFill/>
                          </a:ln>
                          <a:solidFill>
                            <a:srgbClr val="52BE08"/>
                          </a:solidFill>
                          <a:effectLst/>
                          <a:latin typeface="Arial" pitchFamily="34" charset="0"/>
                          <a:ea typeface="MS PGothic" pitchFamily="34" charset="-128"/>
                        </a:rPr>
                        <a:t>2</a:t>
                      </a:r>
                    </a:p>
                  </a:txBody>
                  <a:tcPr marL="137160" marR="137160" marT="45647" marB="456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E4F2"/>
                    </a:solidFill>
                  </a:tcPr>
                </a:tc>
                <a:tc>
                  <a:txBody>
                    <a:bodyPr/>
                    <a:lstStyle/>
                    <a:p>
                      <a:pPr marL="0" marR="0" lvl="0" indent="0" algn="ctr" defTabSz="914400" rtl="0" eaLnBrk="0" fontAlgn="base" latinLnBrk="0" hangingPunct="0">
                        <a:lnSpc>
                          <a:spcPct val="95000"/>
                        </a:lnSpc>
                        <a:spcBef>
                          <a:spcPct val="40000"/>
                        </a:spcBef>
                        <a:spcAft>
                          <a:spcPct val="40000"/>
                        </a:spcAft>
                        <a:buClr>
                          <a:schemeClr val="tx1"/>
                        </a:buClr>
                        <a:buSzPct val="110000"/>
                        <a:buFontTx/>
                        <a:buNone/>
                        <a:tabLst/>
                      </a:pPr>
                      <a:r>
                        <a:rPr kumimoji="0" lang="en-US" sz="1600" b="1" i="0" u="none" strike="noStrike" cap="none" normalizeH="0" baseline="0" dirty="0" smtClean="0">
                          <a:ln>
                            <a:noFill/>
                          </a:ln>
                          <a:solidFill>
                            <a:srgbClr val="52BE08"/>
                          </a:solidFill>
                          <a:effectLst/>
                          <a:latin typeface="Arial" pitchFamily="34" charset="0"/>
                          <a:ea typeface="MS PGothic" pitchFamily="34" charset="-128"/>
                        </a:rPr>
                        <a:t>1</a:t>
                      </a:r>
                    </a:p>
                  </a:txBody>
                  <a:tcPr marL="137160" marR="137160" marT="45647" marB="456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E4F2"/>
                    </a:solidFill>
                  </a:tcPr>
                </a:tc>
                <a:tc>
                  <a:txBody>
                    <a:bodyPr/>
                    <a:lstStyle/>
                    <a:p>
                      <a:pPr marL="0" marR="0" lvl="0" indent="0" algn="ctr" defTabSz="914400" rtl="0" eaLnBrk="0" fontAlgn="base" latinLnBrk="0" hangingPunct="0">
                        <a:lnSpc>
                          <a:spcPct val="95000"/>
                        </a:lnSpc>
                        <a:spcBef>
                          <a:spcPct val="40000"/>
                        </a:spcBef>
                        <a:spcAft>
                          <a:spcPct val="40000"/>
                        </a:spcAft>
                        <a:buClr>
                          <a:schemeClr val="tx1"/>
                        </a:buClr>
                        <a:buSzPct val="110000"/>
                        <a:buFontTx/>
                        <a:buNone/>
                        <a:tabLst/>
                      </a:pPr>
                      <a:r>
                        <a:rPr kumimoji="0" lang="en-US" sz="1600" b="1" i="0" u="none" strike="noStrike" cap="none" normalizeH="0" baseline="0" dirty="0" smtClean="0">
                          <a:ln>
                            <a:noFill/>
                          </a:ln>
                          <a:solidFill>
                            <a:srgbClr val="52BE08"/>
                          </a:solidFill>
                          <a:effectLst/>
                          <a:latin typeface="Arial" pitchFamily="34" charset="0"/>
                          <a:ea typeface="MS PGothic" pitchFamily="34" charset="-128"/>
                        </a:rPr>
                        <a:t>2</a:t>
                      </a:r>
                    </a:p>
                  </a:txBody>
                  <a:tcPr marL="137160" marR="137160" marT="45647" marB="456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E4F2"/>
                    </a:solidFill>
                  </a:tcPr>
                </a:tc>
                <a:tc>
                  <a:txBody>
                    <a:bodyPr/>
                    <a:lstStyle/>
                    <a:p>
                      <a:pPr marL="0" marR="0" lvl="0" indent="0" algn="ctr" defTabSz="914400" rtl="0" eaLnBrk="0" fontAlgn="base" latinLnBrk="0" hangingPunct="0">
                        <a:lnSpc>
                          <a:spcPct val="95000"/>
                        </a:lnSpc>
                        <a:spcBef>
                          <a:spcPct val="40000"/>
                        </a:spcBef>
                        <a:spcAft>
                          <a:spcPct val="40000"/>
                        </a:spcAft>
                        <a:buClr>
                          <a:schemeClr val="tx1"/>
                        </a:buClr>
                        <a:buSzPct val="110000"/>
                        <a:buFontTx/>
                        <a:buNone/>
                        <a:tabLst/>
                      </a:pPr>
                      <a:r>
                        <a:rPr kumimoji="0" lang="en-US" sz="1600" b="1" i="0" u="none" strike="noStrike" cap="none" normalizeH="0" baseline="0" dirty="0" smtClean="0">
                          <a:ln>
                            <a:noFill/>
                          </a:ln>
                          <a:solidFill>
                            <a:srgbClr val="52BE08"/>
                          </a:solidFill>
                          <a:effectLst/>
                          <a:latin typeface="Arial" pitchFamily="34" charset="0"/>
                          <a:ea typeface="MS PGothic" pitchFamily="34" charset="-128"/>
                        </a:rPr>
                        <a:t>4</a:t>
                      </a:r>
                    </a:p>
                  </a:txBody>
                  <a:tcPr marL="137160" marR="137160" marT="45647" marB="45647"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E4F2"/>
                    </a:solidFill>
                  </a:tcPr>
                </a:tc>
              </a:tr>
              <a:tr h="322941">
                <a:tc>
                  <a:txBody>
                    <a:bodyPr/>
                    <a:lstStyle/>
                    <a:p>
                      <a:pPr marL="0" marR="0" lvl="0" indent="0" algn="l" defTabSz="914400" rtl="0" eaLnBrk="0" fontAlgn="base" latinLnBrk="0" hangingPunct="0">
                        <a:lnSpc>
                          <a:spcPct val="95000"/>
                        </a:lnSpc>
                        <a:spcBef>
                          <a:spcPct val="30000"/>
                        </a:spcBef>
                        <a:spcAft>
                          <a:spcPct val="40000"/>
                        </a:spcAft>
                        <a:buClr>
                          <a:schemeClr val="tx1"/>
                        </a:buClr>
                        <a:buSzPct val="110000"/>
                        <a:buFontTx/>
                        <a:buNone/>
                        <a:tabLst/>
                      </a:pPr>
                      <a:r>
                        <a:rPr kumimoji="0" lang="en-US" sz="1600" b="0" i="0" u="none" strike="noStrike" cap="none" normalizeH="0" baseline="0" dirty="0" smtClean="0">
                          <a:ln>
                            <a:noFill/>
                          </a:ln>
                          <a:solidFill>
                            <a:schemeClr val="tx1"/>
                          </a:solidFill>
                          <a:effectLst/>
                          <a:latin typeface="Arial" pitchFamily="34" charset="0"/>
                          <a:ea typeface="MS PGothic" pitchFamily="34" charset="-128"/>
                        </a:rPr>
                        <a:t>Estradiol valerate (mg)</a:t>
                      </a:r>
                    </a:p>
                  </a:txBody>
                  <a:tcPr marL="137160" marR="137160" marT="45647" marB="45647"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E4F2"/>
                    </a:solidFill>
                  </a:tcPr>
                </a:tc>
                <a:tc>
                  <a:txBody>
                    <a:bodyPr/>
                    <a:lstStyle/>
                    <a:p>
                      <a:pPr marL="0" marR="0" lvl="0" indent="0" algn="ctr" defTabSz="914400" rtl="0" eaLnBrk="0" fontAlgn="base" latinLnBrk="0" hangingPunct="0">
                        <a:lnSpc>
                          <a:spcPct val="95000"/>
                        </a:lnSpc>
                        <a:spcBef>
                          <a:spcPct val="30000"/>
                        </a:spcBef>
                        <a:spcAft>
                          <a:spcPct val="40000"/>
                        </a:spcAft>
                        <a:buClr>
                          <a:schemeClr val="tx1"/>
                        </a:buClr>
                        <a:buSzPct val="110000"/>
                        <a:buFontTx/>
                        <a:buNone/>
                        <a:tabLst/>
                      </a:pPr>
                      <a:endParaRPr kumimoji="0" lang="de-DE" sz="1600" b="0" i="0" u="none" strike="noStrike" cap="none" normalizeH="0" baseline="0" smtClean="0">
                        <a:ln>
                          <a:noFill/>
                        </a:ln>
                        <a:solidFill>
                          <a:schemeClr val="tx1"/>
                        </a:solidFill>
                        <a:effectLst/>
                        <a:latin typeface="Arial" pitchFamily="34" charset="0"/>
                        <a:ea typeface="MS PGothic" pitchFamily="34" charset="-128"/>
                      </a:endParaRPr>
                    </a:p>
                  </a:txBody>
                  <a:tcPr marL="137160" marR="137160" marT="45647" marB="456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E4F2"/>
                    </a:solidFill>
                  </a:tcPr>
                </a:tc>
                <a:tc>
                  <a:txBody>
                    <a:bodyPr/>
                    <a:lstStyle/>
                    <a:p>
                      <a:pPr marL="0" marR="0" lvl="0" indent="0" algn="ctr" defTabSz="914400" rtl="0" eaLnBrk="0" fontAlgn="base" latinLnBrk="0" hangingPunct="0">
                        <a:lnSpc>
                          <a:spcPct val="95000"/>
                        </a:lnSpc>
                        <a:spcBef>
                          <a:spcPct val="30000"/>
                        </a:spcBef>
                        <a:spcAft>
                          <a:spcPct val="40000"/>
                        </a:spcAft>
                        <a:buClr>
                          <a:schemeClr val="tx1"/>
                        </a:buClr>
                        <a:buSzPct val="110000"/>
                        <a:buFontTx/>
                        <a:buNone/>
                        <a:tabLst/>
                      </a:pPr>
                      <a:r>
                        <a:rPr kumimoji="0" lang="en-US" sz="1600" b="0" i="0" u="none" strike="noStrike" cap="none" normalizeH="0" baseline="0" dirty="0" smtClean="0">
                          <a:ln>
                            <a:noFill/>
                          </a:ln>
                          <a:solidFill>
                            <a:schemeClr val="tx1"/>
                          </a:solidFill>
                          <a:effectLst/>
                          <a:latin typeface="Arial" pitchFamily="34" charset="0"/>
                          <a:ea typeface="MS PGothic" pitchFamily="34" charset="-128"/>
                        </a:rPr>
                        <a:t>1</a:t>
                      </a:r>
                    </a:p>
                  </a:txBody>
                  <a:tcPr marL="137160" marR="137160" marT="45647" marB="456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E4F2"/>
                    </a:solidFill>
                  </a:tcPr>
                </a:tc>
                <a:tc>
                  <a:txBody>
                    <a:bodyPr/>
                    <a:lstStyle/>
                    <a:p>
                      <a:pPr marL="0" marR="0" lvl="0" indent="0" algn="ctr" defTabSz="914400" rtl="0" eaLnBrk="0" fontAlgn="base" latinLnBrk="0" hangingPunct="0">
                        <a:lnSpc>
                          <a:spcPct val="95000"/>
                        </a:lnSpc>
                        <a:spcBef>
                          <a:spcPct val="30000"/>
                        </a:spcBef>
                        <a:spcAft>
                          <a:spcPct val="40000"/>
                        </a:spcAft>
                        <a:buClr>
                          <a:schemeClr val="tx1"/>
                        </a:buClr>
                        <a:buSzPct val="110000"/>
                        <a:buFontTx/>
                        <a:buNone/>
                        <a:tabLst/>
                      </a:pPr>
                      <a:r>
                        <a:rPr kumimoji="0" lang="en-US" sz="1600" b="0" i="0" u="none" strike="noStrike" cap="none" normalizeH="0" baseline="0" dirty="0" smtClean="0">
                          <a:ln>
                            <a:noFill/>
                          </a:ln>
                          <a:solidFill>
                            <a:schemeClr val="tx1"/>
                          </a:solidFill>
                          <a:effectLst/>
                          <a:latin typeface="Arial" pitchFamily="34" charset="0"/>
                          <a:ea typeface="MS PGothic" pitchFamily="34" charset="-128"/>
                        </a:rPr>
                        <a:t>2</a:t>
                      </a:r>
                    </a:p>
                  </a:txBody>
                  <a:tcPr marL="137160" marR="137160" marT="45647" marB="456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E4F2"/>
                    </a:solidFill>
                  </a:tcPr>
                </a:tc>
                <a:tc>
                  <a:txBody>
                    <a:bodyPr/>
                    <a:lstStyle/>
                    <a:p>
                      <a:pPr marL="0" marR="0" lvl="0" indent="0" algn="ctr" defTabSz="914400" rtl="0" eaLnBrk="0" fontAlgn="base" latinLnBrk="0" hangingPunct="0">
                        <a:lnSpc>
                          <a:spcPct val="95000"/>
                        </a:lnSpc>
                        <a:spcBef>
                          <a:spcPct val="30000"/>
                        </a:spcBef>
                        <a:spcAft>
                          <a:spcPct val="40000"/>
                        </a:spcAft>
                        <a:buClr>
                          <a:schemeClr val="tx1"/>
                        </a:buClr>
                        <a:buSzPct val="110000"/>
                        <a:buFontTx/>
                        <a:buNone/>
                        <a:tabLst/>
                      </a:pPr>
                      <a:endParaRPr kumimoji="0" lang="de-DE" sz="1600" b="0" i="0" u="none" strike="noStrike" cap="none" normalizeH="0" baseline="0" smtClean="0">
                        <a:ln>
                          <a:noFill/>
                        </a:ln>
                        <a:solidFill>
                          <a:schemeClr val="tx1"/>
                        </a:solidFill>
                        <a:effectLst/>
                        <a:latin typeface="Arial" pitchFamily="34" charset="0"/>
                        <a:ea typeface="MS PGothic" pitchFamily="34" charset="-128"/>
                      </a:endParaRPr>
                    </a:p>
                  </a:txBody>
                  <a:tcPr marL="137160" marR="137160" marT="45647" marB="45647"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E4F2"/>
                    </a:solidFill>
                  </a:tcPr>
                </a:tc>
              </a:tr>
              <a:tr h="322941">
                <a:tc>
                  <a:txBody>
                    <a:bodyPr/>
                    <a:lstStyle/>
                    <a:p>
                      <a:pPr marL="0" marR="0" lvl="0" indent="0" algn="l" defTabSz="914400" rtl="0" eaLnBrk="0" fontAlgn="base" latinLnBrk="0" hangingPunct="0">
                        <a:lnSpc>
                          <a:spcPct val="95000"/>
                        </a:lnSpc>
                        <a:spcBef>
                          <a:spcPct val="30000"/>
                        </a:spcBef>
                        <a:spcAft>
                          <a:spcPct val="40000"/>
                        </a:spcAft>
                        <a:buClr>
                          <a:schemeClr val="tx1"/>
                        </a:buClr>
                        <a:buSzPct val="110000"/>
                        <a:buFontTx/>
                        <a:buNone/>
                        <a:tabLst/>
                      </a:pPr>
                      <a:r>
                        <a:rPr kumimoji="0" lang="en-US" sz="1600" b="0" i="0" u="none" strike="noStrike" cap="none" normalizeH="0" baseline="0" dirty="0" smtClean="0">
                          <a:ln>
                            <a:noFill/>
                          </a:ln>
                          <a:solidFill>
                            <a:schemeClr val="tx1"/>
                          </a:solidFill>
                          <a:effectLst/>
                          <a:latin typeface="Arial" pitchFamily="34" charset="0"/>
                          <a:ea typeface="MS PGothic" pitchFamily="34" charset="-128"/>
                        </a:rPr>
                        <a:t>Transdermal 17β-estradiol (</a:t>
                      </a:r>
                      <a:r>
                        <a:rPr kumimoji="0" lang="el-GR" sz="1600" b="0" i="0" u="none" strike="noStrike" cap="none" normalizeH="0" baseline="0" dirty="0" smtClean="0">
                          <a:ln>
                            <a:noFill/>
                          </a:ln>
                          <a:solidFill>
                            <a:schemeClr val="tx1"/>
                          </a:solidFill>
                          <a:effectLst/>
                          <a:latin typeface="Arial" pitchFamily="34" charset="0"/>
                          <a:ea typeface="MS PGothic" pitchFamily="34" charset="-128"/>
                        </a:rPr>
                        <a:t>μ</a:t>
                      </a:r>
                      <a:r>
                        <a:rPr kumimoji="0" lang="en-US" sz="1600" b="0" i="0" u="none" strike="noStrike" cap="none" normalizeH="0" baseline="0" dirty="0" smtClean="0">
                          <a:ln>
                            <a:noFill/>
                          </a:ln>
                          <a:solidFill>
                            <a:schemeClr val="tx1"/>
                          </a:solidFill>
                          <a:effectLst/>
                          <a:latin typeface="Arial" pitchFamily="34" charset="0"/>
                          <a:ea typeface="MS PGothic" pitchFamily="34" charset="-128"/>
                        </a:rPr>
                        <a:t>g)</a:t>
                      </a:r>
                    </a:p>
                  </a:txBody>
                  <a:tcPr marL="137160" marR="137160" marT="45647" marB="45647"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E4F2"/>
                    </a:solidFill>
                  </a:tcPr>
                </a:tc>
                <a:tc>
                  <a:txBody>
                    <a:bodyPr/>
                    <a:lstStyle/>
                    <a:p>
                      <a:pPr marL="0" marR="0" lvl="0" indent="0" algn="ctr" defTabSz="914400" rtl="0" eaLnBrk="0" fontAlgn="base" latinLnBrk="0" hangingPunct="0">
                        <a:lnSpc>
                          <a:spcPct val="95000"/>
                        </a:lnSpc>
                        <a:spcBef>
                          <a:spcPct val="30000"/>
                        </a:spcBef>
                        <a:spcAft>
                          <a:spcPct val="40000"/>
                        </a:spcAft>
                        <a:buClr>
                          <a:schemeClr val="tx1"/>
                        </a:buClr>
                        <a:buSzPct val="110000"/>
                        <a:buFontTx/>
                        <a:buNone/>
                        <a:tabLst/>
                      </a:pPr>
                      <a:r>
                        <a:rPr kumimoji="0" lang="en-US" sz="1600" b="0" i="0" u="none" strike="noStrike" cap="none" normalizeH="0" baseline="0" dirty="0" smtClean="0">
                          <a:ln>
                            <a:noFill/>
                          </a:ln>
                          <a:solidFill>
                            <a:schemeClr val="tx1"/>
                          </a:solidFill>
                          <a:effectLst/>
                          <a:latin typeface="Arial" pitchFamily="34" charset="0"/>
                          <a:ea typeface="MS PGothic" pitchFamily="34" charset="-128"/>
                        </a:rPr>
                        <a:t>14</a:t>
                      </a:r>
                      <a:r>
                        <a:rPr kumimoji="0" lang="en-US" sz="1600" b="0" i="0" u="none" strike="noStrike" cap="none" normalizeH="0" baseline="30000" dirty="0" smtClean="0">
                          <a:ln>
                            <a:noFill/>
                          </a:ln>
                          <a:solidFill>
                            <a:schemeClr val="tx1"/>
                          </a:solidFill>
                          <a:effectLst/>
                          <a:latin typeface="Arial" pitchFamily="34" charset="0"/>
                          <a:ea typeface="MS PGothic" pitchFamily="34" charset="-128"/>
                        </a:rPr>
                        <a:t>3</a:t>
                      </a:r>
                    </a:p>
                  </a:txBody>
                  <a:tcPr marL="137160" marR="137160" marT="45647" marB="456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E4F2"/>
                    </a:solidFill>
                  </a:tcPr>
                </a:tc>
                <a:tc>
                  <a:txBody>
                    <a:bodyPr/>
                    <a:lstStyle/>
                    <a:p>
                      <a:pPr marL="0" marR="0" lvl="0" indent="0" algn="ctr" defTabSz="914400" rtl="0" eaLnBrk="0" fontAlgn="base" latinLnBrk="0" hangingPunct="0">
                        <a:lnSpc>
                          <a:spcPct val="95000"/>
                        </a:lnSpc>
                        <a:spcBef>
                          <a:spcPct val="30000"/>
                        </a:spcBef>
                        <a:spcAft>
                          <a:spcPct val="40000"/>
                        </a:spcAft>
                        <a:buClr>
                          <a:schemeClr val="tx1"/>
                        </a:buClr>
                        <a:buSzPct val="110000"/>
                        <a:buFontTx/>
                        <a:buNone/>
                        <a:tabLst/>
                      </a:pPr>
                      <a:r>
                        <a:rPr kumimoji="0" lang="en-US" sz="1600" b="0" i="0" u="none" strike="noStrike" cap="none" normalizeH="0" baseline="0" dirty="0" smtClean="0">
                          <a:ln>
                            <a:noFill/>
                          </a:ln>
                          <a:solidFill>
                            <a:schemeClr val="tx1"/>
                          </a:solidFill>
                          <a:effectLst/>
                          <a:latin typeface="Arial" pitchFamily="34" charset="0"/>
                          <a:ea typeface="MS PGothic" pitchFamily="34" charset="-128"/>
                        </a:rPr>
                        <a:t>25</a:t>
                      </a:r>
                    </a:p>
                  </a:txBody>
                  <a:tcPr marL="137160" marR="137160" marT="45647" marB="456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E4F2"/>
                    </a:solidFill>
                  </a:tcPr>
                </a:tc>
                <a:tc>
                  <a:txBody>
                    <a:bodyPr/>
                    <a:lstStyle/>
                    <a:p>
                      <a:pPr marL="0" marR="0" lvl="0" indent="0" algn="ctr" defTabSz="914400" rtl="0" eaLnBrk="0" fontAlgn="base" latinLnBrk="0" hangingPunct="0">
                        <a:lnSpc>
                          <a:spcPct val="95000"/>
                        </a:lnSpc>
                        <a:spcBef>
                          <a:spcPct val="30000"/>
                        </a:spcBef>
                        <a:spcAft>
                          <a:spcPct val="40000"/>
                        </a:spcAft>
                        <a:buClr>
                          <a:schemeClr val="tx1"/>
                        </a:buClr>
                        <a:buSzPct val="110000"/>
                        <a:buFontTx/>
                        <a:buNone/>
                        <a:tabLst/>
                      </a:pPr>
                      <a:r>
                        <a:rPr kumimoji="0" lang="en-US" sz="1600" b="0" i="0" u="none" strike="noStrike" cap="none" normalizeH="0" baseline="0" dirty="0" smtClean="0">
                          <a:ln>
                            <a:noFill/>
                          </a:ln>
                          <a:solidFill>
                            <a:schemeClr val="tx1"/>
                          </a:solidFill>
                          <a:effectLst/>
                          <a:latin typeface="Arial" pitchFamily="34" charset="0"/>
                          <a:ea typeface="MS PGothic" pitchFamily="34" charset="-128"/>
                        </a:rPr>
                        <a:t>50</a:t>
                      </a:r>
                    </a:p>
                  </a:txBody>
                  <a:tcPr marL="137160" marR="137160" marT="45647" marB="456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E4F2"/>
                    </a:solidFill>
                  </a:tcPr>
                </a:tc>
                <a:tc>
                  <a:txBody>
                    <a:bodyPr/>
                    <a:lstStyle/>
                    <a:p>
                      <a:pPr marL="0" marR="0" lvl="0" indent="0" algn="ctr" defTabSz="914400" rtl="0" eaLnBrk="0" fontAlgn="base" latinLnBrk="0" hangingPunct="0">
                        <a:lnSpc>
                          <a:spcPct val="95000"/>
                        </a:lnSpc>
                        <a:spcBef>
                          <a:spcPct val="30000"/>
                        </a:spcBef>
                        <a:spcAft>
                          <a:spcPct val="40000"/>
                        </a:spcAft>
                        <a:buClr>
                          <a:schemeClr val="tx1"/>
                        </a:buClr>
                        <a:buSzPct val="110000"/>
                        <a:buFontTx/>
                        <a:buNone/>
                        <a:tabLst/>
                      </a:pPr>
                      <a:r>
                        <a:rPr kumimoji="0" lang="en-US" sz="1600" b="0" i="0" u="none" strike="noStrike" cap="none" normalizeH="0" baseline="0" dirty="0" smtClean="0">
                          <a:ln>
                            <a:noFill/>
                          </a:ln>
                          <a:solidFill>
                            <a:schemeClr val="tx1"/>
                          </a:solidFill>
                          <a:effectLst/>
                          <a:latin typeface="Arial" pitchFamily="34" charset="0"/>
                          <a:ea typeface="MS PGothic" pitchFamily="34" charset="-128"/>
                        </a:rPr>
                        <a:t>100</a:t>
                      </a:r>
                    </a:p>
                  </a:txBody>
                  <a:tcPr marL="137160" marR="137160" marT="45647" marB="45647"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E4F2"/>
                    </a:solidFill>
                  </a:tcPr>
                </a:tc>
              </a:tr>
            </a:tbl>
          </a:graphicData>
        </a:graphic>
      </p:graphicFrame>
      <p:sp>
        <p:nvSpPr>
          <p:cNvPr id="7" name="Rectangle 6"/>
          <p:cNvSpPr/>
          <p:nvPr/>
        </p:nvSpPr>
        <p:spPr>
          <a:xfrm>
            <a:off x="304800" y="3352800"/>
            <a:ext cx="8534400" cy="2585323"/>
          </a:xfrm>
          <a:prstGeom prst="rect">
            <a:avLst/>
          </a:prstGeom>
        </p:spPr>
        <p:txBody>
          <a:bodyPr wrap="square">
            <a:spAutoFit/>
          </a:bodyPr>
          <a:lstStyle/>
          <a:p>
            <a:pPr marL="156801" indent="-156801">
              <a:buFontTx/>
              <a:buChar char="•"/>
            </a:pPr>
            <a:r>
              <a:rPr lang="en-GB" altLang="ar-EG" dirty="0" smtClean="0">
                <a:latin typeface="Arial" pitchFamily="34" charset="0"/>
              </a:rPr>
              <a:t>‘Medium’ doses of oestrogen are generally effective against the onset of vasomotor and psychological symptoms.</a:t>
            </a:r>
          </a:p>
          <a:p>
            <a:pPr marL="156801" indent="-156801">
              <a:buFontTx/>
              <a:buChar char="•"/>
            </a:pPr>
            <a:r>
              <a:rPr lang="en-GB" altLang="ar-EG" dirty="0" smtClean="0">
                <a:latin typeface="Arial" pitchFamily="34" charset="0"/>
              </a:rPr>
              <a:t>For many women, low-doses of oestrogen provide adequate relief of symptoms with high rates of amenorrhea, and so higher doses are not required. </a:t>
            </a:r>
          </a:p>
          <a:p>
            <a:pPr marL="156801" indent="-156801">
              <a:buFontTx/>
              <a:buChar char="•"/>
            </a:pPr>
            <a:r>
              <a:rPr lang="en-GB" altLang="ar-EG" dirty="0" smtClean="0">
                <a:latin typeface="Arial" pitchFamily="34" charset="0"/>
              </a:rPr>
              <a:t>‘Low’-dose HRT schedules are effective in controlling subjective symptoms in postmenopausal women and still increase bone density in postmenopausal women. </a:t>
            </a:r>
          </a:p>
          <a:p>
            <a:pPr marL="156801" indent="-156801">
              <a:buFontTx/>
              <a:buChar char="•"/>
            </a:pPr>
            <a:r>
              <a:rPr lang="de-DE" altLang="ar-EG" dirty="0" smtClean="0">
                <a:latin typeface="Arial" pitchFamily="34" charset="0"/>
              </a:rPr>
              <a:t>Several types of estrogen are used in HRT, at varying doses. Different doses may be appropriate for different women at different menopausal stages.</a:t>
            </a: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533400"/>
          </a:xfrm>
        </p:spPr>
        <p:txBody>
          <a:bodyPr>
            <a:normAutofit fontScale="90000"/>
          </a:bodyPr>
          <a:lstStyle/>
          <a:p>
            <a:r>
              <a:rPr lang="en-US" sz="2700" b="1" dirty="0">
                <a:solidFill>
                  <a:srgbClr val="FF0000"/>
                </a:solidFill>
              </a:rPr>
              <a:t>HRT Use: New Guidelines From the British Menopause Society</a:t>
            </a:r>
            <a:r>
              <a:rPr lang="en-US" sz="2700" b="1" dirty="0"/>
              <a:t> ‏</a:t>
            </a:r>
            <a:r>
              <a:rPr lang="en-US" b="1" dirty="0"/>
              <a:t/>
            </a:r>
            <a:br>
              <a:rPr lang="en-US" b="1" dirty="0"/>
            </a:br>
            <a:endParaRPr lang="en-US" b="1" dirty="0"/>
          </a:p>
        </p:txBody>
      </p:sp>
      <p:sp>
        <p:nvSpPr>
          <p:cNvPr id="3" name="Content Placeholder 2"/>
          <p:cNvSpPr>
            <a:spLocks noGrp="1"/>
          </p:cNvSpPr>
          <p:nvPr>
            <p:ph idx="1"/>
          </p:nvPr>
        </p:nvSpPr>
        <p:spPr>
          <a:xfrm>
            <a:off x="228600" y="838200"/>
            <a:ext cx="8458200" cy="5791200"/>
          </a:xfrm>
        </p:spPr>
        <p:txBody>
          <a:bodyPr>
            <a:normAutofit fontScale="32500" lnSpcReduction="20000"/>
          </a:bodyPr>
          <a:lstStyle/>
          <a:p>
            <a:r>
              <a:rPr lang="en-US" sz="6200" dirty="0"/>
              <a:t>After receiving sufficient information </a:t>
            </a:r>
            <a:r>
              <a:rPr lang="en-US" sz="6200" dirty="0" smtClean="0"/>
              <a:t>from </a:t>
            </a:r>
            <a:r>
              <a:rPr lang="en-US" sz="6200" dirty="0"/>
              <a:t>health professional to make a </a:t>
            </a:r>
            <a:r>
              <a:rPr lang="en-US" sz="6200" dirty="0">
                <a:solidFill>
                  <a:srgbClr val="C00000"/>
                </a:solidFill>
              </a:rPr>
              <a:t>fully informed choice</a:t>
            </a:r>
            <a:r>
              <a:rPr lang="en-US" sz="6200" dirty="0"/>
              <a:t>, each woman should decide whether to use HRT.</a:t>
            </a:r>
          </a:p>
          <a:p>
            <a:r>
              <a:rPr lang="en-US" sz="6200" dirty="0"/>
              <a:t>The clinician should </a:t>
            </a:r>
            <a:r>
              <a:rPr lang="en-US" sz="6200" dirty="0">
                <a:solidFill>
                  <a:srgbClr val="C00000"/>
                </a:solidFill>
              </a:rPr>
              <a:t>individualize the HRT </a:t>
            </a:r>
            <a:r>
              <a:rPr lang="en-US" sz="6200" dirty="0"/>
              <a:t>dosage, regimen, and duration and reassess risks and benefits annually.</a:t>
            </a:r>
          </a:p>
          <a:p>
            <a:r>
              <a:rPr lang="en-US" sz="6200" dirty="0"/>
              <a:t>One of the main indications for HRT in postmenopausal women is relief of vasomotor symptoms, which are most effectively relieved </a:t>
            </a:r>
            <a:r>
              <a:rPr lang="en-US" sz="6200" b="1" dirty="0" smtClean="0"/>
              <a:t>by estrogen</a:t>
            </a:r>
            <a:r>
              <a:rPr lang="en-US" sz="6200" dirty="0"/>
              <a:t>.</a:t>
            </a:r>
          </a:p>
          <a:p>
            <a:r>
              <a:rPr lang="en-US" sz="6200" dirty="0" smtClean="0"/>
              <a:t>When </a:t>
            </a:r>
            <a:r>
              <a:rPr lang="en-US" sz="6200" dirty="0"/>
              <a:t>prescribed to women &lt;</a:t>
            </a:r>
            <a:r>
              <a:rPr lang="en-US" sz="6200" dirty="0" smtClean="0"/>
              <a:t> </a:t>
            </a:r>
            <a:r>
              <a:rPr lang="en-US" sz="6200" dirty="0"/>
              <a:t>60 years, HRT has a favorable benefit/risk profile.</a:t>
            </a:r>
          </a:p>
          <a:p>
            <a:r>
              <a:rPr lang="en-US" sz="6200" dirty="0"/>
              <a:t>Women with premature ovarian insufficiency must be encouraged to use HRT, at least until the average age of the menopause.</a:t>
            </a:r>
          </a:p>
          <a:p>
            <a:r>
              <a:rPr lang="en-US" sz="6200" dirty="0"/>
              <a:t>If women &gt;</a:t>
            </a:r>
            <a:r>
              <a:rPr lang="en-US" sz="6200" dirty="0" smtClean="0"/>
              <a:t> </a:t>
            </a:r>
            <a:r>
              <a:rPr lang="en-US" sz="6200" dirty="0"/>
              <a:t>60 years opt for HRT, they </a:t>
            </a:r>
            <a:r>
              <a:rPr lang="en-US" sz="6200" dirty="0">
                <a:solidFill>
                  <a:srgbClr val="C00000"/>
                </a:solidFill>
              </a:rPr>
              <a:t>should start with lower doses</a:t>
            </a:r>
            <a:r>
              <a:rPr lang="en-US" sz="6200" dirty="0"/>
              <a:t>, preferably via the </a:t>
            </a:r>
            <a:r>
              <a:rPr lang="en-US" sz="6200" dirty="0" err="1"/>
              <a:t>transdermal</a:t>
            </a:r>
            <a:r>
              <a:rPr lang="en-US" sz="6200" dirty="0"/>
              <a:t> route.</a:t>
            </a:r>
          </a:p>
          <a:p>
            <a:r>
              <a:rPr lang="en-US" sz="6200" dirty="0"/>
              <a:t>Routine management of all women in the menopause transition and beyond should include </a:t>
            </a:r>
            <a:r>
              <a:rPr lang="en-US" sz="6200" dirty="0">
                <a:solidFill>
                  <a:srgbClr val="C00000"/>
                </a:solidFill>
              </a:rPr>
              <a:t>optimization of diet and lifestyle</a:t>
            </a:r>
            <a:r>
              <a:rPr lang="en-US" sz="6200" dirty="0"/>
              <a:t>.</a:t>
            </a:r>
          </a:p>
          <a:p>
            <a:r>
              <a:rPr lang="en-US" sz="6200" dirty="0"/>
              <a:t>Pharmacological alternatives to HRT may include selective serotonin reuptake inhibitors such as </a:t>
            </a:r>
            <a:r>
              <a:rPr lang="en-US" sz="6200" dirty="0" err="1"/>
              <a:t>fluoxetine</a:t>
            </a:r>
            <a:r>
              <a:rPr lang="en-US" sz="6200" dirty="0"/>
              <a:t> and </a:t>
            </a:r>
            <a:r>
              <a:rPr lang="en-US" sz="6200" dirty="0" err="1"/>
              <a:t>paroxetine</a:t>
            </a:r>
            <a:r>
              <a:rPr lang="en-US" sz="6200" dirty="0"/>
              <a:t> for vasomotor symptoms, </a:t>
            </a:r>
            <a:r>
              <a:rPr lang="en-US" sz="6200" dirty="0" err="1"/>
              <a:t>venlafaxine</a:t>
            </a:r>
            <a:r>
              <a:rPr lang="en-US" sz="6200" dirty="0"/>
              <a:t>, </a:t>
            </a:r>
            <a:r>
              <a:rPr lang="en-US" sz="6200" dirty="0" err="1"/>
              <a:t>gabapentin</a:t>
            </a:r>
            <a:r>
              <a:rPr lang="en-US" sz="6200" dirty="0"/>
              <a:t>, and possibly </a:t>
            </a:r>
            <a:r>
              <a:rPr lang="en-US" sz="6200" dirty="0" err="1"/>
              <a:t>clonidine</a:t>
            </a:r>
            <a:r>
              <a:rPr lang="en-US" sz="6200" dirty="0"/>
              <a:t>.</a:t>
            </a:r>
          </a:p>
          <a:p>
            <a:r>
              <a:rPr lang="en-US" sz="6200" dirty="0" err="1"/>
              <a:t>Phytoestrogens</a:t>
            </a:r>
            <a:r>
              <a:rPr lang="en-US" sz="6200" dirty="0"/>
              <a:t> offer some benefits for symptom relief and on the skeletal and cardiovascular systems.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762000"/>
          </a:xfrm>
        </p:spPr>
        <p:txBody>
          <a:bodyPr>
            <a:normAutofit/>
          </a:bodyPr>
          <a:lstStyle/>
          <a:p>
            <a:r>
              <a:rPr lang="en-US" sz="4000" b="1" dirty="0">
                <a:solidFill>
                  <a:srgbClr val="C00000"/>
                </a:solidFill>
              </a:rPr>
              <a:t>I</a:t>
            </a:r>
            <a:r>
              <a:rPr lang="en-US" sz="4000" b="1" dirty="0" smtClean="0">
                <a:solidFill>
                  <a:srgbClr val="C00000"/>
                </a:solidFill>
              </a:rPr>
              <a:t>mmediate </a:t>
            </a:r>
            <a:r>
              <a:rPr lang="en-US" sz="4000" b="1" dirty="0">
                <a:solidFill>
                  <a:srgbClr val="C00000"/>
                </a:solidFill>
              </a:rPr>
              <a:t>effects of </a:t>
            </a:r>
            <a:r>
              <a:rPr lang="en-US" sz="4000" b="1" dirty="0" smtClean="0">
                <a:solidFill>
                  <a:srgbClr val="C00000"/>
                </a:solidFill>
              </a:rPr>
              <a:t>HRT( BMS)</a:t>
            </a:r>
            <a:endParaRPr lang="en-US" dirty="0"/>
          </a:p>
        </p:txBody>
      </p:sp>
      <p:sp>
        <p:nvSpPr>
          <p:cNvPr id="3" name="Content Placeholder 2"/>
          <p:cNvSpPr>
            <a:spLocks noGrp="1"/>
          </p:cNvSpPr>
          <p:nvPr>
            <p:ph idx="1"/>
          </p:nvPr>
        </p:nvSpPr>
        <p:spPr>
          <a:xfrm>
            <a:off x="457200" y="1219200"/>
            <a:ext cx="8229600" cy="5364163"/>
          </a:xfrm>
        </p:spPr>
        <p:txBody>
          <a:bodyPr>
            <a:normAutofit lnSpcReduction="10000"/>
          </a:bodyPr>
          <a:lstStyle/>
          <a:p>
            <a:pPr>
              <a:buNone/>
            </a:pPr>
            <a:r>
              <a:rPr lang="en-US" sz="2800" b="1" dirty="0"/>
              <a:t>Vasomotor </a:t>
            </a:r>
            <a:r>
              <a:rPr lang="en-US" sz="2800" b="1" dirty="0" smtClean="0"/>
              <a:t> symptoms</a:t>
            </a:r>
          </a:p>
          <a:p>
            <a:pPr>
              <a:buNone/>
            </a:pPr>
            <a:r>
              <a:rPr lang="en-US" sz="1800" dirty="0"/>
              <a:t>One of the main indications for prescribing HRT in postmenopausal women is the relief of vasomotor symptoms. Estrogen remains the most effective </a:t>
            </a:r>
            <a:r>
              <a:rPr lang="en-US" sz="1800" dirty="0" smtClean="0"/>
              <a:t>treatment</a:t>
            </a:r>
          </a:p>
          <a:p>
            <a:pPr>
              <a:buNone/>
            </a:pPr>
            <a:r>
              <a:rPr lang="en-US" sz="2800" b="1" dirty="0" smtClean="0"/>
              <a:t>Mood</a:t>
            </a:r>
          </a:p>
          <a:p>
            <a:pPr fontAlgn="base"/>
            <a:r>
              <a:rPr lang="en-US" sz="1800" dirty="0"/>
              <a:t>short-term use of HRT may improve mood and depressive symptoms during the menopausal transition and in the early menopause.</a:t>
            </a:r>
          </a:p>
          <a:p>
            <a:pPr fontAlgn="base"/>
            <a:r>
              <a:rPr lang="en-US" sz="1800" dirty="0"/>
              <a:t>Women with severe depression and those who do not respond to HRT will require psychiatric assessment.</a:t>
            </a:r>
          </a:p>
          <a:p>
            <a:pPr>
              <a:buNone/>
            </a:pPr>
            <a:r>
              <a:rPr lang="en-US" sz="2800" b="1" dirty="0" err="1"/>
              <a:t>Urogenital</a:t>
            </a:r>
            <a:r>
              <a:rPr lang="en-US" sz="2800" b="1" dirty="0"/>
              <a:t> </a:t>
            </a:r>
            <a:r>
              <a:rPr lang="en-US" sz="2800" b="1" dirty="0" smtClean="0"/>
              <a:t>symptom</a:t>
            </a:r>
          </a:p>
          <a:p>
            <a:pPr>
              <a:buNone/>
            </a:pPr>
            <a:r>
              <a:rPr lang="en-US" sz="1800" dirty="0"/>
              <a:t>effective in treating symptoms related to vaginal atrophy, such as vaginal dryness and superficial </a:t>
            </a:r>
            <a:r>
              <a:rPr lang="en-US" sz="1800" dirty="0" err="1"/>
              <a:t>dyspareunia</a:t>
            </a:r>
            <a:r>
              <a:rPr lang="en-US" sz="1800" dirty="0" smtClean="0"/>
              <a:t>.</a:t>
            </a:r>
          </a:p>
          <a:p>
            <a:pPr>
              <a:buNone/>
            </a:pPr>
            <a:r>
              <a:rPr lang="en-US" sz="1800" dirty="0"/>
              <a:t>It also has a proliferative effect on the bladder and urethral epithelium and may help relieve symptoms of urinary frequency, urgency and possibly reduce the risk of recurrent urinary tract infections in women with </a:t>
            </a:r>
            <a:r>
              <a:rPr lang="en-US" sz="1800" dirty="0" err="1"/>
              <a:t>urogenital</a:t>
            </a:r>
            <a:r>
              <a:rPr lang="en-US" sz="1800" dirty="0"/>
              <a:t> atrophy</a:t>
            </a:r>
            <a:r>
              <a:rPr lang="en-US" sz="1800" dirty="0" smtClean="0"/>
              <a:t>.</a:t>
            </a:r>
            <a:r>
              <a:rPr lang="en-US" sz="1800" dirty="0"/>
              <a:t> Low-dose vaginal estrogen preparations can be used long-term in symptomatic women as </a:t>
            </a:r>
            <a:r>
              <a:rPr lang="en-US" sz="1800" dirty="0" smtClean="0"/>
              <a:t>required</a:t>
            </a:r>
          </a:p>
          <a:p>
            <a:pPr>
              <a:buNone/>
            </a:pPr>
            <a:endParaRPr lang="en-US" sz="1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lstStyle/>
          <a:p>
            <a:pPr>
              <a:buNone/>
            </a:pPr>
            <a:r>
              <a:rPr lang="en-US" sz="4400" b="1" dirty="0" smtClean="0">
                <a:solidFill>
                  <a:srgbClr val="FF0000"/>
                </a:solidFill>
              </a:rPr>
              <a:t>Case</a:t>
            </a:r>
          </a:p>
          <a:p>
            <a:pPr>
              <a:buNone/>
            </a:pPr>
            <a:r>
              <a:rPr lang="en-US" sz="4000" dirty="0" smtClean="0"/>
              <a:t>Menopause</a:t>
            </a:r>
          </a:p>
          <a:p>
            <a:pPr>
              <a:buNone/>
            </a:pPr>
            <a:r>
              <a:rPr lang="en-US" sz="4000" dirty="0" smtClean="0"/>
              <a:t>recommendations</a:t>
            </a:r>
          </a:p>
          <a:p>
            <a:pPr>
              <a:buNone/>
            </a:pPr>
            <a:r>
              <a:rPr lang="en-US" sz="4000" dirty="0" smtClean="0"/>
              <a:t>HRT and side effects</a:t>
            </a:r>
          </a:p>
          <a:p>
            <a:pPr>
              <a:buNone/>
            </a:pPr>
            <a:r>
              <a:rPr lang="en-US" sz="4000" dirty="0" smtClean="0"/>
              <a:t>What is available in KKM</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sz="2800" b="1" dirty="0"/>
              <a:t>Musculoskeletal </a:t>
            </a:r>
            <a:r>
              <a:rPr lang="en-US" sz="2800" b="1" dirty="0" smtClean="0"/>
              <a:t>effects</a:t>
            </a:r>
          </a:p>
          <a:p>
            <a:pPr fontAlgn="base"/>
            <a:r>
              <a:rPr lang="en-US" sz="2000" dirty="0"/>
              <a:t> estrogen therapy has a protective effect against connective tissue loss and may possibly reverse this process in menopausal women receiving HRT.</a:t>
            </a:r>
          </a:p>
          <a:p>
            <a:pPr fontAlgn="base"/>
            <a:r>
              <a:rPr lang="en-US" sz="2800" b="1" dirty="0" err="1"/>
              <a:t>Progestogens</a:t>
            </a:r>
            <a:r>
              <a:rPr lang="en-US" sz="2800" b="1" dirty="0"/>
              <a:t>/side effects</a:t>
            </a:r>
          </a:p>
          <a:p>
            <a:pPr fontAlgn="base"/>
            <a:r>
              <a:rPr lang="en-US" sz="2000" dirty="0"/>
              <a:t>Non </a:t>
            </a:r>
            <a:r>
              <a:rPr lang="en-US" sz="2000" dirty="0" err="1"/>
              <a:t>hysterectomised</a:t>
            </a:r>
            <a:r>
              <a:rPr lang="en-US" sz="2000" dirty="0"/>
              <a:t> women using estrogen therapy should use </a:t>
            </a:r>
            <a:r>
              <a:rPr lang="en-US" sz="2000" dirty="0" err="1"/>
              <a:t>progestogen</a:t>
            </a:r>
            <a:r>
              <a:rPr lang="en-US" sz="2000" dirty="0"/>
              <a:t> to avoid endometrial hyperplasia and carcinoma.</a:t>
            </a:r>
          </a:p>
          <a:p>
            <a:pPr fontAlgn="base"/>
            <a:r>
              <a:rPr lang="en-US" sz="2000" dirty="0"/>
              <a:t>If the last menstrual period occurred less than one year prior to starting HRT, a sequential combined regimen should be started, i.e. continuous estrogen with </a:t>
            </a:r>
            <a:r>
              <a:rPr lang="en-US" sz="2000" dirty="0" err="1"/>
              <a:t>progestogen</a:t>
            </a:r>
            <a:r>
              <a:rPr lang="en-US" sz="2000" dirty="0"/>
              <a:t> for 12–14 days per month.</a:t>
            </a:r>
          </a:p>
          <a:p>
            <a:pPr fontAlgn="base"/>
            <a:r>
              <a:rPr lang="en-US" sz="2000" dirty="0"/>
              <a:t>After </a:t>
            </a:r>
            <a:r>
              <a:rPr lang="en-US" sz="2000" i="1" dirty="0"/>
              <a:t>a minimum</a:t>
            </a:r>
            <a:r>
              <a:rPr lang="en-US" sz="2000" dirty="0"/>
              <a:t> of one year of HRT, or one year after the last menstrual period, (two years in premature ovarian insufficiency, POI), women who wish to avoid a monthly withdrawal bleed </a:t>
            </a:r>
            <a:r>
              <a:rPr lang="en-US" sz="2000" i="1" dirty="0"/>
              <a:t>may attempt</a:t>
            </a:r>
            <a:r>
              <a:rPr lang="en-US" sz="2000" dirty="0"/>
              <a:t> a switch to a continuous combined regimen which aims to give bleed free HRT – this will also </a:t>
            </a:r>
            <a:r>
              <a:rPr lang="en-US" sz="2000" dirty="0" smtClean="0"/>
              <a:t>minimize </a:t>
            </a:r>
            <a:r>
              <a:rPr lang="en-US" sz="2000" dirty="0"/>
              <a:t>the risk of endometrial hyperplasia.</a:t>
            </a:r>
          </a:p>
          <a:p>
            <a:pPr>
              <a:buNone/>
            </a:pP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838200"/>
          </a:xfrm>
        </p:spPr>
        <p:txBody>
          <a:bodyPr>
            <a:normAutofit fontScale="90000"/>
          </a:bodyPr>
          <a:lstStyle/>
          <a:p>
            <a:r>
              <a:rPr lang="en-US" dirty="0" smtClean="0"/>
              <a:t>a. VASOMOTOR SYMPTOMS (CPG) </a:t>
            </a:r>
            <a:endParaRPr lang="en-US" dirty="0"/>
          </a:p>
        </p:txBody>
      </p:sp>
      <p:sp>
        <p:nvSpPr>
          <p:cNvPr id="3" name="Content Placeholder 2"/>
          <p:cNvSpPr>
            <a:spLocks noGrp="1"/>
          </p:cNvSpPr>
          <p:nvPr>
            <p:ph idx="1"/>
          </p:nvPr>
        </p:nvSpPr>
        <p:spPr>
          <a:xfrm>
            <a:off x="457200" y="1371600"/>
            <a:ext cx="8229600" cy="4953000"/>
          </a:xfrm>
        </p:spPr>
        <p:txBody>
          <a:bodyPr>
            <a:normAutofit/>
          </a:bodyPr>
          <a:lstStyle/>
          <a:p>
            <a:pPr>
              <a:buNone/>
            </a:pPr>
            <a:endParaRPr lang="en-US" b="1" dirty="0" smtClean="0"/>
          </a:p>
          <a:p>
            <a:pPr>
              <a:buNone/>
            </a:pPr>
            <a:r>
              <a:rPr lang="en-US" b="1" dirty="0" smtClean="0"/>
              <a:t>Evidence Statements</a:t>
            </a:r>
          </a:p>
          <a:p>
            <a:r>
              <a:rPr lang="en-US" dirty="0" err="1" smtClean="0"/>
              <a:t>i</a:t>
            </a:r>
            <a:r>
              <a:rPr lang="en-US" dirty="0" smtClean="0"/>
              <a:t>) Low-dose and standard dose ET and  EPT are effective for relief of </a:t>
            </a:r>
            <a:r>
              <a:rPr lang="en-US" b="1" dirty="0" smtClean="0">
                <a:solidFill>
                  <a:srgbClr val="FF0000"/>
                </a:solidFill>
              </a:rPr>
              <a:t>hot flushes and/or sweating. </a:t>
            </a:r>
          </a:p>
          <a:p>
            <a:pPr>
              <a:buNone/>
            </a:pPr>
            <a:r>
              <a:rPr lang="en-US" b="1" dirty="0" smtClean="0"/>
              <a:t>Recommendation</a:t>
            </a:r>
          </a:p>
          <a:p>
            <a:pPr marL="571500" indent="-571500">
              <a:buAutoNum type="romanLcParenR"/>
            </a:pPr>
            <a:r>
              <a:rPr lang="en-US" b="1" dirty="0" smtClean="0">
                <a:solidFill>
                  <a:srgbClr val="FF0000"/>
                </a:solidFill>
              </a:rPr>
              <a:t>Menopausal hot flushes and/or sweating are indications for the use of ET and EPT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9"/>
          <p:cNvSpPr>
            <a:spLocks noGrp="1"/>
          </p:cNvSpPr>
          <p:nvPr>
            <p:ph type="title"/>
          </p:nvPr>
        </p:nvSpPr>
        <p:spPr>
          <a:xfrm>
            <a:off x="457200" y="228600"/>
            <a:ext cx="8229600" cy="1143000"/>
          </a:xfrm>
        </p:spPr>
        <p:txBody>
          <a:bodyPr>
            <a:normAutofit/>
          </a:bodyPr>
          <a:lstStyle/>
          <a:p>
            <a:r>
              <a:rPr lang="en-GB" altLang="ar-EG" sz="3600" b="1" dirty="0" smtClean="0">
                <a:solidFill>
                  <a:srgbClr val="FF0000"/>
                </a:solidFill>
              </a:rPr>
              <a:t>HRT Remains the Most Effective Therapy for Vasomotor Symptoms  2006</a:t>
            </a:r>
          </a:p>
        </p:txBody>
      </p:sp>
      <p:sp>
        <p:nvSpPr>
          <p:cNvPr id="16386" name="Content Placeholder 10"/>
          <p:cNvSpPr>
            <a:spLocks noGrp="1"/>
          </p:cNvSpPr>
          <p:nvPr>
            <p:ph idx="1"/>
          </p:nvPr>
        </p:nvSpPr>
        <p:spPr>
          <a:xfrm>
            <a:off x="925513" y="1524000"/>
            <a:ext cx="8218487" cy="4838700"/>
          </a:xfrm>
        </p:spPr>
        <p:txBody>
          <a:bodyPr/>
          <a:lstStyle/>
          <a:p>
            <a:r>
              <a:rPr lang="en-GB" altLang="ar-EG" sz="2400" dirty="0" smtClean="0"/>
              <a:t>No significant efficacy of botanicals in reducing vasomotor symptoms</a:t>
            </a:r>
          </a:p>
          <a:p>
            <a:endParaRPr lang="en-GB" altLang="ar-EG" dirty="0" smtClean="0"/>
          </a:p>
        </p:txBody>
      </p:sp>
      <p:sp>
        <p:nvSpPr>
          <p:cNvPr id="8" name="Text Placeholder 4"/>
          <p:cNvSpPr txBox="1">
            <a:spLocks/>
          </p:cNvSpPr>
          <p:nvPr/>
        </p:nvSpPr>
        <p:spPr bwMode="gray">
          <a:xfrm>
            <a:off x="492125" y="6315075"/>
            <a:ext cx="6684963" cy="412750"/>
          </a:xfrm>
          <a:prstGeom prst="rect">
            <a:avLst/>
          </a:prstGeom>
          <a:noFill/>
          <a:ln w="9525">
            <a:noFill/>
            <a:miter lim="800000"/>
            <a:headEnd/>
            <a:tailEnd/>
          </a:ln>
        </p:spPr>
        <p:txBody>
          <a:bodyPr lIns="0" tIns="0" rIns="0" bIns="0"/>
          <a:lstStyle/>
          <a:p>
            <a:pPr>
              <a:lnSpc>
                <a:spcPct val="95000"/>
              </a:lnSpc>
              <a:buClr>
                <a:schemeClr val="tx1"/>
              </a:buClr>
              <a:buSzPct val="110000"/>
              <a:defRPr/>
            </a:pPr>
            <a:r>
              <a:rPr lang="en-GB" sz="800" kern="0" dirty="0">
                <a:latin typeface="+mn-lt"/>
                <a:ea typeface="ＭＳ Ｐゴシック" pitchFamily="34" charset="-128"/>
                <a:cs typeface="Arial" charset="0"/>
              </a:rPr>
              <a:t>Newton KM et al. Ann Intern Med 2006;145:869–79. </a:t>
            </a:r>
            <a:r>
              <a:rPr lang="en-GB" sz="800" dirty="0">
                <a:latin typeface="Arial" charset="0"/>
                <a:cs typeface="Arial" charset="0"/>
              </a:rPr>
              <a:t>Reprinted from Annals of Internal Medicine, 145, Newton </a:t>
            </a:r>
            <a:r>
              <a:rPr lang="en-GB" sz="800" i="1" dirty="0">
                <a:latin typeface="Arial" charset="0"/>
                <a:cs typeface="Arial" charset="0"/>
              </a:rPr>
              <a:t>et al</a:t>
            </a:r>
            <a:r>
              <a:rPr lang="en-GB" sz="800" dirty="0">
                <a:latin typeface="Arial" charset="0"/>
                <a:cs typeface="Arial" charset="0"/>
              </a:rPr>
              <a:t>, Treatment of </a:t>
            </a:r>
            <a:br>
              <a:rPr lang="en-GB" sz="800" dirty="0">
                <a:latin typeface="Arial" charset="0"/>
                <a:cs typeface="Arial" charset="0"/>
              </a:rPr>
            </a:br>
            <a:r>
              <a:rPr lang="en-GB" sz="800" dirty="0">
                <a:latin typeface="Arial" charset="0"/>
                <a:cs typeface="Arial" charset="0"/>
              </a:rPr>
              <a:t>Vasomotor Symptoms of Menopause with Black Cohosh, Multibotanicals, Soy, Hormone Therapy, or Placebo, 869-879, </a:t>
            </a:r>
            <a:br>
              <a:rPr lang="en-GB" sz="800" dirty="0">
                <a:latin typeface="Arial" charset="0"/>
                <a:cs typeface="Arial" charset="0"/>
              </a:rPr>
            </a:br>
            <a:r>
              <a:rPr lang="en-GB" sz="800" dirty="0">
                <a:latin typeface="Arial" charset="0"/>
                <a:cs typeface="Arial" charset="0"/>
              </a:rPr>
              <a:t>Copyright (2006), with permission from American College of Physicians.</a:t>
            </a:r>
            <a:endParaRPr lang="en-GB" sz="800" kern="0" dirty="0">
              <a:latin typeface="+mn-lt"/>
              <a:ea typeface="ＭＳ Ｐゴシック" pitchFamily="34" charset="-128"/>
              <a:cs typeface="Arial" charset="0"/>
            </a:endParaRPr>
          </a:p>
          <a:p>
            <a:pPr marL="228600" indent="-228600" eaLnBrk="0" hangingPunct="0">
              <a:lnSpc>
                <a:spcPct val="95000"/>
              </a:lnSpc>
              <a:spcBef>
                <a:spcPct val="30000"/>
              </a:spcBef>
              <a:spcAft>
                <a:spcPct val="20000"/>
              </a:spcAft>
              <a:buClr>
                <a:schemeClr val="tx1"/>
              </a:buClr>
              <a:buSzPct val="110000"/>
              <a:buFontTx/>
              <a:buChar char="•"/>
              <a:defRPr/>
            </a:pPr>
            <a:endParaRPr lang="en-GB" sz="800" kern="0" dirty="0">
              <a:latin typeface="+mn-lt"/>
              <a:ea typeface="ＭＳ Ｐゴシック" pitchFamily="34" charset="-128"/>
              <a:cs typeface="Arial" charset="0"/>
            </a:endParaRPr>
          </a:p>
        </p:txBody>
      </p:sp>
      <p:grpSp>
        <p:nvGrpSpPr>
          <p:cNvPr id="2" name="Group 122"/>
          <p:cNvGrpSpPr>
            <a:grpSpLocks/>
          </p:cNvGrpSpPr>
          <p:nvPr/>
        </p:nvGrpSpPr>
        <p:grpSpPr bwMode="auto">
          <a:xfrm>
            <a:off x="931863" y="2300288"/>
            <a:ext cx="7731125" cy="3201987"/>
            <a:chOff x="932620" y="2300847"/>
            <a:chExt cx="7730891" cy="3201230"/>
          </a:xfrm>
        </p:grpSpPr>
        <p:grpSp>
          <p:nvGrpSpPr>
            <p:cNvPr id="3" name="Group 106"/>
            <p:cNvGrpSpPr>
              <a:grpSpLocks/>
            </p:cNvGrpSpPr>
            <p:nvPr/>
          </p:nvGrpSpPr>
          <p:grpSpPr bwMode="auto">
            <a:xfrm>
              <a:off x="2072613" y="2881313"/>
              <a:ext cx="3428587" cy="772650"/>
              <a:chOff x="1858963" y="2881313"/>
              <a:chExt cx="3428587" cy="772650"/>
            </a:xfrm>
          </p:grpSpPr>
          <p:sp>
            <p:nvSpPr>
              <p:cNvPr id="16473" name="Freeform 64"/>
              <p:cNvSpPr>
                <a:spLocks/>
              </p:cNvSpPr>
              <p:nvPr/>
            </p:nvSpPr>
            <p:spPr bwMode="auto">
              <a:xfrm>
                <a:off x="1936750" y="2959100"/>
                <a:ext cx="3270250" cy="635000"/>
              </a:xfrm>
              <a:custGeom>
                <a:avLst/>
                <a:gdLst>
                  <a:gd name="T0" fmla="*/ 0 w 3270250"/>
                  <a:gd name="T1" fmla="*/ 0 h 635000"/>
                  <a:gd name="T2" fmla="*/ 1085850 w 3270250"/>
                  <a:gd name="T3" fmla="*/ 635000 h 635000"/>
                  <a:gd name="T4" fmla="*/ 2184400 w 3270250"/>
                  <a:gd name="T5" fmla="*/ 571500 h 635000"/>
                  <a:gd name="T6" fmla="*/ 3270250 w 3270250"/>
                  <a:gd name="T7" fmla="*/ 419100 h 635000"/>
                  <a:gd name="T8" fmla="*/ 3270250 w 3270250"/>
                  <a:gd name="T9" fmla="*/ 419100 h 635000"/>
                  <a:gd name="T10" fmla="*/ 0 60000 65536"/>
                  <a:gd name="T11" fmla="*/ 0 60000 65536"/>
                  <a:gd name="T12" fmla="*/ 0 60000 65536"/>
                  <a:gd name="T13" fmla="*/ 0 60000 65536"/>
                  <a:gd name="T14" fmla="*/ 0 60000 65536"/>
                  <a:gd name="T15" fmla="*/ 0 w 3270250"/>
                  <a:gd name="T16" fmla="*/ 0 h 635000"/>
                  <a:gd name="T17" fmla="*/ 3270250 w 3270250"/>
                  <a:gd name="T18" fmla="*/ 635000 h 635000"/>
                </a:gdLst>
                <a:ahLst/>
                <a:cxnLst>
                  <a:cxn ang="T10">
                    <a:pos x="T0" y="T1"/>
                  </a:cxn>
                  <a:cxn ang="T11">
                    <a:pos x="T2" y="T3"/>
                  </a:cxn>
                  <a:cxn ang="T12">
                    <a:pos x="T4" y="T5"/>
                  </a:cxn>
                  <a:cxn ang="T13">
                    <a:pos x="T6" y="T7"/>
                  </a:cxn>
                  <a:cxn ang="T14">
                    <a:pos x="T8" y="T9"/>
                  </a:cxn>
                </a:cxnLst>
                <a:rect l="T15" t="T16" r="T17" b="T18"/>
                <a:pathLst>
                  <a:path w="3270250" h="635000">
                    <a:moveTo>
                      <a:pt x="0" y="0"/>
                    </a:moveTo>
                    <a:lnTo>
                      <a:pt x="1085850" y="635000"/>
                    </a:lnTo>
                    <a:lnTo>
                      <a:pt x="2184400" y="571500"/>
                    </a:lnTo>
                    <a:lnTo>
                      <a:pt x="3270250" y="419100"/>
                    </a:lnTo>
                  </a:path>
                </a:pathLst>
              </a:custGeom>
              <a:noFill/>
              <a:ln w="28575" cap="flat" cmpd="sng" algn="ctr">
                <a:solidFill>
                  <a:srgbClr val="00206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p>
                <a:endParaRPr lang="ar-EG"/>
              </a:p>
            </p:txBody>
          </p:sp>
          <p:sp>
            <p:nvSpPr>
              <p:cNvPr id="16474" name="Isosceles Triangle 102"/>
              <p:cNvSpPr>
                <a:spLocks noChangeArrowheads="1"/>
              </p:cNvSpPr>
              <p:nvPr/>
            </p:nvSpPr>
            <p:spPr bwMode="auto">
              <a:xfrm>
                <a:off x="5143550" y="3283413"/>
                <a:ext cx="144000" cy="144000"/>
              </a:xfrm>
              <a:prstGeom prst="triangle">
                <a:avLst>
                  <a:gd name="adj" fmla="val 50000"/>
                </a:avLst>
              </a:prstGeom>
              <a:solidFill>
                <a:srgbClr val="002060"/>
              </a:solidFill>
              <a:ln>
                <a:noFill/>
              </a:ln>
              <a:extLst>
                <a:ext uri="{91240B29-F687-4F45-9708-019B960494DF}">
                  <a14:hiddenLine xmlns="" xmlns:a14="http://schemas.microsoft.com/office/drawing/2010/main" w="12700" algn="ctr">
                    <a:solidFill>
                      <a:srgbClr val="000000"/>
                    </a:solidFill>
                    <a:round/>
                    <a:headEnd/>
                    <a:tailEnd/>
                  </a14:hiddenLine>
                </a:ext>
              </a:extLst>
            </p:spPr>
            <p:txBody>
              <a:bodyPr lIns="0" tIns="0" rIns="0" bIns="0" anchor="ctr"/>
              <a:lstStyle>
                <a:lvl1pPr marL="85725"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spcBef>
                    <a:spcPct val="50000"/>
                  </a:spcBef>
                  <a:spcAft>
                    <a:spcPct val="50000"/>
                  </a:spcAft>
                </a:pPr>
                <a:endParaRPr lang="en-GB" altLang="ar-EG" sz="1100"/>
              </a:p>
            </p:txBody>
          </p:sp>
          <p:sp>
            <p:nvSpPr>
              <p:cNvPr id="16475" name="Isosceles Triangle 104"/>
              <p:cNvSpPr>
                <a:spLocks noChangeArrowheads="1"/>
              </p:cNvSpPr>
              <p:nvPr/>
            </p:nvSpPr>
            <p:spPr bwMode="auto">
              <a:xfrm>
                <a:off x="2971850" y="3509963"/>
                <a:ext cx="144000" cy="144000"/>
              </a:xfrm>
              <a:prstGeom prst="triangle">
                <a:avLst>
                  <a:gd name="adj" fmla="val 50000"/>
                </a:avLst>
              </a:prstGeom>
              <a:solidFill>
                <a:srgbClr val="002060"/>
              </a:solidFill>
              <a:ln>
                <a:noFill/>
              </a:ln>
              <a:extLst>
                <a:ext uri="{91240B29-F687-4F45-9708-019B960494DF}">
                  <a14:hiddenLine xmlns="" xmlns:a14="http://schemas.microsoft.com/office/drawing/2010/main" w="12700" algn="ctr">
                    <a:solidFill>
                      <a:srgbClr val="000000"/>
                    </a:solidFill>
                    <a:round/>
                    <a:headEnd/>
                    <a:tailEnd/>
                  </a14:hiddenLine>
                </a:ext>
              </a:extLst>
            </p:spPr>
            <p:txBody>
              <a:bodyPr lIns="0" tIns="0" rIns="0" bIns="0" anchor="ctr"/>
              <a:lstStyle>
                <a:lvl1pPr marL="85725"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spcBef>
                    <a:spcPct val="50000"/>
                  </a:spcBef>
                  <a:spcAft>
                    <a:spcPct val="50000"/>
                  </a:spcAft>
                </a:pPr>
                <a:endParaRPr lang="en-GB" altLang="ar-EG" sz="1100"/>
              </a:p>
            </p:txBody>
          </p:sp>
          <p:sp>
            <p:nvSpPr>
              <p:cNvPr id="16476" name="Isosceles Triangle 105"/>
              <p:cNvSpPr>
                <a:spLocks noChangeArrowheads="1"/>
              </p:cNvSpPr>
              <p:nvPr/>
            </p:nvSpPr>
            <p:spPr bwMode="auto">
              <a:xfrm>
                <a:off x="1858963" y="2881313"/>
                <a:ext cx="144000" cy="144000"/>
              </a:xfrm>
              <a:prstGeom prst="triangle">
                <a:avLst>
                  <a:gd name="adj" fmla="val 50000"/>
                </a:avLst>
              </a:prstGeom>
              <a:solidFill>
                <a:schemeClr val="accent1"/>
              </a:solidFill>
              <a:ln>
                <a:noFill/>
              </a:ln>
              <a:extLst>
                <a:ext uri="{91240B29-F687-4F45-9708-019B960494DF}">
                  <a14:hiddenLine xmlns="" xmlns:a14="http://schemas.microsoft.com/office/drawing/2010/main" w="12700" algn="ctr">
                    <a:solidFill>
                      <a:srgbClr val="000000"/>
                    </a:solidFill>
                    <a:round/>
                    <a:headEnd/>
                    <a:tailEnd/>
                  </a14:hiddenLine>
                </a:ext>
              </a:extLst>
            </p:spPr>
            <p:txBody>
              <a:bodyPr lIns="0" tIns="0" rIns="0" bIns="0" anchor="ctr"/>
              <a:lstStyle>
                <a:lvl1pPr marL="85725"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spcBef>
                    <a:spcPct val="50000"/>
                  </a:spcBef>
                  <a:spcAft>
                    <a:spcPct val="50000"/>
                  </a:spcAft>
                </a:pPr>
                <a:endParaRPr lang="en-GB" altLang="ar-EG" sz="1100"/>
              </a:p>
            </p:txBody>
          </p:sp>
        </p:grpSp>
        <p:grpSp>
          <p:nvGrpSpPr>
            <p:cNvPr id="4" name="Group 50"/>
            <p:cNvGrpSpPr>
              <a:grpSpLocks/>
            </p:cNvGrpSpPr>
            <p:nvPr/>
          </p:nvGrpSpPr>
          <p:grpSpPr bwMode="auto">
            <a:xfrm>
              <a:off x="932620" y="2300847"/>
              <a:ext cx="5027422" cy="3201230"/>
              <a:chOff x="718970" y="2300847"/>
              <a:chExt cx="5027422" cy="3201230"/>
            </a:xfrm>
          </p:grpSpPr>
          <p:grpSp>
            <p:nvGrpSpPr>
              <p:cNvPr id="5" name="Group 35"/>
              <p:cNvGrpSpPr>
                <a:grpSpLocks/>
              </p:cNvGrpSpPr>
              <p:nvPr/>
            </p:nvGrpSpPr>
            <p:grpSpPr bwMode="auto">
              <a:xfrm>
                <a:off x="1319576" y="2467155"/>
                <a:ext cx="4408364" cy="2678444"/>
                <a:chOff x="1319576" y="2467155"/>
                <a:chExt cx="4408364" cy="2678444"/>
              </a:xfrm>
            </p:grpSpPr>
            <p:cxnSp>
              <p:nvCxnSpPr>
                <p:cNvPr id="16457" name="Straight Connector 16"/>
                <p:cNvCxnSpPr>
                  <a:cxnSpLocks noChangeShapeType="1"/>
                </p:cNvCxnSpPr>
                <p:nvPr/>
              </p:nvCxnSpPr>
              <p:spPr bwMode="auto">
                <a:xfrm>
                  <a:off x="1391576" y="2467155"/>
                  <a:ext cx="0" cy="2605177"/>
                </a:xfrm>
                <a:prstGeom prst="line">
                  <a:avLst/>
                </a:prstGeom>
                <a:noFill/>
                <a:ln w="12700" algn="ctr">
                  <a:solidFill>
                    <a:schemeClr val="tx1"/>
                  </a:solidFill>
                  <a:round/>
                  <a:headEnd/>
                  <a:tailEnd/>
                </a:ln>
                <a:extLst>
                  <a:ext uri="{909E8E84-426E-40DD-AFC4-6F175D3DCCD1}">
                    <a14:hiddenFill xmlns="" xmlns:a14="http://schemas.microsoft.com/office/drawing/2010/main">
                      <a:noFill/>
                    </a14:hiddenFill>
                  </a:ext>
                </a:extLst>
              </p:spPr>
            </p:cxnSp>
            <p:cxnSp>
              <p:nvCxnSpPr>
                <p:cNvPr id="16458" name="Straight Connector 18"/>
                <p:cNvCxnSpPr>
                  <a:cxnSpLocks noChangeShapeType="1"/>
                </p:cNvCxnSpPr>
                <p:nvPr/>
              </p:nvCxnSpPr>
              <p:spPr bwMode="auto">
                <a:xfrm flipH="1">
                  <a:off x="1388853" y="5073599"/>
                  <a:ext cx="4339087" cy="0"/>
                </a:xfrm>
                <a:prstGeom prst="line">
                  <a:avLst/>
                </a:prstGeom>
                <a:noFill/>
                <a:ln w="12700" algn="ctr">
                  <a:solidFill>
                    <a:schemeClr val="tx1"/>
                  </a:solidFill>
                  <a:round/>
                  <a:headEnd/>
                  <a:tailEnd/>
                </a:ln>
                <a:extLst>
                  <a:ext uri="{909E8E84-426E-40DD-AFC4-6F175D3DCCD1}">
                    <a14:hiddenFill xmlns="" xmlns:a14="http://schemas.microsoft.com/office/drawing/2010/main">
                      <a:noFill/>
                    </a14:hiddenFill>
                  </a:ext>
                </a:extLst>
              </p:spPr>
            </p:cxnSp>
            <p:cxnSp>
              <p:nvCxnSpPr>
                <p:cNvPr id="16459" name="Straight Connector 20"/>
                <p:cNvCxnSpPr>
                  <a:cxnSpLocks noChangeShapeType="1"/>
                </p:cNvCxnSpPr>
                <p:nvPr/>
              </p:nvCxnSpPr>
              <p:spPr bwMode="auto">
                <a:xfrm>
                  <a:off x="1319576" y="5073599"/>
                  <a:ext cx="72000" cy="0"/>
                </a:xfrm>
                <a:prstGeom prst="line">
                  <a:avLst/>
                </a:prstGeom>
                <a:noFill/>
                <a:ln w="12700" algn="ctr">
                  <a:solidFill>
                    <a:schemeClr val="tx1"/>
                  </a:solidFill>
                  <a:round/>
                  <a:headEnd/>
                  <a:tailEnd/>
                </a:ln>
                <a:extLst>
                  <a:ext uri="{909E8E84-426E-40DD-AFC4-6F175D3DCCD1}">
                    <a14:hiddenFill xmlns="" xmlns:a14="http://schemas.microsoft.com/office/drawing/2010/main">
                      <a:noFill/>
                    </a14:hiddenFill>
                  </a:ext>
                </a:extLst>
              </p:spPr>
            </p:cxnSp>
            <p:cxnSp>
              <p:nvCxnSpPr>
                <p:cNvPr id="16460" name="Straight Connector 21"/>
                <p:cNvCxnSpPr>
                  <a:cxnSpLocks noChangeShapeType="1"/>
                </p:cNvCxnSpPr>
                <p:nvPr/>
              </p:nvCxnSpPr>
              <p:spPr bwMode="auto">
                <a:xfrm>
                  <a:off x="1319576" y="4749526"/>
                  <a:ext cx="72000" cy="0"/>
                </a:xfrm>
                <a:prstGeom prst="line">
                  <a:avLst/>
                </a:prstGeom>
                <a:noFill/>
                <a:ln w="12700" algn="ctr">
                  <a:solidFill>
                    <a:schemeClr val="tx1"/>
                  </a:solidFill>
                  <a:round/>
                  <a:headEnd/>
                  <a:tailEnd/>
                </a:ln>
                <a:extLst>
                  <a:ext uri="{909E8E84-426E-40DD-AFC4-6F175D3DCCD1}">
                    <a14:hiddenFill xmlns="" xmlns:a14="http://schemas.microsoft.com/office/drawing/2010/main">
                      <a:noFill/>
                    </a14:hiddenFill>
                  </a:ext>
                </a:extLst>
              </p:spPr>
            </p:cxnSp>
            <p:cxnSp>
              <p:nvCxnSpPr>
                <p:cNvPr id="16461" name="Straight Connector 22"/>
                <p:cNvCxnSpPr>
                  <a:cxnSpLocks noChangeShapeType="1"/>
                </p:cNvCxnSpPr>
                <p:nvPr/>
              </p:nvCxnSpPr>
              <p:spPr bwMode="auto">
                <a:xfrm>
                  <a:off x="1319576" y="4424808"/>
                  <a:ext cx="72000" cy="0"/>
                </a:xfrm>
                <a:prstGeom prst="line">
                  <a:avLst/>
                </a:prstGeom>
                <a:noFill/>
                <a:ln w="12700" algn="ctr">
                  <a:solidFill>
                    <a:schemeClr val="tx1"/>
                  </a:solidFill>
                  <a:round/>
                  <a:headEnd/>
                  <a:tailEnd/>
                </a:ln>
                <a:extLst>
                  <a:ext uri="{909E8E84-426E-40DD-AFC4-6F175D3DCCD1}">
                    <a14:hiddenFill xmlns="" xmlns:a14="http://schemas.microsoft.com/office/drawing/2010/main">
                      <a:noFill/>
                    </a14:hiddenFill>
                  </a:ext>
                </a:extLst>
              </p:spPr>
            </p:cxnSp>
            <p:cxnSp>
              <p:nvCxnSpPr>
                <p:cNvPr id="16462" name="Straight Connector 23"/>
                <p:cNvCxnSpPr>
                  <a:cxnSpLocks noChangeShapeType="1"/>
                </p:cNvCxnSpPr>
                <p:nvPr/>
              </p:nvCxnSpPr>
              <p:spPr bwMode="auto">
                <a:xfrm>
                  <a:off x="1319576" y="4100090"/>
                  <a:ext cx="72000" cy="0"/>
                </a:xfrm>
                <a:prstGeom prst="line">
                  <a:avLst/>
                </a:prstGeom>
                <a:noFill/>
                <a:ln w="12700" algn="ctr">
                  <a:solidFill>
                    <a:schemeClr val="tx1"/>
                  </a:solidFill>
                  <a:round/>
                  <a:headEnd/>
                  <a:tailEnd/>
                </a:ln>
                <a:extLst>
                  <a:ext uri="{909E8E84-426E-40DD-AFC4-6F175D3DCCD1}">
                    <a14:hiddenFill xmlns="" xmlns:a14="http://schemas.microsoft.com/office/drawing/2010/main">
                      <a:noFill/>
                    </a14:hiddenFill>
                  </a:ext>
                </a:extLst>
              </p:spPr>
            </p:cxnSp>
            <p:cxnSp>
              <p:nvCxnSpPr>
                <p:cNvPr id="16463" name="Straight Connector 24"/>
                <p:cNvCxnSpPr>
                  <a:cxnSpLocks noChangeShapeType="1"/>
                </p:cNvCxnSpPr>
                <p:nvPr/>
              </p:nvCxnSpPr>
              <p:spPr bwMode="auto">
                <a:xfrm>
                  <a:off x="1319576" y="3775372"/>
                  <a:ext cx="72000" cy="0"/>
                </a:xfrm>
                <a:prstGeom prst="line">
                  <a:avLst/>
                </a:prstGeom>
                <a:noFill/>
                <a:ln w="12700" algn="ctr">
                  <a:solidFill>
                    <a:schemeClr val="tx1"/>
                  </a:solidFill>
                  <a:round/>
                  <a:headEnd/>
                  <a:tailEnd/>
                </a:ln>
                <a:extLst>
                  <a:ext uri="{909E8E84-426E-40DD-AFC4-6F175D3DCCD1}">
                    <a14:hiddenFill xmlns="" xmlns:a14="http://schemas.microsoft.com/office/drawing/2010/main">
                      <a:noFill/>
                    </a14:hiddenFill>
                  </a:ext>
                </a:extLst>
              </p:spPr>
            </p:cxnSp>
            <p:cxnSp>
              <p:nvCxnSpPr>
                <p:cNvPr id="16464" name="Straight Connector 25"/>
                <p:cNvCxnSpPr>
                  <a:cxnSpLocks noChangeShapeType="1"/>
                </p:cNvCxnSpPr>
                <p:nvPr/>
              </p:nvCxnSpPr>
              <p:spPr bwMode="auto">
                <a:xfrm>
                  <a:off x="1319576" y="3450654"/>
                  <a:ext cx="72000" cy="0"/>
                </a:xfrm>
                <a:prstGeom prst="line">
                  <a:avLst/>
                </a:prstGeom>
                <a:noFill/>
                <a:ln w="12700" algn="ctr">
                  <a:solidFill>
                    <a:schemeClr val="tx1"/>
                  </a:solidFill>
                  <a:round/>
                  <a:headEnd/>
                  <a:tailEnd/>
                </a:ln>
                <a:extLst>
                  <a:ext uri="{909E8E84-426E-40DD-AFC4-6F175D3DCCD1}">
                    <a14:hiddenFill xmlns="" xmlns:a14="http://schemas.microsoft.com/office/drawing/2010/main">
                      <a:noFill/>
                    </a14:hiddenFill>
                  </a:ext>
                </a:extLst>
              </p:spPr>
            </p:cxnSp>
            <p:cxnSp>
              <p:nvCxnSpPr>
                <p:cNvPr id="16465" name="Straight Connector 26"/>
                <p:cNvCxnSpPr>
                  <a:cxnSpLocks noChangeShapeType="1"/>
                </p:cNvCxnSpPr>
                <p:nvPr/>
              </p:nvCxnSpPr>
              <p:spPr bwMode="auto">
                <a:xfrm>
                  <a:off x="1319576" y="3125936"/>
                  <a:ext cx="72000" cy="0"/>
                </a:xfrm>
                <a:prstGeom prst="line">
                  <a:avLst/>
                </a:prstGeom>
                <a:noFill/>
                <a:ln w="12700" algn="ctr">
                  <a:solidFill>
                    <a:schemeClr val="tx1"/>
                  </a:solidFill>
                  <a:round/>
                  <a:headEnd/>
                  <a:tailEnd/>
                </a:ln>
                <a:extLst>
                  <a:ext uri="{909E8E84-426E-40DD-AFC4-6F175D3DCCD1}">
                    <a14:hiddenFill xmlns="" xmlns:a14="http://schemas.microsoft.com/office/drawing/2010/main">
                      <a:noFill/>
                    </a14:hiddenFill>
                  </a:ext>
                </a:extLst>
              </p:spPr>
            </p:cxnSp>
            <p:cxnSp>
              <p:nvCxnSpPr>
                <p:cNvPr id="16466" name="Straight Connector 27"/>
                <p:cNvCxnSpPr>
                  <a:cxnSpLocks noChangeShapeType="1"/>
                </p:cNvCxnSpPr>
                <p:nvPr/>
              </p:nvCxnSpPr>
              <p:spPr bwMode="auto">
                <a:xfrm>
                  <a:off x="1319576" y="2801218"/>
                  <a:ext cx="72000" cy="0"/>
                </a:xfrm>
                <a:prstGeom prst="line">
                  <a:avLst/>
                </a:prstGeom>
                <a:noFill/>
                <a:ln w="12700" algn="ctr">
                  <a:solidFill>
                    <a:schemeClr val="tx1"/>
                  </a:solidFill>
                  <a:round/>
                  <a:headEnd/>
                  <a:tailEnd/>
                </a:ln>
                <a:extLst>
                  <a:ext uri="{909E8E84-426E-40DD-AFC4-6F175D3DCCD1}">
                    <a14:hiddenFill xmlns="" xmlns:a14="http://schemas.microsoft.com/office/drawing/2010/main">
                      <a:noFill/>
                    </a14:hiddenFill>
                  </a:ext>
                </a:extLst>
              </p:spPr>
            </p:cxnSp>
            <p:cxnSp>
              <p:nvCxnSpPr>
                <p:cNvPr id="16467" name="Straight Connector 28"/>
                <p:cNvCxnSpPr>
                  <a:cxnSpLocks noChangeShapeType="1"/>
                </p:cNvCxnSpPr>
                <p:nvPr/>
              </p:nvCxnSpPr>
              <p:spPr bwMode="auto">
                <a:xfrm>
                  <a:off x="1319576" y="2476500"/>
                  <a:ext cx="72000" cy="0"/>
                </a:xfrm>
                <a:prstGeom prst="line">
                  <a:avLst/>
                </a:prstGeom>
                <a:noFill/>
                <a:ln w="12700" algn="ctr">
                  <a:solidFill>
                    <a:schemeClr val="tx1"/>
                  </a:solidFill>
                  <a:round/>
                  <a:headEnd/>
                  <a:tailEnd/>
                </a:ln>
                <a:extLst>
                  <a:ext uri="{909E8E84-426E-40DD-AFC4-6F175D3DCCD1}">
                    <a14:hiddenFill xmlns="" xmlns:a14="http://schemas.microsoft.com/office/drawing/2010/main">
                      <a:noFill/>
                    </a14:hiddenFill>
                  </a:ext>
                </a:extLst>
              </p:spPr>
            </p:cxnSp>
            <p:cxnSp>
              <p:nvCxnSpPr>
                <p:cNvPr id="16468" name="Straight Connector 30"/>
                <p:cNvCxnSpPr>
                  <a:cxnSpLocks noChangeShapeType="1"/>
                </p:cNvCxnSpPr>
                <p:nvPr/>
              </p:nvCxnSpPr>
              <p:spPr bwMode="auto">
                <a:xfrm rot="5400000">
                  <a:off x="1354988" y="5109599"/>
                  <a:ext cx="72000" cy="0"/>
                </a:xfrm>
                <a:prstGeom prst="line">
                  <a:avLst/>
                </a:prstGeom>
                <a:noFill/>
                <a:ln w="12700" algn="ctr">
                  <a:solidFill>
                    <a:schemeClr val="tx1"/>
                  </a:solidFill>
                  <a:round/>
                  <a:headEnd/>
                  <a:tailEnd/>
                </a:ln>
                <a:extLst>
                  <a:ext uri="{909E8E84-426E-40DD-AFC4-6F175D3DCCD1}">
                    <a14:hiddenFill xmlns="" xmlns:a14="http://schemas.microsoft.com/office/drawing/2010/main">
                      <a:noFill/>
                    </a14:hiddenFill>
                  </a:ext>
                </a:extLst>
              </p:spPr>
            </p:cxnSp>
            <p:cxnSp>
              <p:nvCxnSpPr>
                <p:cNvPr id="16469" name="Straight Connector 31"/>
                <p:cNvCxnSpPr>
                  <a:cxnSpLocks noChangeShapeType="1"/>
                </p:cNvCxnSpPr>
                <p:nvPr/>
              </p:nvCxnSpPr>
              <p:spPr bwMode="auto">
                <a:xfrm rot="5400000">
                  <a:off x="2437638" y="5109599"/>
                  <a:ext cx="72000" cy="0"/>
                </a:xfrm>
                <a:prstGeom prst="line">
                  <a:avLst/>
                </a:prstGeom>
                <a:noFill/>
                <a:ln w="12700" algn="ctr">
                  <a:solidFill>
                    <a:schemeClr val="tx1"/>
                  </a:solidFill>
                  <a:round/>
                  <a:headEnd/>
                  <a:tailEnd/>
                </a:ln>
                <a:extLst>
                  <a:ext uri="{909E8E84-426E-40DD-AFC4-6F175D3DCCD1}">
                    <a14:hiddenFill xmlns="" xmlns:a14="http://schemas.microsoft.com/office/drawing/2010/main">
                      <a:noFill/>
                    </a14:hiddenFill>
                  </a:ext>
                </a:extLst>
              </p:spPr>
            </p:cxnSp>
            <p:cxnSp>
              <p:nvCxnSpPr>
                <p:cNvPr id="16470" name="Straight Connector 32"/>
                <p:cNvCxnSpPr>
                  <a:cxnSpLocks noChangeShapeType="1"/>
                </p:cNvCxnSpPr>
                <p:nvPr/>
              </p:nvCxnSpPr>
              <p:spPr bwMode="auto">
                <a:xfrm rot="5400000">
                  <a:off x="3520288" y="5109599"/>
                  <a:ext cx="72000" cy="0"/>
                </a:xfrm>
                <a:prstGeom prst="line">
                  <a:avLst/>
                </a:prstGeom>
                <a:noFill/>
                <a:ln w="12700" algn="ctr">
                  <a:solidFill>
                    <a:schemeClr val="tx1"/>
                  </a:solidFill>
                  <a:round/>
                  <a:headEnd/>
                  <a:tailEnd/>
                </a:ln>
                <a:extLst>
                  <a:ext uri="{909E8E84-426E-40DD-AFC4-6F175D3DCCD1}">
                    <a14:hiddenFill xmlns="" xmlns:a14="http://schemas.microsoft.com/office/drawing/2010/main">
                      <a:noFill/>
                    </a14:hiddenFill>
                  </a:ext>
                </a:extLst>
              </p:spPr>
            </p:cxnSp>
            <p:cxnSp>
              <p:nvCxnSpPr>
                <p:cNvPr id="16471" name="Straight Connector 33"/>
                <p:cNvCxnSpPr>
                  <a:cxnSpLocks noChangeShapeType="1"/>
                </p:cNvCxnSpPr>
                <p:nvPr/>
              </p:nvCxnSpPr>
              <p:spPr bwMode="auto">
                <a:xfrm rot="5400000">
                  <a:off x="4602938" y="5109599"/>
                  <a:ext cx="72000" cy="0"/>
                </a:xfrm>
                <a:prstGeom prst="line">
                  <a:avLst/>
                </a:prstGeom>
                <a:noFill/>
                <a:ln w="12700" algn="ctr">
                  <a:solidFill>
                    <a:schemeClr val="tx1"/>
                  </a:solidFill>
                  <a:round/>
                  <a:headEnd/>
                  <a:tailEnd/>
                </a:ln>
                <a:extLst>
                  <a:ext uri="{909E8E84-426E-40DD-AFC4-6F175D3DCCD1}">
                    <a14:hiddenFill xmlns="" xmlns:a14="http://schemas.microsoft.com/office/drawing/2010/main">
                      <a:noFill/>
                    </a14:hiddenFill>
                  </a:ext>
                </a:extLst>
              </p:spPr>
            </p:cxnSp>
            <p:cxnSp>
              <p:nvCxnSpPr>
                <p:cNvPr id="16472" name="Straight Connector 34"/>
                <p:cNvCxnSpPr>
                  <a:cxnSpLocks noChangeShapeType="1"/>
                </p:cNvCxnSpPr>
                <p:nvPr/>
              </p:nvCxnSpPr>
              <p:spPr bwMode="auto">
                <a:xfrm rot="5400000">
                  <a:off x="5685587" y="5109599"/>
                  <a:ext cx="72000" cy="0"/>
                </a:xfrm>
                <a:prstGeom prst="line">
                  <a:avLst/>
                </a:prstGeom>
                <a:noFill/>
                <a:ln w="12700" algn="ctr">
                  <a:solidFill>
                    <a:schemeClr val="tx1"/>
                  </a:solidFill>
                  <a:round/>
                  <a:headEnd/>
                  <a:tailEnd/>
                </a:ln>
                <a:extLst>
                  <a:ext uri="{909E8E84-426E-40DD-AFC4-6F175D3DCCD1}">
                    <a14:hiddenFill xmlns="" xmlns:a14="http://schemas.microsoft.com/office/drawing/2010/main">
                      <a:noFill/>
                    </a14:hiddenFill>
                  </a:ext>
                </a:extLst>
              </p:spPr>
            </p:cxnSp>
          </p:grpSp>
          <p:sp>
            <p:nvSpPr>
              <p:cNvPr id="16443" name="TextBox 36"/>
              <p:cNvSpPr txBox="1">
                <a:spLocks noChangeArrowheads="1"/>
              </p:cNvSpPr>
              <p:nvPr/>
            </p:nvSpPr>
            <p:spPr bwMode="auto">
              <a:xfrm>
                <a:off x="1473200" y="5194300"/>
                <a:ext cx="92044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eaLnBrk="1" hangingPunct="1"/>
                <a:r>
                  <a:rPr lang="en-GB" altLang="ar-EG" sz="1400" b="1"/>
                  <a:t>Baseline</a:t>
                </a:r>
              </a:p>
            </p:txBody>
          </p:sp>
          <p:sp>
            <p:nvSpPr>
              <p:cNvPr id="16444" name="TextBox 37"/>
              <p:cNvSpPr txBox="1">
                <a:spLocks noChangeArrowheads="1"/>
              </p:cNvSpPr>
              <p:nvPr/>
            </p:nvSpPr>
            <p:spPr bwMode="auto">
              <a:xfrm>
                <a:off x="2540000" y="5194300"/>
                <a:ext cx="97975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eaLnBrk="1" hangingPunct="1"/>
                <a:r>
                  <a:rPr lang="en-GB" altLang="ar-EG" sz="1400" b="1"/>
                  <a:t>3 months</a:t>
                </a:r>
              </a:p>
            </p:txBody>
          </p:sp>
          <p:sp>
            <p:nvSpPr>
              <p:cNvPr id="16445" name="TextBox 38"/>
              <p:cNvSpPr txBox="1">
                <a:spLocks noChangeArrowheads="1"/>
              </p:cNvSpPr>
              <p:nvPr/>
            </p:nvSpPr>
            <p:spPr bwMode="auto">
              <a:xfrm>
                <a:off x="3619500" y="5194300"/>
                <a:ext cx="97975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eaLnBrk="1" hangingPunct="1"/>
                <a:r>
                  <a:rPr lang="en-GB" altLang="ar-EG" sz="1400" b="1"/>
                  <a:t>6 months</a:t>
                </a:r>
              </a:p>
            </p:txBody>
          </p:sp>
          <p:sp>
            <p:nvSpPr>
              <p:cNvPr id="16446" name="TextBox 39"/>
              <p:cNvSpPr txBox="1">
                <a:spLocks noChangeArrowheads="1"/>
              </p:cNvSpPr>
              <p:nvPr/>
            </p:nvSpPr>
            <p:spPr bwMode="auto">
              <a:xfrm>
                <a:off x="4667250" y="5194300"/>
                <a:ext cx="107914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eaLnBrk="1" hangingPunct="1"/>
                <a:r>
                  <a:rPr lang="en-GB" altLang="ar-EG" sz="1400" b="1"/>
                  <a:t>12 months</a:t>
                </a:r>
              </a:p>
            </p:txBody>
          </p:sp>
          <p:sp>
            <p:nvSpPr>
              <p:cNvPr id="16447" name="TextBox 40"/>
              <p:cNvSpPr txBox="1">
                <a:spLocks noChangeArrowheads="1"/>
              </p:cNvSpPr>
              <p:nvPr/>
            </p:nvSpPr>
            <p:spPr bwMode="auto">
              <a:xfrm>
                <a:off x="1064316" y="4921250"/>
                <a:ext cx="28405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r" eaLnBrk="1" hangingPunct="1"/>
                <a:r>
                  <a:rPr lang="en-GB" altLang="ar-EG" sz="1400"/>
                  <a:t>0</a:t>
                </a:r>
              </a:p>
            </p:txBody>
          </p:sp>
          <p:sp>
            <p:nvSpPr>
              <p:cNvPr id="16448" name="TextBox 41"/>
              <p:cNvSpPr txBox="1">
                <a:spLocks noChangeArrowheads="1"/>
              </p:cNvSpPr>
              <p:nvPr/>
            </p:nvSpPr>
            <p:spPr bwMode="auto">
              <a:xfrm>
                <a:off x="1064316" y="4597400"/>
                <a:ext cx="28405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r" eaLnBrk="1" hangingPunct="1"/>
                <a:r>
                  <a:rPr lang="en-GB" altLang="ar-EG" sz="1400"/>
                  <a:t>1</a:t>
                </a:r>
              </a:p>
            </p:txBody>
          </p:sp>
          <p:sp>
            <p:nvSpPr>
              <p:cNvPr id="16449" name="TextBox 42"/>
              <p:cNvSpPr txBox="1">
                <a:spLocks noChangeArrowheads="1"/>
              </p:cNvSpPr>
              <p:nvPr/>
            </p:nvSpPr>
            <p:spPr bwMode="auto">
              <a:xfrm>
                <a:off x="1064316" y="4260850"/>
                <a:ext cx="28405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r" eaLnBrk="1" hangingPunct="1"/>
                <a:r>
                  <a:rPr lang="en-GB" altLang="ar-EG" sz="1400"/>
                  <a:t>2</a:t>
                </a:r>
              </a:p>
            </p:txBody>
          </p:sp>
          <p:sp>
            <p:nvSpPr>
              <p:cNvPr id="16450" name="TextBox 43"/>
              <p:cNvSpPr txBox="1">
                <a:spLocks noChangeArrowheads="1"/>
              </p:cNvSpPr>
              <p:nvPr/>
            </p:nvSpPr>
            <p:spPr bwMode="auto">
              <a:xfrm>
                <a:off x="1064316" y="3943350"/>
                <a:ext cx="28405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r" eaLnBrk="1" hangingPunct="1"/>
                <a:r>
                  <a:rPr lang="en-GB" altLang="ar-EG" sz="1400"/>
                  <a:t>3</a:t>
                </a:r>
              </a:p>
            </p:txBody>
          </p:sp>
          <p:sp>
            <p:nvSpPr>
              <p:cNvPr id="16451" name="TextBox 44"/>
              <p:cNvSpPr txBox="1">
                <a:spLocks noChangeArrowheads="1"/>
              </p:cNvSpPr>
              <p:nvPr/>
            </p:nvSpPr>
            <p:spPr bwMode="auto">
              <a:xfrm>
                <a:off x="1064316" y="3613150"/>
                <a:ext cx="28405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r" eaLnBrk="1" hangingPunct="1"/>
                <a:r>
                  <a:rPr lang="en-GB" altLang="ar-EG" sz="1400"/>
                  <a:t>4</a:t>
                </a:r>
              </a:p>
            </p:txBody>
          </p:sp>
          <p:sp>
            <p:nvSpPr>
              <p:cNvPr id="16452" name="TextBox 45"/>
              <p:cNvSpPr txBox="1">
                <a:spLocks noChangeArrowheads="1"/>
              </p:cNvSpPr>
              <p:nvPr/>
            </p:nvSpPr>
            <p:spPr bwMode="auto">
              <a:xfrm>
                <a:off x="1064316" y="3286224"/>
                <a:ext cx="28405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r" eaLnBrk="1" hangingPunct="1"/>
                <a:r>
                  <a:rPr lang="en-GB" altLang="ar-EG" sz="1400"/>
                  <a:t>5</a:t>
                </a:r>
              </a:p>
            </p:txBody>
          </p:sp>
          <p:sp>
            <p:nvSpPr>
              <p:cNvPr id="16453" name="TextBox 46"/>
              <p:cNvSpPr txBox="1">
                <a:spLocks noChangeArrowheads="1"/>
              </p:cNvSpPr>
              <p:nvPr/>
            </p:nvSpPr>
            <p:spPr bwMode="auto">
              <a:xfrm>
                <a:off x="1064316" y="2968724"/>
                <a:ext cx="28405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r" eaLnBrk="1" hangingPunct="1"/>
                <a:r>
                  <a:rPr lang="en-GB" altLang="ar-EG" sz="1400"/>
                  <a:t>6</a:t>
                </a:r>
              </a:p>
            </p:txBody>
          </p:sp>
          <p:sp>
            <p:nvSpPr>
              <p:cNvPr id="16454" name="TextBox 47"/>
              <p:cNvSpPr txBox="1">
                <a:spLocks noChangeArrowheads="1"/>
              </p:cNvSpPr>
              <p:nvPr/>
            </p:nvSpPr>
            <p:spPr bwMode="auto">
              <a:xfrm>
                <a:off x="1064316" y="2638524"/>
                <a:ext cx="28405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r" eaLnBrk="1" hangingPunct="1"/>
                <a:r>
                  <a:rPr lang="en-GB" altLang="ar-EG" sz="1400"/>
                  <a:t>7</a:t>
                </a:r>
              </a:p>
            </p:txBody>
          </p:sp>
          <p:sp>
            <p:nvSpPr>
              <p:cNvPr id="16455" name="TextBox 48"/>
              <p:cNvSpPr txBox="1">
                <a:spLocks noChangeArrowheads="1"/>
              </p:cNvSpPr>
              <p:nvPr/>
            </p:nvSpPr>
            <p:spPr bwMode="auto">
              <a:xfrm>
                <a:off x="1064316" y="2324100"/>
                <a:ext cx="28405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r" eaLnBrk="1" hangingPunct="1"/>
                <a:r>
                  <a:rPr lang="en-GB" altLang="ar-EG" sz="1400"/>
                  <a:t>8</a:t>
                </a:r>
              </a:p>
            </p:txBody>
          </p:sp>
          <p:sp>
            <p:nvSpPr>
              <p:cNvPr id="16456" name="TextBox 49"/>
              <p:cNvSpPr txBox="1">
                <a:spLocks noChangeArrowheads="1"/>
              </p:cNvSpPr>
              <p:nvPr/>
            </p:nvSpPr>
            <p:spPr bwMode="auto">
              <a:xfrm rot="-5400000">
                <a:off x="-560611" y="3580428"/>
                <a:ext cx="289771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eaLnBrk="1" hangingPunct="1"/>
                <a:r>
                  <a:rPr lang="en-GB" altLang="ar-EG" sz="1600"/>
                  <a:t>Vasomotor symptoms per day</a:t>
                </a:r>
              </a:p>
            </p:txBody>
          </p:sp>
        </p:grpSp>
        <p:grpSp>
          <p:nvGrpSpPr>
            <p:cNvPr id="6" name="Group 78"/>
            <p:cNvGrpSpPr>
              <a:grpSpLocks/>
            </p:cNvGrpSpPr>
            <p:nvPr/>
          </p:nvGrpSpPr>
          <p:grpSpPr bwMode="auto">
            <a:xfrm>
              <a:off x="2074250" y="2954800"/>
              <a:ext cx="3426950" cy="713450"/>
              <a:chOff x="1860600" y="2954800"/>
              <a:chExt cx="3426950" cy="713450"/>
            </a:xfrm>
          </p:grpSpPr>
          <p:sp>
            <p:nvSpPr>
              <p:cNvPr id="64" name="Freeform 63"/>
              <p:cNvSpPr/>
              <p:nvPr/>
            </p:nvSpPr>
            <p:spPr bwMode="auto">
              <a:xfrm>
                <a:off x="1942895" y="3016639"/>
                <a:ext cx="3282850" cy="584062"/>
              </a:xfrm>
              <a:custGeom>
                <a:avLst/>
                <a:gdLst>
                  <a:gd name="connsiteX0" fmla="*/ 0 w 3282950"/>
                  <a:gd name="connsiteY0" fmla="*/ 0 h 584200"/>
                  <a:gd name="connsiteX1" fmla="*/ 3270250 w 3282950"/>
                  <a:gd name="connsiteY1" fmla="*/ 571500 h 584200"/>
                  <a:gd name="connsiteX2" fmla="*/ 3282950 w 3282950"/>
                  <a:gd name="connsiteY2" fmla="*/ 584200 h 584200"/>
                  <a:gd name="connsiteX0" fmla="*/ 0 w 3282950"/>
                  <a:gd name="connsiteY0" fmla="*/ 0 h 584200"/>
                  <a:gd name="connsiteX1" fmla="*/ 2190750 w 3282950"/>
                  <a:gd name="connsiteY1" fmla="*/ 423863 h 584200"/>
                  <a:gd name="connsiteX2" fmla="*/ 3270250 w 3282950"/>
                  <a:gd name="connsiteY2" fmla="*/ 571500 h 584200"/>
                  <a:gd name="connsiteX3" fmla="*/ 3282950 w 3282950"/>
                  <a:gd name="connsiteY3" fmla="*/ 584200 h 584200"/>
                  <a:gd name="connsiteX0" fmla="*/ 0 w 3282950"/>
                  <a:gd name="connsiteY0" fmla="*/ 0 h 584200"/>
                  <a:gd name="connsiteX1" fmla="*/ 1092200 w 3282950"/>
                  <a:gd name="connsiteY1" fmla="*/ 336550 h 584200"/>
                  <a:gd name="connsiteX2" fmla="*/ 2190750 w 3282950"/>
                  <a:gd name="connsiteY2" fmla="*/ 423863 h 584200"/>
                  <a:gd name="connsiteX3" fmla="*/ 3270250 w 3282950"/>
                  <a:gd name="connsiteY3" fmla="*/ 571500 h 584200"/>
                  <a:gd name="connsiteX4" fmla="*/ 3282950 w 3282950"/>
                  <a:gd name="connsiteY4" fmla="*/ 584200 h 58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2950" h="584200">
                    <a:moveTo>
                      <a:pt x="0" y="0"/>
                    </a:moveTo>
                    <a:lnTo>
                      <a:pt x="1092200" y="336550"/>
                    </a:lnTo>
                    <a:lnTo>
                      <a:pt x="2190750" y="423863"/>
                    </a:lnTo>
                    <a:lnTo>
                      <a:pt x="3270250" y="571500"/>
                    </a:lnTo>
                    <a:lnTo>
                      <a:pt x="3282950" y="584200"/>
                    </a:lnTo>
                  </a:path>
                </a:pathLst>
              </a:custGeom>
              <a:noFill/>
              <a:ln w="28575" cap="flat" cmpd="sng" algn="ctr">
                <a:solidFill>
                  <a:schemeClr val="accent2">
                    <a:lumMod val="75000"/>
                  </a:schemeClr>
                </a:solidFill>
                <a:prstDash val="solid"/>
                <a:round/>
                <a:headEnd type="none" w="med" len="med"/>
                <a:tailEnd type="none" w="med" len="med"/>
              </a:ln>
              <a:effectLst/>
              <a:extLst/>
            </p:spPr>
            <p:txBody>
              <a:bodyPr wrap="none" lIns="0" tIns="0" rIns="0" bIns="0" anchor="ctr">
                <a:spAutoFit/>
              </a:bodyPr>
              <a:lstStyle/>
              <a:p>
                <a:pPr algn="ctr">
                  <a:spcBef>
                    <a:spcPct val="50000"/>
                  </a:spcBef>
                  <a:spcAft>
                    <a:spcPct val="50000"/>
                  </a:spcAft>
                  <a:defRPr/>
                </a:pPr>
                <a:endParaRPr lang="en-GB" dirty="0">
                  <a:latin typeface="Arial" charset="0"/>
                  <a:ea typeface="ＭＳ Ｐゴシック" pitchFamily="34" charset="-128"/>
                  <a:cs typeface="Arial" charset="0"/>
                </a:endParaRPr>
              </a:p>
            </p:txBody>
          </p:sp>
          <p:sp>
            <p:nvSpPr>
              <p:cNvPr id="75" name="Rectangle 74"/>
              <p:cNvSpPr/>
              <p:nvPr/>
            </p:nvSpPr>
            <p:spPr bwMode="auto">
              <a:xfrm>
                <a:off x="5143197" y="3524519"/>
                <a:ext cx="144459" cy="144429"/>
              </a:xfrm>
              <a:prstGeom prst="rect">
                <a:avLst/>
              </a:prstGeom>
              <a:solidFill>
                <a:schemeClr val="accent2">
                  <a:lumMod val="75000"/>
                </a:schemeClr>
              </a:solidFill>
              <a:ln w="12700" cap="flat" cmpd="sng" algn="ctr">
                <a:noFill/>
                <a:prstDash val="solid"/>
                <a:round/>
                <a:headEnd type="none" w="med" len="med"/>
                <a:tailEnd type="none" w="med" len="med"/>
              </a:ln>
              <a:effectLst/>
              <a:extLst/>
            </p:spPr>
            <p:txBody>
              <a:bodyPr lIns="0" tIns="0" rIns="0" bIns="0" anchor="ctr"/>
              <a:lstStyle/>
              <a:p>
                <a:pPr marL="85725">
                  <a:spcBef>
                    <a:spcPct val="50000"/>
                  </a:spcBef>
                  <a:spcAft>
                    <a:spcPct val="50000"/>
                  </a:spcAft>
                  <a:defRPr/>
                </a:pPr>
                <a:endParaRPr lang="en-GB" sz="1100" dirty="0">
                  <a:latin typeface="Arial" charset="0"/>
                  <a:ea typeface="ＭＳ Ｐゴシック" pitchFamily="34" charset="-128"/>
                  <a:cs typeface="Arial" charset="0"/>
                </a:endParaRPr>
              </a:p>
            </p:txBody>
          </p:sp>
          <p:sp>
            <p:nvSpPr>
              <p:cNvPr id="76" name="Rectangle 75"/>
              <p:cNvSpPr/>
              <p:nvPr/>
            </p:nvSpPr>
            <p:spPr bwMode="auto">
              <a:xfrm>
                <a:off x="4057380" y="3368981"/>
                <a:ext cx="144459" cy="144429"/>
              </a:xfrm>
              <a:prstGeom prst="rect">
                <a:avLst/>
              </a:prstGeom>
              <a:solidFill>
                <a:schemeClr val="accent2">
                  <a:lumMod val="75000"/>
                </a:schemeClr>
              </a:solidFill>
              <a:ln w="12700" cap="flat" cmpd="sng" algn="ctr">
                <a:noFill/>
                <a:prstDash val="solid"/>
                <a:round/>
                <a:headEnd type="none" w="med" len="med"/>
                <a:tailEnd type="none" w="med" len="med"/>
              </a:ln>
              <a:effectLst/>
              <a:extLst/>
            </p:spPr>
            <p:txBody>
              <a:bodyPr lIns="0" tIns="0" rIns="0" bIns="0" anchor="ctr"/>
              <a:lstStyle/>
              <a:p>
                <a:pPr marL="85725">
                  <a:spcBef>
                    <a:spcPct val="50000"/>
                  </a:spcBef>
                  <a:spcAft>
                    <a:spcPct val="50000"/>
                  </a:spcAft>
                  <a:defRPr/>
                </a:pPr>
                <a:endParaRPr lang="en-GB" sz="1100" dirty="0">
                  <a:latin typeface="Arial" charset="0"/>
                  <a:ea typeface="ＭＳ Ｐゴシック" pitchFamily="34" charset="-128"/>
                  <a:cs typeface="Arial" charset="0"/>
                </a:endParaRPr>
              </a:p>
            </p:txBody>
          </p:sp>
          <p:sp>
            <p:nvSpPr>
              <p:cNvPr id="77" name="Rectangle 76"/>
              <p:cNvSpPr/>
              <p:nvPr/>
            </p:nvSpPr>
            <p:spPr bwMode="auto">
              <a:xfrm>
                <a:off x="2971563" y="3295973"/>
                <a:ext cx="144459" cy="144429"/>
              </a:xfrm>
              <a:prstGeom prst="rect">
                <a:avLst/>
              </a:prstGeom>
              <a:solidFill>
                <a:schemeClr val="accent2">
                  <a:lumMod val="75000"/>
                </a:schemeClr>
              </a:solidFill>
              <a:ln w="12700" cap="flat" cmpd="sng" algn="ctr">
                <a:noFill/>
                <a:prstDash val="solid"/>
                <a:round/>
                <a:headEnd type="none" w="med" len="med"/>
                <a:tailEnd type="none" w="med" len="med"/>
              </a:ln>
              <a:effectLst/>
              <a:extLst/>
            </p:spPr>
            <p:txBody>
              <a:bodyPr lIns="0" tIns="0" rIns="0" bIns="0" anchor="ctr"/>
              <a:lstStyle/>
              <a:p>
                <a:pPr marL="85725">
                  <a:spcBef>
                    <a:spcPct val="50000"/>
                  </a:spcBef>
                  <a:spcAft>
                    <a:spcPct val="50000"/>
                  </a:spcAft>
                  <a:defRPr/>
                </a:pPr>
                <a:endParaRPr lang="en-GB" sz="1100" dirty="0">
                  <a:latin typeface="Arial" charset="0"/>
                  <a:ea typeface="ＭＳ Ｐゴシック" pitchFamily="34" charset="-128"/>
                  <a:cs typeface="Arial" charset="0"/>
                </a:endParaRPr>
              </a:p>
            </p:txBody>
          </p:sp>
          <p:sp>
            <p:nvSpPr>
              <p:cNvPr id="78" name="Rectangle 77"/>
              <p:cNvSpPr/>
              <p:nvPr/>
            </p:nvSpPr>
            <p:spPr bwMode="auto">
              <a:xfrm>
                <a:off x="1860347" y="2954742"/>
                <a:ext cx="144459" cy="144428"/>
              </a:xfrm>
              <a:prstGeom prst="rect">
                <a:avLst/>
              </a:prstGeom>
              <a:solidFill>
                <a:schemeClr val="accent2">
                  <a:lumMod val="75000"/>
                </a:schemeClr>
              </a:solidFill>
              <a:ln w="12700" cap="flat" cmpd="sng" algn="ctr">
                <a:noFill/>
                <a:prstDash val="solid"/>
                <a:round/>
                <a:headEnd type="none" w="med" len="med"/>
                <a:tailEnd type="none" w="med" len="med"/>
              </a:ln>
              <a:effectLst/>
              <a:extLst/>
            </p:spPr>
            <p:txBody>
              <a:bodyPr lIns="0" tIns="0" rIns="0" bIns="0" anchor="ctr"/>
              <a:lstStyle/>
              <a:p>
                <a:pPr marL="85725">
                  <a:spcBef>
                    <a:spcPct val="50000"/>
                  </a:spcBef>
                  <a:spcAft>
                    <a:spcPct val="50000"/>
                  </a:spcAft>
                  <a:defRPr/>
                </a:pPr>
                <a:endParaRPr lang="en-GB" sz="1100" dirty="0">
                  <a:latin typeface="Arial" charset="0"/>
                  <a:ea typeface="ＭＳ Ｐゴシック" pitchFamily="34" charset="-128"/>
                  <a:cs typeface="Arial" charset="0"/>
                </a:endParaRPr>
              </a:p>
            </p:txBody>
          </p:sp>
        </p:grpSp>
        <p:grpSp>
          <p:nvGrpSpPr>
            <p:cNvPr id="7" name="Group 85"/>
            <p:cNvGrpSpPr>
              <a:grpSpLocks/>
            </p:cNvGrpSpPr>
            <p:nvPr/>
          </p:nvGrpSpPr>
          <p:grpSpPr bwMode="auto">
            <a:xfrm>
              <a:off x="2064336" y="2834934"/>
              <a:ext cx="3443213" cy="906002"/>
              <a:chOff x="1850686" y="2834934"/>
              <a:chExt cx="3443213" cy="906002"/>
            </a:xfrm>
          </p:grpSpPr>
          <p:sp>
            <p:nvSpPr>
              <p:cNvPr id="63" name="Freeform 62"/>
              <p:cNvSpPr/>
              <p:nvPr/>
            </p:nvSpPr>
            <p:spPr bwMode="auto">
              <a:xfrm>
                <a:off x="1942895" y="2883322"/>
                <a:ext cx="3270151" cy="799911"/>
              </a:xfrm>
              <a:custGeom>
                <a:avLst/>
                <a:gdLst>
                  <a:gd name="connsiteX0" fmla="*/ 0 w 3270250"/>
                  <a:gd name="connsiteY0" fmla="*/ 0 h 641350"/>
                  <a:gd name="connsiteX1" fmla="*/ 3270250 w 3270250"/>
                  <a:gd name="connsiteY1" fmla="*/ 641350 h 641350"/>
                  <a:gd name="connsiteX2" fmla="*/ 3270250 w 3270250"/>
                  <a:gd name="connsiteY2" fmla="*/ 641350 h 641350"/>
                  <a:gd name="connsiteX0" fmla="*/ 0 w 3270250"/>
                  <a:gd name="connsiteY0" fmla="*/ 0 h 800100"/>
                  <a:gd name="connsiteX1" fmla="*/ 1079500 w 3270250"/>
                  <a:gd name="connsiteY1" fmla="*/ 800100 h 800100"/>
                  <a:gd name="connsiteX2" fmla="*/ 3270250 w 3270250"/>
                  <a:gd name="connsiteY2" fmla="*/ 641350 h 800100"/>
                  <a:gd name="connsiteX3" fmla="*/ 3270250 w 3270250"/>
                  <a:gd name="connsiteY3" fmla="*/ 641350 h 800100"/>
                  <a:gd name="connsiteX0" fmla="*/ 0 w 3270250"/>
                  <a:gd name="connsiteY0" fmla="*/ 0 h 800100"/>
                  <a:gd name="connsiteX1" fmla="*/ 1079500 w 3270250"/>
                  <a:gd name="connsiteY1" fmla="*/ 800100 h 800100"/>
                  <a:gd name="connsiteX2" fmla="*/ 2190750 w 3270250"/>
                  <a:gd name="connsiteY2" fmla="*/ 787400 h 800100"/>
                  <a:gd name="connsiteX3" fmla="*/ 3270250 w 3270250"/>
                  <a:gd name="connsiteY3" fmla="*/ 641350 h 800100"/>
                  <a:gd name="connsiteX4" fmla="*/ 3270250 w 3270250"/>
                  <a:gd name="connsiteY4" fmla="*/ 641350 h 80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0250" h="800100">
                    <a:moveTo>
                      <a:pt x="0" y="0"/>
                    </a:moveTo>
                    <a:lnTo>
                      <a:pt x="1079500" y="800100"/>
                    </a:lnTo>
                    <a:lnTo>
                      <a:pt x="2190750" y="787400"/>
                    </a:lnTo>
                    <a:lnTo>
                      <a:pt x="3270250" y="641350"/>
                    </a:lnTo>
                    <a:lnTo>
                      <a:pt x="3270250" y="641350"/>
                    </a:lnTo>
                  </a:path>
                </a:pathLst>
              </a:custGeom>
              <a:noFill/>
              <a:ln w="28575" cap="flat" cmpd="sng" algn="ctr">
                <a:solidFill>
                  <a:schemeClr val="accent2">
                    <a:lumMod val="50000"/>
                  </a:schemeClr>
                </a:solidFill>
                <a:prstDash val="solid"/>
                <a:round/>
                <a:headEnd type="none" w="med" len="med"/>
                <a:tailEnd type="none" w="med" len="med"/>
              </a:ln>
              <a:effectLst/>
              <a:extLst/>
            </p:spPr>
            <p:txBody>
              <a:bodyPr wrap="none" lIns="0" tIns="0" rIns="0" bIns="0" anchor="ctr">
                <a:spAutoFit/>
              </a:bodyPr>
              <a:lstStyle/>
              <a:p>
                <a:pPr algn="ctr">
                  <a:spcBef>
                    <a:spcPct val="50000"/>
                  </a:spcBef>
                  <a:spcAft>
                    <a:spcPct val="50000"/>
                  </a:spcAft>
                  <a:defRPr/>
                </a:pPr>
                <a:endParaRPr lang="en-GB" dirty="0">
                  <a:latin typeface="Arial" charset="0"/>
                  <a:ea typeface="ＭＳ Ｐゴシック" pitchFamily="34" charset="-128"/>
                  <a:cs typeface="Arial" charset="0"/>
                </a:endParaRPr>
              </a:p>
            </p:txBody>
          </p:sp>
          <p:sp>
            <p:nvSpPr>
              <p:cNvPr id="82" name="Rectangle 81"/>
              <p:cNvSpPr/>
              <p:nvPr/>
            </p:nvSpPr>
            <p:spPr bwMode="auto">
              <a:xfrm rot="2700000">
                <a:off x="5150357" y="3463401"/>
                <a:ext cx="142841" cy="144459"/>
              </a:xfrm>
              <a:prstGeom prst="rect">
                <a:avLst/>
              </a:prstGeom>
              <a:solidFill>
                <a:schemeClr val="accent2">
                  <a:lumMod val="50000"/>
                </a:schemeClr>
              </a:solidFill>
              <a:ln w="12700" cap="flat" cmpd="sng" algn="ctr">
                <a:noFill/>
                <a:prstDash val="solid"/>
                <a:round/>
                <a:headEnd type="none" w="med" len="med"/>
                <a:tailEnd type="none" w="med" len="med"/>
              </a:ln>
              <a:effectLst/>
              <a:extLst/>
            </p:spPr>
            <p:txBody>
              <a:bodyPr lIns="0" tIns="0" rIns="0" bIns="0" anchor="ctr"/>
              <a:lstStyle/>
              <a:p>
                <a:pPr marL="85725">
                  <a:spcBef>
                    <a:spcPct val="50000"/>
                  </a:spcBef>
                  <a:spcAft>
                    <a:spcPct val="50000"/>
                  </a:spcAft>
                  <a:defRPr/>
                </a:pPr>
                <a:endParaRPr lang="en-GB" sz="1100" dirty="0">
                  <a:latin typeface="Arial" charset="0"/>
                  <a:ea typeface="ＭＳ Ｐゴシック" pitchFamily="34" charset="-128"/>
                  <a:cs typeface="Arial" charset="0"/>
                </a:endParaRPr>
              </a:p>
            </p:txBody>
          </p:sp>
          <p:sp>
            <p:nvSpPr>
              <p:cNvPr id="83" name="Rectangle 82"/>
              <p:cNvSpPr/>
              <p:nvPr/>
            </p:nvSpPr>
            <p:spPr bwMode="auto">
              <a:xfrm rot="2700000">
                <a:off x="4063747" y="3595925"/>
                <a:ext cx="144428" cy="144459"/>
              </a:xfrm>
              <a:prstGeom prst="rect">
                <a:avLst/>
              </a:prstGeom>
              <a:solidFill>
                <a:schemeClr val="accent2">
                  <a:lumMod val="50000"/>
                </a:schemeClr>
              </a:solidFill>
              <a:ln w="12700" cap="flat" cmpd="sng" algn="ctr">
                <a:noFill/>
                <a:prstDash val="solid"/>
                <a:round/>
                <a:headEnd type="none" w="med" len="med"/>
                <a:tailEnd type="none" w="med" len="med"/>
              </a:ln>
              <a:effectLst/>
              <a:extLst/>
            </p:spPr>
            <p:txBody>
              <a:bodyPr lIns="0" tIns="0" rIns="0" bIns="0" anchor="ctr"/>
              <a:lstStyle/>
              <a:p>
                <a:pPr marL="85725">
                  <a:spcBef>
                    <a:spcPct val="50000"/>
                  </a:spcBef>
                  <a:spcAft>
                    <a:spcPct val="50000"/>
                  </a:spcAft>
                  <a:defRPr/>
                </a:pPr>
                <a:endParaRPr lang="en-GB" sz="1100" dirty="0">
                  <a:latin typeface="Arial" charset="0"/>
                  <a:ea typeface="ＭＳ Ｐゴシック" pitchFamily="34" charset="-128"/>
                  <a:cs typeface="Arial" charset="0"/>
                </a:endParaRPr>
              </a:p>
            </p:txBody>
          </p:sp>
          <p:sp>
            <p:nvSpPr>
              <p:cNvPr id="84" name="Rectangle 83"/>
              <p:cNvSpPr/>
              <p:nvPr/>
            </p:nvSpPr>
            <p:spPr bwMode="auto">
              <a:xfrm rot="2700000">
                <a:off x="2984280" y="3595925"/>
                <a:ext cx="144428" cy="144459"/>
              </a:xfrm>
              <a:prstGeom prst="rect">
                <a:avLst/>
              </a:prstGeom>
              <a:solidFill>
                <a:schemeClr val="accent2">
                  <a:lumMod val="50000"/>
                </a:schemeClr>
              </a:solidFill>
              <a:ln w="12700" cap="flat" cmpd="sng" algn="ctr">
                <a:noFill/>
                <a:prstDash val="solid"/>
                <a:round/>
                <a:headEnd type="none" w="med" len="med"/>
                <a:tailEnd type="none" w="med" len="med"/>
              </a:ln>
              <a:effectLst/>
              <a:extLst/>
            </p:spPr>
            <p:txBody>
              <a:bodyPr lIns="0" tIns="0" rIns="0" bIns="0" anchor="ctr"/>
              <a:lstStyle/>
              <a:p>
                <a:pPr marL="85725">
                  <a:spcBef>
                    <a:spcPct val="50000"/>
                  </a:spcBef>
                  <a:spcAft>
                    <a:spcPct val="50000"/>
                  </a:spcAft>
                  <a:defRPr/>
                </a:pPr>
                <a:endParaRPr lang="en-GB" sz="1100" dirty="0">
                  <a:latin typeface="Arial" charset="0"/>
                  <a:ea typeface="ＭＳ Ｐゴシック" pitchFamily="34" charset="-128"/>
                  <a:cs typeface="Arial" charset="0"/>
                </a:endParaRPr>
              </a:p>
            </p:txBody>
          </p:sp>
          <p:sp>
            <p:nvSpPr>
              <p:cNvPr id="85" name="Rectangle 84"/>
              <p:cNvSpPr/>
              <p:nvPr/>
            </p:nvSpPr>
            <p:spPr bwMode="auto">
              <a:xfrm rot="2700000">
                <a:off x="1850838" y="2835693"/>
                <a:ext cx="144429" cy="144459"/>
              </a:xfrm>
              <a:prstGeom prst="rect">
                <a:avLst/>
              </a:prstGeom>
              <a:solidFill>
                <a:schemeClr val="accent2">
                  <a:lumMod val="50000"/>
                </a:schemeClr>
              </a:solidFill>
              <a:ln w="12700" cap="flat" cmpd="sng" algn="ctr">
                <a:noFill/>
                <a:prstDash val="solid"/>
                <a:round/>
                <a:headEnd type="none" w="med" len="med"/>
                <a:tailEnd type="none" w="med" len="med"/>
              </a:ln>
              <a:effectLst/>
              <a:extLst/>
            </p:spPr>
            <p:txBody>
              <a:bodyPr lIns="0" tIns="0" rIns="0" bIns="0" anchor="ctr"/>
              <a:lstStyle/>
              <a:p>
                <a:pPr marL="85725">
                  <a:spcBef>
                    <a:spcPct val="50000"/>
                  </a:spcBef>
                  <a:spcAft>
                    <a:spcPct val="50000"/>
                  </a:spcAft>
                  <a:defRPr/>
                </a:pPr>
                <a:endParaRPr lang="en-GB" sz="1100" dirty="0">
                  <a:latin typeface="Arial" charset="0"/>
                  <a:ea typeface="ＭＳ Ｐゴシック" pitchFamily="34" charset="-128"/>
                  <a:cs typeface="Arial" charset="0"/>
                </a:endParaRPr>
              </a:p>
            </p:txBody>
          </p:sp>
        </p:grpSp>
        <p:grpSp>
          <p:nvGrpSpPr>
            <p:cNvPr id="9" name="Group 93"/>
            <p:cNvGrpSpPr>
              <a:grpSpLocks/>
            </p:cNvGrpSpPr>
            <p:nvPr/>
          </p:nvGrpSpPr>
          <p:grpSpPr bwMode="auto">
            <a:xfrm>
              <a:off x="2066263" y="3016250"/>
              <a:ext cx="3447637" cy="798050"/>
              <a:chOff x="1852613" y="3016250"/>
              <a:chExt cx="3447637" cy="798050"/>
            </a:xfrm>
          </p:grpSpPr>
          <p:sp>
            <p:nvSpPr>
              <p:cNvPr id="66" name="Freeform 65"/>
              <p:cNvSpPr/>
              <p:nvPr/>
            </p:nvSpPr>
            <p:spPr bwMode="auto">
              <a:xfrm>
                <a:off x="1936545" y="3073776"/>
                <a:ext cx="3270151" cy="660244"/>
              </a:xfrm>
              <a:custGeom>
                <a:avLst/>
                <a:gdLst>
                  <a:gd name="connsiteX0" fmla="*/ 0 w 3270250"/>
                  <a:gd name="connsiteY0" fmla="*/ 0 h 577850"/>
                  <a:gd name="connsiteX1" fmla="*/ 3270250 w 3270250"/>
                  <a:gd name="connsiteY1" fmla="*/ 577850 h 577850"/>
                  <a:gd name="connsiteX2" fmla="*/ 3270250 w 3270250"/>
                  <a:gd name="connsiteY2" fmla="*/ 577850 h 577850"/>
                  <a:gd name="connsiteX0" fmla="*/ 0 w 3270250"/>
                  <a:gd name="connsiteY0" fmla="*/ 0 h 577850"/>
                  <a:gd name="connsiteX1" fmla="*/ 1092200 w 3270250"/>
                  <a:gd name="connsiteY1" fmla="*/ 444500 h 577850"/>
                  <a:gd name="connsiteX2" fmla="*/ 3270250 w 3270250"/>
                  <a:gd name="connsiteY2" fmla="*/ 577850 h 577850"/>
                  <a:gd name="connsiteX3" fmla="*/ 3270250 w 3270250"/>
                  <a:gd name="connsiteY3" fmla="*/ 577850 h 577850"/>
                  <a:gd name="connsiteX0" fmla="*/ 0 w 3270250"/>
                  <a:gd name="connsiteY0" fmla="*/ 0 h 660400"/>
                  <a:gd name="connsiteX1" fmla="*/ 1092200 w 3270250"/>
                  <a:gd name="connsiteY1" fmla="*/ 444500 h 660400"/>
                  <a:gd name="connsiteX2" fmla="*/ 2184400 w 3270250"/>
                  <a:gd name="connsiteY2" fmla="*/ 660400 h 660400"/>
                  <a:gd name="connsiteX3" fmla="*/ 3270250 w 3270250"/>
                  <a:gd name="connsiteY3" fmla="*/ 577850 h 660400"/>
                  <a:gd name="connsiteX4" fmla="*/ 3270250 w 3270250"/>
                  <a:gd name="connsiteY4" fmla="*/ 577850 h 66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0250" h="660400">
                    <a:moveTo>
                      <a:pt x="0" y="0"/>
                    </a:moveTo>
                    <a:lnTo>
                      <a:pt x="1092200" y="444500"/>
                    </a:lnTo>
                    <a:lnTo>
                      <a:pt x="2184400" y="660400"/>
                    </a:lnTo>
                    <a:lnTo>
                      <a:pt x="3270250" y="577850"/>
                    </a:lnTo>
                    <a:lnTo>
                      <a:pt x="3270250" y="577850"/>
                    </a:lnTo>
                  </a:path>
                </a:pathLst>
              </a:custGeom>
              <a:noFill/>
              <a:ln w="28575" cap="flat" cmpd="sng" algn="ctr">
                <a:solidFill>
                  <a:schemeClr val="bg2">
                    <a:lumMod val="75000"/>
                  </a:schemeClr>
                </a:solidFill>
                <a:prstDash val="solid"/>
                <a:round/>
                <a:headEnd type="none" w="med" len="med"/>
                <a:tailEnd type="none" w="med" len="med"/>
              </a:ln>
              <a:effectLst/>
              <a:extLst/>
            </p:spPr>
            <p:txBody>
              <a:bodyPr wrap="none" lIns="0" tIns="0" rIns="0" bIns="0" anchor="ctr">
                <a:spAutoFit/>
              </a:bodyPr>
              <a:lstStyle/>
              <a:p>
                <a:pPr algn="ctr">
                  <a:spcBef>
                    <a:spcPct val="50000"/>
                  </a:spcBef>
                  <a:spcAft>
                    <a:spcPct val="50000"/>
                  </a:spcAft>
                  <a:defRPr/>
                </a:pPr>
                <a:endParaRPr lang="en-GB" dirty="0">
                  <a:latin typeface="Arial" charset="0"/>
                  <a:ea typeface="ＭＳ Ｐゴシック" pitchFamily="34" charset="-128"/>
                  <a:cs typeface="Arial" charset="0"/>
                </a:endParaRPr>
              </a:p>
            </p:txBody>
          </p:sp>
          <p:sp>
            <p:nvSpPr>
              <p:cNvPr id="90" name="Oval 89"/>
              <p:cNvSpPr/>
              <p:nvPr/>
            </p:nvSpPr>
            <p:spPr bwMode="auto">
              <a:xfrm>
                <a:off x="5155898" y="3581656"/>
                <a:ext cx="144459" cy="144429"/>
              </a:xfrm>
              <a:prstGeom prst="ellipse">
                <a:avLst/>
              </a:prstGeom>
              <a:solidFill>
                <a:schemeClr val="bg2">
                  <a:lumMod val="75000"/>
                </a:schemeClr>
              </a:solidFill>
              <a:ln w="12700" cap="flat" cmpd="sng" algn="ctr">
                <a:noFill/>
                <a:prstDash val="solid"/>
                <a:round/>
                <a:headEnd type="none" w="med" len="med"/>
                <a:tailEnd type="none" w="med" len="med"/>
              </a:ln>
              <a:effectLst/>
              <a:extLst/>
            </p:spPr>
            <p:txBody>
              <a:bodyPr lIns="0" tIns="0" rIns="0" bIns="0" anchor="ctr"/>
              <a:lstStyle/>
              <a:p>
                <a:pPr marL="85725">
                  <a:spcBef>
                    <a:spcPct val="50000"/>
                  </a:spcBef>
                  <a:spcAft>
                    <a:spcPct val="50000"/>
                  </a:spcAft>
                  <a:defRPr/>
                </a:pPr>
                <a:endParaRPr lang="en-GB" sz="1100" dirty="0">
                  <a:latin typeface="Arial" charset="0"/>
                  <a:ea typeface="ＭＳ Ｐゴシック" pitchFamily="34" charset="-128"/>
                  <a:cs typeface="Arial" charset="0"/>
                </a:endParaRPr>
              </a:p>
            </p:txBody>
          </p:sp>
          <p:sp>
            <p:nvSpPr>
              <p:cNvPr id="91" name="Oval 90"/>
              <p:cNvSpPr/>
              <p:nvPr/>
            </p:nvSpPr>
            <p:spPr bwMode="auto">
              <a:xfrm>
                <a:off x="4070081" y="3670535"/>
                <a:ext cx="144459" cy="144429"/>
              </a:xfrm>
              <a:prstGeom prst="ellipse">
                <a:avLst/>
              </a:prstGeom>
              <a:solidFill>
                <a:schemeClr val="bg2">
                  <a:lumMod val="75000"/>
                </a:schemeClr>
              </a:solidFill>
              <a:ln w="12700" cap="flat" cmpd="sng" algn="ctr">
                <a:noFill/>
                <a:prstDash val="solid"/>
                <a:round/>
                <a:headEnd type="none" w="med" len="med"/>
                <a:tailEnd type="none" w="med" len="med"/>
              </a:ln>
              <a:effectLst/>
              <a:extLst/>
            </p:spPr>
            <p:txBody>
              <a:bodyPr lIns="0" tIns="0" rIns="0" bIns="0" anchor="ctr"/>
              <a:lstStyle/>
              <a:p>
                <a:pPr marL="85725">
                  <a:spcBef>
                    <a:spcPct val="50000"/>
                  </a:spcBef>
                  <a:spcAft>
                    <a:spcPct val="50000"/>
                  </a:spcAft>
                  <a:defRPr/>
                </a:pPr>
                <a:endParaRPr lang="en-GB" sz="1100" dirty="0">
                  <a:latin typeface="Arial" charset="0"/>
                  <a:ea typeface="ＭＳ Ｐゴシック" pitchFamily="34" charset="-128"/>
                  <a:cs typeface="Arial" charset="0"/>
                </a:endParaRPr>
              </a:p>
            </p:txBody>
          </p:sp>
          <p:sp>
            <p:nvSpPr>
              <p:cNvPr id="92" name="Oval 91"/>
              <p:cNvSpPr/>
              <p:nvPr/>
            </p:nvSpPr>
            <p:spPr bwMode="auto">
              <a:xfrm>
                <a:off x="2977914" y="3446751"/>
                <a:ext cx="144459" cy="144428"/>
              </a:xfrm>
              <a:prstGeom prst="ellipse">
                <a:avLst/>
              </a:prstGeom>
              <a:solidFill>
                <a:schemeClr val="bg2">
                  <a:lumMod val="75000"/>
                </a:schemeClr>
              </a:solidFill>
              <a:ln w="12700" cap="flat" cmpd="sng" algn="ctr">
                <a:noFill/>
                <a:prstDash val="solid"/>
                <a:round/>
                <a:headEnd type="none" w="med" len="med"/>
                <a:tailEnd type="none" w="med" len="med"/>
              </a:ln>
              <a:effectLst/>
              <a:extLst/>
            </p:spPr>
            <p:txBody>
              <a:bodyPr lIns="0" tIns="0" rIns="0" bIns="0" anchor="ctr"/>
              <a:lstStyle/>
              <a:p>
                <a:pPr marL="85725">
                  <a:spcBef>
                    <a:spcPct val="50000"/>
                  </a:spcBef>
                  <a:spcAft>
                    <a:spcPct val="50000"/>
                  </a:spcAft>
                  <a:defRPr/>
                </a:pPr>
                <a:endParaRPr lang="en-GB" sz="1100" dirty="0">
                  <a:latin typeface="Arial" charset="0"/>
                  <a:ea typeface="ＭＳ Ｐゴシック" pitchFamily="34" charset="-128"/>
                  <a:cs typeface="Arial" charset="0"/>
                </a:endParaRPr>
              </a:p>
            </p:txBody>
          </p:sp>
          <p:sp>
            <p:nvSpPr>
              <p:cNvPr id="93" name="Oval 92"/>
              <p:cNvSpPr/>
              <p:nvPr/>
            </p:nvSpPr>
            <p:spPr bwMode="auto">
              <a:xfrm>
                <a:off x="1852411" y="3016640"/>
                <a:ext cx="144458" cy="144429"/>
              </a:xfrm>
              <a:prstGeom prst="ellipse">
                <a:avLst/>
              </a:prstGeom>
              <a:solidFill>
                <a:schemeClr val="bg2">
                  <a:lumMod val="75000"/>
                </a:schemeClr>
              </a:solidFill>
              <a:ln w="12700" cap="flat" cmpd="sng" algn="ctr">
                <a:noFill/>
                <a:prstDash val="solid"/>
                <a:round/>
                <a:headEnd type="none" w="med" len="med"/>
                <a:tailEnd type="none" w="med" len="med"/>
              </a:ln>
              <a:effectLst/>
              <a:extLst/>
            </p:spPr>
            <p:txBody>
              <a:bodyPr lIns="0" tIns="0" rIns="0" bIns="0" anchor="ctr"/>
              <a:lstStyle/>
              <a:p>
                <a:pPr marL="85725">
                  <a:spcBef>
                    <a:spcPct val="50000"/>
                  </a:spcBef>
                  <a:spcAft>
                    <a:spcPct val="50000"/>
                  </a:spcAft>
                  <a:defRPr/>
                </a:pPr>
                <a:endParaRPr lang="en-GB" sz="1100" dirty="0">
                  <a:latin typeface="Arial" charset="0"/>
                  <a:ea typeface="ＭＳ Ｐゴシック" pitchFamily="34" charset="-128"/>
                  <a:cs typeface="Arial" charset="0"/>
                </a:endParaRPr>
              </a:p>
            </p:txBody>
          </p:sp>
        </p:grpSp>
        <p:grpSp>
          <p:nvGrpSpPr>
            <p:cNvPr id="10" name="Group 100"/>
            <p:cNvGrpSpPr>
              <a:grpSpLocks/>
            </p:cNvGrpSpPr>
            <p:nvPr/>
          </p:nvGrpSpPr>
          <p:grpSpPr bwMode="auto">
            <a:xfrm>
              <a:off x="2072613" y="2686050"/>
              <a:ext cx="3434937" cy="2106150"/>
              <a:chOff x="1858963" y="2686050"/>
              <a:chExt cx="3434937" cy="2106150"/>
            </a:xfrm>
          </p:grpSpPr>
          <p:sp>
            <p:nvSpPr>
              <p:cNvPr id="16422" name="Freeform 61"/>
              <p:cNvSpPr>
                <a:spLocks/>
              </p:cNvSpPr>
              <p:nvPr/>
            </p:nvSpPr>
            <p:spPr bwMode="auto">
              <a:xfrm>
                <a:off x="1949450" y="2774950"/>
                <a:ext cx="3263900" cy="1957387"/>
              </a:xfrm>
              <a:custGeom>
                <a:avLst/>
                <a:gdLst>
                  <a:gd name="T0" fmla="*/ 0 w 3263900"/>
                  <a:gd name="T1" fmla="*/ 0 h 1957387"/>
                  <a:gd name="T2" fmla="*/ 1085850 w 3263900"/>
                  <a:gd name="T3" fmla="*/ 1957387 h 1957387"/>
                  <a:gd name="T4" fmla="*/ 2165350 w 3263900"/>
                  <a:gd name="T5" fmla="*/ 1917700 h 1957387"/>
                  <a:gd name="T6" fmla="*/ 3263900 w 3263900"/>
                  <a:gd name="T7" fmla="*/ 1790700 h 1957387"/>
                  <a:gd name="T8" fmla="*/ 3263900 w 3263900"/>
                  <a:gd name="T9" fmla="*/ 1790700 h 1957387"/>
                  <a:gd name="T10" fmla="*/ 0 60000 65536"/>
                  <a:gd name="T11" fmla="*/ 0 60000 65536"/>
                  <a:gd name="T12" fmla="*/ 0 60000 65536"/>
                  <a:gd name="T13" fmla="*/ 0 60000 65536"/>
                  <a:gd name="T14" fmla="*/ 0 60000 65536"/>
                  <a:gd name="T15" fmla="*/ 0 w 3263900"/>
                  <a:gd name="T16" fmla="*/ 0 h 1957387"/>
                  <a:gd name="T17" fmla="*/ 3263900 w 3263900"/>
                  <a:gd name="T18" fmla="*/ 1957387 h 1957387"/>
                </a:gdLst>
                <a:ahLst/>
                <a:cxnLst>
                  <a:cxn ang="T10">
                    <a:pos x="T0" y="T1"/>
                  </a:cxn>
                  <a:cxn ang="T11">
                    <a:pos x="T2" y="T3"/>
                  </a:cxn>
                  <a:cxn ang="T12">
                    <a:pos x="T4" y="T5"/>
                  </a:cxn>
                  <a:cxn ang="T13">
                    <a:pos x="T6" y="T7"/>
                  </a:cxn>
                  <a:cxn ang="T14">
                    <a:pos x="T8" y="T9"/>
                  </a:cxn>
                </a:cxnLst>
                <a:rect l="T15" t="T16" r="T17" b="T18"/>
                <a:pathLst>
                  <a:path w="3263900" h="1957387">
                    <a:moveTo>
                      <a:pt x="0" y="0"/>
                    </a:moveTo>
                    <a:lnTo>
                      <a:pt x="1085850" y="1957387"/>
                    </a:lnTo>
                    <a:lnTo>
                      <a:pt x="2165350" y="1917700"/>
                    </a:lnTo>
                    <a:lnTo>
                      <a:pt x="3263900" y="1790700"/>
                    </a:lnTo>
                  </a:path>
                </a:pathLst>
              </a:custGeom>
              <a:noFill/>
              <a:ln w="28575" cap="flat" cmpd="sng" algn="ctr">
                <a:solidFill>
                  <a:srgbClr val="52BE09"/>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p>
                <a:endParaRPr lang="ar-EG"/>
              </a:p>
            </p:txBody>
          </p:sp>
          <p:sp>
            <p:nvSpPr>
              <p:cNvPr id="16423" name="Rectangle 96"/>
              <p:cNvSpPr>
                <a:spLocks noChangeArrowheads="1"/>
              </p:cNvSpPr>
              <p:nvPr/>
            </p:nvSpPr>
            <p:spPr bwMode="auto">
              <a:xfrm>
                <a:off x="5149900" y="4495800"/>
                <a:ext cx="144000" cy="144000"/>
              </a:xfrm>
              <a:prstGeom prst="rect">
                <a:avLst/>
              </a:prstGeom>
              <a:solidFill>
                <a:srgbClr val="52BE09"/>
              </a:solidFill>
              <a:ln>
                <a:noFill/>
              </a:ln>
              <a:extLst>
                <a:ext uri="{91240B29-F687-4F45-9708-019B960494DF}">
                  <a14:hiddenLine xmlns="" xmlns:a14="http://schemas.microsoft.com/office/drawing/2010/main" w="12700" algn="ctr">
                    <a:solidFill>
                      <a:srgbClr val="000000"/>
                    </a:solidFill>
                    <a:round/>
                    <a:headEnd/>
                    <a:tailEnd/>
                  </a14:hiddenLine>
                </a:ext>
              </a:extLst>
            </p:spPr>
            <p:txBody>
              <a:bodyPr lIns="0" tIns="0" rIns="0" bIns="0" anchor="ctr"/>
              <a:lstStyle>
                <a:lvl1pPr marL="85725"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spcBef>
                    <a:spcPct val="50000"/>
                  </a:spcBef>
                  <a:spcAft>
                    <a:spcPct val="50000"/>
                  </a:spcAft>
                </a:pPr>
                <a:endParaRPr lang="en-GB" altLang="ar-EG" sz="1100"/>
              </a:p>
            </p:txBody>
          </p:sp>
          <p:sp>
            <p:nvSpPr>
              <p:cNvPr id="16424" name="Rectangle 97"/>
              <p:cNvSpPr>
                <a:spLocks noChangeArrowheads="1"/>
              </p:cNvSpPr>
              <p:nvPr/>
            </p:nvSpPr>
            <p:spPr bwMode="auto">
              <a:xfrm>
                <a:off x="4070400" y="4629150"/>
                <a:ext cx="144000" cy="144000"/>
              </a:xfrm>
              <a:prstGeom prst="rect">
                <a:avLst/>
              </a:prstGeom>
              <a:solidFill>
                <a:srgbClr val="52BE09"/>
              </a:solidFill>
              <a:ln>
                <a:noFill/>
              </a:ln>
              <a:extLst>
                <a:ext uri="{91240B29-F687-4F45-9708-019B960494DF}">
                  <a14:hiddenLine xmlns="" xmlns:a14="http://schemas.microsoft.com/office/drawing/2010/main" w="12700" algn="ctr">
                    <a:solidFill>
                      <a:srgbClr val="000000"/>
                    </a:solidFill>
                    <a:round/>
                    <a:headEnd/>
                    <a:tailEnd/>
                  </a14:hiddenLine>
                </a:ext>
              </a:extLst>
            </p:spPr>
            <p:txBody>
              <a:bodyPr lIns="0" tIns="0" rIns="0" bIns="0" anchor="ctr"/>
              <a:lstStyle>
                <a:lvl1pPr marL="85725"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spcBef>
                    <a:spcPct val="50000"/>
                  </a:spcBef>
                  <a:spcAft>
                    <a:spcPct val="50000"/>
                  </a:spcAft>
                </a:pPr>
                <a:endParaRPr lang="en-GB" altLang="ar-EG" sz="1100"/>
              </a:p>
            </p:txBody>
          </p:sp>
          <p:sp>
            <p:nvSpPr>
              <p:cNvPr id="16425" name="Rectangle 98"/>
              <p:cNvSpPr>
                <a:spLocks noChangeArrowheads="1"/>
              </p:cNvSpPr>
              <p:nvPr/>
            </p:nvSpPr>
            <p:spPr bwMode="auto">
              <a:xfrm>
                <a:off x="2959150" y="4648200"/>
                <a:ext cx="144000" cy="144000"/>
              </a:xfrm>
              <a:prstGeom prst="rect">
                <a:avLst/>
              </a:prstGeom>
              <a:solidFill>
                <a:srgbClr val="52BE09"/>
              </a:solidFill>
              <a:ln>
                <a:noFill/>
              </a:ln>
              <a:extLst>
                <a:ext uri="{91240B29-F687-4F45-9708-019B960494DF}">
                  <a14:hiddenLine xmlns="" xmlns:a14="http://schemas.microsoft.com/office/drawing/2010/main" w="12700" algn="ctr">
                    <a:solidFill>
                      <a:srgbClr val="000000"/>
                    </a:solidFill>
                    <a:round/>
                    <a:headEnd/>
                    <a:tailEnd/>
                  </a14:hiddenLine>
                </a:ext>
              </a:extLst>
            </p:spPr>
            <p:txBody>
              <a:bodyPr lIns="0" tIns="0" rIns="0" bIns="0" anchor="ctr"/>
              <a:lstStyle>
                <a:lvl1pPr marL="85725"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spcBef>
                    <a:spcPct val="50000"/>
                  </a:spcBef>
                  <a:spcAft>
                    <a:spcPct val="50000"/>
                  </a:spcAft>
                </a:pPr>
                <a:endParaRPr lang="en-GB" altLang="ar-EG" sz="1100"/>
              </a:p>
            </p:txBody>
          </p:sp>
          <p:sp>
            <p:nvSpPr>
              <p:cNvPr id="16426" name="Rectangle 99"/>
              <p:cNvSpPr>
                <a:spLocks noChangeArrowheads="1"/>
              </p:cNvSpPr>
              <p:nvPr/>
            </p:nvSpPr>
            <p:spPr bwMode="auto">
              <a:xfrm>
                <a:off x="1858963" y="2686050"/>
                <a:ext cx="144000" cy="144000"/>
              </a:xfrm>
              <a:prstGeom prst="rect">
                <a:avLst/>
              </a:prstGeom>
              <a:solidFill>
                <a:srgbClr val="52BE09"/>
              </a:solidFill>
              <a:ln>
                <a:noFill/>
              </a:ln>
              <a:extLst>
                <a:ext uri="{91240B29-F687-4F45-9708-019B960494DF}">
                  <a14:hiddenLine xmlns="" xmlns:a14="http://schemas.microsoft.com/office/drawing/2010/main" w="12700" algn="ctr">
                    <a:solidFill>
                      <a:srgbClr val="000000"/>
                    </a:solidFill>
                    <a:round/>
                    <a:headEnd/>
                    <a:tailEnd/>
                  </a14:hiddenLine>
                </a:ext>
              </a:extLst>
            </p:spPr>
            <p:txBody>
              <a:bodyPr lIns="0" tIns="0" rIns="0" bIns="0" anchor="ctr"/>
              <a:lstStyle>
                <a:lvl1pPr marL="85725"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spcBef>
                    <a:spcPct val="50000"/>
                  </a:spcBef>
                  <a:spcAft>
                    <a:spcPct val="50000"/>
                  </a:spcAft>
                </a:pPr>
                <a:endParaRPr lang="en-GB" altLang="ar-EG" sz="1100"/>
              </a:p>
            </p:txBody>
          </p:sp>
        </p:grpSp>
        <p:grpSp>
          <p:nvGrpSpPr>
            <p:cNvPr id="11" name="Group 115"/>
            <p:cNvGrpSpPr>
              <a:grpSpLocks/>
            </p:cNvGrpSpPr>
            <p:nvPr/>
          </p:nvGrpSpPr>
          <p:grpSpPr bwMode="auto">
            <a:xfrm>
              <a:off x="6265860" y="2953280"/>
              <a:ext cx="1841532" cy="338554"/>
              <a:chOff x="5753100" y="3124200"/>
              <a:chExt cx="1841532" cy="338554"/>
            </a:xfrm>
          </p:grpSpPr>
          <p:grpSp>
            <p:nvGrpSpPr>
              <p:cNvPr id="12" name="Group 86"/>
              <p:cNvGrpSpPr>
                <a:grpSpLocks/>
              </p:cNvGrpSpPr>
              <p:nvPr/>
            </p:nvGrpSpPr>
            <p:grpSpPr bwMode="auto">
              <a:xfrm>
                <a:off x="5753100" y="3221477"/>
                <a:ext cx="360000" cy="144000"/>
                <a:chOff x="5734050" y="3181349"/>
                <a:chExt cx="360000" cy="144000"/>
              </a:xfrm>
            </p:grpSpPr>
            <p:cxnSp>
              <p:nvCxnSpPr>
                <p:cNvPr id="72" name="Straight Connector 71"/>
                <p:cNvCxnSpPr/>
                <p:nvPr/>
              </p:nvCxnSpPr>
              <p:spPr bwMode="auto">
                <a:xfrm>
                  <a:off x="5734649" y="3253770"/>
                  <a:ext cx="392100" cy="0"/>
                </a:xfrm>
                <a:prstGeom prst="line">
                  <a:avLst/>
                </a:prstGeom>
                <a:solidFill>
                  <a:schemeClr val="tx2"/>
                </a:solidFill>
                <a:ln w="28575" cap="flat" cmpd="sng" algn="ctr">
                  <a:solidFill>
                    <a:schemeClr val="accent2">
                      <a:lumMod val="50000"/>
                    </a:schemeClr>
                  </a:solidFill>
                  <a:prstDash val="solid"/>
                  <a:round/>
                  <a:headEnd type="none" w="med" len="med"/>
                  <a:tailEnd type="none" w="med" len="med"/>
                </a:ln>
                <a:effectLst/>
                <a:extLst/>
              </p:spPr>
            </p:cxnSp>
            <p:sp>
              <p:nvSpPr>
                <p:cNvPr id="81" name="Rectangle 80"/>
                <p:cNvSpPr/>
                <p:nvPr/>
              </p:nvSpPr>
              <p:spPr bwMode="auto">
                <a:xfrm rot="2700000">
                  <a:off x="5858485" y="3164873"/>
                  <a:ext cx="144428" cy="176207"/>
                </a:xfrm>
                <a:prstGeom prst="rect">
                  <a:avLst/>
                </a:prstGeom>
                <a:solidFill>
                  <a:schemeClr val="accent2">
                    <a:lumMod val="50000"/>
                  </a:schemeClr>
                </a:solidFill>
                <a:ln w="12700" cap="flat" cmpd="sng" algn="ctr">
                  <a:noFill/>
                  <a:prstDash val="solid"/>
                  <a:round/>
                  <a:headEnd type="none" w="med" len="med"/>
                  <a:tailEnd type="none" w="med" len="med"/>
                </a:ln>
                <a:effectLst/>
                <a:extLst/>
              </p:spPr>
              <p:txBody>
                <a:bodyPr lIns="0" tIns="0" rIns="0" bIns="0" anchor="ctr"/>
                <a:lstStyle/>
                <a:p>
                  <a:pPr marL="85725">
                    <a:spcBef>
                      <a:spcPct val="50000"/>
                    </a:spcBef>
                    <a:spcAft>
                      <a:spcPct val="50000"/>
                    </a:spcAft>
                    <a:defRPr/>
                  </a:pPr>
                  <a:endParaRPr lang="en-GB" sz="1100" dirty="0">
                    <a:latin typeface="Arial" charset="0"/>
                    <a:ea typeface="ＭＳ Ｐゴシック" pitchFamily="34" charset="-128"/>
                    <a:cs typeface="Arial" charset="0"/>
                  </a:endParaRPr>
                </a:p>
              </p:txBody>
            </p:sp>
          </p:grpSp>
          <p:sp>
            <p:nvSpPr>
              <p:cNvPr id="16419" name="TextBox 108"/>
              <p:cNvSpPr txBox="1">
                <a:spLocks noChangeArrowheads="1"/>
              </p:cNvSpPr>
              <p:nvPr/>
            </p:nvSpPr>
            <p:spPr bwMode="auto">
              <a:xfrm>
                <a:off x="6146800" y="3124200"/>
                <a:ext cx="144783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GB" altLang="ar-EG" sz="1600"/>
                  <a:t>Black Cohosh</a:t>
                </a:r>
              </a:p>
            </p:txBody>
          </p:sp>
        </p:grpSp>
        <p:grpSp>
          <p:nvGrpSpPr>
            <p:cNvPr id="13" name="Group 116"/>
            <p:cNvGrpSpPr>
              <a:grpSpLocks/>
            </p:cNvGrpSpPr>
            <p:nvPr/>
          </p:nvGrpSpPr>
          <p:grpSpPr bwMode="auto">
            <a:xfrm>
              <a:off x="6265860" y="3319596"/>
              <a:ext cx="1830312" cy="338554"/>
              <a:chOff x="5753100" y="3440113"/>
              <a:chExt cx="1830312" cy="338554"/>
            </a:xfrm>
          </p:grpSpPr>
          <p:grpSp>
            <p:nvGrpSpPr>
              <p:cNvPr id="14" name="Group 79"/>
              <p:cNvGrpSpPr>
                <a:grpSpLocks/>
              </p:cNvGrpSpPr>
              <p:nvPr/>
            </p:nvGrpSpPr>
            <p:grpSpPr bwMode="auto">
              <a:xfrm>
                <a:off x="5753100" y="3537390"/>
                <a:ext cx="360000" cy="144000"/>
                <a:chOff x="5753100" y="3594100"/>
                <a:chExt cx="360000" cy="144000"/>
              </a:xfrm>
            </p:grpSpPr>
            <p:cxnSp>
              <p:nvCxnSpPr>
                <p:cNvPr id="71" name="Straight Connector 70"/>
                <p:cNvCxnSpPr/>
                <p:nvPr/>
              </p:nvCxnSpPr>
              <p:spPr bwMode="auto">
                <a:xfrm>
                  <a:off x="5753699" y="3666830"/>
                  <a:ext cx="392100" cy="0"/>
                </a:xfrm>
                <a:prstGeom prst="line">
                  <a:avLst/>
                </a:prstGeom>
                <a:solidFill>
                  <a:schemeClr val="tx2"/>
                </a:solidFill>
                <a:ln w="28575" cap="flat" cmpd="sng" algn="ctr">
                  <a:solidFill>
                    <a:schemeClr val="accent2">
                      <a:lumMod val="75000"/>
                    </a:schemeClr>
                  </a:solidFill>
                  <a:prstDash val="solid"/>
                  <a:round/>
                  <a:headEnd type="none" w="med" len="med"/>
                  <a:tailEnd type="none" w="med" len="med"/>
                </a:ln>
                <a:effectLst/>
                <a:extLst/>
              </p:spPr>
            </p:cxnSp>
            <p:sp>
              <p:nvSpPr>
                <p:cNvPr id="73" name="Rectangle 72"/>
                <p:cNvSpPr/>
                <p:nvPr/>
              </p:nvSpPr>
              <p:spPr bwMode="auto">
                <a:xfrm>
                  <a:off x="5861646" y="3593822"/>
                  <a:ext cx="176207" cy="144429"/>
                </a:xfrm>
                <a:prstGeom prst="rect">
                  <a:avLst/>
                </a:prstGeom>
                <a:solidFill>
                  <a:schemeClr val="accent2">
                    <a:lumMod val="75000"/>
                  </a:schemeClr>
                </a:solidFill>
                <a:ln w="12700" cap="flat" cmpd="sng" algn="ctr">
                  <a:noFill/>
                  <a:prstDash val="solid"/>
                  <a:round/>
                  <a:headEnd type="none" w="med" len="med"/>
                  <a:tailEnd type="none" w="med" len="med"/>
                </a:ln>
                <a:effectLst/>
                <a:extLst/>
              </p:spPr>
              <p:txBody>
                <a:bodyPr lIns="0" tIns="0" rIns="0" bIns="0" anchor="ctr"/>
                <a:lstStyle/>
                <a:p>
                  <a:pPr marL="85725">
                    <a:spcBef>
                      <a:spcPct val="50000"/>
                    </a:spcBef>
                    <a:spcAft>
                      <a:spcPct val="50000"/>
                    </a:spcAft>
                    <a:defRPr/>
                  </a:pPr>
                  <a:endParaRPr lang="en-GB" sz="1100" dirty="0">
                    <a:latin typeface="Arial" charset="0"/>
                    <a:ea typeface="ＭＳ Ｐゴシック" pitchFamily="34" charset="-128"/>
                    <a:cs typeface="Arial" charset="0"/>
                  </a:endParaRPr>
                </a:p>
              </p:txBody>
            </p:sp>
          </p:grpSp>
          <p:sp>
            <p:nvSpPr>
              <p:cNvPr id="16415" name="TextBox 111"/>
              <p:cNvSpPr txBox="1">
                <a:spLocks noChangeArrowheads="1"/>
              </p:cNvSpPr>
              <p:nvPr/>
            </p:nvSpPr>
            <p:spPr bwMode="auto">
              <a:xfrm>
                <a:off x="6146800" y="3440113"/>
                <a:ext cx="143661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GB" altLang="ar-EG" sz="1600"/>
                  <a:t>Multibotanical</a:t>
                </a:r>
              </a:p>
            </p:txBody>
          </p:sp>
        </p:grpSp>
        <p:grpSp>
          <p:nvGrpSpPr>
            <p:cNvPr id="15" name="Group 117"/>
            <p:cNvGrpSpPr>
              <a:grpSpLocks/>
            </p:cNvGrpSpPr>
            <p:nvPr/>
          </p:nvGrpSpPr>
          <p:grpSpPr bwMode="auto">
            <a:xfrm>
              <a:off x="6265860" y="3685912"/>
              <a:ext cx="2397651" cy="338554"/>
              <a:chOff x="5753100" y="3827463"/>
              <a:chExt cx="2397651" cy="338554"/>
            </a:xfrm>
          </p:grpSpPr>
          <p:grpSp>
            <p:nvGrpSpPr>
              <p:cNvPr id="16" name="Group 107"/>
              <p:cNvGrpSpPr>
                <a:grpSpLocks/>
              </p:cNvGrpSpPr>
              <p:nvPr/>
            </p:nvGrpSpPr>
            <p:grpSpPr bwMode="auto">
              <a:xfrm>
                <a:off x="5753100" y="3924740"/>
                <a:ext cx="360000" cy="144000"/>
                <a:chOff x="5746750" y="3924300"/>
                <a:chExt cx="360000" cy="144000"/>
              </a:xfrm>
            </p:grpSpPr>
            <p:cxnSp>
              <p:nvCxnSpPr>
                <p:cNvPr id="16412" name="Straight Connector 69"/>
                <p:cNvCxnSpPr>
                  <a:cxnSpLocks noChangeShapeType="1"/>
                </p:cNvCxnSpPr>
                <p:nvPr/>
              </p:nvCxnSpPr>
              <p:spPr bwMode="auto">
                <a:xfrm>
                  <a:off x="5746750" y="3996300"/>
                  <a:ext cx="360000" cy="0"/>
                </a:xfrm>
                <a:prstGeom prst="line">
                  <a:avLst/>
                </a:prstGeom>
                <a:noFill/>
                <a:ln w="28575" algn="ctr">
                  <a:solidFill>
                    <a:srgbClr val="002060"/>
                  </a:solidFill>
                  <a:round/>
                  <a:headEnd/>
                  <a:tailEnd/>
                </a:ln>
                <a:extLst>
                  <a:ext uri="{909E8E84-426E-40DD-AFC4-6F175D3DCCD1}">
                    <a14:hiddenFill xmlns="" xmlns:a14="http://schemas.microsoft.com/office/drawing/2010/main">
                      <a:noFill/>
                    </a14:hiddenFill>
                  </a:ext>
                </a:extLst>
              </p:spPr>
            </p:cxnSp>
            <p:sp>
              <p:nvSpPr>
                <p:cNvPr id="16413" name="Isosceles Triangle 101"/>
                <p:cNvSpPr>
                  <a:spLocks noChangeArrowheads="1"/>
                </p:cNvSpPr>
                <p:nvPr/>
              </p:nvSpPr>
              <p:spPr bwMode="auto">
                <a:xfrm>
                  <a:off x="5854750" y="3924300"/>
                  <a:ext cx="144000" cy="144000"/>
                </a:xfrm>
                <a:prstGeom prst="triangle">
                  <a:avLst>
                    <a:gd name="adj" fmla="val 50000"/>
                  </a:avLst>
                </a:prstGeom>
                <a:solidFill>
                  <a:srgbClr val="002060"/>
                </a:solidFill>
                <a:ln w="12700" algn="ctr">
                  <a:solidFill>
                    <a:srgbClr val="002060"/>
                  </a:solidFill>
                  <a:round/>
                  <a:headEnd/>
                  <a:tailEnd/>
                </a:ln>
              </p:spPr>
              <p:txBody>
                <a:bodyPr lIns="0" tIns="0" rIns="0" bIns="0" anchor="ctr"/>
                <a:lstStyle>
                  <a:lvl1pPr marL="85725"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spcBef>
                      <a:spcPct val="50000"/>
                    </a:spcBef>
                    <a:spcAft>
                      <a:spcPct val="50000"/>
                    </a:spcAft>
                  </a:pPr>
                  <a:endParaRPr lang="en-GB" altLang="ar-EG" sz="1100"/>
                </a:p>
              </p:txBody>
            </p:sp>
          </p:grpSp>
          <p:sp>
            <p:nvSpPr>
              <p:cNvPr id="16411" name="TextBox 112"/>
              <p:cNvSpPr txBox="1">
                <a:spLocks noChangeArrowheads="1"/>
              </p:cNvSpPr>
              <p:nvPr/>
            </p:nvSpPr>
            <p:spPr bwMode="auto">
              <a:xfrm>
                <a:off x="6159500" y="3827463"/>
                <a:ext cx="199125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GB" altLang="ar-EG" sz="1600"/>
                  <a:t>Multibotanical + soy</a:t>
                </a:r>
              </a:p>
            </p:txBody>
          </p:sp>
        </p:grpSp>
        <p:grpSp>
          <p:nvGrpSpPr>
            <p:cNvPr id="17" name="Group 118"/>
            <p:cNvGrpSpPr>
              <a:grpSpLocks/>
            </p:cNvGrpSpPr>
            <p:nvPr/>
          </p:nvGrpSpPr>
          <p:grpSpPr bwMode="auto">
            <a:xfrm>
              <a:off x="6265860" y="4052228"/>
              <a:ext cx="2304616" cy="338474"/>
              <a:chOff x="5753100" y="4208463"/>
              <a:chExt cx="2304616" cy="338474"/>
            </a:xfrm>
          </p:grpSpPr>
          <p:grpSp>
            <p:nvGrpSpPr>
              <p:cNvPr id="18" name="Group 95"/>
              <p:cNvGrpSpPr>
                <a:grpSpLocks/>
              </p:cNvGrpSpPr>
              <p:nvPr/>
            </p:nvGrpSpPr>
            <p:grpSpPr bwMode="auto">
              <a:xfrm>
                <a:off x="5753100" y="4305740"/>
                <a:ext cx="360000" cy="144000"/>
                <a:chOff x="5746750" y="4324350"/>
                <a:chExt cx="360000" cy="144000"/>
              </a:xfrm>
            </p:grpSpPr>
            <p:cxnSp>
              <p:nvCxnSpPr>
                <p:cNvPr id="16408" name="Straight Connector 67"/>
                <p:cNvCxnSpPr>
                  <a:cxnSpLocks noChangeShapeType="1"/>
                </p:cNvCxnSpPr>
                <p:nvPr/>
              </p:nvCxnSpPr>
              <p:spPr bwMode="auto">
                <a:xfrm>
                  <a:off x="5746750" y="4396350"/>
                  <a:ext cx="360000" cy="0"/>
                </a:xfrm>
                <a:prstGeom prst="line">
                  <a:avLst/>
                </a:prstGeom>
                <a:noFill/>
                <a:ln w="28575" algn="ctr">
                  <a:solidFill>
                    <a:srgbClr val="52BE09"/>
                  </a:solidFill>
                  <a:round/>
                  <a:headEnd/>
                  <a:tailEnd/>
                </a:ln>
                <a:extLst>
                  <a:ext uri="{909E8E84-426E-40DD-AFC4-6F175D3DCCD1}">
                    <a14:hiddenFill xmlns="" xmlns:a14="http://schemas.microsoft.com/office/drawing/2010/main">
                      <a:noFill/>
                    </a14:hiddenFill>
                  </a:ext>
                </a:extLst>
              </p:spPr>
            </p:cxnSp>
            <p:sp>
              <p:nvSpPr>
                <p:cNvPr id="16409" name="Rectangle 94"/>
                <p:cNvSpPr>
                  <a:spLocks noChangeArrowheads="1"/>
                </p:cNvSpPr>
                <p:nvPr/>
              </p:nvSpPr>
              <p:spPr bwMode="auto">
                <a:xfrm>
                  <a:off x="5854750" y="4324350"/>
                  <a:ext cx="144000" cy="144000"/>
                </a:xfrm>
                <a:prstGeom prst="rect">
                  <a:avLst/>
                </a:prstGeom>
                <a:solidFill>
                  <a:srgbClr val="52BE09"/>
                </a:solidFill>
                <a:ln>
                  <a:noFill/>
                </a:ln>
                <a:extLst>
                  <a:ext uri="{91240B29-F687-4F45-9708-019B960494DF}">
                    <a14:hiddenLine xmlns="" xmlns:a14="http://schemas.microsoft.com/office/drawing/2010/main" w="12700" algn="ctr">
                      <a:solidFill>
                        <a:srgbClr val="000000"/>
                      </a:solidFill>
                      <a:round/>
                      <a:headEnd/>
                      <a:tailEnd/>
                    </a14:hiddenLine>
                  </a:ext>
                </a:extLst>
              </p:spPr>
              <p:txBody>
                <a:bodyPr lIns="0" tIns="0" rIns="0" bIns="0" anchor="ctr"/>
                <a:lstStyle>
                  <a:lvl1pPr marL="85725"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spcBef>
                      <a:spcPct val="50000"/>
                    </a:spcBef>
                    <a:spcAft>
                      <a:spcPct val="50000"/>
                    </a:spcAft>
                  </a:pPr>
                  <a:endParaRPr lang="en-GB" altLang="ar-EG" sz="1100"/>
                </a:p>
              </p:txBody>
            </p:sp>
          </p:grpSp>
          <p:sp>
            <p:nvSpPr>
              <p:cNvPr id="16407" name="TextBox 113"/>
              <p:cNvSpPr txBox="1">
                <a:spLocks noChangeArrowheads="1"/>
              </p:cNvSpPr>
              <p:nvPr/>
            </p:nvSpPr>
            <p:spPr bwMode="auto">
              <a:xfrm>
                <a:off x="6153150" y="4208463"/>
                <a:ext cx="1904566" cy="3384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GB" altLang="ar-EG" sz="1600"/>
                  <a:t>HRT: CEE +/- MPA</a:t>
                </a:r>
              </a:p>
            </p:txBody>
          </p:sp>
        </p:grpSp>
        <p:grpSp>
          <p:nvGrpSpPr>
            <p:cNvPr id="19" name="Group 119"/>
            <p:cNvGrpSpPr>
              <a:grpSpLocks/>
            </p:cNvGrpSpPr>
            <p:nvPr/>
          </p:nvGrpSpPr>
          <p:grpSpPr bwMode="auto">
            <a:xfrm>
              <a:off x="6265860" y="4418543"/>
              <a:ext cx="1317351" cy="338554"/>
              <a:chOff x="5753100" y="4589463"/>
              <a:chExt cx="1317351" cy="338554"/>
            </a:xfrm>
          </p:grpSpPr>
          <p:grpSp>
            <p:nvGrpSpPr>
              <p:cNvPr id="20" name="Group 88"/>
              <p:cNvGrpSpPr>
                <a:grpSpLocks/>
              </p:cNvGrpSpPr>
              <p:nvPr/>
            </p:nvGrpSpPr>
            <p:grpSpPr bwMode="auto">
              <a:xfrm>
                <a:off x="5753100" y="4686740"/>
                <a:ext cx="360000" cy="144000"/>
                <a:chOff x="5753100" y="4711700"/>
                <a:chExt cx="360000" cy="144000"/>
              </a:xfrm>
            </p:grpSpPr>
            <p:cxnSp>
              <p:nvCxnSpPr>
                <p:cNvPr id="69" name="Straight Connector 68"/>
                <p:cNvCxnSpPr/>
                <p:nvPr/>
              </p:nvCxnSpPr>
              <p:spPr bwMode="auto">
                <a:xfrm>
                  <a:off x="5753699" y="4783773"/>
                  <a:ext cx="392100" cy="0"/>
                </a:xfrm>
                <a:prstGeom prst="line">
                  <a:avLst/>
                </a:prstGeom>
                <a:solidFill>
                  <a:schemeClr val="tx2"/>
                </a:solidFill>
                <a:ln w="28575" cap="flat" cmpd="sng" algn="ctr">
                  <a:solidFill>
                    <a:schemeClr val="bg2">
                      <a:lumMod val="75000"/>
                    </a:schemeClr>
                  </a:solidFill>
                  <a:prstDash val="solid"/>
                  <a:round/>
                  <a:headEnd type="none" w="med" len="med"/>
                  <a:tailEnd type="none" w="med" len="med"/>
                </a:ln>
                <a:effectLst/>
                <a:extLst/>
              </p:spPr>
            </p:cxnSp>
            <p:sp>
              <p:nvSpPr>
                <p:cNvPr id="88" name="Oval 87"/>
                <p:cNvSpPr/>
                <p:nvPr/>
              </p:nvSpPr>
              <p:spPr bwMode="auto">
                <a:xfrm>
                  <a:off x="5861646" y="4679023"/>
                  <a:ext cx="176207" cy="209501"/>
                </a:xfrm>
                <a:prstGeom prst="ellipse">
                  <a:avLst/>
                </a:prstGeom>
                <a:solidFill>
                  <a:schemeClr val="bg2">
                    <a:lumMod val="75000"/>
                  </a:schemeClr>
                </a:solidFill>
                <a:ln w="12700" cap="flat" cmpd="sng" algn="ctr">
                  <a:noFill/>
                  <a:prstDash val="solid"/>
                  <a:round/>
                  <a:headEnd type="none" w="med" len="med"/>
                  <a:tailEnd type="none" w="med" len="med"/>
                </a:ln>
                <a:effectLst/>
                <a:extLst/>
              </p:spPr>
              <p:txBody>
                <a:bodyPr lIns="0" tIns="0" rIns="0" bIns="0" anchor="ctr"/>
                <a:lstStyle/>
                <a:p>
                  <a:pPr marL="85725">
                    <a:spcBef>
                      <a:spcPct val="50000"/>
                    </a:spcBef>
                    <a:spcAft>
                      <a:spcPct val="50000"/>
                    </a:spcAft>
                    <a:defRPr/>
                  </a:pPr>
                  <a:endParaRPr lang="en-GB" sz="1100" dirty="0">
                    <a:latin typeface="Arial" charset="0"/>
                    <a:ea typeface="ＭＳ Ｐゴシック" pitchFamily="34" charset="-128"/>
                    <a:cs typeface="Arial" charset="0"/>
                  </a:endParaRPr>
                </a:p>
              </p:txBody>
            </p:sp>
          </p:grpSp>
          <p:sp>
            <p:nvSpPr>
              <p:cNvPr id="16403" name="TextBox 114"/>
              <p:cNvSpPr txBox="1">
                <a:spLocks noChangeArrowheads="1"/>
              </p:cNvSpPr>
              <p:nvPr/>
            </p:nvSpPr>
            <p:spPr bwMode="auto">
              <a:xfrm>
                <a:off x="6146800" y="4589463"/>
                <a:ext cx="92365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GB" altLang="ar-EG" sz="1600"/>
                  <a:t>Placebo</a:t>
                </a:r>
              </a:p>
            </p:txBody>
          </p:sp>
        </p:grpSp>
      </p:grpSp>
      <p:sp>
        <p:nvSpPr>
          <p:cNvPr id="16390" name="Isosceles Triangle 103"/>
          <p:cNvSpPr>
            <a:spLocks noChangeArrowheads="1"/>
          </p:cNvSpPr>
          <p:nvPr/>
        </p:nvSpPr>
        <p:spPr bwMode="auto">
          <a:xfrm>
            <a:off x="4270375" y="3440113"/>
            <a:ext cx="144463" cy="144462"/>
          </a:xfrm>
          <a:prstGeom prst="triangle">
            <a:avLst>
              <a:gd name="adj" fmla="val 50000"/>
            </a:avLst>
          </a:prstGeom>
          <a:solidFill>
            <a:srgbClr val="002060"/>
          </a:solidFill>
          <a:ln>
            <a:noFill/>
          </a:ln>
          <a:extLst>
            <a:ext uri="{91240B29-F687-4F45-9708-019B960494DF}">
              <a14:hiddenLine xmlns="" xmlns:a14="http://schemas.microsoft.com/office/drawing/2010/main" w="12700" algn="ctr">
                <a:solidFill>
                  <a:srgbClr val="000000"/>
                </a:solidFill>
                <a:round/>
                <a:headEnd/>
                <a:tailEnd/>
              </a14:hiddenLine>
            </a:ext>
          </a:extLst>
        </p:spPr>
        <p:txBody>
          <a:bodyPr lIns="0" tIns="0" rIns="0" bIns="0" anchor="ctr"/>
          <a:lstStyle>
            <a:lvl1pPr marL="85725"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spcBef>
                <a:spcPct val="50000"/>
              </a:spcBef>
              <a:spcAft>
                <a:spcPct val="50000"/>
              </a:spcAft>
            </a:pPr>
            <a:endParaRPr lang="en-GB" altLang="ar-EG" sz="110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4000" b="1" dirty="0" smtClean="0">
                <a:solidFill>
                  <a:srgbClr val="C00000"/>
                </a:solidFill>
              </a:rPr>
              <a:t>b. VAGINA /</a:t>
            </a:r>
            <a:r>
              <a:rPr lang="en-US" sz="4000" b="1" dirty="0" err="1" smtClean="0">
                <a:solidFill>
                  <a:srgbClr val="C00000"/>
                </a:solidFill>
              </a:rPr>
              <a:t>urogenital</a:t>
            </a:r>
            <a:r>
              <a:rPr lang="en-US" sz="4000" b="1" dirty="0" smtClean="0">
                <a:solidFill>
                  <a:srgbClr val="C00000"/>
                </a:solidFill>
              </a:rPr>
              <a:t> symptoms</a:t>
            </a:r>
            <a:endParaRPr lang="en-US" sz="4000" b="1" dirty="0">
              <a:solidFill>
                <a:srgbClr val="C00000"/>
              </a:solidFill>
            </a:endParaRPr>
          </a:p>
        </p:txBody>
      </p:sp>
      <p:sp>
        <p:nvSpPr>
          <p:cNvPr id="3" name="Content Placeholder 2"/>
          <p:cNvSpPr>
            <a:spLocks noGrp="1"/>
          </p:cNvSpPr>
          <p:nvPr>
            <p:ph idx="1"/>
          </p:nvPr>
        </p:nvSpPr>
        <p:spPr>
          <a:xfrm>
            <a:off x="457200" y="1371600"/>
            <a:ext cx="8229600" cy="4953000"/>
          </a:xfrm>
        </p:spPr>
        <p:txBody>
          <a:bodyPr>
            <a:normAutofit/>
          </a:bodyPr>
          <a:lstStyle/>
          <a:p>
            <a:r>
              <a:rPr lang="en-US" sz="2000" dirty="0" err="1" smtClean="0"/>
              <a:t>i</a:t>
            </a:r>
            <a:r>
              <a:rPr lang="en-US" sz="2000" dirty="0" smtClean="0"/>
              <a:t>) Low-dose and standard dose Et and EPT are effective in relieving </a:t>
            </a:r>
            <a:r>
              <a:rPr lang="en-US" sz="2000" b="1" dirty="0" smtClean="0">
                <a:solidFill>
                  <a:srgbClr val="FF0000"/>
                </a:solidFill>
              </a:rPr>
              <a:t>vaginal atrophy, and its related symptoms</a:t>
            </a:r>
            <a:r>
              <a:rPr lang="en-US" sz="2000" dirty="0" smtClean="0"/>
              <a:t>, e.g. vaginal dryness and </a:t>
            </a:r>
            <a:r>
              <a:rPr lang="en-US" sz="2000" dirty="0" err="1" smtClean="0"/>
              <a:t>dyspareunia</a:t>
            </a:r>
            <a:r>
              <a:rPr lang="en-US" sz="2000" dirty="0" smtClean="0"/>
              <a:t> ( painful coitus ).</a:t>
            </a:r>
          </a:p>
          <a:p>
            <a:pPr>
              <a:buNone/>
            </a:pPr>
            <a:endParaRPr lang="en-US" sz="2000" b="1" dirty="0" smtClean="0"/>
          </a:p>
          <a:p>
            <a:pPr>
              <a:buNone/>
            </a:pPr>
            <a:r>
              <a:rPr lang="en-US" sz="2000" b="1" dirty="0" smtClean="0"/>
              <a:t>Recommendation</a:t>
            </a:r>
          </a:p>
          <a:p>
            <a:r>
              <a:rPr lang="en-US" sz="2000" b="1" dirty="0" err="1" smtClean="0"/>
              <a:t>i</a:t>
            </a:r>
            <a:r>
              <a:rPr lang="en-US" sz="2000" b="1" dirty="0" smtClean="0"/>
              <a:t>) Vaginal dryness due to vaginal atrophy during menopause is an indication for the use of ET and EPT.</a:t>
            </a:r>
          </a:p>
          <a:p>
            <a:r>
              <a:rPr lang="en-US" sz="2000" b="1" dirty="0" smtClean="0"/>
              <a:t>ii) Low-dose and standard dose EPT are effective in relieving vaginal atrophy, and its related symptoms</a:t>
            </a:r>
          </a:p>
          <a:p>
            <a:r>
              <a:rPr lang="en-US" sz="2000" b="1" dirty="0" smtClean="0"/>
              <a:t>iii) The use of vaginal estrogen products for the treatment</a:t>
            </a:r>
          </a:p>
          <a:p>
            <a:pPr>
              <a:buNone/>
            </a:pPr>
            <a:r>
              <a:rPr lang="en-US" sz="2000" b="1" dirty="0" smtClean="0"/>
              <a:t>of atrophic </a:t>
            </a:r>
            <a:r>
              <a:rPr lang="en-US" sz="2000" b="1" dirty="0" err="1" smtClean="0"/>
              <a:t>vaginitis</a:t>
            </a:r>
            <a:r>
              <a:rPr lang="en-US" sz="2000" b="1" dirty="0" smtClean="0"/>
              <a:t> is well-documented. </a:t>
            </a:r>
          </a:p>
          <a:p>
            <a:r>
              <a:rPr lang="en-US" sz="2000" b="1" dirty="0" smtClean="0"/>
              <a:t>iv) Low dose vaginal estrogen therapy is also effective in relieving symptoms of vaginal atrophy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38200"/>
          </a:xfrm>
        </p:spPr>
        <p:txBody>
          <a:bodyPr>
            <a:normAutofit/>
          </a:bodyPr>
          <a:lstStyle/>
          <a:p>
            <a:r>
              <a:rPr lang="en-US" dirty="0" smtClean="0"/>
              <a:t>c. </a:t>
            </a:r>
            <a:r>
              <a:rPr lang="en-US" b="1" dirty="0" smtClean="0">
                <a:solidFill>
                  <a:srgbClr val="C00000"/>
                </a:solidFill>
              </a:rPr>
              <a:t>URINARY SYSTEM</a:t>
            </a:r>
            <a:endParaRPr lang="en-US" b="1" dirty="0">
              <a:solidFill>
                <a:srgbClr val="C00000"/>
              </a:solidFill>
            </a:endParaRPr>
          </a:p>
        </p:txBody>
      </p:sp>
      <p:sp>
        <p:nvSpPr>
          <p:cNvPr id="3" name="Content Placeholder 2"/>
          <p:cNvSpPr>
            <a:spLocks noGrp="1"/>
          </p:cNvSpPr>
          <p:nvPr>
            <p:ph idx="1"/>
          </p:nvPr>
        </p:nvSpPr>
        <p:spPr>
          <a:xfrm>
            <a:off x="457200" y="1143000"/>
            <a:ext cx="8229600" cy="5181600"/>
          </a:xfrm>
        </p:spPr>
        <p:txBody>
          <a:bodyPr>
            <a:normAutofit/>
          </a:bodyPr>
          <a:lstStyle/>
          <a:p>
            <a:r>
              <a:rPr lang="en-US" b="1" dirty="0" smtClean="0"/>
              <a:t>Evidence statements</a:t>
            </a:r>
          </a:p>
          <a:p>
            <a:r>
              <a:rPr lang="en-US" b="1" dirty="0" err="1" smtClean="0"/>
              <a:t>i</a:t>
            </a:r>
            <a:r>
              <a:rPr lang="en-US" b="1" dirty="0" smtClean="0"/>
              <a:t>) EPT is effective for relief of lower urinary tract</a:t>
            </a:r>
          </a:p>
          <a:p>
            <a:pPr>
              <a:buNone/>
            </a:pPr>
            <a:r>
              <a:rPr lang="en-US" b="1" dirty="0" smtClean="0"/>
              <a:t>symptoms related to estrogen deficiency. </a:t>
            </a:r>
          </a:p>
          <a:p>
            <a:r>
              <a:rPr lang="en-US" b="1" dirty="0" smtClean="0"/>
              <a:t>ii) Most studies show that in postmenopausal women with urinary incontinence, ET and EPT are not beneficial and may  worsen the condition. </a:t>
            </a:r>
          </a:p>
          <a:p>
            <a:r>
              <a:rPr lang="en-US" b="1" dirty="0" smtClean="0"/>
              <a:t>Recommendation</a:t>
            </a:r>
          </a:p>
          <a:p>
            <a:r>
              <a:rPr lang="en-US" b="1" dirty="0" err="1" smtClean="0"/>
              <a:t>i</a:t>
            </a:r>
            <a:r>
              <a:rPr lang="en-US" b="1" dirty="0" smtClean="0"/>
              <a:t>) Lower urinary tract symptoms due to estrogen</a:t>
            </a:r>
          </a:p>
          <a:p>
            <a:r>
              <a:rPr lang="en-US" b="1" dirty="0" smtClean="0"/>
              <a:t>deficiency  during menopause are indications for the use of ET and EPT.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896112"/>
          </a:xfrm>
        </p:spPr>
        <p:txBody>
          <a:bodyPr>
            <a:normAutofit/>
          </a:bodyPr>
          <a:lstStyle/>
          <a:p>
            <a:r>
              <a:rPr lang="en-US" dirty="0" smtClean="0"/>
              <a:t>d</a:t>
            </a:r>
            <a:r>
              <a:rPr lang="en-US" b="1" dirty="0" smtClean="0">
                <a:solidFill>
                  <a:srgbClr val="C00000"/>
                </a:solidFill>
              </a:rPr>
              <a:t>. DEPRESSIVE MOOD</a:t>
            </a:r>
            <a:endParaRPr lang="en-US" b="1" dirty="0">
              <a:solidFill>
                <a:srgbClr val="C00000"/>
              </a:solidFill>
            </a:endParaRPr>
          </a:p>
        </p:txBody>
      </p:sp>
      <p:sp>
        <p:nvSpPr>
          <p:cNvPr id="3" name="Content Placeholder 2"/>
          <p:cNvSpPr>
            <a:spLocks noGrp="1"/>
          </p:cNvSpPr>
          <p:nvPr>
            <p:ph idx="1"/>
          </p:nvPr>
        </p:nvSpPr>
        <p:spPr>
          <a:xfrm>
            <a:off x="457200" y="1524000"/>
            <a:ext cx="8229600" cy="5029200"/>
          </a:xfrm>
        </p:spPr>
        <p:txBody>
          <a:bodyPr>
            <a:normAutofit lnSpcReduction="10000"/>
          </a:bodyPr>
          <a:lstStyle/>
          <a:p>
            <a:r>
              <a:rPr lang="en-US" dirty="0" smtClean="0"/>
              <a:t>1. ET, EPT and low-dose ET / EPT are effective in reducing depressive mood.</a:t>
            </a:r>
          </a:p>
          <a:p>
            <a:r>
              <a:rPr lang="en-US" b="1" dirty="0" smtClean="0"/>
              <a:t>Evidence statements</a:t>
            </a:r>
          </a:p>
          <a:p>
            <a:r>
              <a:rPr lang="en-US" b="1" dirty="0" err="1" smtClean="0"/>
              <a:t>i</a:t>
            </a:r>
            <a:r>
              <a:rPr lang="en-US" b="1" dirty="0" smtClean="0"/>
              <a:t>) Low-dose and standard dose ET are effective in relief of mood disorders, especially depressive mood. </a:t>
            </a:r>
          </a:p>
          <a:p>
            <a:r>
              <a:rPr lang="en-US" b="1" dirty="0" smtClean="0"/>
              <a:t>ii) Low-dose and standard dose EPT are effective in relief of mood disorders, especially depressive mood.</a:t>
            </a:r>
          </a:p>
          <a:p>
            <a:r>
              <a:rPr lang="en-US" b="1" dirty="0" smtClean="0"/>
              <a:t>Recommendation</a:t>
            </a:r>
          </a:p>
          <a:p>
            <a:r>
              <a:rPr lang="en-US" b="1" dirty="0" err="1" smtClean="0"/>
              <a:t>i</a:t>
            </a:r>
            <a:r>
              <a:rPr lang="en-US" b="1" dirty="0" smtClean="0"/>
              <a:t>) Depressed mood during menopause is an indication for the use of ET and EPT.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67512"/>
          </a:xfrm>
        </p:spPr>
        <p:txBody>
          <a:bodyPr>
            <a:normAutofit fontScale="90000"/>
          </a:bodyPr>
          <a:lstStyle/>
          <a:p>
            <a:r>
              <a:rPr lang="en-US" b="1" dirty="0" smtClean="0">
                <a:solidFill>
                  <a:srgbClr val="C00000"/>
                </a:solidFill>
              </a:rPr>
              <a:t>e. SLEEP</a:t>
            </a:r>
            <a:endParaRPr lang="en-US" b="1" dirty="0">
              <a:solidFill>
                <a:srgbClr val="C00000"/>
              </a:solidFill>
            </a:endParaRPr>
          </a:p>
        </p:txBody>
      </p:sp>
      <p:sp>
        <p:nvSpPr>
          <p:cNvPr id="3" name="Content Placeholder 2"/>
          <p:cNvSpPr>
            <a:spLocks noGrp="1"/>
          </p:cNvSpPr>
          <p:nvPr>
            <p:ph idx="1"/>
          </p:nvPr>
        </p:nvSpPr>
        <p:spPr>
          <a:xfrm>
            <a:off x="457200" y="1295400"/>
            <a:ext cx="8229600" cy="5029200"/>
          </a:xfrm>
        </p:spPr>
        <p:txBody>
          <a:bodyPr>
            <a:normAutofit fontScale="92500" lnSpcReduction="20000"/>
          </a:bodyPr>
          <a:lstStyle/>
          <a:p>
            <a:r>
              <a:rPr lang="en-US" dirty="0" smtClean="0"/>
              <a:t>1. EPT reduces the incidence of difficulty in sleeping, sleep disturbances, and sleep problems. </a:t>
            </a:r>
            <a:endParaRPr lang="en-US" i="1" dirty="0" smtClean="0"/>
          </a:p>
          <a:p>
            <a:r>
              <a:rPr lang="en-US" dirty="0" smtClean="0"/>
              <a:t>2. ET decreases the sum of time spent awake during </a:t>
            </a:r>
            <a:r>
              <a:rPr lang="en-US" dirty="0" err="1" smtClean="0"/>
              <a:t>sleep,and</a:t>
            </a:r>
            <a:r>
              <a:rPr lang="en-US" dirty="0" smtClean="0"/>
              <a:t> increases the total time spent in rapid-eye-movement sleep. </a:t>
            </a:r>
            <a:endParaRPr lang="en-US" i="1" dirty="0" smtClean="0"/>
          </a:p>
          <a:p>
            <a:r>
              <a:rPr lang="en-US" dirty="0" smtClean="0"/>
              <a:t>3. Sleep improvements with EPT may, however, be secondary to reduction in hot flushes. </a:t>
            </a:r>
            <a:endParaRPr lang="en-US" i="1" dirty="0" smtClean="0"/>
          </a:p>
          <a:p>
            <a:r>
              <a:rPr lang="en-US" b="1" dirty="0" smtClean="0"/>
              <a:t>Evidence statement</a:t>
            </a:r>
          </a:p>
          <a:p>
            <a:r>
              <a:rPr lang="en-US" b="1" dirty="0" err="1" smtClean="0"/>
              <a:t>i</a:t>
            </a:r>
            <a:r>
              <a:rPr lang="en-US" b="1" dirty="0" smtClean="0"/>
              <a:t>) ET and EPT are associated with improved sleep patterns and less sleeplessness.</a:t>
            </a:r>
          </a:p>
          <a:p>
            <a:r>
              <a:rPr lang="en-US" b="1" dirty="0" smtClean="0"/>
              <a:t>Recommendation</a:t>
            </a:r>
          </a:p>
          <a:p>
            <a:r>
              <a:rPr lang="en-US" b="1" dirty="0" err="1" smtClean="0"/>
              <a:t>i</a:t>
            </a:r>
            <a:r>
              <a:rPr lang="en-US" b="1" dirty="0" smtClean="0"/>
              <a:t>) Sleep disturbance related to menopause, particularly  sleeplessness, is an indication for the use of ET and EPT.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koganandassociates.com/wp-content/uploads/2011/10/Fosamax-bone.jpg"/>
          <p:cNvPicPr>
            <a:picLocks noChangeAspect="1" noChangeArrowheads="1"/>
          </p:cNvPicPr>
          <p:nvPr/>
        </p:nvPicPr>
        <p:blipFill>
          <a:blip r:embed="rId2" cstate="print"/>
          <a:srcRect/>
          <a:stretch>
            <a:fillRect/>
          </a:stretch>
        </p:blipFill>
        <p:spPr bwMode="auto">
          <a:xfrm>
            <a:off x="4724400" y="3810000"/>
            <a:ext cx="4419600" cy="2896291"/>
          </a:xfrm>
          <a:prstGeom prst="rect">
            <a:avLst/>
          </a:prstGeom>
          <a:noFill/>
        </p:spPr>
      </p:pic>
      <p:sp>
        <p:nvSpPr>
          <p:cNvPr id="2" name="Title 1"/>
          <p:cNvSpPr>
            <a:spLocks noGrp="1"/>
          </p:cNvSpPr>
          <p:nvPr>
            <p:ph type="title"/>
          </p:nvPr>
        </p:nvSpPr>
        <p:spPr>
          <a:xfrm>
            <a:off x="457200" y="0"/>
            <a:ext cx="8229600" cy="914400"/>
          </a:xfrm>
        </p:spPr>
        <p:txBody>
          <a:bodyPr>
            <a:normAutofit/>
          </a:bodyPr>
          <a:lstStyle/>
          <a:p>
            <a:r>
              <a:rPr lang="en-US" sz="4400" b="1" dirty="0" smtClean="0">
                <a:solidFill>
                  <a:srgbClr val="C00000"/>
                </a:solidFill>
              </a:rPr>
              <a:t>f. BONE</a:t>
            </a:r>
            <a:endParaRPr lang="en-US" sz="4400" b="1" dirty="0">
              <a:solidFill>
                <a:srgbClr val="C00000"/>
              </a:solidFill>
            </a:endParaRPr>
          </a:p>
        </p:txBody>
      </p:sp>
      <p:sp>
        <p:nvSpPr>
          <p:cNvPr id="3" name="Content Placeholder 2"/>
          <p:cNvSpPr>
            <a:spLocks noGrp="1"/>
          </p:cNvSpPr>
          <p:nvPr>
            <p:ph idx="1"/>
          </p:nvPr>
        </p:nvSpPr>
        <p:spPr>
          <a:xfrm>
            <a:off x="457200" y="838200"/>
            <a:ext cx="8229600" cy="5486400"/>
          </a:xfrm>
        </p:spPr>
        <p:txBody>
          <a:bodyPr>
            <a:normAutofit/>
          </a:bodyPr>
          <a:lstStyle/>
          <a:p>
            <a:r>
              <a:rPr lang="en-US" sz="2000" dirty="0" smtClean="0"/>
              <a:t>ET and EPT increase bone mineral density ( BMD ) at both the hip and vertebral spine</a:t>
            </a:r>
          </a:p>
          <a:p>
            <a:r>
              <a:rPr lang="en-US" sz="2000" dirty="0" smtClean="0"/>
              <a:t>The effect of EPT on non-vertebral fractures is greater in women  &lt; 60 years of age compared to those &gt;60 </a:t>
            </a:r>
          </a:p>
          <a:p>
            <a:r>
              <a:rPr lang="en-US" sz="2000" dirty="0" smtClean="0"/>
              <a:t>ET reduces the risk in women of having any </a:t>
            </a:r>
            <a:r>
              <a:rPr lang="en-US" sz="2000" dirty="0" err="1" smtClean="0"/>
              <a:t>arthroplasty</a:t>
            </a:r>
            <a:r>
              <a:rPr lang="en-US" sz="2000" dirty="0" smtClean="0"/>
              <a:t>, hip and knee </a:t>
            </a:r>
            <a:r>
              <a:rPr lang="en-US" sz="2000" dirty="0" err="1" smtClean="0"/>
              <a:t>arthroplasty</a:t>
            </a:r>
            <a:r>
              <a:rPr lang="en-US" sz="2000" dirty="0" smtClean="0"/>
              <a:t>, while EPT reduces the risk of any </a:t>
            </a:r>
            <a:r>
              <a:rPr lang="en-US" sz="2000" dirty="0" err="1" smtClean="0"/>
              <a:t>arthroplasty</a:t>
            </a:r>
            <a:r>
              <a:rPr lang="en-US" sz="2000" dirty="0" smtClean="0"/>
              <a:t> except for the hip</a:t>
            </a:r>
          </a:p>
          <a:p>
            <a:r>
              <a:rPr lang="en-US" sz="2000" b="1" dirty="0" smtClean="0"/>
              <a:t>ET and EPT are first-line choices for the prevention of bone loss and fractures in post-menopausal women who have increased risk for fractures.</a:t>
            </a:r>
          </a:p>
          <a:p>
            <a:r>
              <a:rPr lang="en-US" sz="2000" b="1" dirty="0" smtClean="0"/>
              <a:t>Other choices such as </a:t>
            </a:r>
            <a:r>
              <a:rPr lang="en-US" sz="2000" b="1" dirty="0" err="1" smtClean="0"/>
              <a:t>vit</a:t>
            </a:r>
            <a:r>
              <a:rPr lang="en-US" sz="2000" b="1" dirty="0" smtClean="0"/>
              <a:t> d, </a:t>
            </a:r>
          </a:p>
          <a:p>
            <a:pPr>
              <a:buNone/>
            </a:pPr>
            <a:r>
              <a:rPr lang="en-US" sz="2000" b="1" dirty="0" err="1" smtClean="0"/>
              <a:t>biphosphonates</a:t>
            </a:r>
            <a:r>
              <a:rPr lang="en-US" sz="2000" b="1" dirty="0" smtClean="0"/>
              <a:t> and</a:t>
            </a:r>
          </a:p>
          <a:p>
            <a:pPr>
              <a:buNone/>
            </a:pPr>
            <a:r>
              <a:rPr lang="en-US" sz="2000" b="1" dirty="0" smtClean="0"/>
              <a:t> </a:t>
            </a:r>
            <a:r>
              <a:rPr lang="en-US" sz="2000" b="1" dirty="0" err="1" smtClean="0"/>
              <a:t>raloxifene</a:t>
            </a:r>
            <a:r>
              <a:rPr lang="en-US" sz="2000" b="1" dirty="0" smtClean="0"/>
              <a:t> can also</a:t>
            </a:r>
          </a:p>
          <a:p>
            <a:pPr>
              <a:buNone/>
            </a:pPr>
            <a:r>
              <a:rPr lang="en-US" sz="2000" b="1" dirty="0" smtClean="0"/>
              <a:t> be used for prevention of</a:t>
            </a:r>
          </a:p>
          <a:p>
            <a:pPr>
              <a:buNone/>
            </a:pPr>
            <a:r>
              <a:rPr lang="en-US" sz="2000" b="1" dirty="0" smtClean="0"/>
              <a:t> bone loss</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67512"/>
          </a:xfrm>
        </p:spPr>
        <p:txBody>
          <a:bodyPr>
            <a:normAutofit fontScale="90000"/>
          </a:bodyPr>
          <a:lstStyle/>
          <a:p>
            <a:r>
              <a:rPr lang="en-US" b="1" dirty="0" smtClean="0">
                <a:solidFill>
                  <a:srgbClr val="C00000"/>
                </a:solidFill>
              </a:rPr>
              <a:t>g. others</a:t>
            </a:r>
            <a:endParaRPr lang="en-US" b="1" dirty="0">
              <a:solidFill>
                <a:srgbClr val="C00000"/>
              </a:solidFill>
            </a:endParaRPr>
          </a:p>
        </p:txBody>
      </p:sp>
      <p:sp>
        <p:nvSpPr>
          <p:cNvPr id="3" name="Content Placeholder 2"/>
          <p:cNvSpPr>
            <a:spLocks noGrp="1"/>
          </p:cNvSpPr>
          <p:nvPr>
            <p:ph idx="1"/>
          </p:nvPr>
        </p:nvSpPr>
        <p:spPr>
          <a:xfrm>
            <a:off x="457200" y="990600"/>
            <a:ext cx="8229600" cy="5334000"/>
          </a:xfrm>
        </p:spPr>
        <p:txBody>
          <a:bodyPr>
            <a:normAutofit fontScale="92500" lnSpcReduction="10000"/>
          </a:bodyPr>
          <a:lstStyle/>
          <a:p>
            <a:r>
              <a:rPr lang="en-US" sz="2000" b="1" dirty="0" smtClean="0"/>
              <a:t>Evidence statement</a:t>
            </a:r>
          </a:p>
          <a:p>
            <a:r>
              <a:rPr lang="en-US" sz="2000" b="1" dirty="0" err="1" smtClean="0"/>
              <a:t>i</a:t>
            </a:r>
            <a:r>
              <a:rPr lang="en-US" sz="2000" b="1" dirty="0" smtClean="0"/>
              <a:t>) ET and EPT use are associated with reduced incidences of colon and rectal cancers. </a:t>
            </a:r>
          </a:p>
          <a:p>
            <a:r>
              <a:rPr lang="en-US" sz="2000" b="1" dirty="0" smtClean="0"/>
              <a:t>ii)EPT use improves skin health during menopause</a:t>
            </a:r>
          </a:p>
          <a:p>
            <a:r>
              <a:rPr lang="en-US" sz="2000" b="1" dirty="0" smtClean="0"/>
              <a:t>iii)ET and EPT increase sexual desire, sexual arousal, sexual activity &amp; its frequency, frequency and intensity of </a:t>
            </a:r>
            <a:r>
              <a:rPr lang="en-US" sz="2000" b="1" dirty="0" err="1" smtClean="0"/>
              <a:t>orgasm,sexual</a:t>
            </a:r>
            <a:r>
              <a:rPr lang="en-US" sz="2000" b="1" dirty="0" smtClean="0"/>
              <a:t> responsiveness, and overall sexual satisfaction</a:t>
            </a:r>
          </a:p>
          <a:p>
            <a:r>
              <a:rPr lang="en-US" sz="2000" b="1" dirty="0" smtClean="0"/>
              <a:t>However HRT is not indication for these purposes.</a:t>
            </a:r>
          </a:p>
          <a:p>
            <a:pPr>
              <a:buNone/>
            </a:pPr>
            <a:r>
              <a:rPr lang="en-US" sz="2000" b="1" dirty="0" smtClean="0"/>
              <a:t>Recommendation</a:t>
            </a:r>
          </a:p>
          <a:p>
            <a:r>
              <a:rPr lang="en-US" sz="2000" b="1" dirty="0" err="1" smtClean="0"/>
              <a:t>i</a:t>
            </a:r>
            <a:r>
              <a:rPr lang="en-US" sz="2000" b="1" dirty="0" smtClean="0"/>
              <a:t>) Prevention of colon / rectal cancers is not an indication for the use of ET and EPT.</a:t>
            </a:r>
          </a:p>
          <a:p>
            <a:r>
              <a:rPr lang="en-US" sz="2000" b="1" dirty="0" smtClean="0"/>
              <a:t>ii)Decreased sexual functioning during menopause is not a primary indication for the use of ET and EPT, but is a key factor to be considered</a:t>
            </a:r>
          </a:p>
          <a:p>
            <a:r>
              <a:rPr lang="en-US" sz="2000" b="1" dirty="0" smtClean="0"/>
              <a:t>ii) In essence, ET and EPT, by their positive effects on the clinical benefits outlined above, definitely improve overall health-related quality of life.</a:t>
            </a:r>
            <a:endParaRPr 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7696200" cy="5262979"/>
          </a:xfrm>
          <a:prstGeom prst="rect">
            <a:avLst/>
          </a:prstGeom>
        </p:spPr>
        <p:txBody>
          <a:bodyPr wrap="square">
            <a:spAutoFit/>
          </a:bodyPr>
          <a:lstStyle/>
          <a:p>
            <a:r>
              <a:rPr lang="en-US" sz="3600" b="1" dirty="0" smtClean="0">
                <a:solidFill>
                  <a:srgbClr val="FF0000"/>
                </a:solidFill>
              </a:rPr>
              <a:t>Pre-treatment Evaluation</a:t>
            </a:r>
          </a:p>
          <a:p>
            <a:endParaRPr lang="en-US" sz="2000" b="1" dirty="0" smtClean="0">
              <a:solidFill>
                <a:srgbClr val="FF0000"/>
              </a:solidFill>
            </a:endParaRPr>
          </a:p>
          <a:p>
            <a:r>
              <a:rPr lang="en-US" sz="2000" dirty="0" smtClean="0"/>
              <a:t>-medical history, relevant family history,</a:t>
            </a:r>
          </a:p>
          <a:p>
            <a:r>
              <a:rPr lang="en-US" sz="2000" dirty="0" smtClean="0"/>
              <a:t>-physical examination including weight, height, BMI, BP and breast examination. Where possible, a bimanual vaginal examination and cervical</a:t>
            </a:r>
          </a:p>
          <a:p>
            <a:r>
              <a:rPr lang="en-US" sz="2000" dirty="0" smtClean="0"/>
              <a:t>cytology should be done.</a:t>
            </a:r>
          </a:p>
          <a:p>
            <a:r>
              <a:rPr lang="en-US" sz="2000" dirty="0" smtClean="0"/>
              <a:t>-Relevant investigations can be considered, either laboratory or</a:t>
            </a:r>
          </a:p>
          <a:p>
            <a:r>
              <a:rPr lang="en-US" sz="2000" dirty="0" smtClean="0"/>
              <a:t>imaging - these are not mandatory. These include mammography /</a:t>
            </a:r>
          </a:p>
          <a:p>
            <a:r>
              <a:rPr lang="en-US" sz="2000" dirty="0" err="1" smtClean="0"/>
              <a:t>sonography</a:t>
            </a:r>
            <a:r>
              <a:rPr lang="en-US" sz="2000" dirty="0" smtClean="0"/>
              <a:t>, Mammography should be undertaken according to age and national guidelines.</a:t>
            </a:r>
          </a:p>
          <a:p>
            <a:r>
              <a:rPr lang="en-US" sz="2000" dirty="0" smtClean="0"/>
              <a:t>- Blood ix ( FLP, FBS, LFT)</a:t>
            </a:r>
          </a:p>
          <a:p>
            <a:r>
              <a:rPr lang="en-US" sz="2000" dirty="0" smtClean="0"/>
              <a:t>-Assessment of bone mineral density (BMD) should be considered on a case-to-case basis.</a:t>
            </a:r>
          </a:p>
          <a:p>
            <a:r>
              <a:rPr lang="en-US" sz="2000" dirty="0" smtClean="0"/>
              <a:t>-Other tests may be done on a case-to-case basis, e.g. liver function</a:t>
            </a:r>
          </a:p>
          <a:p>
            <a:r>
              <a:rPr lang="en-US" sz="2000" dirty="0" smtClean="0"/>
              <a:t>tests, thyroid profiles, </a:t>
            </a:r>
            <a:r>
              <a:rPr lang="en-US" sz="2000" dirty="0" err="1" smtClean="0"/>
              <a:t>ultrasonography</a:t>
            </a:r>
            <a:r>
              <a:rPr lang="en-US" sz="2000" dirty="0" smtClean="0"/>
              <a:t> of the pelvis if indicated.</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brightpink.org/wp-content/themes/brightpink/images/asssesrisk/95.jpg"/>
          <p:cNvPicPr>
            <a:picLocks noChangeAspect="1" noChangeArrowheads="1"/>
          </p:cNvPicPr>
          <p:nvPr/>
        </p:nvPicPr>
        <p:blipFill>
          <a:blip r:embed="rId2" cstate="print"/>
          <a:srcRect/>
          <a:stretch>
            <a:fillRect/>
          </a:stretch>
        </p:blipFill>
        <p:spPr bwMode="auto">
          <a:xfrm>
            <a:off x="7086600" y="609600"/>
            <a:ext cx="1669028" cy="6062663"/>
          </a:xfrm>
          <a:prstGeom prst="rect">
            <a:avLst/>
          </a:prstGeom>
          <a:noFill/>
        </p:spPr>
      </p:pic>
      <p:sp>
        <p:nvSpPr>
          <p:cNvPr id="2" name="Title 1"/>
          <p:cNvSpPr>
            <a:spLocks noGrp="1"/>
          </p:cNvSpPr>
          <p:nvPr>
            <p:ph type="title"/>
          </p:nvPr>
        </p:nvSpPr>
        <p:spPr>
          <a:xfrm>
            <a:off x="457200" y="274638"/>
            <a:ext cx="8229600" cy="563562"/>
          </a:xfrm>
        </p:spPr>
        <p:txBody>
          <a:bodyPr>
            <a:normAutofit fontScale="90000"/>
          </a:bodyPr>
          <a:lstStyle/>
          <a:p>
            <a:r>
              <a:rPr lang="en-US" dirty="0" smtClean="0"/>
              <a:t>Case 1</a:t>
            </a:r>
            <a:endParaRPr lang="en-US" dirty="0"/>
          </a:p>
        </p:txBody>
      </p:sp>
      <p:sp>
        <p:nvSpPr>
          <p:cNvPr id="3" name="Content Placeholder 2"/>
          <p:cNvSpPr>
            <a:spLocks noGrp="1"/>
          </p:cNvSpPr>
          <p:nvPr>
            <p:ph idx="1"/>
          </p:nvPr>
        </p:nvSpPr>
        <p:spPr>
          <a:xfrm>
            <a:off x="304800" y="914400"/>
            <a:ext cx="8382000" cy="5211763"/>
          </a:xfrm>
        </p:spPr>
        <p:txBody>
          <a:bodyPr>
            <a:normAutofit lnSpcReduction="10000"/>
          </a:bodyPr>
          <a:lstStyle/>
          <a:p>
            <a:pPr>
              <a:buNone/>
            </a:pPr>
            <a:r>
              <a:rPr lang="en-US" sz="2400" b="1" dirty="0" smtClean="0"/>
              <a:t>4/9/2013</a:t>
            </a:r>
          </a:p>
          <a:p>
            <a:pPr>
              <a:buNone/>
            </a:pPr>
            <a:r>
              <a:rPr lang="en-US" sz="2400" dirty="0" smtClean="0"/>
              <a:t>52 </a:t>
            </a:r>
            <a:r>
              <a:rPr lang="en-US" sz="2400" dirty="0" err="1" smtClean="0"/>
              <a:t>yo</a:t>
            </a:r>
            <a:r>
              <a:rPr lang="en-US" sz="2400" dirty="0" smtClean="0"/>
              <a:t>/c/lady , PARA 3</a:t>
            </a:r>
          </a:p>
          <a:p>
            <a:pPr>
              <a:buNone/>
            </a:pPr>
            <a:r>
              <a:rPr lang="en-US" sz="2400" dirty="0" smtClean="0"/>
              <a:t>LCB 1998</a:t>
            </a:r>
          </a:p>
          <a:p>
            <a:pPr>
              <a:buNone/>
            </a:pPr>
            <a:r>
              <a:rPr lang="en-US" sz="2400" dirty="0" smtClean="0"/>
              <a:t>Previously  a teacher now pensioner</a:t>
            </a:r>
          </a:p>
          <a:p>
            <a:pPr>
              <a:buNone/>
            </a:pPr>
            <a:r>
              <a:rPr lang="en-US" sz="2400" dirty="0" smtClean="0"/>
              <a:t>menopause x1 year -started on T </a:t>
            </a:r>
            <a:r>
              <a:rPr lang="en-US" sz="2400" dirty="0" err="1" smtClean="0"/>
              <a:t>livial</a:t>
            </a:r>
            <a:r>
              <a:rPr lang="en-US" sz="2400" dirty="0" smtClean="0"/>
              <a:t> 1/1 OD</a:t>
            </a:r>
          </a:p>
          <a:p>
            <a:pPr>
              <a:buNone/>
            </a:pPr>
            <a:r>
              <a:rPr lang="en-US" sz="2400" dirty="0" smtClean="0"/>
              <a:t> by private, Pt happy with </a:t>
            </a:r>
            <a:r>
              <a:rPr lang="en-US" sz="2400" dirty="0" err="1" smtClean="0"/>
              <a:t>livial</a:t>
            </a:r>
            <a:r>
              <a:rPr lang="en-US" sz="2400" dirty="0" smtClean="0"/>
              <a:t>, </a:t>
            </a:r>
          </a:p>
          <a:p>
            <a:pPr>
              <a:buNone/>
            </a:pPr>
            <a:r>
              <a:rPr lang="en-US" sz="2400" dirty="0" smtClean="0"/>
              <a:t>c/o feeling anxious, depressed, hot flushes</a:t>
            </a:r>
          </a:p>
          <a:p>
            <a:pPr>
              <a:buNone/>
            </a:pPr>
            <a:r>
              <a:rPr lang="en-US" sz="2400" dirty="0" smtClean="0"/>
              <a:t>and whitish </a:t>
            </a:r>
            <a:r>
              <a:rPr lang="en-US" sz="2400" dirty="0" err="1" smtClean="0"/>
              <a:t>pv</a:t>
            </a:r>
            <a:r>
              <a:rPr lang="en-US" sz="2400" dirty="0" smtClean="0"/>
              <a:t> dc</a:t>
            </a:r>
          </a:p>
          <a:p>
            <a:pPr>
              <a:buNone/>
            </a:pPr>
            <a:endParaRPr lang="en-US" sz="2400" dirty="0" smtClean="0"/>
          </a:p>
          <a:p>
            <a:pPr>
              <a:buNone/>
            </a:pPr>
            <a:r>
              <a:rPr lang="en-US" sz="2400" dirty="0" smtClean="0"/>
              <a:t>TAS= UT normal no mass </a:t>
            </a:r>
          </a:p>
          <a:p>
            <a:pPr>
              <a:buNone/>
            </a:pPr>
            <a:endParaRPr lang="en-US" sz="2400" b="1" dirty="0" smtClean="0"/>
          </a:p>
          <a:p>
            <a:pPr>
              <a:buNone/>
            </a:pPr>
            <a:r>
              <a:rPr lang="en-US" sz="2400" dirty="0" smtClean="0"/>
              <a:t> </a:t>
            </a: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rt 2.jpg"/>
          <p:cNvPicPr>
            <a:picLocks noChangeAspect="1"/>
          </p:cNvPicPr>
          <p:nvPr/>
        </p:nvPicPr>
        <p:blipFill>
          <a:blip r:embed="rId2" cstate="print"/>
          <a:stretch>
            <a:fillRect/>
          </a:stretch>
        </p:blipFill>
        <p:spPr>
          <a:xfrm>
            <a:off x="2038762" y="0"/>
            <a:ext cx="5047838" cy="6832771"/>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gorithm hrt.png"/>
          <p:cNvPicPr>
            <a:picLocks noChangeAspect="1"/>
          </p:cNvPicPr>
          <p:nvPr/>
        </p:nvPicPr>
        <p:blipFill>
          <a:blip r:embed="rId2" cstate="print">
            <a:lum contrast="47000"/>
          </a:blip>
          <a:stretch>
            <a:fillRect/>
          </a:stretch>
        </p:blipFill>
        <p:spPr>
          <a:xfrm>
            <a:off x="1295400" y="0"/>
            <a:ext cx="7010400" cy="6858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31" hidden="1"/>
          <p:cNvGraphicFramePr>
            <a:graphicFrameLocks noChangeAspect="1"/>
          </p:cNvGraphicFramePr>
          <p:nvPr/>
        </p:nvGraphicFramePr>
        <p:xfrm>
          <a:off x="1588" y="1588"/>
          <a:ext cx="1587" cy="1587"/>
        </p:xfrm>
        <a:graphic>
          <a:graphicData uri="http://schemas.openxmlformats.org/presentationml/2006/ole">
            <p:oleObj spid="_x0000_s1026" name="think-cell Slide" r:id="rId28" imgW="360" imgH="360" progId="">
              <p:embed/>
            </p:oleObj>
          </a:graphicData>
        </a:graphic>
      </p:graphicFrame>
      <p:sp>
        <p:nvSpPr>
          <p:cNvPr id="10243" name="Oval 32"/>
          <p:cNvSpPr>
            <a:spLocks noChangeArrowheads="1"/>
          </p:cNvSpPr>
          <p:nvPr>
            <p:custDataLst>
              <p:tags r:id="rId2"/>
            </p:custDataLst>
          </p:nvPr>
        </p:nvSpPr>
        <p:spPr bwMode="auto">
          <a:xfrm>
            <a:off x="188913" y="4010025"/>
            <a:ext cx="1009650" cy="444500"/>
          </a:xfrm>
          <a:prstGeom prst="ellipse">
            <a:avLst/>
          </a:prstGeom>
          <a:solidFill>
            <a:srgbClr val="FF9999"/>
          </a:solidFill>
          <a:ln w="12700">
            <a:solidFill>
              <a:schemeClr val="accent1"/>
            </a:solidFill>
            <a:round/>
            <a:headEnd/>
            <a:tailEnd/>
          </a:ln>
        </p:spPr>
        <p:txBody>
          <a:bodyPr lIns="0" tIns="0" rIns="0" bIns="0" anchor="ctr">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eaLnBrk="1" hangingPunct="1">
              <a:spcBef>
                <a:spcPct val="50000"/>
              </a:spcBef>
              <a:spcAft>
                <a:spcPct val="50000"/>
              </a:spcAft>
            </a:pPr>
            <a:endParaRPr lang="en-GB" altLang="ar-EG"/>
          </a:p>
        </p:txBody>
      </p:sp>
      <p:sp>
        <p:nvSpPr>
          <p:cNvPr id="10244" name="Rectangle 49"/>
          <p:cNvSpPr>
            <a:spLocks noChangeArrowheads="1"/>
          </p:cNvSpPr>
          <p:nvPr>
            <p:custDataLst>
              <p:tags r:id="rId3"/>
            </p:custDataLst>
          </p:nvPr>
        </p:nvSpPr>
        <p:spPr bwMode="auto">
          <a:xfrm>
            <a:off x="161925" y="4059238"/>
            <a:ext cx="10795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eaLnBrk="1" hangingPunct="1">
              <a:spcBef>
                <a:spcPct val="50000"/>
              </a:spcBef>
              <a:spcAft>
                <a:spcPct val="50000"/>
              </a:spcAft>
            </a:pPr>
            <a:r>
              <a:rPr lang="en-GB" altLang="ar-EG" sz="1400" b="1"/>
              <a:t>Uterus</a:t>
            </a:r>
          </a:p>
        </p:txBody>
      </p:sp>
      <p:sp>
        <p:nvSpPr>
          <p:cNvPr id="10245" name="Rectangle 3"/>
          <p:cNvSpPr>
            <a:spLocks noChangeArrowheads="1"/>
          </p:cNvSpPr>
          <p:nvPr>
            <p:custDataLst>
              <p:tags r:id="rId4"/>
            </p:custDataLst>
          </p:nvPr>
        </p:nvSpPr>
        <p:spPr bwMode="auto">
          <a:xfrm>
            <a:off x="4856163" y="3883025"/>
            <a:ext cx="381635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r"/>
            <a:r>
              <a:rPr lang="en-US" altLang="ar-EG" sz="1400"/>
              <a:t>Sequential therapy without tablet break </a:t>
            </a:r>
          </a:p>
          <a:p>
            <a:pPr algn="r"/>
            <a:r>
              <a:rPr lang="en-US" altLang="ar-EG" sz="1400"/>
              <a:t>Regular bleeding at end of cycle</a:t>
            </a:r>
          </a:p>
        </p:txBody>
      </p:sp>
      <p:sp>
        <p:nvSpPr>
          <p:cNvPr id="10246" name="Rectangle 4"/>
          <p:cNvSpPr>
            <a:spLocks noGrp="1" noChangeArrowheads="1"/>
          </p:cNvSpPr>
          <p:nvPr>
            <p:ph type="title" idx="4294967295"/>
            <p:custDataLst>
              <p:tags r:id="rId5"/>
            </p:custDataLst>
          </p:nvPr>
        </p:nvSpPr>
        <p:spPr>
          <a:xfrm>
            <a:off x="925513" y="63500"/>
            <a:ext cx="8218487" cy="927100"/>
          </a:xfrm>
        </p:spPr>
        <p:txBody>
          <a:bodyPr/>
          <a:lstStyle/>
          <a:p>
            <a:r>
              <a:rPr lang="en-US" altLang="ar-EG" smtClean="0"/>
              <a:t>How is HRT Given?</a:t>
            </a:r>
            <a:endParaRPr lang="en-US" altLang="ar-EG" sz="2900" smtClean="0"/>
          </a:p>
        </p:txBody>
      </p:sp>
      <p:sp>
        <p:nvSpPr>
          <p:cNvPr id="10247" name="Rectangle 5"/>
          <p:cNvSpPr>
            <a:spLocks noGrp="1" noChangeArrowheads="1"/>
          </p:cNvSpPr>
          <p:nvPr>
            <p:ph type="body" idx="4294967295"/>
            <p:custDataLst>
              <p:tags r:id="rId6"/>
            </p:custDataLst>
          </p:nvPr>
        </p:nvSpPr>
        <p:spPr>
          <a:xfrm>
            <a:off x="0" y="3209925"/>
            <a:ext cx="4795838" cy="381000"/>
          </a:xfrm>
        </p:spPr>
        <p:txBody>
          <a:bodyPr/>
          <a:lstStyle/>
          <a:p>
            <a:pPr>
              <a:buFontTx/>
              <a:buNone/>
            </a:pPr>
            <a:r>
              <a:rPr lang="en-US" altLang="ar-EG" sz="1600" b="1" smtClean="0"/>
              <a:t>Continuous Sequential HRT</a:t>
            </a:r>
          </a:p>
        </p:txBody>
      </p:sp>
      <p:sp>
        <p:nvSpPr>
          <p:cNvPr id="10248" name="Rectangle 6"/>
          <p:cNvSpPr>
            <a:spLocks noChangeArrowheads="1"/>
          </p:cNvSpPr>
          <p:nvPr>
            <p:custDataLst>
              <p:tags r:id="rId7"/>
            </p:custDataLst>
          </p:nvPr>
        </p:nvSpPr>
        <p:spPr bwMode="auto">
          <a:xfrm>
            <a:off x="1238250" y="3527425"/>
            <a:ext cx="7345363" cy="182563"/>
          </a:xfrm>
          <a:prstGeom prst="rect">
            <a:avLst/>
          </a:prstGeom>
          <a:solidFill>
            <a:srgbClr val="52BE08"/>
          </a:solidFill>
          <a:ln w="19050">
            <a:solidFill>
              <a:srgbClr val="52BE09"/>
            </a:solidFill>
            <a:miter lim="800000"/>
            <a:headEnd/>
            <a:tailEnd/>
          </a:ln>
        </p:spPr>
        <p:txBody>
          <a:bodyPr wrap="none" anchor="ct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spcBef>
                <a:spcPct val="50000"/>
              </a:spcBef>
              <a:spcAft>
                <a:spcPct val="50000"/>
              </a:spcAft>
            </a:pPr>
            <a:r>
              <a:rPr lang="en-US" altLang="ar-EG" sz="1200" b="1">
                <a:solidFill>
                  <a:schemeClr val="bg1"/>
                </a:solidFill>
              </a:rPr>
              <a:t>Estrogen</a:t>
            </a:r>
          </a:p>
        </p:txBody>
      </p:sp>
      <p:sp>
        <p:nvSpPr>
          <p:cNvPr id="10249" name="Rectangle 7"/>
          <p:cNvSpPr>
            <a:spLocks noChangeArrowheads="1"/>
          </p:cNvSpPr>
          <p:nvPr>
            <p:custDataLst>
              <p:tags r:id="rId8"/>
            </p:custDataLst>
          </p:nvPr>
        </p:nvSpPr>
        <p:spPr bwMode="auto">
          <a:xfrm>
            <a:off x="4695825" y="3717925"/>
            <a:ext cx="3887788" cy="182563"/>
          </a:xfrm>
          <a:prstGeom prst="rect">
            <a:avLst/>
          </a:prstGeom>
          <a:solidFill>
            <a:srgbClr val="60B4DA"/>
          </a:solidFill>
          <a:ln w="19050">
            <a:solidFill>
              <a:srgbClr val="60B4DA"/>
            </a:solidFill>
            <a:miter lim="800000"/>
            <a:headEnd/>
            <a:tailEnd/>
          </a:ln>
        </p:spPr>
        <p:txBody>
          <a:bodyPr wrap="none" anchor="ct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de-CH" altLang="ar-EG" sz="1200" b="1">
                <a:solidFill>
                  <a:schemeClr val="bg1"/>
                </a:solidFill>
              </a:rPr>
              <a:t>Progestogen</a:t>
            </a:r>
          </a:p>
        </p:txBody>
      </p:sp>
      <p:sp>
        <p:nvSpPr>
          <p:cNvPr id="10250" name="Line 8"/>
          <p:cNvSpPr>
            <a:spLocks noChangeShapeType="1"/>
          </p:cNvSpPr>
          <p:nvPr>
            <p:custDataLst>
              <p:tags r:id="rId9"/>
            </p:custDataLst>
          </p:nvPr>
        </p:nvSpPr>
        <p:spPr bwMode="auto">
          <a:xfrm>
            <a:off x="4694238" y="3527425"/>
            <a:ext cx="1587" cy="498475"/>
          </a:xfrm>
          <a:prstGeom prst="line">
            <a:avLst/>
          </a:prstGeom>
          <a:noFill/>
          <a:ln w="158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ar-EG"/>
          </a:p>
        </p:txBody>
      </p:sp>
      <p:sp>
        <p:nvSpPr>
          <p:cNvPr id="10251" name="Text Box 9"/>
          <p:cNvSpPr txBox="1">
            <a:spLocks noChangeArrowheads="1"/>
          </p:cNvSpPr>
          <p:nvPr>
            <p:custDataLst>
              <p:tags r:id="rId10"/>
            </p:custDataLst>
          </p:nvPr>
        </p:nvSpPr>
        <p:spPr bwMode="auto">
          <a:xfrm>
            <a:off x="3830638" y="3886200"/>
            <a:ext cx="18002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a:spcBef>
                <a:spcPct val="50000"/>
              </a:spcBef>
            </a:pPr>
            <a:r>
              <a:rPr lang="de-CH" altLang="ar-EG" sz="1400"/>
              <a:t>Day</a:t>
            </a:r>
            <a:r>
              <a:rPr lang="de-CH" altLang="ar-EG" sz="1600">
                <a:solidFill>
                  <a:srgbClr val="1E6484"/>
                </a:solidFill>
              </a:rPr>
              <a:t> </a:t>
            </a:r>
            <a:r>
              <a:rPr lang="de-CH" altLang="ar-EG" sz="1400"/>
              <a:t>14</a:t>
            </a:r>
          </a:p>
        </p:txBody>
      </p:sp>
      <p:sp>
        <p:nvSpPr>
          <p:cNvPr id="10252" name="Rectangle 24"/>
          <p:cNvSpPr>
            <a:spLocks noChangeArrowheads="1"/>
          </p:cNvSpPr>
          <p:nvPr>
            <p:custDataLst>
              <p:tags r:id="rId11"/>
            </p:custDataLst>
          </p:nvPr>
        </p:nvSpPr>
        <p:spPr bwMode="auto">
          <a:xfrm>
            <a:off x="503238" y="6299200"/>
            <a:ext cx="5764212"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altLang="ar-EG" sz="900"/>
              <a:t>De Villiers TJ </a:t>
            </a:r>
            <a:r>
              <a:rPr lang="nl-NL" altLang="ar-EG" sz="900"/>
              <a:t>et al. </a:t>
            </a:r>
            <a:r>
              <a:rPr lang="de-DE" altLang="ar-EG" sz="900"/>
              <a:t>Climacteric </a:t>
            </a:r>
            <a:r>
              <a:rPr lang="en-US" altLang="ar-EG" sz="900"/>
              <a:t>2013;16:316–337.</a:t>
            </a:r>
            <a:endParaRPr lang="en-GB" altLang="ar-EG" sz="900"/>
          </a:p>
          <a:p>
            <a:pPr eaLnBrk="1" hangingPunct="1"/>
            <a:r>
              <a:rPr lang="de-DE" altLang="ar-EG" sz="900"/>
              <a:t>.</a:t>
            </a:r>
            <a:endParaRPr lang="en-US" altLang="ar-EG" sz="900"/>
          </a:p>
        </p:txBody>
      </p:sp>
      <p:sp>
        <p:nvSpPr>
          <p:cNvPr id="10253" name="Rectangle 15"/>
          <p:cNvSpPr>
            <a:spLocks noChangeArrowheads="1"/>
          </p:cNvSpPr>
          <p:nvPr>
            <p:custDataLst>
              <p:tags r:id="rId12"/>
            </p:custDataLst>
          </p:nvPr>
        </p:nvSpPr>
        <p:spPr bwMode="gray">
          <a:xfrm>
            <a:off x="1327150" y="1609725"/>
            <a:ext cx="4795838"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228600" indent="-228600"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nSpc>
                <a:spcPct val="95000"/>
              </a:lnSpc>
              <a:spcBef>
                <a:spcPct val="30000"/>
              </a:spcBef>
              <a:spcAft>
                <a:spcPct val="20000"/>
              </a:spcAft>
              <a:buClr>
                <a:schemeClr val="tx1"/>
              </a:buClr>
              <a:buSzPct val="110000"/>
            </a:pPr>
            <a:r>
              <a:rPr lang="en-US" altLang="ar-EG" sz="1600" b="1"/>
              <a:t>Continuous Estrogen</a:t>
            </a:r>
          </a:p>
        </p:txBody>
      </p:sp>
      <p:sp>
        <p:nvSpPr>
          <p:cNvPr id="10254" name="Rectangle 16"/>
          <p:cNvSpPr>
            <a:spLocks noChangeArrowheads="1"/>
          </p:cNvSpPr>
          <p:nvPr>
            <p:custDataLst>
              <p:tags r:id="rId13"/>
            </p:custDataLst>
          </p:nvPr>
        </p:nvSpPr>
        <p:spPr bwMode="auto">
          <a:xfrm>
            <a:off x="1282700" y="1898650"/>
            <a:ext cx="7345363" cy="158750"/>
          </a:xfrm>
          <a:prstGeom prst="rect">
            <a:avLst/>
          </a:prstGeom>
          <a:solidFill>
            <a:srgbClr val="52BE08"/>
          </a:solidFill>
          <a:ln w="19050">
            <a:solidFill>
              <a:srgbClr val="52BE09"/>
            </a:solidFill>
            <a:miter lim="800000"/>
            <a:headEnd/>
            <a:tailEnd/>
          </a:ln>
        </p:spPr>
        <p:txBody>
          <a:bodyPr wrap="none" anchor="ct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spcBef>
                <a:spcPct val="50000"/>
              </a:spcBef>
              <a:spcAft>
                <a:spcPct val="50000"/>
              </a:spcAft>
            </a:pPr>
            <a:r>
              <a:rPr lang="en-US" altLang="ar-EG" sz="1200" b="1">
                <a:solidFill>
                  <a:schemeClr val="bg1"/>
                </a:solidFill>
              </a:rPr>
              <a:t>Estrogen</a:t>
            </a:r>
            <a:endParaRPr lang="en-US" altLang="ar-EG" sz="1200">
              <a:solidFill>
                <a:schemeClr val="bg1"/>
              </a:solidFill>
            </a:endParaRPr>
          </a:p>
        </p:txBody>
      </p:sp>
      <p:sp>
        <p:nvSpPr>
          <p:cNvPr id="10255" name="Rectangle 17"/>
          <p:cNvSpPr>
            <a:spLocks noChangeArrowheads="1"/>
          </p:cNvSpPr>
          <p:nvPr>
            <p:custDataLst>
              <p:tags r:id="rId14"/>
            </p:custDataLst>
          </p:nvPr>
        </p:nvSpPr>
        <p:spPr bwMode="auto">
          <a:xfrm>
            <a:off x="4872038" y="2028825"/>
            <a:ext cx="381635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r"/>
            <a:r>
              <a:rPr lang="en-US" altLang="ar-EG" sz="1400"/>
              <a:t>No tablet break </a:t>
            </a:r>
          </a:p>
          <a:p>
            <a:pPr algn="r"/>
            <a:r>
              <a:rPr lang="en-US" altLang="ar-EG" sz="1400"/>
              <a:t>No bleeding as no uterus</a:t>
            </a:r>
          </a:p>
        </p:txBody>
      </p:sp>
      <p:sp>
        <p:nvSpPr>
          <p:cNvPr id="10256" name="Line 18"/>
          <p:cNvSpPr>
            <a:spLocks noChangeShapeType="1"/>
          </p:cNvSpPr>
          <p:nvPr>
            <p:custDataLst>
              <p:tags r:id="rId15"/>
            </p:custDataLst>
          </p:nvPr>
        </p:nvSpPr>
        <p:spPr bwMode="auto">
          <a:xfrm flipV="1">
            <a:off x="1268413" y="2889250"/>
            <a:ext cx="7332662" cy="9525"/>
          </a:xfrm>
          <a:prstGeom prst="line">
            <a:avLst/>
          </a:prstGeom>
          <a:noFill/>
          <a:ln w="57150">
            <a:solidFill>
              <a:srgbClr val="FF9999"/>
            </a:solidFill>
            <a:prstDash val="dash"/>
            <a:round/>
            <a:headEnd/>
            <a:tailEnd/>
          </a:ln>
          <a:extLst>
            <a:ext uri="{909E8E84-426E-40DD-AFC4-6F175D3DCCD1}">
              <a14:hiddenFill xmlns="" xmlns:a14="http://schemas.microsoft.com/office/drawing/2010/main">
                <a:noFill/>
              </a14:hiddenFill>
            </a:ext>
          </a:extLst>
        </p:spPr>
        <p:txBody>
          <a:bodyPr wrap="none" lIns="0" tIns="0" rIns="0" bIns="0" anchor="ctr">
            <a:spAutoFit/>
          </a:bodyPr>
          <a:lstStyle/>
          <a:p>
            <a:endParaRPr lang="ar-EG"/>
          </a:p>
        </p:txBody>
      </p:sp>
      <p:sp>
        <p:nvSpPr>
          <p:cNvPr id="10257" name="Oval 32"/>
          <p:cNvSpPr>
            <a:spLocks noChangeArrowheads="1"/>
          </p:cNvSpPr>
          <p:nvPr>
            <p:custDataLst>
              <p:tags r:id="rId16"/>
            </p:custDataLst>
          </p:nvPr>
        </p:nvSpPr>
        <p:spPr bwMode="auto">
          <a:xfrm>
            <a:off x="188913" y="1660525"/>
            <a:ext cx="1009650" cy="444500"/>
          </a:xfrm>
          <a:prstGeom prst="ellipse">
            <a:avLst/>
          </a:prstGeom>
          <a:solidFill>
            <a:srgbClr val="FF9999"/>
          </a:solidFill>
          <a:ln w="12700">
            <a:solidFill>
              <a:schemeClr val="accent1"/>
            </a:solidFill>
            <a:round/>
            <a:headEnd/>
            <a:tailEnd/>
          </a:ln>
        </p:spPr>
        <p:txBody>
          <a:bodyPr lIns="0" tIns="0" rIns="0" bIns="0" anchor="ctr">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eaLnBrk="1" hangingPunct="1">
              <a:spcBef>
                <a:spcPct val="50000"/>
              </a:spcBef>
              <a:spcAft>
                <a:spcPct val="50000"/>
              </a:spcAft>
            </a:pPr>
            <a:endParaRPr lang="en-GB" altLang="ar-EG"/>
          </a:p>
        </p:txBody>
      </p:sp>
      <p:cxnSp>
        <p:nvCxnSpPr>
          <p:cNvPr id="31" name="Straight Connector 30"/>
          <p:cNvCxnSpPr/>
          <p:nvPr>
            <p:custDataLst>
              <p:tags r:id="rId17"/>
            </p:custDataLst>
          </p:nvPr>
        </p:nvCxnSpPr>
        <p:spPr bwMode="auto">
          <a:xfrm flipV="1">
            <a:off x="333375" y="1546225"/>
            <a:ext cx="673100" cy="663575"/>
          </a:xfrm>
          <a:prstGeom prst="line">
            <a:avLst/>
          </a:prstGeom>
          <a:solidFill>
            <a:schemeClr val="tx2"/>
          </a:solidFill>
          <a:ln w="19050" cap="flat" cmpd="sng" algn="ctr">
            <a:solidFill>
              <a:schemeClr val="bg1">
                <a:lumMod val="50000"/>
              </a:schemeClr>
            </a:solidFill>
            <a:prstDash val="solid"/>
            <a:round/>
            <a:headEnd type="none" w="med" len="med"/>
            <a:tailEnd type="none" w="med" len="med"/>
          </a:ln>
          <a:effectLst/>
          <a:extLst/>
        </p:spPr>
      </p:cxnSp>
      <p:cxnSp>
        <p:nvCxnSpPr>
          <p:cNvPr id="32" name="Straight Connector 31"/>
          <p:cNvCxnSpPr/>
          <p:nvPr>
            <p:custDataLst>
              <p:tags r:id="rId18"/>
            </p:custDataLst>
          </p:nvPr>
        </p:nvCxnSpPr>
        <p:spPr bwMode="auto">
          <a:xfrm flipH="1" flipV="1">
            <a:off x="371475" y="1558925"/>
            <a:ext cx="635000" cy="635000"/>
          </a:xfrm>
          <a:prstGeom prst="line">
            <a:avLst/>
          </a:prstGeom>
          <a:solidFill>
            <a:schemeClr val="tx2"/>
          </a:solidFill>
          <a:ln w="19050" cap="flat" cmpd="sng" algn="ctr">
            <a:solidFill>
              <a:schemeClr val="bg1">
                <a:lumMod val="50000"/>
              </a:schemeClr>
            </a:solidFill>
            <a:prstDash val="solid"/>
            <a:round/>
            <a:headEnd type="none" w="med" len="med"/>
            <a:tailEnd type="none" w="med" len="med"/>
          </a:ln>
          <a:effectLst/>
          <a:extLst/>
        </p:spPr>
      </p:cxnSp>
      <p:sp>
        <p:nvSpPr>
          <p:cNvPr id="10260" name="Rectangle 27"/>
          <p:cNvSpPr>
            <a:spLocks noChangeArrowheads="1"/>
          </p:cNvSpPr>
          <p:nvPr>
            <p:custDataLst>
              <p:tags r:id="rId19"/>
            </p:custDataLst>
          </p:nvPr>
        </p:nvSpPr>
        <p:spPr bwMode="auto">
          <a:xfrm>
            <a:off x="152400" y="1701800"/>
            <a:ext cx="10795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eaLnBrk="1" hangingPunct="1"/>
            <a:r>
              <a:rPr lang="en-GB" altLang="ar-EG" sz="1400" b="1"/>
              <a:t>Uterus</a:t>
            </a:r>
          </a:p>
        </p:txBody>
      </p:sp>
      <p:sp>
        <p:nvSpPr>
          <p:cNvPr id="10261" name="Rectangle 2"/>
          <p:cNvSpPr>
            <a:spLocks noChangeArrowheads="1"/>
          </p:cNvSpPr>
          <p:nvPr>
            <p:custDataLst>
              <p:tags r:id="rId20"/>
            </p:custDataLst>
          </p:nvPr>
        </p:nvSpPr>
        <p:spPr bwMode="gray">
          <a:xfrm>
            <a:off x="1308100" y="4649788"/>
            <a:ext cx="4795838"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228600" indent="-228600"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nSpc>
                <a:spcPct val="95000"/>
              </a:lnSpc>
              <a:spcBef>
                <a:spcPct val="30000"/>
              </a:spcBef>
              <a:spcAft>
                <a:spcPct val="20000"/>
              </a:spcAft>
              <a:buClr>
                <a:schemeClr val="tx1"/>
              </a:buClr>
              <a:buSzPct val="110000"/>
            </a:pPr>
            <a:r>
              <a:rPr lang="en-US" altLang="ar-EG" sz="1600" b="1"/>
              <a:t>Continuous Combined HRT</a:t>
            </a:r>
          </a:p>
        </p:txBody>
      </p:sp>
      <p:sp>
        <p:nvSpPr>
          <p:cNvPr id="10262" name="Rectangle 10"/>
          <p:cNvSpPr>
            <a:spLocks noChangeArrowheads="1"/>
          </p:cNvSpPr>
          <p:nvPr>
            <p:custDataLst>
              <p:tags r:id="rId21"/>
            </p:custDataLst>
          </p:nvPr>
        </p:nvSpPr>
        <p:spPr bwMode="auto">
          <a:xfrm>
            <a:off x="1263650" y="4938713"/>
            <a:ext cx="7345363" cy="158750"/>
          </a:xfrm>
          <a:prstGeom prst="rect">
            <a:avLst/>
          </a:prstGeom>
          <a:solidFill>
            <a:srgbClr val="52BE08"/>
          </a:solidFill>
          <a:ln w="19050">
            <a:solidFill>
              <a:srgbClr val="52BE09"/>
            </a:solidFill>
            <a:miter lim="800000"/>
            <a:headEnd/>
            <a:tailEnd/>
          </a:ln>
        </p:spPr>
        <p:txBody>
          <a:bodyPr wrap="none" anchor="ct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spcBef>
                <a:spcPct val="50000"/>
              </a:spcBef>
              <a:spcAft>
                <a:spcPct val="50000"/>
              </a:spcAft>
            </a:pPr>
            <a:r>
              <a:rPr lang="en-US" altLang="ar-EG" sz="1200" b="1">
                <a:solidFill>
                  <a:schemeClr val="bg1"/>
                </a:solidFill>
              </a:rPr>
              <a:t>Estrogen</a:t>
            </a:r>
            <a:endParaRPr lang="en-US" altLang="ar-EG" sz="1200">
              <a:solidFill>
                <a:schemeClr val="bg1"/>
              </a:solidFill>
            </a:endParaRPr>
          </a:p>
        </p:txBody>
      </p:sp>
      <p:sp>
        <p:nvSpPr>
          <p:cNvPr id="10263" name="Rectangle 11"/>
          <p:cNvSpPr>
            <a:spLocks noChangeArrowheads="1"/>
          </p:cNvSpPr>
          <p:nvPr>
            <p:custDataLst>
              <p:tags r:id="rId22"/>
            </p:custDataLst>
          </p:nvPr>
        </p:nvSpPr>
        <p:spPr bwMode="auto">
          <a:xfrm>
            <a:off x="1263650" y="5129213"/>
            <a:ext cx="7345363" cy="158750"/>
          </a:xfrm>
          <a:prstGeom prst="rect">
            <a:avLst/>
          </a:prstGeom>
          <a:solidFill>
            <a:srgbClr val="60B4DA"/>
          </a:solidFill>
          <a:ln w="19050">
            <a:solidFill>
              <a:srgbClr val="60B4DA"/>
            </a:solidFill>
            <a:miter lim="800000"/>
            <a:headEnd/>
            <a:tailEnd/>
          </a:ln>
        </p:spPr>
        <p:txBody>
          <a:bodyPr wrap="none" anchor="ct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de-CH" altLang="ar-EG" sz="1200" b="1">
                <a:solidFill>
                  <a:schemeClr val="bg1"/>
                </a:solidFill>
              </a:rPr>
              <a:t>Progestogen</a:t>
            </a:r>
          </a:p>
        </p:txBody>
      </p:sp>
      <p:sp>
        <p:nvSpPr>
          <p:cNvPr id="10264" name="Line 12"/>
          <p:cNvSpPr>
            <a:spLocks noChangeShapeType="1"/>
          </p:cNvSpPr>
          <p:nvPr>
            <p:custDataLst>
              <p:tags r:id="rId23"/>
            </p:custDataLst>
          </p:nvPr>
        </p:nvSpPr>
        <p:spPr bwMode="auto">
          <a:xfrm>
            <a:off x="4719638" y="4938713"/>
            <a:ext cx="0" cy="431800"/>
          </a:xfrm>
          <a:prstGeom prst="line">
            <a:avLst/>
          </a:prstGeom>
          <a:noFill/>
          <a:ln w="158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ar-EG"/>
          </a:p>
        </p:txBody>
      </p:sp>
      <p:sp>
        <p:nvSpPr>
          <p:cNvPr id="10265" name="Text Box 13"/>
          <p:cNvSpPr txBox="1">
            <a:spLocks noChangeArrowheads="1"/>
          </p:cNvSpPr>
          <p:nvPr>
            <p:custDataLst>
              <p:tags r:id="rId24"/>
            </p:custDataLst>
          </p:nvPr>
        </p:nvSpPr>
        <p:spPr bwMode="auto">
          <a:xfrm>
            <a:off x="3856038" y="5297488"/>
            <a:ext cx="18002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a:spcBef>
                <a:spcPct val="50000"/>
              </a:spcBef>
            </a:pPr>
            <a:r>
              <a:rPr lang="de-CH" altLang="ar-EG" sz="1400"/>
              <a:t>Day</a:t>
            </a:r>
            <a:r>
              <a:rPr lang="de-CH" altLang="ar-EG" sz="1600">
                <a:solidFill>
                  <a:srgbClr val="1E6484"/>
                </a:solidFill>
              </a:rPr>
              <a:t> </a:t>
            </a:r>
            <a:r>
              <a:rPr lang="de-CH" altLang="ar-EG" sz="1400"/>
              <a:t>14</a:t>
            </a:r>
          </a:p>
        </p:txBody>
      </p:sp>
      <p:sp>
        <p:nvSpPr>
          <p:cNvPr id="10266" name="Rectangle 14"/>
          <p:cNvSpPr>
            <a:spLocks noChangeArrowheads="1"/>
          </p:cNvSpPr>
          <p:nvPr>
            <p:custDataLst>
              <p:tags r:id="rId25"/>
            </p:custDataLst>
          </p:nvPr>
        </p:nvSpPr>
        <p:spPr bwMode="auto">
          <a:xfrm>
            <a:off x="4881563" y="5307013"/>
            <a:ext cx="381635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r"/>
            <a:r>
              <a:rPr lang="en-US" altLang="ar-EG" sz="1400"/>
              <a:t>Combined therapy without tablet break </a:t>
            </a:r>
          </a:p>
          <a:p>
            <a:pPr algn="r"/>
            <a:r>
              <a:rPr lang="en-US" altLang="ar-EG" sz="1400"/>
              <a:t>No bleeding at end of cycle</a:t>
            </a: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85800"/>
            <a:ext cx="5943600" cy="3170099"/>
          </a:xfrm>
          <a:prstGeom prst="rect">
            <a:avLst/>
          </a:prstGeom>
        </p:spPr>
        <p:txBody>
          <a:bodyPr wrap="square">
            <a:spAutoFit/>
          </a:bodyPr>
          <a:lstStyle/>
          <a:p>
            <a:pPr>
              <a:buNone/>
            </a:pPr>
            <a:r>
              <a:rPr lang="en-US" sz="4000" dirty="0" smtClean="0"/>
              <a:t>Case</a:t>
            </a:r>
          </a:p>
          <a:p>
            <a:pPr>
              <a:buNone/>
            </a:pPr>
            <a:r>
              <a:rPr lang="en-US" sz="4000" dirty="0" smtClean="0"/>
              <a:t>Menopause</a:t>
            </a:r>
          </a:p>
          <a:p>
            <a:pPr>
              <a:buNone/>
            </a:pPr>
            <a:r>
              <a:rPr lang="en-US" sz="4000" dirty="0" smtClean="0"/>
              <a:t>HRT and guidelines</a:t>
            </a:r>
          </a:p>
          <a:p>
            <a:pPr>
              <a:buNone/>
            </a:pPr>
            <a:r>
              <a:rPr lang="en-US" sz="4000" b="1" dirty="0" smtClean="0">
                <a:solidFill>
                  <a:srgbClr val="FF0000"/>
                </a:solidFill>
              </a:rPr>
              <a:t>HRT and side effects</a:t>
            </a:r>
          </a:p>
          <a:p>
            <a:pPr>
              <a:buNone/>
            </a:pPr>
            <a:r>
              <a:rPr lang="en-US" sz="4000" dirty="0" smtClean="0"/>
              <a:t>What is available in KKM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0" name="Straight Connector 9"/>
          <p:cNvCxnSpPr>
            <a:cxnSpLocks noChangeShapeType="1"/>
          </p:cNvCxnSpPr>
          <p:nvPr>
            <p:custDataLst>
              <p:tags r:id="rId2"/>
            </p:custDataLst>
          </p:nvPr>
        </p:nvCxnSpPr>
        <p:spPr bwMode="auto">
          <a:xfrm>
            <a:off x="4589463" y="2143125"/>
            <a:ext cx="2522537" cy="0"/>
          </a:xfrm>
          <a:prstGeom prst="line">
            <a:avLst/>
          </a:prstGeom>
          <a:noFill/>
          <a:ln w="57150" cap="rnd" algn="ctr">
            <a:solidFill>
              <a:schemeClr val="bg2"/>
            </a:solidFill>
            <a:round/>
            <a:headEnd/>
            <a:tailEnd/>
          </a:ln>
          <a:extLst>
            <a:ext uri="{909E8E84-426E-40DD-AFC4-6F175D3DCCD1}">
              <a14:hiddenFill xmlns="" xmlns:a14="http://schemas.microsoft.com/office/drawing/2010/main">
                <a:noFill/>
              </a14:hiddenFill>
            </a:ext>
          </a:extLst>
        </p:spPr>
      </p:cxnSp>
      <p:graphicFrame>
        <p:nvGraphicFramePr>
          <p:cNvPr id="32771" name="Object 27" hidden="1"/>
          <p:cNvGraphicFramePr>
            <a:graphicFrameLocks noChangeAspect="1"/>
          </p:cNvGraphicFramePr>
          <p:nvPr/>
        </p:nvGraphicFramePr>
        <p:xfrm>
          <a:off x="1588" y="1588"/>
          <a:ext cx="1587" cy="1587"/>
        </p:xfrm>
        <a:graphic>
          <a:graphicData uri="http://schemas.openxmlformats.org/presentationml/2006/ole">
            <p:oleObj spid="_x0000_s2050" name="think-cell Slide" r:id="rId18" imgW="360" imgH="360" progId="">
              <p:embed/>
            </p:oleObj>
          </a:graphicData>
        </a:graphic>
      </p:graphicFrame>
      <p:sp>
        <p:nvSpPr>
          <p:cNvPr id="32772" name="Rounded Rectangle 37"/>
          <p:cNvSpPr>
            <a:spLocks noChangeArrowheads="1"/>
          </p:cNvSpPr>
          <p:nvPr/>
        </p:nvSpPr>
        <p:spPr bwMode="auto">
          <a:xfrm rot="-1017316">
            <a:off x="6016625" y="3702050"/>
            <a:ext cx="1079500" cy="719138"/>
          </a:xfrm>
          <a:prstGeom prst="roundRect">
            <a:avLst>
              <a:gd name="adj" fmla="val 16667"/>
            </a:avLst>
          </a:prstGeom>
          <a:solidFill>
            <a:schemeClr val="accent2"/>
          </a:solidFill>
          <a:ln w="19050" algn="ctr">
            <a:solidFill>
              <a:schemeClr val="bg2"/>
            </a:solidFill>
            <a:round/>
            <a:headEnd/>
            <a:tailEnd/>
          </a:ln>
        </p:spPr>
        <p:txBody>
          <a:bodyPr wrap="none" lIns="0" tIns="0" rIns="0" bIns="0" anchor="ct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spcBef>
                <a:spcPct val="50000"/>
              </a:spcBef>
              <a:spcAft>
                <a:spcPct val="50000"/>
              </a:spcAft>
            </a:pPr>
            <a:r>
              <a:rPr lang="en-GB" altLang="ar-EG" sz="1400">
                <a:solidFill>
                  <a:srgbClr val="FFFFFF"/>
                </a:solidFill>
              </a:rPr>
              <a:t>Bone</a:t>
            </a:r>
            <a:br>
              <a:rPr lang="en-GB" altLang="ar-EG" sz="1400">
                <a:solidFill>
                  <a:srgbClr val="FFFFFF"/>
                </a:solidFill>
              </a:rPr>
            </a:br>
            <a:r>
              <a:rPr lang="en-GB" altLang="ar-EG" sz="1400">
                <a:solidFill>
                  <a:srgbClr val="FFFFFF"/>
                </a:solidFill>
              </a:rPr>
              <a:t>Mineral</a:t>
            </a:r>
            <a:br>
              <a:rPr lang="en-GB" altLang="ar-EG" sz="1400">
                <a:solidFill>
                  <a:srgbClr val="FFFFFF"/>
                </a:solidFill>
              </a:rPr>
            </a:br>
            <a:r>
              <a:rPr lang="en-GB" altLang="ar-EG" sz="1400">
                <a:solidFill>
                  <a:srgbClr val="FFFFFF"/>
                </a:solidFill>
              </a:rPr>
              <a:t>Density</a:t>
            </a:r>
          </a:p>
        </p:txBody>
      </p:sp>
      <p:cxnSp>
        <p:nvCxnSpPr>
          <p:cNvPr id="32773" name="Straight Connector 31"/>
          <p:cNvCxnSpPr>
            <a:cxnSpLocks noChangeShapeType="1"/>
          </p:cNvCxnSpPr>
          <p:nvPr/>
        </p:nvCxnSpPr>
        <p:spPr bwMode="auto">
          <a:xfrm flipV="1">
            <a:off x="5716588" y="2146300"/>
            <a:ext cx="1290637" cy="2214563"/>
          </a:xfrm>
          <a:prstGeom prst="line">
            <a:avLst/>
          </a:prstGeom>
          <a:noFill/>
          <a:ln w="31750" cap="rnd" algn="ctr">
            <a:solidFill>
              <a:schemeClr val="bg2"/>
            </a:solidFill>
            <a:round/>
            <a:headEnd/>
            <a:tailEnd/>
          </a:ln>
          <a:extLst>
            <a:ext uri="{909E8E84-426E-40DD-AFC4-6F175D3DCCD1}">
              <a14:hiddenFill xmlns="" xmlns:a14="http://schemas.microsoft.com/office/drawing/2010/main">
                <a:noFill/>
              </a14:hiddenFill>
            </a:ext>
          </a:extLst>
        </p:spPr>
      </p:cxnSp>
      <p:sp>
        <p:nvSpPr>
          <p:cNvPr id="32774" name="Title 1"/>
          <p:cNvSpPr>
            <a:spLocks noGrp="1"/>
          </p:cNvSpPr>
          <p:nvPr>
            <p:ph type="title"/>
            <p:custDataLst>
              <p:tags r:id="rId3"/>
            </p:custDataLst>
          </p:nvPr>
        </p:nvSpPr>
        <p:spPr/>
        <p:txBody>
          <a:bodyPr/>
          <a:lstStyle/>
          <a:p>
            <a:pPr eaLnBrk="1" hangingPunct="1"/>
            <a:r>
              <a:rPr lang="en-GB" altLang="ar-EG" smtClean="0"/>
              <a:t>HRT Risks and Benefits</a:t>
            </a:r>
          </a:p>
        </p:txBody>
      </p:sp>
      <p:cxnSp>
        <p:nvCxnSpPr>
          <p:cNvPr id="1031" name="Straight Connector 9"/>
          <p:cNvCxnSpPr>
            <a:cxnSpLocks noChangeShapeType="1"/>
          </p:cNvCxnSpPr>
          <p:nvPr>
            <p:custDataLst>
              <p:tags r:id="rId4"/>
            </p:custDataLst>
          </p:nvPr>
        </p:nvCxnSpPr>
        <p:spPr bwMode="auto">
          <a:xfrm>
            <a:off x="2049463" y="2143125"/>
            <a:ext cx="2522537" cy="0"/>
          </a:xfrm>
          <a:prstGeom prst="line">
            <a:avLst/>
          </a:prstGeom>
          <a:noFill/>
          <a:ln w="57150" cap="rnd" algn="ctr">
            <a:solidFill>
              <a:schemeClr val="accent4"/>
            </a:solidFill>
            <a:round/>
            <a:headEnd/>
            <a:tailEnd/>
          </a:ln>
          <a:extLst/>
        </p:spPr>
      </p:cxnSp>
      <p:cxnSp>
        <p:nvCxnSpPr>
          <p:cNvPr id="1032" name="Straight Connector 18"/>
          <p:cNvCxnSpPr>
            <a:cxnSpLocks noChangeShapeType="1"/>
          </p:cNvCxnSpPr>
          <p:nvPr>
            <p:custDataLst>
              <p:tags r:id="rId5"/>
            </p:custDataLst>
          </p:nvPr>
        </p:nvCxnSpPr>
        <p:spPr bwMode="auto">
          <a:xfrm>
            <a:off x="4546600" y="2205038"/>
            <a:ext cx="0" cy="3600450"/>
          </a:xfrm>
          <a:prstGeom prst="line">
            <a:avLst/>
          </a:prstGeom>
          <a:noFill/>
          <a:ln w="57150" cap="rnd" algn="ctr">
            <a:solidFill>
              <a:schemeClr val="accent4"/>
            </a:solidFill>
            <a:round/>
            <a:headEnd/>
            <a:tailEnd/>
          </a:ln>
          <a:extLst/>
        </p:spPr>
      </p:cxnSp>
      <p:sp>
        <p:nvSpPr>
          <p:cNvPr id="23" name="Block Arc 22"/>
          <p:cNvSpPr/>
          <p:nvPr/>
        </p:nvSpPr>
        <p:spPr bwMode="auto">
          <a:xfrm rot="10800000">
            <a:off x="5654675" y="4065588"/>
            <a:ext cx="2736850" cy="612775"/>
          </a:xfrm>
          <a:prstGeom prst="blockArc">
            <a:avLst/>
          </a:prstGeom>
          <a:solidFill>
            <a:schemeClr val="accent2"/>
          </a:solidFill>
          <a:ln w="12700" cap="flat" cmpd="sng" algn="ctr">
            <a:solidFill>
              <a:schemeClr val="bg2"/>
            </a:solidFill>
            <a:prstDash val="solid"/>
            <a:round/>
            <a:headEnd type="none" w="med" len="med"/>
            <a:tailEnd type="none" w="med" len="med"/>
          </a:ln>
          <a:effectLst/>
          <a:extLst/>
        </p:spPr>
        <p:txBody>
          <a:bodyPr lIns="0" tIns="0" rIns="0" bIns="0" anchor="ctr">
            <a:spAutoFit/>
          </a:bodyPr>
          <a:lstStyle/>
          <a:p>
            <a:pPr algn="ctr">
              <a:spcBef>
                <a:spcPct val="50000"/>
              </a:spcBef>
              <a:spcAft>
                <a:spcPct val="50000"/>
              </a:spcAft>
              <a:defRPr/>
            </a:pPr>
            <a:endParaRPr lang="en-GB" dirty="0">
              <a:solidFill>
                <a:srgbClr val="000000"/>
              </a:solidFill>
              <a:latin typeface="Arial"/>
              <a:ea typeface="ＭＳ Ｐゴシック" pitchFamily="34" charset="-128"/>
              <a:cs typeface="+mn-cs"/>
            </a:endParaRPr>
          </a:p>
        </p:txBody>
      </p:sp>
      <p:cxnSp>
        <p:nvCxnSpPr>
          <p:cNvPr id="1034" name="Straight Connector 23"/>
          <p:cNvCxnSpPr>
            <a:cxnSpLocks noChangeShapeType="1"/>
          </p:cNvCxnSpPr>
          <p:nvPr>
            <p:custDataLst>
              <p:tags r:id="rId6"/>
            </p:custDataLst>
          </p:nvPr>
        </p:nvCxnSpPr>
        <p:spPr bwMode="auto">
          <a:xfrm flipH="1">
            <a:off x="539750" y="5805488"/>
            <a:ext cx="4032250" cy="0"/>
          </a:xfrm>
          <a:prstGeom prst="line">
            <a:avLst/>
          </a:prstGeom>
          <a:noFill/>
          <a:ln w="57150" cap="rnd" algn="ctr">
            <a:solidFill>
              <a:schemeClr val="accent4"/>
            </a:solidFill>
            <a:round/>
            <a:headEnd/>
            <a:tailEnd/>
          </a:ln>
          <a:extLst/>
        </p:spPr>
      </p:cxnSp>
      <p:cxnSp>
        <p:nvCxnSpPr>
          <p:cNvPr id="32779" name="Straight Connector 30"/>
          <p:cNvCxnSpPr>
            <a:cxnSpLocks noChangeShapeType="1"/>
          </p:cNvCxnSpPr>
          <p:nvPr/>
        </p:nvCxnSpPr>
        <p:spPr bwMode="auto">
          <a:xfrm>
            <a:off x="7007225" y="2157413"/>
            <a:ext cx="1292225" cy="2203450"/>
          </a:xfrm>
          <a:prstGeom prst="line">
            <a:avLst/>
          </a:prstGeom>
          <a:noFill/>
          <a:ln w="31750" cap="rnd" algn="ctr">
            <a:solidFill>
              <a:schemeClr val="bg2"/>
            </a:solidFill>
            <a:round/>
            <a:headEnd/>
            <a:tailEnd/>
          </a:ln>
          <a:extLst>
            <a:ext uri="{909E8E84-426E-40DD-AFC4-6F175D3DCCD1}">
              <a14:hiddenFill xmlns="" xmlns:a14="http://schemas.microsoft.com/office/drawing/2010/main">
                <a:noFill/>
              </a14:hiddenFill>
            </a:ext>
          </a:extLst>
        </p:spPr>
      </p:cxnSp>
      <p:sp>
        <p:nvSpPr>
          <p:cNvPr id="32780" name="Rounded Rectangle 37"/>
          <p:cNvSpPr>
            <a:spLocks noChangeArrowheads="1"/>
          </p:cNvSpPr>
          <p:nvPr/>
        </p:nvSpPr>
        <p:spPr bwMode="auto">
          <a:xfrm rot="1259766">
            <a:off x="6727825" y="3222625"/>
            <a:ext cx="971550" cy="719138"/>
          </a:xfrm>
          <a:prstGeom prst="roundRect">
            <a:avLst>
              <a:gd name="adj" fmla="val 16667"/>
            </a:avLst>
          </a:prstGeom>
          <a:solidFill>
            <a:schemeClr val="accent2"/>
          </a:solidFill>
          <a:ln w="19050" algn="ctr">
            <a:solidFill>
              <a:schemeClr val="bg2"/>
            </a:solidFill>
            <a:round/>
            <a:headEnd/>
            <a:tailEnd/>
          </a:ln>
        </p:spPr>
        <p:txBody>
          <a:bodyPr wrap="none" lIns="0" tIns="0" rIns="0" bIns="0" anchor="ct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spcBef>
                <a:spcPct val="50000"/>
              </a:spcBef>
              <a:spcAft>
                <a:spcPct val="50000"/>
              </a:spcAft>
            </a:pPr>
            <a:r>
              <a:rPr lang="en-GB" altLang="ar-EG" sz="1400">
                <a:solidFill>
                  <a:srgbClr val="FFFFFF"/>
                </a:solidFill>
              </a:rPr>
              <a:t>Metabolic</a:t>
            </a:r>
            <a:br>
              <a:rPr lang="en-GB" altLang="ar-EG" sz="1400">
                <a:solidFill>
                  <a:srgbClr val="FFFFFF"/>
                </a:solidFill>
              </a:rPr>
            </a:br>
            <a:r>
              <a:rPr lang="en-GB" altLang="ar-EG" sz="1400">
                <a:solidFill>
                  <a:srgbClr val="FFFFFF"/>
                </a:solidFill>
              </a:rPr>
              <a:t>Effects</a:t>
            </a:r>
          </a:p>
        </p:txBody>
      </p:sp>
      <p:sp>
        <p:nvSpPr>
          <p:cNvPr id="32781" name="Rounded Rectangle 38"/>
          <p:cNvSpPr>
            <a:spLocks noChangeArrowheads="1"/>
          </p:cNvSpPr>
          <p:nvPr/>
        </p:nvSpPr>
        <p:spPr bwMode="auto">
          <a:xfrm>
            <a:off x="6334125" y="1919288"/>
            <a:ext cx="1368425" cy="458787"/>
          </a:xfrm>
          <a:prstGeom prst="roundRect">
            <a:avLst>
              <a:gd name="adj" fmla="val 16667"/>
            </a:avLst>
          </a:prstGeom>
          <a:solidFill>
            <a:schemeClr val="accent2"/>
          </a:solidFill>
          <a:ln w="19050" algn="ctr">
            <a:solidFill>
              <a:schemeClr val="bg2"/>
            </a:solidFill>
            <a:round/>
            <a:headEnd/>
            <a:tailEnd/>
          </a:ln>
        </p:spPr>
        <p:txBody>
          <a:bodyPr wrap="none" lIns="0" tIns="0" rIns="0" bIns="0" anchor="ct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eaLnBrk="1" hangingPunct="1">
              <a:spcBef>
                <a:spcPct val="50000"/>
              </a:spcBef>
              <a:spcAft>
                <a:spcPct val="50000"/>
              </a:spcAft>
            </a:pPr>
            <a:r>
              <a:rPr lang="en-GB" altLang="ar-EG">
                <a:solidFill>
                  <a:srgbClr val="FFFFFF"/>
                </a:solidFill>
              </a:rPr>
              <a:t>Benefits</a:t>
            </a:r>
          </a:p>
        </p:txBody>
      </p:sp>
      <p:sp>
        <p:nvSpPr>
          <p:cNvPr id="32782" name="Rounded Rectangle 37"/>
          <p:cNvSpPr>
            <a:spLocks noChangeArrowheads="1"/>
          </p:cNvSpPr>
          <p:nvPr/>
        </p:nvSpPr>
        <p:spPr bwMode="auto">
          <a:xfrm>
            <a:off x="6750050" y="3806825"/>
            <a:ext cx="1079500" cy="719138"/>
          </a:xfrm>
          <a:prstGeom prst="roundRect">
            <a:avLst>
              <a:gd name="adj" fmla="val 16667"/>
            </a:avLst>
          </a:prstGeom>
          <a:solidFill>
            <a:schemeClr val="accent2"/>
          </a:solidFill>
          <a:ln w="19050" algn="ctr">
            <a:solidFill>
              <a:schemeClr val="bg2"/>
            </a:solidFill>
            <a:round/>
            <a:headEnd/>
            <a:tailEnd/>
          </a:ln>
        </p:spPr>
        <p:txBody>
          <a:bodyPr wrap="none" lIns="0" tIns="0" rIns="0" bIns="0" anchor="ct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eaLnBrk="1" hangingPunct="1">
              <a:spcBef>
                <a:spcPct val="50000"/>
              </a:spcBef>
              <a:spcAft>
                <a:spcPct val="50000"/>
              </a:spcAft>
            </a:pPr>
            <a:r>
              <a:rPr lang="en-GB" altLang="ar-EG" sz="1400">
                <a:solidFill>
                  <a:srgbClr val="FFFFFF"/>
                </a:solidFill>
              </a:rPr>
              <a:t>Relief of </a:t>
            </a:r>
            <a:br>
              <a:rPr lang="en-GB" altLang="ar-EG" sz="1400">
                <a:solidFill>
                  <a:srgbClr val="FFFFFF"/>
                </a:solidFill>
              </a:rPr>
            </a:br>
            <a:r>
              <a:rPr lang="en-GB" altLang="ar-EG" sz="1400">
                <a:solidFill>
                  <a:srgbClr val="FFFFFF"/>
                </a:solidFill>
              </a:rPr>
              <a:t>Menopause </a:t>
            </a:r>
            <a:br>
              <a:rPr lang="en-GB" altLang="ar-EG" sz="1400">
                <a:solidFill>
                  <a:srgbClr val="FFFFFF"/>
                </a:solidFill>
              </a:rPr>
            </a:br>
            <a:r>
              <a:rPr lang="en-GB" altLang="ar-EG" sz="1400">
                <a:solidFill>
                  <a:srgbClr val="FFFFFF"/>
                </a:solidFill>
              </a:rPr>
              <a:t>Symptoms</a:t>
            </a:r>
          </a:p>
        </p:txBody>
      </p:sp>
      <p:sp>
        <p:nvSpPr>
          <p:cNvPr id="1039" name="Rounded Rectangle 37"/>
          <p:cNvSpPr>
            <a:spLocks noChangeArrowheads="1"/>
          </p:cNvSpPr>
          <p:nvPr>
            <p:custDataLst>
              <p:tags r:id="rId7"/>
            </p:custDataLst>
          </p:nvPr>
        </p:nvSpPr>
        <p:spPr bwMode="auto">
          <a:xfrm rot="-1017316">
            <a:off x="1025525" y="3683000"/>
            <a:ext cx="1079500" cy="719138"/>
          </a:xfrm>
          <a:prstGeom prst="roundRect">
            <a:avLst>
              <a:gd name="adj" fmla="val 16667"/>
            </a:avLst>
          </a:prstGeom>
          <a:solidFill>
            <a:schemeClr val="tx2"/>
          </a:solidFill>
          <a:ln w="19050" algn="ctr">
            <a:solidFill>
              <a:schemeClr val="accent4"/>
            </a:solidFill>
            <a:round/>
            <a:headEnd/>
            <a:tailEnd/>
          </a:ln>
        </p:spPr>
        <p:txBody>
          <a:bodyPr wrap="none" lIns="0" tIns="0" rIns="0" bIns="0" anchor="ctr"/>
          <a:lstStyle/>
          <a:p>
            <a:pPr>
              <a:spcBef>
                <a:spcPct val="50000"/>
              </a:spcBef>
              <a:spcAft>
                <a:spcPct val="50000"/>
              </a:spcAft>
              <a:defRPr/>
            </a:pPr>
            <a:r>
              <a:rPr lang="en-GB" sz="1400" dirty="0">
                <a:solidFill>
                  <a:srgbClr val="FFFFFF"/>
                </a:solidFill>
                <a:latin typeface="Arial" charset="0"/>
                <a:ea typeface="ＭＳ Ｐゴシック" pitchFamily="34" charset="-128"/>
                <a:cs typeface="+mn-cs"/>
              </a:rPr>
              <a:t>  CV </a:t>
            </a:r>
            <a:br>
              <a:rPr lang="en-GB" sz="1400" dirty="0">
                <a:solidFill>
                  <a:srgbClr val="FFFFFF"/>
                </a:solidFill>
                <a:latin typeface="Arial" charset="0"/>
                <a:ea typeface="ＭＳ Ｐゴシック" pitchFamily="34" charset="-128"/>
                <a:cs typeface="+mn-cs"/>
              </a:rPr>
            </a:br>
            <a:r>
              <a:rPr lang="en-GB" sz="1400" dirty="0">
                <a:solidFill>
                  <a:srgbClr val="FFFFFF"/>
                </a:solidFill>
                <a:latin typeface="Arial" charset="0"/>
                <a:ea typeface="ＭＳ Ｐゴシック" pitchFamily="34" charset="-128"/>
                <a:cs typeface="+mn-cs"/>
              </a:rPr>
              <a:t>  Risk</a:t>
            </a:r>
          </a:p>
        </p:txBody>
      </p:sp>
      <p:cxnSp>
        <p:nvCxnSpPr>
          <p:cNvPr id="1040" name="Straight Connector 31"/>
          <p:cNvCxnSpPr>
            <a:cxnSpLocks noChangeShapeType="1"/>
          </p:cNvCxnSpPr>
          <p:nvPr>
            <p:custDataLst>
              <p:tags r:id="rId8"/>
            </p:custDataLst>
          </p:nvPr>
        </p:nvCxnSpPr>
        <p:spPr bwMode="auto">
          <a:xfrm flipV="1">
            <a:off x="725488" y="2127250"/>
            <a:ext cx="1290637" cy="2214563"/>
          </a:xfrm>
          <a:prstGeom prst="line">
            <a:avLst/>
          </a:prstGeom>
          <a:noFill/>
          <a:ln w="31750" cap="rnd" algn="ctr">
            <a:solidFill>
              <a:schemeClr val="accent4"/>
            </a:solidFill>
            <a:round/>
            <a:headEnd/>
            <a:tailEnd/>
          </a:ln>
          <a:extLst/>
        </p:spPr>
      </p:cxnSp>
      <p:sp>
        <p:nvSpPr>
          <p:cNvPr id="5" name="Block Arc 22"/>
          <p:cNvSpPr/>
          <p:nvPr>
            <p:custDataLst>
              <p:tags r:id="rId9"/>
            </p:custDataLst>
          </p:nvPr>
        </p:nvSpPr>
        <p:spPr bwMode="auto">
          <a:xfrm rot="10800000">
            <a:off x="663575" y="4046538"/>
            <a:ext cx="2736850" cy="612775"/>
          </a:xfrm>
          <a:prstGeom prst="blockArc">
            <a:avLst/>
          </a:prstGeom>
          <a:solidFill>
            <a:schemeClr val="tx2"/>
          </a:solidFill>
          <a:ln w="12700" cap="flat" cmpd="sng" algn="ctr">
            <a:solidFill>
              <a:schemeClr val="accent4"/>
            </a:solidFill>
            <a:prstDash val="solid"/>
            <a:round/>
            <a:headEnd type="none" w="med" len="med"/>
            <a:tailEnd type="none" w="med" len="med"/>
          </a:ln>
          <a:effectLst/>
          <a:extLst/>
        </p:spPr>
        <p:txBody>
          <a:bodyPr lIns="0" tIns="0" rIns="0" bIns="0" anchor="ctr">
            <a:spAutoFit/>
          </a:bodyPr>
          <a:lstStyle/>
          <a:p>
            <a:pPr algn="ctr">
              <a:spcBef>
                <a:spcPct val="50000"/>
              </a:spcBef>
              <a:spcAft>
                <a:spcPct val="50000"/>
              </a:spcAft>
              <a:defRPr/>
            </a:pPr>
            <a:endParaRPr lang="en-GB" dirty="0">
              <a:solidFill>
                <a:srgbClr val="000000"/>
              </a:solidFill>
              <a:latin typeface="Arial"/>
              <a:ea typeface="ＭＳ Ｐゴシック" pitchFamily="34" charset="-128"/>
              <a:cs typeface="+mn-cs"/>
            </a:endParaRPr>
          </a:p>
        </p:txBody>
      </p:sp>
      <p:cxnSp>
        <p:nvCxnSpPr>
          <p:cNvPr id="1042" name="Straight Connector 30"/>
          <p:cNvCxnSpPr>
            <a:cxnSpLocks noChangeShapeType="1"/>
          </p:cNvCxnSpPr>
          <p:nvPr>
            <p:custDataLst>
              <p:tags r:id="rId10"/>
            </p:custDataLst>
          </p:nvPr>
        </p:nvCxnSpPr>
        <p:spPr bwMode="auto">
          <a:xfrm>
            <a:off x="2016125" y="2138363"/>
            <a:ext cx="1292225" cy="2203450"/>
          </a:xfrm>
          <a:prstGeom prst="line">
            <a:avLst/>
          </a:prstGeom>
          <a:noFill/>
          <a:ln w="31750" cap="rnd" algn="ctr">
            <a:solidFill>
              <a:schemeClr val="accent4"/>
            </a:solidFill>
            <a:round/>
            <a:headEnd/>
            <a:tailEnd/>
          </a:ln>
          <a:extLst/>
        </p:spPr>
      </p:cxnSp>
      <p:sp>
        <p:nvSpPr>
          <p:cNvPr id="1043" name="Rounded Rectangle 37"/>
          <p:cNvSpPr>
            <a:spLocks noChangeArrowheads="1"/>
          </p:cNvSpPr>
          <p:nvPr>
            <p:custDataLst>
              <p:tags r:id="rId11"/>
            </p:custDataLst>
          </p:nvPr>
        </p:nvSpPr>
        <p:spPr bwMode="auto">
          <a:xfrm rot="1259766">
            <a:off x="1736725" y="3203575"/>
            <a:ext cx="971550" cy="719138"/>
          </a:xfrm>
          <a:prstGeom prst="roundRect">
            <a:avLst>
              <a:gd name="adj" fmla="val 16667"/>
            </a:avLst>
          </a:prstGeom>
          <a:solidFill>
            <a:schemeClr val="tx2"/>
          </a:solidFill>
          <a:ln w="19050" algn="ctr">
            <a:solidFill>
              <a:schemeClr val="accent4"/>
            </a:solidFill>
            <a:round/>
            <a:headEnd/>
            <a:tailEnd/>
          </a:ln>
        </p:spPr>
        <p:txBody>
          <a:bodyPr wrap="none" lIns="0" tIns="0" rIns="0" bIns="0" anchor="ctr"/>
          <a:lstStyle/>
          <a:p>
            <a:pPr algn="ctr">
              <a:spcBef>
                <a:spcPct val="50000"/>
              </a:spcBef>
              <a:spcAft>
                <a:spcPct val="50000"/>
              </a:spcAft>
              <a:defRPr/>
            </a:pPr>
            <a:r>
              <a:rPr lang="en-GB" sz="1400" dirty="0">
                <a:solidFill>
                  <a:srgbClr val="FFFFFF"/>
                </a:solidFill>
                <a:latin typeface="Arial" charset="0"/>
                <a:ea typeface="ＭＳ Ｐゴシック" pitchFamily="34" charset="-128"/>
                <a:cs typeface="+mn-cs"/>
              </a:rPr>
              <a:t>Endometrial</a:t>
            </a:r>
            <a:br>
              <a:rPr lang="en-GB" sz="1400" dirty="0">
                <a:solidFill>
                  <a:srgbClr val="FFFFFF"/>
                </a:solidFill>
                <a:latin typeface="Arial" charset="0"/>
                <a:ea typeface="ＭＳ Ｐゴシック" pitchFamily="34" charset="-128"/>
                <a:cs typeface="+mn-cs"/>
              </a:rPr>
            </a:br>
            <a:r>
              <a:rPr lang="en-GB" sz="1400" dirty="0">
                <a:solidFill>
                  <a:srgbClr val="FFFFFF"/>
                </a:solidFill>
                <a:latin typeface="Arial" charset="0"/>
                <a:ea typeface="ＭＳ Ｐゴシック" pitchFamily="34" charset="-128"/>
                <a:cs typeface="+mn-cs"/>
              </a:rPr>
              <a:t>Cancer</a:t>
            </a:r>
          </a:p>
        </p:txBody>
      </p:sp>
      <p:sp>
        <p:nvSpPr>
          <p:cNvPr id="1044" name="Rounded Rectangle 38"/>
          <p:cNvSpPr>
            <a:spLocks noChangeArrowheads="1"/>
          </p:cNvSpPr>
          <p:nvPr>
            <p:custDataLst>
              <p:tags r:id="rId12"/>
            </p:custDataLst>
          </p:nvPr>
        </p:nvSpPr>
        <p:spPr bwMode="auto">
          <a:xfrm>
            <a:off x="1343025" y="1900238"/>
            <a:ext cx="1368425" cy="458787"/>
          </a:xfrm>
          <a:prstGeom prst="roundRect">
            <a:avLst>
              <a:gd name="adj" fmla="val 16667"/>
            </a:avLst>
          </a:prstGeom>
          <a:solidFill>
            <a:schemeClr val="tx2"/>
          </a:solidFill>
          <a:ln w="19050" algn="ctr">
            <a:solidFill>
              <a:schemeClr val="accent4"/>
            </a:solidFill>
            <a:round/>
            <a:headEnd/>
            <a:tailEnd/>
          </a:ln>
        </p:spPr>
        <p:txBody>
          <a:bodyPr wrap="none" lIns="0" tIns="0" rIns="0" bIns="0" anchor="ctr"/>
          <a:lstStyle/>
          <a:p>
            <a:pPr algn="ctr">
              <a:spcBef>
                <a:spcPct val="50000"/>
              </a:spcBef>
              <a:spcAft>
                <a:spcPct val="50000"/>
              </a:spcAft>
              <a:defRPr/>
            </a:pPr>
            <a:r>
              <a:rPr lang="en-GB" dirty="0">
                <a:solidFill>
                  <a:srgbClr val="FFFFFF"/>
                </a:solidFill>
                <a:latin typeface="Arial" charset="0"/>
                <a:ea typeface="ＭＳ Ｐゴシック" pitchFamily="34" charset="-128"/>
                <a:cs typeface="+mn-cs"/>
              </a:rPr>
              <a:t>Risks</a:t>
            </a:r>
          </a:p>
        </p:txBody>
      </p:sp>
      <p:sp>
        <p:nvSpPr>
          <p:cNvPr id="1045" name="Rounded Rectangle 37"/>
          <p:cNvSpPr>
            <a:spLocks noChangeArrowheads="1"/>
          </p:cNvSpPr>
          <p:nvPr>
            <p:custDataLst>
              <p:tags r:id="rId13"/>
            </p:custDataLst>
          </p:nvPr>
        </p:nvSpPr>
        <p:spPr bwMode="auto">
          <a:xfrm>
            <a:off x="1758950" y="3787775"/>
            <a:ext cx="1079500" cy="719138"/>
          </a:xfrm>
          <a:prstGeom prst="roundRect">
            <a:avLst>
              <a:gd name="adj" fmla="val 16667"/>
            </a:avLst>
          </a:prstGeom>
          <a:solidFill>
            <a:schemeClr val="tx2"/>
          </a:solidFill>
          <a:ln w="19050" algn="ctr">
            <a:solidFill>
              <a:schemeClr val="accent4"/>
            </a:solidFill>
            <a:round/>
            <a:headEnd/>
            <a:tailEnd/>
          </a:ln>
        </p:spPr>
        <p:txBody>
          <a:bodyPr wrap="none" lIns="0" tIns="0" rIns="0" bIns="0" anchor="ctr"/>
          <a:lstStyle/>
          <a:p>
            <a:pPr algn="ctr">
              <a:spcBef>
                <a:spcPct val="50000"/>
              </a:spcBef>
              <a:spcAft>
                <a:spcPct val="50000"/>
              </a:spcAft>
              <a:defRPr/>
            </a:pPr>
            <a:r>
              <a:rPr lang="en-GB" sz="1400" dirty="0">
                <a:solidFill>
                  <a:srgbClr val="FFFFFF"/>
                </a:solidFill>
                <a:latin typeface="Arial" charset="0"/>
                <a:ea typeface="ＭＳ Ｐゴシック" pitchFamily="34" charset="-128"/>
                <a:cs typeface="+mn-cs"/>
              </a:rPr>
              <a:t>Breast </a:t>
            </a:r>
            <a:br>
              <a:rPr lang="en-GB" sz="1400" dirty="0">
                <a:solidFill>
                  <a:srgbClr val="FFFFFF"/>
                </a:solidFill>
                <a:latin typeface="Arial" charset="0"/>
                <a:ea typeface="ＭＳ Ｐゴシック" pitchFamily="34" charset="-128"/>
                <a:cs typeface="+mn-cs"/>
              </a:rPr>
            </a:br>
            <a:r>
              <a:rPr lang="en-GB" sz="1400" dirty="0">
                <a:solidFill>
                  <a:srgbClr val="FFFFFF"/>
                </a:solidFill>
                <a:latin typeface="Arial" charset="0"/>
                <a:ea typeface="ＭＳ Ｐゴシック" pitchFamily="34" charset="-128"/>
                <a:cs typeface="+mn-cs"/>
              </a:rPr>
              <a:t>Cancer</a:t>
            </a:r>
          </a:p>
        </p:txBody>
      </p:sp>
      <p:cxnSp>
        <p:nvCxnSpPr>
          <p:cNvPr id="32790" name="Straight Connector 23"/>
          <p:cNvCxnSpPr>
            <a:cxnSpLocks noChangeShapeType="1"/>
          </p:cNvCxnSpPr>
          <p:nvPr>
            <p:custDataLst>
              <p:tags r:id="rId14"/>
            </p:custDataLst>
          </p:nvPr>
        </p:nvCxnSpPr>
        <p:spPr bwMode="auto">
          <a:xfrm flipH="1">
            <a:off x="4618038" y="5805488"/>
            <a:ext cx="4032250" cy="0"/>
          </a:xfrm>
          <a:prstGeom prst="line">
            <a:avLst/>
          </a:prstGeom>
          <a:noFill/>
          <a:ln w="57150" cap="rnd" algn="ctr">
            <a:solidFill>
              <a:schemeClr val="bg2"/>
            </a:solidFill>
            <a:round/>
            <a:headEnd/>
            <a:tailEnd/>
          </a:ln>
          <a:extLst>
            <a:ext uri="{909E8E84-426E-40DD-AFC4-6F175D3DCCD1}">
              <a14:hiddenFill xmlns="" xmlns:a14="http://schemas.microsoft.com/office/drawing/2010/main">
                <a:noFill/>
              </a14:hiddenFill>
            </a:ext>
          </a:extLst>
        </p:spPr>
      </p:cxnSp>
      <p:cxnSp>
        <p:nvCxnSpPr>
          <p:cNvPr id="32791" name="Straight Connector 18"/>
          <p:cNvCxnSpPr>
            <a:cxnSpLocks noChangeShapeType="1"/>
          </p:cNvCxnSpPr>
          <p:nvPr>
            <p:custDataLst>
              <p:tags r:id="rId15"/>
            </p:custDataLst>
          </p:nvPr>
        </p:nvCxnSpPr>
        <p:spPr bwMode="auto">
          <a:xfrm>
            <a:off x="4597400" y="2205038"/>
            <a:ext cx="0" cy="3600450"/>
          </a:xfrm>
          <a:prstGeom prst="line">
            <a:avLst/>
          </a:prstGeom>
          <a:noFill/>
          <a:ln w="57150" cap="rnd" algn="ctr">
            <a:solidFill>
              <a:schemeClr val="bg2"/>
            </a:solidFill>
            <a:round/>
            <a:headEnd/>
            <a:tailEnd/>
          </a:ln>
          <a:extLst>
            <a:ext uri="{909E8E84-426E-40DD-AFC4-6F175D3DCCD1}">
              <a14:hiddenFill xmlns="" xmlns:a14="http://schemas.microsoft.com/office/drawing/2010/main">
                <a:noFill/>
              </a14:hiddenFill>
            </a:ext>
          </a:extLst>
        </p:spPr>
      </p:cxnSp>
      <p:sp>
        <p:nvSpPr>
          <p:cNvPr id="4" name="Arc 3"/>
          <p:cNvSpPr/>
          <p:nvPr/>
        </p:nvSpPr>
        <p:spPr bwMode="auto">
          <a:xfrm>
            <a:off x="4359275" y="1752600"/>
            <a:ext cx="412750" cy="414338"/>
          </a:xfrm>
          <a:prstGeom prst="arc">
            <a:avLst>
              <a:gd name="adj1" fmla="val 16200000"/>
              <a:gd name="adj2" fmla="val 5399984"/>
            </a:avLst>
          </a:prstGeom>
          <a:solidFill>
            <a:schemeClr val="accent2"/>
          </a:solidFill>
          <a:ln w="76200" cap="flat" cmpd="sng" algn="ctr">
            <a:solidFill>
              <a:srgbClr val="00A3A3"/>
            </a:solidFill>
            <a:prstDash val="solid"/>
            <a:round/>
            <a:headEnd type="none" w="med" len="med"/>
            <a:tailEnd type="none" w="med" len="med"/>
          </a:ln>
          <a:effectLst/>
          <a:extLst/>
        </p:spPr>
        <p:txBody>
          <a:bodyPr lIns="0" tIns="0" rIns="0" bIns="0" anchor="ctr">
            <a:spAutoFit/>
          </a:bodyPr>
          <a:lstStyle/>
          <a:p>
            <a:pPr algn="ctr">
              <a:spcBef>
                <a:spcPct val="50000"/>
              </a:spcBef>
              <a:spcAft>
                <a:spcPct val="50000"/>
              </a:spcAft>
              <a:defRPr/>
            </a:pPr>
            <a:endParaRPr lang="en-GB" dirty="0">
              <a:solidFill>
                <a:srgbClr val="000000"/>
              </a:solidFill>
              <a:latin typeface="Arial" charset="0"/>
              <a:ea typeface="+mn-ea"/>
              <a:cs typeface="+mn-cs"/>
            </a:endParaRPr>
          </a:p>
        </p:txBody>
      </p:sp>
      <p:sp>
        <p:nvSpPr>
          <p:cNvPr id="33" name="Arc 32"/>
          <p:cNvSpPr/>
          <p:nvPr/>
        </p:nvSpPr>
        <p:spPr bwMode="auto">
          <a:xfrm flipH="1">
            <a:off x="4367213" y="1752600"/>
            <a:ext cx="414337" cy="414338"/>
          </a:xfrm>
          <a:prstGeom prst="arc">
            <a:avLst>
              <a:gd name="adj1" fmla="val 16200000"/>
              <a:gd name="adj2" fmla="val 5399984"/>
            </a:avLst>
          </a:prstGeom>
          <a:solidFill>
            <a:schemeClr val="accent4"/>
          </a:solidFill>
          <a:ln w="76200" cap="flat" cmpd="sng" algn="ctr">
            <a:solidFill>
              <a:schemeClr val="tx2"/>
            </a:solidFill>
            <a:prstDash val="solid"/>
            <a:round/>
            <a:headEnd type="none" w="med" len="med"/>
            <a:tailEnd type="none" w="med" len="med"/>
          </a:ln>
          <a:effectLst/>
          <a:extLst/>
        </p:spPr>
        <p:txBody>
          <a:bodyPr lIns="0" tIns="0" rIns="0" bIns="0" anchor="ctr">
            <a:spAutoFit/>
          </a:bodyPr>
          <a:lstStyle/>
          <a:p>
            <a:pPr algn="ctr">
              <a:spcBef>
                <a:spcPct val="50000"/>
              </a:spcBef>
              <a:spcAft>
                <a:spcPct val="50000"/>
              </a:spcAft>
              <a:defRPr/>
            </a:pPr>
            <a:endParaRPr lang="en-GB" dirty="0">
              <a:solidFill>
                <a:srgbClr val="000000"/>
              </a:solidFill>
              <a:latin typeface="Arial" charset="0"/>
              <a:ea typeface="+mn-ea"/>
              <a:cs typeface="+mn-cs"/>
            </a:endParaRPr>
          </a:p>
        </p:txBody>
      </p:sp>
    </p:spTree>
    <p:extLst>
      <p:ext uri="{BB962C8B-B14F-4D97-AF65-F5344CB8AC3E}">
        <p14:creationId xmlns="" xmlns:p14="http://schemas.microsoft.com/office/powerpoint/2010/main" val="172210020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Side-effects of hormone replacement therapy in general</a:t>
            </a:r>
            <a:r>
              <a:rPr lang="en-US" sz="4000" dirty="0" smtClean="0"/>
              <a:t/>
            </a:r>
            <a:br>
              <a:rPr lang="en-US" sz="4000" dirty="0" smtClean="0"/>
            </a:br>
            <a:endParaRPr lang="en-US" sz="4000" dirty="0"/>
          </a:p>
        </p:txBody>
      </p:sp>
      <p:sp>
        <p:nvSpPr>
          <p:cNvPr id="3" name="Content Placeholder 2"/>
          <p:cNvSpPr>
            <a:spLocks noGrp="1"/>
          </p:cNvSpPr>
          <p:nvPr>
            <p:ph idx="1"/>
          </p:nvPr>
        </p:nvSpPr>
        <p:spPr>
          <a:xfrm>
            <a:off x="457200" y="1295400"/>
            <a:ext cx="8229600" cy="5029200"/>
          </a:xfrm>
        </p:spPr>
        <p:txBody>
          <a:bodyPr>
            <a:normAutofit/>
          </a:bodyPr>
          <a:lstStyle/>
          <a:p>
            <a:r>
              <a:rPr lang="en-US" dirty="0" err="1" smtClean="0"/>
              <a:t>Oestrogen</a:t>
            </a:r>
            <a:r>
              <a:rPr lang="en-US" dirty="0" smtClean="0"/>
              <a:t>: breast tenderness, leg cramps, bloating, nausea, headaches.</a:t>
            </a:r>
          </a:p>
          <a:p>
            <a:r>
              <a:rPr lang="en-US" dirty="0" err="1" smtClean="0"/>
              <a:t>Progestogen</a:t>
            </a:r>
            <a:r>
              <a:rPr lang="en-US" dirty="0" smtClean="0"/>
              <a:t>: premenstrual syndrome-like symptoms, breast tenderness, backache, depression</a:t>
            </a:r>
          </a:p>
          <a:p>
            <a:r>
              <a:rPr lang="en-US" dirty="0" smtClean="0"/>
              <a:t>starting towards the end, or soon after, the </a:t>
            </a:r>
            <a:r>
              <a:rPr lang="en-US" dirty="0" err="1" smtClean="0"/>
              <a:t>progestogen</a:t>
            </a:r>
            <a:r>
              <a:rPr lang="en-US" dirty="0" smtClean="0"/>
              <a:t> phase. Breakthrough bleeding is common in the first 3-6 months of continuous combined and long-cycle HRT regimens.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b="1" dirty="0" smtClean="0">
                <a:solidFill>
                  <a:srgbClr val="C00000"/>
                </a:solidFill>
              </a:rPr>
              <a:t> 1)Coronary heart disease</a:t>
            </a:r>
            <a:endParaRPr lang="en-US" b="1" dirty="0">
              <a:solidFill>
                <a:srgbClr val="C00000"/>
              </a:solidFill>
            </a:endParaRPr>
          </a:p>
        </p:txBody>
      </p:sp>
      <p:sp>
        <p:nvSpPr>
          <p:cNvPr id="3" name="Content Placeholder 2"/>
          <p:cNvSpPr>
            <a:spLocks noGrp="1"/>
          </p:cNvSpPr>
          <p:nvPr>
            <p:ph idx="1"/>
          </p:nvPr>
        </p:nvSpPr>
        <p:spPr>
          <a:xfrm>
            <a:off x="457200" y="1295400"/>
            <a:ext cx="8229600" cy="5029200"/>
          </a:xfrm>
        </p:spPr>
        <p:txBody>
          <a:bodyPr>
            <a:normAutofit fontScale="92500"/>
          </a:bodyPr>
          <a:lstStyle/>
          <a:p>
            <a:r>
              <a:rPr lang="en-US" sz="2200" b="1" dirty="0" err="1" smtClean="0"/>
              <a:t>i</a:t>
            </a:r>
            <a:r>
              <a:rPr lang="en-US" sz="2200" b="1" dirty="0" smtClean="0"/>
              <a:t>) ET use is not associated with any increase in risk of coronary heart disease(CHD) </a:t>
            </a:r>
          </a:p>
          <a:p>
            <a:r>
              <a:rPr lang="en-US" sz="2200" b="1" dirty="0" smtClean="0"/>
              <a:t>ii) EPT use is not associated with an increase in risk of CHD when used in post-menopausal women in early menopause, and &lt; 10 years of menopause. </a:t>
            </a:r>
          </a:p>
          <a:p>
            <a:r>
              <a:rPr lang="en-US" sz="2200" b="1" dirty="0" smtClean="0"/>
              <a:t>iii) EPT use is associated with an increase in risk of CHD when used in post-menopausal women in late menopause, and if started &gt; 10 years of the menopause</a:t>
            </a:r>
          </a:p>
          <a:p>
            <a:pPr>
              <a:buNone/>
            </a:pPr>
            <a:endParaRPr lang="en-US" sz="2200" b="1" dirty="0" smtClean="0"/>
          </a:p>
          <a:p>
            <a:pPr>
              <a:buNone/>
            </a:pPr>
            <a:r>
              <a:rPr lang="en-US" sz="2200" b="1" dirty="0" err="1" smtClean="0"/>
              <a:t>i</a:t>
            </a:r>
            <a:r>
              <a:rPr lang="en-US" sz="2200" b="1" dirty="0" smtClean="0"/>
              <a:t>) It is </a:t>
            </a:r>
            <a:r>
              <a:rPr lang="en-US" sz="2200" b="1" dirty="0" smtClean="0">
                <a:solidFill>
                  <a:srgbClr val="FF0000"/>
                </a:solidFill>
              </a:rPr>
              <a:t>not recommended </a:t>
            </a:r>
            <a:r>
              <a:rPr lang="en-US" sz="2200" b="1" dirty="0" smtClean="0"/>
              <a:t>that ET or EPT be used for the prevention of coronary heart disease in postmenopausal women.</a:t>
            </a:r>
            <a:endParaRPr lang="en-US" altLang="ar-EG" sz="2200" b="1" dirty="0" smtClean="0">
              <a:solidFill>
                <a:srgbClr val="FF0000"/>
              </a:solidFill>
              <a:latin typeface="Arial" pitchFamily="34" charset="0"/>
            </a:endParaRPr>
          </a:p>
          <a:p>
            <a:pPr>
              <a:buNone/>
            </a:pPr>
            <a:r>
              <a:rPr lang="en-GB" altLang="ar-EG" b="1" dirty="0" smtClean="0">
                <a:solidFill>
                  <a:srgbClr val="FF0000"/>
                </a:solidFill>
                <a:latin typeface="Arial" pitchFamily="34" charset="0"/>
              </a:rPr>
              <a:t>The results suggest that HRT reduces CHD events in younger postmenopausal women if not started less than 10 years of menopause.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7696200" cy="5940088"/>
          </a:xfrm>
          <a:prstGeom prst="rect">
            <a:avLst/>
          </a:prstGeom>
        </p:spPr>
        <p:txBody>
          <a:bodyPr wrap="square">
            <a:spAutoFit/>
          </a:bodyPr>
          <a:lstStyle/>
          <a:p>
            <a:r>
              <a:rPr lang="en-US" sz="4000" b="1" dirty="0" smtClean="0">
                <a:solidFill>
                  <a:srgbClr val="C00000"/>
                </a:solidFill>
              </a:rPr>
              <a:t>2)STROKE</a:t>
            </a:r>
          </a:p>
          <a:p>
            <a:r>
              <a:rPr lang="en-US" sz="2400" dirty="0" smtClean="0"/>
              <a:t>1. ET and EPT increase the risk of stroke.</a:t>
            </a:r>
            <a:endParaRPr lang="en-US" sz="2400" i="1" dirty="0" smtClean="0"/>
          </a:p>
          <a:p>
            <a:r>
              <a:rPr lang="en-US" sz="2400" dirty="0" smtClean="0"/>
              <a:t>2. ET increases the risk of </a:t>
            </a:r>
            <a:r>
              <a:rPr lang="en-US" sz="2400" dirty="0" err="1" smtClean="0"/>
              <a:t>ischaemic</a:t>
            </a:r>
            <a:r>
              <a:rPr lang="en-US" sz="2400" dirty="0" smtClean="0"/>
              <a:t> stroke in generally</a:t>
            </a:r>
          </a:p>
          <a:p>
            <a:r>
              <a:rPr lang="en-US" sz="2400" dirty="0" smtClean="0"/>
              <a:t>healthy postmenopausal women, and this risk is present in</a:t>
            </a:r>
          </a:p>
          <a:p>
            <a:r>
              <a:rPr lang="en-US" sz="2400" dirty="0" smtClean="0"/>
              <a:t>all subgroups of women, including younger and more</a:t>
            </a:r>
          </a:p>
          <a:p>
            <a:r>
              <a:rPr lang="en-US" sz="2400" dirty="0" smtClean="0"/>
              <a:t>recently menopausal women. </a:t>
            </a:r>
            <a:endParaRPr lang="en-US" sz="2400" i="1" dirty="0" smtClean="0"/>
          </a:p>
          <a:p>
            <a:r>
              <a:rPr lang="en-US" sz="2400" dirty="0" smtClean="0"/>
              <a:t>3. Two studies showed that there is no increase in risk if HT is Used for &lt; 5 years in younger postmenopausal women</a:t>
            </a:r>
            <a:r>
              <a:rPr lang="en-US" sz="2000" dirty="0" smtClean="0"/>
              <a:t>.</a:t>
            </a:r>
          </a:p>
          <a:p>
            <a:endParaRPr lang="en-US" sz="2000" i="1" dirty="0" smtClean="0"/>
          </a:p>
          <a:p>
            <a:r>
              <a:rPr lang="en-US" sz="2000" b="1" dirty="0" smtClean="0"/>
              <a:t>Evidence statement</a:t>
            </a:r>
          </a:p>
          <a:p>
            <a:r>
              <a:rPr lang="en-US" sz="2000" b="1" dirty="0" err="1" smtClean="0"/>
              <a:t>i</a:t>
            </a:r>
            <a:r>
              <a:rPr lang="en-US" sz="2000" b="1" dirty="0" smtClean="0"/>
              <a:t>) ET and EPT use are associated with increased risk of stroke.</a:t>
            </a:r>
          </a:p>
          <a:p>
            <a:r>
              <a:rPr lang="en-US" sz="2000" b="1" dirty="0" smtClean="0"/>
              <a:t>Recommendation</a:t>
            </a:r>
          </a:p>
          <a:p>
            <a:r>
              <a:rPr lang="en-US" sz="2000" b="1" dirty="0" err="1" smtClean="0"/>
              <a:t>i</a:t>
            </a:r>
            <a:r>
              <a:rPr lang="en-US" sz="2000" b="1" dirty="0" smtClean="0"/>
              <a:t>) ET and EPT are </a:t>
            </a:r>
            <a:r>
              <a:rPr lang="en-US" sz="2400" b="1" dirty="0" smtClean="0">
                <a:solidFill>
                  <a:srgbClr val="C00000"/>
                </a:solidFill>
              </a:rPr>
              <a:t>not to be used </a:t>
            </a:r>
            <a:r>
              <a:rPr lang="en-US" sz="2000" b="1" dirty="0" smtClean="0"/>
              <a:t>in postmenopausal women</a:t>
            </a:r>
          </a:p>
          <a:p>
            <a:r>
              <a:rPr lang="en-US" sz="2000" b="1" dirty="0" smtClean="0"/>
              <a:t>with high risk for stroke. </a:t>
            </a:r>
            <a:endParaRPr lang="en-US"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152399" y="63500"/>
            <a:ext cx="8991601" cy="927100"/>
          </a:xfrm>
        </p:spPr>
        <p:txBody>
          <a:bodyPr>
            <a:normAutofit fontScale="90000"/>
          </a:bodyPr>
          <a:lstStyle/>
          <a:p>
            <a:r>
              <a:rPr lang="en-GB" altLang="ar-EG" sz="3200" b="1" dirty="0" smtClean="0">
                <a:solidFill>
                  <a:srgbClr val="FF0000"/>
                </a:solidFill>
              </a:rPr>
              <a:t>3) Breast cancer</a:t>
            </a:r>
            <a:r>
              <a:rPr lang="en-GB" altLang="ar-EG" sz="3200" dirty="0" smtClean="0"/>
              <a:t/>
            </a:r>
            <a:br>
              <a:rPr lang="en-GB" altLang="ar-EG" sz="3200" dirty="0" smtClean="0"/>
            </a:br>
            <a:r>
              <a:rPr lang="en-GB" altLang="ar-EG" sz="2700" dirty="0" smtClean="0"/>
              <a:t>Statements from International Menopause Society 2013</a:t>
            </a:r>
          </a:p>
        </p:txBody>
      </p:sp>
      <p:sp>
        <p:nvSpPr>
          <p:cNvPr id="45059" name="Content Placeholder 2"/>
          <p:cNvSpPr>
            <a:spLocks noGrp="1"/>
          </p:cNvSpPr>
          <p:nvPr>
            <p:ph idx="4294967295"/>
          </p:nvPr>
        </p:nvSpPr>
        <p:spPr>
          <a:xfrm>
            <a:off x="152400" y="1143000"/>
            <a:ext cx="8991600" cy="3571875"/>
          </a:xfrm>
        </p:spPr>
        <p:txBody>
          <a:bodyPr>
            <a:normAutofit/>
          </a:bodyPr>
          <a:lstStyle/>
          <a:p>
            <a:pPr>
              <a:buFontTx/>
              <a:buNone/>
            </a:pPr>
            <a:r>
              <a:rPr lang="en-US" altLang="ar-EG" sz="2000" dirty="0" smtClean="0">
                <a:solidFill>
                  <a:srgbClr val="52BE08"/>
                </a:solidFill>
              </a:rPr>
              <a:t>International Menopause Society Statement on Breast Cancer</a:t>
            </a:r>
            <a:r>
              <a:rPr lang="en-US" altLang="ar-EG" sz="2000" baseline="30000" dirty="0" smtClean="0">
                <a:solidFill>
                  <a:srgbClr val="52BE08"/>
                </a:solidFill>
              </a:rPr>
              <a:t>1</a:t>
            </a:r>
            <a:endParaRPr lang="en-GB" altLang="ar-EG" sz="2000" baseline="30000" dirty="0" smtClean="0">
              <a:solidFill>
                <a:srgbClr val="52BE08"/>
              </a:solidFill>
            </a:endParaRPr>
          </a:p>
          <a:p>
            <a:r>
              <a:rPr lang="en-GB" altLang="ar-EG" sz="2000" dirty="0" smtClean="0"/>
              <a:t>Women should be reassured that the possible increased risks of breast cancer </a:t>
            </a:r>
            <a:br>
              <a:rPr lang="en-GB" altLang="ar-EG" sz="2000" dirty="0" smtClean="0"/>
            </a:br>
            <a:r>
              <a:rPr lang="en-GB" altLang="ar-EG" sz="2000" dirty="0" smtClean="0"/>
              <a:t>associated with HRT </a:t>
            </a:r>
            <a:r>
              <a:rPr lang="en-GB" altLang="ar-EG" sz="2000" b="1" dirty="0" smtClean="0"/>
              <a:t>are small</a:t>
            </a:r>
          </a:p>
          <a:p>
            <a:pPr lvl="1"/>
            <a:r>
              <a:rPr lang="en-GB" altLang="ar-EG" sz="2000" dirty="0" smtClean="0"/>
              <a:t>an incidence of &lt;1.0 per 1000 women per year of use</a:t>
            </a:r>
          </a:p>
          <a:p>
            <a:pPr lvl="1"/>
            <a:r>
              <a:rPr lang="en-GB" altLang="ar-EG" sz="2000" dirty="0" smtClean="0"/>
              <a:t>Less than the increased risks associated with common lifestyle factors such as reduced physical activity, obesity and alcohol consumption</a:t>
            </a:r>
          </a:p>
          <a:p>
            <a:r>
              <a:rPr lang="en-GB" altLang="ar-EG" sz="2000" dirty="0" smtClean="0"/>
              <a:t>Micronized progesterone or </a:t>
            </a:r>
            <a:r>
              <a:rPr lang="en-GB" altLang="ar-EG" sz="2000" dirty="0" err="1" smtClean="0">
                <a:solidFill>
                  <a:srgbClr val="FF0000"/>
                </a:solidFill>
              </a:rPr>
              <a:t>dydrogesterone</a:t>
            </a:r>
            <a:r>
              <a:rPr lang="en-GB" altLang="ar-EG" sz="2000" dirty="0" smtClean="0"/>
              <a:t> used with </a:t>
            </a:r>
            <a:r>
              <a:rPr lang="en-GB" altLang="ar-EG" sz="2000" dirty="0" err="1" smtClean="0"/>
              <a:t>estradiol</a:t>
            </a:r>
            <a:r>
              <a:rPr lang="en-GB" altLang="ar-EG" sz="2000" dirty="0" smtClean="0"/>
              <a:t> may be associated with a better risk profile for breast cancer than synthetic </a:t>
            </a:r>
            <a:r>
              <a:rPr lang="en-GB" altLang="ar-EG" sz="2000" dirty="0" err="1" smtClean="0"/>
              <a:t>progestogens</a:t>
            </a:r>
            <a:endParaRPr lang="en-GB" altLang="ar-EG" sz="2000" dirty="0" smtClean="0"/>
          </a:p>
        </p:txBody>
      </p:sp>
      <p:sp>
        <p:nvSpPr>
          <p:cNvPr id="45060" name="TextBox 3"/>
          <p:cNvSpPr txBox="1">
            <a:spLocks noChangeArrowheads="1"/>
          </p:cNvSpPr>
          <p:nvPr/>
        </p:nvSpPr>
        <p:spPr bwMode="auto">
          <a:xfrm>
            <a:off x="503238" y="6300788"/>
            <a:ext cx="35004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spcBef>
                <a:spcPct val="50000"/>
              </a:spcBef>
              <a:spcAft>
                <a:spcPct val="50000"/>
              </a:spcAft>
            </a:pPr>
            <a:r>
              <a:rPr lang="en-GB" altLang="ar-EG" sz="900"/>
              <a:t>1. D</a:t>
            </a:r>
            <a:r>
              <a:rPr lang="en-US" altLang="ar-EG" sz="900"/>
              <a:t>e Villiers TJ </a:t>
            </a:r>
            <a:r>
              <a:rPr lang="nl-NL" altLang="ar-EG" sz="900"/>
              <a:t>et al. </a:t>
            </a:r>
            <a:r>
              <a:rPr lang="de-DE" altLang="ar-EG" sz="900"/>
              <a:t>Climacteric </a:t>
            </a:r>
            <a:r>
              <a:rPr lang="en-US" altLang="ar-EG" sz="900"/>
              <a:t>2013;16:316–337.</a:t>
            </a:r>
            <a:r>
              <a:rPr lang="en-GB" altLang="ar-EG" sz="900"/>
              <a:t/>
            </a:r>
            <a:br>
              <a:rPr lang="en-GB" altLang="ar-EG" sz="900"/>
            </a:br>
            <a:r>
              <a:rPr lang="en-GB" altLang="ar-EG" sz="900"/>
              <a:t>2. Santen R et al. J Clin Endocrinol Metab 2010;95(Suppl1):S1–S66.</a:t>
            </a:r>
          </a:p>
        </p:txBody>
      </p:sp>
      <p:sp>
        <p:nvSpPr>
          <p:cNvPr id="45061" name="Rectangle 5"/>
          <p:cNvSpPr>
            <a:spLocks noChangeArrowheads="1"/>
          </p:cNvSpPr>
          <p:nvPr/>
        </p:nvSpPr>
        <p:spPr bwMode="auto">
          <a:xfrm>
            <a:off x="404813" y="4627563"/>
            <a:ext cx="8520112" cy="1222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nSpc>
                <a:spcPct val="95000"/>
              </a:lnSpc>
              <a:spcBef>
                <a:spcPct val="30000"/>
              </a:spcBef>
              <a:spcAft>
                <a:spcPct val="20000"/>
              </a:spcAft>
              <a:buClr>
                <a:srgbClr val="000000"/>
              </a:buClr>
              <a:buSzPct val="110000"/>
            </a:pPr>
            <a:r>
              <a:rPr lang="en-US" altLang="ar-EG" dirty="0">
                <a:solidFill>
                  <a:srgbClr val="52BE08"/>
                </a:solidFill>
              </a:rPr>
              <a:t>USA Endocrine Society Scientific Statement on Breast Cancer</a:t>
            </a:r>
            <a:r>
              <a:rPr lang="en-US" altLang="ar-EG" baseline="30000" dirty="0">
                <a:solidFill>
                  <a:srgbClr val="52BE08"/>
                </a:solidFill>
              </a:rPr>
              <a:t>2</a:t>
            </a:r>
            <a:endParaRPr lang="en-GB" altLang="ar-EG" baseline="30000" dirty="0">
              <a:solidFill>
                <a:srgbClr val="52BE08"/>
              </a:solidFill>
            </a:endParaRPr>
          </a:p>
          <a:p>
            <a:pPr>
              <a:lnSpc>
                <a:spcPct val="95000"/>
              </a:lnSpc>
              <a:spcBef>
                <a:spcPct val="30000"/>
              </a:spcBef>
              <a:spcAft>
                <a:spcPct val="20000"/>
              </a:spcAft>
              <a:buClr>
                <a:srgbClr val="000000"/>
              </a:buClr>
              <a:buSzPct val="110000"/>
              <a:buFontTx/>
              <a:buChar char="•"/>
            </a:pPr>
            <a:r>
              <a:rPr lang="en-GB" altLang="ar-EG" sz="1600" dirty="0"/>
              <a:t>Emerging data </a:t>
            </a:r>
            <a:r>
              <a:rPr lang="de-DE" altLang="ar-EG" sz="1600" dirty="0"/>
              <a:t>from 2 independent studies </a:t>
            </a:r>
            <a:r>
              <a:rPr lang="en-GB" altLang="ar-EG" sz="1600" dirty="0"/>
              <a:t>suggest that progesterone (and perhaps </a:t>
            </a:r>
            <a:r>
              <a:rPr lang="en-GB" altLang="ar-EG" sz="1600" dirty="0" err="1">
                <a:solidFill>
                  <a:srgbClr val="FF0000"/>
                </a:solidFill>
              </a:rPr>
              <a:t>dydrogesterone</a:t>
            </a:r>
            <a:r>
              <a:rPr lang="en-GB" altLang="ar-EG" sz="1600" dirty="0"/>
              <a:t>) in</a:t>
            </a:r>
            <a:r>
              <a:rPr lang="en-GB" altLang="ar-EG" sz="1600" dirty="0">
                <a:solidFill>
                  <a:srgbClr val="000000"/>
                </a:solidFill>
              </a:rPr>
              <a:t> combination with </a:t>
            </a:r>
            <a:r>
              <a:rPr lang="en-GB" altLang="ar-EG" sz="1600" b="1" dirty="0" err="1">
                <a:solidFill>
                  <a:srgbClr val="000000"/>
                </a:solidFill>
              </a:rPr>
              <a:t>estrogen</a:t>
            </a:r>
            <a:r>
              <a:rPr lang="en-GB" altLang="ar-EG" sz="1600" b="1" dirty="0">
                <a:solidFill>
                  <a:srgbClr val="000000"/>
                </a:solidFill>
              </a:rPr>
              <a:t> does not increase breast cancer risk if given for 5 years or less</a:t>
            </a:r>
          </a:p>
        </p:txBody>
      </p:sp>
    </p:spTree>
    <p:extLst>
      <p:ext uri="{BB962C8B-B14F-4D97-AF65-F5344CB8AC3E}">
        <p14:creationId xmlns="" xmlns:p14="http://schemas.microsoft.com/office/powerpoint/2010/main" val="313876747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3"/>
          <p:cNvGrpSpPr>
            <a:grpSpLocks/>
          </p:cNvGrpSpPr>
          <p:nvPr/>
        </p:nvGrpSpPr>
        <p:grpSpPr bwMode="auto">
          <a:xfrm>
            <a:off x="3184525" y="2249488"/>
            <a:ext cx="2579688" cy="2716212"/>
            <a:chOff x="3184634" y="2249213"/>
            <a:chExt cx="2580287" cy="2716927"/>
          </a:xfrm>
        </p:grpSpPr>
        <p:grpSp>
          <p:nvGrpSpPr>
            <p:cNvPr id="4" name="Group 21"/>
            <p:cNvGrpSpPr>
              <a:grpSpLocks/>
            </p:cNvGrpSpPr>
            <p:nvPr/>
          </p:nvGrpSpPr>
          <p:grpSpPr bwMode="auto">
            <a:xfrm>
              <a:off x="3184634" y="2249213"/>
              <a:ext cx="2580287" cy="1329559"/>
              <a:chOff x="3184634" y="2249213"/>
              <a:chExt cx="2580287" cy="1424153"/>
            </a:xfrm>
          </p:grpSpPr>
          <p:cxnSp>
            <p:nvCxnSpPr>
              <p:cNvPr id="37903" name="Straight Arrow Connector 16"/>
              <p:cNvCxnSpPr>
                <a:cxnSpLocks noChangeShapeType="1"/>
              </p:cNvCxnSpPr>
              <p:nvPr/>
            </p:nvCxnSpPr>
            <p:spPr bwMode="auto">
              <a:xfrm flipH="1" flipV="1">
                <a:off x="3184634" y="2254469"/>
                <a:ext cx="1277007" cy="1418897"/>
              </a:xfrm>
              <a:prstGeom prst="straightConnector1">
                <a:avLst/>
              </a:prstGeom>
              <a:noFill/>
              <a:ln w="12700">
                <a:solidFill>
                  <a:srgbClr val="52BE08"/>
                </a:solidFill>
                <a:round/>
                <a:headEnd/>
                <a:tailEnd type="arrow" w="med" len="med"/>
              </a:ln>
              <a:extLst>
                <a:ext uri="{909E8E84-426E-40DD-AFC4-6F175D3DCCD1}">
                  <a14:hiddenFill xmlns="" xmlns:a14="http://schemas.microsoft.com/office/drawing/2010/main">
                    <a:noFill/>
                  </a14:hiddenFill>
                </a:ext>
              </a:extLst>
            </p:spPr>
          </p:cxnSp>
          <p:cxnSp>
            <p:nvCxnSpPr>
              <p:cNvPr id="37904" name="Straight Arrow Connector 18"/>
              <p:cNvCxnSpPr>
                <a:cxnSpLocks noChangeShapeType="1"/>
              </p:cNvCxnSpPr>
              <p:nvPr/>
            </p:nvCxnSpPr>
            <p:spPr bwMode="auto">
              <a:xfrm flipV="1">
                <a:off x="4487914" y="2249213"/>
                <a:ext cx="1277007" cy="1418897"/>
              </a:xfrm>
              <a:prstGeom prst="straightConnector1">
                <a:avLst/>
              </a:prstGeom>
              <a:noFill/>
              <a:ln w="12700">
                <a:solidFill>
                  <a:srgbClr val="52BE08"/>
                </a:solidFill>
                <a:round/>
                <a:headEnd/>
                <a:tailEnd type="arrow" w="med" len="med"/>
              </a:ln>
              <a:extLst>
                <a:ext uri="{909E8E84-426E-40DD-AFC4-6F175D3DCCD1}">
                  <a14:hiddenFill xmlns="" xmlns:a14="http://schemas.microsoft.com/office/drawing/2010/main">
                    <a:noFill/>
                  </a14:hiddenFill>
                </a:ext>
              </a:extLst>
            </p:spPr>
          </p:cxnSp>
        </p:grpSp>
        <p:cxnSp>
          <p:nvCxnSpPr>
            <p:cNvPr id="37902" name="Straight Arrow Connector 20"/>
            <p:cNvCxnSpPr>
              <a:cxnSpLocks noChangeShapeType="1"/>
            </p:cNvCxnSpPr>
            <p:nvPr/>
          </p:nvCxnSpPr>
          <p:spPr bwMode="auto">
            <a:xfrm>
              <a:off x="4493173" y="3578774"/>
              <a:ext cx="0" cy="1387366"/>
            </a:xfrm>
            <a:prstGeom prst="straightConnector1">
              <a:avLst/>
            </a:prstGeom>
            <a:noFill/>
            <a:ln w="12700">
              <a:solidFill>
                <a:srgbClr val="52BE08"/>
              </a:solidFill>
              <a:round/>
              <a:headEnd/>
              <a:tailEnd type="arrow" w="med" len="med"/>
            </a:ln>
            <a:extLst>
              <a:ext uri="{909E8E84-426E-40DD-AFC4-6F175D3DCCD1}">
                <a14:hiddenFill xmlns="" xmlns:a14="http://schemas.microsoft.com/office/drawing/2010/main">
                  <a:noFill/>
                </a14:hiddenFill>
              </a:ext>
            </a:extLst>
          </p:spPr>
        </p:cxnSp>
      </p:grpSp>
      <p:sp>
        <p:nvSpPr>
          <p:cNvPr id="2" name="Title 1"/>
          <p:cNvSpPr>
            <a:spLocks noGrp="1"/>
          </p:cNvSpPr>
          <p:nvPr>
            <p:ph type="title" idx="4294967295"/>
          </p:nvPr>
        </p:nvSpPr>
        <p:spPr>
          <a:xfrm>
            <a:off x="495300" y="63500"/>
            <a:ext cx="8648700" cy="927100"/>
          </a:xfrm>
        </p:spPr>
        <p:txBody>
          <a:bodyPr/>
          <a:lstStyle/>
          <a:p>
            <a:pPr>
              <a:defRPr/>
            </a:pPr>
            <a:r>
              <a:rPr lang="en-GB" sz="2740" dirty="0" smtClean="0">
                <a:ea typeface="+mj-ea"/>
                <a:cs typeface="+mj-cs"/>
              </a:rPr>
              <a:t>Is HRT Associated with Increased Breast Cancer Risk? Evidence from WHI</a:t>
            </a:r>
          </a:p>
        </p:txBody>
      </p:sp>
      <p:sp>
        <p:nvSpPr>
          <p:cNvPr id="37892" name="Content Placeholder 4"/>
          <p:cNvSpPr>
            <a:spLocks noGrp="1"/>
          </p:cNvSpPr>
          <p:nvPr>
            <p:ph sz="quarter" idx="4294967295"/>
          </p:nvPr>
        </p:nvSpPr>
        <p:spPr>
          <a:xfrm>
            <a:off x="0" y="6300788"/>
            <a:ext cx="4740275" cy="503237"/>
          </a:xfrm>
        </p:spPr>
        <p:txBody>
          <a:bodyPr/>
          <a:lstStyle/>
          <a:p>
            <a:pPr marL="0" indent="0">
              <a:lnSpc>
                <a:spcPct val="100000"/>
              </a:lnSpc>
              <a:buFontTx/>
              <a:buNone/>
            </a:pPr>
            <a:r>
              <a:rPr lang="en-GB" altLang="ar-EG" sz="900" smtClean="0"/>
              <a:t>1. Rossouw JE et al. JAMA</a:t>
            </a:r>
            <a:r>
              <a:rPr lang="en-GB" altLang="ar-EG" sz="900" i="1" smtClean="0"/>
              <a:t> </a:t>
            </a:r>
            <a:r>
              <a:rPr lang="en-GB" altLang="ar-EG" sz="900" smtClean="0"/>
              <a:t>2002;288:321–33; 2. Langer R et al. Climacteric 2012;15:206–12;  3. Stefanik M et al. JAMA</a:t>
            </a:r>
            <a:r>
              <a:rPr lang="en-GB" altLang="ar-EG" sz="900" i="1" smtClean="0"/>
              <a:t> </a:t>
            </a:r>
            <a:r>
              <a:rPr lang="en-GB" altLang="ar-EG" sz="900" smtClean="0"/>
              <a:t>2006;295:1647–57; 4. Santen R et al. J Clin Endocrinol Metab 2010;95(Suppl 1):s1–66; 5. Gompel A et al. Climacteric 2012;15:241–9.</a:t>
            </a:r>
          </a:p>
          <a:p>
            <a:pPr marL="0" indent="0">
              <a:lnSpc>
                <a:spcPct val="100000"/>
              </a:lnSpc>
              <a:buFontTx/>
              <a:buNone/>
            </a:pPr>
            <a:endParaRPr lang="en-GB" altLang="ar-EG" sz="900" smtClean="0"/>
          </a:p>
        </p:txBody>
      </p:sp>
      <p:grpSp>
        <p:nvGrpSpPr>
          <p:cNvPr id="5" name="Group 13"/>
          <p:cNvGrpSpPr>
            <a:grpSpLocks/>
          </p:cNvGrpSpPr>
          <p:nvPr/>
        </p:nvGrpSpPr>
        <p:grpSpPr bwMode="auto">
          <a:xfrm>
            <a:off x="3468688" y="3105150"/>
            <a:ext cx="2049462" cy="1057275"/>
            <a:chOff x="3499945" y="2979682"/>
            <a:chExt cx="2049517" cy="1056290"/>
          </a:xfrm>
        </p:grpSpPr>
        <p:sp>
          <p:nvSpPr>
            <p:cNvPr id="37899" name="Oval 12"/>
            <p:cNvSpPr>
              <a:spLocks noChangeArrowheads="1"/>
            </p:cNvSpPr>
            <p:nvPr/>
          </p:nvSpPr>
          <p:spPr bwMode="auto">
            <a:xfrm>
              <a:off x="3499945" y="2979682"/>
              <a:ext cx="2049517" cy="1056290"/>
            </a:xfrm>
            <a:prstGeom prst="ellipse">
              <a:avLst/>
            </a:prstGeom>
            <a:solidFill>
              <a:srgbClr val="52BE08"/>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lIns="0" tIns="0" rIns="0" bIns="0" anchor="ctr">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eaLnBrk="1" hangingPunct="1">
                <a:spcBef>
                  <a:spcPct val="50000"/>
                </a:spcBef>
                <a:spcAft>
                  <a:spcPct val="50000"/>
                </a:spcAft>
              </a:pPr>
              <a:endParaRPr lang="en-GB" altLang="ar-EG"/>
            </a:p>
          </p:txBody>
        </p:sp>
        <p:sp>
          <p:nvSpPr>
            <p:cNvPr id="37900" name="TextBox 5"/>
            <p:cNvSpPr txBox="1">
              <a:spLocks noChangeArrowheads="1"/>
            </p:cNvSpPr>
            <p:nvPr/>
          </p:nvSpPr>
          <p:spPr bwMode="auto">
            <a:xfrm>
              <a:off x="3783724" y="3153103"/>
              <a:ext cx="1497723"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eaLnBrk="1" hangingPunct="1">
                <a:spcBef>
                  <a:spcPct val="50000"/>
                </a:spcBef>
                <a:spcAft>
                  <a:spcPct val="50000"/>
                </a:spcAft>
              </a:pPr>
              <a:r>
                <a:rPr lang="en-GB" altLang="ar-EG" b="1" dirty="0">
                  <a:solidFill>
                    <a:schemeClr val="bg1"/>
                  </a:solidFill>
                </a:rPr>
                <a:t>WHI evidence</a:t>
              </a:r>
            </a:p>
          </p:txBody>
        </p:sp>
      </p:grpSp>
      <p:sp>
        <p:nvSpPr>
          <p:cNvPr id="37894" name="Rectangle 6"/>
          <p:cNvSpPr>
            <a:spLocks noChangeArrowheads="1"/>
          </p:cNvSpPr>
          <p:nvPr/>
        </p:nvSpPr>
        <p:spPr bwMode="auto">
          <a:xfrm>
            <a:off x="111125" y="1603375"/>
            <a:ext cx="3330575"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eaLnBrk="1" hangingPunct="1"/>
            <a:r>
              <a:rPr lang="en-GB" altLang="ar-EG" sz="1800" b="1" dirty="0"/>
              <a:t>WHI RR for breast cancer: </a:t>
            </a:r>
          </a:p>
          <a:p>
            <a:pPr algn="ctr" eaLnBrk="1" hangingPunct="1"/>
            <a:r>
              <a:rPr lang="en-GB" altLang="ar-EG" sz="1800" b="1" dirty="0">
                <a:solidFill>
                  <a:schemeClr val="accent2"/>
                </a:solidFill>
              </a:rPr>
              <a:t>1.26 (95% CI 1.00–1.59) </a:t>
            </a:r>
          </a:p>
          <a:p>
            <a:pPr algn="ctr" eaLnBrk="1" hangingPunct="1"/>
            <a:r>
              <a:rPr lang="en-GB" altLang="ar-EG" sz="1800" b="1" dirty="0"/>
              <a:t>for current use of HRT </a:t>
            </a:r>
          </a:p>
          <a:p>
            <a:pPr algn="ctr" eaLnBrk="1" hangingPunct="1"/>
            <a:r>
              <a:rPr lang="en-GB" altLang="ar-EG" sz="1800" b="1" dirty="0"/>
              <a:t>(CEE + MPA)</a:t>
            </a:r>
            <a:r>
              <a:rPr lang="en-GB" altLang="ar-EG" sz="1800" b="1" baseline="30000" dirty="0"/>
              <a:t>1</a:t>
            </a:r>
          </a:p>
        </p:txBody>
      </p:sp>
      <p:sp>
        <p:nvSpPr>
          <p:cNvPr id="37895" name="Rectangle 8"/>
          <p:cNvSpPr>
            <a:spLocks noChangeArrowheads="1"/>
          </p:cNvSpPr>
          <p:nvPr/>
        </p:nvSpPr>
        <p:spPr bwMode="auto">
          <a:xfrm>
            <a:off x="2174875" y="4962525"/>
            <a:ext cx="4935538"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eaLnBrk="1" hangingPunct="1">
              <a:spcBef>
                <a:spcPct val="50000"/>
              </a:spcBef>
              <a:spcAft>
                <a:spcPct val="50000"/>
              </a:spcAft>
            </a:pPr>
            <a:r>
              <a:rPr lang="en-GB" altLang="ar-EG" sz="1800" b="1"/>
              <a:t>Relative risk of 1.26 with combined HRT translates to an </a:t>
            </a:r>
            <a:r>
              <a:rPr lang="en-GB" altLang="ar-EG" sz="1800" b="1">
                <a:solidFill>
                  <a:schemeClr val="accent2"/>
                </a:solidFill>
              </a:rPr>
              <a:t>excess (attributable) risk </a:t>
            </a:r>
            <a:r>
              <a:rPr lang="en-GB" altLang="ar-EG" sz="1800" b="1"/>
              <a:t>of </a:t>
            </a:r>
            <a:r>
              <a:rPr lang="en-GB" altLang="ar-EG" sz="1800" b="1">
                <a:solidFill>
                  <a:schemeClr val="accent2"/>
                </a:solidFill>
              </a:rPr>
              <a:t>4 per 1000 women </a:t>
            </a:r>
            <a:r>
              <a:rPr lang="en-GB" altLang="ar-EG" sz="1800" b="1"/>
              <a:t>taking HRT for 5 years</a:t>
            </a:r>
            <a:r>
              <a:rPr lang="en-GB" altLang="ar-EG" sz="1800" b="1" baseline="30000"/>
              <a:t>4</a:t>
            </a:r>
          </a:p>
        </p:txBody>
      </p:sp>
      <p:sp>
        <p:nvSpPr>
          <p:cNvPr id="37896" name="Rectangle 10"/>
          <p:cNvSpPr>
            <a:spLocks noChangeArrowheads="1"/>
          </p:cNvSpPr>
          <p:nvPr/>
        </p:nvSpPr>
        <p:spPr bwMode="auto">
          <a:xfrm>
            <a:off x="5611813" y="1725613"/>
            <a:ext cx="3532187"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eaLnBrk="1" hangingPunct="1">
              <a:spcBef>
                <a:spcPct val="50000"/>
              </a:spcBef>
              <a:spcAft>
                <a:spcPct val="50000"/>
              </a:spcAft>
            </a:pPr>
            <a:r>
              <a:rPr lang="en-GB" altLang="ar-EG" sz="1800" b="1"/>
              <a:t>Excess risk of breast cancer from HRT </a:t>
            </a:r>
            <a:r>
              <a:rPr lang="en-GB" altLang="ar-EG" sz="1800" b="1">
                <a:solidFill>
                  <a:schemeClr val="accent2"/>
                </a:solidFill>
              </a:rPr>
              <a:t>increases with </a:t>
            </a:r>
            <a:r>
              <a:rPr lang="en-GB" altLang="ar-EG" sz="1800" b="1"/>
              <a:t>increase in </a:t>
            </a:r>
            <a:r>
              <a:rPr lang="en-GB" altLang="ar-EG" sz="1800" b="1">
                <a:solidFill>
                  <a:schemeClr val="accent2"/>
                </a:solidFill>
              </a:rPr>
              <a:t>underlying risk</a:t>
            </a:r>
            <a:r>
              <a:rPr lang="en-GB" altLang="ar-EG" sz="1800" b="1" baseline="30000"/>
              <a:t>5</a:t>
            </a:r>
            <a:endParaRPr lang="en-GB" altLang="ar-EG" sz="1800" b="1"/>
          </a:p>
        </p:txBody>
      </p:sp>
      <p:sp>
        <p:nvSpPr>
          <p:cNvPr id="37897" name="Rectangle 11"/>
          <p:cNvSpPr>
            <a:spLocks noChangeArrowheads="1"/>
          </p:cNvSpPr>
          <p:nvPr/>
        </p:nvSpPr>
        <p:spPr bwMode="auto">
          <a:xfrm>
            <a:off x="5818188" y="2727325"/>
            <a:ext cx="3262312"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itchFamily="34" charset="0"/>
                <a:ea typeface="MS PGothic" pitchFamily="34" charset="-128"/>
              </a:defRPr>
            </a:lvl1pPr>
            <a:lvl2pPr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pPr marL="0" lvl="1" algn="ctr" eaLnBrk="1" hangingPunct="1">
              <a:spcBef>
                <a:spcPct val="50000"/>
              </a:spcBef>
              <a:spcAft>
                <a:spcPct val="50000"/>
              </a:spcAft>
            </a:pPr>
            <a:r>
              <a:rPr lang="en-GB" altLang="ar-EG" sz="1600" b="1" dirty="0">
                <a:solidFill>
                  <a:srgbClr val="C00000"/>
                </a:solidFill>
              </a:rPr>
              <a:t>Determination of risk should underlie decision to use HRT</a:t>
            </a:r>
          </a:p>
        </p:txBody>
      </p:sp>
      <p:sp>
        <p:nvSpPr>
          <p:cNvPr id="22538" name="Rectangle 16"/>
          <p:cNvSpPr>
            <a:spLocks noChangeArrowheads="1"/>
          </p:cNvSpPr>
          <p:nvPr/>
        </p:nvSpPr>
        <p:spPr bwMode="auto">
          <a:xfrm>
            <a:off x="395288" y="3581082"/>
            <a:ext cx="3021012" cy="1538883"/>
          </a:xfrm>
          <a:prstGeom prst="rect">
            <a:avLst/>
          </a:prstGeom>
          <a:noFill/>
          <a:ln w="9525">
            <a:noFill/>
            <a:miter lim="800000"/>
            <a:headEnd/>
            <a:tailEnd/>
          </a:ln>
        </p:spPr>
        <p:txBody>
          <a:bodyPr>
            <a:spAutoFit/>
          </a:bodyPr>
          <a:lstStyle/>
          <a:p>
            <a:pPr marL="180975" indent="-180975">
              <a:spcAft>
                <a:spcPts val="1200"/>
              </a:spcAft>
              <a:buFont typeface="Arial" charset="0"/>
              <a:buChar char="•"/>
              <a:defRPr/>
            </a:pPr>
            <a:r>
              <a:rPr lang="en-GB" sz="1600" dirty="0" smtClean="0">
                <a:latin typeface="Arial" charset="0"/>
                <a:ea typeface="+mn-ea"/>
                <a:cs typeface="+mn-cs"/>
              </a:rPr>
              <a:t>No </a:t>
            </a:r>
            <a:r>
              <a:rPr lang="en-GB" sz="1600" dirty="0">
                <a:latin typeface="Arial" charset="0"/>
                <a:ea typeface="+mn-ea"/>
                <a:cs typeface="+mn-cs"/>
              </a:rPr>
              <a:t>increased risk was identified for women who had had hysterectomy receiving CEE </a:t>
            </a:r>
            <a:r>
              <a:rPr lang="en-GB" sz="1600" dirty="0" smtClean="0">
                <a:latin typeface="Arial" charset="0"/>
                <a:ea typeface="+mn-ea"/>
                <a:cs typeface="+mn-cs"/>
              </a:rPr>
              <a:t>alone</a:t>
            </a:r>
            <a:r>
              <a:rPr lang="en-GB" sz="1600" baseline="30000" dirty="0">
                <a:latin typeface="Arial" charset="0"/>
                <a:ea typeface="+mn-ea"/>
                <a:cs typeface="+mn-cs"/>
              </a:rPr>
              <a:t> </a:t>
            </a:r>
            <a:r>
              <a:rPr lang="en-GB" sz="1600" dirty="0" smtClean="0">
                <a:latin typeface="Arial" charset="0"/>
                <a:ea typeface="+mn-ea"/>
                <a:cs typeface="+mn-cs"/>
              </a:rPr>
              <a:t> </a:t>
            </a:r>
            <a:r>
              <a:rPr lang="en-GB" dirty="0" smtClean="0">
                <a:solidFill>
                  <a:srgbClr val="FF0000"/>
                </a:solidFill>
                <a:latin typeface="Arial" charset="0"/>
                <a:ea typeface="+mn-ea"/>
                <a:cs typeface="+mn-cs"/>
              </a:rPr>
              <a:t>2012</a:t>
            </a:r>
            <a:endParaRPr lang="en-GB" baseline="30000" dirty="0">
              <a:solidFill>
                <a:srgbClr val="FF0000"/>
              </a:solidFill>
              <a:latin typeface="Arial" charset="0"/>
              <a:ea typeface="+mn-ea"/>
              <a:cs typeface="+mn-cs"/>
            </a:endParaRPr>
          </a:p>
          <a:p>
            <a:pPr marL="82550" indent="-82550">
              <a:buFont typeface="Arial" charset="0"/>
              <a:buChar char="•"/>
              <a:defRPr/>
            </a:pPr>
            <a:endParaRPr lang="en-GB" sz="1600" dirty="0">
              <a:latin typeface="Arial" charset="0"/>
              <a:ea typeface="+mn-ea"/>
              <a:cs typeface="+mn-cs"/>
            </a:endParaRPr>
          </a:p>
        </p:txBody>
      </p:sp>
    </p:spTree>
    <p:extLst>
      <p:ext uri="{BB962C8B-B14F-4D97-AF65-F5344CB8AC3E}">
        <p14:creationId xmlns="" xmlns:p14="http://schemas.microsoft.com/office/powerpoint/2010/main" val="227534972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buNone/>
            </a:pPr>
            <a:r>
              <a:rPr lang="en-US" sz="2400" dirty="0" smtClean="0"/>
              <a:t>Ps : VV atrophic, minimal </a:t>
            </a:r>
            <a:r>
              <a:rPr lang="en-US" sz="2400" dirty="0" err="1" smtClean="0"/>
              <a:t>withish</a:t>
            </a:r>
            <a:r>
              <a:rPr lang="en-US" sz="2400" dirty="0" smtClean="0"/>
              <a:t> dc</a:t>
            </a:r>
          </a:p>
          <a:p>
            <a:pPr>
              <a:buNone/>
            </a:pPr>
            <a:r>
              <a:rPr lang="en-US" sz="2400" dirty="0" smtClean="0"/>
              <a:t>HVS </a:t>
            </a:r>
            <a:r>
              <a:rPr lang="en-US" sz="2400" dirty="0" err="1" smtClean="0"/>
              <a:t>cs</a:t>
            </a:r>
            <a:r>
              <a:rPr lang="en-US" sz="2400" dirty="0" smtClean="0"/>
              <a:t> taken</a:t>
            </a:r>
          </a:p>
          <a:p>
            <a:pPr>
              <a:buNone/>
            </a:pPr>
            <a:r>
              <a:rPr lang="en-US" sz="2400" dirty="0" err="1" smtClean="0"/>
              <a:t>Ufeme</a:t>
            </a:r>
            <a:r>
              <a:rPr lang="en-US" sz="2400" dirty="0" smtClean="0"/>
              <a:t> </a:t>
            </a:r>
            <a:r>
              <a:rPr lang="en-US" sz="2400" dirty="0" err="1" smtClean="0"/>
              <a:t>nad</a:t>
            </a:r>
            <a:endParaRPr lang="en-US" sz="2400" dirty="0" smtClean="0"/>
          </a:p>
          <a:p>
            <a:pPr>
              <a:buNone/>
            </a:pPr>
            <a:r>
              <a:rPr lang="en-US" sz="2400" dirty="0" smtClean="0"/>
              <a:t> upon further questioning, c/o urinary incontinence when coughing or sneezing, tried pelvic floor exercise.</a:t>
            </a:r>
          </a:p>
          <a:p>
            <a:pPr>
              <a:buNone/>
            </a:pPr>
            <a:r>
              <a:rPr lang="en-US" sz="2400" b="1" dirty="0" smtClean="0"/>
              <a:t>Plan</a:t>
            </a:r>
          </a:p>
          <a:p>
            <a:pPr>
              <a:buNone/>
            </a:pPr>
            <a:r>
              <a:rPr lang="en-US" sz="2400" dirty="0" smtClean="0"/>
              <a:t>TCA </a:t>
            </a:r>
            <a:r>
              <a:rPr lang="en-US" sz="2400" dirty="0" err="1" smtClean="0"/>
              <a:t>urogynae</a:t>
            </a:r>
            <a:r>
              <a:rPr lang="en-US" sz="2400" dirty="0" smtClean="0"/>
              <a:t> 20/2/14</a:t>
            </a:r>
          </a:p>
          <a:p>
            <a:pPr>
              <a:buNone/>
            </a:pPr>
            <a:r>
              <a:rPr lang="en-US" sz="2400" dirty="0" smtClean="0"/>
              <a:t>TCA </a:t>
            </a:r>
            <a:r>
              <a:rPr lang="en-US" sz="2400" dirty="0" err="1" smtClean="0"/>
              <a:t>gynae</a:t>
            </a:r>
            <a:r>
              <a:rPr lang="en-US" sz="2400" dirty="0" smtClean="0"/>
              <a:t> x4/12</a:t>
            </a:r>
          </a:p>
          <a:p>
            <a:pPr>
              <a:buNone/>
            </a:pPr>
            <a:r>
              <a:rPr lang="en-US" sz="2400" dirty="0" smtClean="0"/>
              <a:t>Continue T </a:t>
            </a:r>
            <a:r>
              <a:rPr lang="en-US" sz="2400" dirty="0" err="1" smtClean="0"/>
              <a:t>livial</a:t>
            </a:r>
            <a:r>
              <a:rPr lang="en-US" sz="2400" dirty="0" smtClean="0"/>
              <a:t> 1/1 OD</a:t>
            </a:r>
          </a:p>
          <a:p>
            <a:pPr>
              <a:buNone/>
            </a:pPr>
            <a:r>
              <a:rPr lang="en-US" sz="2400" dirty="0" err="1" smtClean="0"/>
              <a:t>Clotrimazole</a:t>
            </a:r>
            <a:r>
              <a:rPr lang="en-US" sz="2400" dirty="0" smtClean="0"/>
              <a:t> </a:t>
            </a:r>
            <a:r>
              <a:rPr lang="en-US" sz="2400" dirty="0" err="1" smtClean="0"/>
              <a:t>pessary</a:t>
            </a:r>
            <a:r>
              <a:rPr lang="en-US" sz="2400" dirty="0" smtClean="0"/>
              <a:t> 1/1 ON x 1/7</a:t>
            </a:r>
          </a:p>
          <a:p>
            <a:pPr>
              <a:buNone/>
            </a:pPr>
            <a:r>
              <a:rPr lang="en-US" sz="2400" dirty="0" smtClean="0"/>
              <a:t>continue T </a:t>
            </a:r>
            <a:r>
              <a:rPr lang="en-US" sz="2400" dirty="0" err="1" smtClean="0"/>
              <a:t>livial</a:t>
            </a:r>
            <a:r>
              <a:rPr lang="en-US" sz="2400" dirty="0" smtClean="0"/>
              <a:t> 1/1 </a:t>
            </a:r>
            <a:r>
              <a:rPr lang="en-US" sz="2400" dirty="0" err="1" smtClean="0"/>
              <a:t>od</a:t>
            </a:r>
            <a:endParaRPr lang="en-US" sz="2400" dirty="0" smtClean="0"/>
          </a:p>
          <a:p>
            <a:pPr>
              <a:buNone/>
            </a:pPr>
            <a:r>
              <a:rPr lang="en-US" sz="2400" dirty="0" err="1" smtClean="0"/>
              <a:t>Rv</a:t>
            </a:r>
            <a:r>
              <a:rPr lang="en-US" sz="2400" dirty="0" smtClean="0"/>
              <a:t> x 3/12 with FLP/FBS/LFT</a:t>
            </a:r>
          </a:p>
          <a:p>
            <a:pPr>
              <a:buNone/>
            </a:pPr>
            <a:endParaRPr lang="en-US" sz="2400" dirty="0" smtClean="0"/>
          </a:p>
          <a:p>
            <a:pPr>
              <a:buNone/>
            </a:pPr>
            <a:endParaRPr lang="en-US" sz="20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05800" cy="5181600"/>
          </a:xfrm>
        </p:spPr>
        <p:txBody>
          <a:bodyPr>
            <a:normAutofit/>
          </a:bodyPr>
          <a:lstStyle/>
          <a:p>
            <a:r>
              <a:rPr lang="en-US" sz="2000" dirty="0" smtClean="0"/>
              <a:t>In the WHI study, Small increase risk of breast cancer detected </a:t>
            </a:r>
            <a:r>
              <a:rPr lang="en-US" sz="2000" b="1" dirty="0" smtClean="0">
                <a:solidFill>
                  <a:srgbClr val="FF0000"/>
                </a:solidFill>
              </a:rPr>
              <a:t>after 5 years of HRT usage.</a:t>
            </a:r>
          </a:p>
          <a:p>
            <a:pPr>
              <a:buNone/>
            </a:pPr>
            <a:endParaRPr lang="en-US" sz="2000" b="1" dirty="0" smtClean="0">
              <a:solidFill>
                <a:srgbClr val="FF0000"/>
              </a:solidFill>
            </a:endParaRPr>
          </a:p>
          <a:p>
            <a:r>
              <a:rPr lang="en-US" sz="2000" dirty="0" smtClean="0"/>
              <a:t>In the Estrogen alone trial, small but significant decrease in breast cancer risk detected</a:t>
            </a:r>
          </a:p>
          <a:p>
            <a:pPr>
              <a:buNone/>
            </a:pPr>
            <a:endParaRPr lang="en-US" sz="2000" dirty="0" smtClean="0"/>
          </a:p>
          <a:p>
            <a:r>
              <a:rPr lang="en-US" sz="2000" dirty="0" smtClean="0"/>
              <a:t>But in MWS ,It showed that HRT does increase the risk of breast cancer. </a:t>
            </a:r>
            <a:r>
              <a:rPr lang="en-US" sz="2000" b="1" dirty="0" smtClean="0">
                <a:solidFill>
                  <a:srgbClr val="FF0000"/>
                </a:solidFill>
              </a:rPr>
              <a:t>Combined HRT is more likely to cause breast cancer than estrogen only </a:t>
            </a:r>
            <a:r>
              <a:rPr lang="en-US" sz="2000" dirty="0" smtClean="0"/>
              <a:t>HRT. But the risk lowers again when women stop taking HRT. The risk goes back down to normal within 5 years of stopping the HRT.</a:t>
            </a:r>
          </a:p>
          <a:p>
            <a:endParaRPr lang="en-US" sz="2000" dirty="0" smtClean="0"/>
          </a:p>
          <a:p>
            <a:r>
              <a:rPr lang="en-US" sz="2000" dirty="0" smtClean="0"/>
              <a:t>However many key flaws in WHI and MWS which limit the ability of trials to establish causal association between breast cancer  and HRT.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7848600" cy="4985980"/>
          </a:xfrm>
          <a:prstGeom prst="rect">
            <a:avLst/>
          </a:prstGeom>
        </p:spPr>
        <p:txBody>
          <a:bodyPr wrap="square">
            <a:spAutoFit/>
          </a:bodyPr>
          <a:lstStyle/>
          <a:p>
            <a:pPr>
              <a:buFont typeface="Arial" pitchFamily="34" charset="0"/>
              <a:buChar char="•"/>
            </a:pPr>
            <a:endParaRPr lang="en-US" sz="2000" dirty="0" smtClean="0"/>
          </a:p>
          <a:p>
            <a:pPr>
              <a:buFont typeface="Arial" pitchFamily="34" charset="0"/>
              <a:buChar char="•"/>
            </a:pPr>
            <a:r>
              <a:rPr lang="en-US" sz="2000" dirty="0" smtClean="0"/>
              <a:t>An overview study reported in 2012. It supported earlier findings that </a:t>
            </a:r>
            <a:r>
              <a:rPr lang="en-US" sz="2000" b="1" dirty="0" smtClean="0">
                <a:solidFill>
                  <a:srgbClr val="FF0000"/>
                </a:solidFill>
              </a:rPr>
              <a:t>combined HRT increases the risk of breast cancer in women over the age of 65</a:t>
            </a:r>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r>
              <a:rPr lang="en-US" sz="2000" dirty="0" smtClean="0"/>
              <a:t>Not only does combined HRT increase the risk of developing breast cancer, but it also increases the chances that the </a:t>
            </a:r>
            <a:r>
              <a:rPr lang="en-US" sz="2000" b="1" dirty="0" smtClean="0">
                <a:solidFill>
                  <a:srgbClr val="FF0000"/>
                </a:solidFill>
              </a:rPr>
              <a:t>cancer will be discovered at a more advanced stage.</a:t>
            </a:r>
            <a:r>
              <a:rPr lang="en-US" sz="2000" dirty="0" smtClean="0"/>
              <a:t> This is due to its influence in reducing the effectiveness of mammography by creating denser breast tissue.</a:t>
            </a:r>
          </a:p>
          <a:p>
            <a:pPr>
              <a:buFont typeface="Arial" pitchFamily="34" charset="0"/>
              <a:buChar char="•"/>
            </a:pPr>
            <a:endParaRPr lang="en-US" sz="2000" dirty="0" smtClean="0"/>
          </a:p>
          <a:p>
            <a:pPr>
              <a:buFont typeface="Arial" pitchFamily="34" charset="0"/>
              <a:buChar char="•"/>
            </a:pPr>
            <a:r>
              <a:rPr lang="en-US" sz="2000" dirty="0" smtClean="0"/>
              <a:t>The risk of breast cancer from EPT is increased only in current and recent users. The risk returns to that of a woman who never used HT (the usual risk) within 3 years of stopping</a:t>
            </a:r>
            <a:r>
              <a:rPr lang="en-US" dirty="0" smtClean="0"/>
              <a:t>.</a:t>
            </a:r>
          </a:p>
          <a:p>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305800" cy="1143000"/>
          </a:xfrm>
        </p:spPr>
        <p:txBody>
          <a:bodyPr/>
          <a:lstStyle/>
          <a:p>
            <a:pPr algn="l" eaLnBrk="1" hangingPunct="1"/>
            <a:r>
              <a:rPr lang="en-US" dirty="0" smtClean="0"/>
              <a:t>HRT in Cancer Survivors</a:t>
            </a:r>
          </a:p>
        </p:txBody>
      </p:sp>
      <p:graphicFrame>
        <p:nvGraphicFramePr>
          <p:cNvPr id="3" name="Diagram 2"/>
          <p:cNvGraphicFramePr/>
          <p:nvPr/>
        </p:nvGraphicFramePr>
        <p:xfrm>
          <a:off x="0" y="1371600"/>
          <a:ext cx="8991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484" name="Picture 3" descr="breast-cancer.jpg"/>
          <p:cNvPicPr>
            <a:picLocks noChangeAspect="1"/>
          </p:cNvPicPr>
          <p:nvPr/>
        </p:nvPicPr>
        <p:blipFill>
          <a:blip r:embed="rId7" cstate="print"/>
          <a:srcRect/>
          <a:stretch>
            <a:fillRect/>
          </a:stretch>
        </p:blipFill>
        <p:spPr bwMode="auto">
          <a:xfrm>
            <a:off x="7543800" y="0"/>
            <a:ext cx="1600200" cy="1928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8915400" cy="923330"/>
          </a:xfrm>
          <a:prstGeom prst="rect">
            <a:avLst/>
          </a:prstGeom>
        </p:spPr>
        <p:txBody>
          <a:bodyPr wrap="square">
            <a:spAutoFit/>
          </a:bodyPr>
          <a:lstStyle/>
          <a:p>
            <a:pPr marL="171113" indent="-171113">
              <a:defRPr/>
            </a:pPr>
            <a:r>
              <a:rPr lang="en-GB" sz="3600" b="1" dirty="0" smtClean="0">
                <a:solidFill>
                  <a:srgbClr val="FF0000"/>
                </a:solidFill>
                <a:ea typeface="ＭＳ Ｐゴシック" charset="0"/>
              </a:rPr>
              <a:t>4)Effects on VTE</a:t>
            </a:r>
          </a:p>
          <a:p>
            <a:pPr marL="171113" indent="-171113">
              <a:buFont typeface="Arial" pitchFamily="34" charset="0"/>
              <a:buChar char="•"/>
              <a:defRPr/>
            </a:pPr>
            <a:endParaRPr lang="en-GB" dirty="0" smtClean="0">
              <a:ea typeface="ＭＳ Ｐゴシック" charset="0"/>
            </a:endParaRPr>
          </a:p>
        </p:txBody>
      </p:sp>
      <p:sp>
        <p:nvSpPr>
          <p:cNvPr id="3" name="Rectangle 2"/>
          <p:cNvSpPr/>
          <p:nvPr/>
        </p:nvSpPr>
        <p:spPr>
          <a:xfrm>
            <a:off x="304800" y="838200"/>
            <a:ext cx="8610600" cy="5078313"/>
          </a:xfrm>
          <a:prstGeom prst="rect">
            <a:avLst/>
          </a:prstGeom>
        </p:spPr>
        <p:txBody>
          <a:bodyPr wrap="square">
            <a:spAutoFit/>
          </a:bodyPr>
          <a:lstStyle/>
          <a:p>
            <a:pPr marL="342900" indent="-342900">
              <a:buAutoNum type="arabicPeriod"/>
            </a:pPr>
            <a:r>
              <a:rPr lang="en-US" sz="2400" dirty="0" smtClean="0"/>
              <a:t>ET and EPT increase the risks of VTE at least by 2-3 fold</a:t>
            </a:r>
          </a:p>
          <a:p>
            <a:r>
              <a:rPr lang="en-US" sz="2400" dirty="0" smtClean="0"/>
              <a:t>Evidence statements</a:t>
            </a:r>
          </a:p>
          <a:p>
            <a:r>
              <a:rPr lang="en-US" sz="2400" dirty="0" err="1" smtClean="0"/>
              <a:t>i</a:t>
            </a:r>
            <a:r>
              <a:rPr lang="en-US" sz="2400" dirty="0" smtClean="0"/>
              <a:t>) Oral ET and EPT use are associated with increased risks of</a:t>
            </a:r>
          </a:p>
          <a:p>
            <a:r>
              <a:rPr lang="en-US" sz="2400" dirty="0" smtClean="0"/>
              <a:t>VTE. </a:t>
            </a:r>
          </a:p>
          <a:p>
            <a:r>
              <a:rPr lang="en-US" sz="2400" dirty="0" smtClean="0"/>
              <a:t>ii) </a:t>
            </a:r>
            <a:r>
              <a:rPr lang="en-US" sz="2400" dirty="0" err="1" smtClean="0"/>
              <a:t>Transdermal</a:t>
            </a:r>
            <a:r>
              <a:rPr lang="en-US" sz="2400" dirty="0" smtClean="0"/>
              <a:t> estrogens do not appear to increase the risk of</a:t>
            </a:r>
          </a:p>
          <a:p>
            <a:r>
              <a:rPr lang="en-US" sz="2400" dirty="0" smtClean="0"/>
              <a:t>VTE. </a:t>
            </a:r>
          </a:p>
          <a:p>
            <a:r>
              <a:rPr lang="en-US" sz="2400" b="1" dirty="0" smtClean="0"/>
              <a:t>Recommendations</a:t>
            </a:r>
          </a:p>
          <a:p>
            <a:r>
              <a:rPr lang="en-US" sz="2400" b="1" dirty="0" err="1" smtClean="0"/>
              <a:t>i</a:t>
            </a:r>
            <a:r>
              <a:rPr lang="en-US" sz="2400" b="1" dirty="0" smtClean="0"/>
              <a:t>) Oral EPT and ET  should not be used in post-menopausal women</a:t>
            </a:r>
          </a:p>
          <a:p>
            <a:r>
              <a:rPr lang="en-US" sz="2400" b="1" dirty="0" smtClean="0"/>
              <a:t>who have a history of VTE or who are at high risk for VTE.</a:t>
            </a:r>
          </a:p>
          <a:p>
            <a:r>
              <a:rPr lang="en-US" sz="2400" b="1" dirty="0" smtClean="0"/>
              <a:t>In such women, </a:t>
            </a:r>
            <a:r>
              <a:rPr lang="en-US" sz="2400" b="1" dirty="0" err="1" smtClean="0"/>
              <a:t>transdermal</a:t>
            </a:r>
            <a:r>
              <a:rPr lang="en-US" sz="2400" b="1" dirty="0" smtClean="0"/>
              <a:t> EPT should be considered.</a:t>
            </a:r>
            <a:r>
              <a:rPr lang="en-US" sz="2400" dirty="0" smtClean="0"/>
              <a:t> </a:t>
            </a:r>
          </a:p>
          <a:p>
            <a:endParaRPr lang="en-US" sz="2000" b="1" dirty="0" smtClean="0"/>
          </a:p>
          <a:p>
            <a:endParaRPr lang="en-US" sz="2000" b="1" dirty="0" smtClean="0"/>
          </a:p>
          <a:p>
            <a:endParaRPr lang="en-US" sz="2000" b="1"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normAutofit fontScale="90000"/>
          </a:bodyPr>
          <a:lstStyle/>
          <a:p>
            <a:r>
              <a:rPr lang="en-GB" sz="5400" b="1" dirty="0" smtClean="0">
                <a:solidFill>
                  <a:srgbClr val="FF0000"/>
                </a:solidFill>
                <a:ea typeface="ＭＳ Ｐゴシック" charset="0"/>
              </a:rPr>
              <a:t>5)Endometrial cancer</a:t>
            </a:r>
            <a:br>
              <a:rPr lang="en-GB" sz="5400" b="1" dirty="0" smtClean="0">
                <a:solidFill>
                  <a:srgbClr val="FF0000"/>
                </a:solidFill>
                <a:ea typeface="ＭＳ Ｐゴシック" charset="0"/>
              </a:rPr>
            </a:br>
            <a:endParaRPr lang="en-US" dirty="0"/>
          </a:p>
        </p:txBody>
      </p:sp>
      <p:sp>
        <p:nvSpPr>
          <p:cNvPr id="3" name="Content Placeholder 2"/>
          <p:cNvSpPr>
            <a:spLocks noGrp="1"/>
          </p:cNvSpPr>
          <p:nvPr>
            <p:ph idx="1"/>
          </p:nvPr>
        </p:nvSpPr>
        <p:spPr>
          <a:xfrm>
            <a:off x="457200" y="838200"/>
            <a:ext cx="8229600" cy="5486400"/>
          </a:xfrm>
        </p:spPr>
        <p:txBody>
          <a:bodyPr>
            <a:normAutofit lnSpcReduction="10000"/>
          </a:bodyPr>
          <a:lstStyle/>
          <a:p>
            <a:pPr fontAlgn="base"/>
            <a:r>
              <a:rPr lang="en-US" sz="2400" dirty="0" smtClean="0"/>
              <a:t>In the WHI EPT study, the women taking EPT did not have an increased risk of getting endometrial cancer compared with the women taking placebos. </a:t>
            </a:r>
          </a:p>
          <a:p>
            <a:pPr fontAlgn="base"/>
            <a:r>
              <a:rPr lang="en-US" sz="2400" dirty="0" smtClean="0"/>
              <a:t>But more of the women getting EPT had abnormal vaginal bleeding. Because vaginal bleeding after menopause can be a symptom of endometrial cancer, these women needed further testing.</a:t>
            </a:r>
          </a:p>
          <a:p>
            <a:pPr fontAlgn="base"/>
            <a:r>
              <a:rPr lang="en-US" sz="2400" dirty="0" smtClean="0"/>
              <a:t>A woman who has had hysterectomy is not in danger of developing endometrial cancer, whether she takes ET or EPT.</a:t>
            </a:r>
          </a:p>
          <a:p>
            <a:pPr fontAlgn="base"/>
            <a:r>
              <a:rPr lang="en-US" sz="2400" dirty="0" smtClean="0"/>
              <a:t>Woman without a uterus will most likely be given ET.</a:t>
            </a:r>
          </a:p>
          <a:p>
            <a:pPr fontAlgn="base"/>
            <a:r>
              <a:rPr lang="en-US" sz="2400" dirty="0" smtClean="0"/>
              <a:t>Long term use of </a:t>
            </a:r>
            <a:r>
              <a:rPr lang="en-US" sz="2400" dirty="0" smtClean="0">
                <a:solidFill>
                  <a:srgbClr val="FF0000"/>
                </a:solidFill>
              </a:rPr>
              <a:t>sequential EPT </a:t>
            </a:r>
            <a:r>
              <a:rPr lang="en-US" sz="2400" dirty="0" smtClean="0"/>
              <a:t>&gt;5 years may be associated with small increased risk of endometrial ca. But </a:t>
            </a:r>
            <a:r>
              <a:rPr lang="en-US" sz="2400" dirty="0" smtClean="0">
                <a:solidFill>
                  <a:srgbClr val="FF0000"/>
                </a:solidFill>
              </a:rPr>
              <a:t>continuous regimes </a:t>
            </a:r>
            <a:r>
              <a:rPr lang="en-US" sz="2400" dirty="0" smtClean="0"/>
              <a:t>significantly lower risk than untreated population.</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8"/>
          <p:cNvSpPr>
            <a:spLocks noGrp="1"/>
          </p:cNvSpPr>
          <p:nvPr>
            <p:ph type="title" idx="4294967295"/>
          </p:nvPr>
        </p:nvSpPr>
        <p:spPr>
          <a:xfrm>
            <a:off x="925513" y="63500"/>
            <a:ext cx="8218487" cy="927100"/>
          </a:xfrm>
        </p:spPr>
        <p:txBody>
          <a:bodyPr/>
          <a:lstStyle/>
          <a:p>
            <a:r>
              <a:rPr lang="en-US" altLang="ar-EG" smtClean="0"/>
              <a:t>Role of Progestogens in HRT</a:t>
            </a:r>
            <a:endParaRPr lang="en-GB" altLang="ar-EG" smtClean="0"/>
          </a:p>
        </p:txBody>
      </p:sp>
      <p:sp>
        <p:nvSpPr>
          <p:cNvPr id="13315" name="Content Placeholder 2"/>
          <p:cNvSpPr>
            <a:spLocks noGrp="1"/>
          </p:cNvSpPr>
          <p:nvPr>
            <p:ph idx="4294967295"/>
          </p:nvPr>
        </p:nvSpPr>
        <p:spPr>
          <a:xfrm>
            <a:off x="736600" y="1370013"/>
            <a:ext cx="8407400" cy="900112"/>
          </a:xfrm>
        </p:spPr>
        <p:txBody>
          <a:bodyPr/>
          <a:lstStyle/>
          <a:p>
            <a:r>
              <a:rPr lang="en-GB" altLang="ar-EG" sz="1600" smtClean="0"/>
              <a:t>Estrogen provides the benefits of HRT on menopausal symptoms</a:t>
            </a:r>
            <a:endParaRPr lang="en-GB" altLang="ar-EG" sz="1600" smtClean="0">
              <a:solidFill>
                <a:srgbClr val="FF00FF"/>
              </a:solidFill>
            </a:endParaRPr>
          </a:p>
          <a:p>
            <a:r>
              <a:rPr lang="en-GB" altLang="ar-EG" sz="1600" smtClean="0"/>
              <a:t>For women who have not had a hysterectomy, the addition of a progestogen to HRT is necessary to protect the endometrium from the stimulatory effects of unopposed estrogen</a:t>
            </a:r>
          </a:p>
        </p:txBody>
      </p:sp>
      <p:sp>
        <p:nvSpPr>
          <p:cNvPr id="9220" name="Content Placeholder 19"/>
          <p:cNvSpPr>
            <a:spLocks noGrp="1"/>
          </p:cNvSpPr>
          <p:nvPr>
            <p:ph sz="quarter" idx="4294967295"/>
          </p:nvPr>
        </p:nvSpPr>
        <p:spPr>
          <a:xfrm>
            <a:off x="0" y="6300788"/>
            <a:ext cx="5053013" cy="503237"/>
          </a:xfrm>
          <a:ln>
            <a:miter lim="800000"/>
            <a:headEnd/>
            <a:tailEnd/>
          </a:ln>
          <a:extLst/>
        </p:spPr>
        <p:txBody>
          <a:bodyPr/>
          <a:lstStyle/>
          <a:p>
            <a:pPr marL="3175" indent="0">
              <a:lnSpc>
                <a:spcPct val="100000"/>
              </a:lnSpc>
              <a:buFontTx/>
              <a:buNone/>
              <a:defRPr/>
            </a:pPr>
            <a:r>
              <a:rPr lang="de-DE" sz="900" dirty="0" smtClean="0">
                <a:ea typeface="ＭＳ Ｐゴシック" pitchFamily="34" charset="-128"/>
              </a:rPr>
              <a:t>Writing Group for the PEPI Trial. JAMA 1996;275:370</a:t>
            </a:r>
            <a:r>
              <a:rPr lang="en-GB" sz="900" dirty="0" smtClean="0">
                <a:ea typeface="ＭＳ Ｐゴシック" pitchFamily="34" charset="-128"/>
              </a:rPr>
              <a:t>–</a:t>
            </a:r>
            <a:r>
              <a:rPr lang="de-DE" sz="900" dirty="0" smtClean="0">
                <a:ea typeface="ＭＳ Ｐゴシック" pitchFamily="34" charset="-128"/>
              </a:rPr>
              <a:t>5.</a:t>
            </a:r>
            <a:r>
              <a:rPr lang="en-GB" sz="900" dirty="0" smtClean="0">
                <a:highlight>
                  <a:srgbClr val="FFFF00"/>
                </a:highlight>
                <a:ea typeface="Times New Roman"/>
              </a:rPr>
              <a:t> </a:t>
            </a:r>
            <a:endParaRPr lang="en-GB" sz="900" dirty="0" smtClean="0">
              <a:ea typeface="ＭＳ Ｐゴシック" pitchFamily="34" charset="-128"/>
            </a:endParaRPr>
          </a:p>
          <a:p>
            <a:pPr marL="3175" indent="0">
              <a:lnSpc>
                <a:spcPct val="100000"/>
              </a:lnSpc>
              <a:buFontTx/>
              <a:buNone/>
              <a:defRPr/>
            </a:pPr>
            <a:endParaRPr lang="en-GB" sz="900" dirty="0" smtClean="0">
              <a:ea typeface="ＭＳ Ｐゴシック" pitchFamily="34" charset="-128"/>
            </a:endParaRPr>
          </a:p>
        </p:txBody>
      </p:sp>
      <p:sp>
        <p:nvSpPr>
          <p:cNvPr id="13317" name="Text Box 7"/>
          <p:cNvSpPr txBox="1">
            <a:spLocks noChangeArrowheads="1"/>
          </p:cNvSpPr>
          <p:nvPr/>
        </p:nvSpPr>
        <p:spPr bwMode="auto">
          <a:xfrm>
            <a:off x="439738" y="2292350"/>
            <a:ext cx="594733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altLang="ar-EG" sz="1600" b="1" dirty="0"/>
              <a:t>PEPI Trial: </a:t>
            </a:r>
            <a:r>
              <a:rPr lang="en-US" altLang="ar-EG" sz="1600" b="1" dirty="0" smtClean="0"/>
              <a:t>multicenter RCT : Results </a:t>
            </a:r>
            <a:r>
              <a:rPr lang="en-US" altLang="ar-EG" sz="1600" b="1" dirty="0"/>
              <a:t>of Endometrial Biopsy</a:t>
            </a:r>
          </a:p>
        </p:txBody>
      </p:sp>
      <p:sp>
        <p:nvSpPr>
          <p:cNvPr id="13318" name="Text Box 8"/>
          <p:cNvSpPr txBox="1">
            <a:spLocks noChangeArrowheads="1"/>
          </p:cNvSpPr>
          <p:nvPr/>
        </p:nvSpPr>
        <p:spPr bwMode="auto">
          <a:xfrm>
            <a:off x="241300" y="5489575"/>
            <a:ext cx="18573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tabLst>
                <a:tab pos="952500" algn="l"/>
              </a:tabLst>
              <a:defRPr sz="2000">
                <a:solidFill>
                  <a:schemeClr val="tx1"/>
                </a:solidFill>
                <a:latin typeface="Arial" pitchFamily="34" charset="0"/>
                <a:ea typeface="MS PGothic" pitchFamily="34" charset="-128"/>
              </a:defRPr>
            </a:lvl1pPr>
            <a:lvl2pPr marL="742950" indent="-285750" eaLnBrk="0" hangingPunct="0">
              <a:tabLst>
                <a:tab pos="952500" algn="l"/>
              </a:tabLst>
              <a:defRPr sz="2000">
                <a:solidFill>
                  <a:schemeClr val="tx1"/>
                </a:solidFill>
                <a:latin typeface="Arial" pitchFamily="34" charset="0"/>
                <a:ea typeface="MS PGothic" pitchFamily="34" charset="-128"/>
              </a:defRPr>
            </a:lvl2pPr>
            <a:lvl3pPr marL="1143000" indent="-228600" eaLnBrk="0" hangingPunct="0">
              <a:tabLst>
                <a:tab pos="952500" algn="l"/>
              </a:tabLst>
              <a:defRPr sz="2000">
                <a:solidFill>
                  <a:schemeClr val="tx1"/>
                </a:solidFill>
                <a:latin typeface="Arial" pitchFamily="34" charset="0"/>
                <a:ea typeface="MS PGothic" pitchFamily="34" charset="-128"/>
              </a:defRPr>
            </a:lvl3pPr>
            <a:lvl4pPr marL="1600200" indent="-228600" eaLnBrk="0" hangingPunct="0">
              <a:tabLst>
                <a:tab pos="952500" algn="l"/>
              </a:tabLst>
              <a:defRPr sz="2000">
                <a:solidFill>
                  <a:schemeClr val="tx1"/>
                </a:solidFill>
                <a:latin typeface="Arial" pitchFamily="34" charset="0"/>
                <a:ea typeface="MS PGothic" pitchFamily="34" charset="-128"/>
              </a:defRPr>
            </a:lvl4pPr>
            <a:lvl5pPr marL="2057400" indent="-228600" eaLnBrk="0" hangingPunct="0">
              <a:tabLst>
                <a:tab pos="952500" algn="l"/>
              </a:tabLst>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tabLst>
                <a:tab pos="952500" algn="l"/>
              </a:tabLs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tabLst>
                <a:tab pos="952500" algn="l"/>
              </a:tabLs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tabLst>
                <a:tab pos="952500" algn="l"/>
              </a:tabLs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tabLst>
                <a:tab pos="952500" algn="l"/>
              </a:tabLst>
              <a:defRPr sz="2000">
                <a:solidFill>
                  <a:schemeClr val="tx1"/>
                </a:solidFill>
                <a:latin typeface="Arial" pitchFamily="34" charset="0"/>
                <a:ea typeface="MS PGothic" pitchFamily="34" charset="-128"/>
              </a:defRPr>
            </a:lvl9pPr>
          </a:lstStyle>
          <a:p>
            <a:endParaRPr lang="de-DE" altLang="ar-EG" sz="1400"/>
          </a:p>
        </p:txBody>
      </p:sp>
      <p:sp>
        <p:nvSpPr>
          <p:cNvPr id="13319" name="Text Box 11"/>
          <p:cNvSpPr txBox="1">
            <a:spLocks noChangeArrowheads="1"/>
          </p:cNvSpPr>
          <p:nvPr/>
        </p:nvSpPr>
        <p:spPr bwMode="auto">
          <a:xfrm>
            <a:off x="401638" y="5575300"/>
            <a:ext cx="8820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000">
                <a:solidFill>
                  <a:schemeClr val="tx1"/>
                </a:solidFill>
                <a:latin typeface="Arial" pitchFamily="34" charset="0"/>
                <a:ea typeface="MS PGothic" pitchFamily="34" charset="-128"/>
              </a:defRPr>
            </a:lvl9pPr>
          </a:lstStyle>
          <a:p>
            <a:r>
              <a:rPr lang="en-US" altLang="ar-EG" sz="1800" b="1">
                <a:solidFill>
                  <a:srgbClr val="52BE08"/>
                </a:solidFill>
              </a:rPr>
              <a:t>Conclusion: Adding a progestogen is needed to safeguard the endometrium</a:t>
            </a:r>
          </a:p>
        </p:txBody>
      </p:sp>
      <p:graphicFrame>
        <p:nvGraphicFramePr>
          <p:cNvPr id="169992" name="Group 8"/>
          <p:cNvGraphicFramePr>
            <a:graphicFrameLocks noGrp="1"/>
          </p:cNvGraphicFramePr>
          <p:nvPr/>
        </p:nvGraphicFramePr>
        <p:xfrm>
          <a:off x="496888" y="2643188"/>
          <a:ext cx="8266112" cy="2590800"/>
        </p:xfrm>
        <a:graphic>
          <a:graphicData uri="http://schemas.openxmlformats.org/drawingml/2006/table">
            <a:tbl>
              <a:tblPr/>
              <a:tblGrid>
                <a:gridCol w="2386012"/>
                <a:gridCol w="1470025"/>
                <a:gridCol w="1470025"/>
                <a:gridCol w="1470025"/>
                <a:gridCol w="1470025"/>
              </a:tblGrid>
              <a:tr h="57912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Arial" charset="0"/>
                          <a:ea typeface="ＭＳ Ｐゴシック" charset="0"/>
                        </a:rPr>
                        <a:t>Placebo</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Arial" charset="0"/>
                          <a:ea typeface="ＭＳ Ｐゴシック" charset="0"/>
                        </a:rPr>
                        <a:t>CEE alone</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Arial" charset="0"/>
                          <a:ea typeface="ＭＳ Ｐゴシック" charset="0"/>
                        </a:rPr>
                        <a:t>CEE+MPA sequential</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Arial" charset="0"/>
                          <a:ea typeface="ＭＳ Ｐゴシック" charset="0"/>
                        </a:rPr>
                        <a:t>CEE+MPA continuous</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52BE08"/>
                    </a:solidFill>
                  </a:tcPr>
                </a:tc>
              </a:tr>
              <a:tr h="335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119</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119</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118</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120</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52BE08"/>
                    </a:solidFill>
                  </a:tcPr>
                </a:tc>
              </a:tr>
              <a:tr h="335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98%</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38%</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95%</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99%</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52BE08"/>
                    </a:solidFill>
                  </a:tcPr>
                </a:tc>
              </a:tr>
              <a:tr h="335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Simple hyperplasia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28%</a:t>
                      </a: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52BE08"/>
                    </a:solidFill>
                  </a:tcPr>
                </a:tc>
              </a:tr>
              <a:tr h="335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Complex hyperplasia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23%</a:t>
                      </a: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52BE08"/>
                    </a:solidFill>
                  </a:tcPr>
                </a:tc>
              </a:tr>
              <a:tr h="335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Atypia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12%</a:t>
                      </a: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52BE08"/>
                    </a:solidFill>
                  </a:tcPr>
                </a:tc>
              </a:tr>
              <a:tr h="335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Adenocarcinoma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1%</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0%</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52BE08"/>
                    </a:solidFill>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6" name="Rectangle 4"/>
          <p:cNvSpPr>
            <a:spLocks noGrp="1" noChangeArrowheads="1"/>
          </p:cNvSpPr>
          <p:nvPr>
            <p:ph type="title"/>
          </p:nvPr>
        </p:nvSpPr>
        <p:spPr>
          <a:xfrm>
            <a:off x="381000" y="0"/>
            <a:ext cx="8229600" cy="1143000"/>
          </a:xfrm>
        </p:spPr>
        <p:txBody>
          <a:bodyPr/>
          <a:lstStyle/>
          <a:p>
            <a:r>
              <a:rPr lang="sv-SE" dirty="0"/>
              <a:t>The emerging concepts in HRT</a:t>
            </a:r>
            <a:endParaRPr lang="it-IT" dirty="0"/>
          </a:p>
        </p:txBody>
      </p:sp>
      <p:sp>
        <p:nvSpPr>
          <p:cNvPr id="1124357" name="Rectangle 5"/>
          <p:cNvSpPr>
            <a:spLocks noGrp="1" noChangeArrowheads="1"/>
          </p:cNvSpPr>
          <p:nvPr>
            <p:ph idx="1"/>
          </p:nvPr>
        </p:nvSpPr>
        <p:spPr>
          <a:xfrm>
            <a:off x="500063" y="1066800"/>
            <a:ext cx="8142287" cy="5410200"/>
          </a:xfrm>
        </p:spPr>
        <p:txBody>
          <a:bodyPr>
            <a:normAutofit fontScale="70000" lnSpcReduction="20000"/>
          </a:bodyPr>
          <a:lstStyle/>
          <a:p>
            <a:r>
              <a:rPr lang="en-US" dirty="0"/>
              <a:t>Timing (window of opportunity)</a:t>
            </a:r>
          </a:p>
          <a:p>
            <a:pPr lvl="1"/>
            <a:r>
              <a:rPr lang="sv-SE" dirty="0"/>
              <a:t>Early start </a:t>
            </a:r>
          </a:p>
          <a:p>
            <a:pPr lvl="1"/>
            <a:r>
              <a:rPr lang="en-US" dirty="0"/>
              <a:t>Maintenance</a:t>
            </a:r>
            <a:r>
              <a:rPr lang="sv-SE" dirty="0"/>
              <a:t> of estrogenic benefits </a:t>
            </a:r>
          </a:p>
          <a:p>
            <a:r>
              <a:rPr lang="sv-SE" dirty="0"/>
              <a:t>Patient selection </a:t>
            </a:r>
          </a:p>
          <a:p>
            <a:pPr lvl="1"/>
            <a:r>
              <a:rPr lang="sv-SE" dirty="0"/>
              <a:t>Avoiding generalized prescribing</a:t>
            </a:r>
          </a:p>
          <a:p>
            <a:r>
              <a:rPr lang="sv-SE" dirty="0"/>
              <a:t>Personalization</a:t>
            </a:r>
          </a:p>
          <a:p>
            <a:pPr lvl="1"/>
            <a:r>
              <a:rPr lang="sv-SE" dirty="0"/>
              <a:t>Tailoring dose to patient</a:t>
            </a:r>
          </a:p>
          <a:p>
            <a:pPr lvl="1"/>
            <a:r>
              <a:rPr lang="sv-SE" dirty="0"/>
              <a:t>Continuation and tapering the dose with </a:t>
            </a:r>
            <a:r>
              <a:rPr lang="sv-SE" dirty="0" smtClean="0"/>
              <a:t>age</a:t>
            </a:r>
          </a:p>
          <a:p>
            <a:pPr lvl="1"/>
            <a:r>
              <a:rPr lang="sv-SE" dirty="0" smtClean="0"/>
              <a:t>(early menopause &lt;50 years old 0.625mg) and late menopause 0.3mg</a:t>
            </a:r>
          </a:p>
          <a:p>
            <a:r>
              <a:rPr lang="en-US" sz="2800" b="1" dirty="0" smtClean="0">
                <a:solidFill>
                  <a:srgbClr val="FF0000"/>
                </a:solidFill>
              </a:rPr>
              <a:t>Follow-up Assessment &amp; Frequency</a:t>
            </a:r>
          </a:p>
          <a:p>
            <a:r>
              <a:rPr lang="en-US" sz="2800" dirty="0" smtClean="0"/>
              <a:t>Annual risk-benefit assessment should be carried out.</a:t>
            </a:r>
          </a:p>
          <a:p>
            <a:r>
              <a:rPr lang="en-US" sz="2800" dirty="0" smtClean="0"/>
              <a:t>The same procedures as in the “</a:t>
            </a:r>
            <a:r>
              <a:rPr lang="en-US" sz="2800" dirty="0" err="1" smtClean="0"/>
              <a:t>Counselling</a:t>
            </a:r>
            <a:r>
              <a:rPr lang="en-US" sz="2800" dirty="0" smtClean="0"/>
              <a:t>” visit and the “</a:t>
            </a:r>
            <a:r>
              <a:rPr lang="en-US" sz="2800" dirty="0" err="1" smtClean="0"/>
              <a:t>PreTreatment</a:t>
            </a:r>
            <a:r>
              <a:rPr lang="en-US" sz="2800" dirty="0" smtClean="0"/>
              <a:t> Evaluation” should be considered.</a:t>
            </a:r>
          </a:p>
          <a:p>
            <a:r>
              <a:rPr lang="en-US" sz="2800" dirty="0" smtClean="0"/>
              <a:t>Timely mammography is the key, including genital tract cancer studies, e.g. cervical cytology and other investigations.</a:t>
            </a:r>
          </a:p>
          <a:p>
            <a:r>
              <a:rPr lang="en-US" sz="2800" dirty="0" smtClean="0"/>
              <a:t>A 12-monthly follow-up assessment is recommended.</a:t>
            </a:r>
          </a:p>
          <a:p>
            <a:r>
              <a:rPr lang="en-US" sz="2800" dirty="0" smtClean="0"/>
              <a:t>As for mammography, if the initial mammogram is normal, 2-3 yearly mammography is recommended</a:t>
            </a:r>
            <a:endParaRPr lang="it-IT" dirty="0"/>
          </a:p>
        </p:txBody>
      </p:sp>
    </p:spTree>
    <p:extLst>
      <p:ext uri="{BB962C8B-B14F-4D97-AF65-F5344CB8AC3E}">
        <p14:creationId xmlns="" xmlns:p14="http://schemas.microsoft.com/office/powerpoint/2010/main" val="50979556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0"/>
            <a:ext cx="8229600" cy="1143000"/>
          </a:xfrm>
        </p:spPr>
        <p:txBody>
          <a:bodyPr/>
          <a:lstStyle/>
          <a:p>
            <a:r>
              <a:rPr lang="en-GB" altLang="ar-EG" dirty="0" smtClean="0"/>
              <a:t>Conclusion</a:t>
            </a:r>
          </a:p>
        </p:txBody>
      </p:sp>
      <p:sp>
        <p:nvSpPr>
          <p:cNvPr id="46083" name="Content Placeholder 2"/>
          <p:cNvSpPr>
            <a:spLocks noGrp="1"/>
          </p:cNvSpPr>
          <p:nvPr>
            <p:ph idx="1"/>
          </p:nvPr>
        </p:nvSpPr>
        <p:spPr>
          <a:xfrm>
            <a:off x="457200" y="1295400"/>
            <a:ext cx="8229600" cy="5029200"/>
          </a:xfrm>
        </p:spPr>
        <p:txBody>
          <a:bodyPr>
            <a:normAutofit lnSpcReduction="10000"/>
          </a:bodyPr>
          <a:lstStyle/>
          <a:p>
            <a:pPr marL="0" indent="0">
              <a:buFontTx/>
              <a:buNone/>
            </a:pPr>
            <a:r>
              <a:rPr lang="en-GB" altLang="ar-EG" sz="2400" dirty="0" smtClean="0">
                <a:solidFill>
                  <a:srgbClr val="52BE09"/>
                </a:solidFill>
              </a:rPr>
              <a:t>Used by the right woman, at the right dose, HRT can:</a:t>
            </a:r>
          </a:p>
          <a:p>
            <a:pPr marL="228600" indent="-228600">
              <a:buFont typeface="+mj-lt"/>
              <a:buAutoNum type="arabicPeriod"/>
            </a:pPr>
            <a:endParaRPr lang="en-GB" altLang="ar-EG" sz="800" dirty="0" smtClean="0"/>
          </a:p>
          <a:p>
            <a:pPr marL="514350" indent="-514350">
              <a:buFont typeface="+mj-lt"/>
              <a:buAutoNum type="arabicPeriod"/>
            </a:pPr>
            <a:r>
              <a:rPr lang="en-GB" altLang="ar-EG" dirty="0" smtClean="0"/>
              <a:t>  Relieve vasomotor and other menopausal symptoms</a:t>
            </a:r>
          </a:p>
          <a:p>
            <a:pPr marL="228600" indent="-228600">
              <a:buFont typeface="+mj-lt"/>
              <a:buAutoNum type="arabicPeriod"/>
            </a:pPr>
            <a:endParaRPr lang="en-GB" altLang="ar-EG" sz="800" dirty="0" smtClean="0"/>
          </a:p>
          <a:p>
            <a:pPr marL="514350" indent="-514350">
              <a:buFont typeface="+mj-lt"/>
              <a:buAutoNum type="arabicPeriod"/>
            </a:pPr>
            <a:r>
              <a:rPr lang="en-GB" altLang="ar-EG" dirty="0" smtClean="0"/>
              <a:t>  Provide protection against bone loss (second line)</a:t>
            </a:r>
          </a:p>
          <a:p>
            <a:pPr marL="228600" indent="-228600">
              <a:buFont typeface="+mj-lt"/>
              <a:buAutoNum type="arabicPeriod"/>
            </a:pPr>
            <a:endParaRPr lang="en-GB" altLang="ar-EG" sz="800" dirty="0" smtClean="0"/>
          </a:p>
          <a:p>
            <a:pPr marL="514350" indent="-514350">
              <a:buFont typeface="+mj-lt"/>
              <a:buAutoNum type="arabicPeriod"/>
            </a:pPr>
            <a:r>
              <a:rPr lang="en-GB" altLang="ar-EG" dirty="0" smtClean="0"/>
              <a:t>  Provide acceptable bleeding patterns</a:t>
            </a:r>
          </a:p>
          <a:p>
            <a:pPr marL="514350" indent="-514350">
              <a:buFont typeface="+mj-lt"/>
              <a:buAutoNum type="arabicPeriod"/>
            </a:pPr>
            <a:r>
              <a:rPr lang="en-GB" altLang="ar-EG" dirty="0" smtClean="0"/>
              <a:t>  Individualized HRT choice</a:t>
            </a:r>
          </a:p>
          <a:p>
            <a:r>
              <a:rPr lang="en-US" dirty="0" smtClean="0"/>
              <a:t>Besides the role of life-style modifications and dietary adjustments in the prevention of menopause-related disease, HT  remains a principal tool in preventing menopause-related illnesses and maintaining quality of life in the post-menopausal woman.</a:t>
            </a:r>
            <a:endParaRPr lang="en-GB" altLang="ar-EG" dirty="0" smtClean="0"/>
          </a:p>
          <a:p>
            <a:pPr marL="0" indent="0">
              <a:buNone/>
            </a:pPr>
            <a:endParaRPr lang="en-GB" altLang="ar-EG" dirty="0" smtClean="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315712"/>
          </a:xfrm>
        </p:spPr>
        <p:txBody>
          <a:bodyPr>
            <a:normAutofit/>
          </a:bodyPr>
          <a:lstStyle/>
          <a:p>
            <a:r>
              <a:rPr lang="en-US" sz="4400" dirty="0" smtClean="0">
                <a:solidFill>
                  <a:schemeClr val="tx1"/>
                </a:solidFill>
              </a:rPr>
              <a:t>Case</a:t>
            </a:r>
            <a:br>
              <a:rPr lang="en-US" sz="4400" dirty="0" smtClean="0">
                <a:solidFill>
                  <a:schemeClr val="tx1"/>
                </a:solidFill>
              </a:rPr>
            </a:br>
            <a:r>
              <a:rPr lang="en-US" sz="4400" dirty="0" smtClean="0">
                <a:solidFill>
                  <a:schemeClr val="tx1"/>
                </a:solidFill>
              </a:rPr>
              <a:t>Menopause</a:t>
            </a:r>
            <a:br>
              <a:rPr lang="en-US" sz="4400" dirty="0" smtClean="0">
                <a:solidFill>
                  <a:schemeClr val="tx1"/>
                </a:solidFill>
              </a:rPr>
            </a:br>
            <a:r>
              <a:rPr lang="en-US" sz="4400" dirty="0" smtClean="0">
                <a:solidFill>
                  <a:schemeClr val="tx1"/>
                </a:solidFill>
              </a:rPr>
              <a:t>recommendations</a:t>
            </a:r>
            <a:br>
              <a:rPr lang="en-US" sz="4400" dirty="0" smtClean="0">
                <a:solidFill>
                  <a:schemeClr val="tx1"/>
                </a:solidFill>
              </a:rPr>
            </a:br>
            <a:r>
              <a:rPr lang="en-US" sz="4400" dirty="0" smtClean="0">
                <a:solidFill>
                  <a:schemeClr val="tx1"/>
                </a:solidFill>
              </a:rPr>
              <a:t>HRT and side effects</a:t>
            </a:r>
            <a:br>
              <a:rPr lang="en-US" sz="4400" dirty="0" smtClean="0">
                <a:solidFill>
                  <a:schemeClr val="tx1"/>
                </a:solidFill>
              </a:rPr>
            </a:br>
            <a:r>
              <a:rPr lang="en-US" sz="4400" dirty="0" smtClean="0">
                <a:solidFill>
                  <a:schemeClr val="tx1"/>
                </a:solidFill>
              </a:rPr>
              <a:t>Short notes on POF</a:t>
            </a:r>
            <a:br>
              <a:rPr lang="en-US" sz="4400" dirty="0" smtClean="0">
                <a:solidFill>
                  <a:schemeClr val="tx1"/>
                </a:solidFill>
              </a:rPr>
            </a:br>
            <a:r>
              <a:rPr lang="en-US" sz="4400" b="1" dirty="0" smtClean="0">
                <a:solidFill>
                  <a:srgbClr val="C00000"/>
                </a:solidFill>
              </a:rPr>
              <a:t>What is available in KKM</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sz="5400" b="1" dirty="0" smtClean="0">
                <a:solidFill>
                  <a:schemeClr val="tx1">
                    <a:lumMod val="95000"/>
                    <a:lumOff val="5000"/>
                  </a:schemeClr>
                </a:solidFill>
              </a:rPr>
              <a:t>Estrogen only </a:t>
            </a:r>
            <a:br>
              <a:rPr lang="en-US" sz="5400" b="1" dirty="0" smtClean="0">
                <a:solidFill>
                  <a:schemeClr val="tx1">
                    <a:lumMod val="95000"/>
                    <a:lumOff val="5000"/>
                  </a:schemeClr>
                </a:solidFill>
              </a:rPr>
            </a:br>
            <a:endParaRPr lang="en-US" dirty="0"/>
          </a:p>
        </p:txBody>
      </p:sp>
      <p:sp>
        <p:nvSpPr>
          <p:cNvPr id="4" name="Content Placeholder 3"/>
          <p:cNvSpPr>
            <a:spLocks noGrp="1"/>
          </p:cNvSpPr>
          <p:nvPr>
            <p:ph idx="1"/>
          </p:nvPr>
        </p:nvSpPr>
        <p:spPr/>
        <p:txBody>
          <a:bodyPr/>
          <a:lstStyle/>
          <a:p>
            <a:endParaRPr lang="en-US"/>
          </a:p>
        </p:txBody>
      </p:sp>
      <p:graphicFrame>
        <p:nvGraphicFramePr>
          <p:cNvPr id="5" name="Diagram 4"/>
          <p:cNvGraphicFramePr/>
          <p:nvPr/>
        </p:nvGraphicFramePr>
        <p:xfrm>
          <a:off x="0" y="685800"/>
          <a:ext cx="88392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Case 2</a:t>
            </a:r>
            <a:endParaRPr lang="en-US" dirty="0"/>
          </a:p>
        </p:txBody>
      </p:sp>
      <p:sp>
        <p:nvSpPr>
          <p:cNvPr id="3" name="Content Placeholder 2"/>
          <p:cNvSpPr>
            <a:spLocks noGrp="1"/>
          </p:cNvSpPr>
          <p:nvPr>
            <p:ph idx="1"/>
          </p:nvPr>
        </p:nvSpPr>
        <p:spPr>
          <a:xfrm>
            <a:off x="228600" y="1143000"/>
            <a:ext cx="8458200" cy="5486400"/>
          </a:xfrm>
        </p:spPr>
        <p:txBody>
          <a:bodyPr>
            <a:normAutofit/>
          </a:bodyPr>
          <a:lstStyle/>
          <a:p>
            <a:r>
              <a:rPr lang="en-US" sz="2000" dirty="0" err="1" smtClean="0"/>
              <a:t>Pn</a:t>
            </a:r>
            <a:r>
              <a:rPr lang="en-US" sz="2000" dirty="0" smtClean="0"/>
              <a:t> H, 51 </a:t>
            </a:r>
            <a:r>
              <a:rPr lang="en-US" sz="2000" dirty="0" err="1" smtClean="0"/>
              <a:t>yo</a:t>
            </a:r>
            <a:r>
              <a:rPr lang="en-US" sz="2000" dirty="0" smtClean="0"/>
              <a:t>, P1 but child passed away at 16 years old</a:t>
            </a:r>
          </a:p>
          <a:p>
            <a:r>
              <a:rPr lang="en-US" sz="2000" dirty="0" smtClean="0"/>
              <a:t>UL Sheehan’s syndrome with </a:t>
            </a:r>
            <a:r>
              <a:rPr lang="en-US" sz="2000" dirty="0" err="1" smtClean="0"/>
              <a:t>Panhypopituitary</a:t>
            </a:r>
            <a:r>
              <a:rPr lang="en-US" sz="2000" dirty="0" smtClean="0"/>
              <a:t> since 1994 after PPH and hysterectomy/ DM + </a:t>
            </a:r>
            <a:r>
              <a:rPr lang="en-US" sz="2000" dirty="0" err="1" smtClean="0"/>
              <a:t>dyslipidemia</a:t>
            </a:r>
            <a:r>
              <a:rPr lang="en-US" sz="2000" dirty="0" smtClean="0"/>
              <a:t> – not on Rx</a:t>
            </a:r>
          </a:p>
          <a:p>
            <a:r>
              <a:rPr lang="en-US" sz="2000" dirty="0" smtClean="0"/>
              <a:t>HRT on </a:t>
            </a:r>
            <a:r>
              <a:rPr lang="en-US" sz="2000" dirty="0" err="1" smtClean="0"/>
              <a:t>premarin</a:t>
            </a:r>
            <a:r>
              <a:rPr lang="en-US" sz="2000" dirty="0" smtClean="0"/>
              <a:t> 0.625mg since 39 years old.</a:t>
            </a:r>
          </a:p>
          <a:p>
            <a:pPr>
              <a:buNone/>
            </a:pPr>
            <a:r>
              <a:rPr lang="en-US" sz="2000" dirty="0" smtClean="0"/>
              <a:t>RBS (2013) : 7.7                          </a:t>
            </a:r>
          </a:p>
          <a:p>
            <a:pPr>
              <a:buNone/>
            </a:pPr>
            <a:r>
              <a:rPr lang="en-US" sz="2000" dirty="0" smtClean="0"/>
              <a:t>RBS(2014) : 16.4</a:t>
            </a:r>
          </a:p>
          <a:p>
            <a:pPr>
              <a:buNone/>
            </a:pPr>
            <a:r>
              <a:rPr lang="en-US" sz="2000" dirty="0" smtClean="0"/>
              <a:t>Mammogram: BIRADS 2, benign </a:t>
            </a:r>
          </a:p>
          <a:p>
            <a:pPr>
              <a:buNone/>
            </a:pPr>
            <a:r>
              <a:rPr lang="en-US" sz="2000" dirty="0" smtClean="0"/>
              <a:t>In view of age 51, pt was advised to stop </a:t>
            </a:r>
            <a:r>
              <a:rPr lang="en-US" sz="2000" dirty="0" err="1" smtClean="0"/>
              <a:t>premarin</a:t>
            </a:r>
            <a:r>
              <a:rPr lang="en-US" sz="2000" dirty="0" smtClean="0"/>
              <a:t> by slowly and reduced dosage to 0.3mg </a:t>
            </a:r>
            <a:r>
              <a:rPr lang="en-US" sz="2000" dirty="0" err="1" smtClean="0"/>
              <a:t>od</a:t>
            </a:r>
            <a:r>
              <a:rPr lang="en-US" sz="2000" dirty="0" smtClean="0"/>
              <a:t> first.</a:t>
            </a:r>
          </a:p>
          <a:p>
            <a:pPr>
              <a:buNone/>
            </a:pPr>
            <a:r>
              <a:rPr lang="en-US" sz="2000" dirty="0" smtClean="0"/>
              <a:t>Case was referred to continue f/up at endocrine clinic and dietician</a:t>
            </a:r>
          </a:p>
          <a:p>
            <a:pPr>
              <a:buNone/>
            </a:pPr>
            <a:r>
              <a:rPr lang="en-US" sz="2000" dirty="0" smtClean="0"/>
              <a:t>continue T </a:t>
            </a:r>
            <a:r>
              <a:rPr lang="en-US" sz="2000" dirty="0" err="1" smtClean="0"/>
              <a:t>Hydrocort</a:t>
            </a:r>
            <a:r>
              <a:rPr lang="en-US" sz="2000" dirty="0" smtClean="0"/>
              <a:t> 20 mg </a:t>
            </a:r>
            <a:r>
              <a:rPr lang="en-US" sz="2000" dirty="0" err="1" smtClean="0"/>
              <a:t>bd</a:t>
            </a:r>
            <a:r>
              <a:rPr lang="en-US" sz="2000" dirty="0" smtClean="0"/>
              <a:t>, ca lactate 300 mg </a:t>
            </a:r>
            <a:r>
              <a:rPr lang="en-US" sz="2000" dirty="0" err="1" smtClean="0"/>
              <a:t>od</a:t>
            </a:r>
            <a:r>
              <a:rPr lang="en-US" sz="2000" dirty="0" smtClean="0"/>
              <a:t>,</a:t>
            </a:r>
          </a:p>
          <a:p>
            <a:pPr>
              <a:buNone/>
            </a:pPr>
            <a:r>
              <a:rPr lang="en-US" sz="2000" dirty="0" smtClean="0"/>
              <a:t> L </a:t>
            </a:r>
            <a:r>
              <a:rPr lang="en-US" sz="2000" dirty="0" err="1" smtClean="0"/>
              <a:t>thyroxine</a:t>
            </a:r>
            <a:r>
              <a:rPr lang="en-US" sz="2000" dirty="0" smtClean="0"/>
              <a:t> 100 mcg </a:t>
            </a:r>
            <a:r>
              <a:rPr lang="en-US" sz="2000" dirty="0" err="1" smtClean="0"/>
              <a:t>od</a:t>
            </a:r>
            <a:endParaRPr lang="en-US" sz="2000" dirty="0" smtClean="0"/>
          </a:p>
          <a:p>
            <a:pPr>
              <a:buNone/>
            </a:pPr>
            <a:r>
              <a:rPr lang="en-US" sz="2000" dirty="0" smtClean="0"/>
              <a:t>Given </a:t>
            </a:r>
            <a:r>
              <a:rPr lang="en-US" sz="2000" dirty="0" err="1" smtClean="0"/>
              <a:t>tca</a:t>
            </a:r>
            <a:r>
              <a:rPr lang="en-US" sz="2000" dirty="0" smtClean="0"/>
              <a:t> 3/12 to review </a:t>
            </a:r>
            <a:r>
              <a:rPr lang="en-US" sz="2000" dirty="0" err="1" smtClean="0"/>
              <a:t>sx</a:t>
            </a:r>
            <a:r>
              <a:rPr lang="en-US" sz="2000" dirty="0" smtClean="0"/>
              <a:t> with blood ix(FLP, FBS, LFT, RP, TFT)</a:t>
            </a:r>
            <a:endParaRPr lang="en-US" sz="2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s://healthy.kaiserpermanente.org/static/drugency/images/WYE08670.JPG"/>
          <p:cNvPicPr>
            <a:picLocks noChangeAspect="1" noChangeArrowheads="1"/>
          </p:cNvPicPr>
          <p:nvPr/>
        </p:nvPicPr>
        <p:blipFill>
          <a:blip r:embed="rId2" cstate="print"/>
          <a:srcRect/>
          <a:stretch>
            <a:fillRect/>
          </a:stretch>
        </p:blipFill>
        <p:spPr bwMode="auto">
          <a:xfrm>
            <a:off x="228600" y="228600"/>
            <a:ext cx="3454398" cy="2590800"/>
          </a:xfrm>
          <a:prstGeom prst="rect">
            <a:avLst/>
          </a:prstGeom>
          <a:noFill/>
        </p:spPr>
      </p:pic>
      <p:pic>
        <p:nvPicPr>
          <p:cNvPr id="56324" name="Picture 4" descr="http://www.thaizora.com/images/progynova1mg.jpg"/>
          <p:cNvPicPr>
            <a:picLocks noChangeAspect="1" noChangeArrowheads="1"/>
          </p:cNvPicPr>
          <p:nvPr/>
        </p:nvPicPr>
        <p:blipFill>
          <a:blip r:embed="rId3" cstate="print"/>
          <a:srcRect/>
          <a:stretch>
            <a:fillRect/>
          </a:stretch>
        </p:blipFill>
        <p:spPr bwMode="auto">
          <a:xfrm>
            <a:off x="3962400" y="304800"/>
            <a:ext cx="3810000" cy="2743201"/>
          </a:xfrm>
          <a:prstGeom prst="rect">
            <a:avLst/>
          </a:prstGeom>
          <a:noFill/>
        </p:spPr>
      </p:pic>
      <p:pic>
        <p:nvPicPr>
          <p:cNvPr id="56326" name="Picture 6" descr="https://encrypted-tbn0.gstatic.com/images?q=tbn:ANd9GcThI4bK9y4Ulz47MnWVAyhO0X3zYiI_2Sz8NsZRtlKhUPKj7QkC9g"/>
          <p:cNvPicPr>
            <a:picLocks noChangeAspect="1" noChangeArrowheads="1"/>
          </p:cNvPicPr>
          <p:nvPr/>
        </p:nvPicPr>
        <p:blipFill>
          <a:blip r:embed="rId4" cstate="print"/>
          <a:srcRect/>
          <a:stretch>
            <a:fillRect/>
          </a:stretch>
        </p:blipFill>
        <p:spPr bwMode="auto">
          <a:xfrm>
            <a:off x="2362200" y="3276600"/>
            <a:ext cx="3886200" cy="2811608"/>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http://businesslin.com/wp-content/uploads/2013/12/20131207_52a26b6e45743.gif"/>
          <p:cNvPicPr>
            <a:picLocks noChangeAspect="1" noChangeArrowheads="1"/>
          </p:cNvPicPr>
          <p:nvPr/>
        </p:nvPicPr>
        <p:blipFill>
          <a:blip r:embed="rId2" cstate="print"/>
          <a:srcRect/>
          <a:stretch>
            <a:fillRect/>
          </a:stretch>
        </p:blipFill>
        <p:spPr bwMode="auto">
          <a:xfrm>
            <a:off x="6096000" y="2916872"/>
            <a:ext cx="2796768" cy="3331528"/>
          </a:xfrm>
          <a:prstGeom prst="rect">
            <a:avLst/>
          </a:prstGeom>
          <a:noFill/>
        </p:spPr>
      </p:pic>
      <p:pic>
        <p:nvPicPr>
          <p:cNvPr id="61442" name="Picture 2" descr="https://encrypted-tbn1.gstatic.com/images?q=tbn:ANd9GcTOaHHKe8dIa3I1s5TzuaIt4VEbVTFk7QHGaG8bnd1iRQFA6z4W2g"/>
          <p:cNvPicPr>
            <a:picLocks noChangeAspect="1" noChangeArrowheads="1"/>
          </p:cNvPicPr>
          <p:nvPr/>
        </p:nvPicPr>
        <p:blipFill>
          <a:blip r:embed="rId3" cstate="print"/>
          <a:srcRect/>
          <a:stretch>
            <a:fillRect/>
          </a:stretch>
        </p:blipFill>
        <p:spPr bwMode="auto">
          <a:xfrm>
            <a:off x="6172200" y="304800"/>
            <a:ext cx="2619375" cy="1743076"/>
          </a:xfrm>
          <a:prstGeom prst="rect">
            <a:avLst/>
          </a:prstGeom>
          <a:noFill/>
        </p:spPr>
      </p:pic>
      <p:sp>
        <p:nvSpPr>
          <p:cNvPr id="3" name="Content Placeholder 2"/>
          <p:cNvSpPr>
            <a:spLocks noGrp="1"/>
          </p:cNvSpPr>
          <p:nvPr>
            <p:ph idx="1"/>
          </p:nvPr>
        </p:nvSpPr>
        <p:spPr>
          <a:xfrm>
            <a:off x="457200" y="304800"/>
            <a:ext cx="8229600" cy="6019800"/>
          </a:xfrm>
        </p:spPr>
        <p:txBody>
          <a:bodyPr>
            <a:normAutofit lnSpcReduction="10000"/>
          </a:bodyPr>
          <a:lstStyle/>
          <a:p>
            <a:r>
              <a:rPr lang="en-US" sz="3600" b="1" dirty="0" smtClean="0">
                <a:solidFill>
                  <a:srgbClr val="FF0000"/>
                </a:solidFill>
              </a:rPr>
              <a:t>Combinations</a:t>
            </a:r>
          </a:p>
          <a:p>
            <a:pPr marL="514350" indent="-514350">
              <a:buNone/>
            </a:pPr>
            <a:r>
              <a:rPr lang="en-US" dirty="0" smtClean="0"/>
              <a:t>1)</a:t>
            </a:r>
            <a:r>
              <a:rPr lang="en-US" dirty="0" err="1" smtClean="0"/>
              <a:t>Premelle</a:t>
            </a:r>
            <a:r>
              <a:rPr lang="en-US" dirty="0" smtClean="0"/>
              <a:t> 2.5 mg Tablet</a:t>
            </a:r>
          </a:p>
          <a:p>
            <a:pPr marL="514350" indent="-514350">
              <a:buNone/>
            </a:pPr>
            <a:r>
              <a:rPr lang="en-US" dirty="0" smtClean="0"/>
              <a:t>-0.625mg CE at the core, coated with 2.5 mg </a:t>
            </a:r>
            <a:r>
              <a:rPr lang="en-US" dirty="0" err="1" smtClean="0"/>
              <a:t>medroxyprogesterone</a:t>
            </a:r>
            <a:r>
              <a:rPr lang="en-US" dirty="0" smtClean="0"/>
              <a:t> acetate /MPA</a:t>
            </a:r>
          </a:p>
          <a:p>
            <a:pPr marL="514350" indent="-514350">
              <a:buNone/>
            </a:pPr>
            <a:r>
              <a:rPr lang="en-US" dirty="0" smtClean="0"/>
              <a:t>1 tab daily </a:t>
            </a:r>
            <a:r>
              <a:rPr lang="en-US" dirty="0" err="1" smtClean="0"/>
              <a:t>continous</a:t>
            </a:r>
            <a:r>
              <a:rPr lang="en-US" dirty="0" smtClean="0"/>
              <a:t> for non bleed regime.</a:t>
            </a:r>
          </a:p>
          <a:p>
            <a:pPr marL="514350" indent="-514350">
              <a:buNone/>
            </a:pPr>
            <a:r>
              <a:rPr lang="en-US" dirty="0" smtClean="0"/>
              <a:t>For mod- severe VMS, </a:t>
            </a:r>
            <a:r>
              <a:rPr lang="en-US" dirty="0" err="1" smtClean="0"/>
              <a:t>mx</a:t>
            </a:r>
            <a:r>
              <a:rPr lang="en-US" dirty="0" smtClean="0"/>
              <a:t> of osteoporosis</a:t>
            </a:r>
          </a:p>
          <a:p>
            <a:pPr marL="514350" indent="-514350">
              <a:buNone/>
            </a:pPr>
            <a:endParaRPr lang="en-US" dirty="0" smtClean="0"/>
          </a:p>
          <a:p>
            <a:pPr marL="514350" indent="-514350">
              <a:buNone/>
            </a:pPr>
            <a:r>
              <a:rPr lang="en-US" dirty="0" smtClean="0"/>
              <a:t>2) </a:t>
            </a:r>
            <a:r>
              <a:rPr lang="en-US" dirty="0" err="1" smtClean="0"/>
              <a:t>Femoston</a:t>
            </a:r>
            <a:r>
              <a:rPr lang="en-US" dirty="0" smtClean="0"/>
              <a:t> 1/10 tablet</a:t>
            </a:r>
          </a:p>
          <a:p>
            <a:pPr marL="514350" indent="-514350">
              <a:buNone/>
            </a:pPr>
            <a:r>
              <a:rPr lang="en-US" dirty="0" smtClean="0"/>
              <a:t>-1mg </a:t>
            </a:r>
            <a:r>
              <a:rPr lang="en-US" dirty="0" err="1" smtClean="0"/>
              <a:t>estradiol</a:t>
            </a:r>
            <a:r>
              <a:rPr lang="en-US" dirty="0" smtClean="0"/>
              <a:t> (14 white tablets )</a:t>
            </a:r>
          </a:p>
          <a:p>
            <a:pPr marL="514350" indent="-514350">
              <a:buNone/>
            </a:pPr>
            <a:r>
              <a:rPr lang="en-US" dirty="0" smtClean="0"/>
              <a:t>-1mg </a:t>
            </a:r>
            <a:r>
              <a:rPr lang="en-US" dirty="0" err="1" smtClean="0"/>
              <a:t>estradiol</a:t>
            </a:r>
            <a:r>
              <a:rPr lang="en-US" dirty="0" smtClean="0"/>
              <a:t> plus 10mg </a:t>
            </a:r>
            <a:r>
              <a:rPr lang="en-US" dirty="0" err="1" smtClean="0"/>
              <a:t>dydrogesterone</a:t>
            </a:r>
            <a:r>
              <a:rPr lang="en-US" dirty="0" smtClean="0"/>
              <a:t> </a:t>
            </a:r>
          </a:p>
          <a:p>
            <a:pPr marL="514350" indent="-514350">
              <a:buNone/>
            </a:pPr>
            <a:r>
              <a:rPr lang="en-US" dirty="0" smtClean="0"/>
              <a:t>(14 grey tablets) for bleed cycle</a:t>
            </a:r>
          </a:p>
          <a:p>
            <a:pPr marL="514350" indent="-514350">
              <a:buNone/>
            </a:pPr>
            <a:r>
              <a:rPr lang="en-US" dirty="0" smtClean="0"/>
              <a:t>Open new pack after completed 28 tabs </a:t>
            </a:r>
          </a:p>
          <a:p>
            <a:pPr marL="514350" indent="-514350">
              <a:buNone/>
            </a:pPr>
            <a:r>
              <a:rPr lang="en-US" dirty="0" smtClean="0"/>
              <a:t>cycle</a:t>
            </a:r>
          </a:p>
          <a:p>
            <a:pPr marL="514350" indent="-514350">
              <a:buNone/>
            </a:pPr>
            <a:endParaRPr lang="en-US" dirty="0" smtClean="0"/>
          </a:p>
          <a:p>
            <a:pPr marL="514350" indent="-514350">
              <a:buNone/>
            </a:pP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https://encrypted-tbn3.gstatic.com/images?q=tbn:ANd9GcQX5Fot31iZpucI99jyk3zJNlzjvEN-rb1t818qtS1sY1AZjgr_"/>
          <p:cNvPicPr>
            <a:picLocks noChangeAspect="1" noChangeArrowheads="1"/>
          </p:cNvPicPr>
          <p:nvPr/>
        </p:nvPicPr>
        <p:blipFill>
          <a:blip r:embed="rId2" cstate="print"/>
          <a:srcRect/>
          <a:stretch>
            <a:fillRect/>
          </a:stretch>
        </p:blipFill>
        <p:spPr bwMode="auto">
          <a:xfrm>
            <a:off x="5105400" y="2133600"/>
            <a:ext cx="4038600" cy="3677703"/>
          </a:xfrm>
          <a:prstGeom prst="rect">
            <a:avLst/>
          </a:prstGeom>
          <a:noFill/>
        </p:spPr>
      </p:pic>
      <p:pic>
        <p:nvPicPr>
          <p:cNvPr id="60418" name="Picture 2" descr="https://encrypted-tbn3.gstatic.com/images?q=tbn:ANd9GcQ9qC6zlms_bdEafXWGmjhlwpywJHLMqi8RK5qytIy5Hbb3K6cMSQ"/>
          <p:cNvPicPr>
            <a:picLocks noChangeAspect="1" noChangeArrowheads="1"/>
          </p:cNvPicPr>
          <p:nvPr/>
        </p:nvPicPr>
        <p:blipFill>
          <a:blip r:embed="rId3" cstate="print"/>
          <a:srcRect/>
          <a:stretch>
            <a:fillRect/>
          </a:stretch>
        </p:blipFill>
        <p:spPr bwMode="auto">
          <a:xfrm>
            <a:off x="6677025" y="0"/>
            <a:ext cx="2466975" cy="1847851"/>
          </a:xfrm>
          <a:prstGeom prst="rect">
            <a:avLst/>
          </a:prstGeom>
          <a:noFill/>
        </p:spPr>
      </p:pic>
      <p:sp>
        <p:nvSpPr>
          <p:cNvPr id="3" name="Content Placeholder 2"/>
          <p:cNvSpPr>
            <a:spLocks noGrp="1"/>
          </p:cNvSpPr>
          <p:nvPr>
            <p:ph idx="1"/>
          </p:nvPr>
        </p:nvSpPr>
        <p:spPr>
          <a:xfrm>
            <a:off x="228600" y="914400"/>
            <a:ext cx="8458200" cy="5410200"/>
          </a:xfrm>
        </p:spPr>
        <p:txBody>
          <a:bodyPr/>
          <a:lstStyle/>
          <a:p>
            <a:pPr>
              <a:buNone/>
            </a:pPr>
            <a:r>
              <a:rPr lang="en-US" sz="2400" dirty="0" smtClean="0"/>
              <a:t>3)</a:t>
            </a:r>
            <a:r>
              <a:rPr lang="en-US" sz="2400" dirty="0" err="1" smtClean="0"/>
              <a:t>Femoston</a:t>
            </a:r>
            <a:r>
              <a:rPr lang="en-US" sz="2400" dirty="0" smtClean="0"/>
              <a:t> </a:t>
            </a:r>
            <a:r>
              <a:rPr lang="en-US" sz="2400" dirty="0" err="1" smtClean="0"/>
              <a:t>conti</a:t>
            </a:r>
            <a:r>
              <a:rPr lang="en-US" sz="2400" dirty="0" smtClean="0"/>
              <a:t> 1/5</a:t>
            </a:r>
          </a:p>
          <a:p>
            <a:pPr>
              <a:buFontTx/>
              <a:buChar char="-"/>
            </a:pPr>
            <a:r>
              <a:rPr lang="en-US" sz="2400" dirty="0" smtClean="0"/>
              <a:t>1mg </a:t>
            </a:r>
            <a:r>
              <a:rPr lang="en-US" sz="2400" dirty="0" err="1" smtClean="0"/>
              <a:t>estradiol</a:t>
            </a:r>
            <a:r>
              <a:rPr lang="en-US" sz="2400" dirty="0" smtClean="0"/>
              <a:t> + 5 mg </a:t>
            </a:r>
            <a:r>
              <a:rPr lang="en-US" sz="2400" dirty="0" err="1" smtClean="0"/>
              <a:t>dydrogesterone</a:t>
            </a:r>
            <a:r>
              <a:rPr lang="en-US" sz="2400" dirty="0" smtClean="0"/>
              <a:t> in 1 tablet</a:t>
            </a:r>
          </a:p>
          <a:p>
            <a:pPr>
              <a:buFontTx/>
              <a:buChar char="-"/>
            </a:pPr>
            <a:r>
              <a:rPr lang="en-US" sz="2400" dirty="0" smtClean="0"/>
              <a:t>Taken daily without break- non bleed regime</a:t>
            </a:r>
          </a:p>
          <a:p>
            <a:pPr>
              <a:buNone/>
            </a:pPr>
            <a:endParaRPr lang="en-US" sz="2400" dirty="0" smtClean="0"/>
          </a:p>
          <a:p>
            <a:pPr>
              <a:buNone/>
            </a:pPr>
            <a:endParaRPr lang="en-US" sz="2400" dirty="0" smtClean="0"/>
          </a:p>
          <a:p>
            <a:pPr>
              <a:buNone/>
            </a:pPr>
            <a:endParaRPr lang="en-US" sz="2400" dirty="0" smtClean="0"/>
          </a:p>
          <a:p>
            <a:pPr>
              <a:buNone/>
            </a:pPr>
            <a:r>
              <a:rPr lang="en-US" sz="2400" dirty="0" smtClean="0"/>
              <a:t>4) </a:t>
            </a:r>
            <a:r>
              <a:rPr lang="en-US" sz="2400" dirty="0" err="1" smtClean="0"/>
              <a:t>Progyluton</a:t>
            </a:r>
            <a:endParaRPr lang="en-US" sz="2400" dirty="0" smtClean="0"/>
          </a:p>
          <a:p>
            <a:pPr>
              <a:buNone/>
            </a:pPr>
            <a:r>
              <a:rPr lang="en-US" sz="2400" dirty="0" smtClean="0"/>
              <a:t>2.0 mg </a:t>
            </a:r>
            <a:r>
              <a:rPr lang="en-US" sz="2400" dirty="0" err="1" smtClean="0"/>
              <a:t>estradiol</a:t>
            </a:r>
            <a:r>
              <a:rPr lang="en-US" sz="2400" dirty="0" smtClean="0"/>
              <a:t> </a:t>
            </a:r>
            <a:r>
              <a:rPr lang="en-US" sz="2400" dirty="0" err="1" smtClean="0"/>
              <a:t>valerate</a:t>
            </a:r>
            <a:r>
              <a:rPr lang="en-US" sz="2400" dirty="0" smtClean="0"/>
              <a:t> </a:t>
            </a:r>
          </a:p>
          <a:p>
            <a:pPr>
              <a:buNone/>
            </a:pPr>
            <a:r>
              <a:rPr lang="en-US" sz="2400" dirty="0" smtClean="0"/>
              <a:t>(11 white tabs)</a:t>
            </a:r>
          </a:p>
          <a:p>
            <a:pPr>
              <a:buNone/>
            </a:pPr>
            <a:r>
              <a:rPr lang="en-US" sz="2400" dirty="0" smtClean="0"/>
              <a:t>2.0mg </a:t>
            </a:r>
            <a:r>
              <a:rPr lang="en-US" sz="2400" dirty="0" err="1" smtClean="0"/>
              <a:t>estradiol</a:t>
            </a:r>
            <a:r>
              <a:rPr lang="en-US" sz="2400" dirty="0" smtClean="0"/>
              <a:t> </a:t>
            </a:r>
            <a:r>
              <a:rPr lang="en-US" sz="2400" dirty="0" err="1" smtClean="0"/>
              <a:t>valerate</a:t>
            </a:r>
            <a:r>
              <a:rPr lang="en-US" sz="2400" dirty="0" smtClean="0"/>
              <a:t> + </a:t>
            </a:r>
            <a:r>
              <a:rPr lang="en-US" sz="2400" dirty="0" err="1" smtClean="0"/>
              <a:t>norgestrel</a:t>
            </a:r>
            <a:r>
              <a:rPr lang="en-US" sz="2400" dirty="0" smtClean="0"/>
              <a:t> 0.5mg </a:t>
            </a:r>
          </a:p>
          <a:p>
            <a:pPr>
              <a:buNone/>
            </a:pPr>
            <a:r>
              <a:rPr lang="en-US" sz="2400" dirty="0" smtClean="0"/>
              <a:t>(10 light brown tabs)</a:t>
            </a:r>
          </a:p>
          <a:p>
            <a:pPr>
              <a:buNone/>
            </a:pPr>
            <a:r>
              <a:rPr lang="en-US" sz="2400" dirty="0" smtClean="0"/>
              <a:t>Total 21 tabs in a pack with a 7 days break before new pack.</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dirty="0" smtClean="0"/>
              <a:t>others</a:t>
            </a:r>
            <a:endParaRPr lang="en-US" dirty="0"/>
          </a:p>
        </p:txBody>
      </p:sp>
      <p:sp>
        <p:nvSpPr>
          <p:cNvPr id="3" name="Content Placeholder 2"/>
          <p:cNvSpPr>
            <a:spLocks noGrp="1"/>
          </p:cNvSpPr>
          <p:nvPr>
            <p:ph idx="1"/>
          </p:nvPr>
        </p:nvSpPr>
        <p:spPr>
          <a:xfrm>
            <a:off x="457200" y="1066800"/>
            <a:ext cx="8229600" cy="5257800"/>
          </a:xfrm>
        </p:spPr>
        <p:txBody>
          <a:bodyPr>
            <a:normAutofit fontScale="77500" lnSpcReduction="20000"/>
          </a:bodyPr>
          <a:lstStyle/>
          <a:p>
            <a:pPr>
              <a:buNone/>
            </a:pPr>
            <a:r>
              <a:rPr lang="en-US" b="1" dirty="0" smtClean="0"/>
              <a:t>1)LIVIAL- 2.5 mg </a:t>
            </a:r>
            <a:r>
              <a:rPr lang="en-US" b="1" dirty="0" err="1" smtClean="0"/>
              <a:t>Tibolone</a:t>
            </a:r>
            <a:endParaRPr lang="en-US" b="1" dirty="0" smtClean="0"/>
          </a:p>
          <a:p>
            <a:r>
              <a:rPr lang="en-US" dirty="0" err="1" smtClean="0"/>
              <a:t>Tibolone</a:t>
            </a:r>
            <a:r>
              <a:rPr lang="en-US" dirty="0" smtClean="0"/>
              <a:t> is a selective </a:t>
            </a:r>
            <a:r>
              <a:rPr lang="en-US" dirty="0" err="1" smtClean="0"/>
              <a:t>oestrogen</a:t>
            </a:r>
            <a:r>
              <a:rPr lang="en-US" dirty="0" smtClean="0"/>
              <a:t> receptor modulator (SERM) which combines </a:t>
            </a:r>
            <a:r>
              <a:rPr lang="en-US" dirty="0" err="1" smtClean="0"/>
              <a:t>oestrogenic</a:t>
            </a:r>
            <a:r>
              <a:rPr lang="en-US" dirty="0" smtClean="0"/>
              <a:t> and </a:t>
            </a:r>
            <a:r>
              <a:rPr lang="en-US" dirty="0" err="1" smtClean="0"/>
              <a:t>progestogenic</a:t>
            </a:r>
            <a:r>
              <a:rPr lang="en-US" dirty="0" smtClean="0"/>
              <a:t> activity with weak androgenic activity.</a:t>
            </a:r>
          </a:p>
          <a:p>
            <a:r>
              <a:rPr lang="en-US" dirty="0" smtClean="0"/>
              <a:t>It can be used in women with an intact uterus who have had no bleeding for more than one year, without the need for cyclical </a:t>
            </a:r>
            <a:r>
              <a:rPr lang="en-US" dirty="0" err="1" smtClean="0"/>
              <a:t>progestogen</a:t>
            </a:r>
            <a:r>
              <a:rPr lang="en-US" dirty="0" smtClean="0"/>
              <a:t>.</a:t>
            </a:r>
          </a:p>
          <a:p>
            <a:r>
              <a:rPr lang="en-US" dirty="0" err="1" smtClean="0"/>
              <a:t>Randomised</a:t>
            </a:r>
            <a:r>
              <a:rPr lang="en-US" dirty="0" smtClean="0"/>
              <a:t> controlled trials suggest it may be helpful in improving sexual function and vasomotor symptoms. It may also reduce the risk of spinal fractures.</a:t>
            </a:r>
          </a:p>
          <a:p>
            <a:r>
              <a:rPr lang="en-US" dirty="0" smtClean="0"/>
              <a:t>There may be a small increased risk of stroke, endometrial and increased chance detecting  breast cancer in earlier stage as it does not increase breast tissue density in mammography with </a:t>
            </a:r>
            <a:r>
              <a:rPr lang="en-US" dirty="0" err="1" smtClean="0"/>
              <a:t>tibolone</a:t>
            </a:r>
            <a:r>
              <a:rPr lang="en-US" dirty="0" smtClean="0"/>
              <a:t>.</a:t>
            </a:r>
          </a:p>
          <a:p>
            <a:r>
              <a:rPr lang="en-US" dirty="0" err="1" smtClean="0"/>
              <a:t>Tibolone</a:t>
            </a:r>
            <a:r>
              <a:rPr lang="en-US" dirty="0" smtClean="0"/>
              <a:t> is less effective than combined HRT in alleviating menopausal symptoms. </a:t>
            </a:r>
          </a:p>
          <a:p>
            <a:r>
              <a:rPr lang="en-US" dirty="0" smtClean="0"/>
              <a:t>In women over the age of 60 years, the increased stroke risk means that the risks outweigh the benefits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cme.medcomasia.com/cme_symposium/src/20020915_03/20020915_03fig4.gif"/>
          <p:cNvPicPr>
            <a:picLocks noChangeAspect="1" noChangeArrowheads="1"/>
          </p:cNvPicPr>
          <p:nvPr/>
        </p:nvPicPr>
        <p:blipFill>
          <a:blip r:embed="rId2" cstate="print"/>
          <a:srcRect/>
          <a:stretch>
            <a:fillRect/>
          </a:stretch>
        </p:blipFill>
        <p:spPr bwMode="auto">
          <a:xfrm>
            <a:off x="0" y="228600"/>
            <a:ext cx="5715000" cy="5486400"/>
          </a:xfrm>
          <a:prstGeom prst="rect">
            <a:avLst/>
          </a:prstGeom>
          <a:noFill/>
        </p:spPr>
      </p:pic>
      <p:pic>
        <p:nvPicPr>
          <p:cNvPr id="85002" name="Picture 10" descr="https://encrypted-tbn1.gstatic.com/images?q=tbn:ANd9GcRlVh4i-Qf2Ps4Ilf-0Ly7VER4i5o964Nf_NA-7XAHxhy7PorSj"/>
          <p:cNvPicPr>
            <a:picLocks noChangeAspect="1" noChangeArrowheads="1"/>
          </p:cNvPicPr>
          <p:nvPr/>
        </p:nvPicPr>
        <p:blipFill>
          <a:blip r:embed="rId3" cstate="print"/>
          <a:srcRect/>
          <a:stretch>
            <a:fillRect/>
          </a:stretch>
        </p:blipFill>
        <p:spPr bwMode="auto">
          <a:xfrm>
            <a:off x="4953000" y="2286000"/>
            <a:ext cx="3990561" cy="41910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lstStyle/>
          <a:p>
            <a:pPr>
              <a:buNone/>
            </a:pPr>
            <a:r>
              <a:rPr lang="en-US" dirty="0" smtClean="0"/>
              <a:t>2)</a:t>
            </a:r>
            <a:r>
              <a:rPr lang="en-US" dirty="0" err="1" smtClean="0"/>
              <a:t>Evista</a:t>
            </a:r>
            <a:r>
              <a:rPr lang="en-US" dirty="0" smtClean="0"/>
              <a:t>- 60 mg </a:t>
            </a:r>
            <a:r>
              <a:rPr lang="en-US" dirty="0" err="1" smtClean="0"/>
              <a:t>raloxifene</a:t>
            </a:r>
            <a:r>
              <a:rPr lang="en-US" dirty="0" smtClean="0"/>
              <a:t> hydrochloride</a:t>
            </a:r>
          </a:p>
          <a:p>
            <a:pPr>
              <a:buNone/>
            </a:pPr>
            <a:r>
              <a:rPr lang="en-US" sz="2000" dirty="0" smtClean="0"/>
              <a:t>Selective estrogen receptor modulator(SERM)</a:t>
            </a:r>
          </a:p>
          <a:p>
            <a:pPr>
              <a:buNone/>
            </a:pPr>
            <a:r>
              <a:rPr lang="en-US" sz="2000" dirty="0" smtClean="0"/>
              <a:t> -widely used to prevent and treat osteoporosis.</a:t>
            </a:r>
          </a:p>
          <a:p>
            <a:pPr>
              <a:buNone/>
            </a:pPr>
            <a:r>
              <a:rPr lang="en-US" sz="2000" dirty="0" smtClean="0"/>
              <a:t>-it has some estrogen-like properties, the most important of which is its ability to reduce bone loss and increase bone density (thus preventing and/or minimizing osteoporosis). </a:t>
            </a:r>
          </a:p>
          <a:p>
            <a:pPr>
              <a:buNone/>
            </a:pPr>
            <a:r>
              <a:rPr lang="en-US" sz="2000" dirty="0" smtClean="0"/>
              <a:t>-It does not adversely affect the breast and uterus the way estrogen does, so it does not cause cancer of those organs, tenderness of the breast, or vaginal bleeding.</a:t>
            </a:r>
          </a:p>
          <a:p>
            <a:pPr>
              <a:buNone/>
            </a:pPr>
            <a:r>
              <a:rPr lang="en-US" sz="2000" dirty="0" smtClean="0"/>
              <a:t>-On the other hand it does not relieve symptoms of menopause, such as hot flashes, either.</a:t>
            </a:r>
          </a:p>
          <a:p>
            <a:pPr>
              <a:buNone/>
            </a:pPr>
            <a:r>
              <a:rPr lang="en-US" sz="2000" dirty="0" smtClean="0"/>
              <a:t>-</a:t>
            </a:r>
            <a:r>
              <a:rPr lang="en-US" sz="2000" dirty="0" err="1" smtClean="0"/>
              <a:t>Evista</a:t>
            </a:r>
            <a:r>
              <a:rPr lang="en-US" sz="2000" dirty="0" smtClean="0"/>
              <a:t> does appear to exert a beneficial effect on heart disease, stroke, and breast cancer. It has few adverse effects other than a small increased risk of clot formation in the veins. For that reason, anyone with varicose veins or a history of </a:t>
            </a:r>
            <a:r>
              <a:rPr lang="en-US" sz="2000" dirty="0" err="1" smtClean="0"/>
              <a:t>thrombophlebitis</a:t>
            </a:r>
            <a:r>
              <a:rPr lang="en-US" sz="2000" dirty="0" smtClean="0"/>
              <a:t> should not use it, nor should those who are premenopausal or pregnant.</a:t>
            </a:r>
            <a:endParaRPr lang="en-US" sz="2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s://encrypted-tbn3.gstatic.com/images?q=tbn:ANd9GcR4UoGlg45oVltOnWscXL0tlKvuczCiwl00ix_wIIoHfSlAy70imw"/>
          <p:cNvPicPr>
            <a:picLocks noChangeAspect="1" noChangeArrowheads="1"/>
          </p:cNvPicPr>
          <p:nvPr/>
        </p:nvPicPr>
        <p:blipFill>
          <a:blip r:embed="rId2" cstate="print"/>
          <a:srcRect/>
          <a:stretch>
            <a:fillRect/>
          </a:stretch>
        </p:blipFill>
        <p:spPr bwMode="auto">
          <a:xfrm>
            <a:off x="5334000" y="3944454"/>
            <a:ext cx="3609975" cy="2703998"/>
          </a:xfrm>
          <a:prstGeom prst="rect">
            <a:avLst/>
          </a:prstGeom>
          <a:noFill/>
        </p:spPr>
      </p:pic>
      <p:sp>
        <p:nvSpPr>
          <p:cNvPr id="2" name="Title 1"/>
          <p:cNvSpPr>
            <a:spLocks noGrp="1"/>
          </p:cNvSpPr>
          <p:nvPr>
            <p:ph type="title"/>
          </p:nvPr>
        </p:nvSpPr>
        <p:spPr>
          <a:xfrm>
            <a:off x="533400" y="1447800"/>
            <a:ext cx="8229600" cy="591312"/>
          </a:xfrm>
        </p:spPr>
        <p:txBody>
          <a:bodyPr>
            <a:normAutofit fontScale="90000"/>
          </a:bodyPr>
          <a:lstStyle/>
          <a:p>
            <a:r>
              <a:rPr lang="en-US" b="1" dirty="0" smtClean="0"/>
              <a:t/>
            </a:r>
            <a:br>
              <a:rPr lang="en-US" b="1" dirty="0" smtClean="0"/>
            </a:br>
            <a:endParaRPr lang="en-US" dirty="0"/>
          </a:p>
        </p:txBody>
      </p:sp>
      <p:sp>
        <p:nvSpPr>
          <p:cNvPr id="3" name="Content Placeholder 2"/>
          <p:cNvSpPr>
            <a:spLocks noGrp="1"/>
          </p:cNvSpPr>
          <p:nvPr>
            <p:ph idx="1"/>
          </p:nvPr>
        </p:nvSpPr>
        <p:spPr>
          <a:xfrm>
            <a:off x="457200" y="457200"/>
            <a:ext cx="8229600" cy="5867400"/>
          </a:xfrm>
        </p:spPr>
        <p:txBody>
          <a:bodyPr>
            <a:normAutofit/>
          </a:bodyPr>
          <a:lstStyle/>
          <a:p>
            <a:r>
              <a:rPr lang="en-US" dirty="0" smtClean="0"/>
              <a:t>3) </a:t>
            </a:r>
            <a:r>
              <a:rPr lang="en-US" dirty="0" err="1" smtClean="0"/>
              <a:t>Fusamax-</a:t>
            </a:r>
            <a:r>
              <a:rPr lang="en-US" b="1" dirty="0" err="1" smtClean="0"/>
              <a:t>Bisphosphonates</a:t>
            </a:r>
            <a:endParaRPr lang="en-US" b="1" dirty="0" smtClean="0"/>
          </a:p>
          <a:p>
            <a:pPr>
              <a:buNone/>
            </a:pPr>
            <a:r>
              <a:rPr lang="en-US" sz="2000" dirty="0" smtClean="0"/>
              <a:t>FOSAMAX tablets for oral administration</a:t>
            </a:r>
          </a:p>
          <a:p>
            <a:r>
              <a:rPr lang="en-US" sz="2000" dirty="0" smtClean="0"/>
              <a:t> It alters the cycle of bone formation and breakdown in the body. </a:t>
            </a:r>
            <a:r>
              <a:rPr lang="en-US" sz="2000" dirty="0" err="1" smtClean="0"/>
              <a:t>Alendronate</a:t>
            </a:r>
            <a:r>
              <a:rPr lang="en-US" sz="2000" dirty="0" smtClean="0"/>
              <a:t> slows bone loss while increasing bone mass, which may prevent bone fractures including those of the hip and spine (vertebral compression fractures)</a:t>
            </a:r>
          </a:p>
          <a:p>
            <a:r>
              <a:rPr lang="en-US" sz="2000" dirty="0" err="1" smtClean="0"/>
              <a:t>Fosamax</a:t>
            </a:r>
            <a:r>
              <a:rPr lang="en-US" sz="2000" dirty="0" smtClean="0"/>
              <a:t> is used in women to treat or prevent osteoporosis that is caused by menopause </a:t>
            </a:r>
          </a:p>
          <a:p>
            <a:pPr>
              <a:buNone/>
            </a:pPr>
            <a:r>
              <a:rPr lang="en-US" sz="2000" dirty="0" smtClean="0"/>
              <a:t>The recommended dose for treatment of osteoporosis is 5-10 mg daily or 35-70 mg weekly</a:t>
            </a:r>
          </a:p>
          <a:p>
            <a:pPr>
              <a:buNone/>
            </a:pPr>
            <a:endParaRPr lang="en-US" b="1" dirty="0" smtClean="0"/>
          </a:p>
          <a:p>
            <a:pPr>
              <a:buNone/>
            </a:pPr>
            <a:endParaRPr lang="en-US" dirty="0"/>
          </a:p>
        </p:txBody>
      </p:sp>
      <p:pic>
        <p:nvPicPr>
          <p:cNvPr id="57348" name="Picture 4" descr="http://www.curtis-lawgroup.com/uploads/image/fosamax.jpg"/>
          <p:cNvPicPr>
            <a:picLocks noChangeAspect="1" noChangeArrowheads="1"/>
          </p:cNvPicPr>
          <p:nvPr/>
        </p:nvPicPr>
        <p:blipFill>
          <a:blip r:embed="rId3" cstate="print"/>
          <a:srcRect/>
          <a:stretch>
            <a:fillRect/>
          </a:stretch>
        </p:blipFill>
        <p:spPr bwMode="auto">
          <a:xfrm>
            <a:off x="959262" y="4038601"/>
            <a:ext cx="3812764" cy="28194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80020_136436769753636_6331086_n.jpg"/>
          <p:cNvPicPr>
            <a:picLocks noChangeAspect="1"/>
          </p:cNvPicPr>
          <p:nvPr/>
        </p:nvPicPr>
        <p:blipFill>
          <a:blip r:embed="rId2" cstate="print"/>
          <a:stretch>
            <a:fillRect/>
          </a:stretch>
        </p:blipFill>
        <p:spPr>
          <a:xfrm>
            <a:off x="838200" y="1752600"/>
            <a:ext cx="1524000" cy="2216727"/>
          </a:xfrm>
          <a:prstGeom prst="rect">
            <a:avLst/>
          </a:prstGeom>
        </p:spPr>
      </p:pic>
      <p:sp>
        <p:nvSpPr>
          <p:cNvPr id="2" name="Title 1"/>
          <p:cNvSpPr>
            <a:spLocks noGrp="1"/>
          </p:cNvSpPr>
          <p:nvPr>
            <p:ph type="title"/>
          </p:nvPr>
        </p:nvSpPr>
        <p:spPr>
          <a:xfrm>
            <a:off x="228600" y="0"/>
            <a:ext cx="8458200" cy="1219200"/>
          </a:xfrm>
        </p:spPr>
        <p:txBody>
          <a:bodyPr/>
          <a:lstStyle/>
          <a:p>
            <a:r>
              <a:rPr lang="en-US" dirty="0" smtClean="0"/>
              <a:t>References</a:t>
            </a:r>
            <a:endParaRPr lang="en-US" dirty="0"/>
          </a:p>
        </p:txBody>
      </p:sp>
      <p:sp>
        <p:nvSpPr>
          <p:cNvPr id="3" name="Content Placeholder 2"/>
          <p:cNvSpPr>
            <a:spLocks noGrp="1"/>
          </p:cNvSpPr>
          <p:nvPr>
            <p:ph idx="1"/>
          </p:nvPr>
        </p:nvSpPr>
        <p:spPr>
          <a:xfrm>
            <a:off x="457200" y="1066800"/>
            <a:ext cx="8229600" cy="5257800"/>
          </a:xfrm>
        </p:spPr>
        <p:txBody>
          <a:bodyPr>
            <a:normAutofit fontScale="92500" lnSpcReduction="10000"/>
          </a:bodyPr>
          <a:lstStyle/>
          <a:p>
            <a:r>
              <a:rPr lang="en-US" dirty="0" smtClean="0"/>
              <a:t>www.thebms.org.uk</a:t>
            </a:r>
          </a:p>
          <a:p>
            <a:r>
              <a:rPr lang="en-US" dirty="0" smtClean="0"/>
              <a:t>                      as attached in </a:t>
            </a:r>
            <a:r>
              <a:rPr lang="en-US" dirty="0" err="1" smtClean="0"/>
              <a:t>google</a:t>
            </a:r>
            <a:r>
              <a:rPr lang="en-US" dirty="0" smtClean="0"/>
              <a:t> drive.</a:t>
            </a:r>
          </a:p>
          <a:p>
            <a:endParaRPr lang="en-US" dirty="0" smtClean="0"/>
          </a:p>
          <a:p>
            <a:endParaRPr lang="en-US" dirty="0" smtClean="0"/>
          </a:p>
          <a:p>
            <a:endParaRPr lang="en-US" dirty="0" smtClean="0"/>
          </a:p>
          <a:p>
            <a:endParaRPr lang="en-US" dirty="0" smtClean="0"/>
          </a:p>
          <a:p>
            <a:r>
              <a:rPr lang="en-US" dirty="0" smtClean="0">
                <a:solidFill>
                  <a:schemeClr val="bg1"/>
                </a:solidFill>
              </a:rPr>
              <a:t>womenshe</a:t>
            </a:r>
            <a:r>
              <a:rPr lang="en-US" dirty="0" smtClean="0"/>
              <a:t>alth.about.com</a:t>
            </a:r>
          </a:p>
          <a:p>
            <a:r>
              <a:rPr lang="en-US" dirty="0" smtClean="0"/>
              <a:t>www.cancer.org</a:t>
            </a:r>
          </a:p>
          <a:p>
            <a:r>
              <a:rPr lang="en-US" dirty="0" smtClean="0"/>
              <a:t> www.mims.com/malaysia</a:t>
            </a:r>
          </a:p>
          <a:p>
            <a:r>
              <a:rPr lang="en-US" dirty="0" smtClean="0"/>
              <a:t>www.millionwomenstudy.org</a:t>
            </a:r>
          </a:p>
          <a:p>
            <a:r>
              <a:rPr lang="en-US" dirty="0" smtClean="0"/>
              <a:t>www.nhlbi.nih.gov/whi/factsht.htm</a:t>
            </a:r>
          </a:p>
          <a:p>
            <a:pPr>
              <a:buNone/>
            </a:pPr>
            <a:r>
              <a:rPr lang="en-US" dirty="0" smtClean="0"/>
              <a:t>-women’s health initiative.</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www.lorigaeta.com/web/lori_gaeta_p_livial.jpg"/>
          <p:cNvPicPr>
            <a:picLocks noChangeAspect="1" noChangeArrowheads="1"/>
          </p:cNvPicPr>
          <p:nvPr/>
        </p:nvPicPr>
        <p:blipFill>
          <a:blip r:embed="rId2" cstate="print"/>
          <a:srcRect/>
          <a:stretch>
            <a:fillRect/>
          </a:stretch>
        </p:blipFill>
        <p:spPr bwMode="auto">
          <a:xfrm>
            <a:off x="228600" y="609600"/>
            <a:ext cx="8686800" cy="5611628"/>
          </a:xfrm>
          <a:prstGeom prst="rect">
            <a:avLst/>
          </a:prstGeom>
          <a:noFill/>
        </p:spPr>
      </p:pic>
      <p:sp>
        <p:nvSpPr>
          <p:cNvPr id="5" name="Rectangle 4"/>
          <p:cNvSpPr/>
          <p:nvPr/>
        </p:nvSpPr>
        <p:spPr>
          <a:xfrm>
            <a:off x="914400" y="1143000"/>
            <a:ext cx="6858000" cy="1323439"/>
          </a:xfrm>
          <a:prstGeom prst="rect">
            <a:avLst/>
          </a:prstGeom>
          <a:noFill/>
        </p:spPr>
        <p:txBody>
          <a:bodyPr wrap="square" lIns="91440" tIns="45720" rIns="91440" bIns="45720">
            <a:spAutoFit/>
          </a:bodyPr>
          <a:lstStyle/>
          <a:p>
            <a:pPr algn="ctr"/>
            <a:r>
              <a:rPr lang="en-US" sz="8000" b="1" dirty="0" smtClean="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rPr>
              <a:t>Thank  you</a:t>
            </a:r>
            <a:endParaRPr lang="en-US" sz="8000" b="1" dirty="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ww.ijem.in/articles/2011/15/7/images/IndianJEndocrMetab_2011_15_7_203_84869_f4.jpg"/>
          <p:cNvPicPr>
            <a:picLocks noChangeAspect="1" noChangeArrowheads="1"/>
          </p:cNvPicPr>
          <p:nvPr/>
        </p:nvPicPr>
        <p:blipFill>
          <a:blip r:embed="rId2" cstate="print"/>
          <a:srcRect/>
          <a:stretch>
            <a:fillRect/>
          </a:stretch>
        </p:blipFill>
        <p:spPr bwMode="auto">
          <a:xfrm>
            <a:off x="20849" y="533400"/>
            <a:ext cx="9123151" cy="6096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Sheehan’s syndrome</a:t>
            </a:r>
            <a:endParaRPr lang="en-US" dirty="0"/>
          </a:p>
        </p:txBody>
      </p:sp>
      <p:sp>
        <p:nvSpPr>
          <p:cNvPr id="3" name="Content Placeholder 2"/>
          <p:cNvSpPr>
            <a:spLocks noGrp="1"/>
          </p:cNvSpPr>
          <p:nvPr>
            <p:ph idx="1"/>
          </p:nvPr>
        </p:nvSpPr>
        <p:spPr>
          <a:xfrm>
            <a:off x="457200" y="1219200"/>
            <a:ext cx="8229600" cy="5105400"/>
          </a:xfrm>
        </p:spPr>
        <p:txBody>
          <a:bodyPr>
            <a:normAutofit lnSpcReduction="10000"/>
          </a:bodyPr>
          <a:lstStyle/>
          <a:p>
            <a:r>
              <a:rPr lang="en-US" sz="2400" dirty="0" smtClean="0"/>
              <a:t>Sheehan syndrome is a condition that can occur in a woman who bleeds severely during childbirth result in necrosis of the pituitary </a:t>
            </a:r>
            <a:r>
              <a:rPr lang="en-US" sz="2400" dirty="0" err="1" smtClean="0"/>
              <a:t>gland,causes</a:t>
            </a:r>
            <a:r>
              <a:rPr lang="en-US" sz="2400" dirty="0" smtClean="0"/>
              <a:t> </a:t>
            </a:r>
            <a:r>
              <a:rPr lang="en-US" sz="2400" dirty="0" err="1" smtClean="0"/>
              <a:t>panhypopituitarism</a:t>
            </a:r>
            <a:endParaRPr lang="en-US" sz="2400" dirty="0" smtClean="0"/>
          </a:p>
          <a:p>
            <a:r>
              <a:rPr lang="en-US" sz="2400" dirty="0" smtClean="0"/>
              <a:t>The pituitary gland makes hormones that stimulate growth, production of breast milk, reproductive functions, the thyroid, and the adrenal glands</a:t>
            </a:r>
          </a:p>
          <a:p>
            <a:r>
              <a:rPr lang="en-US" sz="2400" dirty="0" smtClean="0"/>
              <a:t>Treatment of young women with </a:t>
            </a:r>
            <a:r>
              <a:rPr lang="en-US" sz="2400" dirty="0" err="1" smtClean="0"/>
              <a:t>hypopituitarism</a:t>
            </a:r>
            <a:r>
              <a:rPr lang="en-US" sz="2400" dirty="0" smtClean="0"/>
              <a:t> usually includes replacement of hydrocortisone first and then replacement of thyroid hormone and estrogen with /without progesterone depending on whether she has a uterus. </a:t>
            </a:r>
          </a:p>
          <a:p>
            <a:r>
              <a:rPr lang="en-US" sz="2400" dirty="0" smtClean="0"/>
              <a:t>Hydrocortisone is replaced first because </a:t>
            </a:r>
            <a:r>
              <a:rPr lang="en-US" sz="2400" dirty="0" err="1" smtClean="0"/>
              <a:t>thyroxine</a:t>
            </a:r>
            <a:r>
              <a:rPr lang="en-US" sz="2400" dirty="0" smtClean="0"/>
              <a:t> therapy can exacerbate </a:t>
            </a:r>
            <a:r>
              <a:rPr lang="en-US" sz="2400" dirty="0" err="1" smtClean="0"/>
              <a:t>glucocorticoid</a:t>
            </a:r>
            <a:r>
              <a:rPr lang="en-US" sz="2400" dirty="0" smtClean="0"/>
              <a:t> deficiency and theoretically induce an adrenal crisis</a:t>
            </a:r>
          </a:p>
          <a:p>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lstStyle/>
          <a:p>
            <a:pPr>
              <a:buNone/>
            </a:pPr>
            <a:r>
              <a:rPr lang="en-US" sz="4000" dirty="0" smtClean="0">
                <a:solidFill>
                  <a:schemeClr val="tx1">
                    <a:lumMod val="95000"/>
                    <a:lumOff val="5000"/>
                  </a:schemeClr>
                </a:solidFill>
              </a:rPr>
              <a:t>Case</a:t>
            </a:r>
          </a:p>
          <a:p>
            <a:pPr>
              <a:buNone/>
            </a:pPr>
            <a:r>
              <a:rPr lang="en-US" sz="4400" b="1" dirty="0" smtClean="0">
                <a:solidFill>
                  <a:srgbClr val="C00000"/>
                </a:solidFill>
              </a:rPr>
              <a:t>Menopause</a:t>
            </a:r>
          </a:p>
          <a:p>
            <a:pPr>
              <a:buNone/>
            </a:pPr>
            <a:r>
              <a:rPr lang="en-US" sz="4000" dirty="0" smtClean="0"/>
              <a:t>recommendations</a:t>
            </a:r>
          </a:p>
          <a:p>
            <a:pPr>
              <a:buNone/>
            </a:pPr>
            <a:r>
              <a:rPr lang="en-US" sz="4000" dirty="0" smtClean="0"/>
              <a:t>HRT and side effects</a:t>
            </a:r>
          </a:p>
          <a:p>
            <a:pPr>
              <a:buNone/>
            </a:pPr>
            <a:r>
              <a:rPr lang="en-US" sz="4000" dirty="0" smtClean="0"/>
              <a:t>What is available in KKM</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2133600"/>
          </a:xfrm>
        </p:spPr>
        <p:txBody>
          <a:bodyPr>
            <a:normAutofit fontScale="90000"/>
          </a:bodyPr>
          <a:lstStyle/>
          <a:p>
            <a:r>
              <a:rPr lang="en-US" sz="2400" dirty="0" smtClean="0"/>
              <a:t/>
            </a:r>
            <a:br>
              <a:rPr lang="en-US" sz="2400" dirty="0" smtClean="0"/>
            </a:br>
            <a:r>
              <a:rPr lang="en-US" sz="2400" b="1" dirty="0" err="1" smtClean="0"/>
              <a:t>Menopause</a:t>
            </a:r>
            <a:r>
              <a:rPr lang="en-US" sz="2400" b="1" dirty="0" smtClean="0"/>
              <a:t> is a state of natural ovarian senescence with </a:t>
            </a:r>
            <a:br>
              <a:rPr lang="en-US" sz="2400" b="1" dirty="0" smtClean="0"/>
            </a:br>
            <a:r>
              <a:rPr lang="en-US" sz="2400" b="1" dirty="0" smtClean="0"/>
              <a:t>accompanying estrogen deficiency. It also refers to states of ovarian </a:t>
            </a:r>
            <a:br>
              <a:rPr lang="en-US" sz="2400" b="1" dirty="0" smtClean="0"/>
            </a:br>
            <a:r>
              <a:rPr lang="en-US" sz="2400" b="1" dirty="0" smtClean="0"/>
              <a:t>failure and ovarian destruction/removal with accompanying estrogen </a:t>
            </a:r>
            <a:br>
              <a:rPr lang="en-US" sz="2400" b="1" dirty="0" smtClean="0"/>
            </a:br>
            <a:r>
              <a:rPr lang="en-US" sz="2400" b="1" dirty="0" smtClean="0"/>
              <a:t>deficiency. (Amenorrhea for 1 year.)</a:t>
            </a:r>
            <a:r>
              <a:rPr lang="en-US" sz="2400" dirty="0" smtClean="0"/>
              <a:t/>
            </a:r>
            <a:br>
              <a:rPr lang="en-US" sz="2400" dirty="0" smtClean="0"/>
            </a:br>
            <a:endParaRPr lang="en-US" sz="2400" dirty="0"/>
          </a:p>
        </p:txBody>
      </p:sp>
      <p:sp>
        <p:nvSpPr>
          <p:cNvPr id="3" name="Content Placeholder 2"/>
          <p:cNvSpPr>
            <a:spLocks noGrp="1"/>
          </p:cNvSpPr>
          <p:nvPr>
            <p:ph idx="1"/>
          </p:nvPr>
        </p:nvSpPr>
        <p:spPr/>
        <p:txBody>
          <a:bodyPr>
            <a:normAutofit/>
          </a:bodyPr>
          <a:lstStyle/>
          <a:p>
            <a:r>
              <a:rPr lang="en-US" sz="2400" b="1" dirty="0" smtClean="0"/>
              <a:t>Premature Menopause- </a:t>
            </a:r>
            <a:r>
              <a:rPr lang="en-US" sz="2000" dirty="0" smtClean="0"/>
              <a:t>refers to menopause in a woman aged below 40 years. </a:t>
            </a:r>
          </a:p>
          <a:p>
            <a:r>
              <a:rPr lang="en-US" sz="2400" b="1" dirty="0" smtClean="0"/>
              <a:t>Early Menopause </a:t>
            </a:r>
            <a:r>
              <a:rPr lang="en-US" sz="2000" dirty="0" smtClean="0"/>
              <a:t>-refers to menopause in a woman aged 50 years to 59 years. </a:t>
            </a:r>
          </a:p>
          <a:p>
            <a:r>
              <a:rPr lang="en-US" sz="2400" b="1" dirty="0" smtClean="0"/>
              <a:t>Late Menopause </a:t>
            </a:r>
            <a:r>
              <a:rPr lang="en-US" sz="2000" dirty="0" smtClean="0"/>
              <a:t>-refers to menopause in a woman aged 60 years and over. </a:t>
            </a:r>
          </a:p>
          <a:p>
            <a:r>
              <a:rPr lang="en-US" sz="2400" b="1" dirty="0" smtClean="0"/>
              <a:t>Surgical menopause- </a:t>
            </a:r>
            <a:r>
              <a:rPr lang="en-US" sz="2000" dirty="0" smtClean="0"/>
              <a:t>refers to menopause occurring as a result of surgical removal of both ovaries in a woman. </a:t>
            </a:r>
          </a:p>
          <a:p>
            <a:r>
              <a:rPr lang="en-US" sz="2400" b="1" dirty="0" smtClean="0"/>
              <a:t>Medical menopause- </a:t>
            </a:r>
            <a:r>
              <a:rPr lang="en-US" sz="2000" dirty="0" smtClean="0"/>
              <a:t>refers to menopause occurring as a result of permanent damage to both ovaries in a woman following either chemotherapy or radiotherapy. </a:t>
            </a:r>
            <a:endParaRPr lang="en-US" sz="20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nBBo1X2fsEqkptQp6A6zh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t1v8O__q8ESCRa.PtYjO7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dlI.lCbmikSjb0qqQDuD4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BJZpyi4t3E64kXsfsDJcl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k1hy5YB3ZkK.Wu2tK6rvQ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XcC3RDKKtUqHpPwcvNhTz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2Exv6DRblE.2EsJ0NnWkM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BzHZOCHqlU2yBbSmb.J36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PLfSRTRHwkCREEIritIPV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nPXcicSESUKeLrkSyXoNF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PD4nJy4tbkaQ5Ej8eQUEZ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LlxTaxZ.lk2SLtdgl4wVh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Lk__eBURgUeHjW5jcTjpK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HHcHcu8l0O2O9wkNDTnl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CK7nQjpO70WLsEdZoZeda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Uvy8DIe0D0eYKGqxqv8Nr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jBrJ3sJnUSd7AdzhL2kv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kitc8E0VSkGVKBfi9cLLX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NwwOWIdW20qYY3_S6ea8M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kitc8E0VSkGVKBfi9cLLX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hddDk1dYWEu3F4TFv7PCn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2C39MUMAckKBAZHM4UfEc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NFfCW5amo0qQU25IqoXbi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Me849rX8x0io2.prpnM8J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TLv2cSx12E2Vq98LuihfW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vnWSpgaL6EeTrYA_RrxiH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QxQe9Gc0Jk2FdWsqgfLBy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YdhAK0ZvFE.q2_cVK4_9I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cQPpPacvcUC4EwygmZz9E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Xj4kDNND9kmyCS_6UbP_A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C39MUMAckKBAZHM4UfEc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hddDk1dYWEu3F4TFv7PCn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PBdzI4.h0i4KqvkgPX2.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6AMiST1ZO0qSHt3162e7p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AogjQoLUb0av31vCC9aIV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Jke4O.k7k2Z4C6sWXb8i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eOR6Ve_DGku2PJR7hcPFs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MfyS.J1ylUySjOkRLifaT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1459</TotalTime>
  <Words>4905</Words>
  <Application>Microsoft Office PowerPoint</Application>
  <PresentationFormat>On-screen Show (4:3)</PresentationFormat>
  <Paragraphs>626</Paragraphs>
  <Slides>58</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Flow</vt:lpstr>
      <vt:lpstr>think-cell Slide</vt:lpstr>
      <vt:lpstr>HRT</vt:lpstr>
      <vt:lpstr>Slide 2</vt:lpstr>
      <vt:lpstr>Case 1</vt:lpstr>
      <vt:lpstr>Slide 4</vt:lpstr>
      <vt:lpstr>Case 2</vt:lpstr>
      <vt:lpstr>Slide 6</vt:lpstr>
      <vt:lpstr>Sheehan’s syndrome</vt:lpstr>
      <vt:lpstr>Slide 8</vt:lpstr>
      <vt:lpstr> Menopause is a state of natural ovarian senescence with  accompanying estrogen deficiency. It also refers to states of ovarian  failure and ovarian destruction/removal with accompanying estrogen  deficiency. (Amenorrhea for 1 year.) </vt:lpstr>
      <vt:lpstr>What is Menopausal transition?</vt:lpstr>
      <vt:lpstr>Signs and Symptoms  During the Menopausal Transition </vt:lpstr>
      <vt:lpstr>Slide 12</vt:lpstr>
      <vt:lpstr>Slide 13</vt:lpstr>
      <vt:lpstr>Slide 14</vt:lpstr>
      <vt:lpstr>Slide 15</vt:lpstr>
      <vt:lpstr>Hormone Therapy (HT) -refers to the use of estrogens (ET), estrogens plus progestins (EPT) and androgens (AT). </vt:lpstr>
      <vt:lpstr>Estrogens Used in HRT </vt:lpstr>
      <vt:lpstr>HRT Use: New Guidelines From the British Menopause Society ‏ </vt:lpstr>
      <vt:lpstr>Immediate effects of HRT( BMS)</vt:lpstr>
      <vt:lpstr>Slide 20</vt:lpstr>
      <vt:lpstr>a. VASOMOTOR SYMPTOMS (CPG) </vt:lpstr>
      <vt:lpstr>HRT Remains the Most Effective Therapy for Vasomotor Symptoms  2006</vt:lpstr>
      <vt:lpstr>b. VAGINA /urogenital symptoms</vt:lpstr>
      <vt:lpstr>c. URINARY SYSTEM</vt:lpstr>
      <vt:lpstr>d. DEPRESSIVE MOOD</vt:lpstr>
      <vt:lpstr>e. SLEEP</vt:lpstr>
      <vt:lpstr>f. BONE</vt:lpstr>
      <vt:lpstr>g. others</vt:lpstr>
      <vt:lpstr>Slide 29</vt:lpstr>
      <vt:lpstr>Slide 30</vt:lpstr>
      <vt:lpstr>Slide 31</vt:lpstr>
      <vt:lpstr>How is HRT Given?</vt:lpstr>
      <vt:lpstr>Slide 33</vt:lpstr>
      <vt:lpstr>HRT Risks and Benefits</vt:lpstr>
      <vt:lpstr>Side-effects of hormone replacement therapy in general </vt:lpstr>
      <vt:lpstr> 1)Coronary heart disease</vt:lpstr>
      <vt:lpstr>Slide 37</vt:lpstr>
      <vt:lpstr>3) Breast cancer Statements from International Menopause Society 2013</vt:lpstr>
      <vt:lpstr>Is HRT Associated with Increased Breast Cancer Risk? Evidence from WHI</vt:lpstr>
      <vt:lpstr>Slide 40</vt:lpstr>
      <vt:lpstr>Slide 41</vt:lpstr>
      <vt:lpstr>HRT in Cancer Survivors</vt:lpstr>
      <vt:lpstr>Slide 43</vt:lpstr>
      <vt:lpstr>5)Endometrial cancer </vt:lpstr>
      <vt:lpstr>Role of Progestogens in HRT</vt:lpstr>
      <vt:lpstr>The emerging concepts in HRT</vt:lpstr>
      <vt:lpstr>Conclusion</vt:lpstr>
      <vt:lpstr>Case Menopause recommendations HRT and side effects Short notes on POF What is available in KKM </vt:lpstr>
      <vt:lpstr>Estrogen only  </vt:lpstr>
      <vt:lpstr>Slide 50</vt:lpstr>
      <vt:lpstr>Slide 51</vt:lpstr>
      <vt:lpstr>Slide 52</vt:lpstr>
      <vt:lpstr>others</vt:lpstr>
      <vt:lpstr>Slide 54</vt:lpstr>
      <vt:lpstr>Slide 55</vt:lpstr>
      <vt:lpstr> </vt:lpstr>
      <vt:lpstr>References</vt:lpstr>
      <vt:lpstr>Slide 58</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HRT</dc:title>
  <dc:creator>Josephine</dc:creator>
  <cp:lastModifiedBy>Josephine</cp:lastModifiedBy>
  <cp:revision>179</cp:revision>
  <dcterms:created xsi:type="dcterms:W3CDTF">2014-07-21T12:33:42Z</dcterms:created>
  <dcterms:modified xsi:type="dcterms:W3CDTF">2014-08-26T12:01:30Z</dcterms:modified>
</cp:coreProperties>
</file>