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7" r:id="rId2"/>
    <p:sldId id="258" r:id="rId3"/>
    <p:sldId id="264" r:id="rId4"/>
    <p:sldId id="265" r:id="rId5"/>
    <p:sldId id="266" r:id="rId6"/>
    <p:sldId id="260" r:id="rId7"/>
    <p:sldId id="261" r:id="rId8"/>
    <p:sldId id="262" r:id="rId9"/>
    <p:sldId id="263" r:id="rId10"/>
    <p:sldId id="267"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63E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797EA65-AB74-4440-A2FF-B868DABA1871}" type="datetimeFigureOut">
              <a:rPr lang="en-US" smtClean="0"/>
              <a:pPr/>
              <a:t>4/18/2012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A65D60F-9D78-4711-9757-07911871258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97EA65-AB74-4440-A2FF-B868DABA1871}" type="datetimeFigureOut">
              <a:rPr lang="en-US" smtClean="0"/>
              <a:pPr/>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65D60F-9D78-4711-9757-0791187125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97EA65-AB74-4440-A2FF-B868DABA1871}" type="datetimeFigureOut">
              <a:rPr lang="en-US" smtClean="0"/>
              <a:pPr/>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65D60F-9D78-4711-9757-0791187125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97EA65-AB74-4440-A2FF-B868DABA1871}" type="datetimeFigureOut">
              <a:rPr lang="en-US" smtClean="0"/>
              <a:pPr/>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65D60F-9D78-4711-9757-07911871258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97EA65-AB74-4440-A2FF-B868DABA1871}" type="datetimeFigureOut">
              <a:rPr lang="en-US" smtClean="0"/>
              <a:pPr/>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65D60F-9D78-4711-9757-07911871258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97EA65-AB74-4440-A2FF-B868DABA1871}" type="datetimeFigureOut">
              <a:rPr lang="en-US" smtClean="0"/>
              <a:pPr/>
              <a:t>4/18/2012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65D60F-9D78-4711-9757-0791187125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97EA65-AB74-4440-A2FF-B868DABA1871}" type="datetimeFigureOut">
              <a:rPr lang="en-US" smtClean="0"/>
              <a:pPr/>
              <a:t>4/18/2012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65D60F-9D78-4711-9757-0791187125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797EA65-AB74-4440-A2FF-B868DABA1871}" type="datetimeFigureOut">
              <a:rPr lang="en-US" smtClean="0"/>
              <a:pPr/>
              <a:t>4/18/2012</a:t>
            </a:fld>
            <a:endParaRPr lang="en-US"/>
          </a:p>
        </p:txBody>
      </p:sp>
      <p:sp>
        <p:nvSpPr>
          <p:cNvPr id="8" name="Slide Number Placeholder 7"/>
          <p:cNvSpPr>
            <a:spLocks noGrp="1"/>
          </p:cNvSpPr>
          <p:nvPr>
            <p:ph type="sldNum" sz="quarter" idx="11"/>
          </p:nvPr>
        </p:nvSpPr>
        <p:spPr/>
        <p:txBody>
          <a:bodyPr/>
          <a:lstStyle/>
          <a:p>
            <a:fld id="{2A65D60F-9D78-4711-9757-079118712584}"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97EA65-AB74-4440-A2FF-B868DABA1871}" type="datetimeFigureOut">
              <a:rPr lang="en-US" smtClean="0"/>
              <a:pPr/>
              <a:t>4/18/2012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65D60F-9D78-4711-9757-0791187125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97EA65-AB74-4440-A2FF-B868DABA1871}" type="datetimeFigureOut">
              <a:rPr lang="en-US" smtClean="0"/>
              <a:pPr/>
              <a:t>4/18/2012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2A65D60F-9D78-4711-9757-0791187125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797EA65-AB74-4440-A2FF-B868DABA1871}" type="datetimeFigureOut">
              <a:rPr lang="en-US" smtClean="0"/>
              <a:pPr/>
              <a:t>4/18/2012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65D60F-9D78-4711-9757-07911871258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9000">
              <a:schemeClr val="bg1">
                <a:alpha val="78000"/>
              </a:schemeClr>
            </a:gs>
            <a:gs pos="70000">
              <a:srgbClr val="C4D6EB"/>
            </a:gs>
            <a:gs pos="100000">
              <a:srgbClr val="FFEBFA"/>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797EA65-AB74-4440-A2FF-B868DABA1871}" type="datetimeFigureOut">
              <a:rPr lang="en-US" smtClean="0"/>
              <a:pPr/>
              <a:t>4/18/2012</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65D60F-9D78-4711-9757-07911871258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sult@pai.co.th"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mailto:Consult@pai.co.th"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Consult@pai.co.th"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Consult@pai.co.th"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Consult@pai.co.th"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mailto:Consult@pai.co.th"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hyperlink" Target="mailto:Consult@pai.co.th"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hyperlink" Target="mailto:Consult@pai.co.th"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Consult@pai.co.th"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Consult@pai.co.th"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Consult@pai.co.th"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9144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60960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C:\Documents and Settings\manchun\Desktop\pai2-single_07.png"/>
          <p:cNvPicPr>
            <a:picLocks noChangeAspect="1" noChangeArrowheads="1"/>
          </p:cNvPicPr>
          <p:nvPr/>
        </p:nvPicPr>
        <p:blipFill>
          <a:blip r:embed="rId2"/>
          <a:srcRect/>
          <a:stretch>
            <a:fillRect/>
          </a:stretch>
        </p:blipFill>
        <p:spPr bwMode="auto">
          <a:xfrm>
            <a:off x="8229600" y="0"/>
            <a:ext cx="914400" cy="914400"/>
          </a:xfrm>
          <a:prstGeom prst="rect">
            <a:avLst/>
          </a:prstGeom>
          <a:noFill/>
        </p:spPr>
      </p:pic>
      <p:sp>
        <p:nvSpPr>
          <p:cNvPr id="11" name="TextBox 10"/>
          <p:cNvSpPr txBox="1"/>
          <p:nvPr/>
        </p:nvSpPr>
        <p:spPr>
          <a:xfrm>
            <a:off x="76200" y="228600"/>
            <a:ext cx="6019800" cy="369332"/>
          </a:xfrm>
          <a:prstGeom prst="rect">
            <a:avLst/>
          </a:prstGeom>
          <a:noFill/>
          <a:ln>
            <a:solidFill>
              <a:schemeClr val="accent6">
                <a:lumMod val="75000"/>
              </a:schemeClr>
            </a:solidFill>
          </a:ln>
        </p:spPr>
        <p:txBody>
          <a:bodyPr wrap="square" rtlCol="0">
            <a:spAutoFit/>
          </a:bodyPr>
          <a:lstStyle/>
          <a:p>
            <a:r>
              <a:rPr lang="en-US" b="1" dirty="0" smtClean="0">
                <a:ln w="17780" cmpd="sng">
                  <a:solidFill>
                    <a:srgbClr val="00B05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Female To Male Change Surgery </a:t>
            </a:r>
            <a:r>
              <a:rPr lang="en-US" b="1" dirty="0" smtClean="0">
                <a:ln w="17780" cmpd="sng">
                  <a:solidFill>
                    <a:srgbClr val="00B05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in </a:t>
            </a:r>
            <a:r>
              <a:rPr lang="en-US" b="1" dirty="0" smtClean="0">
                <a:ln w="17780" cmpd="sng">
                  <a:solidFill>
                    <a:srgbClr val="00B05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Thailand</a:t>
            </a:r>
          </a:p>
        </p:txBody>
      </p:sp>
      <p:sp>
        <p:nvSpPr>
          <p:cNvPr id="14" name="TextBox 13"/>
          <p:cNvSpPr txBox="1"/>
          <p:nvPr/>
        </p:nvSpPr>
        <p:spPr>
          <a:xfrm>
            <a:off x="0" y="6172200"/>
            <a:ext cx="9144000" cy="646331"/>
          </a:xfrm>
          <a:prstGeom prst="rect">
            <a:avLst/>
          </a:prstGeom>
          <a:noFill/>
        </p:spPr>
        <p:txBody>
          <a:bodyPr wrap="square" rtlCol="0">
            <a:spAutoFit/>
          </a:bodyPr>
          <a:lstStyle/>
          <a:p>
            <a:r>
              <a:rPr lang="en-US" b="1" dirty="0" err="1" smtClean="0"/>
              <a:t>Preecha</a:t>
            </a:r>
            <a:r>
              <a:rPr lang="en-US" b="1" dirty="0" smtClean="0"/>
              <a:t> Aesthetic Institute </a:t>
            </a:r>
            <a:r>
              <a:rPr lang="en-US" dirty="0" smtClean="0"/>
              <a:t>898/1 </a:t>
            </a:r>
            <a:r>
              <a:rPr lang="en-US" dirty="0" err="1" smtClean="0"/>
              <a:t>Sukumvit</a:t>
            </a:r>
            <a:r>
              <a:rPr lang="en-US" dirty="0" smtClean="0"/>
              <a:t> 55 </a:t>
            </a:r>
            <a:r>
              <a:rPr lang="en-US" dirty="0" err="1" smtClean="0"/>
              <a:t>Wattana</a:t>
            </a:r>
            <a:r>
              <a:rPr lang="en-US" dirty="0" smtClean="0"/>
              <a:t>, Bangkok 10110 Thailand</a:t>
            </a:r>
          </a:p>
          <a:p>
            <a:r>
              <a:rPr lang="en-US" dirty="0" smtClean="0"/>
              <a:t>Tel: (662) 715-0111, Email- </a:t>
            </a:r>
            <a:r>
              <a:rPr lang="en-US" b="1" dirty="0" smtClean="0">
                <a:hlinkClick r:id="rId3"/>
              </a:rPr>
              <a:t>Consult@pai.co.th</a:t>
            </a:r>
            <a:r>
              <a:rPr lang="en-US" b="1" dirty="0" smtClean="0"/>
              <a:t> </a:t>
            </a:r>
            <a:endParaRPr lang="en-US" dirty="0" smtClean="0"/>
          </a:p>
        </p:txBody>
      </p:sp>
      <p:pic>
        <p:nvPicPr>
          <p:cNvPr id="1028" name="Picture 4" descr="C:\Documents and Settings\manchun\Desktop\female.JPG"/>
          <p:cNvPicPr>
            <a:picLocks noChangeAspect="1" noChangeArrowheads="1"/>
          </p:cNvPicPr>
          <p:nvPr/>
        </p:nvPicPr>
        <p:blipFill>
          <a:blip r:embed="rId4"/>
          <a:srcRect/>
          <a:stretch>
            <a:fillRect/>
          </a:stretch>
        </p:blipFill>
        <p:spPr bwMode="auto">
          <a:xfrm>
            <a:off x="1600200" y="1066800"/>
            <a:ext cx="2209800" cy="4876800"/>
          </a:xfrm>
          <a:prstGeom prst="rect">
            <a:avLst/>
          </a:prstGeom>
          <a:noFill/>
        </p:spPr>
      </p:pic>
      <p:pic>
        <p:nvPicPr>
          <p:cNvPr id="1029" name="Picture 5" descr="C:\Documents and Settings\manchun\Desktop\4274061-young-man-standing-with-hands-in-pockets.jpg"/>
          <p:cNvPicPr>
            <a:picLocks noChangeAspect="1" noChangeArrowheads="1"/>
          </p:cNvPicPr>
          <p:nvPr/>
        </p:nvPicPr>
        <p:blipFill>
          <a:blip r:embed="rId5"/>
          <a:srcRect/>
          <a:stretch>
            <a:fillRect/>
          </a:stretch>
        </p:blipFill>
        <p:spPr bwMode="auto">
          <a:xfrm>
            <a:off x="5334000" y="990600"/>
            <a:ext cx="2819400" cy="4967039"/>
          </a:xfrm>
          <a:prstGeom prst="rect">
            <a:avLst/>
          </a:prstGeom>
          <a:noFill/>
        </p:spPr>
      </p:pic>
      <p:sp>
        <p:nvSpPr>
          <p:cNvPr id="17" name="Right Arrow 16"/>
          <p:cNvSpPr/>
          <p:nvPr/>
        </p:nvSpPr>
        <p:spPr>
          <a:xfrm>
            <a:off x="3962400" y="1295400"/>
            <a:ext cx="1676400" cy="1600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Change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9144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60960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C:\Documents and Settings\manchun\Desktop\pai2-single_07.png"/>
          <p:cNvPicPr>
            <a:picLocks noChangeAspect="1" noChangeArrowheads="1"/>
          </p:cNvPicPr>
          <p:nvPr/>
        </p:nvPicPr>
        <p:blipFill>
          <a:blip r:embed="rId2"/>
          <a:srcRect/>
          <a:stretch>
            <a:fillRect/>
          </a:stretch>
        </p:blipFill>
        <p:spPr bwMode="auto">
          <a:xfrm>
            <a:off x="8229600" y="0"/>
            <a:ext cx="914400" cy="914400"/>
          </a:xfrm>
          <a:prstGeom prst="rect">
            <a:avLst/>
          </a:prstGeom>
          <a:noFill/>
        </p:spPr>
      </p:pic>
      <p:sp>
        <p:nvSpPr>
          <p:cNvPr id="11" name="TextBox 10"/>
          <p:cNvSpPr txBox="1"/>
          <p:nvPr/>
        </p:nvSpPr>
        <p:spPr>
          <a:xfrm>
            <a:off x="76200" y="228600"/>
            <a:ext cx="6019800" cy="369332"/>
          </a:xfrm>
          <a:prstGeom prst="rect">
            <a:avLst/>
          </a:prstGeom>
          <a:noFill/>
          <a:ln>
            <a:solidFill>
              <a:schemeClr val="accent6">
                <a:lumMod val="75000"/>
              </a:schemeClr>
            </a:solidFill>
          </a:ln>
        </p:spPr>
        <p:txBody>
          <a:bodyPr wrap="square" rtlCol="0">
            <a:spAutoFit/>
          </a:bodyPr>
          <a:lstStyle/>
          <a:p>
            <a:r>
              <a:rPr lang="en-US" b="1" dirty="0" smtClean="0">
                <a:ln w="17780" cmpd="sng">
                  <a:solidFill>
                    <a:srgbClr val="00B05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Female To Male exchange surgery in Thailand</a:t>
            </a:r>
          </a:p>
        </p:txBody>
      </p:sp>
      <p:sp>
        <p:nvSpPr>
          <p:cNvPr id="14" name="TextBox 13"/>
          <p:cNvSpPr txBox="1"/>
          <p:nvPr/>
        </p:nvSpPr>
        <p:spPr>
          <a:xfrm>
            <a:off x="0" y="6172200"/>
            <a:ext cx="9144000" cy="646331"/>
          </a:xfrm>
          <a:prstGeom prst="rect">
            <a:avLst/>
          </a:prstGeom>
          <a:noFill/>
        </p:spPr>
        <p:txBody>
          <a:bodyPr wrap="square" rtlCol="0">
            <a:spAutoFit/>
          </a:bodyPr>
          <a:lstStyle/>
          <a:p>
            <a:r>
              <a:rPr lang="en-US" b="1" dirty="0" err="1" smtClean="0"/>
              <a:t>Preecha</a:t>
            </a:r>
            <a:r>
              <a:rPr lang="en-US" b="1" dirty="0" smtClean="0"/>
              <a:t> Aesthetic Institute </a:t>
            </a:r>
            <a:r>
              <a:rPr lang="en-US" dirty="0" smtClean="0"/>
              <a:t>898/1 </a:t>
            </a:r>
            <a:r>
              <a:rPr lang="en-US" dirty="0" err="1" smtClean="0"/>
              <a:t>Sukumvit</a:t>
            </a:r>
            <a:r>
              <a:rPr lang="en-US" dirty="0" smtClean="0"/>
              <a:t> 55 </a:t>
            </a:r>
            <a:r>
              <a:rPr lang="en-US" dirty="0" err="1" smtClean="0"/>
              <a:t>Wattana</a:t>
            </a:r>
            <a:r>
              <a:rPr lang="en-US" dirty="0" smtClean="0"/>
              <a:t>, Bangkok 10110 Thailand</a:t>
            </a:r>
          </a:p>
          <a:p>
            <a:r>
              <a:rPr lang="en-US" dirty="0" smtClean="0"/>
              <a:t>Tel: (662) 715-0111, Email- </a:t>
            </a:r>
            <a:r>
              <a:rPr lang="en-US" b="1" dirty="0" smtClean="0">
                <a:hlinkClick r:id="rId3"/>
              </a:rPr>
              <a:t>Consult@pai.co.th</a:t>
            </a:r>
            <a:r>
              <a:rPr lang="en-US" b="1" dirty="0" smtClean="0"/>
              <a:t> </a:t>
            </a:r>
            <a:endParaRPr lang="en-US" dirty="0" smtClean="0"/>
          </a:p>
        </p:txBody>
      </p:sp>
      <p:sp>
        <p:nvSpPr>
          <p:cNvPr id="9" name="Rectangle 8"/>
          <p:cNvSpPr/>
          <p:nvPr/>
        </p:nvSpPr>
        <p:spPr>
          <a:xfrm>
            <a:off x="533400" y="1443841"/>
            <a:ext cx="7543800" cy="3416320"/>
          </a:xfrm>
          <a:prstGeom prst="rect">
            <a:avLst/>
          </a:prstGeom>
        </p:spPr>
        <p:txBody>
          <a:bodyPr wrap="square">
            <a:spAutoFit/>
          </a:bodyPr>
          <a:lstStyle/>
          <a:p>
            <a:r>
              <a:rPr lang="en-US" b="1" dirty="0" smtClean="0">
                <a:solidFill>
                  <a:schemeClr val="bg1"/>
                </a:solidFill>
              </a:rPr>
              <a:t>Hospital and recovery period</a:t>
            </a:r>
            <a:r>
              <a:rPr lang="en-US" b="1" u="sng" dirty="0" smtClean="0">
                <a:solidFill>
                  <a:schemeClr val="bg1"/>
                </a:solidFill>
              </a:rPr>
              <a:t> (</a:t>
            </a:r>
            <a:r>
              <a:rPr lang="en-US" b="1" u="sng" dirty="0" err="1" smtClean="0">
                <a:solidFill>
                  <a:schemeClr val="bg1"/>
                </a:solidFill>
              </a:rPr>
              <a:t>Phalloplasty</a:t>
            </a:r>
            <a:r>
              <a:rPr lang="en-US" b="1" u="sng" dirty="0" smtClean="0">
                <a:solidFill>
                  <a:schemeClr val="bg1"/>
                </a:solidFill>
              </a:rPr>
              <a:t>):</a:t>
            </a:r>
          </a:p>
          <a:p>
            <a:endParaRPr lang="en-US" dirty="0" smtClean="0">
              <a:solidFill>
                <a:schemeClr val="bg1"/>
              </a:solidFill>
            </a:endParaRPr>
          </a:p>
          <a:p>
            <a:r>
              <a:rPr lang="en-US" u="sng" dirty="0" smtClean="0"/>
              <a:t>Each stage is required at least 6 month to continue for next stage.</a:t>
            </a:r>
          </a:p>
          <a:p>
            <a:endParaRPr lang="en-US" dirty="0" smtClean="0"/>
          </a:p>
          <a:p>
            <a:r>
              <a:rPr lang="en-US" b="1" dirty="0" smtClean="0"/>
              <a:t>Stage 1</a:t>
            </a:r>
            <a:r>
              <a:rPr lang="en-US" dirty="0" smtClean="0"/>
              <a:t>: Hospital 2 nights and 7 days in hotel = 9 days in Thailand</a:t>
            </a:r>
          </a:p>
          <a:p>
            <a:endParaRPr lang="en-US" dirty="0" smtClean="0"/>
          </a:p>
          <a:p>
            <a:r>
              <a:rPr lang="en-US" b="1" dirty="0" smtClean="0"/>
              <a:t>Stage 2:</a:t>
            </a:r>
            <a:r>
              <a:rPr lang="en-US" dirty="0" smtClean="0"/>
              <a:t> Hospital 2 nights and 10 days in hotel = 12 days in Thailand</a:t>
            </a:r>
          </a:p>
          <a:p>
            <a:endParaRPr lang="en-US" dirty="0" smtClean="0"/>
          </a:p>
          <a:p>
            <a:r>
              <a:rPr lang="en-US" b="1" dirty="0" smtClean="0"/>
              <a:t>Stage 3:</a:t>
            </a:r>
            <a:r>
              <a:rPr lang="en-US" dirty="0" smtClean="0"/>
              <a:t> Hospital 2 nights and 10 days in hotel = 12 days in Thailand</a:t>
            </a:r>
          </a:p>
          <a:p>
            <a:endParaRPr lang="en-US" dirty="0" smtClean="0"/>
          </a:p>
          <a:p>
            <a:r>
              <a:rPr lang="en-US" b="1" dirty="0" smtClean="0"/>
              <a:t>Stage 4:</a:t>
            </a:r>
            <a:r>
              <a:rPr lang="en-US" dirty="0" smtClean="0"/>
              <a:t> Hospital 1 night and 5 days in hotel = 6 days in Thailand</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9144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60960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C:\Documents and Settings\manchun\Desktop\pai2-single_07.png"/>
          <p:cNvPicPr>
            <a:picLocks noChangeAspect="1" noChangeArrowheads="1"/>
          </p:cNvPicPr>
          <p:nvPr/>
        </p:nvPicPr>
        <p:blipFill>
          <a:blip r:embed="rId2"/>
          <a:srcRect/>
          <a:stretch>
            <a:fillRect/>
          </a:stretch>
        </p:blipFill>
        <p:spPr bwMode="auto">
          <a:xfrm>
            <a:off x="8229600" y="0"/>
            <a:ext cx="914400" cy="914400"/>
          </a:xfrm>
          <a:prstGeom prst="rect">
            <a:avLst/>
          </a:prstGeom>
          <a:noFill/>
        </p:spPr>
      </p:pic>
      <p:sp>
        <p:nvSpPr>
          <p:cNvPr id="11" name="TextBox 10"/>
          <p:cNvSpPr txBox="1"/>
          <p:nvPr/>
        </p:nvSpPr>
        <p:spPr>
          <a:xfrm>
            <a:off x="76200" y="228600"/>
            <a:ext cx="6019800" cy="369332"/>
          </a:xfrm>
          <a:prstGeom prst="rect">
            <a:avLst/>
          </a:prstGeom>
          <a:noFill/>
          <a:ln>
            <a:solidFill>
              <a:schemeClr val="accent6">
                <a:lumMod val="75000"/>
              </a:schemeClr>
            </a:solidFill>
          </a:ln>
        </p:spPr>
        <p:txBody>
          <a:bodyPr wrap="square" rtlCol="0">
            <a:spAutoFit/>
          </a:bodyPr>
          <a:lstStyle/>
          <a:p>
            <a:r>
              <a:rPr lang="en-US" b="1" dirty="0" smtClean="0">
                <a:ln w="17780" cmpd="sng">
                  <a:solidFill>
                    <a:srgbClr val="00B05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Female To Male exchange surgery in Thailand</a:t>
            </a:r>
          </a:p>
        </p:txBody>
      </p:sp>
      <p:sp>
        <p:nvSpPr>
          <p:cNvPr id="14" name="TextBox 13"/>
          <p:cNvSpPr txBox="1"/>
          <p:nvPr/>
        </p:nvSpPr>
        <p:spPr>
          <a:xfrm>
            <a:off x="0" y="6172200"/>
            <a:ext cx="9144000" cy="646331"/>
          </a:xfrm>
          <a:prstGeom prst="rect">
            <a:avLst/>
          </a:prstGeom>
          <a:noFill/>
        </p:spPr>
        <p:txBody>
          <a:bodyPr wrap="square" rtlCol="0">
            <a:spAutoFit/>
          </a:bodyPr>
          <a:lstStyle/>
          <a:p>
            <a:r>
              <a:rPr lang="en-US" b="1" dirty="0" err="1" smtClean="0"/>
              <a:t>Preecha</a:t>
            </a:r>
            <a:r>
              <a:rPr lang="en-US" b="1" dirty="0" smtClean="0"/>
              <a:t> Aesthetic Institute </a:t>
            </a:r>
            <a:r>
              <a:rPr lang="en-US" dirty="0" smtClean="0"/>
              <a:t>898/1 </a:t>
            </a:r>
            <a:r>
              <a:rPr lang="en-US" dirty="0" err="1" smtClean="0"/>
              <a:t>Sukumvit</a:t>
            </a:r>
            <a:r>
              <a:rPr lang="en-US" dirty="0" smtClean="0"/>
              <a:t> 55 </a:t>
            </a:r>
            <a:r>
              <a:rPr lang="en-US" dirty="0" err="1" smtClean="0"/>
              <a:t>Wattana</a:t>
            </a:r>
            <a:r>
              <a:rPr lang="en-US" dirty="0" smtClean="0"/>
              <a:t>, Bangkok 10110 Thailand</a:t>
            </a:r>
          </a:p>
          <a:p>
            <a:r>
              <a:rPr lang="en-US" dirty="0" smtClean="0"/>
              <a:t>Tel: (662) 715-0111, Email- </a:t>
            </a:r>
            <a:r>
              <a:rPr lang="en-US" b="1" dirty="0" smtClean="0">
                <a:hlinkClick r:id="rId3"/>
              </a:rPr>
              <a:t>Consult@pai.co.th</a:t>
            </a:r>
            <a:r>
              <a:rPr lang="en-US" b="1" dirty="0" smtClean="0"/>
              <a:t> </a:t>
            </a:r>
            <a:endParaRPr lang="en-US" dirty="0" smtClean="0"/>
          </a:p>
        </p:txBody>
      </p:sp>
      <p:sp>
        <p:nvSpPr>
          <p:cNvPr id="9" name="Rectangle 8"/>
          <p:cNvSpPr/>
          <p:nvPr/>
        </p:nvSpPr>
        <p:spPr>
          <a:xfrm>
            <a:off x="533400" y="1443840"/>
            <a:ext cx="7543800" cy="3416320"/>
          </a:xfrm>
          <a:prstGeom prst="rect">
            <a:avLst/>
          </a:prstGeom>
        </p:spPr>
        <p:txBody>
          <a:bodyPr wrap="square">
            <a:spAutoFit/>
          </a:bodyPr>
          <a:lstStyle/>
          <a:p>
            <a:r>
              <a:rPr lang="en-US" dirty="0" err="1" smtClean="0">
                <a:solidFill>
                  <a:schemeClr val="bg1"/>
                </a:solidFill>
              </a:rPr>
              <a:t>Phalloplasty</a:t>
            </a:r>
            <a:r>
              <a:rPr lang="en-US" dirty="0" smtClean="0">
                <a:solidFill>
                  <a:schemeClr val="bg1"/>
                </a:solidFill>
              </a:rPr>
              <a:t> preparation :</a:t>
            </a:r>
          </a:p>
          <a:p>
            <a:r>
              <a:rPr lang="en-US" dirty="0" smtClean="0"/>
              <a:t>- Inform us about any allergies, any serious medical condition(s), and all medications you are</a:t>
            </a:r>
          </a:p>
          <a:p>
            <a:r>
              <a:rPr lang="en-US" dirty="0" smtClean="0"/>
              <a:t>taking (both prescription and non-prescription)</a:t>
            </a:r>
          </a:p>
          <a:p>
            <a:r>
              <a:rPr lang="en-US" dirty="0" smtClean="0"/>
              <a:t>- Removal of hair on graft site by electrolysis</a:t>
            </a:r>
          </a:p>
          <a:p>
            <a:r>
              <a:rPr lang="en-US" dirty="0" smtClean="0"/>
              <a:t>- Qualify letter from Psychiatrist doctor or Hormone Therapist</a:t>
            </a:r>
          </a:p>
          <a:p>
            <a:r>
              <a:rPr lang="en-US" dirty="0" smtClean="0"/>
              <a:t>- No Aspirin 2 days before surgery</a:t>
            </a:r>
          </a:p>
          <a:p>
            <a:r>
              <a:rPr lang="en-US" dirty="0" smtClean="0"/>
              <a:t>- Stop vitamin E Oil 1 day before surgery</a:t>
            </a:r>
          </a:p>
          <a:p>
            <a:r>
              <a:rPr lang="en-US" dirty="0" smtClean="0"/>
              <a:t>- Stop smoking 2 days and a month after surgery</a:t>
            </a:r>
          </a:p>
          <a:p>
            <a:r>
              <a:rPr lang="en-US" dirty="0" smtClean="0"/>
              <a:t>- Stop Hormone, if taken 2 weeks before surgery date</a:t>
            </a:r>
          </a:p>
          <a:p>
            <a:r>
              <a:rPr lang="en-US" dirty="0" smtClean="0"/>
              <a:t>- Tell doctor if you have any serious medical condition(s)</a:t>
            </a:r>
          </a:p>
          <a:p>
            <a:r>
              <a:rPr lang="en-US" dirty="0" smtClean="0"/>
              <a:t>Stop meal and water starting from midnight before surgery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9144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60960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C:\Documents and Settings\manchun\Desktop\pai2-single_07.png"/>
          <p:cNvPicPr>
            <a:picLocks noChangeAspect="1" noChangeArrowheads="1"/>
          </p:cNvPicPr>
          <p:nvPr/>
        </p:nvPicPr>
        <p:blipFill>
          <a:blip r:embed="rId2"/>
          <a:srcRect/>
          <a:stretch>
            <a:fillRect/>
          </a:stretch>
        </p:blipFill>
        <p:spPr bwMode="auto">
          <a:xfrm>
            <a:off x="8229600" y="0"/>
            <a:ext cx="914400" cy="914400"/>
          </a:xfrm>
          <a:prstGeom prst="rect">
            <a:avLst/>
          </a:prstGeom>
          <a:noFill/>
        </p:spPr>
      </p:pic>
      <p:sp>
        <p:nvSpPr>
          <p:cNvPr id="11" name="TextBox 10"/>
          <p:cNvSpPr txBox="1"/>
          <p:nvPr/>
        </p:nvSpPr>
        <p:spPr>
          <a:xfrm>
            <a:off x="76200" y="228600"/>
            <a:ext cx="6019800" cy="369332"/>
          </a:xfrm>
          <a:prstGeom prst="rect">
            <a:avLst/>
          </a:prstGeom>
          <a:noFill/>
          <a:ln>
            <a:solidFill>
              <a:schemeClr val="accent6">
                <a:lumMod val="75000"/>
              </a:schemeClr>
            </a:solidFill>
          </a:ln>
        </p:spPr>
        <p:txBody>
          <a:bodyPr wrap="square" rtlCol="0">
            <a:spAutoFit/>
          </a:bodyPr>
          <a:lstStyle/>
          <a:p>
            <a:r>
              <a:rPr lang="en-US" b="1" dirty="0" smtClean="0">
                <a:ln w="17780" cmpd="sng">
                  <a:solidFill>
                    <a:srgbClr val="00B05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Female To Male exchange surgery </a:t>
            </a:r>
            <a:r>
              <a:rPr lang="en-US" b="1" dirty="0" smtClean="0">
                <a:ln w="17780" cmpd="sng">
                  <a:solidFill>
                    <a:srgbClr val="00B05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in </a:t>
            </a:r>
            <a:r>
              <a:rPr lang="en-US" b="1" dirty="0" smtClean="0">
                <a:ln w="17780" cmpd="sng">
                  <a:solidFill>
                    <a:srgbClr val="00B05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Thailand</a:t>
            </a:r>
          </a:p>
        </p:txBody>
      </p:sp>
      <p:sp>
        <p:nvSpPr>
          <p:cNvPr id="14" name="TextBox 13"/>
          <p:cNvSpPr txBox="1"/>
          <p:nvPr/>
        </p:nvSpPr>
        <p:spPr>
          <a:xfrm>
            <a:off x="0" y="6172200"/>
            <a:ext cx="9144000" cy="646331"/>
          </a:xfrm>
          <a:prstGeom prst="rect">
            <a:avLst/>
          </a:prstGeom>
          <a:noFill/>
        </p:spPr>
        <p:txBody>
          <a:bodyPr wrap="square" rtlCol="0">
            <a:spAutoFit/>
          </a:bodyPr>
          <a:lstStyle/>
          <a:p>
            <a:r>
              <a:rPr lang="en-US" b="1" dirty="0" err="1" smtClean="0"/>
              <a:t>Preecha</a:t>
            </a:r>
            <a:r>
              <a:rPr lang="en-US" b="1" dirty="0" smtClean="0"/>
              <a:t> Aesthetic Institute </a:t>
            </a:r>
            <a:r>
              <a:rPr lang="en-US" dirty="0" smtClean="0"/>
              <a:t>898/1 </a:t>
            </a:r>
            <a:r>
              <a:rPr lang="en-US" dirty="0" err="1" smtClean="0"/>
              <a:t>Sukumvit</a:t>
            </a:r>
            <a:r>
              <a:rPr lang="en-US" dirty="0" smtClean="0"/>
              <a:t> 55 </a:t>
            </a:r>
            <a:r>
              <a:rPr lang="en-US" dirty="0" err="1" smtClean="0"/>
              <a:t>Wattana</a:t>
            </a:r>
            <a:r>
              <a:rPr lang="en-US" dirty="0" smtClean="0"/>
              <a:t>, Bangkok 10110 Thailand</a:t>
            </a:r>
          </a:p>
          <a:p>
            <a:r>
              <a:rPr lang="en-US" dirty="0" smtClean="0"/>
              <a:t>Tel: (662) 715-0111, Email- </a:t>
            </a:r>
            <a:r>
              <a:rPr lang="en-US" b="1" dirty="0" smtClean="0">
                <a:hlinkClick r:id="rId3"/>
              </a:rPr>
              <a:t>Consult@pai.co.th</a:t>
            </a:r>
            <a:r>
              <a:rPr lang="en-US" b="1" dirty="0" smtClean="0"/>
              <a:t> </a:t>
            </a:r>
            <a:endParaRPr lang="en-US" dirty="0" smtClean="0"/>
          </a:p>
        </p:txBody>
      </p:sp>
      <p:sp>
        <p:nvSpPr>
          <p:cNvPr id="9" name="Rectangle 8"/>
          <p:cNvSpPr/>
          <p:nvPr/>
        </p:nvSpPr>
        <p:spPr>
          <a:xfrm>
            <a:off x="762000" y="1066800"/>
            <a:ext cx="7086600" cy="369332"/>
          </a:xfrm>
          <a:prstGeom prst="rect">
            <a:avLst/>
          </a:prstGeom>
        </p:spPr>
        <p:txBody>
          <a:bodyPr wrap="square">
            <a:spAutoFit/>
          </a:bodyPr>
          <a:lstStyle/>
          <a:p>
            <a:r>
              <a:rPr lang="en-US" b="1" dirty="0" smtClean="0">
                <a:solidFill>
                  <a:schemeClr val="bg1"/>
                </a:solidFill>
              </a:rPr>
              <a:t>FTM surgery is generally divided into three main groups:</a:t>
            </a:r>
            <a:endParaRPr lang="en-US" b="1" dirty="0">
              <a:solidFill>
                <a:schemeClr val="bg1"/>
              </a:solidFill>
            </a:endParaRPr>
          </a:p>
        </p:txBody>
      </p:sp>
      <p:sp>
        <p:nvSpPr>
          <p:cNvPr id="10" name="Rectangle 9"/>
          <p:cNvSpPr/>
          <p:nvPr/>
        </p:nvSpPr>
        <p:spPr>
          <a:xfrm>
            <a:off x="1066800" y="1447800"/>
            <a:ext cx="6477000" cy="646331"/>
          </a:xfrm>
          <a:prstGeom prst="rect">
            <a:avLst/>
          </a:prstGeom>
        </p:spPr>
        <p:txBody>
          <a:bodyPr wrap="square">
            <a:spAutoFit/>
          </a:bodyPr>
          <a:lstStyle/>
          <a:p>
            <a:r>
              <a:rPr lang="en-US" dirty="0" smtClean="0"/>
              <a:t>1. </a:t>
            </a:r>
            <a:r>
              <a:rPr lang="en-US" b="1" dirty="0" smtClean="0"/>
              <a:t>Chest reconstruction surgeries</a:t>
            </a:r>
            <a:r>
              <a:rPr lang="en-US" dirty="0" smtClean="0"/>
              <a:t> (also referred to as “top” surgery or Mastectomy)</a:t>
            </a:r>
            <a:endParaRPr lang="en-US" dirty="0"/>
          </a:p>
        </p:txBody>
      </p:sp>
      <p:sp>
        <p:nvSpPr>
          <p:cNvPr id="12" name="Rectangle 11"/>
          <p:cNvSpPr/>
          <p:nvPr/>
        </p:nvSpPr>
        <p:spPr>
          <a:xfrm>
            <a:off x="1066800" y="2286000"/>
            <a:ext cx="6400800" cy="646331"/>
          </a:xfrm>
          <a:prstGeom prst="rect">
            <a:avLst/>
          </a:prstGeom>
        </p:spPr>
        <p:txBody>
          <a:bodyPr wrap="square">
            <a:spAutoFit/>
          </a:bodyPr>
          <a:lstStyle/>
          <a:p>
            <a:r>
              <a:rPr lang="en-US" dirty="0" smtClean="0"/>
              <a:t>2. </a:t>
            </a:r>
            <a:r>
              <a:rPr lang="en-US" b="1" dirty="0" smtClean="0"/>
              <a:t>Hysterectomy</a:t>
            </a:r>
            <a:r>
              <a:rPr lang="en-US" dirty="0" smtClean="0"/>
              <a:t> and </a:t>
            </a:r>
            <a:r>
              <a:rPr lang="en-US" b="1" dirty="0" smtClean="0"/>
              <a:t>Ovary Removal</a:t>
            </a:r>
            <a:r>
              <a:rPr lang="en-US" dirty="0" smtClean="0"/>
              <a:t> (removal of the uterus and ovaries, respectively; and</a:t>
            </a:r>
            <a:endParaRPr lang="en-US" dirty="0"/>
          </a:p>
        </p:txBody>
      </p:sp>
      <p:sp>
        <p:nvSpPr>
          <p:cNvPr id="13" name="Rectangle 12"/>
          <p:cNvSpPr/>
          <p:nvPr/>
        </p:nvSpPr>
        <p:spPr>
          <a:xfrm>
            <a:off x="1143000" y="2967335"/>
            <a:ext cx="6400800" cy="646331"/>
          </a:xfrm>
          <a:prstGeom prst="rect">
            <a:avLst/>
          </a:prstGeom>
        </p:spPr>
        <p:txBody>
          <a:bodyPr wrap="square">
            <a:spAutoFit/>
          </a:bodyPr>
          <a:lstStyle/>
          <a:p>
            <a:r>
              <a:rPr lang="en-US" dirty="0" smtClean="0"/>
              <a:t>3. </a:t>
            </a:r>
            <a:r>
              <a:rPr lang="en-US" b="1" dirty="0" smtClean="0"/>
              <a:t>Genital reconstruction surgeries</a:t>
            </a:r>
            <a:r>
              <a:rPr lang="en-US" dirty="0" smtClean="0"/>
              <a:t> (also referred to as “lower” or “bottom” surgery or GRS).</a:t>
            </a:r>
            <a:endParaRPr lang="en-US" dirty="0"/>
          </a:p>
        </p:txBody>
      </p:sp>
      <p:sp>
        <p:nvSpPr>
          <p:cNvPr id="15" name="Rectangle 14"/>
          <p:cNvSpPr/>
          <p:nvPr/>
        </p:nvSpPr>
        <p:spPr>
          <a:xfrm>
            <a:off x="685800" y="4209871"/>
            <a:ext cx="7315200" cy="1477328"/>
          </a:xfrm>
          <a:prstGeom prst="rect">
            <a:avLst/>
          </a:prstGeom>
        </p:spPr>
        <p:txBody>
          <a:bodyPr wrap="square">
            <a:spAutoFit/>
          </a:bodyPr>
          <a:lstStyle/>
          <a:p>
            <a:r>
              <a:rPr lang="en-US" dirty="0" smtClean="0"/>
              <a:t>Within these three main groupings are different types of procedures and surgical methods that will be further described?</a:t>
            </a:r>
          </a:p>
          <a:p>
            <a:endParaRPr lang="en-US" dirty="0" smtClean="0"/>
          </a:p>
          <a:p>
            <a:r>
              <a:rPr lang="en-US" dirty="0" smtClean="0"/>
              <a:t>Mastectomy, Hysterectomy, Ovary and Genital reconstruction can be done at the same time.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9000">
              <a:schemeClr val="bg1">
                <a:alpha val="78000"/>
              </a:schemeClr>
            </a:gs>
            <a:gs pos="70000">
              <a:srgbClr val="C4D6EB"/>
            </a:gs>
            <a:gs pos="100000">
              <a:srgbClr val="FFEBFA"/>
            </a:gs>
          </a:gsLst>
          <a:path path="circle">
            <a:fillToRect l="50000" t="50000" r="50000" b="50000"/>
          </a:path>
        </a:gradFill>
        <a:effectLst/>
      </p:bgPr>
    </p:bg>
    <p:spTree>
      <p:nvGrpSpPr>
        <p:cNvPr id="1" name=""/>
        <p:cNvGrpSpPr/>
        <p:nvPr/>
      </p:nvGrpSpPr>
      <p:grpSpPr>
        <a:xfrm>
          <a:off x="0" y="0"/>
          <a:ext cx="0" cy="0"/>
          <a:chOff x="0" y="0"/>
          <a:chExt cx="0" cy="0"/>
        </a:xfrm>
      </p:grpSpPr>
      <p:cxnSp>
        <p:nvCxnSpPr>
          <p:cNvPr id="7" name="Straight Connector 6"/>
          <p:cNvCxnSpPr/>
          <p:nvPr/>
        </p:nvCxnSpPr>
        <p:spPr>
          <a:xfrm>
            <a:off x="0" y="9144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60960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C:\Documents and Settings\manchun\Desktop\pai2-single_07.png"/>
          <p:cNvPicPr>
            <a:picLocks noChangeAspect="1" noChangeArrowheads="1"/>
          </p:cNvPicPr>
          <p:nvPr/>
        </p:nvPicPr>
        <p:blipFill>
          <a:blip r:embed="rId2"/>
          <a:srcRect/>
          <a:stretch>
            <a:fillRect/>
          </a:stretch>
        </p:blipFill>
        <p:spPr bwMode="auto">
          <a:xfrm>
            <a:off x="8229600" y="0"/>
            <a:ext cx="914400" cy="914400"/>
          </a:xfrm>
          <a:prstGeom prst="rect">
            <a:avLst/>
          </a:prstGeom>
          <a:noFill/>
        </p:spPr>
      </p:pic>
      <p:sp>
        <p:nvSpPr>
          <p:cNvPr id="11" name="TextBox 10"/>
          <p:cNvSpPr txBox="1"/>
          <p:nvPr/>
        </p:nvSpPr>
        <p:spPr>
          <a:xfrm>
            <a:off x="76200" y="228600"/>
            <a:ext cx="6019800" cy="369332"/>
          </a:xfrm>
          <a:prstGeom prst="rect">
            <a:avLst/>
          </a:prstGeom>
          <a:noFill/>
          <a:ln>
            <a:solidFill>
              <a:schemeClr val="accent6">
                <a:lumMod val="75000"/>
              </a:schemeClr>
            </a:solidFill>
          </a:ln>
        </p:spPr>
        <p:txBody>
          <a:bodyPr wrap="square" rtlCol="0">
            <a:spAutoFit/>
          </a:bodyPr>
          <a:lstStyle/>
          <a:p>
            <a:r>
              <a:rPr lang="en-US" b="1" dirty="0" smtClean="0">
                <a:ln w="17780" cmpd="sng">
                  <a:solidFill>
                    <a:srgbClr val="00B05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Female To Male exchange surgery </a:t>
            </a:r>
            <a:r>
              <a:rPr lang="en-US" b="1" dirty="0" smtClean="0">
                <a:ln w="17780" cmpd="sng">
                  <a:solidFill>
                    <a:srgbClr val="00B05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in </a:t>
            </a:r>
            <a:r>
              <a:rPr lang="en-US" b="1" dirty="0" smtClean="0">
                <a:ln w="17780" cmpd="sng">
                  <a:solidFill>
                    <a:srgbClr val="00B05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Thailand</a:t>
            </a:r>
          </a:p>
        </p:txBody>
      </p:sp>
      <p:sp>
        <p:nvSpPr>
          <p:cNvPr id="14" name="TextBox 13"/>
          <p:cNvSpPr txBox="1"/>
          <p:nvPr/>
        </p:nvSpPr>
        <p:spPr>
          <a:xfrm>
            <a:off x="0" y="6172200"/>
            <a:ext cx="9144000" cy="646331"/>
          </a:xfrm>
          <a:prstGeom prst="rect">
            <a:avLst/>
          </a:prstGeom>
          <a:noFill/>
        </p:spPr>
        <p:txBody>
          <a:bodyPr wrap="square" rtlCol="0">
            <a:spAutoFit/>
          </a:bodyPr>
          <a:lstStyle/>
          <a:p>
            <a:r>
              <a:rPr lang="en-US" b="1" dirty="0" err="1" smtClean="0"/>
              <a:t>Preecha</a:t>
            </a:r>
            <a:r>
              <a:rPr lang="en-US" b="1" dirty="0" smtClean="0"/>
              <a:t> Aesthetic Institute </a:t>
            </a:r>
            <a:r>
              <a:rPr lang="en-US" dirty="0" smtClean="0"/>
              <a:t>898/1 </a:t>
            </a:r>
            <a:r>
              <a:rPr lang="en-US" dirty="0" err="1" smtClean="0"/>
              <a:t>Sukumvit</a:t>
            </a:r>
            <a:r>
              <a:rPr lang="en-US" dirty="0" smtClean="0"/>
              <a:t> 55 </a:t>
            </a:r>
            <a:r>
              <a:rPr lang="en-US" dirty="0" err="1" smtClean="0"/>
              <a:t>Wattana</a:t>
            </a:r>
            <a:r>
              <a:rPr lang="en-US" dirty="0" smtClean="0"/>
              <a:t>, Bangkok 10110 Thailand</a:t>
            </a:r>
          </a:p>
          <a:p>
            <a:r>
              <a:rPr lang="en-US" dirty="0" smtClean="0"/>
              <a:t>Tel: (662) 715-0111, Email- </a:t>
            </a:r>
            <a:r>
              <a:rPr lang="en-US" b="1" dirty="0" smtClean="0">
                <a:hlinkClick r:id="rId3"/>
              </a:rPr>
              <a:t>Consult@pai.co.th</a:t>
            </a:r>
            <a:r>
              <a:rPr lang="en-US" b="1" dirty="0" smtClean="0"/>
              <a:t> </a:t>
            </a:r>
            <a:endParaRPr lang="en-US" dirty="0" smtClean="0"/>
          </a:p>
        </p:txBody>
      </p:sp>
      <p:sp>
        <p:nvSpPr>
          <p:cNvPr id="9" name="Rectangle 8"/>
          <p:cNvSpPr/>
          <p:nvPr/>
        </p:nvSpPr>
        <p:spPr>
          <a:xfrm>
            <a:off x="762000" y="1066800"/>
            <a:ext cx="7086600" cy="369332"/>
          </a:xfrm>
          <a:prstGeom prst="rect">
            <a:avLst/>
          </a:prstGeom>
        </p:spPr>
        <p:txBody>
          <a:bodyPr wrap="square">
            <a:spAutoFit/>
          </a:bodyPr>
          <a:lstStyle/>
          <a:p>
            <a:r>
              <a:rPr lang="en-US" b="1" dirty="0" smtClean="0">
                <a:solidFill>
                  <a:schemeClr val="bg1"/>
                </a:solidFill>
              </a:rPr>
              <a:t>Chest Reconstruction </a:t>
            </a:r>
            <a:r>
              <a:rPr lang="en-US" b="1" dirty="0">
                <a:solidFill>
                  <a:schemeClr val="bg1"/>
                </a:solidFill>
              </a:rPr>
              <a:t>S</a:t>
            </a:r>
            <a:r>
              <a:rPr lang="en-US" b="1" dirty="0" smtClean="0">
                <a:solidFill>
                  <a:schemeClr val="bg1"/>
                </a:solidFill>
              </a:rPr>
              <a:t>urgeries</a:t>
            </a:r>
            <a:endParaRPr lang="en-US" b="1" dirty="0">
              <a:solidFill>
                <a:schemeClr val="bg1"/>
              </a:solidFill>
            </a:endParaRPr>
          </a:p>
        </p:txBody>
      </p:sp>
      <p:sp>
        <p:nvSpPr>
          <p:cNvPr id="16" name="Rectangle 15"/>
          <p:cNvSpPr/>
          <p:nvPr/>
        </p:nvSpPr>
        <p:spPr>
          <a:xfrm>
            <a:off x="1219200" y="1542871"/>
            <a:ext cx="7162800" cy="923330"/>
          </a:xfrm>
          <a:prstGeom prst="rect">
            <a:avLst/>
          </a:prstGeom>
        </p:spPr>
        <p:txBody>
          <a:bodyPr wrap="square">
            <a:spAutoFit/>
          </a:bodyPr>
          <a:lstStyle/>
          <a:p>
            <a:r>
              <a:rPr lang="en-US" b="1" dirty="0" smtClean="0"/>
              <a:t>Male Chest Reconstruction</a:t>
            </a:r>
            <a:r>
              <a:rPr lang="en-US" dirty="0" smtClean="0"/>
              <a:t> usually precedes below the waist surgery for FTM patients as protruding breast contours are a sin qua non of the female presentation. </a:t>
            </a:r>
            <a:endParaRPr lang="en-US" dirty="0"/>
          </a:p>
        </p:txBody>
      </p:sp>
      <p:pic>
        <p:nvPicPr>
          <p:cNvPr id="2" name="Picture 2" descr="C:\Documents and Settings\jitendra\Desktop\F2_7_18_2011_14_42_16_655.jpg"/>
          <p:cNvPicPr>
            <a:picLocks noChangeAspect="1" noChangeArrowheads="1"/>
          </p:cNvPicPr>
          <p:nvPr/>
        </p:nvPicPr>
        <p:blipFill>
          <a:blip r:embed="rId4"/>
          <a:srcRect/>
          <a:stretch>
            <a:fillRect/>
          </a:stretch>
        </p:blipFill>
        <p:spPr bwMode="auto">
          <a:xfrm>
            <a:off x="1790700" y="2590800"/>
            <a:ext cx="5981700" cy="32766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9144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60960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C:\Documents and Settings\manchun\Desktop\pai2-single_07.png"/>
          <p:cNvPicPr>
            <a:picLocks noChangeAspect="1" noChangeArrowheads="1"/>
          </p:cNvPicPr>
          <p:nvPr/>
        </p:nvPicPr>
        <p:blipFill>
          <a:blip r:embed="rId2"/>
          <a:srcRect/>
          <a:stretch>
            <a:fillRect/>
          </a:stretch>
        </p:blipFill>
        <p:spPr bwMode="auto">
          <a:xfrm>
            <a:off x="8229600" y="0"/>
            <a:ext cx="914400" cy="914400"/>
          </a:xfrm>
          <a:prstGeom prst="rect">
            <a:avLst/>
          </a:prstGeom>
          <a:noFill/>
        </p:spPr>
      </p:pic>
      <p:sp>
        <p:nvSpPr>
          <p:cNvPr id="11" name="TextBox 10"/>
          <p:cNvSpPr txBox="1"/>
          <p:nvPr/>
        </p:nvSpPr>
        <p:spPr>
          <a:xfrm>
            <a:off x="76200" y="228600"/>
            <a:ext cx="6019800" cy="369332"/>
          </a:xfrm>
          <a:prstGeom prst="rect">
            <a:avLst/>
          </a:prstGeom>
          <a:noFill/>
          <a:ln>
            <a:solidFill>
              <a:schemeClr val="accent6">
                <a:lumMod val="75000"/>
              </a:schemeClr>
            </a:solidFill>
          </a:ln>
        </p:spPr>
        <p:txBody>
          <a:bodyPr wrap="square" rtlCol="0">
            <a:spAutoFit/>
          </a:bodyPr>
          <a:lstStyle/>
          <a:p>
            <a:r>
              <a:rPr lang="en-US" b="1" dirty="0" smtClean="0">
                <a:ln w="17780" cmpd="sng">
                  <a:solidFill>
                    <a:srgbClr val="00B05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Female To Male exchange surgery in Thailand</a:t>
            </a:r>
          </a:p>
        </p:txBody>
      </p:sp>
      <p:sp>
        <p:nvSpPr>
          <p:cNvPr id="14" name="TextBox 13"/>
          <p:cNvSpPr txBox="1"/>
          <p:nvPr/>
        </p:nvSpPr>
        <p:spPr>
          <a:xfrm>
            <a:off x="0" y="6172200"/>
            <a:ext cx="9144000" cy="646331"/>
          </a:xfrm>
          <a:prstGeom prst="rect">
            <a:avLst/>
          </a:prstGeom>
          <a:noFill/>
        </p:spPr>
        <p:txBody>
          <a:bodyPr wrap="square" rtlCol="0">
            <a:spAutoFit/>
          </a:bodyPr>
          <a:lstStyle/>
          <a:p>
            <a:r>
              <a:rPr lang="en-US" b="1" dirty="0" err="1" smtClean="0"/>
              <a:t>Preecha</a:t>
            </a:r>
            <a:r>
              <a:rPr lang="en-US" b="1" dirty="0" smtClean="0"/>
              <a:t> Aesthetic Institute </a:t>
            </a:r>
            <a:r>
              <a:rPr lang="en-US" dirty="0" smtClean="0"/>
              <a:t>898/1 </a:t>
            </a:r>
            <a:r>
              <a:rPr lang="en-US" dirty="0" err="1" smtClean="0"/>
              <a:t>Sukumvit</a:t>
            </a:r>
            <a:r>
              <a:rPr lang="en-US" dirty="0" smtClean="0"/>
              <a:t> 55 </a:t>
            </a:r>
            <a:r>
              <a:rPr lang="en-US" dirty="0" err="1" smtClean="0"/>
              <a:t>Wattana</a:t>
            </a:r>
            <a:r>
              <a:rPr lang="en-US" dirty="0" smtClean="0"/>
              <a:t>, Bangkok 10110 Thailand</a:t>
            </a:r>
          </a:p>
          <a:p>
            <a:r>
              <a:rPr lang="en-US" dirty="0" smtClean="0"/>
              <a:t>Tel: (662) 715-0111, Email- </a:t>
            </a:r>
            <a:r>
              <a:rPr lang="en-US" b="1" dirty="0" smtClean="0">
                <a:hlinkClick r:id="rId3"/>
              </a:rPr>
              <a:t>Consult@pai.co.th</a:t>
            </a:r>
            <a:r>
              <a:rPr lang="en-US" b="1" dirty="0" smtClean="0"/>
              <a:t> </a:t>
            </a:r>
            <a:endParaRPr lang="en-US" dirty="0" smtClean="0"/>
          </a:p>
        </p:txBody>
      </p:sp>
      <p:sp>
        <p:nvSpPr>
          <p:cNvPr id="9" name="Rectangle 8"/>
          <p:cNvSpPr/>
          <p:nvPr/>
        </p:nvSpPr>
        <p:spPr>
          <a:xfrm>
            <a:off x="762000" y="1066800"/>
            <a:ext cx="7086600" cy="369332"/>
          </a:xfrm>
          <a:prstGeom prst="rect">
            <a:avLst/>
          </a:prstGeom>
        </p:spPr>
        <p:txBody>
          <a:bodyPr wrap="square">
            <a:spAutoFit/>
          </a:bodyPr>
          <a:lstStyle/>
          <a:p>
            <a:r>
              <a:rPr lang="en-US" b="1" dirty="0" smtClean="0">
                <a:solidFill>
                  <a:schemeClr val="bg1"/>
                </a:solidFill>
              </a:rPr>
              <a:t>Hysterectomy</a:t>
            </a:r>
            <a:r>
              <a:rPr lang="en-US" dirty="0" smtClean="0">
                <a:solidFill>
                  <a:schemeClr val="bg1"/>
                </a:solidFill>
              </a:rPr>
              <a:t> </a:t>
            </a:r>
            <a:r>
              <a:rPr lang="en-US" b="1" dirty="0" smtClean="0">
                <a:solidFill>
                  <a:schemeClr val="bg1"/>
                </a:solidFill>
              </a:rPr>
              <a:t>&amp; Ovary Removal</a:t>
            </a:r>
            <a:endParaRPr lang="en-US" b="1" dirty="0">
              <a:solidFill>
                <a:schemeClr val="bg1"/>
              </a:solidFill>
            </a:endParaRPr>
          </a:p>
        </p:txBody>
      </p:sp>
      <p:sp>
        <p:nvSpPr>
          <p:cNvPr id="16" name="Rectangle 15"/>
          <p:cNvSpPr/>
          <p:nvPr/>
        </p:nvSpPr>
        <p:spPr>
          <a:xfrm>
            <a:off x="1295400" y="1524000"/>
            <a:ext cx="7010400" cy="1200329"/>
          </a:xfrm>
          <a:prstGeom prst="rect">
            <a:avLst/>
          </a:prstGeom>
        </p:spPr>
        <p:txBody>
          <a:bodyPr wrap="square">
            <a:spAutoFit/>
          </a:bodyPr>
          <a:lstStyle/>
          <a:p>
            <a:r>
              <a:rPr lang="en-US" dirty="0" smtClean="0"/>
              <a:t>During hysterectomy operations, surgeons often remove a woman's ovaries as well as her uterus. But new research suggests that for women are not at high risk for ovarian cancer, removing the ovaries during hysterectomy may adversely impact long-term health.</a:t>
            </a:r>
            <a:endParaRPr lang="en-US" dirty="0"/>
          </a:p>
        </p:txBody>
      </p:sp>
      <p:pic>
        <p:nvPicPr>
          <p:cNvPr id="2050" name="Picture 2" descr="C:\Documents and Settings\jitendra\Desktop\LSH_DIAGRAM1.jpg"/>
          <p:cNvPicPr>
            <a:picLocks noChangeAspect="1" noChangeArrowheads="1"/>
          </p:cNvPicPr>
          <p:nvPr/>
        </p:nvPicPr>
        <p:blipFill>
          <a:blip r:embed="rId4"/>
          <a:srcRect/>
          <a:stretch>
            <a:fillRect/>
          </a:stretch>
        </p:blipFill>
        <p:spPr bwMode="auto">
          <a:xfrm>
            <a:off x="2247900" y="2819400"/>
            <a:ext cx="4914900" cy="3048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9144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60960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C:\Documents and Settings\manchun\Desktop\pai2-single_07.png"/>
          <p:cNvPicPr>
            <a:picLocks noChangeAspect="1" noChangeArrowheads="1"/>
          </p:cNvPicPr>
          <p:nvPr/>
        </p:nvPicPr>
        <p:blipFill>
          <a:blip r:embed="rId2"/>
          <a:srcRect/>
          <a:stretch>
            <a:fillRect/>
          </a:stretch>
        </p:blipFill>
        <p:spPr bwMode="auto">
          <a:xfrm>
            <a:off x="8229600" y="0"/>
            <a:ext cx="914400" cy="914400"/>
          </a:xfrm>
          <a:prstGeom prst="rect">
            <a:avLst/>
          </a:prstGeom>
          <a:noFill/>
        </p:spPr>
      </p:pic>
      <p:sp>
        <p:nvSpPr>
          <p:cNvPr id="11" name="TextBox 10"/>
          <p:cNvSpPr txBox="1"/>
          <p:nvPr/>
        </p:nvSpPr>
        <p:spPr>
          <a:xfrm>
            <a:off x="76200" y="228600"/>
            <a:ext cx="6019800" cy="369332"/>
          </a:xfrm>
          <a:prstGeom prst="rect">
            <a:avLst/>
          </a:prstGeom>
          <a:noFill/>
          <a:ln>
            <a:solidFill>
              <a:schemeClr val="accent6">
                <a:lumMod val="75000"/>
              </a:schemeClr>
            </a:solidFill>
          </a:ln>
        </p:spPr>
        <p:txBody>
          <a:bodyPr wrap="square" rtlCol="0">
            <a:spAutoFit/>
          </a:bodyPr>
          <a:lstStyle/>
          <a:p>
            <a:r>
              <a:rPr lang="en-US" b="1" dirty="0" smtClean="0">
                <a:ln w="17780" cmpd="sng">
                  <a:solidFill>
                    <a:srgbClr val="00B05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Female To Male exchange surgery in Thailand</a:t>
            </a:r>
          </a:p>
        </p:txBody>
      </p:sp>
      <p:sp>
        <p:nvSpPr>
          <p:cNvPr id="14" name="TextBox 13"/>
          <p:cNvSpPr txBox="1"/>
          <p:nvPr/>
        </p:nvSpPr>
        <p:spPr>
          <a:xfrm>
            <a:off x="0" y="6172200"/>
            <a:ext cx="9144000" cy="646331"/>
          </a:xfrm>
          <a:prstGeom prst="rect">
            <a:avLst/>
          </a:prstGeom>
          <a:noFill/>
        </p:spPr>
        <p:txBody>
          <a:bodyPr wrap="square" rtlCol="0">
            <a:spAutoFit/>
          </a:bodyPr>
          <a:lstStyle/>
          <a:p>
            <a:r>
              <a:rPr lang="en-US" b="1" dirty="0" err="1" smtClean="0"/>
              <a:t>Preecha</a:t>
            </a:r>
            <a:r>
              <a:rPr lang="en-US" b="1" dirty="0" smtClean="0"/>
              <a:t> Aesthetic Institute </a:t>
            </a:r>
            <a:r>
              <a:rPr lang="en-US" dirty="0" smtClean="0"/>
              <a:t>898/1 </a:t>
            </a:r>
            <a:r>
              <a:rPr lang="en-US" dirty="0" err="1" smtClean="0"/>
              <a:t>Sukumvit</a:t>
            </a:r>
            <a:r>
              <a:rPr lang="en-US" dirty="0" smtClean="0"/>
              <a:t> 55 </a:t>
            </a:r>
            <a:r>
              <a:rPr lang="en-US" dirty="0" err="1" smtClean="0"/>
              <a:t>Wattana</a:t>
            </a:r>
            <a:r>
              <a:rPr lang="en-US" dirty="0" smtClean="0"/>
              <a:t>, Bangkok 10110 Thailand</a:t>
            </a:r>
          </a:p>
          <a:p>
            <a:r>
              <a:rPr lang="en-US" dirty="0" smtClean="0"/>
              <a:t>Tel: (662) 715-0111, Email- </a:t>
            </a:r>
            <a:r>
              <a:rPr lang="en-US" b="1" dirty="0" smtClean="0">
                <a:hlinkClick r:id="rId3"/>
              </a:rPr>
              <a:t>Consult@pai.co.th</a:t>
            </a:r>
            <a:r>
              <a:rPr lang="en-US" b="1" dirty="0" smtClean="0"/>
              <a:t> </a:t>
            </a:r>
            <a:endParaRPr lang="en-US" dirty="0" smtClean="0"/>
          </a:p>
        </p:txBody>
      </p:sp>
      <p:sp>
        <p:nvSpPr>
          <p:cNvPr id="9" name="Rectangle 8"/>
          <p:cNvSpPr/>
          <p:nvPr/>
        </p:nvSpPr>
        <p:spPr>
          <a:xfrm>
            <a:off x="762000" y="1066800"/>
            <a:ext cx="7086600" cy="369332"/>
          </a:xfrm>
          <a:prstGeom prst="rect">
            <a:avLst/>
          </a:prstGeom>
        </p:spPr>
        <p:txBody>
          <a:bodyPr wrap="square">
            <a:spAutoFit/>
          </a:bodyPr>
          <a:lstStyle/>
          <a:p>
            <a:r>
              <a:rPr lang="en-US" b="1" dirty="0" smtClean="0">
                <a:solidFill>
                  <a:schemeClr val="bg1"/>
                </a:solidFill>
              </a:rPr>
              <a:t>Genital Reconstruction </a:t>
            </a:r>
            <a:r>
              <a:rPr lang="en-US" b="1" dirty="0">
                <a:solidFill>
                  <a:schemeClr val="bg1"/>
                </a:solidFill>
              </a:rPr>
              <a:t>S</a:t>
            </a:r>
            <a:r>
              <a:rPr lang="en-US" b="1" dirty="0" smtClean="0">
                <a:solidFill>
                  <a:schemeClr val="bg1"/>
                </a:solidFill>
              </a:rPr>
              <a:t>urgeries</a:t>
            </a:r>
            <a:endParaRPr lang="en-US" b="1" dirty="0">
              <a:solidFill>
                <a:schemeClr val="bg1"/>
              </a:solidFill>
            </a:endParaRPr>
          </a:p>
        </p:txBody>
      </p:sp>
      <p:pic>
        <p:nvPicPr>
          <p:cNvPr id="3074" name="Picture 2" descr="C:\Documents and Settings\jitendra\Desktop\005f.jpg"/>
          <p:cNvPicPr>
            <a:picLocks noChangeAspect="1" noChangeArrowheads="1"/>
          </p:cNvPicPr>
          <p:nvPr/>
        </p:nvPicPr>
        <p:blipFill>
          <a:blip r:embed="rId4"/>
          <a:srcRect/>
          <a:stretch>
            <a:fillRect/>
          </a:stretch>
        </p:blipFill>
        <p:spPr bwMode="auto">
          <a:xfrm>
            <a:off x="838200" y="1600200"/>
            <a:ext cx="7467600" cy="4114799"/>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9144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60960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C:\Documents and Settings\manchun\Desktop\pai2-single_07.png"/>
          <p:cNvPicPr>
            <a:picLocks noChangeAspect="1" noChangeArrowheads="1"/>
          </p:cNvPicPr>
          <p:nvPr/>
        </p:nvPicPr>
        <p:blipFill>
          <a:blip r:embed="rId2"/>
          <a:srcRect/>
          <a:stretch>
            <a:fillRect/>
          </a:stretch>
        </p:blipFill>
        <p:spPr bwMode="auto">
          <a:xfrm>
            <a:off x="8229600" y="0"/>
            <a:ext cx="914400" cy="914400"/>
          </a:xfrm>
          <a:prstGeom prst="rect">
            <a:avLst/>
          </a:prstGeom>
          <a:noFill/>
        </p:spPr>
      </p:pic>
      <p:sp>
        <p:nvSpPr>
          <p:cNvPr id="11" name="TextBox 10"/>
          <p:cNvSpPr txBox="1"/>
          <p:nvPr/>
        </p:nvSpPr>
        <p:spPr>
          <a:xfrm>
            <a:off x="76200" y="228600"/>
            <a:ext cx="6019800" cy="369332"/>
          </a:xfrm>
          <a:prstGeom prst="rect">
            <a:avLst/>
          </a:prstGeom>
          <a:noFill/>
          <a:ln>
            <a:solidFill>
              <a:schemeClr val="accent6">
                <a:lumMod val="75000"/>
              </a:schemeClr>
            </a:solidFill>
          </a:ln>
        </p:spPr>
        <p:txBody>
          <a:bodyPr wrap="square" rtlCol="0">
            <a:spAutoFit/>
          </a:bodyPr>
          <a:lstStyle/>
          <a:p>
            <a:r>
              <a:rPr lang="en-US" b="1" dirty="0" smtClean="0">
                <a:ln w="17780" cmpd="sng">
                  <a:solidFill>
                    <a:srgbClr val="00B05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Female To Male exchange surgery in Thailand</a:t>
            </a:r>
          </a:p>
        </p:txBody>
      </p:sp>
      <p:sp>
        <p:nvSpPr>
          <p:cNvPr id="14" name="TextBox 13"/>
          <p:cNvSpPr txBox="1"/>
          <p:nvPr/>
        </p:nvSpPr>
        <p:spPr>
          <a:xfrm>
            <a:off x="0" y="6172200"/>
            <a:ext cx="9144000" cy="646331"/>
          </a:xfrm>
          <a:prstGeom prst="rect">
            <a:avLst/>
          </a:prstGeom>
          <a:noFill/>
        </p:spPr>
        <p:txBody>
          <a:bodyPr wrap="square" rtlCol="0">
            <a:spAutoFit/>
          </a:bodyPr>
          <a:lstStyle/>
          <a:p>
            <a:r>
              <a:rPr lang="en-US" b="1" dirty="0" err="1" smtClean="0"/>
              <a:t>Preecha</a:t>
            </a:r>
            <a:r>
              <a:rPr lang="en-US" b="1" dirty="0" smtClean="0"/>
              <a:t> Aesthetic Institute </a:t>
            </a:r>
            <a:r>
              <a:rPr lang="en-US" dirty="0" smtClean="0"/>
              <a:t>898/1 </a:t>
            </a:r>
            <a:r>
              <a:rPr lang="en-US" dirty="0" err="1" smtClean="0"/>
              <a:t>Sukumvit</a:t>
            </a:r>
            <a:r>
              <a:rPr lang="en-US" dirty="0" smtClean="0"/>
              <a:t> 55 </a:t>
            </a:r>
            <a:r>
              <a:rPr lang="en-US" dirty="0" err="1" smtClean="0"/>
              <a:t>Wattana</a:t>
            </a:r>
            <a:r>
              <a:rPr lang="en-US" dirty="0" smtClean="0"/>
              <a:t>, Bangkok 10110 Thailand</a:t>
            </a:r>
          </a:p>
          <a:p>
            <a:r>
              <a:rPr lang="en-US" dirty="0" smtClean="0"/>
              <a:t>Tel: (662) 715-0111, Email- </a:t>
            </a:r>
            <a:r>
              <a:rPr lang="en-US" b="1" dirty="0" smtClean="0">
                <a:hlinkClick r:id="rId3"/>
              </a:rPr>
              <a:t>Consult@pai.co.th</a:t>
            </a:r>
            <a:r>
              <a:rPr lang="en-US" b="1" dirty="0" smtClean="0"/>
              <a:t> </a:t>
            </a:r>
            <a:endParaRPr lang="en-US" dirty="0" smtClean="0"/>
          </a:p>
        </p:txBody>
      </p:sp>
      <p:sp>
        <p:nvSpPr>
          <p:cNvPr id="9" name="Rectangle 8"/>
          <p:cNvSpPr/>
          <p:nvPr/>
        </p:nvSpPr>
        <p:spPr>
          <a:xfrm>
            <a:off x="1786119" y="1143000"/>
            <a:ext cx="3395481" cy="369332"/>
          </a:xfrm>
          <a:prstGeom prst="rect">
            <a:avLst/>
          </a:prstGeom>
        </p:spPr>
        <p:txBody>
          <a:bodyPr wrap="none">
            <a:spAutoFit/>
          </a:bodyPr>
          <a:lstStyle/>
          <a:p>
            <a:r>
              <a:rPr lang="en-US" b="1" dirty="0" err="1" smtClean="0">
                <a:solidFill>
                  <a:schemeClr val="bg1"/>
                </a:solidFill>
              </a:rPr>
              <a:t>Phalloplasty</a:t>
            </a:r>
            <a:r>
              <a:rPr lang="en-US" b="1" dirty="0" smtClean="0">
                <a:solidFill>
                  <a:schemeClr val="bg1"/>
                </a:solidFill>
              </a:rPr>
              <a:t> </a:t>
            </a:r>
            <a:r>
              <a:rPr lang="en-US" b="1" dirty="0" err="1" smtClean="0">
                <a:solidFill>
                  <a:schemeClr val="bg1"/>
                </a:solidFill>
              </a:rPr>
              <a:t>FtM</a:t>
            </a:r>
            <a:r>
              <a:rPr lang="en-US" b="1" dirty="0" smtClean="0">
                <a:solidFill>
                  <a:schemeClr val="bg1"/>
                </a:solidFill>
              </a:rPr>
              <a:t> </a:t>
            </a:r>
            <a:r>
              <a:rPr lang="en-US" i="1" dirty="0" smtClean="0">
                <a:solidFill>
                  <a:schemeClr val="bg1"/>
                </a:solidFill>
              </a:rPr>
              <a:t>(Big Penis)</a:t>
            </a:r>
            <a:endParaRPr lang="en-US" dirty="0">
              <a:solidFill>
                <a:schemeClr val="bg1"/>
              </a:solidFill>
            </a:endParaRPr>
          </a:p>
        </p:txBody>
      </p:sp>
      <p:sp>
        <p:nvSpPr>
          <p:cNvPr id="10" name="Rectangle 9"/>
          <p:cNvSpPr/>
          <p:nvPr/>
        </p:nvSpPr>
        <p:spPr>
          <a:xfrm>
            <a:off x="533400" y="1676400"/>
            <a:ext cx="7772400" cy="4247317"/>
          </a:xfrm>
          <a:prstGeom prst="rect">
            <a:avLst/>
          </a:prstGeom>
        </p:spPr>
        <p:txBody>
          <a:bodyPr wrap="square">
            <a:spAutoFit/>
          </a:bodyPr>
          <a:lstStyle/>
          <a:p>
            <a:r>
              <a:rPr lang="en-US" dirty="0" smtClean="0"/>
              <a:t>There are 4 stages for </a:t>
            </a:r>
            <a:r>
              <a:rPr lang="en-US" dirty="0" err="1" smtClean="0"/>
              <a:t>FtM</a:t>
            </a:r>
            <a:r>
              <a:rPr lang="en-US" dirty="0" smtClean="0"/>
              <a:t> with </a:t>
            </a:r>
            <a:r>
              <a:rPr lang="en-US" i="1" dirty="0" err="1" smtClean="0"/>
              <a:t>Phalloplasty</a:t>
            </a:r>
            <a:r>
              <a:rPr lang="en-US" dirty="0" smtClean="0"/>
              <a:t>.  Each stage must require at least 4 month after surgery to continue the next stage.</a:t>
            </a:r>
          </a:p>
          <a:p>
            <a:endParaRPr lang="en-US" dirty="0" smtClean="0"/>
          </a:p>
          <a:p>
            <a:r>
              <a:rPr lang="en-US" dirty="0" smtClean="0"/>
              <a:t>If </a:t>
            </a:r>
            <a:r>
              <a:rPr lang="en-US" b="1" dirty="0" err="1" smtClean="0"/>
              <a:t>FtM</a:t>
            </a:r>
            <a:r>
              <a:rPr lang="en-US" dirty="0" smtClean="0"/>
              <a:t> with </a:t>
            </a:r>
            <a:r>
              <a:rPr lang="en-US" b="1" dirty="0" err="1" smtClean="0"/>
              <a:t>Phalloplasty</a:t>
            </a:r>
            <a:r>
              <a:rPr lang="en-US" b="1" dirty="0" smtClean="0"/>
              <a:t> surgery in Thailand,</a:t>
            </a:r>
          </a:p>
          <a:p>
            <a:endParaRPr lang="en-US" dirty="0" smtClean="0"/>
          </a:p>
          <a:p>
            <a:r>
              <a:rPr lang="en-US" dirty="0" smtClean="0"/>
              <a:t>Stage 1 = Prepare urethra for abdominal tube (can be perform with Hysterectomy and Ovary Removal).</a:t>
            </a:r>
          </a:p>
          <a:p>
            <a:endParaRPr lang="en-US" dirty="0" smtClean="0"/>
          </a:p>
          <a:p>
            <a:r>
              <a:rPr lang="en-US" dirty="0" smtClean="0"/>
              <a:t>Stage 2 = Penile Reconstruction from abdominal skin (not recommend reconstruction from back hand because from hand, it will create a lot of scars.</a:t>
            </a:r>
          </a:p>
          <a:p>
            <a:endParaRPr lang="en-US" dirty="0" smtClean="0"/>
          </a:p>
          <a:p>
            <a:r>
              <a:rPr lang="en-US" dirty="0" smtClean="0"/>
              <a:t>Stage 3 = Connect Urethra and retouch penis.</a:t>
            </a:r>
          </a:p>
          <a:p>
            <a:endParaRPr lang="en-US" dirty="0" smtClean="0"/>
          </a:p>
          <a:p>
            <a:r>
              <a:rPr lang="en-US" dirty="0" smtClean="0"/>
              <a:t>Stage 4 = Insert Ball Implants (Testicles).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9144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60960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C:\Documents and Settings\manchun\Desktop\pai2-single_07.png"/>
          <p:cNvPicPr>
            <a:picLocks noChangeAspect="1" noChangeArrowheads="1"/>
          </p:cNvPicPr>
          <p:nvPr/>
        </p:nvPicPr>
        <p:blipFill>
          <a:blip r:embed="rId2"/>
          <a:srcRect/>
          <a:stretch>
            <a:fillRect/>
          </a:stretch>
        </p:blipFill>
        <p:spPr bwMode="auto">
          <a:xfrm>
            <a:off x="8229600" y="0"/>
            <a:ext cx="914400" cy="914400"/>
          </a:xfrm>
          <a:prstGeom prst="rect">
            <a:avLst/>
          </a:prstGeom>
          <a:noFill/>
        </p:spPr>
      </p:pic>
      <p:sp>
        <p:nvSpPr>
          <p:cNvPr id="11" name="TextBox 10"/>
          <p:cNvSpPr txBox="1"/>
          <p:nvPr/>
        </p:nvSpPr>
        <p:spPr>
          <a:xfrm>
            <a:off x="76200" y="228600"/>
            <a:ext cx="6019800" cy="369332"/>
          </a:xfrm>
          <a:prstGeom prst="rect">
            <a:avLst/>
          </a:prstGeom>
          <a:noFill/>
          <a:ln>
            <a:solidFill>
              <a:schemeClr val="accent6">
                <a:lumMod val="75000"/>
              </a:schemeClr>
            </a:solidFill>
          </a:ln>
        </p:spPr>
        <p:txBody>
          <a:bodyPr wrap="square" rtlCol="0">
            <a:spAutoFit/>
          </a:bodyPr>
          <a:lstStyle/>
          <a:p>
            <a:r>
              <a:rPr lang="en-US" b="1" dirty="0" smtClean="0">
                <a:ln w="17780" cmpd="sng">
                  <a:solidFill>
                    <a:srgbClr val="00B05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Female To Male exchange surgery in Thailand</a:t>
            </a:r>
          </a:p>
        </p:txBody>
      </p:sp>
      <p:sp>
        <p:nvSpPr>
          <p:cNvPr id="14" name="TextBox 13"/>
          <p:cNvSpPr txBox="1"/>
          <p:nvPr/>
        </p:nvSpPr>
        <p:spPr>
          <a:xfrm>
            <a:off x="0" y="6172200"/>
            <a:ext cx="9144000" cy="646331"/>
          </a:xfrm>
          <a:prstGeom prst="rect">
            <a:avLst/>
          </a:prstGeom>
          <a:noFill/>
        </p:spPr>
        <p:txBody>
          <a:bodyPr wrap="square" rtlCol="0">
            <a:spAutoFit/>
          </a:bodyPr>
          <a:lstStyle/>
          <a:p>
            <a:r>
              <a:rPr lang="en-US" b="1" dirty="0" err="1" smtClean="0"/>
              <a:t>Preecha</a:t>
            </a:r>
            <a:r>
              <a:rPr lang="en-US" b="1" dirty="0" smtClean="0"/>
              <a:t> Aesthetic Institute </a:t>
            </a:r>
            <a:r>
              <a:rPr lang="en-US" dirty="0" smtClean="0"/>
              <a:t>898/1 </a:t>
            </a:r>
            <a:r>
              <a:rPr lang="en-US" dirty="0" err="1" smtClean="0"/>
              <a:t>Sukumvit</a:t>
            </a:r>
            <a:r>
              <a:rPr lang="en-US" dirty="0" smtClean="0"/>
              <a:t> 55 </a:t>
            </a:r>
            <a:r>
              <a:rPr lang="en-US" dirty="0" err="1" smtClean="0"/>
              <a:t>Wattana</a:t>
            </a:r>
            <a:r>
              <a:rPr lang="en-US" dirty="0" smtClean="0"/>
              <a:t>, Bangkok 10110 Thailand</a:t>
            </a:r>
          </a:p>
          <a:p>
            <a:r>
              <a:rPr lang="en-US" dirty="0" smtClean="0"/>
              <a:t>Tel: (662) 715-0111, Email- </a:t>
            </a:r>
            <a:r>
              <a:rPr lang="en-US" b="1" dirty="0" smtClean="0">
                <a:hlinkClick r:id="rId3"/>
              </a:rPr>
              <a:t>Consult@pai.co.th</a:t>
            </a:r>
            <a:r>
              <a:rPr lang="en-US" b="1" dirty="0" smtClean="0"/>
              <a:t> </a:t>
            </a:r>
            <a:endParaRPr lang="en-US" dirty="0" smtClean="0"/>
          </a:p>
        </p:txBody>
      </p:sp>
      <p:sp>
        <p:nvSpPr>
          <p:cNvPr id="9" name="Rectangle 8"/>
          <p:cNvSpPr/>
          <p:nvPr/>
        </p:nvSpPr>
        <p:spPr>
          <a:xfrm>
            <a:off x="304800" y="1143000"/>
            <a:ext cx="7239000" cy="369332"/>
          </a:xfrm>
          <a:prstGeom prst="rect">
            <a:avLst/>
          </a:prstGeom>
        </p:spPr>
        <p:txBody>
          <a:bodyPr wrap="square">
            <a:spAutoFit/>
          </a:bodyPr>
          <a:lstStyle/>
          <a:p>
            <a:r>
              <a:rPr lang="en-US" b="1" dirty="0" smtClean="0">
                <a:solidFill>
                  <a:schemeClr val="bg1"/>
                </a:solidFill>
              </a:rPr>
              <a:t>FTM genital surgery techniques</a:t>
            </a:r>
            <a:r>
              <a:rPr lang="en-US" dirty="0" smtClean="0">
                <a:solidFill>
                  <a:schemeClr val="bg1"/>
                </a:solidFill>
              </a:rPr>
              <a:t> -</a:t>
            </a:r>
            <a:r>
              <a:rPr lang="en-US" i="1" dirty="0" smtClean="0">
                <a:solidFill>
                  <a:schemeClr val="bg1"/>
                </a:solidFill>
              </a:rPr>
              <a:t> creation of a penis</a:t>
            </a:r>
            <a:endParaRPr lang="en-US" dirty="0">
              <a:solidFill>
                <a:schemeClr val="bg1"/>
              </a:solidFill>
            </a:endParaRPr>
          </a:p>
        </p:txBody>
      </p:sp>
      <p:sp>
        <p:nvSpPr>
          <p:cNvPr id="10" name="Rectangle 9"/>
          <p:cNvSpPr/>
          <p:nvPr/>
        </p:nvSpPr>
        <p:spPr>
          <a:xfrm>
            <a:off x="228600" y="1612880"/>
            <a:ext cx="8686800" cy="4524315"/>
          </a:xfrm>
          <a:prstGeom prst="rect">
            <a:avLst/>
          </a:prstGeom>
        </p:spPr>
        <p:txBody>
          <a:bodyPr wrap="square">
            <a:spAutoFit/>
          </a:bodyPr>
          <a:lstStyle/>
          <a:p>
            <a:r>
              <a:rPr lang="en-US" dirty="0" err="1" smtClean="0"/>
              <a:t>Metaidoioplasty</a:t>
            </a:r>
            <a:r>
              <a:rPr lang="en-US" dirty="0" smtClean="0"/>
              <a:t> : Small penis</a:t>
            </a:r>
          </a:p>
          <a:p>
            <a:endParaRPr lang="en-US" dirty="0" smtClean="0"/>
          </a:p>
          <a:p>
            <a:r>
              <a:rPr lang="en-US" dirty="0" err="1" smtClean="0"/>
              <a:t>Metaidoioplasty</a:t>
            </a:r>
            <a:r>
              <a:rPr lang="en-US" dirty="0" smtClean="0"/>
              <a:t> –  Testosterone makes your clitoris grow (usually 1-3 cm).  </a:t>
            </a:r>
            <a:r>
              <a:rPr lang="en-US" dirty="0" err="1" smtClean="0"/>
              <a:t>Metaidoioplasty</a:t>
            </a:r>
            <a:r>
              <a:rPr lang="en-US" dirty="0" smtClean="0"/>
              <a:t> involves cutting the ligament that hold your clitoris in place under the pubic bone, as well as some of the surrounding tissue.  Your clitoris is then freed up so more of it is showing.</a:t>
            </a:r>
          </a:p>
          <a:p>
            <a:r>
              <a:rPr lang="en-US" dirty="0" smtClean="0"/>
              <a:t>Vagina removed ? – Optional.</a:t>
            </a:r>
          </a:p>
          <a:p>
            <a:endParaRPr lang="en-US" dirty="0" smtClean="0"/>
          </a:p>
          <a:p>
            <a:r>
              <a:rPr lang="en-US" dirty="0" smtClean="0"/>
              <a:t>Result size – small penis.</a:t>
            </a:r>
          </a:p>
          <a:p>
            <a:endParaRPr lang="en-US" dirty="0" smtClean="0"/>
          </a:p>
          <a:p>
            <a:r>
              <a:rPr lang="en-US" dirty="0" smtClean="0"/>
              <a:t>Sexual function – Sexual sensation is generally good, as the clitoris is not impacted much.  The new penis will get erect on its own when you’re sexually aroused, but won’t be large enough to penetrate a partner with.</a:t>
            </a:r>
          </a:p>
          <a:p>
            <a:endParaRPr lang="en-US" dirty="0" smtClean="0"/>
          </a:p>
          <a:p>
            <a:r>
              <a:rPr lang="en-US" dirty="0" smtClean="0"/>
              <a:t>Urinate standing up ? – Yes.</a:t>
            </a:r>
          </a:p>
          <a:p>
            <a:r>
              <a:rPr lang="en-US" dirty="0" smtClean="0"/>
              <a:t>Visible scarring – Minimal.</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9144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60960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C:\Documents and Settings\manchun\Desktop\pai2-single_07.png"/>
          <p:cNvPicPr>
            <a:picLocks noChangeAspect="1" noChangeArrowheads="1"/>
          </p:cNvPicPr>
          <p:nvPr/>
        </p:nvPicPr>
        <p:blipFill>
          <a:blip r:embed="rId2"/>
          <a:srcRect/>
          <a:stretch>
            <a:fillRect/>
          </a:stretch>
        </p:blipFill>
        <p:spPr bwMode="auto">
          <a:xfrm>
            <a:off x="8229600" y="0"/>
            <a:ext cx="914400" cy="914400"/>
          </a:xfrm>
          <a:prstGeom prst="rect">
            <a:avLst/>
          </a:prstGeom>
          <a:noFill/>
        </p:spPr>
      </p:pic>
      <p:sp>
        <p:nvSpPr>
          <p:cNvPr id="11" name="TextBox 10"/>
          <p:cNvSpPr txBox="1"/>
          <p:nvPr/>
        </p:nvSpPr>
        <p:spPr>
          <a:xfrm>
            <a:off x="76200" y="228600"/>
            <a:ext cx="6019800" cy="369332"/>
          </a:xfrm>
          <a:prstGeom prst="rect">
            <a:avLst/>
          </a:prstGeom>
          <a:noFill/>
          <a:ln>
            <a:solidFill>
              <a:schemeClr val="accent6">
                <a:lumMod val="75000"/>
              </a:schemeClr>
            </a:solidFill>
          </a:ln>
        </p:spPr>
        <p:txBody>
          <a:bodyPr wrap="square" rtlCol="0">
            <a:spAutoFit/>
          </a:bodyPr>
          <a:lstStyle/>
          <a:p>
            <a:r>
              <a:rPr lang="en-US" b="1" dirty="0" smtClean="0">
                <a:ln w="17780" cmpd="sng">
                  <a:solidFill>
                    <a:srgbClr val="00B05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Female To Male exchange surgery in Thailand</a:t>
            </a:r>
          </a:p>
        </p:txBody>
      </p:sp>
      <p:sp>
        <p:nvSpPr>
          <p:cNvPr id="14" name="TextBox 13"/>
          <p:cNvSpPr txBox="1"/>
          <p:nvPr/>
        </p:nvSpPr>
        <p:spPr>
          <a:xfrm>
            <a:off x="0" y="6172200"/>
            <a:ext cx="9144000" cy="646331"/>
          </a:xfrm>
          <a:prstGeom prst="rect">
            <a:avLst/>
          </a:prstGeom>
          <a:noFill/>
        </p:spPr>
        <p:txBody>
          <a:bodyPr wrap="square" rtlCol="0">
            <a:spAutoFit/>
          </a:bodyPr>
          <a:lstStyle/>
          <a:p>
            <a:r>
              <a:rPr lang="en-US" b="1" dirty="0" err="1" smtClean="0"/>
              <a:t>Preecha</a:t>
            </a:r>
            <a:r>
              <a:rPr lang="en-US" b="1" dirty="0" smtClean="0"/>
              <a:t> Aesthetic Institute </a:t>
            </a:r>
            <a:r>
              <a:rPr lang="en-US" dirty="0" smtClean="0"/>
              <a:t>898/1 </a:t>
            </a:r>
            <a:r>
              <a:rPr lang="en-US" dirty="0" err="1" smtClean="0"/>
              <a:t>Sukumvit</a:t>
            </a:r>
            <a:r>
              <a:rPr lang="en-US" dirty="0" smtClean="0"/>
              <a:t> 55 </a:t>
            </a:r>
            <a:r>
              <a:rPr lang="en-US" dirty="0" err="1" smtClean="0"/>
              <a:t>Wattana</a:t>
            </a:r>
            <a:r>
              <a:rPr lang="en-US" dirty="0" smtClean="0"/>
              <a:t>, Bangkok 10110 Thailand</a:t>
            </a:r>
          </a:p>
          <a:p>
            <a:r>
              <a:rPr lang="en-US" dirty="0" smtClean="0"/>
              <a:t>Tel: (662) 715-0111, Email- </a:t>
            </a:r>
            <a:r>
              <a:rPr lang="en-US" b="1" dirty="0" smtClean="0">
                <a:hlinkClick r:id="rId3"/>
              </a:rPr>
              <a:t>Consult@pai.co.th</a:t>
            </a:r>
            <a:r>
              <a:rPr lang="en-US" b="1" dirty="0" smtClean="0"/>
              <a:t> </a:t>
            </a:r>
            <a:endParaRPr lang="en-US" dirty="0" smtClean="0"/>
          </a:p>
        </p:txBody>
      </p:sp>
      <p:sp>
        <p:nvSpPr>
          <p:cNvPr id="9" name="Rectangle 8"/>
          <p:cNvSpPr/>
          <p:nvPr/>
        </p:nvSpPr>
        <p:spPr>
          <a:xfrm>
            <a:off x="685800" y="1183481"/>
            <a:ext cx="7696200" cy="4801314"/>
          </a:xfrm>
          <a:prstGeom prst="rect">
            <a:avLst/>
          </a:prstGeom>
        </p:spPr>
        <p:txBody>
          <a:bodyPr wrap="square">
            <a:spAutoFit/>
          </a:bodyPr>
          <a:lstStyle/>
          <a:p>
            <a:r>
              <a:rPr lang="en-US" b="1" dirty="0" err="1" smtClean="0">
                <a:solidFill>
                  <a:schemeClr val="bg1"/>
                </a:solidFill>
              </a:rPr>
              <a:t>FtM</a:t>
            </a:r>
            <a:r>
              <a:rPr lang="en-US" b="1" dirty="0" smtClean="0">
                <a:solidFill>
                  <a:schemeClr val="bg1"/>
                </a:solidFill>
              </a:rPr>
              <a:t> </a:t>
            </a:r>
            <a:r>
              <a:rPr lang="en-US" b="1" dirty="0" err="1" smtClean="0">
                <a:solidFill>
                  <a:schemeClr val="bg1"/>
                </a:solidFill>
              </a:rPr>
              <a:t>Phalloplasty</a:t>
            </a:r>
            <a:r>
              <a:rPr lang="en-US" dirty="0" smtClean="0">
                <a:solidFill>
                  <a:schemeClr val="bg1"/>
                </a:solidFill>
              </a:rPr>
              <a:t> </a:t>
            </a:r>
            <a:r>
              <a:rPr lang="en-US" dirty="0" smtClean="0"/>
              <a:t>– The most common involves removing a flap of skin/blood vessels/ nerves from waist area to hide the scar.  Rolling this to make a tube within a tube and then using microsurgery to attach the new penis to your groin. (over the top of your clitoris).  The end is surgically sculpted to look like the head of penis.   A skin graft is taken to cover the graft area.</a:t>
            </a:r>
          </a:p>
          <a:p>
            <a:endParaRPr lang="en-US" dirty="0" smtClean="0"/>
          </a:p>
          <a:p>
            <a:r>
              <a:rPr lang="en-US" dirty="0" smtClean="0"/>
              <a:t>Vagina removed or closed vagina ? – Yes.</a:t>
            </a:r>
          </a:p>
          <a:p>
            <a:endParaRPr lang="en-US" dirty="0" smtClean="0"/>
          </a:p>
          <a:p>
            <a:r>
              <a:rPr lang="en-US" dirty="0" smtClean="0"/>
              <a:t>Result size: An adult male size penis.</a:t>
            </a:r>
          </a:p>
          <a:p>
            <a:endParaRPr lang="en-US" dirty="0" smtClean="0"/>
          </a:p>
          <a:p>
            <a:r>
              <a:rPr lang="en-US" dirty="0" smtClean="0"/>
              <a:t>Sexual function – Pulling on the penis will stimulate the clitoris that is buried at its base.  At least 1 year after </a:t>
            </a:r>
            <a:r>
              <a:rPr lang="en-US" b="1" dirty="0" err="1" smtClean="0"/>
              <a:t>phalloplasty</a:t>
            </a:r>
            <a:r>
              <a:rPr lang="en-US" dirty="0" smtClean="0"/>
              <a:t>, a stiffening device can be inserted to create an erection firm enough for penetrative sex.</a:t>
            </a:r>
          </a:p>
          <a:p>
            <a:r>
              <a:rPr lang="en-US" dirty="0" smtClean="0"/>
              <a:t>Urinate standing up – Yes.  As part of </a:t>
            </a:r>
            <a:r>
              <a:rPr lang="en-US" dirty="0" err="1" smtClean="0"/>
              <a:t>phalloplasty</a:t>
            </a:r>
            <a:r>
              <a:rPr lang="en-US" dirty="0" smtClean="0"/>
              <a:t> </a:t>
            </a:r>
            <a:r>
              <a:rPr lang="en-US" dirty="0" err="1" smtClean="0"/>
              <a:t>urethroplasty</a:t>
            </a:r>
            <a:r>
              <a:rPr lang="en-US" dirty="0" smtClean="0"/>
              <a:t> is done.</a:t>
            </a:r>
          </a:p>
          <a:p>
            <a:r>
              <a:rPr lang="en-US" dirty="0" smtClean="0"/>
              <a:t>Visible scaring – Large scar on the waist (where the tissue was removed).  Scar on the graft sites.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9144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6096000"/>
            <a:ext cx="9144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C:\Documents and Settings\manchun\Desktop\pai2-single_07.png"/>
          <p:cNvPicPr>
            <a:picLocks noChangeAspect="1" noChangeArrowheads="1"/>
          </p:cNvPicPr>
          <p:nvPr/>
        </p:nvPicPr>
        <p:blipFill>
          <a:blip r:embed="rId2"/>
          <a:srcRect/>
          <a:stretch>
            <a:fillRect/>
          </a:stretch>
        </p:blipFill>
        <p:spPr bwMode="auto">
          <a:xfrm>
            <a:off x="8229600" y="0"/>
            <a:ext cx="914400" cy="914400"/>
          </a:xfrm>
          <a:prstGeom prst="rect">
            <a:avLst/>
          </a:prstGeom>
          <a:noFill/>
        </p:spPr>
      </p:pic>
      <p:sp>
        <p:nvSpPr>
          <p:cNvPr id="11" name="TextBox 10"/>
          <p:cNvSpPr txBox="1"/>
          <p:nvPr/>
        </p:nvSpPr>
        <p:spPr>
          <a:xfrm>
            <a:off x="76200" y="228600"/>
            <a:ext cx="6019800" cy="369332"/>
          </a:xfrm>
          <a:prstGeom prst="rect">
            <a:avLst/>
          </a:prstGeom>
          <a:noFill/>
          <a:ln>
            <a:solidFill>
              <a:schemeClr val="accent6">
                <a:lumMod val="75000"/>
              </a:schemeClr>
            </a:solidFill>
          </a:ln>
        </p:spPr>
        <p:txBody>
          <a:bodyPr wrap="square" rtlCol="0">
            <a:spAutoFit/>
          </a:bodyPr>
          <a:lstStyle/>
          <a:p>
            <a:r>
              <a:rPr lang="en-US" b="1" dirty="0" smtClean="0">
                <a:ln w="17780" cmpd="sng">
                  <a:solidFill>
                    <a:srgbClr val="00B050"/>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Female To Male exchange surgery in Thailand</a:t>
            </a:r>
          </a:p>
        </p:txBody>
      </p:sp>
      <p:sp>
        <p:nvSpPr>
          <p:cNvPr id="14" name="TextBox 13"/>
          <p:cNvSpPr txBox="1"/>
          <p:nvPr/>
        </p:nvSpPr>
        <p:spPr>
          <a:xfrm>
            <a:off x="0" y="6172200"/>
            <a:ext cx="9144000" cy="646331"/>
          </a:xfrm>
          <a:prstGeom prst="rect">
            <a:avLst/>
          </a:prstGeom>
          <a:noFill/>
        </p:spPr>
        <p:txBody>
          <a:bodyPr wrap="square" rtlCol="0">
            <a:spAutoFit/>
          </a:bodyPr>
          <a:lstStyle/>
          <a:p>
            <a:r>
              <a:rPr lang="en-US" b="1" dirty="0" err="1" smtClean="0"/>
              <a:t>Preecha</a:t>
            </a:r>
            <a:r>
              <a:rPr lang="en-US" b="1" dirty="0" smtClean="0"/>
              <a:t> Aesthetic Institute </a:t>
            </a:r>
            <a:r>
              <a:rPr lang="en-US" dirty="0" smtClean="0"/>
              <a:t>898/1 </a:t>
            </a:r>
            <a:r>
              <a:rPr lang="en-US" dirty="0" err="1" smtClean="0"/>
              <a:t>Sukumvit</a:t>
            </a:r>
            <a:r>
              <a:rPr lang="en-US" dirty="0" smtClean="0"/>
              <a:t> 55 </a:t>
            </a:r>
            <a:r>
              <a:rPr lang="en-US" dirty="0" err="1" smtClean="0"/>
              <a:t>Wattana</a:t>
            </a:r>
            <a:r>
              <a:rPr lang="en-US" dirty="0" smtClean="0"/>
              <a:t>, Bangkok 10110 Thailand</a:t>
            </a:r>
          </a:p>
          <a:p>
            <a:r>
              <a:rPr lang="en-US" dirty="0" smtClean="0"/>
              <a:t>Tel: (662) 715-0111, Email- </a:t>
            </a:r>
            <a:r>
              <a:rPr lang="en-US" b="1" dirty="0" smtClean="0">
                <a:hlinkClick r:id="rId3"/>
              </a:rPr>
              <a:t>Consult@pai.co.th</a:t>
            </a:r>
            <a:r>
              <a:rPr lang="en-US" b="1" dirty="0" smtClean="0"/>
              <a:t> </a:t>
            </a:r>
            <a:endParaRPr lang="en-US" dirty="0" smtClean="0"/>
          </a:p>
        </p:txBody>
      </p:sp>
      <p:sp>
        <p:nvSpPr>
          <p:cNvPr id="9" name="Rectangle 8"/>
          <p:cNvSpPr/>
          <p:nvPr/>
        </p:nvSpPr>
        <p:spPr>
          <a:xfrm>
            <a:off x="533400" y="1443841"/>
            <a:ext cx="7543800" cy="3970318"/>
          </a:xfrm>
          <a:prstGeom prst="rect">
            <a:avLst/>
          </a:prstGeom>
        </p:spPr>
        <p:txBody>
          <a:bodyPr wrap="square">
            <a:spAutoFit/>
          </a:bodyPr>
          <a:lstStyle/>
          <a:p>
            <a:r>
              <a:rPr lang="en-US" b="1" dirty="0" smtClean="0">
                <a:solidFill>
                  <a:schemeClr val="bg1"/>
                </a:solidFill>
              </a:rPr>
              <a:t>Best candidate’s for </a:t>
            </a:r>
            <a:r>
              <a:rPr lang="en-US" b="1" dirty="0" err="1" smtClean="0">
                <a:solidFill>
                  <a:schemeClr val="bg1"/>
                </a:solidFill>
              </a:rPr>
              <a:t>Phalloplasty</a:t>
            </a:r>
            <a:endParaRPr lang="en-US" b="1" dirty="0" smtClean="0">
              <a:solidFill>
                <a:schemeClr val="bg1"/>
              </a:solidFill>
            </a:endParaRPr>
          </a:p>
          <a:p>
            <a:endParaRPr lang="en-US" dirty="0" smtClean="0">
              <a:solidFill>
                <a:schemeClr val="bg1"/>
              </a:solidFill>
            </a:endParaRPr>
          </a:p>
          <a:p>
            <a:pPr>
              <a:buFontTx/>
              <a:buChar char="-"/>
            </a:pPr>
            <a:r>
              <a:rPr lang="en-US" dirty="0" smtClean="0"/>
              <a:t>You are physically healthy and emotionally stable with realistic expectations as to what the surgery can and cannot do</a:t>
            </a:r>
          </a:p>
          <a:p>
            <a:pPr>
              <a:buFontTx/>
              <a:buChar char="-"/>
            </a:pPr>
            <a:endParaRPr lang="en-US" dirty="0" smtClean="0"/>
          </a:p>
          <a:p>
            <a:pPr>
              <a:buFontTx/>
              <a:buChar char="-"/>
            </a:pPr>
            <a:r>
              <a:rPr lang="en-US" dirty="0" smtClean="0"/>
              <a:t>Psychologist’s letter or Hormone therapist may required</a:t>
            </a:r>
          </a:p>
          <a:p>
            <a:pPr>
              <a:buFontTx/>
              <a:buChar char="-"/>
            </a:pPr>
            <a:endParaRPr lang="en-US" dirty="0" smtClean="0"/>
          </a:p>
          <a:p>
            <a:pPr>
              <a:buFontTx/>
              <a:buChar char="-"/>
            </a:pPr>
            <a:r>
              <a:rPr lang="en-US" dirty="0" smtClean="0"/>
              <a:t>Must undertake hormone at least 6 month</a:t>
            </a:r>
          </a:p>
          <a:p>
            <a:pPr>
              <a:buFontTx/>
              <a:buChar char="-"/>
            </a:pPr>
            <a:endParaRPr lang="en-US" dirty="0" smtClean="0"/>
          </a:p>
          <a:p>
            <a:pPr>
              <a:buFontTx/>
              <a:buChar char="-"/>
            </a:pPr>
            <a:r>
              <a:rPr lang="en-US" dirty="0" smtClean="0"/>
              <a:t>Real-Life experience</a:t>
            </a:r>
          </a:p>
          <a:p>
            <a:pPr>
              <a:buFontTx/>
              <a:buChar char="-"/>
            </a:pPr>
            <a:endParaRPr lang="en-US" dirty="0" smtClean="0"/>
          </a:p>
          <a:p>
            <a:pPr>
              <a:buFontTx/>
              <a:buChar char="-"/>
            </a:pPr>
            <a:r>
              <a:rPr lang="en-US" dirty="0" smtClean="0"/>
              <a:t>Physically healthy and emotionally stable with realistic expectations</a:t>
            </a:r>
          </a:p>
          <a:p>
            <a:pPr>
              <a:buFontTx/>
              <a:buChar char="-"/>
            </a:pPr>
            <a:endParaRPr lang="en-US" dirty="0" smtClean="0"/>
          </a:p>
          <a:p>
            <a:r>
              <a:rPr lang="en-US" dirty="0" smtClean="0"/>
              <a:t>- Must be over 18 year old with good health condition</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72</TotalTime>
  <Words>719</Words>
  <Application>Microsoft Office PowerPoint</Application>
  <PresentationFormat>On-screen Show (4:3)</PresentationFormat>
  <Paragraphs>114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Technic</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eXPerience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manchun</dc:creator>
  <cp:lastModifiedBy>jitendra</cp:lastModifiedBy>
  <cp:revision>38</cp:revision>
  <dcterms:created xsi:type="dcterms:W3CDTF">2012-04-18T05:47:51Z</dcterms:created>
  <dcterms:modified xsi:type="dcterms:W3CDTF">2012-04-18T06:58:15Z</dcterms:modified>
</cp:coreProperties>
</file>