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8" r:id="rId5"/>
    <p:sldId id="258" r:id="rId6"/>
    <p:sldId id="259" r:id="rId7"/>
    <p:sldId id="260" r:id="rId8"/>
    <p:sldId id="261" r:id="rId9"/>
    <p:sldId id="271" r:id="rId10"/>
    <p:sldId id="272" r:id="rId11"/>
    <p:sldId id="269" r:id="rId12"/>
    <p:sldId id="270" r:id="rId13"/>
    <p:sldId id="264" r:id="rId14"/>
    <p:sldId id="262" r:id="rId15"/>
    <p:sldId id="265" r:id="rId16"/>
    <p:sldId id="283" r:id="rId17"/>
    <p:sldId id="284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85CE-037F-41DA-AE1E-AF454643D172}" type="datetimeFigureOut">
              <a:rPr lang="en-GB" smtClean="0"/>
              <a:pPr/>
              <a:t>25/02/2013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AF57-1513-4851-9C1E-CAD1C1A401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knowall.com/Propp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X3w4leth9I" TargetMode="External"/><Relationship Id="rId2" Type="http://schemas.openxmlformats.org/officeDocument/2006/relationships/hyperlink" Target="http://www.mediaed.org/cgi-bin/commerce.cgi?preadd=action&amp;key=23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uMJ22Ijc4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ez4nInKJD8&amp;feature=relate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gender/whatisgender/e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Representation of gender</a:t>
            </a:r>
            <a:br>
              <a:rPr lang="en-GB" dirty="0" smtClean="0"/>
            </a:br>
            <a:r>
              <a:rPr lang="en-GB" dirty="0" smtClean="0"/>
              <a:t>&amp; Stereotypes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7468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cap="flat">
            <a:solidFill>
              <a:srgbClr val="98B954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Representation of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cap="flat">
            <a:solidFill>
              <a:srgbClr val="4A7EBB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700" dirty="0" smtClean="0">
                <a:solidFill>
                  <a:srgbClr val="000000"/>
                </a:solidFill>
              </a:rPr>
              <a:t>Male characters are often represented as isolated, as not needing to rely on others (the lone hero). If they submit to being part of a family, it is often part of the resolution of a narrative, rather than an integral factor in the initial balance. </a:t>
            </a:r>
          </a:p>
          <a:p>
            <a:pPr eaLnBrk="1" hangingPunct="1">
              <a:lnSpc>
                <a:spcPct val="80000"/>
              </a:lnSpc>
            </a:pPr>
            <a:endParaRPr lang="en-GB" sz="27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 dirty="0" smtClean="0">
                <a:solidFill>
                  <a:srgbClr val="000000"/>
                </a:solidFill>
              </a:rPr>
              <a:t>It is interesting to note that the male physique is becoming more important a part of representations of masculinity. </a:t>
            </a:r>
            <a:endParaRPr lang="en-US" sz="27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cap="flat">
            <a:solidFill>
              <a:srgbClr val="98B954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Representation of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cap="flat">
            <a:solidFill>
              <a:srgbClr val="4A7EBB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z="2700" b="1" dirty="0" smtClean="0">
                <a:solidFill>
                  <a:srgbClr val="000000"/>
                </a:solidFill>
              </a:rPr>
              <a:t>Representations of women across all media tend to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z="2700" b="1" dirty="0" smtClean="0">
                <a:solidFill>
                  <a:srgbClr val="000000"/>
                </a:solidFill>
              </a:rPr>
              <a:t>highlight the following:</a:t>
            </a:r>
            <a:endParaRPr lang="en-US" sz="27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beauty (within narrow conventions)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size/physique (again, within narrow conventions)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sexuality (as expressed by the above)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emotional (as opposed to intellectual) dealings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relationships (as opposed to independence/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z="2800" dirty="0" smtClean="0">
                <a:solidFill>
                  <a:srgbClr val="000000"/>
                </a:solidFill>
              </a:rPr>
              <a:t>	freedom)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15364" name="Picture 3" descr="barbie-larg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9076" y="29718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29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cap="flat">
            <a:solidFill>
              <a:srgbClr val="98B954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Representation of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cap="flat">
            <a:solidFill>
              <a:srgbClr val="4A7EBB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000" dirty="0" smtClean="0">
                <a:solidFill>
                  <a:srgbClr val="000000"/>
                </a:solidFill>
              </a:rPr>
              <a:t>Women are often represented as being part of a context (family, friends, colleagues) and working/thinking as part of a team. In drama, they tend to take the role of helper (</a:t>
            </a:r>
            <a:r>
              <a:rPr lang="en-GB" sz="3000" u="sng" dirty="0" err="1" smtClean="0">
                <a:solidFill>
                  <a:srgbClr val="000000"/>
                </a:solidFill>
                <a:hlinkClick r:id="rId2"/>
              </a:rPr>
              <a:t>Propp</a:t>
            </a:r>
            <a:r>
              <a:rPr lang="en-GB" sz="3000" dirty="0" smtClean="0">
                <a:solidFill>
                  <a:srgbClr val="000000"/>
                </a:solidFill>
              </a:rPr>
              <a:t>) or object, passive rather than active.</a:t>
            </a:r>
          </a:p>
          <a:p>
            <a:pPr eaLnBrk="1" hangingPunct="1">
              <a:lnSpc>
                <a:spcPct val="90000"/>
              </a:lnSpc>
            </a:pPr>
            <a:endParaRPr lang="en-GB" sz="3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3000" dirty="0" smtClean="0">
                <a:solidFill>
                  <a:srgbClr val="000000"/>
                </a:solidFill>
              </a:rPr>
              <a:t>Often their passivity extends to victimhood. Men are still represented as TV drama characters up to 3 times more frequently than women, and tend to be the predominant focus of news stories. </a:t>
            </a:r>
            <a:endParaRPr lang="en-US" sz="3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z="3000" dirty="0" smtClean="0">
                <a:solidFill>
                  <a:srgbClr val="000000"/>
                </a:solidFill>
              </a:rPr>
              <a:t> </a:t>
            </a:r>
            <a:endParaRPr lang="en-US" sz="3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/>
              </a:rPr>
              <a:t>Media representations of gender</a:t>
            </a:r>
            <a:endParaRPr lang="en-GB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Consider the views put forward in these videos.  Do you agree?</a:t>
            </a:r>
          </a:p>
          <a:p>
            <a:r>
              <a:rPr lang="en-GB" dirty="0" smtClean="0">
                <a:effectLst/>
                <a:hlinkClick r:id="rId2"/>
              </a:rPr>
              <a:t>http://www.mediaed.org/cgi-bin/commerce.cgi?preadd=action&amp;key=234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  <a:hlinkClick r:id="rId3"/>
              </a:rPr>
              <a:t>http://www.youtube.com/watch?v=NX3w4leth9I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9956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Masculinity and femininity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How does society treat people who do not conform to gender norms (i.e. men who are feminine and women who are masculine)?</a:t>
            </a: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So what is our society's dominant ideology about gender (i.e. what gender attributes and behaviours are valued most in our society on the whole)?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209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/>
              </a:rPr>
              <a:t>Media representations of gender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effectLst/>
              </a:rPr>
              <a:t>Music video to consider: </a:t>
            </a:r>
            <a:r>
              <a:rPr lang="en-GB" dirty="0" smtClean="0">
                <a:effectLst/>
                <a:hlinkClick r:id="rId2"/>
              </a:rPr>
              <a:t>http://www.youtube.com/watch?v=2uMJ22Ijc40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What does this music video suggest it means to have a good time as a man?  As a woman?</a:t>
            </a:r>
          </a:p>
          <a:p>
            <a:r>
              <a:rPr lang="en-GB" dirty="0" smtClean="0">
                <a:effectLst/>
              </a:rPr>
              <a:t>How are the male characters represented? </a:t>
            </a:r>
          </a:p>
          <a:p>
            <a:r>
              <a:rPr lang="en-GB" dirty="0" smtClean="0">
                <a:effectLst/>
              </a:rPr>
              <a:t>How are the female characters represented?</a:t>
            </a:r>
          </a:p>
          <a:p>
            <a:r>
              <a:rPr lang="en-GB" dirty="0" smtClean="0"/>
              <a:t>Do these representations draw on any cultural norms about gender?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05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It is useful at this point to consider Stereotypes in more detail...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Stereotypes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Assumptions that are held about a social group. </a:t>
            </a:r>
          </a:p>
          <a:p>
            <a:pPr>
              <a:lnSpc>
                <a:spcPct val="90000"/>
              </a:lnSpc>
              <a:buNone/>
              <a:defRPr/>
            </a:pP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They are often used in a negative or prejudicial sense and are frequently used to justify certain discriminatory behaviours.</a:t>
            </a:r>
          </a:p>
          <a:p>
            <a:pPr>
              <a:lnSpc>
                <a:spcPct val="90000"/>
              </a:lnSpc>
              <a:buNone/>
              <a:defRPr/>
            </a:pP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Stereotyping is an important concept in terms of representation.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r>
              <a:rPr lang="en-GB" b="1" u="sng" dirty="0" smtClean="0"/>
              <a:t>Stereotypes</a:t>
            </a:r>
            <a:endParaRPr lang="en-GB" b="1" u="sng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Stereotypes change with time </a:t>
            </a:r>
          </a:p>
          <a:p>
            <a:pPr eaLnBrk="1" hangingPunct="1">
              <a:lnSpc>
                <a:spcPct val="90000"/>
              </a:lnSpc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If you look at TV drama from the past it is strange to see how inappropriately some demographics (particularly minorities such as homosexuals or ethnic groups) were depicted or represented.</a:t>
            </a:r>
          </a:p>
          <a:p>
            <a:r>
              <a:rPr lang="en-GB" dirty="0" smtClean="0">
                <a:hlinkClick r:id="rId2"/>
              </a:rPr>
              <a:t>Love Thy Neighbour clip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chemeClr val="accent1">
                    <a:tint val="83000"/>
                    <a:satMod val="150000"/>
                  </a:schemeClr>
                </a:solidFill>
                <a:latin typeface="Trebuchet MS" pitchFamily="34" charset="0"/>
              </a:rPr>
              <a:t>Stereotype production is based on…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7850187" cy="4572000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Simplification </a:t>
            </a:r>
          </a:p>
          <a:p>
            <a:pPr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Exaggeration or distortion </a:t>
            </a:r>
          </a:p>
          <a:p>
            <a:pPr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Generalisation </a:t>
            </a:r>
          </a:p>
          <a:p>
            <a:pPr eaLnBrk="1" hangingPunct="1"/>
            <a:r>
              <a:rPr lang="en-GB" sz="2800" dirty="0" smtClean="0">
                <a:latin typeface="Calibri" pitchFamily="34" charset="0"/>
                <a:cs typeface="Calibri" pitchFamily="34" charset="0"/>
              </a:rPr>
              <a:t>Presentation of cultural attributes as being 'natural'. 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755650" y="4194175"/>
            <a:ext cx="7912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 dirty="0">
              <a:latin typeface="Calibri" pitchFamily="34" charset="0"/>
              <a:cs typeface="Calibri" pitchFamily="34" charset="0"/>
            </a:endParaRPr>
          </a:p>
          <a:p>
            <a:r>
              <a:rPr lang="en-GB" sz="2600" dirty="0">
                <a:latin typeface="Calibri" pitchFamily="34" charset="0"/>
                <a:cs typeface="Calibri" pitchFamily="34" charset="0"/>
              </a:rPr>
              <a:t>Does it matter?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/>
              </a:rPr>
              <a:t>Starter Activity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Discuss your ideal man and/or woman in small groups.</a:t>
            </a:r>
          </a:p>
          <a:p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07758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GB" sz="3600" dirty="0">
                <a:solidFill>
                  <a:schemeClr val="accent1">
                    <a:tint val="83000"/>
                    <a:satMod val="150000"/>
                  </a:schemeClr>
                </a:solidFill>
                <a:latin typeface="Trebuchet MS" pitchFamily="34" charset="0"/>
              </a:rPr>
              <a:t>The Countertype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0671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A positive stereotype.</a:t>
            </a:r>
          </a:p>
          <a:p>
            <a:pPr eaLnBrk="1" hangingPunct="1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Focuses on positive elements of a group traditionally represented as bad.</a:t>
            </a:r>
          </a:p>
          <a:p>
            <a:pPr eaLnBrk="1" hangingPunct="1"/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Still an oversimplification of the enormous diversity featured with the group.</a:t>
            </a:r>
          </a:p>
          <a:p>
            <a:pPr eaLnBrk="1" hangingPunct="1"/>
            <a:endParaRPr lang="en-GB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5663"/>
            <a:ext cx="4284663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081088"/>
            <a:ext cx="442753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755650" y="468313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3200" dirty="0" smtClean="0">
                <a:solidFill>
                  <a:schemeClr val="accent1"/>
                </a:solidFill>
                <a:latin typeface="Trebuchet MS" pitchFamily="34" charset="0"/>
                <a:cs typeface="Calibri" pitchFamily="34" charset="0"/>
              </a:rPr>
              <a:t>Stereotype or countertype?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2675" y="1081088"/>
            <a:ext cx="424973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3995738"/>
            <a:ext cx="48593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4788" y="5197475"/>
            <a:ext cx="25685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5062538"/>
            <a:ext cx="22685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9338" y="5197475"/>
            <a:ext cx="22002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5126038"/>
            <a:ext cx="25003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52450" y="1052513"/>
            <a:ext cx="80645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2200" b="1" dirty="0">
                <a:latin typeface="Calibri" pitchFamily="34" charset="0"/>
                <a:cs typeface="Calibri" pitchFamily="34" charset="0"/>
              </a:rPr>
              <a:t>What is denoted?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(Describe what the image contains using the technical elements, e.g. details of </a:t>
            </a:r>
            <a:r>
              <a:rPr lang="en-GB" sz="2200" dirty="0" err="1">
                <a:latin typeface="Calibri" pitchFamily="34" charset="0"/>
                <a:cs typeface="Calibri" pitchFamily="34" charset="0"/>
              </a:rPr>
              <a:t>mise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 en scene and camerawork.)</a:t>
            </a:r>
          </a:p>
          <a:p>
            <a:pPr marL="342900" indent="-342900">
              <a:buFontTx/>
              <a:buAutoNum type="arabicPeriod"/>
              <a:defRPr/>
            </a:pP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2200" b="1" dirty="0">
                <a:latin typeface="Calibri" pitchFamily="34" charset="0"/>
                <a:cs typeface="Calibri" pitchFamily="34" charset="0"/>
              </a:rPr>
              <a:t>What is connoted?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(Explain how the image might be interpreted, e.g. what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do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the denotations suggest about the characters?)</a:t>
            </a:r>
          </a:p>
          <a:p>
            <a:pPr marL="342900" indent="-342900">
              <a:buFontTx/>
              <a:buAutoNum type="arabicPeriod"/>
              <a:defRPr/>
            </a:pPr>
            <a:endParaRPr lang="en-GB" sz="12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GB" sz="2200" b="1" dirty="0">
                <a:latin typeface="Calibri" pitchFamily="34" charset="0"/>
                <a:cs typeface="Calibri" pitchFamily="34" charset="0"/>
              </a:rPr>
              <a:t>What is the significance of the representations? 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(Does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the image present a stereotype or countertype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? Why? – consider masculinity/femininity. </a:t>
            </a:r>
            <a:r>
              <a:rPr lang="en-GB" sz="2200" dirty="0">
                <a:latin typeface="Calibri" pitchFamily="34" charset="0"/>
                <a:cs typeface="Calibri" pitchFamily="34" charset="0"/>
              </a:rPr>
              <a:t>Is this a common representation? Is it a positive or negative representation?)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55650" y="468313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3200" dirty="0" smtClean="0">
                <a:solidFill>
                  <a:schemeClr val="accent1"/>
                </a:solidFill>
                <a:latin typeface="Trebuchet MS" pitchFamily="34" charset="0"/>
                <a:cs typeface="Calibri" pitchFamily="34" charset="0"/>
              </a:rPr>
              <a:t>Stereotype or countertype?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150" y="1628775"/>
            <a:ext cx="68834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5650" y="468313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Stereotype or countertype?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97000"/>
            <a:ext cx="6840537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5650" y="468313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Stereotype or countertype?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525" y="1314450"/>
            <a:ext cx="57912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5650" y="468313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Stereotype or countertype?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6911975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5650" y="468313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GB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Calibri" pitchFamily="34" charset="0"/>
              </a:rPr>
              <a:t>Stereotype or countertype?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Find examples of TV Drama characters who you think, </a:t>
            </a:r>
          </a:p>
          <a:p>
            <a:pPr marL="0" indent="0">
              <a:buNone/>
            </a:pPr>
            <a:r>
              <a:rPr lang="en-GB" dirty="0" smtClean="0"/>
              <a:t>1. reinforce gender stereotypes</a:t>
            </a:r>
          </a:p>
          <a:p>
            <a:pPr marL="0" indent="0">
              <a:buNone/>
            </a:pPr>
            <a:r>
              <a:rPr lang="en-GB" dirty="0" smtClean="0"/>
              <a:t>2. challenge gender stereotypes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Create a collage of characters for each with annotations explaining your choice.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Post this on a new AS Media Exam journal. Email work to teacher if you have any problems posting on your journal.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What does this </a:t>
            </a:r>
            <a:r>
              <a:rPr lang="en-GB" dirty="0" smtClean="0"/>
              <a:t>suggest</a:t>
            </a:r>
            <a:r>
              <a:rPr lang="en-GB" dirty="0" smtClean="0">
                <a:effectLst/>
              </a:rPr>
              <a:t> you value most about men/women?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4730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Today’s lesson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 are focusing on the </a:t>
            </a:r>
            <a:r>
              <a:rPr lang="en-GB" b="1" dirty="0" smtClean="0"/>
              <a:t>representation of gender </a:t>
            </a:r>
            <a:r>
              <a:rPr lang="en-GB" dirty="0" smtClean="0"/>
              <a:t>(one of the areas you may have to discuss in the exam)</a:t>
            </a:r>
          </a:p>
          <a:p>
            <a:endParaRPr lang="en-GB" dirty="0" smtClean="0"/>
          </a:p>
          <a:p>
            <a:r>
              <a:rPr lang="en-GB" dirty="0" smtClean="0"/>
              <a:t>We will also consider </a:t>
            </a:r>
            <a:r>
              <a:rPr lang="en-GB" b="1" dirty="0" smtClean="0"/>
              <a:t>stereotypes and countertypes</a:t>
            </a:r>
          </a:p>
          <a:p>
            <a:endParaRPr lang="en-GB" dirty="0" smtClean="0"/>
          </a:p>
          <a:p>
            <a:r>
              <a:rPr lang="en-GB" dirty="0" smtClean="0"/>
              <a:t>You need to be able to apply the ideas discussed when analysing TV drama clips.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effectLst/>
              </a:rPr>
              <a:t>What is gender?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effectLst/>
              </a:rPr>
              <a:t>"Sex"</a:t>
            </a:r>
            <a:r>
              <a:rPr lang="en-GB" dirty="0" smtClean="0">
                <a:effectLst/>
              </a:rPr>
              <a:t> refers to the biological and physiological characteristics that define men and women.</a:t>
            </a:r>
          </a:p>
          <a:p>
            <a:pPr marL="0" indent="0">
              <a:buNone/>
            </a:pPr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GB" b="1" dirty="0" smtClean="0">
                <a:effectLst/>
              </a:rPr>
              <a:t>"Gender"</a:t>
            </a:r>
            <a:r>
              <a:rPr lang="en-GB" dirty="0" smtClean="0">
                <a:effectLst/>
              </a:rPr>
              <a:t> refers to the socially constructed roles, behaviours, activities, and attributes that a given society considers appropriate for men and women.</a:t>
            </a:r>
          </a:p>
          <a:p>
            <a:pPr marL="0" indent="0">
              <a:buNone/>
            </a:pPr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GB" sz="1900" dirty="0" smtClean="0">
                <a:effectLst/>
              </a:rPr>
              <a:t>(Taken from </a:t>
            </a:r>
            <a:r>
              <a:rPr lang="en-GB" sz="1900" dirty="0" smtClean="0">
                <a:effectLst/>
                <a:hlinkClick r:id="rId2"/>
              </a:rPr>
              <a:t>http://www.who.int/gender/whatisgender/en/</a:t>
            </a:r>
            <a:r>
              <a:rPr lang="en-GB" sz="1900" dirty="0" smtClean="0">
                <a:effectLst/>
              </a:rPr>
              <a:t>)</a:t>
            </a:r>
          </a:p>
          <a:p>
            <a:pPr marL="0" indent="0">
              <a:buNone/>
            </a:pPr>
            <a:endParaRPr lang="en-GB" sz="1900" dirty="0" smtClean="0">
              <a:effectLst/>
            </a:endParaRPr>
          </a:p>
          <a:p>
            <a:pPr marL="0" indent="0">
              <a:buNone/>
            </a:pPr>
            <a:r>
              <a:rPr lang="en-GB" dirty="0" smtClean="0">
                <a:effectLst/>
              </a:rPr>
              <a:t>...and transgender should be part of this too.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94552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effectLst/>
              </a:rPr>
              <a:t>Consider birthday cards and girls/boys magazines. </a:t>
            </a:r>
          </a:p>
          <a:p>
            <a:endParaRPr lang="en-GB" dirty="0" smtClean="0">
              <a:effectLst/>
            </a:endParaRPr>
          </a:p>
          <a:p>
            <a:endParaRPr lang="en-GB" dirty="0"/>
          </a:p>
          <a:p>
            <a:endParaRPr lang="en-GB" dirty="0" smtClean="0">
              <a:effectLst/>
            </a:endParaRPr>
          </a:p>
          <a:p>
            <a:endParaRPr lang="en-GB" dirty="0"/>
          </a:p>
          <a:p>
            <a:endParaRPr lang="en-GB" dirty="0" smtClean="0">
              <a:effectLst/>
            </a:endParaRPr>
          </a:p>
          <a:p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What do these say about what it means to be a boy/girl?  What do boys like and what do girls like?</a:t>
            </a:r>
          </a:p>
          <a:p>
            <a:endParaRPr lang="en-GB" dirty="0"/>
          </a:p>
        </p:txBody>
      </p:sp>
      <p:pic>
        <p:nvPicPr>
          <p:cNvPr id="35842" name="Picture 2" descr="https://encrypted-tbn1.gstatic.com/images?q=tbn:ANd9GcT-VBsiyeySjhr725Zhp-AFP3K1Mnzkj4-BbH3woX8NdRH8QIp-ow"/>
          <p:cNvPicPr>
            <a:picLocks noChangeAspect="1" noChangeArrowheads="1"/>
          </p:cNvPicPr>
          <p:nvPr/>
        </p:nvPicPr>
        <p:blipFill>
          <a:blip r:embed="rId2" cstate="print"/>
          <a:srcRect l="12195" r="12195"/>
          <a:stretch>
            <a:fillRect/>
          </a:stretch>
        </p:blipFill>
        <p:spPr bwMode="auto">
          <a:xfrm>
            <a:off x="1475656" y="1628799"/>
            <a:ext cx="2376264" cy="3142801"/>
          </a:xfrm>
          <a:prstGeom prst="rect">
            <a:avLst/>
          </a:prstGeom>
          <a:noFill/>
        </p:spPr>
      </p:pic>
      <p:pic>
        <p:nvPicPr>
          <p:cNvPr id="35844" name="Picture 4" descr="https://encrypted-tbn3.gstatic.com/images?q=tbn:ANd9GcSh4YK8u6lRajRGxHkjDwvp51NPrdZPckG5GykoKKq33EvFiVm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6379" y="1628800"/>
            <a:ext cx="2321845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574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effectLst/>
              </a:rPr>
              <a:t>Do you think this changes in men’s/women’s magazines?</a:t>
            </a:r>
          </a:p>
          <a:p>
            <a:endParaRPr lang="en-GB" dirty="0"/>
          </a:p>
          <a:p>
            <a:r>
              <a:rPr lang="en-GB" dirty="0" smtClean="0">
                <a:effectLst/>
              </a:rPr>
              <a:t>Spend 5 minutes searching online for images of ‘men’s magazines’ and ‘women’s magazines’.</a:t>
            </a:r>
          </a:p>
          <a:p>
            <a:endParaRPr lang="en-GB" dirty="0"/>
          </a:p>
          <a:p>
            <a:r>
              <a:rPr lang="en-GB" dirty="0" smtClean="0">
                <a:effectLst/>
              </a:rPr>
              <a:t>What do they feature?</a:t>
            </a:r>
          </a:p>
          <a:p>
            <a:r>
              <a:rPr lang="en-GB" dirty="0" smtClean="0"/>
              <a:t>What does this suggest is important about men/women?</a:t>
            </a:r>
          </a:p>
          <a:p>
            <a:endParaRPr lang="en-GB" dirty="0">
              <a:effectLst/>
            </a:endParaRPr>
          </a:p>
          <a:p>
            <a:r>
              <a:rPr lang="en-GB" dirty="0" smtClean="0"/>
              <a:t>What do you think about this?</a:t>
            </a:r>
            <a:endParaRPr lang="en-GB" dirty="0" smtClean="0">
              <a:effectLst/>
            </a:endParaRPr>
          </a:p>
          <a:p>
            <a:endParaRPr lang="en-GB" dirty="0"/>
          </a:p>
          <a:p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5625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Masculinity and femininity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effectLst/>
              </a:rPr>
              <a:t>Gender and representation of gender is tied up with ideas of masculinity and femininity...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Are the following ideas about the representation of men and women reinforced by what you found in the magazines?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2730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cap="flat">
            <a:solidFill>
              <a:srgbClr val="98B954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Representation of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cap="flat">
            <a:solidFill>
              <a:srgbClr val="4A7EBB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GB" sz="2800" b="1" dirty="0" smtClean="0">
                <a:solidFill>
                  <a:srgbClr val="000000"/>
                </a:solidFill>
              </a:rPr>
              <a:t>'Masculinity' is a concept that is made up of more rigid stereotypes than femininity. Representations of men across all media tend to focus on the following: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Strength - physical and intellectual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Power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Sexual attractiveness (which may be based on the above)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Physique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solidFill>
                  <a:srgbClr val="000000"/>
                </a:solidFill>
              </a:rPr>
              <a:t>Independence (of thought, action, finances)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20484" name="Picture 4" descr="ken-dol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970" y="1340768"/>
            <a:ext cx="5239718" cy="523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97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183</TotalTime>
  <Words>936</Words>
  <Application>Microsoft Office PowerPoint</Application>
  <PresentationFormat>On-screen Show 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Representation of gender &amp; Stereotypes</vt:lpstr>
      <vt:lpstr>Starter Activity</vt:lpstr>
      <vt:lpstr>Slide 3</vt:lpstr>
      <vt:lpstr>Today’s lesson</vt:lpstr>
      <vt:lpstr>What is gender?</vt:lpstr>
      <vt:lpstr>Slide 6</vt:lpstr>
      <vt:lpstr>Slide 7</vt:lpstr>
      <vt:lpstr>Masculinity and femininity</vt:lpstr>
      <vt:lpstr>Representation of Men</vt:lpstr>
      <vt:lpstr>Representation of Men</vt:lpstr>
      <vt:lpstr>Representation of Women</vt:lpstr>
      <vt:lpstr>Representation of Women</vt:lpstr>
      <vt:lpstr>Media representations of gender</vt:lpstr>
      <vt:lpstr>Masculinity and femininity</vt:lpstr>
      <vt:lpstr>Media representations of gender</vt:lpstr>
      <vt:lpstr>Slide 16</vt:lpstr>
      <vt:lpstr>Stereotypes</vt:lpstr>
      <vt:lpstr>Stereotypes</vt:lpstr>
      <vt:lpstr>Stereotype production is based on…</vt:lpstr>
      <vt:lpstr>The Countertype</vt:lpstr>
      <vt:lpstr>Slide 21</vt:lpstr>
      <vt:lpstr>Slide 22</vt:lpstr>
      <vt:lpstr>Slide 23</vt:lpstr>
      <vt:lpstr>Slide 24</vt:lpstr>
      <vt:lpstr>Slide 25</vt:lpstr>
      <vt:lpstr>Slide 26</vt:lpstr>
      <vt:lpstr>Homework</vt:lpstr>
    </vt:vector>
  </TitlesOfParts>
  <Company>Reigate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Davies</dc:creator>
  <cp:lastModifiedBy>Liz</cp:lastModifiedBy>
  <cp:revision>17</cp:revision>
  <dcterms:created xsi:type="dcterms:W3CDTF">2013-02-25T18:44:36Z</dcterms:created>
  <dcterms:modified xsi:type="dcterms:W3CDTF">2013-02-25T22:47:42Z</dcterms:modified>
</cp:coreProperties>
</file>