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1"/>
  </p:sldMasterIdLst>
  <p:notesMasterIdLst>
    <p:notesMasterId r:id="rId116"/>
  </p:notesMasterIdLst>
  <p:sldIdLst>
    <p:sldId id="256" r:id="rId2"/>
    <p:sldId id="363" r:id="rId3"/>
    <p:sldId id="344" r:id="rId4"/>
    <p:sldId id="364" r:id="rId5"/>
    <p:sldId id="379" r:id="rId6"/>
    <p:sldId id="293" r:id="rId7"/>
    <p:sldId id="325" r:id="rId8"/>
    <p:sldId id="306" r:id="rId9"/>
    <p:sldId id="292" r:id="rId10"/>
    <p:sldId id="305" r:id="rId11"/>
    <p:sldId id="365" r:id="rId12"/>
    <p:sldId id="294" r:id="rId13"/>
    <p:sldId id="366" r:id="rId14"/>
    <p:sldId id="367" r:id="rId15"/>
    <p:sldId id="368" r:id="rId16"/>
    <p:sldId id="356" r:id="rId17"/>
    <p:sldId id="345" r:id="rId18"/>
    <p:sldId id="283" r:id="rId19"/>
    <p:sldId id="342" r:id="rId20"/>
    <p:sldId id="304" r:id="rId21"/>
    <p:sldId id="295" r:id="rId22"/>
    <p:sldId id="296" r:id="rId23"/>
    <p:sldId id="298" r:id="rId24"/>
    <p:sldId id="299" r:id="rId25"/>
    <p:sldId id="355" r:id="rId26"/>
    <p:sldId id="297" r:id="rId27"/>
    <p:sldId id="347" r:id="rId28"/>
    <p:sldId id="326" r:id="rId29"/>
    <p:sldId id="392" r:id="rId30"/>
    <p:sldId id="328" r:id="rId31"/>
    <p:sldId id="393" r:id="rId32"/>
    <p:sldId id="346" r:id="rId33"/>
    <p:sldId id="361" r:id="rId34"/>
    <p:sldId id="358" r:id="rId35"/>
    <p:sldId id="359" r:id="rId36"/>
    <p:sldId id="350" r:id="rId37"/>
    <p:sldId id="357" r:id="rId38"/>
    <p:sldId id="349" r:id="rId39"/>
    <p:sldId id="351" r:id="rId40"/>
    <p:sldId id="352" r:id="rId41"/>
    <p:sldId id="353" r:id="rId42"/>
    <p:sldId id="354" r:id="rId43"/>
    <p:sldId id="369" r:id="rId44"/>
    <p:sldId id="274" r:id="rId45"/>
    <p:sldId id="386" r:id="rId46"/>
    <p:sldId id="385" r:id="rId47"/>
    <p:sldId id="391" r:id="rId48"/>
    <p:sldId id="275" r:id="rId49"/>
    <p:sldId id="276" r:id="rId50"/>
    <p:sldId id="277" r:id="rId51"/>
    <p:sldId id="278" r:id="rId52"/>
    <p:sldId id="279" r:id="rId53"/>
    <p:sldId id="280" r:id="rId54"/>
    <p:sldId id="281" r:id="rId55"/>
    <p:sldId id="377" r:id="rId56"/>
    <p:sldId id="374" r:id="rId57"/>
    <p:sldId id="282" r:id="rId58"/>
    <p:sldId id="341" r:id="rId59"/>
    <p:sldId id="381" r:id="rId60"/>
    <p:sldId id="370" r:id="rId61"/>
    <p:sldId id="371" r:id="rId62"/>
    <p:sldId id="337" r:id="rId63"/>
    <p:sldId id="338" r:id="rId64"/>
    <p:sldId id="372" r:id="rId65"/>
    <p:sldId id="339" r:id="rId66"/>
    <p:sldId id="340" r:id="rId67"/>
    <p:sldId id="360" r:id="rId68"/>
    <p:sldId id="329" r:id="rId69"/>
    <p:sldId id="330" r:id="rId70"/>
    <p:sldId id="303" r:id="rId71"/>
    <p:sldId id="380" r:id="rId72"/>
    <p:sldId id="375" r:id="rId73"/>
    <p:sldId id="376" r:id="rId74"/>
    <p:sldId id="257" r:id="rId75"/>
    <p:sldId id="387" r:id="rId76"/>
    <p:sldId id="388" r:id="rId77"/>
    <p:sldId id="382" r:id="rId78"/>
    <p:sldId id="331" r:id="rId79"/>
    <p:sldId id="362" r:id="rId80"/>
    <p:sldId id="302" r:id="rId81"/>
    <p:sldId id="272" r:id="rId82"/>
    <p:sldId id="332" r:id="rId83"/>
    <p:sldId id="273" r:id="rId84"/>
    <p:sldId id="373" r:id="rId85"/>
    <p:sldId id="383" r:id="rId86"/>
    <p:sldId id="263" r:id="rId87"/>
    <p:sldId id="288" r:id="rId88"/>
    <p:sldId id="334" r:id="rId89"/>
    <p:sldId id="333" r:id="rId90"/>
    <p:sldId id="289" r:id="rId91"/>
    <p:sldId id="290" r:id="rId92"/>
    <p:sldId id="291" r:id="rId93"/>
    <p:sldId id="378" r:id="rId94"/>
    <p:sldId id="307" r:id="rId95"/>
    <p:sldId id="309" r:id="rId96"/>
    <p:sldId id="389" r:id="rId97"/>
    <p:sldId id="390" r:id="rId98"/>
    <p:sldId id="310" r:id="rId99"/>
    <p:sldId id="311" r:id="rId100"/>
    <p:sldId id="314" r:id="rId101"/>
    <p:sldId id="312" r:id="rId102"/>
    <p:sldId id="315" r:id="rId103"/>
    <p:sldId id="313" r:id="rId104"/>
    <p:sldId id="317" r:id="rId105"/>
    <p:sldId id="316" r:id="rId106"/>
    <p:sldId id="320" r:id="rId107"/>
    <p:sldId id="319" r:id="rId108"/>
    <p:sldId id="321" r:id="rId109"/>
    <p:sldId id="322" r:id="rId110"/>
    <p:sldId id="323" r:id="rId111"/>
    <p:sldId id="343" r:id="rId112"/>
    <p:sldId id="335" r:id="rId113"/>
    <p:sldId id="336" r:id="rId114"/>
    <p:sldId id="284" r:id="rId11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4591" autoAdjust="0"/>
    <p:restoredTop sz="96691" autoAdjust="0"/>
  </p:normalViewPr>
  <p:slideViewPr>
    <p:cSldViewPr>
      <p:cViewPr>
        <p:scale>
          <a:sx n="100" d="100"/>
          <a:sy n="100" d="100"/>
        </p:scale>
        <p:origin x="-1908" y="-43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slide" Target="slides/slide114.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EBFD17A-4F9B-453E-96F8-702D47AD54E5}" type="datetimeFigureOut">
              <a:rPr lang="en-US" smtClean="0"/>
              <a:t>5/27/2014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18AEA89-5A4A-47F7-BFA5-9DCDE96E9ACC}" type="slidenum">
              <a:rPr lang="en-US" smtClean="0"/>
              <a:t>‹#›</a:t>
            </a:fld>
            <a:endParaRPr lang="en-US" dirty="0"/>
          </a:p>
        </p:txBody>
      </p:sp>
    </p:spTree>
    <p:extLst>
      <p:ext uri="{BB962C8B-B14F-4D97-AF65-F5344CB8AC3E}">
        <p14:creationId xmlns:p14="http://schemas.microsoft.com/office/powerpoint/2010/main" val="634772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AEA89-5A4A-47F7-BFA5-9DCDE96E9ACC}" type="slidenum">
              <a:rPr lang="en-US" smtClean="0"/>
              <a:t>80</a:t>
            </a:fld>
            <a:endParaRPr lang="en-US" dirty="0"/>
          </a:p>
        </p:txBody>
      </p:sp>
    </p:spTree>
    <p:extLst>
      <p:ext uri="{BB962C8B-B14F-4D97-AF65-F5344CB8AC3E}">
        <p14:creationId xmlns:p14="http://schemas.microsoft.com/office/powerpoint/2010/main" val="1887236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AEA89-5A4A-47F7-BFA5-9DCDE96E9ACC}" type="slidenum">
              <a:rPr lang="en-US" smtClean="0"/>
              <a:t>83</a:t>
            </a:fld>
            <a:endParaRPr lang="en-US" dirty="0"/>
          </a:p>
        </p:txBody>
      </p:sp>
    </p:spTree>
    <p:extLst>
      <p:ext uri="{BB962C8B-B14F-4D97-AF65-F5344CB8AC3E}">
        <p14:creationId xmlns:p14="http://schemas.microsoft.com/office/powerpoint/2010/main" val="605763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2500E6-C85A-4124-826A-ABDC685E1E91}" type="datetimeFigureOut">
              <a:rPr lang="en-US" smtClean="0"/>
              <a:pPr/>
              <a:t>5/27/2014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3F8B53-95E5-4EF9-9CA7-C7113E324481}" type="slidenum">
              <a:rPr lang="en-US" smtClean="0"/>
              <a:pPr/>
              <a:t>‹#›</a:t>
            </a:fld>
            <a:endParaRPr lang="en-US" dirty="0"/>
          </a:p>
        </p:txBody>
      </p:sp>
    </p:spTree>
    <p:extLst>
      <p:ext uri="{BB962C8B-B14F-4D97-AF65-F5344CB8AC3E}">
        <p14:creationId xmlns:p14="http://schemas.microsoft.com/office/powerpoint/2010/main" val="2559642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2500E6-C85A-4124-826A-ABDC685E1E91}" type="datetimeFigureOut">
              <a:rPr lang="en-US" smtClean="0"/>
              <a:pPr/>
              <a:t>5/27/2014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3F8B53-95E5-4EF9-9CA7-C7113E324481}" type="slidenum">
              <a:rPr lang="en-US" smtClean="0"/>
              <a:pPr/>
              <a:t>‹#›</a:t>
            </a:fld>
            <a:endParaRPr lang="en-US" dirty="0"/>
          </a:p>
        </p:txBody>
      </p:sp>
    </p:spTree>
    <p:extLst>
      <p:ext uri="{BB962C8B-B14F-4D97-AF65-F5344CB8AC3E}">
        <p14:creationId xmlns:p14="http://schemas.microsoft.com/office/powerpoint/2010/main" val="544987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2500E6-C85A-4124-826A-ABDC685E1E91}" type="datetimeFigureOut">
              <a:rPr lang="en-US" smtClean="0"/>
              <a:pPr/>
              <a:t>5/27/2014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3F8B53-95E5-4EF9-9CA7-C7113E324481}" type="slidenum">
              <a:rPr lang="en-US" smtClean="0"/>
              <a:pPr/>
              <a:t>‹#›</a:t>
            </a:fld>
            <a:endParaRPr lang="en-US" dirty="0"/>
          </a:p>
        </p:txBody>
      </p:sp>
    </p:spTree>
    <p:extLst>
      <p:ext uri="{BB962C8B-B14F-4D97-AF65-F5344CB8AC3E}">
        <p14:creationId xmlns:p14="http://schemas.microsoft.com/office/powerpoint/2010/main" val="1171063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2500E6-C85A-4124-826A-ABDC685E1E91}" type="datetimeFigureOut">
              <a:rPr lang="en-US" smtClean="0"/>
              <a:pPr/>
              <a:t>5/27/2014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3F8B53-95E5-4EF9-9CA7-C7113E324481}" type="slidenum">
              <a:rPr lang="en-US" smtClean="0"/>
              <a:pPr/>
              <a:t>‹#›</a:t>
            </a:fld>
            <a:endParaRPr lang="en-US" dirty="0"/>
          </a:p>
        </p:txBody>
      </p:sp>
    </p:spTree>
    <p:extLst>
      <p:ext uri="{BB962C8B-B14F-4D97-AF65-F5344CB8AC3E}">
        <p14:creationId xmlns:p14="http://schemas.microsoft.com/office/powerpoint/2010/main" val="410683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2500E6-C85A-4124-826A-ABDC685E1E91}" type="datetimeFigureOut">
              <a:rPr lang="en-US" smtClean="0"/>
              <a:pPr/>
              <a:t>5/27/2014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3F8B53-95E5-4EF9-9CA7-C7113E324481}" type="slidenum">
              <a:rPr lang="en-US" smtClean="0"/>
              <a:pPr/>
              <a:t>‹#›</a:t>
            </a:fld>
            <a:endParaRPr lang="en-US" dirty="0"/>
          </a:p>
        </p:txBody>
      </p:sp>
    </p:spTree>
    <p:extLst>
      <p:ext uri="{BB962C8B-B14F-4D97-AF65-F5344CB8AC3E}">
        <p14:creationId xmlns:p14="http://schemas.microsoft.com/office/powerpoint/2010/main" val="2563570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2500E6-C85A-4124-826A-ABDC685E1E91}" type="datetimeFigureOut">
              <a:rPr lang="en-US" smtClean="0"/>
              <a:pPr/>
              <a:t>5/27/2014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33F8B53-95E5-4EF9-9CA7-C7113E324481}" type="slidenum">
              <a:rPr lang="en-US" smtClean="0"/>
              <a:pPr/>
              <a:t>‹#›</a:t>
            </a:fld>
            <a:endParaRPr lang="en-US" dirty="0"/>
          </a:p>
        </p:txBody>
      </p:sp>
    </p:spTree>
    <p:extLst>
      <p:ext uri="{BB962C8B-B14F-4D97-AF65-F5344CB8AC3E}">
        <p14:creationId xmlns:p14="http://schemas.microsoft.com/office/powerpoint/2010/main" val="3521375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2500E6-C85A-4124-826A-ABDC685E1E91}" type="datetimeFigureOut">
              <a:rPr lang="en-US" smtClean="0"/>
              <a:pPr/>
              <a:t>5/27/2014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33F8B53-95E5-4EF9-9CA7-C7113E324481}" type="slidenum">
              <a:rPr lang="en-US" smtClean="0"/>
              <a:pPr/>
              <a:t>‹#›</a:t>
            </a:fld>
            <a:endParaRPr lang="en-US" dirty="0"/>
          </a:p>
        </p:txBody>
      </p:sp>
    </p:spTree>
    <p:extLst>
      <p:ext uri="{BB962C8B-B14F-4D97-AF65-F5344CB8AC3E}">
        <p14:creationId xmlns:p14="http://schemas.microsoft.com/office/powerpoint/2010/main" val="2706168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2500E6-C85A-4124-826A-ABDC685E1E91}" type="datetimeFigureOut">
              <a:rPr lang="en-US" smtClean="0"/>
              <a:pPr/>
              <a:t>5/27/2014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33F8B53-95E5-4EF9-9CA7-C7113E324481}" type="slidenum">
              <a:rPr lang="en-US" smtClean="0"/>
              <a:pPr/>
              <a:t>‹#›</a:t>
            </a:fld>
            <a:endParaRPr lang="en-US" dirty="0"/>
          </a:p>
        </p:txBody>
      </p:sp>
    </p:spTree>
    <p:extLst>
      <p:ext uri="{BB962C8B-B14F-4D97-AF65-F5344CB8AC3E}">
        <p14:creationId xmlns:p14="http://schemas.microsoft.com/office/powerpoint/2010/main" val="1405920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2500E6-C85A-4124-826A-ABDC685E1E91}" type="datetimeFigureOut">
              <a:rPr lang="en-US" smtClean="0"/>
              <a:pPr/>
              <a:t>5/27/2014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33F8B53-95E5-4EF9-9CA7-C7113E324481}" type="slidenum">
              <a:rPr lang="en-US" smtClean="0"/>
              <a:pPr/>
              <a:t>‹#›</a:t>
            </a:fld>
            <a:endParaRPr lang="en-US" dirty="0"/>
          </a:p>
        </p:txBody>
      </p:sp>
    </p:spTree>
    <p:extLst>
      <p:ext uri="{BB962C8B-B14F-4D97-AF65-F5344CB8AC3E}">
        <p14:creationId xmlns:p14="http://schemas.microsoft.com/office/powerpoint/2010/main" val="1081735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2500E6-C85A-4124-826A-ABDC685E1E91}" type="datetimeFigureOut">
              <a:rPr lang="en-US" smtClean="0"/>
              <a:pPr/>
              <a:t>5/27/2014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33F8B53-95E5-4EF9-9CA7-C7113E324481}" type="slidenum">
              <a:rPr lang="en-US" smtClean="0"/>
              <a:pPr/>
              <a:t>‹#›</a:t>
            </a:fld>
            <a:endParaRPr lang="en-US" dirty="0"/>
          </a:p>
        </p:txBody>
      </p:sp>
    </p:spTree>
    <p:extLst>
      <p:ext uri="{BB962C8B-B14F-4D97-AF65-F5344CB8AC3E}">
        <p14:creationId xmlns:p14="http://schemas.microsoft.com/office/powerpoint/2010/main" val="3816977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2500E6-C85A-4124-826A-ABDC685E1E91}" type="datetimeFigureOut">
              <a:rPr lang="en-US" smtClean="0"/>
              <a:pPr/>
              <a:t>5/27/2014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33F8B53-95E5-4EF9-9CA7-C7113E324481}" type="slidenum">
              <a:rPr lang="en-US" smtClean="0"/>
              <a:pPr/>
              <a:t>‹#›</a:t>
            </a:fld>
            <a:endParaRPr lang="en-US" dirty="0"/>
          </a:p>
        </p:txBody>
      </p:sp>
    </p:spTree>
    <p:extLst>
      <p:ext uri="{BB962C8B-B14F-4D97-AF65-F5344CB8AC3E}">
        <p14:creationId xmlns:p14="http://schemas.microsoft.com/office/powerpoint/2010/main" val="1464831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2500E6-C85A-4124-826A-ABDC685E1E91}" type="datetimeFigureOut">
              <a:rPr lang="en-US" smtClean="0"/>
              <a:pPr/>
              <a:t>5/27/2014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3F8B53-95E5-4EF9-9CA7-C7113E324481}" type="slidenum">
              <a:rPr lang="en-US" smtClean="0"/>
              <a:pPr/>
              <a:t>‹#›</a:t>
            </a:fld>
            <a:endParaRPr lang="en-US" dirty="0"/>
          </a:p>
        </p:txBody>
      </p:sp>
    </p:spTree>
    <p:extLst>
      <p:ext uri="{BB962C8B-B14F-4D97-AF65-F5344CB8AC3E}">
        <p14:creationId xmlns:p14="http://schemas.microsoft.com/office/powerpoint/2010/main" val="3257465229"/>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katiecouric.com/features/transgender-gender-identity-resources/" TargetMode="External"/><Relationship Id="rId2" Type="http://schemas.openxmlformats.org/officeDocument/2006/relationships/hyperlink" Target="http://www.youtube.com/watch?v=YfqmEYC_rMI" TargetMode="External"/><Relationship Id="rId1" Type="http://schemas.openxmlformats.org/officeDocument/2006/relationships/slideLayout" Target="../slideLayouts/slideLayout2.xml"/><Relationship Id="rId4" Type="http://schemas.openxmlformats.org/officeDocument/2006/relationships/hyperlink" Target="http://www.thetaskforce.org/downloads/reports/reports/ntds_summary.pdf"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www.youtube.com/watch?v=XeLwQCBNmec" TargetMode="External"/><Relationship Id="rId2" Type="http://schemas.openxmlformats.org/officeDocument/2006/relationships/hyperlink" Target="http://www.youtube.com/watch?v=cfUzcIEhEWE"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www.pbs.org/wgbh/americanexperience/features/timeline/stonewall/" TargetMode="External"/><Relationship Id="rId2" Type="http://schemas.openxmlformats.org/officeDocument/2006/relationships/hyperlink" Target="http://www.matthewshepard.org/"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hyperlink" Target="http://www.nytimes.com/2005/01/20/politics/20sponge.html" TargetMode="External"/><Relationship Id="rId7" Type="http://schemas.openxmlformats.org/officeDocument/2006/relationships/image" Target="../media/image45.png"/><Relationship Id="rId2" Type="http://schemas.openxmlformats.org/officeDocument/2006/relationships/hyperlink" Target="http://www.nytimes.com/2005/01/23/weekinreview/23lela.html?pagewanted=print&amp;position" TargetMode="Externa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www.nytimes.com/2005/01/27/arts/television/27bust.html?pagewanted=print&amp;position" TargetMode="External"/></Relationships>
</file>

<file path=ppt/slides/_rels/slide1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8" Type="http://schemas.openxmlformats.org/officeDocument/2006/relationships/hyperlink" Target="http://www.ncsl.org/issues-research/human-services/same-sex-marriage-overview.aspx" TargetMode="External"/><Relationship Id="rId3" Type="http://schemas.openxmlformats.org/officeDocument/2006/relationships/hyperlink" Target="http://www.freedomtomarry.org/states/entry/c/new-jersey" TargetMode="External"/><Relationship Id="rId7" Type="http://schemas.openxmlformats.org/officeDocument/2006/relationships/hyperlink" Target="http://76crimes.com/76-countries-where-homosexuality-is-illegal/" TargetMode="External"/><Relationship Id="rId2" Type="http://schemas.openxmlformats.org/officeDocument/2006/relationships/hyperlink" Target="http://www.youthprideri.org/Resources/Statistics/tabid/227/Default.aspx" TargetMode="External"/><Relationship Id="rId1" Type="http://schemas.openxmlformats.org/officeDocument/2006/relationships/slideLayout" Target="../slideLayouts/slideLayout2.xml"/><Relationship Id="rId6" Type="http://schemas.openxmlformats.org/officeDocument/2006/relationships/hyperlink" Target="http://www.freedomtomarry.org/landscape/entry/c/international" TargetMode="External"/><Relationship Id="rId5" Type="http://schemas.openxmlformats.org/officeDocument/2006/relationships/hyperlink" Target="http://www.huffingtonpost.com/2012/05/09/gay-marriage-legal-world_n_1504054.html" TargetMode="External"/><Relationship Id="rId4" Type="http://schemas.openxmlformats.org/officeDocument/2006/relationships/hyperlink" Target="http://www.americanprogress.org/wp-content/uploads/issues/2012/06/pdf/state_nondiscrimination.pdf"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genderspectrum.org/images/stories/08%20a%20word%20about%20words.gender.pdf" TargetMode="External"/><Relationship Id="rId2" Type="http://schemas.openxmlformats.org/officeDocument/2006/relationships/hyperlink" Target="http://www.bing.com/videos/search?q=gender+rebel+documentary&amp;view=detail&amp;mid=0BBF82F735966AAB0C510BBF82F735966AAB0C51&amp;first=0&amp;FORM=NVPFVR&amp;qpvt=gender+rebel+documentary"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neutrois.com/"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transequality.org/Issues/federal_documents.htm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newyorker.com/online/blogs/newsdesk/2013/12/a-new-era-for-intersex-rights.html" TargetMode="External"/><Relationship Id="rId2" Type="http://schemas.openxmlformats.org/officeDocument/2006/relationships/hyperlink" Target="http://www.youtube.com/watch?v=VMER3_nxlN0"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hyperlink" Target="http://www.ace-book.net/" TargetMode="External"/><Relationship Id="rId3" Type="http://schemas.openxmlformats.org/officeDocument/2006/relationships/hyperlink" Target="http://www.huffingtonpost.com/2013/06/18/asexual-disorder_n_3361472.html?1371562287" TargetMode="External"/><Relationship Id="rId7" Type="http://schemas.openxmlformats.org/officeDocument/2006/relationships/hyperlink" Target="http://www.huffingtonpost.com/2013/06/22/asexual-community_n_3386123.html?1371909647" TargetMode="External"/><Relationship Id="rId2" Type="http://schemas.openxmlformats.org/officeDocument/2006/relationships/hyperlink" Target="http://www.huffingtonpost.com/2013/06/17/what-is-asexuality_n_3360424.html?1371476978" TargetMode="External"/><Relationship Id="rId1" Type="http://schemas.openxmlformats.org/officeDocument/2006/relationships/slideLayout" Target="../slideLayouts/slideLayout2.xml"/><Relationship Id="rId6" Type="http://schemas.openxmlformats.org/officeDocument/2006/relationships/hyperlink" Target="http://www.huffingtonpost.com/2013/06/21/lgbt-asexual_n_3385530.html?1371820877" TargetMode="External"/><Relationship Id="rId5" Type="http://schemas.openxmlformats.org/officeDocument/2006/relationships/hyperlink" Target="http://www.huffingtonpost.com/2013/06/19/asexual-relationships_n_3362206.html?1371648830" TargetMode="External"/><Relationship Id="rId10" Type="http://schemas.openxmlformats.org/officeDocument/2006/relationships/hyperlink" Target="https://www.facebook.com/aceawareness" TargetMode="External"/><Relationship Id="rId4" Type="http://schemas.openxmlformats.org/officeDocument/2006/relationships/hyperlink" Target="http://www.huffingtonpost.com/2013/06/20/asexual-discrimination_n_3380551.html?1371733068" TargetMode="External"/><Relationship Id="rId9" Type="http://schemas.openxmlformats.org/officeDocument/2006/relationships/hyperlink" Target="http://asexualawarenessweek.com/"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youtube.com/watch?v=CeKGOMUVU7g" TargetMode="External"/><Relationship Id="rId2" Type="http://schemas.openxmlformats.org/officeDocument/2006/relationships/hyperlink" Target="http://www.youtube.com/watch?v=AYMh9zkt6r4" TargetMode="External"/><Relationship Id="rId1" Type="http://schemas.openxmlformats.org/officeDocument/2006/relationships/slideLayout" Target="../slideLayouts/slideLayout2.xml"/><Relationship Id="rId4" Type="http://schemas.openxmlformats.org/officeDocument/2006/relationships/hyperlink" Target="http://www.youtube.com/watch?v=kkoo1lUp3n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huffingtonpost.com/2013/06/19/asexual-spectrum_n_3428710.html?1371648467"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emf"/></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3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www.campuspride.org/"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nytimes.com/2014/02/12/sports/football/for-nfl-prospect-michael-sam-upbringing-was-bigger-challenge-than-coming-out-as-gay.html?src=xps" TargetMode="External"/><Relationship Id="rId2" Type="http://schemas.openxmlformats.org/officeDocument/2006/relationships/hyperlink" Target="http://www.youtube.com/watch?v=v2Vld8duOik"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cnn.com/2014/02/26/politics/arizona-brewer-bill/index.html?hpt=hp_t1" TargetMode="External"/><Relationship Id="rId2" Type="http://schemas.openxmlformats.org/officeDocument/2006/relationships/hyperlink" Target="http://www.nytimes.com/2014/02/27/us/Brewer-arizona-gay-service-bill.html?hp" TargetMode="External"/><Relationship Id="rId1" Type="http://schemas.openxmlformats.org/officeDocument/2006/relationships/slideLayout" Target="../slideLayouts/slideLayout2.xml"/><Relationship Id="rId4" Type="http://schemas.openxmlformats.org/officeDocument/2006/relationships/hyperlink" Target="http://www.advocate.com/comedy/2014/02/25/celebrities-and-comedians-skewer-arizonas-discrimination-bill-twitter" TargetMode="External"/></Relationships>
</file>

<file path=ppt/slides/_rels/slide47.xml.rels><?xml version="1.0" encoding="UTF-8" standalone="yes"?>
<Relationships xmlns="http://schemas.openxmlformats.org/package/2006/relationships"><Relationship Id="rId2" Type="http://schemas.openxmlformats.org/officeDocument/2006/relationships/hyperlink" Target="http://www.slate.com/blogs/outward/2014/04/02/mississippi_passes_anti_gay_segregation_bill_will_it_be_struck_down.html"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youtube.com/watch?v=5mLrscVsysM&amp;feature=fvwberel" TargetMode="External"/><Relationship Id="rId2" Type="http://schemas.openxmlformats.org/officeDocument/2006/relationships/hyperlink" Target="http://www.youtube.com/watch?v=kcJCOou6dZk" TargetMode="External"/><Relationship Id="rId1" Type="http://schemas.openxmlformats.org/officeDocument/2006/relationships/slideLayout" Target="../slideLayouts/slideLayout2.xml"/><Relationship Id="rId5" Type="http://schemas.openxmlformats.org/officeDocument/2006/relationships/hyperlink" Target="http://www.youtube.com/watch?v=w0qpbpmLJFc" TargetMode="External"/><Relationship Id="rId4" Type="http://schemas.openxmlformats.org/officeDocument/2006/relationships/hyperlink" Target="http://www.youtube.com/watch?v=7IcVyvg2Qlo" TargetMode="External"/></Relationships>
</file>

<file path=ppt/slides/_rels/slide5.xml.rels><?xml version="1.0" encoding="UTF-8" standalone="yes"?>
<Relationships xmlns="http://schemas.openxmlformats.org/package/2006/relationships"><Relationship Id="rId2" Type="http://schemas.openxmlformats.org/officeDocument/2006/relationships/hyperlink" Target="http://www.megashare.info/watch-2-broke-girls-season-2-episode-13-online-TlRnNE9BPT0"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www.youtube.com/watch?v=7IcVyvg2Qlo"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ZtOU5h7Ws4M" TargetMode="External"/><Relationship Id="rId2" Type="http://schemas.openxmlformats.org/officeDocument/2006/relationships/hyperlink" Target="https://www.youtube.com/watch?v=OBA6qlHW8po" TargetMode="External"/><Relationship Id="rId1" Type="http://schemas.openxmlformats.org/officeDocument/2006/relationships/slideLayout" Target="../slideLayouts/slideLayout2.xml"/><Relationship Id="rId5" Type="http://schemas.openxmlformats.org/officeDocument/2006/relationships/hyperlink" Target="https://www.youtube.com/results?search_query=westboro+babtist+church+&amp;sm=12" TargetMode="External"/><Relationship Id="rId4" Type="http://schemas.openxmlformats.org/officeDocument/2006/relationships/hyperlink" Target="http://www.huffingtonpost.com/2013/02/11/westboro-mingle-provides-dating-service-for-hateful-bigots_n_2662315.html?utm_hp_ref=online-dating"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www.youtube.com/watch?v=CnOJgDW0gPI"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www.motherjones.com/mixed-media/2014/02/watch-dale-hansen-michael-sam-gay-nfl-commentary-dallas-anchor"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youtube.com/watch?v=hugY9CwhfzE" TargetMode="External"/><Relationship Id="rId2" Type="http://schemas.openxmlformats.org/officeDocument/2006/relationships/hyperlink" Target="http://www.nbcnews.com/entertainment/lou-reed-velvet-underground-founder-dies-71-8C11476676"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http://www.nytimes.com/2013/06/27/us/politics/supreme-court-gay-marriage.html?_r=0"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topics.nytimes.com/your-money/planning/estate-planning/index.html?inline=nyt-classifier" TargetMode="External"/><Relationship Id="rId2" Type="http://schemas.openxmlformats.org/officeDocument/2006/relationships/hyperlink" Target="http://www.lambdalegal.org/publications/after-doma-summary" TargetMode="External"/><Relationship Id="rId1" Type="http://schemas.openxmlformats.org/officeDocument/2006/relationships/slideLayout" Target="../slideLayouts/slideLayout2.xml"/><Relationship Id="rId5" Type="http://schemas.openxmlformats.org/officeDocument/2006/relationships/hyperlink" Target="http://www.nytimes.com/2013/02/10/business/yourtaxes/same-sex-couples-may-find-tax-time-doubly-trying.html" TargetMode="External"/><Relationship Id="rId4" Type="http://schemas.openxmlformats.org/officeDocument/2006/relationships/hyperlink" Target="http://www.nytimes.com/2012/12/11/nyregion/edith-windsor-gay-widow-revels-in-supreme-court-fight.html?pagewanted=all"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photos.nj.com/morris/2013/10/cindy_meneghin_and_maureen_kil_4.html" TargetMode="External"/><Relationship Id="rId2" Type="http://schemas.openxmlformats.org/officeDocument/2006/relationships/hyperlink" Target="http://www.huffingtonpost.com/2013/10/24/high-school-sweethearts-new-jersey_n_4159075.html" TargetMode="External"/><Relationship Id="rId1" Type="http://schemas.openxmlformats.org/officeDocument/2006/relationships/slideLayout" Target="../slideLayouts/slideLayout2.xml"/><Relationship Id="rId4" Type="http://schemas.openxmlformats.org/officeDocument/2006/relationships/hyperlink" Target="http://cindymeneghin.blogspot.com/" TargetMode="External"/></Relationships>
</file>

<file path=ppt/slides/_rels/slide73.xml.rels><?xml version="1.0" encoding="UTF-8" standalone="yes"?>
<Relationships xmlns="http://schemas.openxmlformats.org/package/2006/relationships"><Relationship Id="rId2" Type="http://schemas.openxmlformats.org/officeDocument/2006/relationships/hyperlink" Target="http://www.youtube.com/watch?v=FSQQK2Vuf9Q"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www.lambdalegal.org/" TargetMode="External"/><Relationship Id="rId2" Type="http://schemas.openxmlformats.org/officeDocument/2006/relationships/hyperlink" Target="http://www.cnn.com/2012/05/11/politics/btn-same-sex-marriage/index.html"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hyperlink" Target="http://www.lambdalegal.org/take-action/new-jersey-marriage"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hyperlink" Target="http://www.nytimes.co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www.lambdalegal.org/about-us/history"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hyperlink" Target="http://www.lambdalegal.org/states-regions" TargetMode="External"/></Relationships>
</file>

<file path=ppt/slides/_rels/slide81.xml.rels><?xml version="1.0" encoding="UTF-8" standalone="yes"?>
<Relationships xmlns="http://schemas.openxmlformats.org/package/2006/relationships"><Relationship Id="rId2" Type="http://schemas.openxmlformats.org/officeDocument/2006/relationships/hyperlink" Target="http://www.hrc.org/laws-and-legislation/federal-legislation/employment-non-discrimination-act"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politics.nytimes.com/congress/votes/113/senate/1/229?ref=politics"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hyperlink" Target="http://www.washingtonpost.com/wp-srv/special/politics/dont-ask-dont-tell-timeline/"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www.independent.co.uk/news/world/europe/sochi-2014-gay-former-italian-mp-vladimir-luxuria-detained-in-russia-for-gay-is-ok-winter-olympics-protest-9133674.html" TargetMode="External"/><Relationship Id="rId2" Type="http://schemas.openxmlformats.org/officeDocument/2006/relationships/hyperlink" Target="http://www.washingtonpost.com/world/olympics/outside-the-olympics-pressure-on-gay-russians-grows/2014/02/16/288a944c-90e7-11e3-b227-12a45d109e03_story.html" TargetMode="External"/><Relationship Id="rId1" Type="http://schemas.openxmlformats.org/officeDocument/2006/relationships/slideLayout" Target="../slideLayouts/slideLayout2.xml"/><Relationship Id="rId4" Type="http://schemas.openxmlformats.org/officeDocument/2006/relationships/hyperlink" Target="http://www.usatoday.com/story/news/world/2014/02/15/gays-in-russia/5372287/"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hyperlink" Target="http://www.freedomtomarry.org/landscape/entry/c/international"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www.nytimes.com/2014/02/17/world/africa/obama-condemns-tough-antigay-measure-in-uganda.html" TargetMode="External"/><Relationship Id="rId2" Type="http://schemas.openxmlformats.org/officeDocument/2006/relationships/hyperlink" Target="http://www.nytimes.com/2014/02/09/world/africa/nigeria-uses-law-and-whip-to-sanitize-gays.html" TargetMode="Externa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hyperlink" Target="http://76crimes.com/tag/iraq/" TargetMode="External"/><Relationship Id="rId2" Type="http://schemas.openxmlformats.org/officeDocument/2006/relationships/hyperlink" Target="http://76crimes.com/tag/iran/" TargetMode="External"/><Relationship Id="rId1" Type="http://schemas.openxmlformats.org/officeDocument/2006/relationships/slideLayout" Target="../slideLayouts/slideLayout4.xml"/><Relationship Id="rId6" Type="http://schemas.openxmlformats.org/officeDocument/2006/relationships/hyperlink" Target="http://76crimes.com/tag/malaysia/" TargetMode="External"/><Relationship Id="rId5" Type="http://schemas.openxmlformats.org/officeDocument/2006/relationships/hyperlink" Target="http://76crimes.com/tag/lebanon/" TargetMode="External"/><Relationship Id="rId4" Type="http://schemas.openxmlformats.org/officeDocument/2006/relationships/hyperlink" Target="http://76crimes.com/tag/kuwait/"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hyperlink" Target="http://www.nytimes.com/2013/12/12/world/asia/court-restores-indias-ban-on-gay-sex.html" TargetMode="External"/><Relationship Id="rId7" Type="http://schemas.openxmlformats.org/officeDocument/2006/relationships/image" Target="../media/image37.gif"/><Relationship Id="rId2" Type="http://schemas.openxmlformats.org/officeDocument/2006/relationships/hyperlink" Target="http://www.nytimes.com/interactive/opinion/editorialboard.html" TargetMode="External"/><Relationship Id="rId1" Type="http://schemas.openxmlformats.org/officeDocument/2006/relationships/slideLayout" Target="../slideLayouts/slideLayout2.xml"/><Relationship Id="rId6" Type="http://schemas.openxmlformats.org/officeDocument/2006/relationships/hyperlink" Target="http://www.nytimes.com/" TargetMode="External"/><Relationship Id="rId5" Type="http://schemas.openxmlformats.org/officeDocument/2006/relationships/hyperlink" Target="http://www.nytimes.com/2013/12/12/opinion/indias-reversal-on-gay-rights.html?emc=eta1&amp;pagewanted=print" TargetMode="External"/><Relationship Id="rId4" Type="http://schemas.openxmlformats.org/officeDocument/2006/relationships/hyperlink" Target="http://www.nytimes.com/2009/07/03/world/asia/03india.html"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87575"/>
            <a:ext cx="7772400" cy="1470025"/>
          </a:xfrm>
        </p:spPr>
        <p:txBody>
          <a:bodyPr/>
          <a:lstStyle/>
          <a:p>
            <a:r>
              <a:rPr lang="en-US" dirty="0" smtClean="0"/>
              <a:t>LGBT Issues</a:t>
            </a:r>
            <a:endParaRPr lang="en-US" dirty="0"/>
          </a:p>
        </p:txBody>
      </p:sp>
      <p:sp>
        <p:nvSpPr>
          <p:cNvPr id="3" name="Subtitle 2"/>
          <p:cNvSpPr>
            <a:spLocks noGrp="1"/>
          </p:cNvSpPr>
          <p:nvPr>
            <p:ph type="subTitle" idx="1"/>
          </p:nvPr>
        </p:nvSpPr>
        <p:spPr/>
        <p:txBody>
          <a:bodyPr/>
          <a:lstStyle/>
          <a:p>
            <a:r>
              <a:rPr lang="en-US" dirty="0" smtClean="0">
                <a:solidFill>
                  <a:schemeClr val="tx1"/>
                </a:solidFill>
              </a:rPr>
              <a:t>Professor Scillieri</a:t>
            </a:r>
            <a:endParaRPr lang="en-US" dirty="0">
              <a:solidFill>
                <a:schemeClr val="tx1"/>
              </a:solidFill>
            </a:endParaRPr>
          </a:p>
        </p:txBody>
      </p:sp>
    </p:spTree>
    <p:extLst>
      <p:ext uri="{BB962C8B-B14F-4D97-AF65-F5344CB8AC3E}">
        <p14:creationId xmlns:p14="http://schemas.microsoft.com/office/powerpoint/2010/main" val="8081631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Transgender</a:t>
            </a:r>
            <a:endParaRPr lang="en-US" dirty="0"/>
          </a:p>
        </p:txBody>
      </p:sp>
      <p:sp>
        <p:nvSpPr>
          <p:cNvPr id="3" name="Content Placeholder 2"/>
          <p:cNvSpPr>
            <a:spLocks noGrp="1"/>
          </p:cNvSpPr>
          <p:nvPr>
            <p:ph idx="1"/>
          </p:nvPr>
        </p:nvSpPr>
        <p:spPr/>
        <p:txBody>
          <a:bodyPr>
            <a:normAutofit fontScale="70000" lnSpcReduction="20000"/>
          </a:bodyPr>
          <a:lstStyle/>
          <a:p>
            <a:pPr lvl="0"/>
            <a:r>
              <a:rPr lang="en-US" dirty="0"/>
              <a:t>Some </a:t>
            </a:r>
            <a:r>
              <a:rPr lang="en-US" b="1" dirty="0"/>
              <a:t>transgender males </a:t>
            </a:r>
            <a:r>
              <a:rPr lang="en-US" dirty="0"/>
              <a:t>prefer to wear clothing (sometimes or always) which society classifies as women’s wear.  Some transgender males identify as “queens.”  Some transgender people are homosexuals or bisexuals, and others are heterosexuals. </a:t>
            </a:r>
          </a:p>
          <a:p>
            <a:pPr lvl="0"/>
            <a:r>
              <a:rPr lang="en-US" dirty="0"/>
              <a:t>The term transgender is also used as an umbrella term for all “trans” people.</a:t>
            </a:r>
          </a:p>
          <a:p>
            <a:pPr lvl="0"/>
            <a:r>
              <a:rPr lang="en-US" dirty="0"/>
              <a:t>20/20 Barbara Walters </a:t>
            </a:r>
            <a:r>
              <a:rPr lang="en-US" dirty="0">
                <a:hlinkClick r:id="rId2"/>
              </a:rPr>
              <a:t>http://www.youtube.com/watch?v=YfqmEYC_rMI</a:t>
            </a:r>
            <a:endParaRPr lang="en-US" dirty="0"/>
          </a:p>
          <a:p>
            <a:pPr lvl="0"/>
            <a:r>
              <a:rPr lang="en-US" dirty="0"/>
              <a:t>Transgender Resources:  </a:t>
            </a:r>
            <a:r>
              <a:rPr lang="en-US" dirty="0">
                <a:hlinkClick r:id="rId3"/>
              </a:rPr>
              <a:t>http://www.katiecouric.com/features/transgender-gender-identity-resources</a:t>
            </a:r>
            <a:r>
              <a:rPr lang="en-US" dirty="0" smtClean="0">
                <a:hlinkClick r:id="rId3"/>
              </a:rPr>
              <a:t>/</a:t>
            </a:r>
            <a:endParaRPr lang="en-US" dirty="0" smtClean="0"/>
          </a:p>
          <a:p>
            <a:pPr lvl="0"/>
            <a:r>
              <a:rPr lang="en-US" dirty="0" smtClean="0"/>
              <a:t>Discrimination at Every Turn (Transgender Report)</a:t>
            </a:r>
          </a:p>
          <a:p>
            <a:pPr marL="0" lvl="0" indent="0">
              <a:buNone/>
            </a:pPr>
            <a:r>
              <a:rPr lang="en-US" dirty="0" smtClean="0">
                <a:hlinkClick r:id="rId4"/>
              </a:rPr>
              <a:t>http</a:t>
            </a:r>
            <a:r>
              <a:rPr lang="en-US" dirty="0">
                <a:hlinkClick r:id="rId4"/>
              </a:rPr>
              <a:t>://www.thetaskforce.org/downloads/reports/reports/ntds_summary.pdf</a:t>
            </a:r>
            <a:endParaRPr lang="en-US" dirty="0"/>
          </a:p>
          <a:p>
            <a:pPr lvl="0"/>
            <a:endParaRPr lang="en-US" dirty="0"/>
          </a:p>
          <a:p>
            <a:pPr lvl="0"/>
            <a:endParaRPr lang="en-US" dirty="0"/>
          </a:p>
          <a:p>
            <a:pPr marL="0" lvl="0" indent="0">
              <a:buNone/>
            </a:pPr>
            <a:endParaRPr lang="en-US" dirty="0"/>
          </a:p>
          <a:p>
            <a:endParaRPr lang="en-US" dirty="0"/>
          </a:p>
        </p:txBody>
      </p:sp>
    </p:spTree>
    <p:extLst>
      <p:ext uri="{BB962C8B-B14F-4D97-AF65-F5344CB8AC3E}">
        <p14:creationId xmlns:p14="http://schemas.microsoft.com/office/powerpoint/2010/main" val="126596101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Timeline</a:t>
            </a:r>
            <a:endParaRPr lang="en-US" dirty="0"/>
          </a:p>
        </p:txBody>
      </p:sp>
      <p:sp>
        <p:nvSpPr>
          <p:cNvPr id="6" name="Content Placeholder 5"/>
          <p:cNvSpPr>
            <a:spLocks noGrp="1"/>
          </p:cNvSpPr>
          <p:nvPr>
            <p:ph idx="1"/>
          </p:nvPr>
        </p:nvSpPr>
        <p:spPr>
          <a:xfrm>
            <a:off x="457200" y="1600200"/>
            <a:ext cx="8229600" cy="5029200"/>
          </a:xfrm>
        </p:spPr>
        <p:txBody>
          <a:bodyPr>
            <a:noAutofit/>
          </a:bodyPr>
          <a:lstStyle/>
          <a:p>
            <a:r>
              <a:rPr lang="en-US" sz="1600" b="1" dirty="0"/>
              <a:t>August 30, 1956 </a:t>
            </a:r>
            <a:r>
              <a:rPr lang="en-US" sz="1600" dirty="0"/>
              <a:t>American psychologist Evelyn Hooker shares her paper "The Adjustment of the Male Overt Homosexual" at the American Psychological Association Convention in Chicago. After administering psychological tests, such as the Rorschach, to groups of homosexual and heterosexual males, Hooker's research concludes homosexuality is not a clinical entity and that heterosexuals and homosexuals do not differ significantly. Hooker's experiment becomes very influential, changing clinical perceptions of homosexuality</a:t>
            </a:r>
            <a:r>
              <a:rPr lang="en-US" sz="1600" dirty="0" smtClean="0"/>
              <a:t>.</a:t>
            </a:r>
          </a:p>
          <a:p>
            <a:endParaRPr lang="en-US" sz="1600" dirty="0"/>
          </a:p>
          <a:p>
            <a:r>
              <a:rPr lang="en-US" sz="1600" b="1" dirty="0"/>
              <a:t>January 13, 1958 </a:t>
            </a:r>
            <a:r>
              <a:rPr lang="en-US" sz="1600" dirty="0"/>
              <a:t>In the landmark case One, Inc. v. </a:t>
            </a:r>
            <a:r>
              <a:rPr lang="en-US" sz="1600" dirty="0" err="1"/>
              <a:t>Olesen</a:t>
            </a:r>
            <a:r>
              <a:rPr lang="en-US" sz="1600" dirty="0"/>
              <a:t>, the United States Supreme Court rules in favor of the First Amendment rights of the lesbian, gay, bisexual and transgender (LGBT) magazine "One: The Homosexual Magazine." The suit was filed after the U.S. Postal Service and FBI declared the magazine obscene material, and it marks the first time the United States Supreme Court rules in favor of homosexuals</a:t>
            </a:r>
            <a:r>
              <a:rPr lang="en-US" sz="1600" dirty="0" smtClean="0"/>
              <a:t>.</a:t>
            </a:r>
          </a:p>
          <a:p>
            <a:endParaRPr lang="en-US" sz="1600" dirty="0"/>
          </a:p>
          <a:p>
            <a:r>
              <a:rPr lang="en-US" sz="1600" b="1" dirty="0"/>
              <a:t>January 1, 1962  </a:t>
            </a:r>
            <a:r>
              <a:rPr lang="en-US" sz="1600" dirty="0"/>
              <a:t>Corbis</a:t>
            </a:r>
            <a:r>
              <a:rPr lang="en-US" sz="1600" b="1" dirty="0"/>
              <a:t>/</a:t>
            </a:r>
            <a:r>
              <a:rPr lang="en-US" sz="1600" dirty="0"/>
              <a:t>Homosexuality was a punishable offense and directed towards males.</a:t>
            </a:r>
          </a:p>
          <a:p>
            <a:r>
              <a:rPr lang="en-US" sz="1600" dirty="0"/>
              <a:t>Illinois repeals its sodomy laws, becoming the first U.S. state to decriminalize homosexuality</a:t>
            </a:r>
            <a:r>
              <a:rPr lang="en-US" sz="1600" dirty="0" smtClean="0"/>
              <a:t>.</a:t>
            </a:r>
          </a:p>
          <a:p>
            <a:endParaRPr lang="en-US" sz="1600" dirty="0"/>
          </a:p>
          <a:p>
            <a:r>
              <a:rPr lang="en-US" sz="1600" b="1" dirty="0"/>
              <a:t>July 4, 1965 </a:t>
            </a:r>
            <a:r>
              <a:rPr lang="en-US" sz="1600" dirty="0"/>
              <a:t>At Independence Hall in Philadelphia, picketers began staging the first Reminder Day to call public attention to the lack of civil rights for LGBT people. The gatherings will continue annually for five years.</a:t>
            </a:r>
          </a:p>
          <a:p>
            <a:endParaRPr lang="en-US" sz="1600" dirty="0"/>
          </a:p>
        </p:txBody>
      </p:sp>
    </p:spTree>
    <p:extLst>
      <p:ext uri="{BB962C8B-B14F-4D97-AF65-F5344CB8AC3E}">
        <p14:creationId xmlns:p14="http://schemas.microsoft.com/office/powerpoint/2010/main" val="77324658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Timeline</a:t>
            </a:r>
            <a:endParaRPr lang="en-US" dirty="0"/>
          </a:p>
        </p:txBody>
      </p:sp>
      <p:sp>
        <p:nvSpPr>
          <p:cNvPr id="6" name="Content Placeholder 5"/>
          <p:cNvSpPr>
            <a:spLocks noGrp="1"/>
          </p:cNvSpPr>
          <p:nvPr>
            <p:ph idx="1"/>
          </p:nvPr>
        </p:nvSpPr>
        <p:spPr/>
        <p:txBody>
          <a:bodyPr>
            <a:normAutofit fontScale="55000" lnSpcReduction="20000"/>
          </a:bodyPr>
          <a:lstStyle/>
          <a:p>
            <a:r>
              <a:rPr lang="en-US" b="1" dirty="0"/>
              <a:t>April 21, 1966</a:t>
            </a:r>
            <a:r>
              <a:rPr lang="en-US" dirty="0"/>
              <a:t> - Members of the </a:t>
            </a:r>
            <a:r>
              <a:rPr lang="en-US" dirty="0" err="1"/>
              <a:t>Mattachine</a:t>
            </a:r>
            <a:r>
              <a:rPr lang="en-US" dirty="0"/>
              <a:t> Society at Julius Bar - Members of the </a:t>
            </a:r>
            <a:r>
              <a:rPr lang="en-US" dirty="0" err="1"/>
              <a:t>Mattachine</a:t>
            </a:r>
            <a:r>
              <a:rPr lang="en-US" dirty="0"/>
              <a:t> Society stage a "sip-in" at the Julius Bar in Greenwich Village, where the New York Liquor Authority prohibits serving gay patrons in bars on the basis that homosexuals are "disorderly." Society president Dick </a:t>
            </a:r>
            <a:r>
              <a:rPr lang="en-US" dirty="0" err="1"/>
              <a:t>Leitsch</a:t>
            </a:r>
            <a:r>
              <a:rPr lang="en-US" dirty="0"/>
              <a:t> and other members announce their homosexuality and are immediately refused service.</a:t>
            </a:r>
          </a:p>
          <a:p>
            <a:r>
              <a:rPr lang="en-US" dirty="0"/>
              <a:t>Following the sip-in, the </a:t>
            </a:r>
            <a:r>
              <a:rPr lang="en-US" dirty="0" err="1"/>
              <a:t>Mattachine</a:t>
            </a:r>
            <a:r>
              <a:rPr lang="en-US" dirty="0"/>
              <a:t> Society will sue the New York Liquor Authority. Although no laws are overturned, the New York City Commission on Human Rights declares that homosexuals have the right to be served</a:t>
            </a:r>
            <a:r>
              <a:rPr lang="en-US" dirty="0" smtClean="0"/>
              <a:t>.</a:t>
            </a:r>
          </a:p>
          <a:p>
            <a:endParaRPr lang="en-US" dirty="0"/>
          </a:p>
          <a:p>
            <a:r>
              <a:rPr lang="en-US" b="1" dirty="0"/>
              <a:t>August, 1966 - </a:t>
            </a:r>
            <a:r>
              <a:rPr lang="en-US" dirty="0"/>
              <a:t>After transgender customers become raucous in a 24-hour San Francisco cafeteria, management calls police. When a police officer manhandles one of the patrons, she throws coffee in his face and a riot ensues, eventually spilling out onto the street, destroying police and public property.</a:t>
            </a:r>
          </a:p>
          <a:p>
            <a:r>
              <a:rPr lang="en-US" dirty="0"/>
              <a:t>Following the riot, activists established the National Transsexual Counseling Unit, the first peer-run support and advocacy organization in the world.</a:t>
            </a:r>
          </a:p>
          <a:p>
            <a:endParaRPr lang="en-US" dirty="0"/>
          </a:p>
        </p:txBody>
      </p:sp>
    </p:spTree>
    <p:extLst>
      <p:ext uri="{BB962C8B-B14F-4D97-AF65-F5344CB8AC3E}">
        <p14:creationId xmlns:p14="http://schemas.microsoft.com/office/powerpoint/2010/main" val="263194261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Timeline</a:t>
            </a:r>
            <a:endParaRPr lang="en-US" dirty="0"/>
          </a:p>
        </p:txBody>
      </p:sp>
      <p:sp>
        <p:nvSpPr>
          <p:cNvPr id="6" name="Content Placeholder 5"/>
          <p:cNvSpPr>
            <a:spLocks noGrp="1"/>
          </p:cNvSpPr>
          <p:nvPr>
            <p:ph idx="1"/>
          </p:nvPr>
        </p:nvSpPr>
        <p:spPr>
          <a:xfrm>
            <a:off x="457200" y="1600200"/>
            <a:ext cx="8229600" cy="5105400"/>
          </a:xfrm>
        </p:spPr>
        <p:txBody>
          <a:bodyPr>
            <a:normAutofit fontScale="47500" lnSpcReduction="20000"/>
          </a:bodyPr>
          <a:lstStyle/>
          <a:p>
            <a:r>
              <a:rPr lang="en-US" b="1" dirty="0"/>
              <a:t>1968 </a:t>
            </a:r>
            <a:r>
              <a:rPr lang="en-US" dirty="0"/>
              <a:t>– Columbia Student Homophile League (SHL) initiated an assault on the “psychiatric establishment.”  A panel of experts discussed homosexuality as a “pathological adjustment.” SHL members invaded the meeting and demanded that “homosexuality be placed in its proper setting as a sociological problem of deeply entrenched prejudice and discrimination against a minority group.” That evening protests erupted about gay, black and US troops overseas.</a:t>
            </a:r>
          </a:p>
          <a:p>
            <a:pPr marL="0" indent="0">
              <a:buNone/>
            </a:pPr>
            <a:r>
              <a:rPr lang="en-US" dirty="0"/>
              <a:t> </a:t>
            </a:r>
          </a:p>
          <a:p>
            <a:pPr marL="0" indent="0">
              <a:buNone/>
            </a:pPr>
            <a:r>
              <a:rPr lang="en-US" dirty="0"/>
              <a:t> </a:t>
            </a:r>
          </a:p>
          <a:p>
            <a:r>
              <a:rPr lang="en-US" b="1" dirty="0" smtClean="0"/>
              <a:t>June </a:t>
            </a:r>
            <a:r>
              <a:rPr lang="en-US" b="1" dirty="0"/>
              <a:t>28, 1969 Stonewall Inn – </a:t>
            </a:r>
            <a:r>
              <a:rPr lang="en-US" dirty="0"/>
              <a:t>In the 50’s Stonewall had been a straight restaurant and nightclub.  In 1966, it was taken over by 3 mafia figures from the Genovese family.  Obviously gay and hiding it – pushing drugs…Ed Murphy was the corrupt bouncer – letting in underage patrons/drugs/prostitutes/on the take from the mafia/police (informer </a:t>
            </a:r>
            <a:r>
              <a:rPr lang="en-US" dirty="0" err="1"/>
              <a:t>til</a:t>
            </a:r>
            <a:r>
              <a:rPr lang="en-US" dirty="0"/>
              <a:t> beaten up by them). Patrons of the Stonewall Inn in Greenwich Village riot when police officers attempt to raid the popular gay bar around 1am. Since its establishment in 1967, the bar had been frequently raided by police officers trying to clean up the neighborhood of "sexual deviants."</a:t>
            </a:r>
          </a:p>
          <a:p>
            <a:r>
              <a:rPr lang="en-US" dirty="0"/>
              <a:t>Angry gay youth clash with aggressive police officers in the streets, leading to a three-day riot during which thousands of protestors receive only minimal local news coverage. Nonetheless, the event will be credited with reigniting the fire behind America's modern LGBT rights movement</a:t>
            </a:r>
            <a:r>
              <a:rPr lang="en-US" dirty="0" smtClean="0"/>
              <a:t>. </a:t>
            </a:r>
          </a:p>
          <a:p>
            <a:endParaRPr lang="en-US" dirty="0" smtClean="0">
              <a:hlinkClick r:id="rId2"/>
            </a:endParaRPr>
          </a:p>
          <a:p>
            <a:endParaRPr lang="en-US" dirty="0">
              <a:hlinkClick r:id="rId2"/>
            </a:endParaRPr>
          </a:p>
          <a:p>
            <a:endParaRPr lang="en-US" dirty="0" smtClean="0">
              <a:hlinkClick r:id="rId2"/>
            </a:endParaRPr>
          </a:p>
          <a:p>
            <a:endParaRPr lang="en-US">
              <a:hlinkClick r:id="rId2"/>
            </a:endParaRPr>
          </a:p>
          <a:p>
            <a:r>
              <a:rPr lang="en-US" smtClean="0">
                <a:hlinkClick r:id="rId2"/>
              </a:rPr>
              <a:t>http</a:t>
            </a:r>
            <a:r>
              <a:rPr lang="en-US">
                <a:hlinkClick r:id="rId2"/>
              </a:rPr>
              <a:t>://</a:t>
            </a:r>
            <a:r>
              <a:rPr lang="en-US" smtClean="0">
                <a:hlinkClick r:id="rId2"/>
              </a:rPr>
              <a:t>www.youtube.com/watch?v=cfUzcIEhEWE</a:t>
            </a:r>
            <a:endParaRPr lang="en-US" smtClean="0"/>
          </a:p>
          <a:p>
            <a:pPr marL="0" indent="0">
              <a:buNone/>
            </a:pPr>
            <a:endParaRPr lang="en-US" dirty="0" smtClean="0"/>
          </a:p>
          <a:p>
            <a:r>
              <a:rPr lang="en-US" dirty="0" smtClean="0">
                <a:hlinkClick r:id="rId3"/>
              </a:rPr>
              <a:t>http</a:t>
            </a:r>
            <a:r>
              <a:rPr lang="en-US" dirty="0">
                <a:hlinkClick r:id="rId3"/>
              </a:rPr>
              <a:t>://</a:t>
            </a:r>
            <a:r>
              <a:rPr lang="en-US" dirty="0" smtClean="0">
                <a:hlinkClick r:id="rId3"/>
              </a:rPr>
              <a:t>www.youtube.com/watch?v=XeLwQCBNmec</a:t>
            </a:r>
            <a:endParaRPr lang="en-US" dirty="0" smtClean="0"/>
          </a:p>
          <a:p>
            <a:endParaRPr lang="en-US" dirty="0"/>
          </a:p>
          <a:p>
            <a:endParaRPr lang="en-US" dirty="0"/>
          </a:p>
          <a:p>
            <a:endParaRPr lang="en-US" dirty="0"/>
          </a:p>
        </p:txBody>
      </p:sp>
    </p:spTree>
    <p:extLst>
      <p:ext uri="{BB962C8B-B14F-4D97-AF65-F5344CB8AC3E}">
        <p14:creationId xmlns:p14="http://schemas.microsoft.com/office/powerpoint/2010/main" val="293448032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Timeline</a:t>
            </a:r>
            <a:endParaRPr lang="en-US" dirty="0"/>
          </a:p>
        </p:txBody>
      </p:sp>
      <p:sp>
        <p:nvSpPr>
          <p:cNvPr id="6" name="Content Placeholder 5"/>
          <p:cNvSpPr>
            <a:spLocks noGrp="1"/>
          </p:cNvSpPr>
          <p:nvPr>
            <p:ph idx="1"/>
          </p:nvPr>
        </p:nvSpPr>
        <p:spPr/>
        <p:txBody>
          <a:bodyPr>
            <a:normAutofit fontScale="47500" lnSpcReduction="20000"/>
          </a:bodyPr>
          <a:lstStyle/>
          <a:p>
            <a:r>
              <a:rPr lang="en-US" b="1" dirty="0"/>
              <a:t>June 28, 1970 </a:t>
            </a:r>
            <a:r>
              <a:rPr lang="en-US" dirty="0"/>
              <a:t>A gay rights demonstration - Christopher St. Liberation Day commemorates the one-year anniversary of the Stonewall riots. Following the event, thousands of members of the LGBT community march through New York into Central Park, in what will be considered America's first gay pride parade.</a:t>
            </a:r>
          </a:p>
          <a:p>
            <a:r>
              <a:rPr lang="en-US" dirty="0"/>
              <a:t>In the coming decades, the annual gay pride parade will spread to dozens of countries around the world.</a:t>
            </a:r>
          </a:p>
          <a:p>
            <a:r>
              <a:rPr lang="en-US" b="1" dirty="0"/>
              <a:t>December 15, 1973 The board of the American Psychiatric Association votes to remove homosexuality from its list of mental illnesses.</a:t>
            </a:r>
          </a:p>
          <a:p>
            <a:r>
              <a:rPr lang="en-US" b="1" dirty="0"/>
              <a:t>January, 1974 </a:t>
            </a:r>
            <a:r>
              <a:rPr lang="en-US" dirty="0"/>
              <a:t>Kathy </a:t>
            </a:r>
            <a:r>
              <a:rPr lang="en-US" dirty="0" err="1"/>
              <a:t>Kozachenko</a:t>
            </a:r>
            <a:r>
              <a:rPr lang="en-US" dirty="0"/>
              <a:t> becomes the first openly gay American elected to public office when she wins a seat on the Ann Arbor, Michigan City Council.</a:t>
            </a:r>
          </a:p>
          <a:p>
            <a:r>
              <a:rPr lang="en-US" b="1" dirty="0"/>
              <a:t>June 7, 1977 </a:t>
            </a:r>
            <a:r>
              <a:rPr lang="en-US" dirty="0"/>
              <a:t>Singer and conservative Southern Baptist Anita Bryant leads a successful campaign with the "Save Our Children" Crusade to repeal a gay rights ordinance in Dade County, Florida. Bryant faces severe backlash from gay rights supporters across the U.S. The gay rights ordinance will not be reinstated in Dade County until December 1, 1998, more than 20 years later.</a:t>
            </a:r>
          </a:p>
          <a:p>
            <a:r>
              <a:rPr lang="en-US" b="1" dirty="0"/>
              <a:t>November 8, 1977 </a:t>
            </a:r>
            <a:r>
              <a:rPr lang="en-US" dirty="0"/>
              <a:t>Harvey Milk wins a seat on the San Francisco Board of Supervisors and is responsible for introducing a gay rights ordinance protecting gays and lesbians from being fired from their jobs. Milk also leads a successful campaign against Proposition 6, an initiative forbidding homosexual teachers.</a:t>
            </a:r>
          </a:p>
          <a:p>
            <a:r>
              <a:rPr lang="en-US" dirty="0"/>
              <a:t>A year later, on November 27, 1978, former city supervisor Dan White assassinates Milk. White's actions are motivated by jealousy and depression, rather than homophobia.</a:t>
            </a:r>
          </a:p>
          <a:p>
            <a:endParaRPr lang="en-US" dirty="0"/>
          </a:p>
        </p:txBody>
      </p:sp>
    </p:spTree>
    <p:extLst>
      <p:ext uri="{BB962C8B-B14F-4D97-AF65-F5344CB8AC3E}">
        <p14:creationId xmlns:p14="http://schemas.microsoft.com/office/powerpoint/2010/main" val="66783389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Timeline</a:t>
            </a:r>
            <a:endParaRPr lang="en-US" dirty="0"/>
          </a:p>
        </p:txBody>
      </p:sp>
      <p:sp>
        <p:nvSpPr>
          <p:cNvPr id="6" name="Content Placeholder 5"/>
          <p:cNvSpPr>
            <a:spLocks noGrp="1"/>
          </p:cNvSpPr>
          <p:nvPr>
            <p:ph idx="1"/>
          </p:nvPr>
        </p:nvSpPr>
        <p:spPr>
          <a:xfrm>
            <a:off x="457200" y="1600200"/>
            <a:ext cx="8229600" cy="5257800"/>
          </a:xfrm>
        </p:spPr>
        <p:txBody>
          <a:bodyPr>
            <a:normAutofit fontScale="55000" lnSpcReduction="20000"/>
          </a:bodyPr>
          <a:lstStyle/>
          <a:p>
            <a:r>
              <a:rPr lang="en-US" b="1" dirty="0"/>
              <a:t>May 21, 1979 </a:t>
            </a:r>
            <a:r>
              <a:rPr lang="en-US" dirty="0"/>
              <a:t>Rioters in San Francisco </a:t>
            </a:r>
            <a:r>
              <a:rPr lang="en-US" b="1" dirty="0"/>
              <a:t>- </a:t>
            </a:r>
            <a:r>
              <a:rPr lang="en-US" dirty="0"/>
              <a:t>Dan White is convicted of voluntary manslaughter and is sentenced to seven years in prison. Outraged by what they believed to be a lenient sentence, more than 5,000 protesters ransack San Francisco's City Hall, doing $100,000 worth of property damage in the surrounding area. The following night, approximately 10,000 people gather on San Francisco's Castro and Market streets for a peaceful demonstration to commemorate what would have been Milk's 49th birthday.  Upon White’s release from prison; he commits suicide.</a:t>
            </a:r>
          </a:p>
          <a:p>
            <a:r>
              <a:rPr lang="en-US" b="1" dirty="0"/>
              <a:t>October 14, 1979 </a:t>
            </a:r>
            <a:r>
              <a:rPr lang="en-US" dirty="0"/>
              <a:t>An estimated 75,000 people participate in the National March on Washington for Lesbian and Gay Rights. LGBT people and straight allies demand equal civil rights and urge for the passage of protective civil rights legislature.</a:t>
            </a:r>
          </a:p>
          <a:p>
            <a:r>
              <a:rPr lang="en-US" b="1" dirty="0"/>
              <a:t>July 8, 1980 </a:t>
            </a:r>
            <a:r>
              <a:rPr lang="en-US" dirty="0"/>
              <a:t>The Democratic Rules Committee states that it will not discriminate against homosexuals. At their National Convention on August 11-14, the Democrats become the first political party to endorse a homosexual rights platform.</a:t>
            </a:r>
          </a:p>
          <a:p>
            <a:r>
              <a:rPr lang="en-US" b="1" dirty="0"/>
              <a:t>July 3, 1981 </a:t>
            </a:r>
            <a:r>
              <a:rPr lang="en-US" dirty="0"/>
              <a:t>The New York Times prints the first story of a rare pneumonia and skin cancer found in 41 gay men in New York and California. The CDC initially refers to the disease as GRID, Gay Related Immune Deficiency Disorder.</a:t>
            </a:r>
          </a:p>
          <a:p>
            <a:r>
              <a:rPr lang="en-US" dirty="0"/>
              <a:t>When the symptoms are found outside the gay community, Bruce </a:t>
            </a:r>
            <a:r>
              <a:rPr lang="en-US" dirty="0" err="1"/>
              <a:t>Voeller</a:t>
            </a:r>
            <a:r>
              <a:rPr lang="en-US" dirty="0"/>
              <a:t>, biologist and founder of the National Gay Task Force, successfully lobbies to change the name of the disease to AIDS.</a:t>
            </a:r>
          </a:p>
          <a:p>
            <a:endParaRPr lang="en-US" dirty="0"/>
          </a:p>
        </p:txBody>
      </p:sp>
    </p:spTree>
    <p:extLst>
      <p:ext uri="{BB962C8B-B14F-4D97-AF65-F5344CB8AC3E}">
        <p14:creationId xmlns:p14="http://schemas.microsoft.com/office/powerpoint/2010/main" val="336980051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Timeline</a:t>
            </a:r>
            <a:endParaRPr lang="en-US" dirty="0"/>
          </a:p>
        </p:txBody>
      </p:sp>
      <p:sp>
        <p:nvSpPr>
          <p:cNvPr id="6" name="Content Placeholder 5"/>
          <p:cNvSpPr>
            <a:spLocks noGrp="1"/>
          </p:cNvSpPr>
          <p:nvPr>
            <p:ph idx="1"/>
          </p:nvPr>
        </p:nvSpPr>
        <p:spPr/>
        <p:txBody>
          <a:bodyPr>
            <a:normAutofit fontScale="85000" lnSpcReduction="10000"/>
          </a:bodyPr>
          <a:lstStyle/>
          <a:p>
            <a:r>
              <a:rPr lang="en-US" b="1" dirty="0"/>
              <a:t>March 2, 1982 </a:t>
            </a:r>
            <a:r>
              <a:rPr lang="en-US" dirty="0"/>
              <a:t>Wisconsin becomes the first U.S. state to outlaw discrimination on the basis of sexual orientation.</a:t>
            </a:r>
          </a:p>
          <a:p>
            <a:r>
              <a:rPr lang="en-US" b="1" dirty="0"/>
              <a:t>March 10, 1987 </a:t>
            </a:r>
            <a:r>
              <a:rPr lang="en-US" dirty="0"/>
              <a:t>AIDS advocacy group ACT UP (The AIDS Coalition to Unleash Power) is formed in response to the devastating affects the disease has had on the gay and lesbian community in New York. The group holds demonstrations against pharmaceutical companies profiteering from AIDS-related drugs as well as the lack of AIDS policies protecting patients from outrageous prescription prices.</a:t>
            </a:r>
          </a:p>
          <a:p>
            <a:endParaRPr lang="en-US" dirty="0"/>
          </a:p>
        </p:txBody>
      </p:sp>
    </p:spTree>
    <p:extLst>
      <p:ext uri="{BB962C8B-B14F-4D97-AF65-F5344CB8AC3E}">
        <p14:creationId xmlns:p14="http://schemas.microsoft.com/office/powerpoint/2010/main" val="37963282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5438" y="885825"/>
            <a:ext cx="5951537" cy="509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413638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Timeline</a:t>
            </a:r>
            <a:endParaRPr lang="en-US" dirty="0"/>
          </a:p>
        </p:txBody>
      </p:sp>
      <p:sp>
        <p:nvSpPr>
          <p:cNvPr id="6" name="Content Placeholder 5"/>
          <p:cNvSpPr>
            <a:spLocks noGrp="1"/>
          </p:cNvSpPr>
          <p:nvPr>
            <p:ph idx="1"/>
          </p:nvPr>
        </p:nvSpPr>
        <p:spPr>
          <a:xfrm>
            <a:off x="457200" y="1600200"/>
            <a:ext cx="8229600" cy="5105400"/>
          </a:xfrm>
        </p:spPr>
        <p:txBody>
          <a:bodyPr>
            <a:normAutofit fontScale="55000" lnSpcReduction="20000"/>
          </a:bodyPr>
          <a:lstStyle/>
          <a:p>
            <a:r>
              <a:rPr lang="en-US" dirty="0"/>
              <a:t>Although AIDS had been reported first in 1981, it is not until the end of his presidency that Reagan speaks publicly about the epidemic.</a:t>
            </a:r>
          </a:p>
          <a:p>
            <a:r>
              <a:rPr lang="en-US" b="1" dirty="0"/>
              <a:t>May - June, 1988 </a:t>
            </a:r>
            <a:r>
              <a:rPr lang="en-US" dirty="0"/>
              <a:t>The CDC mails a brochure, Understanding AIDS, to every household in the U.S. Approximately 107 million brochures are mailed.</a:t>
            </a:r>
          </a:p>
          <a:p>
            <a:r>
              <a:rPr lang="en-US" b="1" dirty="0"/>
              <a:t>December 1, 1988 </a:t>
            </a:r>
            <a:r>
              <a:rPr lang="en-US" dirty="0"/>
              <a:t>The World Health Organization organizes the first World AIDS Day to raise awareness of the spreading pandemic.</a:t>
            </a:r>
          </a:p>
          <a:p>
            <a:r>
              <a:rPr lang="en-US" b="1" dirty="0"/>
              <a:t>August 18, 1990 </a:t>
            </a:r>
            <a:r>
              <a:rPr lang="en-US" dirty="0"/>
              <a:t>President George Bush signs the Ryan White Care Act, a federally funded program for people living with AIDS. Ryan White, an Indiana teenager, contracted AIDS in 1984 through a tainted hemophilia treatment. After being barred from attending school because of his HIV-positive status, Ryan White becomes a well-known activist for AIDS research and anti-discrimination.</a:t>
            </a:r>
          </a:p>
          <a:p>
            <a:r>
              <a:rPr lang="en-US" b="1" dirty="0"/>
              <a:t>The Red Ribbon 1991 </a:t>
            </a:r>
            <a:r>
              <a:rPr lang="en-US" dirty="0"/>
              <a:t>Created by the New York-based Visual AIDS, the red ribbon is adopted as a symbol of awareness and compassion for those living with HIV/AIDS</a:t>
            </a:r>
            <a:r>
              <a:rPr lang="en-US" dirty="0" smtClean="0"/>
              <a:t>.</a:t>
            </a:r>
            <a:r>
              <a:rPr lang="en-US" b="1" dirty="0"/>
              <a:t> </a:t>
            </a:r>
            <a:endParaRPr lang="en-US" dirty="0"/>
          </a:p>
          <a:p>
            <a:r>
              <a:rPr lang="en-US" b="1" dirty="0"/>
              <a:t>December 21, 1993 </a:t>
            </a:r>
            <a:r>
              <a:rPr lang="en-US" dirty="0"/>
              <a:t>The Department of Defense issues a directive prohibiting the U.S. Military from barring applicants from service based on their sexual orientation. "Applicants... shall not be asked or required to reveal whether they are homosexual, " states the new policy, which still forbids applicants from engaging in homosexual acts or making a statement that he or she is homosexual. This policy is known as "Don't Ask, Don't Tell."</a:t>
            </a:r>
          </a:p>
          <a:p>
            <a:endParaRPr lang="en-US" dirty="0"/>
          </a:p>
        </p:txBody>
      </p:sp>
    </p:spTree>
    <p:extLst>
      <p:ext uri="{BB962C8B-B14F-4D97-AF65-F5344CB8AC3E}">
        <p14:creationId xmlns:p14="http://schemas.microsoft.com/office/powerpoint/2010/main" val="39541454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Timeline</a:t>
            </a:r>
            <a:endParaRPr lang="en-US" dirty="0"/>
          </a:p>
        </p:txBody>
      </p:sp>
      <p:sp>
        <p:nvSpPr>
          <p:cNvPr id="6" name="Content Placeholder 5"/>
          <p:cNvSpPr>
            <a:spLocks noGrp="1"/>
          </p:cNvSpPr>
          <p:nvPr>
            <p:ph idx="1"/>
          </p:nvPr>
        </p:nvSpPr>
        <p:spPr/>
        <p:txBody>
          <a:bodyPr>
            <a:normAutofit fontScale="62500" lnSpcReduction="20000"/>
          </a:bodyPr>
          <a:lstStyle/>
          <a:p>
            <a:r>
              <a:rPr lang="en-US" b="1" dirty="0"/>
              <a:t>May 20, 1996 </a:t>
            </a:r>
            <a:r>
              <a:rPr lang="en-US" dirty="0"/>
              <a:t>In the case of </a:t>
            </a:r>
            <a:r>
              <a:rPr lang="en-US" dirty="0" err="1"/>
              <a:t>Romer</a:t>
            </a:r>
            <a:r>
              <a:rPr lang="en-US" dirty="0"/>
              <a:t> v. Evans, the United States Supreme Court decides that Colorado's 2nd amendment, denying gays and lesbians protections against discrimination, is unconstitutional, calling them "special rights."</a:t>
            </a:r>
          </a:p>
          <a:p>
            <a:r>
              <a:rPr lang="en-US" b="1" dirty="0"/>
              <a:t>September 21, 1996 </a:t>
            </a:r>
            <a:r>
              <a:rPr lang="en-US" dirty="0"/>
              <a:t>President Clinton signs the Defense of Marriage Act into law. The law defines marriage as a legal union between one man and one woman and that no state is required to recognize a same-sex marriage from out of state.</a:t>
            </a:r>
          </a:p>
          <a:p>
            <a:r>
              <a:rPr lang="en-US" b="1" dirty="0"/>
              <a:t>April 1, 1998 </a:t>
            </a:r>
            <a:r>
              <a:rPr lang="en-US" dirty="0"/>
              <a:t>Coretta Scott King, widow of civil rights leader Martin Luther King, Jr., calls on the civil rights community to join the struggle against homophobia. She receives criticism from members of the black civil rights movement for comparing civil rights to gay rights.</a:t>
            </a:r>
          </a:p>
          <a:p>
            <a:r>
              <a:rPr lang="en-US" b="1" dirty="0"/>
              <a:t>April 26, 2000 </a:t>
            </a:r>
            <a:r>
              <a:rPr lang="en-US" dirty="0"/>
              <a:t>Vermont becomes the first state in the U.S. to legalize civil unions and registered partnerships between same-sex couples.</a:t>
            </a:r>
          </a:p>
          <a:p>
            <a:r>
              <a:rPr lang="en-US" b="1" dirty="0"/>
              <a:t>June 26, 2003 </a:t>
            </a:r>
            <a:r>
              <a:rPr lang="en-US" dirty="0"/>
              <a:t>In Lawrence v. Texas the U.S. Supreme Court rules that sodomy laws in the U.S. are unconstitutional.</a:t>
            </a:r>
          </a:p>
          <a:p>
            <a:endParaRPr lang="en-US" dirty="0"/>
          </a:p>
        </p:txBody>
      </p:sp>
    </p:spTree>
    <p:extLst>
      <p:ext uri="{BB962C8B-B14F-4D97-AF65-F5344CB8AC3E}">
        <p14:creationId xmlns:p14="http://schemas.microsoft.com/office/powerpoint/2010/main" val="137605163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Timeline</a:t>
            </a:r>
            <a:endParaRPr lang="en-US" dirty="0"/>
          </a:p>
        </p:txBody>
      </p:sp>
      <p:sp>
        <p:nvSpPr>
          <p:cNvPr id="6" name="Content Placeholder 5"/>
          <p:cNvSpPr>
            <a:spLocks noGrp="1"/>
          </p:cNvSpPr>
          <p:nvPr>
            <p:ph idx="1"/>
          </p:nvPr>
        </p:nvSpPr>
        <p:spPr/>
        <p:txBody>
          <a:bodyPr>
            <a:normAutofit fontScale="55000" lnSpcReduction="20000"/>
          </a:bodyPr>
          <a:lstStyle/>
          <a:p>
            <a:r>
              <a:rPr lang="en-US" b="1" dirty="0"/>
              <a:t>May 18, 2004 – 2013   </a:t>
            </a:r>
            <a:r>
              <a:rPr lang="en-US" dirty="0"/>
              <a:t>Massachusetts becomes the first state to legalize gay marriage. The court finds the prohibition of gay marriage unconstitutional because it denies dignity and equality of all individuals.</a:t>
            </a:r>
            <a:r>
              <a:rPr lang="en-US" b="1" dirty="0"/>
              <a:t> </a:t>
            </a:r>
            <a:r>
              <a:rPr lang="en-US" dirty="0"/>
              <a:t>New York (2011), Iowa (2009), New Hampshire (2009), Vermont (2009), and District of Columbia (2009), Connecticut (2008), Massachusetts (2004), Maine (2012), Maryland (2012) and Washington (2012), Illinois (pending Feb 2013).</a:t>
            </a:r>
          </a:p>
          <a:p>
            <a:r>
              <a:rPr lang="en-US" b="1" dirty="0"/>
              <a:t>August 9, 2007 </a:t>
            </a:r>
            <a:r>
              <a:rPr lang="en-US" dirty="0"/>
              <a:t>Sponsored by the Human Rights Campaign, the Logo cable channel hosts the first American presidential forum focusing specifically on LGBT issues, inviting each presidential candidate. Six Democrats participate in the forum, including Hillary Clinton and Barack Obama, while all Republican candidates decline.</a:t>
            </a:r>
          </a:p>
          <a:p>
            <a:r>
              <a:rPr lang="en-US" b="1" dirty="0"/>
              <a:t>November 4, 2008 </a:t>
            </a:r>
            <a:r>
              <a:rPr lang="en-US" dirty="0"/>
              <a:t>Proposition 8 rally in San Francisco - California voters approve Proposition 8, making same-sex marriage in California illegal. The passing of the ballot garners national attention from gay-rights supporters across the U.S. Prop 8 inspires the NOH8 campaign, a photo project that uses celebrities to promote marriage equality.</a:t>
            </a:r>
          </a:p>
          <a:p>
            <a:r>
              <a:rPr lang="en-US" b="1" dirty="0"/>
              <a:t>June 17, 2009 </a:t>
            </a:r>
            <a:r>
              <a:rPr lang="en-US" dirty="0"/>
              <a:t>President Obama signs a Presidential Memorandum allowing same-sex partners of federal employees to receive certain benefits. The memorandum does not cover full health coverage.</a:t>
            </a:r>
          </a:p>
          <a:p>
            <a:endParaRPr lang="en-US" dirty="0"/>
          </a:p>
        </p:txBody>
      </p:sp>
    </p:spTree>
    <p:extLst>
      <p:ext uri="{BB962C8B-B14F-4D97-AF65-F5344CB8AC3E}">
        <p14:creationId xmlns:p14="http://schemas.microsoft.com/office/powerpoint/2010/main" val="14601953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Transgender Umbrella</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15340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918416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Timeline</a:t>
            </a:r>
            <a:endParaRPr lang="en-US" dirty="0"/>
          </a:p>
        </p:txBody>
      </p:sp>
      <p:sp>
        <p:nvSpPr>
          <p:cNvPr id="6" name="Content Placeholder 5"/>
          <p:cNvSpPr>
            <a:spLocks noGrp="1"/>
          </p:cNvSpPr>
          <p:nvPr>
            <p:ph idx="1"/>
          </p:nvPr>
        </p:nvSpPr>
        <p:spPr>
          <a:xfrm>
            <a:off x="152400" y="1143000"/>
            <a:ext cx="8991600" cy="5715000"/>
          </a:xfrm>
        </p:spPr>
        <p:txBody>
          <a:bodyPr>
            <a:normAutofit fontScale="32500" lnSpcReduction="20000"/>
          </a:bodyPr>
          <a:lstStyle/>
          <a:p>
            <a:r>
              <a:rPr lang="en-US" sz="5500" b="1" dirty="0"/>
              <a:t>October 28, 2009 </a:t>
            </a:r>
            <a:r>
              <a:rPr lang="en-US" sz="5500" dirty="0"/>
              <a:t>The Matthew Shepard Act is passed by Congress and signed into law by President Obama on October 28th. The measure expands the 1969 U.S. Federal Hate Crime Law to include crimes motivated by a victim's actual or perceived gender, sexual orientation, gender identity or disability. Matthew Shepard was tortured and murdered near Laramie, Wyoming on October 7, 1998 because of his sexual orientation</a:t>
            </a:r>
            <a:r>
              <a:rPr lang="en-US" sz="5500" dirty="0" smtClean="0"/>
              <a:t>.</a:t>
            </a:r>
          </a:p>
          <a:p>
            <a:pPr marL="0" indent="0" algn="ctr">
              <a:buNone/>
            </a:pPr>
            <a:r>
              <a:rPr lang="en-US" sz="5500" dirty="0" smtClean="0"/>
              <a:t>Video </a:t>
            </a:r>
            <a:r>
              <a:rPr lang="en-US" sz="5500" dirty="0"/>
              <a:t>and website </a:t>
            </a:r>
            <a:r>
              <a:rPr lang="en-US" sz="5500" dirty="0">
                <a:hlinkClick r:id="rId2"/>
              </a:rPr>
              <a:t>http://www.matthewshepard.org</a:t>
            </a:r>
            <a:r>
              <a:rPr lang="en-US" sz="5500" dirty="0" smtClean="0">
                <a:hlinkClick r:id="rId2"/>
              </a:rPr>
              <a:t>/</a:t>
            </a:r>
            <a:endParaRPr lang="en-US" sz="5500" dirty="0" smtClean="0"/>
          </a:p>
          <a:p>
            <a:pPr marL="0" indent="0" algn="ctr">
              <a:buNone/>
            </a:pPr>
            <a:endParaRPr lang="en-US" sz="5500" dirty="0"/>
          </a:p>
          <a:p>
            <a:r>
              <a:rPr lang="en-US" sz="5500" b="1" dirty="0"/>
              <a:t>August 4, 2010 </a:t>
            </a:r>
            <a:r>
              <a:rPr lang="en-US" sz="5500" dirty="0"/>
              <a:t>A federal judge in San Francisco decides that gays and lesbians have the constitutional right to marry and that Prop 8 is unconstitutional. Lawyers will challenge the finding.</a:t>
            </a:r>
          </a:p>
          <a:p>
            <a:r>
              <a:rPr lang="en-US" sz="5500" b="1" dirty="0"/>
              <a:t>December 18, 2010 </a:t>
            </a:r>
            <a:r>
              <a:rPr lang="en-US" sz="5500" dirty="0"/>
              <a:t>President Obama signs the DADT Repeal Act </a:t>
            </a:r>
            <a:r>
              <a:rPr lang="en-US" sz="5500" b="1" dirty="0"/>
              <a:t>-</a:t>
            </a:r>
            <a:r>
              <a:rPr lang="en-US" sz="5500" dirty="0"/>
              <a:t>The U.S. Senate votes 65-31 to repeal "Don't Ask, Don't Tell" policy, allowing gays and lesbians to serve openly in the U.S. Military.</a:t>
            </a:r>
          </a:p>
          <a:p>
            <a:r>
              <a:rPr lang="en-US" sz="5500" b="1" dirty="0"/>
              <a:t>February 23, 2011 </a:t>
            </a:r>
            <a:r>
              <a:rPr lang="en-US" sz="5500" dirty="0"/>
              <a:t>President Obama states his administration will no longer defend the Defense of Marriage Act, which bans the recognition of same-sex marriage</a:t>
            </a:r>
            <a:r>
              <a:rPr lang="en-US" sz="5500" dirty="0" smtClean="0"/>
              <a:t>.</a:t>
            </a:r>
          </a:p>
          <a:p>
            <a:r>
              <a:rPr lang="en-US" sz="5500" b="1" dirty="0"/>
              <a:t>June 24, 2011 </a:t>
            </a:r>
            <a:r>
              <a:rPr lang="en-US" sz="5500" dirty="0"/>
              <a:t>New York State passes the Marriage Equity Act, becoming the largest state thus far to legalize gay marriage.</a:t>
            </a:r>
          </a:p>
          <a:p>
            <a:pPr marL="0" indent="0">
              <a:buNone/>
            </a:pPr>
            <a:r>
              <a:rPr lang="en-US" dirty="0"/>
              <a:t> </a:t>
            </a:r>
            <a:endParaRPr lang="en-US" dirty="0" smtClean="0"/>
          </a:p>
          <a:p>
            <a:pPr marL="0" indent="0">
              <a:buNone/>
            </a:pPr>
            <a:endParaRPr lang="en-US" dirty="0"/>
          </a:p>
          <a:p>
            <a:r>
              <a:rPr lang="en-US" b="1" dirty="0"/>
              <a:t>References:</a:t>
            </a:r>
            <a:endParaRPr lang="en-US" dirty="0"/>
          </a:p>
          <a:p>
            <a:r>
              <a:rPr lang="en-US" u="sng" dirty="0">
                <a:hlinkClick r:id="rId3"/>
              </a:rPr>
              <a:t>http://www.pbs.org/wgbh/americanexperience/features/timeline/stonewall/</a:t>
            </a:r>
            <a:endParaRPr lang="en-US" dirty="0"/>
          </a:p>
          <a:p>
            <a:r>
              <a:rPr lang="en-US" dirty="0" err="1"/>
              <a:t>Duberman</a:t>
            </a:r>
            <a:r>
              <a:rPr lang="en-US" dirty="0"/>
              <a:t>, Martin, </a:t>
            </a:r>
            <a:r>
              <a:rPr lang="en-US" u="sng" dirty="0"/>
              <a:t>Stonewall,</a:t>
            </a:r>
            <a:r>
              <a:rPr lang="en-US" dirty="0"/>
              <a:t> Plume, New York, 1993</a:t>
            </a:r>
          </a:p>
          <a:p>
            <a:r>
              <a:rPr lang="en-US" dirty="0" err="1"/>
              <a:t>Zeitz</a:t>
            </a:r>
            <a:r>
              <a:rPr lang="en-US" dirty="0"/>
              <a:t>, Joshua, </a:t>
            </a:r>
            <a:r>
              <a:rPr lang="en-US" u="sng" dirty="0"/>
              <a:t>Flapper,</a:t>
            </a:r>
            <a:r>
              <a:rPr lang="en-US" dirty="0"/>
              <a:t> Three Rivers Press, New York, 2006</a:t>
            </a:r>
          </a:p>
          <a:p>
            <a:r>
              <a:rPr lang="en-US" dirty="0"/>
              <a:t>Rothenberg, Paula, </a:t>
            </a:r>
            <a:r>
              <a:rPr lang="en-US" u="sng" dirty="0"/>
              <a:t>Race, Class, Gender, in the United States,</a:t>
            </a:r>
            <a:r>
              <a:rPr lang="en-US" dirty="0"/>
              <a:t> Worth, New York, 2010</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355972043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33400"/>
            <a:ext cx="8991600" cy="1219200"/>
          </a:xfrm>
        </p:spPr>
        <p:txBody>
          <a:bodyPr>
            <a:normAutofit fontScale="90000"/>
          </a:bodyPr>
          <a:lstStyle/>
          <a:p>
            <a:r>
              <a:rPr lang="en-US" sz="2700" dirty="0" smtClean="0"/>
              <a:t/>
            </a:r>
            <a:br>
              <a:rPr lang="en-US" sz="2700" dirty="0" smtClean="0"/>
            </a:br>
            <a:r>
              <a:rPr lang="en-US" sz="2700" dirty="0" smtClean="0"/>
              <a:t/>
            </a:r>
            <a:br>
              <a:rPr lang="en-US" sz="2700" dirty="0" smtClean="0"/>
            </a:br>
            <a:r>
              <a:rPr lang="en-US" sz="2700" dirty="0" smtClean="0"/>
              <a:t>October 11, 2013</a:t>
            </a:r>
            <a:br>
              <a:rPr lang="en-US" sz="2700" dirty="0" smtClean="0"/>
            </a:br>
            <a:r>
              <a:rPr lang="en-US" sz="2700" b="1" dirty="0" err="1" smtClean="0"/>
              <a:t>Glaad</a:t>
            </a:r>
            <a:r>
              <a:rPr lang="en-US" sz="2700" b="1" dirty="0" smtClean="0"/>
              <a:t> Sees Improvement in Depictions of Gays and Lesbians on TV</a:t>
            </a:r>
            <a:r>
              <a:rPr lang="en-US" sz="2700" dirty="0" smtClean="0"/>
              <a:t/>
            </a:r>
            <a:br>
              <a:rPr lang="en-US" sz="2700" dirty="0" smtClean="0"/>
            </a:br>
            <a:r>
              <a:rPr lang="en-US" sz="2700" b="1" dirty="0" smtClean="0"/>
              <a:t>By BRIAN STELTER</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47500" lnSpcReduction="20000"/>
          </a:bodyPr>
          <a:lstStyle/>
          <a:p>
            <a:endParaRPr lang="en-US" sz="2300" dirty="0"/>
          </a:p>
          <a:p>
            <a:pPr marL="0" indent="0">
              <a:buNone/>
            </a:pPr>
            <a:r>
              <a:rPr lang="en-US" dirty="0"/>
              <a:t/>
            </a:r>
            <a:br>
              <a:rPr lang="en-US" dirty="0"/>
            </a:br>
            <a:endParaRPr lang="en-US" dirty="0"/>
          </a:p>
          <a:p>
            <a:r>
              <a:rPr lang="en-US" dirty="0" smtClean="0"/>
              <a:t>No </a:t>
            </a:r>
            <a:r>
              <a:rPr lang="en-US" dirty="0"/>
              <a:t>television network is “excellent” when it comes to representations of gays and lesbians, but most of the nation’s biggest networks earn a grade of “good,” </a:t>
            </a:r>
            <a:r>
              <a:rPr lang="en-US" dirty="0" err="1"/>
              <a:t>Glaad</a:t>
            </a:r>
            <a:r>
              <a:rPr lang="en-US" dirty="0"/>
              <a:t>, formerly known as the Gay and Lesbian Alliance Against Defamation, said in a study released on Friday. </a:t>
            </a:r>
          </a:p>
          <a:p>
            <a:r>
              <a:rPr lang="en-US" b="1" dirty="0"/>
              <a:t>Two cable channels, History and TBS, were deemed “failing” </a:t>
            </a:r>
            <a:r>
              <a:rPr lang="en-US" dirty="0"/>
              <a:t>by </a:t>
            </a:r>
            <a:r>
              <a:rPr lang="en-US" dirty="0" err="1"/>
              <a:t>Glaad</a:t>
            </a:r>
            <a:r>
              <a:rPr lang="en-US" dirty="0"/>
              <a:t>, which assigns the grades annually as part of its advocacy work for greater diversity in the media. </a:t>
            </a:r>
            <a:r>
              <a:rPr lang="en-US" b="1" dirty="0"/>
              <a:t>CBS, which was labeled that way last year, was upgraded to “adequate.” </a:t>
            </a:r>
          </a:p>
          <a:p>
            <a:r>
              <a:rPr lang="en-US" dirty="0"/>
              <a:t>Over all, the study had a positive tone, as it has for the last few years, as the number of gay, lesbian, bisexual and transgender characters on TV shows steadily increases.</a:t>
            </a:r>
            <a:r>
              <a:rPr lang="en-US" b="1" dirty="0"/>
              <a:t> After </a:t>
            </a:r>
            <a:r>
              <a:rPr lang="en-US" b="1" dirty="0" err="1"/>
              <a:t>Glaad</a:t>
            </a:r>
            <a:r>
              <a:rPr lang="en-US" b="1" dirty="0"/>
              <a:t> counted a record number of regular gay characters on prime time, broadcast and scripted shows last season, 31, it reported a slight decline this season, to 26</a:t>
            </a:r>
            <a:r>
              <a:rPr lang="en-US" dirty="0"/>
              <a:t>. </a:t>
            </a:r>
            <a:r>
              <a:rPr lang="en-US" b="1" dirty="0"/>
              <a:t>But it found that men and women are represented more equally this season</a:t>
            </a:r>
            <a:r>
              <a:rPr lang="en-US" dirty="0"/>
              <a:t>, “showing an effort from networks to diversify story lines beyond the white, gay male narrative most commonly seen on television,” the group said in a summation of the study. </a:t>
            </a:r>
          </a:p>
          <a:p>
            <a:r>
              <a:rPr lang="en-US" dirty="0"/>
              <a:t>On the cable channels that </a:t>
            </a:r>
            <a:r>
              <a:rPr lang="en-US" dirty="0" err="1"/>
              <a:t>Glaad</a:t>
            </a:r>
            <a:r>
              <a:rPr lang="en-US" dirty="0"/>
              <a:t> monitors, there was </a:t>
            </a:r>
            <a:r>
              <a:rPr lang="en-US" b="1" dirty="0"/>
              <a:t>an uptick in gay characters this season, to 42, from 35 last year.</a:t>
            </a:r>
            <a:r>
              <a:rPr lang="en-US" dirty="0"/>
              <a:t> Still largely missing from television, the group said, were stories about transgender characters, though the Fox series </a:t>
            </a:r>
            <a:r>
              <a:rPr lang="en-US" b="1" dirty="0"/>
              <a:t>“Glee” introduced one such character last year. </a:t>
            </a:r>
          </a:p>
          <a:p>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609600"/>
            <a:ext cx="59515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035975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LGBT Propaganda</a:t>
            </a:r>
            <a:endParaRPr lang="en-US" dirty="0"/>
          </a:p>
        </p:txBody>
      </p:sp>
      <p:sp>
        <p:nvSpPr>
          <p:cNvPr id="3" name="Content Placeholder 2"/>
          <p:cNvSpPr>
            <a:spLocks noGrp="1"/>
          </p:cNvSpPr>
          <p:nvPr>
            <p:ph idx="1"/>
          </p:nvPr>
        </p:nvSpPr>
        <p:spPr/>
        <p:txBody>
          <a:bodyPr>
            <a:normAutofit fontScale="92500" lnSpcReduction="10000"/>
          </a:bodyPr>
          <a:lstStyle/>
          <a:p>
            <a:endParaRPr lang="en-US" sz="2000" dirty="0"/>
          </a:p>
          <a:p>
            <a:endParaRPr lang="en-US" sz="2000" dirty="0" smtClean="0"/>
          </a:p>
          <a:p>
            <a:endParaRPr lang="en-US" sz="2000" dirty="0"/>
          </a:p>
          <a:p>
            <a:endParaRPr lang="en-US" sz="2000" dirty="0" smtClean="0">
              <a:hlinkClick r:id="rId2"/>
            </a:endParaRPr>
          </a:p>
          <a:p>
            <a:endParaRPr lang="en-US" sz="2000" dirty="0">
              <a:hlinkClick r:id="rId2"/>
            </a:endParaRPr>
          </a:p>
          <a:p>
            <a:endParaRPr lang="en-US" sz="2000" dirty="0" smtClean="0">
              <a:hlinkClick r:id="rId2"/>
            </a:endParaRPr>
          </a:p>
          <a:p>
            <a:endParaRPr lang="en-US" sz="2000" dirty="0">
              <a:hlinkClick r:id="rId2"/>
            </a:endParaRPr>
          </a:p>
          <a:p>
            <a:endParaRPr lang="en-US" sz="2000" dirty="0" smtClean="0">
              <a:hlinkClick r:id="rId2"/>
            </a:endParaRPr>
          </a:p>
          <a:p>
            <a:pPr marL="0" indent="0">
              <a:buNone/>
            </a:pPr>
            <a:endParaRPr lang="en-US" sz="2000" dirty="0" smtClean="0">
              <a:hlinkClick r:id="rId2"/>
            </a:endParaRPr>
          </a:p>
          <a:p>
            <a:r>
              <a:rPr lang="en-US" sz="2000" dirty="0">
                <a:hlinkClick r:id="rId3"/>
              </a:rPr>
              <a:t>http://www.nytimes.com/2005/01/20/politics/20sponge.html</a:t>
            </a:r>
            <a:r>
              <a:rPr lang="en-US" sz="2000" dirty="0"/>
              <a:t> </a:t>
            </a:r>
            <a:endParaRPr lang="en-US" sz="2000" dirty="0">
              <a:hlinkClick r:id="rId2"/>
            </a:endParaRPr>
          </a:p>
          <a:p>
            <a:r>
              <a:rPr lang="en-US" sz="2000" dirty="0" smtClean="0">
                <a:hlinkClick r:id="rId2"/>
              </a:rPr>
              <a:t>http</a:t>
            </a:r>
            <a:r>
              <a:rPr lang="en-US" sz="2000" dirty="0">
                <a:hlinkClick r:id="rId2"/>
              </a:rPr>
              <a:t>://www.nytimes.com/2005/01/23/weekinreview/23lela.html?pagewanted=print&amp;position</a:t>
            </a:r>
            <a:r>
              <a:rPr lang="en-US" sz="2000" dirty="0" smtClean="0"/>
              <a:t>=</a:t>
            </a:r>
          </a:p>
          <a:p>
            <a:r>
              <a:rPr lang="en-US" sz="2000" dirty="0">
                <a:hlinkClick r:id="rId4"/>
              </a:rPr>
              <a:t>http://www.nytimes.com/2005/01/27/arts/television/27bust.html?pagewanted=print&amp;position</a:t>
            </a:r>
            <a:r>
              <a:rPr lang="en-US" sz="2000" dirty="0" smtClean="0"/>
              <a:t>=</a:t>
            </a:r>
          </a:p>
          <a:p>
            <a:endParaRPr lang="en-US" sz="2000" dirty="0" smtClean="0"/>
          </a:p>
          <a:p>
            <a:endParaRPr lang="en-US" sz="2000" dirty="0" smtClean="0"/>
          </a:p>
          <a:p>
            <a:endParaRPr lang="en-US"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057400"/>
            <a:ext cx="1752600"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2286000"/>
            <a:ext cx="1271588" cy="1271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2514601"/>
            <a:ext cx="1600200" cy="1523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299848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0350" y="1371600"/>
            <a:ext cx="3524250" cy="481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821509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 List</a:t>
            </a:r>
            <a:endParaRPr lang="en-US" dirty="0"/>
          </a:p>
        </p:txBody>
      </p:sp>
      <p:sp>
        <p:nvSpPr>
          <p:cNvPr id="3" name="Content Placeholder 2"/>
          <p:cNvSpPr>
            <a:spLocks noGrp="1"/>
          </p:cNvSpPr>
          <p:nvPr>
            <p:ph idx="1"/>
          </p:nvPr>
        </p:nvSpPr>
        <p:spPr/>
        <p:txBody>
          <a:bodyPr>
            <a:normAutofit fontScale="70000" lnSpcReduction="20000"/>
          </a:bodyPr>
          <a:lstStyle/>
          <a:p>
            <a:r>
              <a:rPr lang="en-US" dirty="0">
                <a:hlinkClick r:id="rId2"/>
              </a:rPr>
              <a:t>http://</a:t>
            </a:r>
            <a:r>
              <a:rPr lang="en-US" dirty="0" smtClean="0">
                <a:hlinkClick r:id="rId2"/>
              </a:rPr>
              <a:t>www.youthprideri.org/Resources/Statistics/tabid/227/Default.aspx</a:t>
            </a:r>
            <a:endParaRPr lang="en-US" dirty="0" smtClean="0"/>
          </a:p>
          <a:p>
            <a:r>
              <a:rPr lang="en-US" dirty="0">
                <a:hlinkClick r:id="rId3"/>
              </a:rPr>
              <a:t>http://</a:t>
            </a:r>
            <a:r>
              <a:rPr lang="en-US" dirty="0" smtClean="0">
                <a:hlinkClick r:id="rId3"/>
              </a:rPr>
              <a:t>www.freedomtomarry.org/states/entry/c/new-jersey</a:t>
            </a:r>
            <a:endParaRPr lang="en-US" dirty="0" smtClean="0"/>
          </a:p>
          <a:p>
            <a:r>
              <a:rPr lang="en-US" dirty="0">
                <a:hlinkClick r:id="rId4"/>
              </a:rPr>
              <a:t>http://</a:t>
            </a:r>
            <a:r>
              <a:rPr lang="en-US" dirty="0" smtClean="0">
                <a:hlinkClick r:id="rId4"/>
              </a:rPr>
              <a:t>www.americanprogress.org/wp-content/uploads/issues/2012/06/pdf/state_nondiscrimination.pdf</a:t>
            </a:r>
            <a:endParaRPr lang="en-US" dirty="0" smtClean="0"/>
          </a:p>
          <a:p>
            <a:r>
              <a:rPr lang="en-US" dirty="0">
                <a:hlinkClick r:id="rId5"/>
              </a:rPr>
              <a:t>http://</a:t>
            </a:r>
            <a:r>
              <a:rPr lang="en-US" dirty="0" smtClean="0">
                <a:hlinkClick r:id="rId5"/>
              </a:rPr>
              <a:t>www.huffingtonpost.com/2012/05/09/gay-marriage-legal-world_n_1504054.html#slide=957718</a:t>
            </a:r>
            <a:endParaRPr lang="en-US" dirty="0" smtClean="0"/>
          </a:p>
          <a:p>
            <a:r>
              <a:rPr lang="en-US" dirty="0">
                <a:hlinkClick r:id="rId6"/>
              </a:rPr>
              <a:t>http://</a:t>
            </a:r>
            <a:r>
              <a:rPr lang="en-US" dirty="0" smtClean="0">
                <a:hlinkClick r:id="rId6"/>
              </a:rPr>
              <a:t>www.freedomtomarry.org/landscape/entry/c/international</a:t>
            </a:r>
            <a:endParaRPr lang="en-US" dirty="0" smtClean="0"/>
          </a:p>
          <a:p>
            <a:r>
              <a:rPr lang="en-US" dirty="0">
                <a:hlinkClick r:id="rId7"/>
              </a:rPr>
              <a:t>http://76crimes.com/76-countries-where-homosexuality-is-illegal</a:t>
            </a:r>
            <a:r>
              <a:rPr lang="en-US" dirty="0" smtClean="0">
                <a:hlinkClick r:id="rId7"/>
              </a:rPr>
              <a:t>/</a:t>
            </a:r>
            <a:endParaRPr lang="en-US" dirty="0" smtClean="0"/>
          </a:p>
          <a:p>
            <a:r>
              <a:rPr lang="en-US" dirty="0">
                <a:hlinkClick r:id="rId8"/>
              </a:rPr>
              <a:t>http://</a:t>
            </a:r>
            <a:r>
              <a:rPr lang="en-US" dirty="0" smtClean="0">
                <a:hlinkClick r:id="rId8"/>
              </a:rPr>
              <a:t>www.ncsl.org/issues-research/human-services/same-sex-marriage-overview.aspx</a:t>
            </a:r>
            <a:endParaRPr lang="en-US" dirty="0" smtClean="0"/>
          </a:p>
          <a:p>
            <a:endParaRPr lang="en-US" dirty="0" smtClean="0"/>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29874213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Gender Queer</a:t>
            </a:r>
            <a:endParaRPr lang="en-US" dirty="0"/>
          </a:p>
        </p:txBody>
      </p:sp>
      <p:sp>
        <p:nvSpPr>
          <p:cNvPr id="3" name="Content Placeholder 2"/>
          <p:cNvSpPr>
            <a:spLocks noGrp="1"/>
          </p:cNvSpPr>
          <p:nvPr>
            <p:ph idx="1"/>
          </p:nvPr>
        </p:nvSpPr>
        <p:spPr/>
        <p:txBody>
          <a:bodyPr>
            <a:normAutofit fontScale="70000" lnSpcReduction="20000"/>
          </a:bodyPr>
          <a:lstStyle/>
          <a:p>
            <a:r>
              <a:rPr lang="en-US" b="1" dirty="0" err="1"/>
              <a:t>Genderqueer</a:t>
            </a:r>
            <a:r>
              <a:rPr lang="en-US" dirty="0"/>
              <a:t> is most commonly used to describe a person who feels that his/her gender identity does not fit into the socially constructed "norms" associated with his/her biological sex. </a:t>
            </a:r>
            <a:br>
              <a:rPr lang="en-US" dirty="0"/>
            </a:br>
            <a:r>
              <a:rPr lang="en-US" dirty="0" err="1"/>
              <a:t>Genderqueer</a:t>
            </a:r>
            <a:r>
              <a:rPr lang="en-US" dirty="0"/>
              <a:t> is an identity that falls anywhere between man/boy/male and woman/girl/female on the spectrum of gender identities</a:t>
            </a:r>
            <a:r>
              <a:rPr lang="en-US" dirty="0" smtClean="0"/>
              <a:t>.</a:t>
            </a:r>
          </a:p>
          <a:p>
            <a:pPr marL="0" indent="0">
              <a:buNone/>
            </a:pPr>
            <a:endParaRPr lang="en-US" dirty="0" smtClean="0"/>
          </a:p>
          <a:p>
            <a:r>
              <a:rPr lang="en-US" i="1" dirty="0" smtClean="0"/>
              <a:t>Gender Rebel </a:t>
            </a:r>
            <a:r>
              <a:rPr lang="en-US" dirty="0" smtClean="0"/>
              <a:t>Documentary </a:t>
            </a:r>
            <a:r>
              <a:rPr lang="en-US" dirty="0">
                <a:hlinkClick r:id="rId2"/>
              </a:rPr>
              <a:t>http://</a:t>
            </a:r>
            <a:r>
              <a:rPr lang="en-US" dirty="0" smtClean="0">
                <a:hlinkClick r:id="rId2"/>
              </a:rPr>
              <a:t>www.bing.com/videos/search?q=gender+rebel+documentary&amp;view=detail&amp;mid=0BBF82F735966AAB0C510BBF82F735966AAB0C51&amp;first=0&amp;FORM=NVPFVR&amp;qpvt=gender+rebel+documentary</a:t>
            </a:r>
            <a:endParaRPr lang="en-US" dirty="0" smtClean="0"/>
          </a:p>
          <a:p>
            <a:pPr marL="0" indent="0">
              <a:buNone/>
            </a:pPr>
            <a:endParaRPr lang="en-US" dirty="0" smtClean="0"/>
          </a:p>
          <a:p>
            <a:r>
              <a:rPr lang="en-US" dirty="0"/>
              <a:t>GenderSpectrum.org – definitions </a:t>
            </a:r>
            <a:r>
              <a:rPr lang="en-US" dirty="0">
                <a:hlinkClick r:id="rId3"/>
              </a:rPr>
              <a:t>http://</a:t>
            </a:r>
            <a:r>
              <a:rPr lang="en-US" dirty="0" smtClean="0">
                <a:hlinkClick r:id="rId3"/>
              </a:rPr>
              <a:t>www.genderspectrum.org/images/stories/08%20a%20word%20about%20words.gender.pdf</a:t>
            </a:r>
            <a:endParaRPr lang="en-US" dirty="0" smtClean="0"/>
          </a:p>
          <a:p>
            <a:endParaRPr lang="en-US" dirty="0"/>
          </a:p>
          <a:p>
            <a:endParaRPr lang="en-US" dirty="0"/>
          </a:p>
        </p:txBody>
      </p:sp>
    </p:spTree>
    <p:extLst>
      <p:ext uri="{BB962C8B-B14F-4D97-AF65-F5344CB8AC3E}">
        <p14:creationId xmlns:p14="http://schemas.microsoft.com/office/powerpoint/2010/main" val="18150203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Life Experience</a:t>
            </a:r>
            <a:endParaRPr lang="en-US" dirty="0"/>
          </a:p>
        </p:txBody>
      </p:sp>
      <p:sp>
        <p:nvSpPr>
          <p:cNvPr id="3" name="Content Placeholder 2"/>
          <p:cNvSpPr>
            <a:spLocks noGrp="1"/>
          </p:cNvSpPr>
          <p:nvPr>
            <p:ph idx="1"/>
          </p:nvPr>
        </p:nvSpPr>
        <p:spPr>
          <a:xfrm>
            <a:off x="457200" y="1600200"/>
            <a:ext cx="8229600" cy="4953000"/>
          </a:xfrm>
        </p:spPr>
        <p:txBody>
          <a:bodyPr>
            <a:normAutofit fontScale="70000" lnSpcReduction="20000"/>
          </a:bodyPr>
          <a:lstStyle/>
          <a:p>
            <a:r>
              <a:rPr lang="en-US" dirty="0"/>
              <a:t>The act of fully adopting a new or evolving gender role for the events and </a:t>
            </a:r>
            <a:r>
              <a:rPr lang="en-US" dirty="0" smtClean="0"/>
              <a:t>processes of </a:t>
            </a:r>
            <a:r>
              <a:rPr lang="en-US" dirty="0"/>
              <a:t>everyday life is known as the real-life experience. The real-life experience is essential </a:t>
            </a:r>
            <a:r>
              <a:rPr lang="en-US" dirty="0" smtClean="0"/>
              <a:t>to the </a:t>
            </a:r>
            <a:r>
              <a:rPr lang="en-US" dirty="0"/>
              <a:t>transition process to the gender role that confirms with personal gender identity. </a:t>
            </a:r>
            <a:endParaRPr lang="en-US" dirty="0" smtClean="0"/>
          </a:p>
          <a:p>
            <a:pPr marL="0" indent="0">
              <a:buNone/>
            </a:pPr>
            <a:endParaRPr lang="en-US" dirty="0"/>
          </a:p>
          <a:p>
            <a:r>
              <a:rPr lang="en-US" dirty="0" smtClean="0"/>
              <a:t>Since</a:t>
            </a:r>
            <a:r>
              <a:rPr lang="en-US" dirty="0"/>
              <a:t> </a:t>
            </a:r>
            <a:r>
              <a:rPr lang="en-US" dirty="0" smtClean="0"/>
              <a:t>changing </a:t>
            </a:r>
            <a:r>
              <a:rPr lang="en-US" dirty="0"/>
              <a:t>one's gender role has immediate profound personal and social consequences, </a:t>
            </a:r>
            <a:r>
              <a:rPr lang="en-US" dirty="0" smtClean="0"/>
              <a:t>the decision </a:t>
            </a:r>
            <a:r>
              <a:rPr lang="en-US" dirty="0"/>
              <a:t>to do so should be preceded by an awareness of what the familial, </a:t>
            </a:r>
            <a:r>
              <a:rPr lang="en-US" dirty="0" smtClean="0"/>
              <a:t>vocational, interpersonal</a:t>
            </a:r>
            <a:r>
              <a:rPr lang="en-US" dirty="0"/>
              <a:t>, educational, economic, and legal consequences are likely to be. </a:t>
            </a:r>
            <a:endParaRPr lang="en-US" dirty="0" smtClean="0"/>
          </a:p>
          <a:p>
            <a:endParaRPr lang="en-US" dirty="0" smtClean="0"/>
          </a:p>
          <a:p>
            <a:r>
              <a:rPr lang="en-US" dirty="0" smtClean="0"/>
              <a:t>Professionals</a:t>
            </a:r>
            <a:r>
              <a:rPr lang="en-US" dirty="0"/>
              <a:t> </a:t>
            </a:r>
            <a:r>
              <a:rPr lang="en-US" dirty="0" smtClean="0"/>
              <a:t>have </a:t>
            </a:r>
            <a:r>
              <a:rPr lang="en-US" dirty="0"/>
              <a:t>a responsibility to discuss these predictable consequences. These represent </a:t>
            </a:r>
            <a:r>
              <a:rPr lang="en-US" dirty="0" smtClean="0"/>
              <a:t>external reality </a:t>
            </a:r>
            <a:r>
              <a:rPr lang="en-US" dirty="0"/>
              <a:t>issues that must be confronted for success in the new gender role. This may be </a:t>
            </a:r>
            <a:r>
              <a:rPr lang="en-US" dirty="0" smtClean="0"/>
              <a:t>quite different </a:t>
            </a:r>
            <a:r>
              <a:rPr lang="en-US" dirty="0"/>
              <a:t>from the personal happiness in the new gender role that was imagined prior to </a:t>
            </a:r>
            <a:r>
              <a:rPr lang="en-US" dirty="0" smtClean="0"/>
              <a:t>the real </a:t>
            </a:r>
            <a:r>
              <a:rPr lang="en-US" dirty="0"/>
              <a:t>life experience.</a:t>
            </a:r>
          </a:p>
        </p:txBody>
      </p:sp>
    </p:spTree>
    <p:extLst>
      <p:ext uri="{BB962C8B-B14F-4D97-AF65-F5344CB8AC3E}">
        <p14:creationId xmlns:p14="http://schemas.microsoft.com/office/powerpoint/2010/main" val="8828606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Parameters of the Real Life Experience</a:t>
            </a:r>
            <a:endParaRPr lang="en-US" dirty="0"/>
          </a:p>
        </p:txBody>
      </p:sp>
      <p:sp>
        <p:nvSpPr>
          <p:cNvPr id="3" name="Content Placeholder 2"/>
          <p:cNvSpPr>
            <a:spLocks noGrp="1"/>
          </p:cNvSpPr>
          <p:nvPr>
            <p:ph idx="1"/>
          </p:nvPr>
        </p:nvSpPr>
        <p:spPr>
          <a:xfrm>
            <a:off x="457200" y="1447800"/>
            <a:ext cx="8229600" cy="5029200"/>
          </a:xfrm>
        </p:spPr>
        <p:txBody>
          <a:bodyPr>
            <a:normAutofit fontScale="92500" lnSpcReduction="20000"/>
          </a:bodyPr>
          <a:lstStyle/>
          <a:p>
            <a:r>
              <a:rPr lang="en-US" dirty="0" smtClean="0"/>
              <a:t>When </a:t>
            </a:r>
            <a:r>
              <a:rPr lang="en-US" dirty="0"/>
              <a:t>clinicians assess the quality of a </a:t>
            </a:r>
            <a:r>
              <a:rPr lang="en-US" dirty="0" smtClean="0"/>
              <a:t>person's real-life </a:t>
            </a:r>
            <a:r>
              <a:rPr lang="en-US" dirty="0"/>
              <a:t>experience in the new gender role, the following abilities are reviewed:</a:t>
            </a:r>
          </a:p>
          <a:p>
            <a:pPr marL="0" indent="0">
              <a:buNone/>
            </a:pPr>
            <a:r>
              <a:rPr lang="en-US" dirty="0"/>
              <a:t>1. to maintain full or part-time employment</a:t>
            </a:r>
          </a:p>
          <a:p>
            <a:pPr marL="0" indent="0">
              <a:buNone/>
            </a:pPr>
            <a:r>
              <a:rPr lang="en-US" dirty="0"/>
              <a:t>2. to function as a student;</a:t>
            </a:r>
          </a:p>
          <a:p>
            <a:pPr marL="0" indent="0">
              <a:buNone/>
            </a:pPr>
            <a:r>
              <a:rPr lang="en-US" dirty="0"/>
              <a:t>3. to function in community-based volunteer activity;</a:t>
            </a:r>
          </a:p>
          <a:p>
            <a:pPr marL="0" indent="0">
              <a:buNone/>
            </a:pPr>
            <a:r>
              <a:rPr lang="en-US" dirty="0"/>
              <a:t>4. to undertake some combination of items 1-3</a:t>
            </a:r>
          </a:p>
          <a:p>
            <a:pPr marL="0" indent="0">
              <a:buNone/>
            </a:pPr>
            <a:r>
              <a:rPr lang="en-US" dirty="0"/>
              <a:t>5. to acquire a new (legal) first or last name</a:t>
            </a:r>
          </a:p>
          <a:p>
            <a:pPr marL="0" indent="0">
              <a:buNone/>
            </a:pPr>
            <a:r>
              <a:rPr lang="en-US" dirty="0"/>
              <a:t>6. to provide documentation that persons other than the therapist know that the </a:t>
            </a:r>
            <a:r>
              <a:rPr lang="en-US" dirty="0" smtClean="0"/>
              <a:t>patient functions </a:t>
            </a:r>
            <a:r>
              <a:rPr lang="en-US" dirty="0"/>
              <a:t>in the new gender role.</a:t>
            </a:r>
          </a:p>
        </p:txBody>
      </p:sp>
    </p:spTree>
    <p:extLst>
      <p:ext uri="{BB962C8B-B14F-4D97-AF65-F5344CB8AC3E}">
        <p14:creationId xmlns:p14="http://schemas.microsoft.com/office/powerpoint/2010/main" val="6446474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Real-Life </a:t>
            </a:r>
            <a:r>
              <a:rPr lang="en-US" b="1" dirty="0" smtClean="0"/>
              <a:t>Experience versus Real Life Test</a:t>
            </a:r>
            <a:endParaRPr lang="en-US" dirty="0"/>
          </a:p>
        </p:txBody>
      </p:sp>
      <p:sp>
        <p:nvSpPr>
          <p:cNvPr id="3" name="Content Placeholder 2"/>
          <p:cNvSpPr>
            <a:spLocks noGrp="1"/>
          </p:cNvSpPr>
          <p:nvPr>
            <p:ph idx="1"/>
          </p:nvPr>
        </p:nvSpPr>
        <p:spPr>
          <a:xfrm>
            <a:off x="152400" y="1600200"/>
            <a:ext cx="8839200" cy="5105400"/>
          </a:xfrm>
        </p:spPr>
        <p:txBody>
          <a:bodyPr>
            <a:normAutofit fontScale="32500" lnSpcReduction="20000"/>
          </a:bodyPr>
          <a:lstStyle/>
          <a:p>
            <a:r>
              <a:rPr lang="en-US" sz="5600" dirty="0" smtClean="0"/>
              <a:t>Although </a:t>
            </a:r>
            <a:r>
              <a:rPr lang="en-US" sz="5600" dirty="0"/>
              <a:t>professionals may </a:t>
            </a:r>
            <a:r>
              <a:rPr lang="en-US" sz="5600" dirty="0" smtClean="0"/>
              <a:t>recommend living </a:t>
            </a:r>
            <a:r>
              <a:rPr lang="en-US" sz="5600" dirty="0"/>
              <a:t>in the desired gender as a step toward surgical assistance, the decision as to when </a:t>
            </a:r>
            <a:r>
              <a:rPr lang="en-US" sz="5600" dirty="0" smtClean="0"/>
              <a:t>and how </a:t>
            </a:r>
            <a:r>
              <a:rPr lang="en-US" sz="5600" dirty="0"/>
              <a:t>to begin the real-life experience remains the person's responsibility. Some begin </a:t>
            </a:r>
            <a:r>
              <a:rPr lang="en-US" sz="5600" dirty="0" smtClean="0"/>
              <a:t>the  real-life </a:t>
            </a:r>
            <a:r>
              <a:rPr lang="en-US" sz="5600" dirty="0"/>
              <a:t>experience and decide that this often imagined life direction is not in their </a:t>
            </a:r>
            <a:r>
              <a:rPr lang="en-US" sz="5600" dirty="0" smtClean="0"/>
              <a:t>best interest</a:t>
            </a:r>
            <a:r>
              <a:rPr lang="en-US" sz="5600" dirty="0"/>
              <a:t>. </a:t>
            </a:r>
            <a:endParaRPr lang="en-US" sz="5600" dirty="0" smtClean="0"/>
          </a:p>
          <a:p>
            <a:pPr marL="0" indent="0">
              <a:buNone/>
            </a:pPr>
            <a:endParaRPr lang="en-US" sz="5600" dirty="0"/>
          </a:p>
          <a:p>
            <a:r>
              <a:rPr lang="en-US" sz="5600" dirty="0" smtClean="0"/>
              <a:t>Professionals </a:t>
            </a:r>
            <a:r>
              <a:rPr lang="en-US" sz="5600" dirty="0"/>
              <a:t>sometimes construe the real-life experience as the real life </a:t>
            </a:r>
            <a:r>
              <a:rPr lang="en-US" sz="5600" i="1" dirty="0"/>
              <a:t>test </a:t>
            </a:r>
            <a:r>
              <a:rPr lang="en-US" sz="5600" dirty="0"/>
              <a:t>of </a:t>
            </a:r>
            <a:r>
              <a:rPr lang="en-US" sz="5600" dirty="0" smtClean="0"/>
              <a:t>the ultimate </a:t>
            </a:r>
            <a:r>
              <a:rPr lang="en-US" sz="5600" dirty="0"/>
              <a:t>diagnosis. If patients prospered in the aspired-to gender, they were confirmed </a:t>
            </a:r>
            <a:r>
              <a:rPr lang="en-US" sz="5600" dirty="0" smtClean="0"/>
              <a:t>as "transsexual</a:t>
            </a:r>
            <a:r>
              <a:rPr lang="en-US" sz="5600" dirty="0"/>
              <a:t>," if they decided against continuing, they "must not have been." This </a:t>
            </a:r>
            <a:r>
              <a:rPr lang="en-US" sz="5600" dirty="0" smtClean="0"/>
              <a:t>reasoning is </a:t>
            </a:r>
            <a:r>
              <a:rPr lang="en-US" sz="5600" dirty="0"/>
              <a:t>a confusion of the forces that enable successful adaptation with the presence of a </a:t>
            </a:r>
            <a:r>
              <a:rPr lang="en-US" sz="5600" dirty="0" smtClean="0"/>
              <a:t>gender identity </a:t>
            </a:r>
            <a:r>
              <a:rPr lang="en-US" sz="5600" dirty="0"/>
              <a:t>disorder. </a:t>
            </a:r>
            <a:endParaRPr lang="en-US" sz="5600" dirty="0" smtClean="0"/>
          </a:p>
          <a:p>
            <a:pPr marL="0" indent="0">
              <a:buNone/>
            </a:pPr>
            <a:endParaRPr lang="en-US" sz="5600" dirty="0"/>
          </a:p>
          <a:p>
            <a:r>
              <a:rPr lang="en-US" sz="5600" dirty="0" smtClean="0"/>
              <a:t>The </a:t>
            </a:r>
            <a:r>
              <a:rPr lang="en-US" sz="5600" dirty="0"/>
              <a:t>real-life experience tests the person's resolve, capacity to function </a:t>
            </a:r>
            <a:r>
              <a:rPr lang="en-US" sz="5600" dirty="0" smtClean="0"/>
              <a:t>in the </a:t>
            </a:r>
            <a:r>
              <a:rPr lang="en-US" sz="5600" dirty="0"/>
              <a:t>aspired to gender, and the alignment of social, economic, and psychological supports. </a:t>
            </a:r>
            <a:r>
              <a:rPr lang="en-US" sz="5600" dirty="0" smtClean="0"/>
              <a:t>It assists </a:t>
            </a:r>
            <a:r>
              <a:rPr lang="en-US" sz="5600" dirty="0"/>
              <a:t>both the patient and the mental health professional in their judgments how to proceed</a:t>
            </a:r>
            <a:r>
              <a:rPr lang="en-US" sz="5600" dirty="0" smtClean="0"/>
              <a:t>.</a:t>
            </a:r>
          </a:p>
          <a:p>
            <a:pPr marL="0" indent="0">
              <a:buNone/>
            </a:pPr>
            <a:endParaRPr lang="en-US" sz="5600" dirty="0"/>
          </a:p>
          <a:p>
            <a:r>
              <a:rPr lang="en-US" sz="5600" dirty="0"/>
              <a:t>Diagnosis, although always open for reconsideration, precedes a recommendation </a:t>
            </a:r>
            <a:r>
              <a:rPr lang="en-US" sz="5600" dirty="0" smtClean="0"/>
              <a:t>for patients </a:t>
            </a:r>
            <a:r>
              <a:rPr lang="en-US" sz="5600" dirty="0"/>
              <a:t>to embark on the real When the patient is successful in the real </a:t>
            </a:r>
            <a:r>
              <a:rPr lang="en-US" sz="5600" dirty="0" smtClean="0"/>
              <a:t>life experience</a:t>
            </a:r>
            <a:r>
              <a:rPr lang="en-US" sz="5600" dirty="0"/>
              <a:t>, both the MHP and the patient gain confidence in the original decision to </a:t>
            </a:r>
            <a:r>
              <a:rPr lang="en-US" sz="5600" dirty="0" smtClean="0"/>
              <a:t>embark on </a:t>
            </a:r>
            <a:r>
              <a:rPr lang="en-US" sz="5600" dirty="0"/>
              <a:t>the path to the irreversible further steps. </a:t>
            </a:r>
            <a:r>
              <a:rPr lang="en-US" sz="5600" dirty="0" smtClean="0"/>
              <a:t>life experience. </a:t>
            </a:r>
            <a:endParaRPr lang="en-US" sz="5600" dirty="0"/>
          </a:p>
          <a:p>
            <a:r>
              <a:rPr lang="en-US" sz="2100" dirty="0" smtClean="0"/>
              <a:t>From </a:t>
            </a:r>
            <a:r>
              <a:rPr lang="en-US" sz="2100" dirty="0"/>
              <a:t>http://www.tc.umn.edu/~colem001/hbigda/soc9.pdf</a:t>
            </a:r>
          </a:p>
        </p:txBody>
      </p:sp>
    </p:spTree>
    <p:extLst>
      <p:ext uri="{BB962C8B-B14F-4D97-AF65-F5344CB8AC3E}">
        <p14:creationId xmlns:p14="http://schemas.microsoft.com/office/powerpoint/2010/main" val="29416791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Neutrois</a:t>
            </a:r>
            <a:r>
              <a:rPr lang="en-US" dirty="0" smtClean="0"/>
              <a:t> v. </a:t>
            </a:r>
            <a:r>
              <a:rPr lang="en-US" dirty="0" err="1" smtClean="0"/>
              <a:t>Agender</a:t>
            </a:r>
            <a:endParaRPr lang="en-US" dirty="0"/>
          </a:p>
        </p:txBody>
      </p:sp>
      <p:sp>
        <p:nvSpPr>
          <p:cNvPr id="3" name="Content Placeholder 2"/>
          <p:cNvSpPr>
            <a:spLocks noGrp="1"/>
          </p:cNvSpPr>
          <p:nvPr>
            <p:ph idx="1"/>
          </p:nvPr>
        </p:nvSpPr>
        <p:spPr>
          <a:xfrm>
            <a:off x="457200" y="1600200"/>
            <a:ext cx="8229600" cy="5029200"/>
          </a:xfrm>
        </p:spPr>
        <p:txBody>
          <a:bodyPr>
            <a:normAutofit/>
          </a:bodyPr>
          <a:lstStyle/>
          <a:p>
            <a:r>
              <a:rPr lang="en-US" sz="2000" dirty="0" err="1"/>
              <a:t>Neutrois</a:t>
            </a:r>
            <a:r>
              <a:rPr lang="en-US" sz="2000" dirty="0"/>
              <a:t> </a:t>
            </a:r>
            <a:r>
              <a:rPr lang="en-US" sz="2000" dirty="0" smtClean="0"/>
              <a:t>- </a:t>
            </a:r>
            <a:r>
              <a:rPr lang="en-US" sz="2000" dirty="0" smtClean="0">
                <a:hlinkClick r:id="rId2"/>
              </a:rPr>
              <a:t>Neutrois.com</a:t>
            </a:r>
            <a:r>
              <a:rPr lang="en-US" sz="2000" dirty="0"/>
              <a:t>:</a:t>
            </a:r>
          </a:p>
          <a:p>
            <a:pPr marL="0" indent="0">
              <a:buNone/>
            </a:pPr>
            <a:r>
              <a:rPr lang="en-US" sz="2000" i="1" dirty="0" err="1"/>
              <a:t>Neutrois</a:t>
            </a:r>
            <a:r>
              <a:rPr lang="en-US" sz="2000" i="1" dirty="0"/>
              <a:t> is an identity used by individuals who feel they fall outside the gender binary. Many feel </a:t>
            </a:r>
            <a:r>
              <a:rPr lang="en-US" sz="2000" i="1" dirty="0" err="1"/>
              <a:t>Neutrois</a:t>
            </a:r>
            <a:r>
              <a:rPr lang="en-US" sz="2000" i="1" dirty="0"/>
              <a:t> is a gender, like a third gender while others feel </a:t>
            </a:r>
            <a:r>
              <a:rPr lang="en-US" sz="2000" i="1" dirty="0" err="1"/>
              <a:t>agendered</a:t>
            </a:r>
            <a:r>
              <a:rPr lang="en-US" sz="2000" i="1" dirty="0"/>
              <a:t>. What they have in common is that they wish to minimize their birth gender markers</a:t>
            </a:r>
            <a:r>
              <a:rPr lang="en-US" sz="2000" i="1" dirty="0" smtClean="0"/>
              <a:t>.</a:t>
            </a:r>
          </a:p>
          <a:p>
            <a:pPr marL="0" indent="0">
              <a:buNone/>
            </a:pPr>
            <a:endParaRPr lang="en-US" sz="2000" i="1" dirty="0" smtClean="0"/>
          </a:p>
          <a:p>
            <a:r>
              <a:rPr lang="en-US" sz="2000" b="1" dirty="0" err="1"/>
              <a:t>Agender</a:t>
            </a:r>
            <a:r>
              <a:rPr lang="en-US" sz="2000" b="1" dirty="0"/>
              <a:t> </a:t>
            </a:r>
            <a:r>
              <a:rPr lang="en-US" sz="2000" dirty="0" smtClean="0"/>
              <a:t>- Nonbinary.org</a:t>
            </a:r>
            <a:endParaRPr lang="en-US" sz="2000" dirty="0"/>
          </a:p>
          <a:p>
            <a:pPr marL="0" indent="0">
              <a:buNone/>
            </a:pPr>
            <a:r>
              <a:rPr lang="en-US" sz="2000" b="1" i="1" dirty="0" err="1" smtClean="0"/>
              <a:t>Agender</a:t>
            </a:r>
            <a:r>
              <a:rPr lang="en-US" sz="2000" i="1" dirty="0" smtClean="0"/>
              <a:t> </a:t>
            </a:r>
            <a:r>
              <a:rPr lang="en-US" sz="2000" i="1" dirty="0"/>
              <a:t>aka </a:t>
            </a:r>
            <a:r>
              <a:rPr lang="en-US" sz="2000" b="1" i="1" dirty="0"/>
              <a:t>Genderless</a:t>
            </a:r>
            <a:r>
              <a:rPr lang="en-US" sz="2000" i="1" dirty="0"/>
              <a:t>, </a:t>
            </a:r>
            <a:r>
              <a:rPr lang="en-US" sz="2000" b="1" i="1" dirty="0"/>
              <a:t>Non-gender</a:t>
            </a:r>
            <a:r>
              <a:rPr lang="en-US" sz="2000" i="1" dirty="0"/>
              <a:t> is an identity under the </a:t>
            </a:r>
            <a:r>
              <a:rPr lang="en-US" sz="2000" i="1" dirty="0" err="1" smtClean="0"/>
              <a:t>nonbinary</a:t>
            </a:r>
            <a:r>
              <a:rPr lang="en-US" sz="2000" i="1" dirty="0" smtClean="0"/>
              <a:t>, </a:t>
            </a:r>
            <a:r>
              <a:rPr lang="en-US" sz="2000" i="1" dirty="0" err="1" smtClean="0"/>
              <a:t>genderqueer</a:t>
            </a:r>
            <a:r>
              <a:rPr lang="en-US" sz="2000" i="1" dirty="0" smtClean="0"/>
              <a:t>, </a:t>
            </a:r>
            <a:r>
              <a:rPr lang="en-US" sz="2000" i="1" dirty="0"/>
              <a:t>and </a:t>
            </a:r>
            <a:r>
              <a:rPr lang="en-US" sz="2000" i="1" dirty="0" smtClean="0"/>
              <a:t>transgender </a:t>
            </a:r>
            <a:r>
              <a:rPr lang="en-US" sz="2000" i="1" dirty="0"/>
              <a:t>umbrellas. </a:t>
            </a:r>
            <a:r>
              <a:rPr lang="en-US" sz="2000" i="1" dirty="0" err="1"/>
              <a:t>Agender</a:t>
            </a:r>
            <a:r>
              <a:rPr lang="en-US" sz="2000" i="1" dirty="0"/>
              <a:t> individuals have no </a:t>
            </a:r>
            <a:r>
              <a:rPr lang="en-US" sz="2000" i="1" dirty="0" err="1" smtClean="0"/>
              <a:t>gnder</a:t>
            </a:r>
            <a:r>
              <a:rPr lang="en-US" sz="2000" i="1" dirty="0" smtClean="0"/>
              <a:t> identity and/or </a:t>
            </a:r>
            <a:r>
              <a:rPr lang="en-US" sz="2000" i="1" dirty="0"/>
              <a:t>no </a:t>
            </a:r>
            <a:r>
              <a:rPr lang="en-US" sz="2000" i="1" dirty="0" smtClean="0"/>
              <a:t>gender expression. </a:t>
            </a:r>
            <a:r>
              <a:rPr lang="en-US" sz="2000" i="1" dirty="0"/>
              <a:t>They may simply describe this in terms of having no gender or as identifying as a person rather than a gender. </a:t>
            </a:r>
            <a:endParaRPr lang="en-US" sz="2000" i="1" dirty="0" smtClean="0"/>
          </a:p>
          <a:p>
            <a:endParaRPr lang="en-US" sz="2000" i="1" dirty="0"/>
          </a:p>
          <a:p>
            <a:endParaRPr lang="en-US" sz="2800" i="1" dirty="0" smtClean="0"/>
          </a:p>
          <a:p>
            <a:endParaRPr lang="en-US" dirty="0"/>
          </a:p>
          <a:p>
            <a:endParaRPr lang="en-US" dirty="0"/>
          </a:p>
        </p:txBody>
      </p:sp>
    </p:spTree>
    <p:extLst>
      <p:ext uri="{BB962C8B-B14F-4D97-AF65-F5344CB8AC3E}">
        <p14:creationId xmlns:p14="http://schemas.microsoft.com/office/powerpoint/2010/main" val="13186821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Preferred Gender Pronouns</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04963"/>
            <a:ext cx="7313613" cy="364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83388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Trans-Gender Specific Facts</a:t>
            </a:r>
          </a:p>
        </p:txBody>
      </p:sp>
      <p:sp>
        <p:nvSpPr>
          <p:cNvPr id="3" name="Content Placeholder 2"/>
          <p:cNvSpPr>
            <a:spLocks noGrp="1"/>
          </p:cNvSpPr>
          <p:nvPr>
            <p:ph idx="1"/>
          </p:nvPr>
        </p:nvSpPr>
        <p:spPr>
          <a:xfrm>
            <a:off x="457200" y="1676400"/>
            <a:ext cx="8229600" cy="4525963"/>
          </a:xfrm>
        </p:spPr>
        <p:txBody>
          <a:bodyPr>
            <a:normAutofit fontScale="25000" lnSpcReduction="20000"/>
          </a:bodyPr>
          <a:lstStyle/>
          <a:p>
            <a:pPr lvl="1"/>
            <a:r>
              <a:rPr lang="en-US" sz="8000" dirty="0" smtClean="0"/>
              <a:t>33.2</a:t>
            </a:r>
            <a:r>
              <a:rPr lang="en-US" sz="8000" dirty="0"/>
              <a:t>% of transgender youth have attempted suicide. </a:t>
            </a:r>
            <a:endParaRPr lang="en-US" sz="8000" dirty="0" smtClean="0"/>
          </a:p>
          <a:p>
            <a:pPr lvl="1"/>
            <a:endParaRPr lang="en-US" sz="8000" dirty="0"/>
          </a:p>
          <a:p>
            <a:pPr lvl="1"/>
            <a:r>
              <a:rPr lang="en-US" sz="8000" dirty="0" smtClean="0"/>
              <a:t>55</a:t>
            </a:r>
            <a:r>
              <a:rPr lang="en-US" sz="8000" dirty="0"/>
              <a:t>% of transgender youth report being physically attacked. </a:t>
            </a:r>
            <a:endParaRPr lang="en-US" sz="8000" dirty="0" smtClean="0"/>
          </a:p>
          <a:p>
            <a:pPr lvl="1"/>
            <a:endParaRPr lang="en-US" sz="8000" dirty="0"/>
          </a:p>
          <a:p>
            <a:pPr lvl="1"/>
            <a:r>
              <a:rPr lang="en-US" sz="8000" dirty="0" smtClean="0"/>
              <a:t>74</a:t>
            </a:r>
            <a:r>
              <a:rPr lang="en-US" sz="8000" dirty="0"/>
              <a:t>% of transgender youth reported being sexually harassed at school, and 90% of transgender youth reported feeling unsafe at school because of their gender expression</a:t>
            </a:r>
            <a:r>
              <a:rPr lang="en-US" sz="8000" dirty="0" smtClean="0"/>
              <a:t>.</a:t>
            </a:r>
          </a:p>
          <a:p>
            <a:pPr marL="457200" lvl="1" indent="0">
              <a:buNone/>
            </a:pPr>
            <a:r>
              <a:rPr lang="en-US" sz="8000" dirty="0" smtClean="0"/>
              <a:t> </a:t>
            </a:r>
          </a:p>
          <a:p>
            <a:pPr lvl="1"/>
            <a:r>
              <a:rPr lang="en-US" sz="8000" dirty="0" smtClean="0"/>
              <a:t>In </a:t>
            </a:r>
            <a:r>
              <a:rPr lang="en-US" sz="8000" dirty="0"/>
              <a:t>a survey of 403 transgender people, 78% reported having been verbally harassed and 48% reported having been victims of assault, including assault with a weapon, sexual assault or rape. </a:t>
            </a:r>
            <a:endParaRPr lang="en-US" sz="8000" dirty="0" smtClean="0"/>
          </a:p>
          <a:p>
            <a:pPr lvl="1"/>
            <a:endParaRPr lang="en-US" sz="8000" dirty="0"/>
          </a:p>
          <a:p>
            <a:pPr lvl="1"/>
            <a:r>
              <a:rPr lang="en-US" sz="8000" dirty="0" smtClean="0"/>
              <a:t>In </a:t>
            </a:r>
            <a:r>
              <a:rPr lang="en-US" sz="8000" dirty="0"/>
              <a:t>2002, a study was published that found that bisexual students in Massachusetts and Vermont were three to six times more likely to use cocaine than their straight </a:t>
            </a:r>
            <a:r>
              <a:rPr lang="en-US" sz="8000" dirty="0" smtClean="0"/>
              <a:t>classmates.</a:t>
            </a:r>
            <a:endParaRPr lang="en-US" sz="8000" dirty="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34921515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Updated Documents for Trans</a:t>
            </a:r>
            <a:endParaRPr lang="en-US" dirty="0"/>
          </a:p>
        </p:txBody>
      </p:sp>
      <p:sp>
        <p:nvSpPr>
          <p:cNvPr id="3" name="Content Placeholder 2"/>
          <p:cNvSpPr>
            <a:spLocks noGrp="1"/>
          </p:cNvSpPr>
          <p:nvPr>
            <p:ph idx="1"/>
          </p:nvPr>
        </p:nvSpPr>
        <p:spPr/>
        <p:txBody>
          <a:bodyPr/>
          <a:lstStyle/>
          <a:p>
            <a:r>
              <a:rPr lang="en-US" dirty="0" smtClean="0"/>
              <a:t>California – October 8, 2013</a:t>
            </a:r>
          </a:p>
          <a:p>
            <a:r>
              <a:rPr lang="en-US">
                <a:hlinkClick r:id="rId2"/>
              </a:rPr>
              <a:t>http://</a:t>
            </a:r>
            <a:r>
              <a:rPr lang="en-US" smtClean="0">
                <a:hlinkClick r:id="rId2"/>
              </a:rPr>
              <a:t>transequality.org/Issues/federal_documents.html</a:t>
            </a:r>
            <a:endParaRPr lang="en-US" smtClean="0"/>
          </a:p>
          <a:p>
            <a:endParaRPr lang="en-US"/>
          </a:p>
        </p:txBody>
      </p:sp>
    </p:spTree>
    <p:extLst>
      <p:ext uri="{BB962C8B-B14F-4D97-AF65-F5344CB8AC3E}">
        <p14:creationId xmlns:p14="http://schemas.microsoft.com/office/powerpoint/2010/main" val="29257457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LGBPTTQQIIAA</a:t>
            </a:r>
            <a:endParaRPr lang="en-US" dirty="0"/>
          </a:p>
        </p:txBody>
      </p:sp>
      <p:sp>
        <p:nvSpPr>
          <p:cNvPr id="3" name="Content Placeholder 2"/>
          <p:cNvSpPr>
            <a:spLocks noGrp="1"/>
          </p:cNvSpPr>
          <p:nvPr>
            <p:ph idx="1"/>
          </p:nvPr>
        </p:nvSpPr>
        <p:spPr>
          <a:xfrm>
            <a:off x="457200" y="1219200"/>
            <a:ext cx="8229600" cy="5638800"/>
          </a:xfrm>
        </p:spPr>
        <p:txBody>
          <a:bodyPr>
            <a:normAutofit fontScale="85000" lnSpcReduction="20000"/>
          </a:bodyPr>
          <a:lstStyle/>
          <a:p>
            <a:r>
              <a:rPr lang="en-US" sz="2400" dirty="0" smtClean="0"/>
              <a:t>Any </a:t>
            </a:r>
            <a:r>
              <a:rPr lang="en-US" sz="2400" dirty="0"/>
              <a:t>combination of letters attempting to represent all the identities in the queer community, this near-exhaustive one (but not exhaustive) </a:t>
            </a:r>
            <a:r>
              <a:rPr lang="en-US" sz="2400" dirty="0" smtClean="0"/>
              <a:t>represents:</a:t>
            </a:r>
          </a:p>
          <a:p>
            <a:pPr lvl="1"/>
            <a:r>
              <a:rPr lang="en-US" b="1" dirty="0" smtClean="0"/>
              <a:t>L</a:t>
            </a:r>
            <a:r>
              <a:rPr lang="en-US" dirty="0" smtClean="0"/>
              <a:t>esbian</a:t>
            </a:r>
          </a:p>
          <a:p>
            <a:pPr lvl="1"/>
            <a:r>
              <a:rPr lang="en-US" b="1" dirty="0" smtClean="0"/>
              <a:t>G</a:t>
            </a:r>
            <a:r>
              <a:rPr lang="en-US" dirty="0" smtClean="0"/>
              <a:t>ay</a:t>
            </a:r>
          </a:p>
          <a:p>
            <a:pPr lvl="1"/>
            <a:r>
              <a:rPr lang="en-US" b="1" dirty="0" smtClean="0"/>
              <a:t>B</a:t>
            </a:r>
            <a:r>
              <a:rPr lang="en-US" dirty="0" smtClean="0"/>
              <a:t>isexual</a:t>
            </a:r>
          </a:p>
          <a:p>
            <a:pPr lvl="1"/>
            <a:r>
              <a:rPr lang="en-US" b="1" dirty="0" smtClean="0"/>
              <a:t>P</a:t>
            </a:r>
            <a:r>
              <a:rPr lang="en-US" dirty="0" smtClean="0"/>
              <a:t>ansexual</a:t>
            </a:r>
          </a:p>
          <a:p>
            <a:pPr lvl="1"/>
            <a:r>
              <a:rPr lang="en-US" b="1" dirty="0" smtClean="0"/>
              <a:t>T</a:t>
            </a:r>
            <a:r>
              <a:rPr lang="en-US" dirty="0" smtClean="0"/>
              <a:t>ransgender</a:t>
            </a:r>
          </a:p>
          <a:p>
            <a:pPr lvl="1"/>
            <a:r>
              <a:rPr lang="en-US" b="1" dirty="0" smtClean="0"/>
              <a:t>T</a:t>
            </a:r>
            <a:r>
              <a:rPr lang="en-US" dirty="0" smtClean="0"/>
              <a:t>ranssexual</a:t>
            </a:r>
          </a:p>
          <a:p>
            <a:pPr lvl="1"/>
            <a:r>
              <a:rPr lang="en-US" b="1" dirty="0" smtClean="0"/>
              <a:t>Q</a:t>
            </a:r>
            <a:r>
              <a:rPr lang="en-US" dirty="0" smtClean="0"/>
              <a:t>ueer</a:t>
            </a:r>
          </a:p>
          <a:p>
            <a:pPr lvl="1"/>
            <a:r>
              <a:rPr lang="en-US" b="1" dirty="0" smtClean="0"/>
              <a:t>Q</a:t>
            </a:r>
            <a:r>
              <a:rPr lang="en-US" dirty="0" smtClean="0"/>
              <a:t>uestioning</a:t>
            </a:r>
          </a:p>
          <a:p>
            <a:pPr lvl="1"/>
            <a:r>
              <a:rPr lang="en-US" b="1" dirty="0" smtClean="0"/>
              <a:t>I</a:t>
            </a:r>
            <a:r>
              <a:rPr lang="en-US" dirty="0" smtClean="0"/>
              <a:t>ntersex</a:t>
            </a:r>
            <a:r>
              <a:rPr lang="en-US" dirty="0"/>
              <a:t>, </a:t>
            </a:r>
            <a:endParaRPr lang="en-US" dirty="0" smtClean="0"/>
          </a:p>
          <a:p>
            <a:pPr lvl="1"/>
            <a:r>
              <a:rPr lang="en-US" b="1" dirty="0" err="1" smtClean="0"/>
              <a:t>I</a:t>
            </a:r>
            <a:r>
              <a:rPr lang="en-US" dirty="0" err="1" smtClean="0"/>
              <a:t>ntergender</a:t>
            </a:r>
            <a:endParaRPr lang="en-US" dirty="0" smtClean="0"/>
          </a:p>
          <a:p>
            <a:pPr lvl="1"/>
            <a:r>
              <a:rPr lang="en-US" b="1" dirty="0" smtClean="0"/>
              <a:t>A</a:t>
            </a:r>
            <a:r>
              <a:rPr lang="en-US" dirty="0" smtClean="0"/>
              <a:t>sexual</a:t>
            </a:r>
            <a:r>
              <a:rPr lang="en-US" dirty="0"/>
              <a:t>, </a:t>
            </a:r>
            <a:endParaRPr lang="en-US" dirty="0" smtClean="0"/>
          </a:p>
          <a:p>
            <a:pPr lvl="1"/>
            <a:r>
              <a:rPr lang="en-US" b="1" dirty="0" smtClean="0"/>
              <a:t>A</a:t>
            </a:r>
            <a:r>
              <a:rPr lang="en-US" dirty="0" smtClean="0"/>
              <a:t>lly</a:t>
            </a:r>
            <a:endParaRPr lang="en-US" dirty="0"/>
          </a:p>
        </p:txBody>
      </p:sp>
    </p:spTree>
    <p:extLst>
      <p:ext uri="{BB962C8B-B14F-4D97-AF65-F5344CB8AC3E}">
        <p14:creationId xmlns:p14="http://schemas.microsoft.com/office/powerpoint/2010/main" val="4252426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75" y="143946"/>
            <a:ext cx="4286250" cy="620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33400"/>
            <a:ext cx="2352675" cy="483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93653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Intersexual Bodies: </a:t>
            </a:r>
            <a:br>
              <a:rPr lang="en-US" dirty="0"/>
            </a:br>
            <a:r>
              <a:rPr lang="en-US" dirty="0"/>
              <a:t>The Herm, </a:t>
            </a:r>
            <a:r>
              <a:rPr lang="en-US" dirty="0" err="1"/>
              <a:t>Merm</a:t>
            </a:r>
            <a:r>
              <a:rPr lang="en-US" dirty="0"/>
              <a:t> and </a:t>
            </a:r>
            <a:r>
              <a:rPr lang="en-US" dirty="0" err="1"/>
              <a:t>Ferm</a:t>
            </a:r>
            <a:endParaRPr lang="en-US" dirty="0"/>
          </a:p>
        </p:txBody>
      </p:sp>
      <p:sp>
        <p:nvSpPr>
          <p:cNvPr id="3" name="Content Placeholder 2"/>
          <p:cNvSpPr>
            <a:spLocks noGrp="1"/>
          </p:cNvSpPr>
          <p:nvPr>
            <p:ph idx="1"/>
          </p:nvPr>
        </p:nvSpPr>
        <p:spPr>
          <a:xfrm>
            <a:off x="457200" y="1600200"/>
            <a:ext cx="8229600" cy="5105400"/>
          </a:xfrm>
        </p:spPr>
        <p:txBody>
          <a:bodyPr>
            <a:normAutofit fontScale="47500" lnSpcReduction="20000"/>
          </a:bodyPr>
          <a:lstStyle/>
          <a:p>
            <a:r>
              <a:rPr lang="en-US" dirty="0"/>
              <a:t>“</a:t>
            </a:r>
            <a:r>
              <a:rPr lang="en-US" b="1" dirty="0"/>
              <a:t>Hermaphrodites</a:t>
            </a:r>
            <a:r>
              <a:rPr lang="en-US" dirty="0"/>
              <a:t>, </a:t>
            </a:r>
            <a:r>
              <a:rPr lang="en-US" dirty="0" smtClean="0"/>
              <a:t>(the “herms”), </a:t>
            </a:r>
            <a:r>
              <a:rPr lang="en-US" dirty="0"/>
              <a:t>who possess one testis and one ovary (the sperm- and egg-producing vessels, or gonads).</a:t>
            </a:r>
          </a:p>
          <a:p>
            <a:endParaRPr lang="en-US" dirty="0"/>
          </a:p>
          <a:p>
            <a:r>
              <a:rPr lang="en-US" dirty="0"/>
              <a:t>The </a:t>
            </a:r>
            <a:r>
              <a:rPr lang="en-US" b="1" dirty="0"/>
              <a:t>male</a:t>
            </a:r>
            <a:r>
              <a:rPr lang="en-US" dirty="0"/>
              <a:t> </a:t>
            </a:r>
            <a:r>
              <a:rPr lang="en-US" b="1" dirty="0" err="1"/>
              <a:t>pseudohermaphrodites</a:t>
            </a:r>
            <a:r>
              <a:rPr lang="en-US" dirty="0"/>
              <a:t> (the "</a:t>
            </a:r>
            <a:r>
              <a:rPr lang="en-US" dirty="0" err="1"/>
              <a:t>merms</a:t>
            </a:r>
            <a:r>
              <a:rPr lang="en-US" dirty="0"/>
              <a:t>"), who have testes and some aspects of the female genitalia but no ovaries.</a:t>
            </a:r>
          </a:p>
          <a:p>
            <a:endParaRPr lang="en-US" dirty="0"/>
          </a:p>
          <a:p>
            <a:r>
              <a:rPr lang="en-US" dirty="0"/>
              <a:t>The </a:t>
            </a:r>
            <a:r>
              <a:rPr lang="en-US" b="1" dirty="0"/>
              <a:t>female </a:t>
            </a:r>
            <a:r>
              <a:rPr lang="en-US" b="1" dirty="0" err="1"/>
              <a:t>pseudohermaphrodites</a:t>
            </a:r>
            <a:r>
              <a:rPr lang="en-US" b="1" dirty="0"/>
              <a:t> </a:t>
            </a:r>
            <a:r>
              <a:rPr lang="en-US" dirty="0"/>
              <a:t>(the "</a:t>
            </a:r>
            <a:r>
              <a:rPr lang="en-US" dirty="0" err="1"/>
              <a:t>ferms</a:t>
            </a:r>
            <a:r>
              <a:rPr lang="en-US" dirty="0"/>
              <a:t>"), who have ovaries and some aspects of the male genitalia but lack testes. </a:t>
            </a:r>
            <a:endParaRPr lang="en-US" dirty="0" smtClean="0"/>
          </a:p>
          <a:p>
            <a:pPr marL="0" indent="0">
              <a:buNone/>
            </a:pPr>
            <a:endParaRPr lang="en-US" dirty="0"/>
          </a:p>
          <a:p>
            <a:r>
              <a:rPr lang="en-US" dirty="0"/>
              <a:t>4% of births are </a:t>
            </a:r>
            <a:r>
              <a:rPr lang="en-US" dirty="0" smtClean="0"/>
              <a:t>intersexual</a:t>
            </a:r>
          </a:p>
          <a:p>
            <a:pPr marL="0" indent="0">
              <a:buNone/>
            </a:pPr>
            <a:endParaRPr lang="en-US" dirty="0" smtClean="0"/>
          </a:p>
          <a:p>
            <a:r>
              <a:rPr lang="en-US" dirty="0" smtClean="0"/>
              <a:t>Females XX and males XY chromosomes</a:t>
            </a:r>
          </a:p>
          <a:p>
            <a:endParaRPr lang="en-US" dirty="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a:p>
          <a:p>
            <a:pPr marL="0" indent="0">
              <a:buNone/>
            </a:pPr>
            <a:endParaRPr lang="en-US" dirty="0"/>
          </a:p>
          <a:p>
            <a:pPr marL="0" indent="0">
              <a:buNone/>
            </a:pPr>
            <a:r>
              <a:rPr lang="en-US" sz="1800" b="1" dirty="0"/>
              <a:t>From The Five Sexes: Why Male and Female Are Not Enough</a:t>
            </a:r>
          </a:p>
          <a:p>
            <a:pPr marL="0" indent="0">
              <a:buNone/>
            </a:pPr>
            <a:r>
              <a:rPr lang="en-US" sz="1800" b="1" dirty="0"/>
              <a:t>By Anne </a:t>
            </a:r>
            <a:r>
              <a:rPr lang="en-US" sz="1800" b="1" dirty="0" err="1"/>
              <a:t>Fausto</a:t>
            </a:r>
            <a:r>
              <a:rPr lang="en-US" sz="1800" b="1" dirty="0"/>
              <a:t>-Sterling</a:t>
            </a:r>
          </a:p>
          <a:p>
            <a:pPr marL="0" indent="0">
              <a:buNone/>
            </a:pPr>
            <a:r>
              <a:rPr lang="en-US" sz="1800" b="1" dirty="0"/>
              <a:t>The Sciences March/April 1993, p. 20-24</a:t>
            </a:r>
          </a:p>
          <a:p>
            <a:endParaRPr lang="en-US" dirty="0"/>
          </a:p>
        </p:txBody>
      </p:sp>
    </p:spTree>
    <p:extLst>
      <p:ext uri="{BB962C8B-B14F-4D97-AF65-F5344CB8AC3E}">
        <p14:creationId xmlns:p14="http://schemas.microsoft.com/office/powerpoint/2010/main" val="811326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Intersexual Bodies: </a:t>
            </a:r>
            <a:br>
              <a:rPr lang="en-US" dirty="0"/>
            </a:br>
            <a:r>
              <a:rPr lang="en-US" dirty="0"/>
              <a:t>The Herm, </a:t>
            </a:r>
            <a:r>
              <a:rPr lang="en-US" dirty="0" err="1"/>
              <a:t>Merm</a:t>
            </a:r>
            <a:r>
              <a:rPr lang="en-US" dirty="0"/>
              <a:t> and </a:t>
            </a:r>
            <a:r>
              <a:rPr lang="en-US" dirty="0" err="1"/>
              <a:t>Ferm</a:t>
            </a:r>
            <a:endParaRPr lang="en-US" dirty="0"/>
          </a:p>
        </p:txBody>
      </p:sp>
      <p:sp>
        <p:nvSpPr>
          <p:cNvPr id="3" name="Content Placeholder 2"/>
          <p:cNvSpPr>
            <a:spLocks noGrp="1"/>
          </p:cNvSpPr>
          <p:nvPr>
            <p:ph idx="1"/>
          </p:nvPr>
        </p:nvSpPr>
        <p:spPr>
          <a:xfrm>
            <a:off x="457200" y="1600200"/>
            <a:ext cx="8229600" cy="5257800"/>
          </a:xfrm>
        </p:spPr>
        <p:txBody>
          <a:bodyPr>
            <a:normAutofit fontScale="55000" lnSpcReduction="20000"/>
          </a:bodyPr>
          <a:lstStyle/>
          <a:p>
            <a:r>
              <a:rPr lang="en-US" b="1" dirty="0"/>
              <a:t>Hermaphrodites</a:t>
            </a:r>
            <a:r>
              <a:rPr lang="en-US" dirty="0"/>
              <a:t> - the testis and the ovary grow separately but bilaterally, in others they grow together within the same organ, forming an </a:t>
            </a:r>
            <a:r>
              <a:rPr lang="en-US" b="1" dirty="0" err="1"/>
              <a:t>ovo</a:t>
            </a:r>
            <a:r>
              <a:rPr lang="en-US" b="1" dirty="0"/>
              <a:t>-testis</a:t>
            </a:r>
            <a:r>
              <a:rPr lang="en-US" dirty="0"/>
              <a:t>. Not infrequently, at least one of the gonads functions quite well, producing either sperm cells or eggs, as well as functional levels of the sex hormones-- androgens or estrogens. Although in theory it might be possible for a true hermaphrodite to become both father and mother to a child, in practice the appropriate ducts and tubes are not configured so that egg and sperm can meet. </a:t>
            </a:r>
          </a:p>
          <a:p>
            <a:endParaRPr lang="en-US" dirty="0"/>
          </a:p>
          <a:p>
            <a:r>
              <a:rPr lang="en-US" dirty="0"/>
              <a:t>Thus</a:t>
            </a:r>
            <a:r>
              <a:rPr lang="en-US" b="1" dirty="0"/>
              <a:t> </a:t>
            </a:r>
            <a:r>
              <a:rPr lang="en-US" b="1" dirty="0" err="1"/>
              <a:t>merms</a:t>
            </a:r>
            <a:r>
              <a:rPr lang="en-US" b="1" dirty="0"/>
              <a:t> </a:t>
            </a:r>
            <a:r>
              <a:rPr lang="en-US" dirty="0"/>
              <a:t>have testes and XY chromosomes, yet they also have a vagina and a clitoris, and at puberty they often develop breasts. They do not menstruate, however. </a:t>
            </a:r>
          </a:p>
          <a:p>
            <a:pPr marL="0" indent="0">
              <a:buNone/>
            </a:pPr>
            <a:endParaRPr lang="en-US" dirty="0"/>
          </a:p>
          <a:p>
            <a:r>
              <a:rPr lang="en-US" b="1" dirty="0" err="1"/>
              <a:t>Ferms</a:t>
            </a:r>
            <a:r>
              <a:rPr lang="en-US" b="1" dirty="0"/>
              <a:t> </a:t>
            </a:r>
            <a:r>
              <a:rPr lang="en-US" dirty="0"/>
              <a:t>have ovaries, two X chromosomes and sometimes a uterus, but they also have at least partly masculine external genitalia. Without medical intervention they can develop beards, deep voices and adult-size penises. </a:t>
            </a:r>
          </a:p>
          <a:p>
            <a:pPr marL="0" indent="0">
              <a:buNone/>
            </a:pPr>
            <a:endParaRPr lang="en-US" sz="800" dirty="0"/>
          </a:p>
          <a:p>
            <a:pPr marL="0" indent="0">
              <a:buNone/>
            </a:pPr>
            <a:endParaRPr lang="en-US" sz="800" dirty="0" smtClean="0"/>
          </a:p>
          <a:p>
            <a:pPr marL="0" indent="0">
              <a:buNone/>
            </a:pPr>
            <a:endParaRPr lang="en-US" sz="800" dirty="0"/>
          </a:p>
          <a:p>
            <a:pPr marL="0" indent="0">
              <a:buNone/>
            </a:pPr>
            <a:endParaRPr lang="en-US" sz="800" dirty="0" smtClean="0"/>
          </a:p>
          <a:p>
            <a:pPr marL="0" indent="0">
              <a:buNone/>
            </a:pPr>
            <a:endParaRPr lang="en-US" sz="800" dirty="0"/>
          </a:p>
          <a:p>
            <a:pPr marL="0" indent="0">
              <a:buNone/>
            </a:pPr>
            <a:endParaRPr lang="en-US" sz="800" dirty="0" smtClean="0"/>
          </a:p>
          <a:p>
            <a:pPr marL="0" indent="0">
              <a:buNone/>
            </a:pPr>
            <a:endParaRPr lang="en-US" sz="800" dirty="0"/>
          </a:p>
          <a:p>
            <a:pPr marL="0" indent="0">
              <a:buNone/>
            </a:pPr>
            <a:endParaRPr lang="en-US" sz="800" dirty="0" smtClean="0"/>
          </a:p>
          <a:p>
            <a:pPr marL="0" indent="0">
              <a:buNone/>
            </a:pPr>
            <a:endParaRPr lang="en-US" sz="800" dirty="0"/>
          </a:p>
          <a:p>
            <a:pPr marL="0" indent="0">
              <a:buNone/>
            </a:pPr>
            <a:endParaRPr lang="en-US" sz="800" dirty="0" smtClean="0"/>
          </a:p>
          <a:p>
            <a:pPr marL="0" indent="0">
              <a:buNone/>
            </a:pPr>
            <a:endParaRPr lang="en-US" sz="800" dirty="0"/>
          </a:p>
          <a:p>
            <a:pPr marL="0" indent="0">
              <a:buNone/>
            </a:pPr>
            <a:endParaRPr lang="en-US" sz="800" dirty="0" smtClean="0"/>
          </a:p>
          <a:p>
            <a:pPr marL="0" indent="0">
              <a:buNone/>
            </a:pPr>
            <a:endParaRPr lang="en-US" sz="800" dirty="0"/>
          </a:p>
          <a:p>
            <a:pPr marL="0" indent="0">
              <a:buNone/>
            </a:pPr>
            <a:endParaRPr lang="en-US" sz="800" dirty="0" smtClean="0"/>
          </a:p>
          <a:p>
            <a:pPr marL="0" indent="0">
              <a:buNone/>
            </a:pPr>
            <a:endParaRPr lang="en-US" sz="800" dirty="0"/>
          </a:p>
          <a:p>
            <a:pPr marL="0" indent="0">
              <a:buNone/>
            </a:pPr>
            <a:r>
              <a:rPr lang="en-US" sz="800" dirty="0" smtClean="0"/>
              <a:t>htt</a:t>
            </a:r>
            <a:r>
              <a:rPr lang="en-US" sz="1200" dirty="0" smtClean="0"/>
              <a:t>p</a:t>
            </a:r>
            <a:r>
              <a:rPr lang="en-US" sz="1200" dirty="0"/>
              <a:t>://capone.mtsu.edu/phollowa/5sexes.html</a:t>
            </a:r>
          </a:p>
          <a:p>
            <a:pPr marL="0" indent="0">
              <a:buNone/>
            </a:pPr>
            <a:endParaRPr lang="en-US" dirty="0"/>
          </a:p>
        </p:txBody>
      </p:sp>
    </p:spTree>
    <p:extLst>
      <p:ext uri="{BB962C8B-B14F-4D97-AF65-F5344CB8AC3E}">
        <p14:creationId xmlns:p14="http://schemas.microsoft.com/office/powerpoint/2010/main" val="18461432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Cultures</a:t>
            </a:r>
            <a:endParaRPr lang="en-US" dirty="0"/>
          </a:p>
        </p:txBody>
      </p:sp>
      <p:sp>
        <p:nvSpPr>
          <p:cNvPr id="3" name="Content Placeholder 2"/>
          <p:cNvSpPr>
            <a:spLocks noGrp="1"/>
          </p:cNvSpPr>
          <p:nvPr>
            <p:ph idx="1"/>
          </p:nvPr>
        </p:nvSpPr>
        <p:spPr/>
        <p:txBody>
          <a:bodyPr/>
          <a:lstStyle/>
          <a:p>
            <a:r>
              <a:rPr lang="en-US" dirty="0" smtClean="0"/>
              <a:t>Western: 2 genders - Male and female</a:t>
            </a:r>
          </a:p>
          <a:p>
            <a:r>
              <a:rPr lang="en-US" dirty="0" smtClean="0"/>
              <a:t>Some cultures: 3 genders - male, female and </a:t>
            </a:r>
            <a:r>
              <a:rPr lang="en-US" dirty="0" err="1" smtClean="0"/>
              <a:t>berdaches</a:t>
            </a:r>
            <a:r>
              <a:rPr lang="en-US" dirty="0" smtClean="0"/>
              <a:t> (two-spirited) or </a:t>
            </a:r>
            <a:r>
              <a:rPr lang="en-US" dirty="0" err="1" smtClean="0"/>
              <a:t>hijas</a:t>
            </a:r>
            <a:r>
              <a:rPr lang="en-US" dirty="0" smtClean="0"/>
              <a:t> or </a:t>
            </a:r>
            <a:r>
              <a:rPr lang="en-US" dirty="0" err="1" smtClean="0"/>
              <a:t>xaniths</a:t>
            </a:r>
            <a:r>
              <a:rPr lang="en-US" dirty="0" smtClean="0"/>
              <a:t>.</a:t>
            </a:r>
          </a:p>
          <a:p>
            <a:r>
              <a:rPr lang="en-US" dirty="0" err="1" smtClean="0"/>
              <a:t>Berdaches</a:t>
            </a:r>
            <a:r>
              <a:rPr lang="en-US" dirty="0" smtClean="0"/>
              <a:t> (Native American), </a:t>
            </a:r>
            <a:r>
              <a:rPr lang="en-US" dirty="0" err="1" smtClean="0"/>
              <a:t>hijas</a:t>
            </a:r>
            <a:r>
              <a:rPr lang="en-US" dirty="0" smtClean="0"/>
              <a:t> (Indian), </a:t>
            </a:r>
            <a:r>
              <a:rPr lang="en-US" dirty="0" err="1" smtClean="0"/>
              <a:t>xaniths</a:t>
            </a:r>
            <a:r>
              <a:rPr lang="en-US" dirty="0" smtClean="0"/>
              <a:t> (Arabic</a:t>
            </a:r>
            <a:r>
              <a:rPr lang="en-US" dirty="0"/>
              <a:t>), </a:t>
            </a:r>
            <a:r>
              <a:rPr lang="en-US" dirty="0" err="1" smtClean="0"/>
              <a:t>Fa'afafine</a:t>
            </a:r>
            <a:r>
              <a:rPr lang="en-US" dirty="0" smtClean="0"/>
              <a:t> (Polynesian): generally biological men who behave, dress, work, and treated  as woman.  They are not male or female but “male female.”</a:t>
            </a:r>
          </a:p>
          <a:p>
            <a:pPr marL="0" indent="0">
              <a:buNone/>
            </a:pPr>
            <a:endParaRPr lang="en-US" dirty="0" smtClean="0"/>
          </a:p>
          <a:p>
            <a:endParaRPr lang="en-US" dirty="0" smtClean="0"/>
          </a:p>
          <a:p>
            <a:endParaRPr lang="en-US" dirty="0"/>
          </a:p>
        </p:txBody>
      </p:sp>
    </p:spTree>
    <p:extLst>
      <p:ext uri="{BB962C8B-B14F-4D97-AF65-F5344CB8AC3E}">
        <p14:creationId xmlns:p14="http://schemas.microsoft.com/office/powerpoint/2010/main" val="30035280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Cultures</a:t>
            </a:r>
            <a:endParaRPr lang="en-US" dirty="0"/>
          </a:p>
        </p:txBody>
      </p:sp>
      <p:sp>
        <p:nvSpPr>
          <p:cNvPr id="3" name="Content Placeholder 2"/>
          <p:cNvSpPr>
            <a:spLocks noGrp="1"/>
          </p:cNvSpPr>
          <p:nvPr>
            <p:ph idx="1"/>
          </p:nvPr>
        </p:nvSpPr>
        <p:spPr/>
        <p:txBody>
          <a:bodyPr/>
          <a:lstStyle/>
          <a:p>
            <a:r>
              <a:rPr lang="en-US" dirty="0" smtClean="0"/>
              <a:t>African and Native Americans: </a:t>
            </a:r>
            <a:r>
              <a:rPr lang="en-US" b="1" dirty="0" smtClean="0"/>
              <a:t>Manly hearted women</a:t>
            </a:r>
            <a:r>
              <a:rPr lang="en-US" dirty="0" smtClean="0"/>
              <a:t> – biological women who work, marry, and parent as men, “female male.”</a:t>
            </a:r>
          </a:p>
          <a:p>
            <a:r>
              <a:rPr lang="en-US" dirty="0" smtClean="0"/>
              <a:t>They do not dress as men but have the money to buy a wife.</a:t>
            </a:r>
          </a:p>
          <a:p>
            <a:endParaRPr lang="en-US" dirty="0"/>
          </a:p>
          <a:p>
            <a:endParaRPr lang="en-US" dirty="0" smtClean="0"/>
          </a:p>
          <a:p>
            <a:r>
              <a:rPr lang="en-US" sz="1800" dirty="0" smtClean="0"/>
              <a:t>From Night to His Day by Judith </a:t>
            </a:r>
            <a:r>
              <a:rPr lang="en-US" sz="1800" dirty="0" err="1" smtClean="0"/>
              <a:t>Lorber</a:t>
            </a:r>
            <a:endParaRPr lang="en-US" sz="1800" dirty="0" smtClean="0"/>
          </a:p>
          <a:p>
            <a:pPr marL="0" indent="0">
              <a:buNone/>
            </a:pPr>
            <a:endParaRPr lang="en-US" dirty="0" smtClean="0"/>
          </a:p>
          <a:p>
            <a:endParaRPr lang="en-US" dirty="0" smtClean="0"/>
          </a:p>
          <a:p>
            <a:endParaRPr lang="en-US" dirty="0"/>
          </a:p>
        </p:txBody>
      </p:sp>
    </p:spTree>
    <p:extLst>
      <p:ext uri="{BB962C8B-B14F-4D97-AF65-F5344CB8AC3E}">
        <p14:creationId xmlns:p14="http://schemas.microsoft.com/office/powerpoint/2010/main" val="37780231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North American Intersex Society</a:t>
            </a:r>
            <a:endParaRPr lang="en-US" dirty="0"/>
          </a:p>
        </p:txBody>
      </p:sp>
      <p:sp>
        <p:nvSpPr>
          <p:cNvPr id="3" name="Content Placeholder 2"/>
          <p:cNvSpPr>
            <a:spLocks noGrp="1"/>
          </p:cNvSpPr>
          <p:nvPr>
            <p:ph idx="1"/>
          </p:nvPr>
        </p:nvSpPr>
        <p:spPr>
          <a:xfrm>
            <a:off x="457200" y="1295400"/>
            <a:ext cx="8229600" cy="5562600"/>
          </a:xfrm>
        </p:spPr>
        <p:txBody>
          <a:bodyPr>
            <a:normAutofit fontScale="92500" lnSpcReduction="10000"/>
          </a:bodyPr>
          <a:lstStyle/>
          <a:p>
            <a:r>
              <a:rPr lang="en-US" sz="2000" b="1" dirty="0"/>
              <a:t>Hermaphrodites Speak! </a:t>
            </a:r>
            <a:endParaRPr lang="en-US" sz="2000" b="1" dirty="0" smtClean="0"/>
          </a:p>
          <a:p>
            <a:r>
              <a:rPr lang="en-US" sz="1800" b="1" dirty="0" smtClean="0">
                <a:solidFill>
                  <a:srgbClr val="FF0000"/>
                </a:solidFill>
                <a:hlinkClick r:id="rId2"/>
              </a:rPr>
              <a:t>http</a:t>
            </a:r>
            <a:r>
              <a:rPr lang="en-US" sz="1800" b="1" dirty="0">
                <a:solidFill>
                  <a:srgbClr val="FF0000"/>
                </a:solidFill>
                <a:hlinkClick r:id="rId2"/>
              </a:rPr>
              <a:t>://www.youtube.com/watch?v=VMER3_nxlN0</a:t>
            </a:r>
            <a:endParaRPr lang="en-US" sz="1800" b="1" dirty="0">
              <a:solidFill>
                <a:srgbClr val="FF0000"/>
              </a:solidFill>
            </a:endParaRPr>
          </a:p>
          <a:p>
            <a:endParaRPr lang="en-US" sz="1800" b="1" dirty="0"/>
          </a:p>
          <a:p>
            <a:r>
              <a:rPr lang="en-US" sz="1800" b="1" dirty="0"/>
              <a:t>Our Mission:</a:t>
            </a:r>
            <a:r>
              <a:rPr lang="en-US" sz="1800" dirty="0"/>
              <a:t> The Intersex Society of North America (ISNA) is devoted to systemic change to end shame, secrecy and unwanted genital surgeries for people born with an anatomy that someone decided is not standard for male or female.</a:t>
            </a:r>
          </a:p>
          <a:p>
            <a:r>
              <a:rPr lang="en-US" sz="1800" dirty="0"/>
              <a:t>We have learned from listening to individuals and families dealing with intersex that:</a:t>
            </a:r>
          </a:p>
          <a:p>
            <a:r>
              <a:rPr lang="en-US" sz="1800" dirty="0"/>
              <a:t>Intersexuality is primarily a problem of stigma or trauma, not gender.</a:t>
            </a:r>
          </a:p>
          <a:p>
            <a:r>
              <a:rPr lang="en-US" sz="1800" dirty="0"/>
              <a:t>Parents’ distress must not be treated by surgery on the child.</a:t>
            </a:r>
          </a:p>
          <a:p>
            <a:r>
              <a:rPr lang="en-US" sz="1800" dirty="0"/>
              <a:t>Professional mental healthcare is essential.</a:t>
            </a:r>
          </a:p>
          <a:p>
            <a:r>
              <a:rPr lang="en-US" sz="1800" dirty="0"/>
              <a:t>Honest, complete healthcare is good medicine.</a:t>
            </a:r>
          </a:p>
          <a:p>
            <a:r>
              <a:rPr lang="en-US" sz="1800" dirty="0"/>
              <a:t>All children should be assigned as a boy or a girl, without early surgery.</a:t>
            </a:r>
          </a:p>
          <a:p>
            <a:r>
              <a:rPr lang="en-US" sz="1800" dirty="0"/>
              <a:t>Click here to learn more about our agenda. With your help, we can make the world a safer place for families dealing with intersex conditions.</a:t>
            </a:r>
          </a:p>
          <a:p>
            <a:pPr marL="0" indent="0">
              <a:buNone/>
            </a:pPr>
            <a:endParaRPr lang="en-US" sz="2000" dirty="0" smtClean="0"/>
          </a:p>
          <a:p>
            <a:r>
              <a:rPr lang="en-US" sz="2000" i="1" dirty="0"/>
              <a:t>A New Era for Intersex Rights</a:t>
            </a:r>
          </a:p>
          <a:p>
            <a:pPr marL="0" indent="0">
              <a:buNone/>
            </a:pPr>
            <a:r>
              <a:rPr lang="en-US" sz="2000" dirty="0" smtClean="0">
                <a:hlinkClick r:id="rId3"/>
              </a:rPr>
              <a:t>http</a:t>
            </a:r>
            <a:r>
              <a:rPr lang="en-US" sz="2000" dirty="0">
                <a:hlinkClick r:id="rId3"/>
              </a:rPr>
              <a:t>://www.newyorker.com/online/blogs/newsdesk/2013/12/a-new-era-for-intersex-rights.html</a:t>
            </a:r>
            <a:endParaRPr lang="en-US" sz="2000" dirty="0"/>
          </a:p>
          <a:p>
            <a:pPr marL="0" indent="0">
              <a:buNone/>
            </a:pPr>
            <a:endParaRPr lang="en-US" sz="2000" dirty="0"/>
          </a:p>
          <a:p>
            <a:endParaRPr lang="en-US" sz="2000" b="1" dirty="0"/>
          </a:p>
          <a:p>
            <a:endParaRPr lang="en-US" dirty="0"/>
          </a:p>
        </p:txBody>
      </p:sp>
    </p:spTree>
    <p:extLst>
      <p:ext uri="{BB962C8B-B14F-4D97-AF65-F5344CB8AC3E}">
        <p14:creationId xmlns:p14="http://schemas.microsoft.com/office/powerpoint/2010/main" val="9720412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a:t>
            </a:r>
            <a:endParaRPr lang="en-US" dirty="0"/>
          </a:p>
        </p:txBody>
      </p:sp>
      <p:sp>
        <p:nvSpPr>
          <p:cNvPr id="3" name="Content Placeholder 2"/>
          <p:cNvSpPr>
            <a:spLocks noGrp="1"/>
          </p:cNvSpPr>
          <p:nvPr>
            <p:ph idx="1"/>
          </p:nvPr>
        </p:nvSpPr>
        <p:spPr>
          <a:xfrm>
            <a:off x="457200" y="1600200"/>
            <a:ext cx="8229600" cy="5257800"/>
          </a:xfrm>
        </p:spPr>
        <p:txBody>
          <a:bodyPr>
            <a:normAutofit fontScale="62500" lnSpcReduction="20000"/>
          </a:bodyPr>
          <a:lstStyle/>
          <a:p>
            <a:r>
              <a:rPr lang="en-US" b="1" dirty="0"/>
              <a:t>Transsexuals</a:t>
            </a:r>
            <a:r>
              <a:rPr lang="en-US" dirty="0"/>
              <a:t> are people who have “become” other than their birth sex.  Some use hormones to become other and some also have surgery and “legally” become other than their birth sex</a:t>
            </a:r>
            <a:r>
              <a:rPr lang="en-US" dirty="0" smtClean="0"/>
              <a:t>.</a:t>
            </a:r>
          </a:p>
          <a:p>
            <a:endParaRPr lang="en-US" dirty="0"/>
          </a:p>
          <a:p>
            <a:r>
              <a:rPr lang="en-US" b="1" dirty="0"/>
              <a:t>Transvestites </a:t>
            </a:r>
            <a:r>
              <a:rPr lang="en-US" dirty="0"/>
              <a:t>are those who dress in the clothing of the “opposite” sex and for whom that dressing is sexually exciting (Marcus, p, 200</a:t>
            </a:r>
            <a:r>
              <a:rPr lang="en-US" dirty="0" smtClean="0"/>
              <a:t>).</a:t>
            </a:r>
          </a:p>
          <a:p>
            <a:endParaRPr lang="en-US" dirty="0"/>
          </a:p>
          <a:p>
            <a:r>
              <a:rPr lang="en-US" b="1" dirty="0"/>
              <a:t>Queer</a:t>
            </a:r>
            <a:r>
              <a:rPr lang="en-US" dirty="0"/>
              <a:t> was originally a derogatory label used to refer to lesbian and gay people or to intimidate and offend heterosexuals.  More recently, this term has been reclaimed by some lesbians, gay men, bisexual people and transgender people as an inclusive and positive way to identify all people targeted by heterosexism and homophobia. (Adams, et. Al., 162 - 3)  </a:t>
            </a:r>
            <a:endParaRPr lang="en-US" dirty="0" smtClean="0"/>
          </a:p>
          <a:p>
            <a:endParaRPr lang="en-US" dirty="0" smtClean="0"/>
          </a:p>
          <a:p>
            <a:r>
              <a:rPr lang="en-US" dirty="0" smtClean="0"/>
              <a:t>Billy Tipton</a:t>
            </a:r>
            <a:endParaRPr lang="en-US" dirty="0"/>
          </a:p>
          <a:p>
            <a:pPr marL="0" indent="0">
              <a:buNone/>
            </a:pPr>
            <a:r>
              <a:rPr lang="en-US" dirty="0"/>
              <a:t>http://www.nytimes.com/1989/02/02/us/musician-s-death-at-74-reveals-he-was-a-woman.html</a:t>
            </a:r>
            <a:endParaRPr lang="en-US" dirty="0" smtClean="0"/>
          </a:p>
          <a:p>
            <a:endParaRPr lang="en-US" dirty="0"/>
          </a:p>
          <a:p>
            <a:pPr marL="0" indent="0">
              <a:buNone/>
            </a:pPr>
            <a:r>
              <a:rPr lang="en-US" dirty="0" smtClean="0"/>
              <a:t>Billy Tipton http</a:t>
            </a:r>
            <a:r>
              <a:rPr lang="en-US" dirty="0"/>
              <a:t>://www.youtube.com/watch?v=2bg4b6V4eXY</a:t>
            </a:r>
          </a:p>
          <a:p>
            <a:endParaRPr lang="en-US" dirty="0"/>
          </a:p>
        </p:txBody>
      </p:sp>
    </p:spTree>
    <p:extLst>
      <p:ext uri="{BB962C8B-B14F-4D97-AF65-F5344CB8AC3E}">
        <p14:creationId xmlns:p14="http://schemas.microsoft.com/office/powerpoint/2010/main" val="32150182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taneo BT" panose="03020802040502060804" pitchFamily="66" charset="0"/>
              </a:rPr>
              <a:t>Asexuality</a:t>
            </a:r>
            <a:endParaRPr lang="en-US" b="1" dirty="0">
              <a:latin typeface="Cataneo BT" panose="03020802040502060804" pitchFamily="66" charset="0"/>
            </a:endParaRPr>
          </a:p>
        </p:txBody>
      </p:sp>
      <p:sp>
        <p:nvSpPr>
          <p:cNvPr id="3" name="Content Placeholder 2"/>
          <p:cNvSpPr>
            <a:spLocks noGrp="1"/>
          </p:cNvSpPr>
          <p:nvPr>
            <p:ph idx="1"/>
          </p:nvPr>
        </p:nvSpPr>
        <p:spPr>
          <a:xfrm>
            <a:off x="457200" y="1295400"/>
            <a:ext cx="8229600" cy="5486400"/>
          </a:xfrm>
        </p:spPr>
        <p:txBody>
          <a:bodyPr>
            <a:normAutofit fontScale="47500" lnSpcReduction="20000"/>
          </a:bodyPr>
          <a:lstStyle/>
          <a:p>
            <a:pPr marL="0" indent="0" algn="ctr">
              <a:buNone/>
            </a:pPr>
            <a:r>
              <a:rPr lang="en-US" dirty="0">
                <a:latin typeface="Cataneo BT" panose="03020802040502060804" pitchFamily="66" charset="0"/>
              </a:rPr>
              <a:t>I am asexual. </a:t>
            </a:r>
          </a:p>
          <a:p>
            <a:pPr marL="0" indent="0" algn="ctr">
              <a:buNone/>
            </a:pPr>
            <a:r>
              <a:rPr lang="en-US" dirty="0">
                <a:latin typeface="Cataneo BT" panose="03020802040502060804" pitchFamily="66" charset="0"/>
              </a:rPr>
              <a:t>I don’t feel sexually attracted to anyone. </a:t>
            </a:r>
          </a:p>
          <a:p>
            <a:pPr marL="0" indent="0" algn="ctr">
              <a:buNone/>
            </a:pPr>
            <a:r>
              <a:rPr lang="en-US" dirty="0">
                <a:latin typeface="Cataneo BT" panose="03020802040502060804" pitchFamily="66" charset="0"/>
              </a:rPr>
              <a:t>Not men. Not women. </a:t>
            </a:r>
          </a:p>
          <a:p>
            <a:pPr marL="0" indent="0" algn="ctr">
              <a:buNone/>
            </a:pPr>
            <a:r>
              <a:rPr lang="en-US" i="1" dirty="0">
                <a:latin typeface="Cataneo BT" panose="03020802040502060804" pitchFamily="66" charset="0"/>
              </a:rPr>
              <a:t>That’s all it is. </a:t>
            </a:r>
            <a:endParaRPr lang="en-US" dirty="0">
              <a:latin typeface="Cataneo BT" panose="03020802040502060804" pitchFamily="66" charset="0"/>
            </a:endParaRPr>
          </a:p>
          <a:p>
            <a:pPr marL="0" indent="0" algn="ctr">
              <a:buNone/>
            </a:pPr>
            <a:r>
              <a:rPr lang="en-US" dirty="0">
                <a:latin typeface="Cataneo BT" panose="03020802040502060804" pitchFamily="66" charset="0"/>
              </a:rPr>
              <a:t>I’m not gay. </a:t>
            </a:r>
          </a:p>
          <a:p>
            <a:pPr marL="0" indent="0" algn="ctr">
              <a:buNone/>
            </a:pPr>
            <a:r>
              <a:rPr lang="en-US" dirty="0">
                <a:latin typeface="Cataneo BT" panose="03020802040502060804" pitchFamily="66" charset="0"/>
              </a:rPr>
              <a:t>I’m not straight. </a:t>
            </a:r>
          </a:p>
          <a:p>
            <a:pPr marL="0" indent="0" algn="ctr">
              <a:buNone/>
            </a:pPr>
            <a:r>
              <a:rPr lang="en-US" dirty="0">
                <a:latin typeface="Cataneo BT" panose="03020802040502060804" pitchFamily="66" charset="0"/>
              </a:rPr>
              <a:t>I’m not bi. </a:t>
            </a:r>
          </a:p>
          <a:p>
            <a:pPr marL="0" indent="0" algn="ctr">
              <a:buNone/>
            </a:pPr>
            <a:r>
              <a:rPr lang="en-US" i="1" dirty="0">
                <a:latin typeface="Cataneo BT" panose="03020802040502060804" pitchFamily="66" charset="0"/>
              </a:rPr>
              <a:t>I’m none of the above. </a:t>
            </a:r>
            <a:endParaRPr lang="en-US" dirty="0">
              <a:latin typeface="Cataneo BT" panose="03020802040502060804" pitchFamily="66" charset="0"/>
            </a:endParaRPr>
          </a:p>
          <a:p>
            <a:pPr marL="0" indent="0" algn="ctr">
              <a:buNone/>
            </a:pPr>
            <a:r>
              <a:rPr lang="en-US" dirty="0">
                <a:latin typeface="Cataneo BT" panose="03020802040502060804" pitchFamily="66" charset="0"/>
              </a:rPr>
              <a:t>Asexuality is real. </a:t>
            </a:r>
          </a:p>
          <a:p>
            <a:pPr marL="0" indent="0" algn="ctr">
              <a:buNone/>
            </a:pPr>
            <a:r>
              <a:rPr lang="en-US" dirty="0">
                <a:latin typeface="Cataneo BT" panose="03020802040502060804" pitchFamily="66" charset="0"/>
              </a:rPr>
              <a:t>It’s not fake. </a:t>
            </a:r>
          </a:p>
          <a:p>
            <a:pPr marL="0" indent="0" algn="ctr">
              <a:buNone/>
            </a:pPr>
            <a:r>
              <a:rPr lang="en-US" dirty="0">
                <a:latin typeface="Cataneo BT" panose="03020802040502060804" pitchFamily="66" charset="0"/>
              </a:rPr>
              <a:t>It’s not a hormone problem. </a:t>
            </a:r>
          </a:p>
          <a:p>
            <a:pPr marL="0" indent="0" algn="ctr">
              <a:buNone/>
            </a:pPr>
            <a:r>
              <a:rPr lang="en-US" dirty="0">
                <a:latin typeface="Cataneo BT" panose="03020802040502060804" pitchFamily="66" charset="0"/>
              </a:rPr>
              <a:t>It’s not a way of running from a bad relationship. </a:t>
            </a:r>
          </a:p>
          <a:p>
            <a:pPr marL="0" indent="0" algn="ctr">
              <a:buNone/>
            </a:pPr>
            <a:r>
              <a:rPr lang="en-US" dirty="0">
                <a:latin typeface="Cataneo BT" panose="03020802040502060804" pitchFamily="66" charset="0"/>
              </a:rPr>
              <a:t>It’s not a physical condition. </a:t>
            </a:r>
          </a:p>
          <a:p>
            <a:pPr marL="0" indent="0" algn="ctr">
              <a:buNone/>
            </a:pPr>
            <a:r>
              <a:rPr lang="en-US" dirty="0">
                <a:latin typeface="Cataneo BT" panose="03020802040502060804" pitchFamily="66" charset="0"/>
              </a:rPr>
              <a:t>It’s not an attention grab. </a:t>
            </a:r>
          </a:p>
          <a:p>
            <a:pPr marL="0" indent="0" algn="ctr">
              <a:buNone/>
            </a:pPr>
            <a:r>
              <a:rPr lang="en-US" dirty="0">
                <a:latin typeface="Cataneo BT" panose="03020802040502060804" pitchFamily="66" charset="0"/>
              </a:rPr>
              <a:t>It’s not an inability to have sex. </a:t>
            </a:r>
          </a:p>
          <a:p>
            <a:pPr marL="0" indent="0" algn="ctr">
              <a:buNone/>
            </a:pPr>
            <a:r>
              <a:rPr lang="en-US" dirty="0">
                <a:latin typeface="Cataneo BT" panose="03020802040502060804" pitchFamily="66" charset="0"/>
              </a:rPr>
              <a:t>It’s not an inability to love. </a:t>
            </a:r>
          </a:p>
          <a:p>
            <a:pPr marL="0" indent="0" algn="ctr">
              <a:buNone/>
            </a:pPr>
            <a:r>
              <a:rPr lang="en-US" dirty="0">
                <a:latin typeface="Cataneo BT" panose="03020802040502060804" pitchFamily="66" charset="0"/>
              </a:rPr>
              <a:t>It’s not some way to be “special”. </a:t>
            </a:r>
          </a:p>
          <a:p>
            <a:pPr marL="0" indent="0" algn="ctr">
              <a:buNone/>
            </a:pPr>
            <a:r>
              <a:rPr lang="en-US" dirty="0">
                <a:latin typeface="Cataneo BT" panose="03020802040502060804" pitchFamily="66" charset="0"/>
              </a:rPr>
              <a:t>I don’t care if you have sex. </a:t>
            </a:r>
          </a:p>
          <a:p>
            <a:pPr marL="0" indent="0" algn="ctr">
              <a:buNone/>
            </a:pPr>
            <a:r>
              <a:rPr lang="en-US" dirty="0">
                <a:latin typeface="Cataneo BT" panose="03020802040502060804" pitchFamily="66" charset="0"/>
              </a:rPr>
              <a:t>I don’t care if you don’t. </a:t>
            </a:r>
          </a:p>
          <a:p>
            <a:pPr marL="0" indent="0" algn="ctr">
              <a:buNone/>
            </a:pPr>
            <a:r>
              <a:rPr lang="en-US" dirty="0">
                <a:latin typeface="Cataneo BT" panose="03020802040502060804" pitchFamily="66" charset="0"/>
              </a:rPr>
              <a:t>I don’t want to shame you. </a:t>
            </a:r>
          </a:p>
          <a:p>
            <a:pPr marL="0" indent="0" algn="ctr">
              <a:buNone/>
            </a:pPr>
            <a:r>
              <a:rPr lang="en-US" dirty="0">
                <a:latin typeface="Cataneo BT" panose="03020802040502060804" pitchFamily="66" charset="0"/>
              </a:rPr>
              <a:t>I don’t want to convert you. </a:t>
            </a:r>
          </a:p>
          <a:p>
            <a:pPr marL="0" indent="0" algn="ctr">
              <a:buNone/>
            </a:pPr>
            <a:r>
              <a:rPr lang="en-US" dirty="0">
                <a:latin typeface="Cataneo BT" panose="03020802040502060804" pitchFamily="66" charset="0"/>
              </a:rPr>
              <a:t>I don’t want to recruit you. </a:t>
            </a:r>
          </a:p>
          <a:p>
            <a:pPr marL="0" indent="0" algn="ctr">
              <a:buNone/>
            </a:pPr>
            <a:r>
              <a:rPr lang="en-US" i="1" dirty="0">
                <a:latin typeface="Cataneo BT" panose="03020802040502060804" pitchFamily="66" charset="0"/>
              </a:rPr>
              <a:t>I just want you to understand me. </a:t>
            </a:r>
            <a:endParaRPr lang="en-US" dirty="0">
              <a:latin typeface="Cataneo BT" panose="03020802040502060804" pitchFamily="66" charset="0"/>
            </a:endParaRPr>
          </a:p>
        </p:txBody>
      </p:sp>
    </p:spTree>
    <p:extLst>
      <p:ext uri="{BB962C8B-B14F-4D97-AF65-F5344CB8AC3E}">
        <p14:creationId xmlns:p14="http://schemas.microsoft.com/office/powerpoint/2010/main" val="17972826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ASEXUALITY</a:t>
            </a:r>
            <a:endParaRPr lang="en-US" dirty="0"/>
          </a:p>
        </p:txBody>
      </p:sp>
      <p:sp>
        <p:nvSpPr>
          <p:cNvPr id="3" name="Content Placeholder 2"/>
          <p:cNvSpPr>
            <a:spLocks noGrp="1"/>
          </p:cNvSpPr>
          <p:nvPr>
            <p:ph idx="1"/>
          </p:nvPr>
        </p:nvSpPr>
        <p:spPr>
          <a:xfrm>
            <a:off x="76200" y="2514600"/>
            <a:ext cx="8839200" cy="4190999"/>
          </a:xfrm>
        </p:spPr>
        <p:txBody>
          <a:bodyPr>
            <a:normAutofit fontScale="25000" lnSpcReduction="20000"/>
          </a:bodyPr>
          <a:lstStyle/>
          <a:p>
            <a:endParaRPr lang="en-US" sz="1800" u="sng" dirty="0" smtClean="0">
              <a:hlinkClick r:id="rId2"/>
            </a:endParaRPr>
          </a:p>
          <a:p>
            <a:endParaRPr lang="en-US" sz="1800" u="sng" dirty="0">
              <a:hlinkClick r:id="rId2"/>
            </a:endParaRPr>
          </a:p>
          <a:p>
            <a:endParaRPr lang="en-US" sz="1800" u="sng" dirty="0" smtClean="0">
              <a:hlinkClick r:id="rId2"/>
            </a:endParaRPr>
          </a:p>
          <a:p>
            <a:endParaRPr lang="en-US" sz="1800" u="sng" dirty="0">
              <a:hlinkClick r:id="rId2"/>
            </a:endParaRPr>
          </a:p>
          <a:p>
            <a:endParaRPr lang="en-US" sz="1800" u="sng" dirty="0" smtClean="0">
              <a:hlinkClick r:id="rId2"/>
            </a:endParaRPr>
          </a:p>
          <a:p>
            <a:endParaRPr lang="en-US" sz="1800" u="sng" dirty="0">
              <a:hlinkClick r:id="rId2"/>
            </a:endParaRPr>
          </a:p>
          <a:p>
            <a:endParaRPr lang="en-US" sz="1800" u="sng" dirty="0" smtClean="0">
              <a:hlinkClick r:id="rId2"/>
            </a:endParaRPr>
          </a:p>
          <a:p>
            <a:endParaRPr lang="en-US" sz="1800" u="sng" dirty="0" smtClean="0">
              <a:hlinkClick r:id="rId2"/>
            </a:endParaRPr>
          </a:p>
          <a:p>
            <a:endParaRPr lang="en-US" sz="1800" u="sng" dirty="0">
              <a:hlinkClick r:id="rId2"/>
            </a:endParaRPr>
          </a:p>
          <a:p>
            <a:endParaRPr lang="en-US" sz="1800" u="sng" dirty="0" smtClean="0">
              <a:hlinkClick r:id="rId2"/>
            </a:endParaRPr>
          </a:p>
          <a:p>
            <a:endParaRPr lang="en-US" sz="3700" u="sng" dirty="0">
              <a:hlinkClick r:id="rId2"/>
            </a:endParaRPr>
          </a:p>
          <a:p>
            <a:pPr marL="0" indent="0">
              <a:buNone/>
            </a:pPr>
            <a:endParaRPr lang="en-US" sz="4000" dirty="0" smtClean="0">
              <a:hlinkClick r:id="rId3"/>
            </a:endParaRPr>
          </a:p>
          <a:p>
            <a:r>
              <a:rPr lang="en-US" sz="4000" i="1" dirty="0" smtClean="0"/>
              <a:t>What is Asexuality? </a:t>
            </a:r>
            <a:r>
              <a:rPr lang="en-US" sz="4000" u="sng" dirty="0">
                <a:hlinkClick r:id="rId2"/>
              </a:rPr>
              <a:t>http://</a:t>
            </a:r>
            <a:r>
              <a:rPr lang="en-US" sz="4000" u="sng" dirty="0" smtClean="0">
                <a:hlinkClick r:id="rId2"/>
              </a:rPr>
              <a:t>www.huffingtonpost.com/2013/06/17/what-is-asexuality_n_3360424.html?1371476978</a:t>
            </a:r>
            <a:endParaRPr lang="en-US" sz="4000" u="sng" dirty="0" smtClean="0"/>
          </a:p>
          <a:p>
            <a:pPr marL="0" indent="0">
              <a:buNone/>
            </a:pPr>
            <a:endParaRPr lang="en-US" sz="4000" u="sng" dirty="0" smtClean="0"/>
          </a:p>
          <a:p>
            <a:endParaRPr lang="en-US" sz="4000" u="sng" dirty="0"/>
          </a:p>
          <a:p>
            <a:r>
              <a:rPr lang="en-US" sz="4000" i="1" dirty="0" smtClean="0"/>
              <a:t>Anatomy of an </a:t>
            </a:r>
            <a:r>
              <a:rPr lang="en-US" sz="4000" i="1" dirty="0"/>
              <a:t>Asexual Relationship </a:t>
            </a:r>
            <a:r>
              <a:rPr lang="en-US" sz="4000" i="1" dirty="0" smtClean="0"/>
              <a:t> </a:t>
            </a:r>
            <a:r>
              <a:rPr lang="en-US" sz="4000" dirty="0" smtClean="0"/>
              <a:t>and Slides  </a:t>
            </a:r>
            <a:r>
              <a:rPr lang="en-US" sz="4000" i="1" dirty="0" smtClean="0">
                <a:hlinkClick r:id="rId4"/>
              </a:rPr>
              <a:t>http</a:t>
            </a:r>
            <a:r>
              <a:rPr lang="en-US" sz="4000" i="1" dirty="0">
                <a:hlinkClick r:id="rId4"/>
              </a:rPr>
              <a:t>://</a:t>
            </a:r>
            <a:r>
              <a:rPr lang="en-US" sz="4000" i="1" dirty="0" smtClean="0">
                <a:hlinkClick r:id="rId4"/>
              </a:rPr>
              <a:t>www.huffingtonpost.com/2013/06/20/asexual-discrimination_n_3380551.html?1371733068</a:t>
            </a:r>
            <a:endParaRPr lang="en-US" sz="4000" i="1" dirty="0" smtClean="0"/>
          </a:p>
          <a:p>
            <a:endParaRPr lang="en-US" sz="4000" i="1" dirty="0" smtClean="0"/>
          </a:p>
          <a:p>
            <a:pPr marL="0" indent="0">
              <a:buNone/>
            </a:pPr>
            <a:endParaRPr lang="en-US" sz="4000" u="sng" dirty="0"/>
          </a:p>
          <a:p>
            <a:r>
              <a:rPr lang="en-US" sz="4000" dirty="0" smtClean="0"/>
              <a:t>Love </a:t>
            </a:r>
            <a:r>
              <a:rPr lang="en-US" sz="4000" dirty="0"/>
              <a:t>Without Sex </a:t>
            </a:r>
            <a:r>
              <a:rPr lang="en-US" sz="4000" dirty="0">
                <a:hlinkClick r:id="rId5"/>
              </a:rPr>
              <a:t>http://</a:t>
            </a:r>
            <a:r>
              <a:rPr lang="en-US" sz="4000" dirty="0" smtClean="0">
                <a:hlinkClick r:id="rId5"/>
              </a:rPr>
              <a:t>www.huffingtonpost.com/2013/06/19/asexual-relationships_n_3362206.html?1371648830</a:t>
            </a:r>
            <a:endParaRPr lang="en-US" sz="4000" dirty="0" smtClean="0"/>
          </a:p>
          <a:p>
            <a:pPr marL="0" indent="0">
              <a:buNone/>
            </a:pPr>
            <a:endParaRPr lang="en-US" sz="4000" dirty="0" smtClean="0"/>
          </a:p>
          <a:p>
            <a:pPr marL="0" indent="0">
              <a:buNone/>
            </a:pPr>
            <a:endParaRPr lang="en-US" sz="4000" dirty="0"/>
          </a:p>
          <a:p>
            <a:r>
              <a:rPr lang="en-US" sz="4000" dirty="0"/>
              <a:t>LGBT, Asexual Communities Clash Over Ace Inclusion  </a:t>
            </a:r>
            <a:r>
              <a:rPr lang="en-US" sz="4000" dirty="0" smtClean="0">
                <a:hlinkClick r:id="rId6"/>
              </a:rPr>
              <a:t>http</a:t>
            </a:r>
            <a:r>
              <a:rPr lang="en-US" sz="4000" dirty="0">
                <a:hlinkClick r:id="rId6"/>
              </a:rPr>
              <a:t>://www.huffingtonpost.com/2013/06/21/lgbt-asexual_n_3385530.html?1371820877</a:t>
            </a:r>
            <a:endParaRPr lang="en-US" sz="4000" dirty="0" smtClean="0"/>
          </a:p>
          <a:p>
            <a:pPr marL="0" indent="0">
              <a:buNone/>
            </a:pPr>
            <a:endParaRPr lang="en-US" sz="4000" dirty="0" smtClean="0"/>
          </a:p>
          <a:p>
            <a:endParaRPr lang="en-US" sz="4000" dirty="0"/>
          </a:p>
          <a:p>
            <a:r>
              <a:rPr lang="en-US" sz="4000" i="1" dirty="0" smtClean="0"/>
              <a:t>Asexuality as </a:t>
            </a:r>
            <a:r>
              <a:rPr lang="en-US" sz="4000" i="1" dirty="0"/>
              <a:t>a Disorder </a:t>
            </a:r>
            <a:r>
              <a:rPr lang="en-US" sz="4000" i="1" dirty="0" smtClean="0"/>
              <a:t> </a:t>
            </a:r>
            <a:r>
              <a:rPr lang="en-US" sz="4000" dirty="0" smtClean="0"/>
              <a:t>and  </a:t>
            </a:r>
            <a:r>
              <a:rPr lang="en-US" sz="4000" i="1" dirty="0" smtClean="0"/>
              <a:t>The Asexual Community </a:t>
            </a:r>
            <a:r>
              <a:rPr lang="en-US" sz="4000" dirty="0" smtClean="0">
                <a:hlinkClick r:id="rId3"/>
              </a:rPr>
              <a:t>http</a:t>
            </a:r>
            <a:r>
              <a:rPr lang="en-US" sz="4000" dirty="0">
                <a:hlinkClick r:id="rId3"/>
              </a:rPr>
              <a:t>://</a:t>
            </a:r>
            <a:r>
              <a:rPr lang="en-US" sz="4000" dirty="0" smtClean="0">
                <a:hlinkClick r:id="rId3"/>
              </a:rPr>
              <a:t>www.huffingtonpost.com/2013/06/18/asexual-disorder_n_3361472.html?1371562287</a:t>
            </a:r>
            <a:endParaRPr lang="en-US" sz="4000" dirty="0" smtClean="0"/>
          </a:p>
          <a:p>
            <a:pPr marL="0" indent="0">
              <a:buNone/>
            </a:pPr>
            <a:endParaRPr lang="en-US" sz="4000" dirty="0" smtClean="0"/>
          </a:p>
          <a:p>
            <a:endParaRPr lang="en-US" sz="4000" dirty="0"/>
          </a:p>
          <a:p>
            <a:r>
              <a:rPr lang="en-US" sz="4000" i="1" dirty="0"/>
              <a:t>Asexual Community Leaders Look Toward The Future    </a:t>
            </a:r>
            <a:r>
              <a:rPr lang="en-US" sz="4000" dirty="0" smtClean="0">
                <a:hlinkClick r:id="rId7"/>
              </a:rPr>
              <a:t>http://www.huffingtonpost.com/2013/06/22/asexual-community_n_3386123.html?1371909647</a:t>
            </a:r>
            <a:endParaRPr lang="en-US" sz="4000" dirty="0" smtClean="0"/>
          </a:p>
          <a:p>
            <a:endParaRPr lang="en-US" sz="3700" dirty="0" smtClean="0"/>
          </a:p>
          <a:p>
            <a:endParaRPr lang="en-US" sz="3700" dirty="0"/>
          </a:p>
          <a:p>
            <a:r>
              <a:rPr lang="en-US" sz="3700" dirty="0">
                <a:hlinkClick r:id="rId8"/>
              </a:rPr>
              <a:t>http://www.ace-book.net</a:t>
            </a:r>
            <a:r>
              <a:rPr lang="en-US" sz="3700" dirty="0" smtClean="0">
                <a:hlinkClick r:id="rId8"/>
              </a:rPr>
              <a:t>/</a:t>
            </a:r>
            <a:endParaRPr lang="en-US" sz="3700" dirty="0" smtClean="0"/>
          </a:p>
          <a:p>
            <a:endParaRPr lang="en-US" sz="3700" dirty="0" smtClean="0"/>
          </a:p>
          <a:p>
            <a:endParaRPr lang="en-US" sz="1800" dirty="0"/>
          </a:p>
          <a:p>
            <a:endParaRPr lang="en-US" sz="1800" dirty="0" smtClean="0"/>
          </a:p>
          <a:p>
            <a:endParaRPr lang="en-US" sz="1800" dirty="0"/>
          </a:p>
          <a:p>
            <a:endParaRPr lang="en-US" sz="1800" dirty="0" smtClean="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751611797"/>
              </p:ext>
            </p:extLst>
          </p:nvPr>
        </p:nvGraphicFramePr>
        <p:xfrm>
          <a:off x="2209800" y="1447800"/>
          <a:ext cx="4800600" cy="2011680"/>
        </p:xfrm>
        <a:graphic>
          <a:graphicData uri="http://schemas.openxmlformats.org/drawingml/2006/table">
            <a:tbl>
              <a:tblPr firstRow="1" bandRow="1">
                <a:tableStyleId>{5C22544A-7EE6-4342-B048-85BDC9FD1C3A}</a:tableStyleId>
              </a:tblPr>
              <a:tblGrid>
                <a:gridCol w="4800600"/>
              </a:tblGrid>
              <a:tr h="15557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An asexual person is a person who </a:t>
                      </a:r>
                      <a:br>
                        <a:rPr lang="en-US" dirty="0" smtClean="0"/>
                      </a:br>
                      <a:r>
                        <a:rPr lang="en-US" dirty="0" smtClean="0"/>
                        <a:t>does not experience sexual attraction.  </a:t>
                      </a:r>
                    </a:p>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From</a:t>
                      </a:r>
                      <a:r>
                        <a:rPr lang="en-US" baseline="0" dirty="0" smtClean="0"/>
                        <a:t> asexual.org</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lt1"/>
                          </a:solidFill>
                          <a:effectLst/>
                          <a:latin typeface="+mn-lt"/>
                          <a:ea typeface="+mn-ea"/>
                          <a:cs typeface="+mn-cs"/>
                        </a:rPr>
                        <a:t>October 20 through 26, 2013 is </a:t>
                      </a:r>
                      <a:r>
                        <a:rPr lang="en-US" sz="1800" b="1" kern="1200" dirty="0" smtClean="0">
                          <a:solidFill>
                            <a:schemeClr val="lt1"/>
                          </a:solidFill>
                          <a:effectLst/>
                          <a:latin typeface="+mn-lt"/>
                          <a:ea typeface="+mn-ea"/>
                          <a:cs typeface="+mn-cs"/>
                          <a:hlinkClick r:id="rId9"/>
                        </a:rPr>
                        <a:t>Asexual Awareness Week</a:t>
                      </a:r>
                      <a:r>
                        <a:rPr lang="en-US" sz="1800" b="1" kern="1200" dirty="0" smtClean="0">
                          <a:solidFill>
                            <a:schemeClr val="lt1"/>
                          </a:solidFill>
                          <a:effectLst/>
                          <a:latin typeface="+mn-lt"/>
                          <a:ea typeface="+mn-ea"/>
                          <a:cs typeface="+mn-cs"/>
                        </a:rPr>
                        <a:t>. </a:t>
                      </a:r>
                      <a:r>
                        <a:rPr lang="en-US" sz="1800" b="1" kern="1200" dirty="0" smtClean="0">
                          <a:solidFill>
                            <a:schemeClr val="lt1"/>
                          </a:solidFill>
                          <a:effectLst/>
                          <a:latin typeface="+mn-lt"/>
                          <a:ea typeface="+mn-ea"/>
                          <a:cs typeface="+mn-cs"/>
                          <a:hlinkClick r:id="rId10"/>
                        </a:rPr>
                        <a:t>https://www.facebook.com/aceawareness</a:t>
                      </a:r>
                      <a:endParaRPr lang="en-US" dirty="0"/>
                    </a:p>
                  </a:txBody>
                  <a:tcPr/>
                </a:tc>
              </a:tr>
            </a:tbl>
          </a:graphicData>
        </a:graphic>
      </p:graphicFrame>
    </p:spTree>
    <p:extLst>
      <p:ext uri="{BB962C8B-B14F-4D97-AF65-F5344CB8AC3E}">
        <p14:creationId xmlns:p14="http://schemas.microsoft.com/office/powerpoint/2010/main" val="42068206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Documentary and Interviews </a:t>
            </a:r>
            <a:endParaRPr lang="en-US" dirty="0"/>
          </a:p>
        </p:txBody>
      </p:sp>
      <p:sp>
        <p:nvSpPr>
          <p:cNvPr id="3" name="Content Placeholder 2"/>
          <p:cNvSpPr>
            <a:spLocks noGrp="1"/>
          </p:cNvSpPr>
          <p:nvPr>
            <p:ph idx="1"/>
          </p:nvPr>
        </p:nvSpPr>
        <p:spPr>
          <a:xfrm>
            <a:off x="457200" y="1600200"/>
            <a:ext cx="8229600" cy="5029200"/>
          </a:xfrm>
        </p:spPr>
        <p:txBody>
          <a:bodyPr>
            <a:normAutofit/>
          </a:bodyPr>
          <a:lstStyle/>
          <a:p>
            <a:r>
              <a:rPr lang="en-US" dirty="0" smtClean="0"/>
              <a:t>(A</a:t>
            </a:r>
            <a:r>
              <a:rPr lang="en-US" dirty="0"/>
              <a:t>) Sexual </a:t>
            </a:r>
            <a:r>
              <a:rPr lang="en-US" dirty="0" smtClean="0">
                <a:hlinkClick r:id="rId2"/>
              </a:rPr>
              <a:t>–</a:t>
            </a:r>
            <a:r>
              <a:rPr lang="en-US" dirty="0" smtClean="0"/>
              <a:t> the documentary</a:t>
            </a:r>
          </a:p>
          <a:p>
            <a:pPr marL="0" indent="0">
              <a:buNone/>
            </a:pPr>
            <a:r>
              <a:rPr lang="en-US" sz="2000" dirty="0" smtClean="0">
                <a:hlinkClick r:id="rId2"/>
              </a:rPr>
              <a:t>http</a:t>
            </a:r>
            <a:r>
              <a:rPr lang="en-US" sz="2000" dirty="0">
                <a:hlinkClick r:id="rId2"/>
              </a:rPr>
              <a:t>://</a:t>
            </a:r>
            <a:r>
              <a:rPr lang="en-US" sz="2000" dirty="0" smtClean="0">
                <a:hlinkClick r:id="rId2"/>
              </a:rPr>
              <a:t>www.youtube.com/watch?v=AYMh9zkt6r4</a:t>
            </a:r>
            <a:endParaRPr lang="en-US" sz="2000" dirty="0" smtClean="0"/>
          </a:p>
          <a:p>
            <a:endParaRPr lang="en-US" sz="2800" dirty="0"/>
          </a:p>
          <a:p>
            <a:r>
              <a:rPr lang="en-US" sz="2800" dirty="0" smtClean="0"/>
              <a:t>Asexuality on 20/20 – March 24, 2006</a:t>
            </a:r>
          </a:p>
          <a:p>
            <a:pPr marL="0" indent="0">
              <a:buNone/>
            </a:pPr>
            <a:r>
              <a:rPr lang="en-US" sz="2000" dirty="0">
                <a:hlinkClick r:id="rId3"/>
              </a:rPr>
              <a:t>http://</a:t>
            </a:r>
            <a:r>
              <a:rPr lang="en-US" sz="2000" dirty="0" smtClean="0">
                <a:hlinkClick r:id="rId3"/>
              </a:rPr>
              <a:t>www.youtube.com/watch?v=CeKGOMUVU7g</a:t>
            </a:r>
            <a:endParaRPr lang="en-US" sz="2000" dirty="0" smtClean="0"/>
          </a:p>
          <a:p>
            <a:pPr marL="0" indent="0">
              <a:buNone/>
            </a:pPr>
            <a:endParaRPr lang="en-US" sz="2800" dirty="0"/>
          </a:p>
          <a:p>
            <a:r>
              <a:rPr lang="en-US" sz="2800" dirty="0" smtClean="0"/>
              <a:t>Asexuality on CNN – Showbiz </a:t>
            </a:r>
          </a:p>
          <a:p>
            <a:pPr marL="0" indent="0">
              <a:buNone/>
            </a:pPr>
            <a:r>
              <a:rPr lang="en-US" sz="2000" dirty="0">
                <a:hlinkClick r:id="rId4"/>
              </a:rPr>
              <a:t>http://</a:t>
            </a:r>
            <a:r>
              <a:rPr lang="en-US" sz="2000" dirty="0" smtClean="0">
                <a:hlinkClick r:id="rId4"/>
              </a:rPr>
              <a:t>www.youtube.com/watch?v=kkoo1lUp3ns</a:t>
            </a:r>
            <a:endParaRPr lang="en-US" sz="2000" dirty="0" smtClean="0"/>
          </a:p>
          <a:p>
            <a:pPr marL="0" indent="0">
              <a:buNone/>
            </a:pPr>
            <a:endParaRPr lang="en-US" sz="2000" dirty="0"/>
          </a:p>
          <a:p>
            <a:pPr marL="0" indent="0">
              <a:buNone/>
            </a:pPr>
            <a:endParaRPr lang="en-US" sz="2000" dirty="0" smtClean="0"/>
          </a:p>
          <a:p>
            <a:pPr marL="0" indent="0">
              <a:buNone/>
            </a:pPr>
            <a:endParaRPr lang="en-US" sz="2800" dirty="0" smtClean="0"/>
          </a:p>
          <a:p>
            <a:pPr marL="0" indent="0">
              <a:buNone/>
            </a:pPr>
            <a:endParaRPr lang="en-US" dirty="0"/>
          </a:p>
        </p:txBody>
      </p:sp>
    </p:spTree>
    <p:extLst>
      <p:ext uri="{BB962C8B-B14F-4D97-AF65-F5344CB8AC3E}">
        <p14:creationId xmlns:p14="http://schemas.microsoft.com/office/powerpoint/2010/main" val="3065787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14438"/>
            <a:ext cx="6856413" cy="442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26178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ASEXUAL SPECTRUM</a:t>
            </a:r>
            <a:endParaRPr lang="en-US" dirty="0"/>
          </a:p>
        </p:txBody>
      </p:sp>
      <p:pic>
        <p:nvPicPr>
          <p:cNvPr id="4" name="Content Placeholder 3" descr="http://big.assets.huffingtonpost.com/2013_05_SexualRomanticSpectrumWIDE.png">
            <a:hlinkClick r:id="rId2" tgtFrame="_hplink"/>
          </p:cNvPr>
          <p:cNvPicPr>
            <a:picLocks noGrp="1"/>
          </p:cNvPicPr>
          <p:nvPr>
            <p:ph idx="1"/>
          </p:nvPr>
        </p:nvPicPr>
        <p:blipFill rotWithShape="1">
          <a:blip r:embed="rId3" cstate="print">
            <a:extLst>
              <a:ext uri="{28A0092B-C50C-407E-A947-70E740481C1C}">
                <a14:useLocalDpi xmlns:a14="http://schemas.microsoft.com/office/drawing/2010/main" val="0"/>
              </a:ext>
            </a:extLst>
          </a:blip>
          <a:srcRect l="-5804" t="-1500" r="-5804" b="-1500"/>
          <a:stretch/>
        </p:blipFill>
        <p:spPr bwMode="auto">
          <a:xfrm>
            <a:off x="2647942" y="1600200"/>
            <a:ext cx="3848116" cy="4525963"/>
          </a:xfrm>
          <a:prstGeom prst="rect">
            <a:avLst/>
          </a:prstGeom>
          <a:noFill/>
          <a:ln>
            <a:noFill/>
          </a:ln>
        </p:spPr>
      </p:pic>
    </p:spTree>
    <p:extLst>
      <p:ext uri="{BB962C8B-B14F-4D97-AF65-F5344CB8AC3E}">
        <p14:creationId xmlns:p14="http://schemas.microsoft.com/office/powerpoint/2010/main" val="36080876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Sexuality Flag</a:t>
            </a:r>
            <a:endParaRPr lang="en-US" dirty="0"/>
          </a:p>
        </p:txBody>
      </p:sp>
      <p:sp>
        <p:nvSpPr>
          <p:cNvPr id="5" name="Text Placeholder 4"/>
          <p:cNvSpPr>
            <a:spLocks noGrp="1"/>
          </p:cNvSpPr>
          <p:nvPr>
            <p:ph type="body" idx="1"/>
          </p:nvPr>
        </p:nvSpPr>
        <p:spPr/>
        <p:txBody>
          <a:bodyPr/>
          <a:lstStyle/>
          <a:p>
            <a:endParaRPr lang="en-US"/>
          </a:p>
        </p:txBody>
      </p:sp>
      <p:sp>
        <p:nvSpPr>
          <p:cNvPr id="3" name="Content Placeholder 2"/>
          <p:cNvSpPr>
            <a:spLocks noGrp="1"/>
          </p:cNvSpPr>
          <p:nvPr>
            <p:ph sz="half" idx="2"/>
          </p:nvPr>
        </p:nvSpPr>
        <p:spPr>
          <a:xfrm>
            <a:off x="76200" y="2174874"/>
            <a:ext cx="4421188" cy="4530725"/>
          </a:xfrm>
        </p:spPr>
        <p:txBody>
          <a:bodyPr>
            <a:normAutofit lnSpcReduction="10000"/>
          </a:bodyPr>
          <a:lstStyle/>
          <a:p>
            <a:endParaRPr lang="en-US" dirty="0" smtClean="0"/>
          </a:p>
          <a:p>
            <a:endParaRPr lang="en-US" dirty="0"/>
          </a:p>
          <a:p>
            <a:endParaRPr lang="en-US" dirty="0"/>
          </a:p>
          <a:p>
            <a:endParaRPr lang="en-US" sz="2200" dirty="0" smtClean="0"/>
          </a:p>
          <a:p>
            <a:endParaRPr lang="en-US" sz="2200" dirty="0"/>
          </a:p>
          <a:p>
            <a:pPr marL="0" lvl="1" indent="0">
              <a:buNone/>
            </a:pPr>
            <a:r>
              <a:rPr lang="en-US" sz="2200" dirty="0"/>
              <a:t/>
            </a:r>
            <a:br>
              <a:rPr lang="en-US" sz="2200" dirty="0"/>
            </a:br>
            <a:endParaRPr lang="en-US" sz="2200" dirty="0" smtClean="0"/>
          </a:p>
          <a:p>
            <a:pPr marL="0" lvl="1" indent="0">
              <a:buNone/>
            </a:pPr>
            <a:r>
              <a:rPr lang="en-US" sz="2000" b="1" dirty="0" smtClean="0"/>
              <a:t>Black - </a:t>
            </a:r>
            <a:r>
              <a:rPr lang="en-US" sz="2000" b="1" dirty="0" err="1" smtClean="0"/>
              <a:t>asexuals</a:t>
            </a:r>
            <a:endParaRPr lang="en-US" sz="2000" b="1" dirty="0" smtClean="0"/>
          </a:p>
          <a:p>
            <a:pPr marL="0" lvl="1" indent="0">
              <a:buNone/>
            </a:pPr>
            <a:r>
              <a:rPr lang="en-US" sz="2000" b="1" dirty="0" smtClean="0">
                <a:solidFill>
                  <a:schemeClr val="bg2">
                    <a:lumMod val="75000"/>
                  </a:schemeClr>
                </a:solidFill>
              </a:rPr>
              <a:t>Grey - </a:t>
            </a:r>
            <a:r>
              <a:rPr lang="en-US" sz="2000" b="1" dirty="0" err="1" smtClean="0">
                <a:solidFill>
                  <a:schemeClr val="bg2">
                    <a:lumMod val="75000"/>
                  </a:schemeClr>
                </a:solidFill>
              </a:rPr>
              <a:t>demisexuals</a:t>
            </a:r>
            <a:r>
              <a:rPr lang="en-US" sz="2000" b="1" dirty="0" smtClean="0">
                <a:solidFill>
                  <a:schemeClr val="bg2">
                    <a:lumMod val="75000"/>
                  </a:schemeClr>
                </a:solidFill>
              </a:rPr>
              <a:t> </a:t>
            </a:r>
            <a:r>
              <a:rPr lang="en-US" sz="2000" b="1" dirty="0">
                <a:solidFill>
                  <a:schemeClr val="bg2">
                    <a:lumMod val="75000"/>
                  </a:schemeClr>
                </a:solidFill>
              </a:rPr>
              <a:t>and </a:t>
            </a:r>
            <a:r>
              <a:rPr lang="en-US" sz="2000" b="1" dirty="0" smtClean="0">
                <a:solidFill>
                  <a:schemeClr val="bg2">
                    <a:lumMod val="75000"/>
                  </a:schemeClr>
                </a:solidFill>
              </a:rPr>
              <a:t>grey-aces</a:t>
            </a:r>
          </a:p>
          <a:p>
            <a:pPr marL="0" lvl="1" indent="0">
              <a:buNone/>
            </a:pPr>
            <a:r>
              <a:rPr lang="en-US" sz="2000" b="1" dirty="0" smtClean="0">
                <a:solidFill>
                  <a:schemeClr val="bg1"/>
                </a:solidFill>
              </a:rPr>
              <a:t>White - Non-asexual </a:t>
            </a:r>
            <a:r>
              <a:rPr lang="en-US" sz="2000" b="1" dirty="0">
                <a:solidFill>
                  <a:schemeClr val="bg1"/>
                </a:solidFill>
              </a:rPr>
              <a:t>partners and allies.</a:t>
            </a:r>
          </a:p>
          <a:p>
            <a:pPr marL="0" indent="0">
              <a:buNone/>
            </a:pPr>
            <a:r>
              <a:rPr lang="en-US" sz="2000" b="1" dirty="0" smtClean="0">
                <a:solidFill>
                  <a:srgbClr val="002060"/>
                </a:solidFill>
              </a:rPr>
              <a:t>purple - </a:t>
            </a:r>
            <a:r>
              <a:rPr lang="en-US" sz="2000" b="1" dirty="0">
                <a:solidFill>
                  <a:srgbClr val="002060"/>
                </a:solidFill>
              </a:rPr>
              <a:t>the community around us, our </a:t>
            </a:r>
            <a:r>
              <a:rPr lang="en-US" sz="2000" b="1" dirty="0" smtClean="0">
                <a:solidFill>
                  <a:srgbClr val="002060"/>
                </a:solidFill>
              </a:rPr>
              <a:t>community</a:t>
            </a:r>
            <a:endParaRPr lang="en-US" sz="2000" b="1" dirty="0">
              <a:solidFill>
                <a:srgbClr val="002060"/>
              </a:solidFill>
            </a:endParaRPr>
          </a:p>
        </p:txBody>
      </p:sp>
      <p:sp>
        <p:nvSpPr>
          <p:cNvPr id="7" name="Content Placeholder 6"/>
          <p:cNvSpPr>
            <a:spLocks noGrp="1"/>
          </p:cNvSpPr>
          <p:nvPr>
            <p:ph sz="quarter" idx="4"/>
          </p:nvPr>
        </p:nvSpPr>
        <p:spPr>
          <a:xfrm>
            <a:off x="4876800" y="1295400"/>
            <a:ext cx="4191000" cy="5562600"/>
          </a:xfrm>
        </p:spPr>
        <p:txBody>
          <a:bodyPr>
            <a:normAutofit/>
          </a:bodyPr>
          <a:lstStyle/>
          <a:p>
            <a:pPr marL="0" indent="0">
              <a:buNone/>
            </a:pPr>
            <a:r>
              <a:rPr lang="en-US" b="1" dirty="0" smtClean="0">
                <a:solidFill>
                  <a:schemeClr val="bg1">
                    <a:lumMod val="65000"/>
                  </a:schemeClr>
                </a:solidFill>
              </a:rPr>
              <a:t>GREY </a:t>
            </a:r>
          </a:p>
          <a:p>
            <a:pPr marL="0" indent="0">
              <a:buNone/>
            </a:pPr>
            <a:r>
              <a:rPr lang="en-US" sz="1400" b="1" dirty="0" smtClean="0">
                <a:solidFill>
                  <a:schemeClr val="bg1">
                    <a:lumMod val="65000"/>
                  </a:schemeClr>
                </a:solidFill>
              </a:rPr>
              <a:t>Grey  - Aces</a:t>
            </a:r>
          </a:p>
          <a:p>
            <a:r>
              <a:rPr lang="en-US" sz="1400" dirty="0" smtClean="0"/>
              <a:t> Do not </a:t>
            </a:r>
            <a:r>
              <a:rPr lang="en-US" sz="1400" dirty="0"/>
              <a:t>normally experience </a:t>
            </a:r>
            <a:r>
              <a:rPr lang="en-US" sz="1400" dirty="0" smtClean="0"/>
              <a:t> attraction but </a:t>
            </a:r>
            <a:r>
              <a:rPr lang="en-US" sz="1400" dirty="0"/>
              <a:t>do experience it </a:t>
            </a:r>
            <a:r>
              <a:rPr lang="en-US" sz="1400" dirty="0" smtClean="0"/>
              <a:t>sometimes. </a:t>
            </a:r>
          </a:p>
          <a:p>
            <a:pPr marL="0" indent="0">
              <a:buNone/>
            </a:pPr>
            <a:endParaRPr lang="en-US" sz="1400" dirty="0"/>
          </a:p>
          <a:p>
            <a:r>
              <a:rPr lang="en-US" sz="1400" dirty="0" smtClean="0"/>
              <a:t>Experience </a:t>
            </a:r>
            <a:r>
              <a:rPr lang="en-US" sz="1400" dirty="0"/>
              <a:t>sexual attraction, but a low </a:t>
            </a:r>
            <a:r>
              <a:rPr lang="en-US" sz="1400" dirty="0" smtClean="0"/>
              <a:t> sex drive.</a:t>
            </a:r>
          </a:p>
          <a:p>
            <a:pPr marL="0" indent="0">
              <a:buNone/>
            </a:pPr>
            <a:endParaRPr lang="en-US" sz="1400" dirty="0"/>
          </a:p>
          <a:p>
            <a:r>
              <a:rPr lang="en-US" sz="1400" dirty="0" smtClean="0"/>
              <a:t>Experience </a:t>
            </a:r>
            <a:r>
              <a:rPr lang="en-US" sz="1400" dirty="0"/>
              <a:t>sexual attraction and drive, but not strongly enough to want to act on </a:t>
            </a:r>
            <a:r>
              <a:rPr lang="en-US" sz="1400" dirty="0" smtClean="0"/>
              <a:t>them. </a:t>
            </a:r>
          </a:p>
          <a:p>
            <a:endParaRPr lang="en-US" sz="1400" dirty="0"/>
          </a:p>
          <a:p>
            <a:r>
              <a:rPr lang="en-US" sz="1400" dirty="0" smtClean="0"/>
              <a:t>People </a:t>
            </a:r>
            <a:r>
              <a:rPr lang="en-US" sz="1400" dirty="0"/>
              <a:t>who can enjoy and desire sex, but only under very limited and specific </a:t>
            </a:r>
            <a:r>
              <a:rPr lang="en-US" sz="1400" dirty="0" smtClean="0"/>
              <a:t>circumstances.</a:t>
            </a:r>
          </a:p>
          <a:p>
            <a:pPr marL="0" indent="0">
              <a:buNone/>
            </a:pPr>
            <a:endParaRPr lang="en-US" sz="1400" dirty="0"/>
          </a:p>
          <a:p>
            <a:r>
              <a:rPr lang="en-US" sz="1400" dirty="0"/>
              <a:t>Similarly, some people who might technically belong to the gray area choose to identify as asexual because it is easier to explain. </a:t>
            </a:r>
            <a:endParaRPr lang="en-US" sz="1400" dirty="0" smtClean="0"/>
          </a:p>
          <a:p>
            <a:endParaRPr lang="en-US" sz="1400" dirty="0"/>
          </a:p>
          <a:p>
            <a:pPr marL="0" indent="0">
              <a:buNone/>
            </a:pPr>
            <a:r>
              <a:rPr lang="en-US" sz="1400" b="1" dirty="0" smtClean="0">
                <a:solidFill>
                  <a:schemeClr val="bg1">
                    <a:lumMod val="65000"/>
                  </a:schemeClr>
                </a:solidFill>
              </a:rPr>
              <a:t>Demi-sexual</a:t>
            </a:r>
          </a:p>
          <a:p>
            <a:r>
              <a:rPr lang="en-US" sz="1400" dirty="0"/>
              <a:t>A </a:t>
            </a:r>
            <a:r>
              <a:rPr lang="en-US" sz="1400" dirty="0" smtClean="0"/>
              <a:t>person </a:t>
            </a:r>
            <a:r>
              <a:rPr lang="en-US" sz="1400" dirty="0"/>
              <a:t>who does not experience sexual attraction unless they form a strong emotional connection with someone.</a:t>
            </a:r>
            <a:endParaRPr lang="en-US" sz="1400" b="1" dirty="0"/>
          </a:p>
        </p:txBody>
      </p:sp>
      <p:pic>
        <p:nvPicPr>
          <p:cNvPr id="4" name="Picture 3" descr="Posted Image"/>
          <p:cNvPicPr/>
          <p:nvPr/>
        </p:nvPicPr>
        <p:blipFill>
          <a:blip r:embed="rId2">
            <a:extLst>
              <a:ext uri="{28A0092B-C50C-407E-A947-70E740481C1C}">
                <a14:useLocalDpi xmlns:a14="http://schemas.microsoft.com/office/drawing/2010/main" val="0"/>
              </a:ext>
            </a:extLst>
          </a:blip>
          <a:srcRect/>
          <a:stretch>
            <a:fillRect/>
          </a:stretch>
        </p:blipFill>
        <p:spPr bwMode="auto">
          <a:xfrm>
            <a:off x="76200" y="1295400"/>
            <a:ext cx="4800600" cy="2667000"/>
          </a:xfrm>
          <a:prstGeom prst="rect">
            <a:avLst/>
          </a:prstGeom>
          <a:noFill/>
          <a:ln>
            <a:noFill/>
          </a:ln>
        </p:spPr>
      </p:pic>
    </p:spTree>
    <p:extLst>
      <p:ext uri="{BB962C8B-B14F-4D97-AF65-F5344CB8AC3E}">
        <p14:creationId xmlns:p14="http://schemas.microsoft.com/office/powerpoint/2010/main" val="34295828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Symbolism of the Flag’s Colors</a:t>
            </a:r>
            <a:endParaRPr lang="en-US" dirty="0"/>
          </a:p>
        </p:txBody>
      </p:sp>
      <p:sp>
        <p:nvSpPr>
          <p:cNvPr id="4" name="Text Placeholder 3"/>
          <p:cNvSpPr>
            <a:spLocks noGrp="1"/>
          </p:cNvSpPr>
          <p:nvPr>
            <p:ph type="body" idx="1"/>
          </p:nvPr>
        </p:nvSpPr>
        <p:spPr/>
        <p:txBody>
          <a:bodyPr/>
          <a:lstStyle/>
          <a:p>
            <a:pPr algn="ctr"/>
            <a:r>
              <a:rPr lang="en-US" dirty="0" smtClean="0"/>
              <a:t>LGBT</a:t>
            </a:r>
            <a:endParaRPr lang="en-US" dirty="0"/>
          </a:p>
        </p:txBody>
      </p:sp>
      <p:sp>
        <p:nvSpPr>
          <p:cNvPr id="5" name="Content Placeholder 4"/>
          <p:cNvSpPr>
            <a:spLocks noGrp="1"/>
          </p:cNvSpPr>
          <p:nvPr>
            <p:ph sz="half" idx="2"/>
          </p:nvPr>
        </p:nvSpPr>
        <p:spPr/>
        <p:txBody>
          <a:bodyPr/>
          <a:lstStyle/>
          <a:p>
            <a:pPr marL="0" indent="0">
              <a:buNone/>
            </a:pPr>
            <a:endParaRPr lang="en-US" dirty="0"/>
          </a:p>
        </p:txBody>
      </p:sp>
      <p:sp>
        <p:nvSpPr>
          <p:cNvPr id="6" name="Text Placeholder 5"/>
          <p:cNvSpPr>
            <a:spLocks noGrp="1"/>
          </p:cNvSpPr>
          <p:nvPr>
            <p:ph type="body" sz="quarter" idx="3"/>
          </p:nvPr>
        </p:nvSpPr>
        <p:spPr/>
        <p:txBody>
          <a:bodyPr/>
          <a:lstStyle/>
          <a:p>
            <a:pPr algn="ctr"/>
            <a:r>
              <a:rPr lang="en-US" dirty="0" smtClean="0"/>
              <a:t>ASEXUALITY</a:t>
            </a:r>
            <a:endParaRPr lang="en-US" dirty="0"/>
          </a:p>
        </p:txBody>
      </p:sp>
      <p:sp>
        <p:nvSpPr>
          <p:cNvPr id="7" name="Content Placeholder 6"/>
          <p:cNvSpPr>
            <a:spLocks noGrp="1"/>
          </p:cNvSpPr>
          <p:nvPr>
            <p:ph sz="quarter" idx="4"/>
          </p:nvPr>
        </p:nvSpPr>
        <p:spPr>
          <a:xfrm>
            <a:off x="4645025" y="2174874"/>
            <a:ext cx="4041775" cy="4073525"/>
          </a:xfrm>
        </p:spPr>
        <p:txBody>
          <a:bodyPr>
            <a:normAutofit fontScale="85000" lnSpcReduction="10000"/>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The </a:t>
            </a:r>
            <a:r>
              <a:rPr lang="en-US" dirty="0"/>
              <a:t>four colors all have meanings:</a:t>
            </a:r>
          </a:p>
          <a:p>
            <a:pPr lvl="1"/>
            <a:r>
              <a:rPr lang="en-US" dirty="0"/>
              <a:t>Black:  Asexuality.</a:t>
            </a:r>
          </a:p>
          <a:p>
            <a:pPr lvl="1"/>
            <a:r>
              <a:rPr lang="en-US" dirty="0"/>
              <a:t>Grey: Grey-Asexuality and </a:t>
            </a:r>
            <a:r>
              <a:rPr lang="en-US" dirty="0" err="1"/>
              <a:t>Demisexuality</a:t>
            </a:r>
            <a:r>
              <a:rPr lang="en-US" dirty="0"/>
              <a:t>.</a:t>
            </a:r>
          </a:p>
          <a:p>
            <a:pPr lvl="1"/>
            <a:r>
              <a:rPr lang="en-US" dirty="0" smtClean="0"/>
              <a:t>Purple</a:t>
            </a:r>
            <a:r>
              <a:rPr lang="en-US" dirty="0"/>
              <a:t>: Community</a:t>
            </a:r>
          </a:p>
          <a:p>
            <a:pPr marL="0" indent="0">
              <a:buNone/>
            </a:pP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276475"/>
            <a:ext cx="3352800"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209800"/>
            <a:ext cx="2476500" cy="18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26895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The Purple Rhino</a:t>
            </a:r>
            <a:endParaRPr lang="en-US" dirty="0"/>
          </a:p>
        </p:txBody>
      </p:sp>
      <p:sp>
        <p:nvSpPr>
          <p:cNvPr id="8" name="Content Placeholder 7"/>
          <p:cNvSpPr>
            <a:spLocks noGrp="1"/>
          </p:cNvSpPr>
          <p:nvPr>
            <p:ph idx="1"/>
          </p:nvPr>
        </p:nvSpPr>
        <p:spPr/>
        <p:txBody>
          <a:bodyPr>
            <a:normAutofit/>
          </a:bodyPr>
          <a:lstStyle/>
          <a:p>
            <a:r>
              <a:rPr lang="en-US" sz="2800" dirty="0" smtClean="0"/>
              <a:t>Use </a:t>
            </a:r>
            <a:r>
              <a:rPr lang="en-US" sz="2800" dirty="0"/>
              <a:t>of the Purple Rhino dates back to the 1970's as a symbol for Gay power. The symbol never picked up steam but was chosen because the Rhino is usually a docile and often misunderstood creature but can put up a good fight if attacked. It was analogous to the fact that Gays and Lesbians are peaceful and loving but will fight back if bashed.</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4495800"/>
            <a:ext cx="25908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97010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Sexual Orientations</a:t>
            </a:r>
            <a:endParaRPr lang="en-US" dirty="0"/>
          </a:p>
        </p:txBody>
      </p:sp>
      <p:pic>
        <p:nvPicPr>
          <p:cNvPr id="8225" name="Picture 3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80372" y="1729511"/>
            <a:ext cx="6183255" cy="4267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63807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Triangles</a:t>
            </a:r>
            <a:endParaRPr lang="en-US" dirty="0"/>
          </a:p>
        </p:txBody>
      </p:sp>
      <p:pic>
        <p:nvPicPr>
          <p:cNvPr id="1024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92463" y="2595563"/>
            <a:ext cx="5951537" cy="251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04825" y="1828800"/>
            <a:ext cx="5945847" cy="908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 y="5108575"/>
            <a:ext cx="5951537"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895600"/>
            <a:ext cx="1143000" cy="131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11117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AIDS FLAG</a:t>
            </a:r>
            <a:endParaRPr lang="en-US" dirty="0"/>
          </a:p>
        </p:txBody>
      </p:sp>
      <p:sp>
        <p:nvSpPr>
          <p:cNvPr id="3" name="Content Placeholder 2"/>
          <p:cNvSpPr>
            <a:spLocks noGrp="1"/>
          </p:cNvSpPr>
          <p:nvPr>
            <p:ph idx="1"/>
          </p:nvPr>
        </p:nvSpPr>
        <p:spPr/>
        <p:txBody>
          <a:bodyPr>
            <a:normAutofit/>
          </a:bodyPr>
          <a:lstStyle/>
          <a:p>
            <a:r>
              <a:rPr lang="en-US" sz="2400" dirty="0"/>
              <a:t>The gay community has been one of the hardest hit by the AIDS epidemic. A San Francisco group suggested a modification to the traditional rainbow flag by adding a black stripe to the bottom of it to commemorate everyone who we've lost to the AIDS virus over the years. Sgt. Leonard </a:t>
            </a:r>
            <a:r>
              <a:rPr lang="en-US" sz="2400" dirty="0" err="1"/>
              <a:t>Matlovich</a:t>
            </a:r>
            <a:r>
              <a:rPr lang="en-US" sz="2400" dirty="0"/>
              <a:t>, a well-decorated Vietnam War Veteran who is dying of AIDS, proposed that when a cure for AIDS was found, all of the black stripes should be removed from these flags and ceremoniously burned in Washington D.C.</a:t>
            </a:r>
          </a:p>
          <a:p>
            <a:pPr marL="18288" indent="0">
              <a:buNone/>
            </a:pPr>
            <a:r>
              <a:rPr lang="en-US" sz="2400" i="1" dirty="0"/>
              <a:t>From lambda     </a:t>
            </a:r>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5029200"/>
            <a:ext cx="2362200"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81577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Flags</a:t>
            </a:r>
            <a:endParaRPr lang="en-US" dirty="0"/>
          </a:p>
        </p:txBody>
      </p:sp>
      <p:sp>
        <p:nvSpPr>
          <p:cNvPr id="3" name="Content Placeholder 2"/>
          <p:cNvSpPr>
            <a:spLocks noGrp="1"/>
          </p:cNvSpPr>
          <p:nvPr>
            <p:ph idx="1"/>
          </p:nvPr>
        </p:nvSpPr>
        <p:spPr>
          <a:xfrm>
            <a:off x="0" y="1600200"/>
            <a:ext cx="9144000" cy="5181600"/>
          </a:xfrm>
        </p:spPr>
        <p:txBody>
          <a:bodyPr>
            <a:normAutofit fontScale="77500" lnSpcReduction="20000"/>
          </a:bodyPr>
          <a:lstStyle/>
          <a:p>
            <a:r>
              <a:rPr lang="en-US" dirty="0" smtClean="0"/>
              <a:t>Bear Brotherhood Flag          Lipstick Lesbian</a:t>
            </a:r>
          </a:p>
          <a:p>
            <a:endParaRPr lang="en-US" dirty="0"/>
          </a:p>
          <a:p>
            <a:endParaRPr lang="en-US" dirty="0" smtClean="0"/>
          </a:p>
          <a:p>
            <a:endParaRPr lang="en-US" dirty="0"/>
          </a:p>
          <a:p>
            <a:endParaRPr lang="en-US" dirty="0" smtClean="0"/>
          </a:p>
          <a:p>
            <a:endParaRPr lang="en-US" sz="2600" dirty="0" smtClean="0"/>
          </a:p>
          <a:p>
            <a:endParaRPr lang="en-US" sz="2600" dirty="0"/>
          </a:p>
          <a:p>
            <a:r>
              <a:rPr lang="en-US" sz="2600" dirty="0" smtClean="0"/>
              <a:t>"</a:t>
            </a:r>
            <a:r>
              <a:rPr lang="en-US" sz="2600" dirty="0"/>
              <a:t>Bear" is an affectionate term used for a gay man with an abundance of body hair, especially on his face and chest. Bears also tend to be a bit older and chubbier, but this is a convenient stereotype. The Bear Pride Flag symbolizes this group. It was developed by a Seattle bear bar named </a:t>
            </a:r>
            <a:r>
              <a:rPr lang="en-US" sz="2600" dirty="0" err="1"/>
              <a:t>Spags</a:t>
            </a:r>
            <a:r>
              <a:rPr lang="en-US" sz="2600" dirty="0"/>
              <a:t>. The blue stripes represents the sky and the green stripe represent the earth. In between these two are all the bears of the world- white for polar bears, black for black bears, and brown for brown bears. The yellow paw print is the sun, representing the spirit</a:t>
            </a:r>
            <a:r>
              <a:rPr lang="en-US" sz="2600" dirty="0" smtClean="0"/>
              <a:t>.</a:t>
            </a:r>
          </a:p>
          <a:p>
            <a:r>
              <a:rPr lang="en-US" sz="2400" dirty="0" smtClean="0"/>
              <a:t>A feminine </a:t>
            </a:r>
            <a:r>
              <a:rPr lang="en-US" sz="2400" dirty="0"/>
              <a:t>lesbian who is attracted to other feminine lesbians. they generally enjoy fashion, flowers, perfume, sex and the city, lingerie, lipstick of course, and </a:t>
            </a:r>
            <a:r>
              <a:rPr lang="en-US" sz="2400" dirty="0" smtClean="0"/>
              <a:t>passionate </a:t>
            </a:r>
            <a:r>
              <a:rPr lang="en-US" sz="2400" dirty="0"/>
              <a:t>sex with other women.</a:t>
            </a:r>
          </a:p>
          <a:p>
            <a:endParaRPr lang="en-US" sz="2600" dirty="0"/>
          </a:p>
        </p:txBody>
      </p:sp>
      <p:pic>
        <p:nvPicPr>
          <p:cNvPr id="717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952625"/>
            <a:ext cx="3124200" cy="200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981200"/>
            <a:ext cx="3048000" cy="1881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03610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Sexual Identity Symbols</a:t>
            </a:r>
            <a:endParaRPr lang="en-US"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838200"/>
            <a:ext cx="3733800" cy="1487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438400"/>
            <a:ext cx="5951537" cy="153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025" y="3978275"/>
            <a:ext cx="5951537" cy="167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8748" y="1466850"/>
            <a:ext cx="4800601" cy="502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61111" y="4267200"/>
            <a:ext cx="5951537" cy="167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23795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Sexual Identity Symbols</a:t>
            </a:r>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524000"/>
            <a:ext cx="535175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3200400"/>
            <a:ext cx="5951537" cy="3262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1752600"/>
            <a:ext cx="5951537" cy="319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45147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LGBTQQIAS Lingo</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50797282"/>
              </p:ext>
            </p:extLst>
          </p:nvPr>
        </p:nvGraphicFramePr>
        <p:xfrm>
          <a:off x="457200" y="1828800"/>
          <a:ext cx="8229600" cy="4343404"/>
        </p:xfrm>
        <a:graphic>
          <a:graphicData uri="http://schemas.openxmlformats.org/drawingml/2006/table">
            <a:tbl>
              <a:tblPr firstRow="1" bandRow="1">
                <a:tableStyleId>{5C22544A-7EE6-4342-B048-85BDC9FD1C3A}</a:tableStyleId>
              </a:tblPr>
              <a:tblGrid>
                <a:gridCol w="2743200"/>
                <a:gridCol w="2743200"/>
                <a:gridCol w="2743200"/>
              </a:tblGrid>
              <a:tr h="488633">
                <a:tc>
                  <a:txBody>
                    <a:bodyPr/>
                    <a:lstStyle/>
                    <a:p>
                      <a:pPr algn="ctr"/>
                      <a:r>
                        <a:rPr lang="en-US" b="1" dirty="0" smtClean="0">
                          <a:solidFill>
                            <a:schemeClr val="tx1"/>
                          </a:solidFill>
                        </a:rPr>
                        <a:t>Ally</a:t>
                      </a:r>
                      <a:endParaRPr lang="en-US" b="1" dirty="0">
                        <a:solidFill>
                          <a:schemeClr val="tx1"/>
                        </a:solidFill>
                      </a:endParaRPr>
                    </a:p>
                  </a:txBody>
                  <a:tcPr/>
                </a:tc>
                <a:tc>
                  <a:txBody>
                    <a:bodyPr/>
                    <a:lstStyle/>
                    <a:p>
                      <a:pPr algn="ctr"/>
                      <a:r>
                        <a:rPr lang="en-US" b="1" dirty="0" smtClean="0">
                          <a:solidFill>
                            <a:schemeClr val="tx1"/>
                          </a:solidFill>
                        </a:rPr>
                        <a:t>Asexual</a:t>
                      </a:r>
                      <a:endParaRPr lang="en-US" b="1" dirty="0">
                        <a:solidFill>
                          <a:schemeClr val="tx1"/>
                        </a:solidFill>
                      </a:endParaRPr>
                    </a:p>
                  </a:txBody>
                  <a:tcPr/>
                </a:tc>
                <a:tc>
                  <a:txBody>
                    <a:bodyPr/>
                    <a:lstStyle/>
                    <a:p>
                      <a:pPr algn="ctr"/>
                      <a:r>
                        <a:rPr lang="en-US" b="1" dirty="0" smtClean="0">
                          <a:solidFill>
                            <a:schemeClr val="tx1"/>
                          </a:solidFill>
                        </a:rPr>
                        <a:t>Bear</a:t>
                      </a:r>
                      <a:endParaRPr lang="en-US" b="1" dirty="0">
                        <a:solidFill>
                          <a:schemeClr val="tx1"/>
                        </a:solidFill>
                      </a:endParaRPr>
                    </a:p>
                  </a:txBody>
                  <a:tcPr/>
                </a:tc>
              </a:tr>
              <a:tr h="488633">
                <a:tc>
                  <a:txBody>
                    <a:bodyPr/>
                    <a:lstStyle/>
                    <a:p>
                      <a:pPr algn="ctr"/>
                      <a:r>
                        <a:rPr lang="en-US" b="1" dirty="0" smtClean="0">
                          <a:solidFill>
                            <a:schemeClr val="tx1"/>
                          </a:solidFill>
                        </a:rPr>
                        <a:t>MTF</a:t>
                      </a:r>
                      <a:endParaRPr lang="en-US" b="1" dirty="0">
                        <a:solidFill>
                          <a:schemeClr val="tx1"/>
                        </a:solidFill>
                      </a:endParaRPr>
                    </a:p>
                  </a:txBody>
                  <a:tcPr/>
                </a:tc>
                <a:tc>
                  <a:txBody>
                    <a:bodyPr/>
                    <a:lstStyle/>
                    <a:p>
                      <a:pPr algn="ctr"/>
                      <a:r>
                        <a:rPr lang="en-US" b="1" dirty="0" smtClean="0">
                          <a:solidFill>
                            <a:schemeClr val="tx1"/>
                          </a:solidFill>
                        </a:rPr>
                        <a:t>Bisexual</a:t>
                      </a:r>
                      <a:endParaRPr lang="en-US" b="1" dirty="0">
                        <a:solidFill>
                          <a:schemeClr val="tx1"/>
                        </a:solidFill>
                      </a:endParaRPr>
                    </a:p>
                  </a:txBody>
                  <a:tcPr/>
                </a:tc>
                <a:tc>
                  <a:txBody>
                    <a:bodyPr/>
                    <a:lstStyle/>
                    <a:p>
                      <a:pPr algn="ctr"/>
                      <a:r>
                        <a:rPr lang="en-US" b="1" dirty="0" err="1" smtClean="0">
                          <a:solidFill>
                            <a:schemeClr val="tx1"/>
                          </a:solidFill>
                        </a:rPr>
                        <a:t>Biphobia</a:t>
                      </a:r>
                      <a:endParaRPr lang="en-US" b="1" dirty="0">
                        <a:solidFill>
                          <a:schemeClr val="tx1"/>
                        </a:solidFill>
                      </a:endParaRPr>
                    </a:p>
                  </a:txBody>
                  <a:tcPr/>
                </a:tc>
              </a:tr>
              <a:tr h="488633">
                <a:tc>
                  <a:txBody>
                    <a:bodyPr/>
                    <a:lstStyle/>
                    <a:p>
                      <a:pPr algn="ctr"/>
                      <a:r>
                        <a:rPr lang="en-US" b="1" dirty="0" smtClean="0">
                          <a:solidFill>
                            <a:schemeClr val="tx1"/>
                          </a:solidFill>
                        </a:rPr>
                        <a:t>Gay</a:t>
                      </a:r>
                      <a:endParaRPr lang="en-US" b="1" dirty="0">
                        <a:solidFill>
                          <a:schemeClr val="tx1"/>
                        </a:solidFill>
                      </a:endParaRPr>
                    </a:p>
                  </a:txBody>
                  <a:tcPr/>
                </a:tc>
                <a:tc>
                  <a:txBody>
                    <a:bodyPr/>
                    <a:lstStyle/>
                    <a:p>
                      <a:pPr algn="ctr"/>
                      <a:r>
                        <a:rPr lang="en-US" b="1" dirty="0" smtClean="0">
                          <a:solidFill>
                            <a:schemeClr val="tx1"/>
                          </a:solidFill>
                        </a:rPr>
                        <a:t>Lipstick</a:t>
                      </a:r>
                      <a:r>
                        <a:rPr lang="en-US" b="1" baseline="0" dirty="0" smtClean="0">
                          <a:solidFill>
                            <a:schemeClr val="tx1"/>
                          </a:solidFill>
                        </a:rPr>
                        <a:t> Lesbian</a:t>
                      </a:r>
                      <a:endParaRPr lang="en-US" b="1" dirty="0">
                        <a:solidFill>
                          <a:schemeClr val="tx1"/>
                        </a:solidFill>
                      </a:endParaRPr>
                    </a:p>
                  </a:txBody>
                  <a:tcPr/>
                </a:tc>
                <a:tc>
                  <a:txBody>
                    <a:bodyPr/>
                    <a:lstStyle/>
                    <a:p>
                      <a:pPr algn="ctr"/>
                      <a:r>
                        <a:rPr lang="en-US" b="1" dirty="0" smtClean="0">
                          <a:solidFill>
                            <a:schemeClr val="tx1"/>
                          </a:solidFill>
                        </a:rPr>
                        <a:t>Butch</a:t>
                      </a:r>
                      <a:endParaRPr lang="en-US" b="1" dirty="0">
                        <a:solidFill>
                          <a:schemeClr val="tx1"/>
                        </a:solidFill>
                      </a:endParaRPr>
                    </a:p>
                  </a:txBody>
                  <a:tcPr/>
                </a:tc>
              </a:tr>
              <a:tr h="488633">
                <a:tc>
                  <a:txBody>
                    <a:bodyPr/>
                    <a:lstStyle/>
                    <a:p>
                      <a:pPr algn="ctr"/>
                      <a:r>
                        <a:rPr lang="en-US" b="1" dirty="0" smtClean="0">
                          <a:solidFill>
                            <a:schemeClr val="tx1"/>
                          </a:solidFill>
                        </a:rPr>
                        <a:t>Queer</a:t>
                      </a:r>
                      <a:endParaRPr lang="en-US" b="1" dirty="0">
                        <a:solidFill>
                          <a:schemeClr val="tx1"/>
                        </a:solidFill>
                      </a:endParaRPr>
                    </a:p>
                  </a:txBody>
                  <a:tcPr/>
                </a:tc>
                <a:tc>
                  <a:txBody>
                    <a:bodyPr/>
                    <a:lstStyle/>
                    <a:p>
                      <a:pPr algn="ctr"/>
                      <a:r>
                        <a:rPr lang="en-US" b="1" dirty="0" smtClean="0">
                          <a:solidFill>
                            <a:schemeClr val="tx1"/>
                          </a:solidFill>
                        </a:rPr>
                        <a:t>Closet</a:t>
                      </a:r>
                      <a:endParaRPr lang="en-US" b="1" dirty="0">
                        <a:solidFill>
                          <a:schemeClr val="tx1"/>
                        </a:solidFill>
                      </a:endParaRPr>
                    </a:p>
                  </a:txBody>
                  <a:tcPr/>
                </a:tc>
                <a:tc>
                  <a:txBody>
                    <a:bodyPr/>
                    <a:lstStyle/>
                    <a:p>
                      <a:pPr algn="ctr"/>
                      <a:r>
                        <a:rPr lang="en-US" b="1" dirty="0" err="1" smtClean="0">
                          <a:solidFill>
                            <a:schemeClr val="tx1"/>
                          </a:solidFill>
                        </a:rPr>
                        <a:t>Cisgender</a:t>
                      </a:r>
                      <a:endParaRPr lang="en-US" b="1" dirty="0">
                        <a:solidFill>
                          <a:schemeClr val="tx1"/>
                        </a:solidFill>
                      </a:endParaRPr>
                    </a:p>
                  </a:txBody>
                  <a:tcPr/>
                </a:tc>
              </a:tr>
              <a:tr h="488633">
                <a:tc>
                  <a:txBody>
                    <a:bodyPr/>
                    <a:lstStyle/>
                    <a:p>
                      <a:pPr algn="ctr"/>
                      <a:r>
                        <a:rPr lang="en-US" b="1" dirty="0" smtClean="0">
                          <a:solidFill>
                            <a:schemeClr val="tx1"/>
                          </a:solidFill>
                        </a:rPr>
                        <a:t>Transgender</a:t>
                      </a:r>
                      <a:endParaRPr lang="en-US" b="1" dirty="0">
                        <a:solidFill>
                          <a:schemeClr val="tx1"/>
                        </a:solidFill>
                      </a:endParaRPr>
                    </a:p>
                  </a:txBody>
                  <a:tcPr/>
                </a:tc>
                <a:tc>
                  <a:txBody>
                    <a:bodyPr/>
                    <a:lstStyle/>
                    <a:p>
                      <a:pPr algn="ctr"/>
                      <a:r>
                        <a:rPr lang="en-US" b="1" dirty="0" smtClean="0">
                          <a:solidFill>
                            <a:schemeClr val="tx1"/>
                          </a:solidFill>
                        </a:rPr>
                        <a:t>Coming Out</a:t>
                      </a:r>
                      <a:endParaRPr lang="en-US" b="1" dirty="0">
                        <a:solidFill>
                          <a:schemeClr val="tx1"/>
                        </a:solidFill>
                      </a:endParaRPr>
                    </a:p>
                  </a:txBody>
                  <a:tcPr/>
                </a:tc>
                <a:tc>
                  <a:txBody>
                    <a:bodyPr/>
                    <a:lstStyle/>
                    <a:p>
                      <a:pPr algn="ctr"/>
                      <a:r>
                        <a:rPr lang="en-US" b="1" dirty="0" smtClean="0">
                          <a:solidFill>
                            <a:schemeClr val="tx1"/>
                          </a:solidFill>
                        </a:rPr>
                        <a:t>Down-Low</a:t>
                      </a:r>
                      <a:endParaRPr lang="en-US" b="1" dirty="0">
                        <a:solidFill>
                          <a:schemeClr val="tx1"/>
                        </a:solidFill>
                      </a:endParaRPr>
                    </a:p>
                  </a:txBody>
                  <a:tcPr/>
                </a:tc>
              </a:tr>
              <a:tr h="488633">
                <a:tc>
                  <a:txBody>
                    <a:bodyPr/>
                    <a:lstStyle/>
                    <a:p>
                      <a:pPr algn="ctr"/>
                      <a:r>
                        <a:rPr lang="en-US" b="1" dirty="0" smtClean="0">
                          <a:solidFill>
                            <a:schemeClr val="tx1"/>
                          </a:solidFill>
                        </a:rPr>
                        <a:t>Dyke</a:t>
                      </a:r>
                      <a:endParaRPr lang="en-US" b="1" dirty="0">
                        <a:solidFill>
                          <a:schemeClr val="tx1"/>
                        </a:solidFill>
                      </a:endParaRPr>
                    </a:p>
                  </a:txBody>
                  <a:tcPr/>
                </a:tc>
                <a:tc>
                  <a:txBody>
                    <a:bodyPr/>
                    <a:lstStyle/>
                    <a:p>
                      <a:pPr algn="ctr"/>
                      <a:r>
                        <a:rPr lang="en-US" b="1" dirty="0" smtClean="0">
                          <a:solidFill>
                            <a:schemeClr val="tx1"/>
                          </a:solidFill>
                        </a:rPr>
                        <a:t>FTM</a:t>
                      </a:r>
                      <a:endParaRPr lang="en-US" b="1" dirty="0">
                        <a:solidFill>
                          <a:schemeClr val="tx1"/>
                        </a:solidFill>
                      </a:endParaRPr>
                    </a:p>
                  </a:txBody>
                  <a:tcPr/>
                </a:tc>
                <a:tc>
                  <a:txBody>
                    <a:bodyPr/>
                    <a:lstStyle/>
                    <a:p>
                      <a:pPr algn="ctr"/>
                      <a:r>
                        <a:rPr lang="en-US" b="1" dirty="0" smtClean="0">
                          <a:solidFill>
                            <a:schemeClr val="tx1"/>
                          </a:solidFill>
                        </a:rPr>
                        <a:t>Gender Binary</a:t>
                      </a:r>
                      <a:endParaRPr lang="en-US" b="1" dirty="0">
                        <a:solidFill>
                          <a:schemeClr val="tx1"/>
                        </a:solidFill>
                      </a:endParaRPr>
                    </a:p>
                  </a:txBody>
                  <a:tcPr/>
                </a:tc>
              </a:tr>
              <a:tr h="488633">
                <a:tc>
                  <a:txBody>
                    <a:bodyPr/>
                    <a:lstStyle/>
                    <a:p>
                      <a:pPr algn="ctr"/>
                      <a:r>
                        <a:rPr lang="en-US" b="1" dirty="0" smtClean="0">
                          <a:solidFill>
                            <a:schemeClr val="tx1"/>
                          </a:solidFill>
                        </a:rPr>
                        <a:t>Gender Expression</a:t>
                      </a:r>
                    </a:p>
                  </a:txBody>
                  <a:tcPr/>
                </a:tc>
                <a:tc>
                  <a:txBody>
                    <a:bodyPr/>
                    <a:lstStyle/>
                    <a:p>
                      <a:pPr algn="ctr"/>
                      <a:r>
                        <a:rPr lang="en-US" b="1" dirty="0" smtClean="0">
                          <a:solidFill>
                            <a:schemeClr val="tx1"/>
                          </a:solidFill>
                        </a:rPr>
                        <a:t>Gender Identity</a:t>
                      </a:r>
                      <a:endParaRPr lang="en-US" b="1" dirty="0">
                        <a:solidFill>
                          <a:schemeClr val="tx1"/>
                        </a:solidFill>
                      </a:endParaRPr>
                    </a:p>
                  </a:txBody>
                  <a:tcPr/>
                </a:tc>
                <a:tc>
                  <a:txBody>
                    <a:bodyPr/>
                    <a:lstStyle/>
                    <a:p>
                      <a:pPr algn="ctr"/>
                      <a:r>
                        <a:rPr lang="en-US" b="1" dirty="0" smtClean="0">
                          <a:solidFill>
                            <a:schemeClr val="tx1"/>
                          </a:solidFill>
                        </a:rPr>
                        <a:t>Heterosexism</a:t>
                      </a:r>
                      <a:endParaRPr lang="en-US" b="1" dirty="0">
                        <a:solidFill>
                          <a:schemeClr val="tx1"/>
                        </a:solidFill>
                      </a:endParaRPr>
                    </a:p>
                  </a:txBody>
                  <a:tcPr/>
                </a:tc>
              </a:tr>
              <a:tr h="922973">
                <a:tc>
                  <a:txBody>
                    <a:bodyPr/>
                    <a:lstStyle/>
                    <a:p>
                      <a:pPr algn="ctr"/>
                      <a:r>
                        <a:rPr lang="en-US" b="1" dirty="0" smtClean="0">
                          <a:solidFill>
                            <a:schemeClr val="tx1"/>
                          </a:solidFill>
                        </a:rPr>
                        <a:t>Heterosexual Privilege</a:t>
                      </a:r>
                      <a:endParaRPr lang="en-US" b="1" dirty="0">
                        <a:solidFill>
                          <a:schemeClr val="tx1"/>
                        </a:solidFill>
                      </a:endParaRPr>
                    </a:p>
                  </a:txBody>
                  <a:tcPr/>
                </a:tc>
                <a:tc>
                  <a:txBody>
                    <a:bodyPr/>
                    <a:lstStyle/>
                    <a:p>
                      <a:pPr algn="ctr"/>
                      <a:r>
                        <a:rPr lang="en-US" b="1" dirty="0" smtClean="0">
                          <a:solidFill>
                            <a:schemeClr val="tx1"/>
                          </a:solidFill>
                        </a:rPr>
                        <a:t>Homosexual</a:t>
                      </a:r>
                      <a:endParaRPr lang="en-US" b="1" dirty="0">
                        <a:solidFill>
                          <a:schemeClr val="tx1"/>
                        </a:solidFill>
                      </a:endParaRPr>
                    </a:p>
                  </a:txBody>
                  <a:tcPr/>
                </a:tc>
                <a:tc>
                  <a:txBody>
                    <a:bodyPr/>
                    <a:lstStyle/>
                    <a:p>
                      <a:pPr algn="ctr"/>
                      <a:r>
                        <a:rPr lang="en-US" b="1" dirty="0" smtClean="0">
                          <a:solidFill>
                            <a:schemeClr val="tx1"/>
                          </a:solidFill>
                        </a:rPr>
                        <a:t>Passing</a:t>
                      </a:r>
                      <a:endParaRPr lang="en-US" b="1" dirty="0">
                        <a:solidFill>
                          <a:schemeClr val="tx1"/>
                        </a:solidFill>
                      </a:endParaRPr>
                    </a:p>
                  </a:txBody>
                  <a:tcPr/>
                </a:tc>
              </a:tr>
            </a:tbl>
          </a:graphicData>
        </a:graphic>
      </p:graphicFrame>
    </p:spTree>
    <p:extLst>
      <p:ext uri="{BB962C8B-B14F-4D97-AF65-F5344CB8AC3E}">
        <p14:creationId xmlns:p14="http://schemas.microsoft.com/office/powerpoint/2010/main" val="8372637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Sexual Identity Symbols</a:t>
            </a:r>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752600"/>
            <a:ext cx="5945847" cy="3201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1828800"/>
            <a:ext cx="5951537" cy="302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18107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Gender Symbols</a:t>
            </a:r>
            <a:endParaRPr lang="en-US" dirty="0"/>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85800"/>
            <a:ext cx="549851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295400"/>
            <a:ext cx="5951537" cy="537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20285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Fetish Symbols</a:t>
            </a:r>
            <a:endParaRPr lang="en-US" dirty="0"/>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762000"/>
            <a:ext cx="5257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3878262"/>
            <a:ext cx="6103937" cy="294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5099" y="2094706"/>
            <a:ext cx="1590675" cy="95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993" y="3097212"/>
            <a:ext cx="6008687"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77950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Minorities within a Minority</a:t>
            </a:r>
            <a:endParaRPr lang="en-US" dirty="0"/>
          </a:p>
        </p:txBody>
      </p:sp>
      <p:sp>
        <p:nvSpPr>
          <p:cNvPr id="3" name="Content Placeholder 2"/>
          <p:cNvSpPr>
            <a:spLocks noGrp="1"/>
          </p:cNvSpPr>
          <p:nvPr>
            <p:ph idx="1"/>
          </p:nvPr>
        </p:nvSpPr>
        <p:spPr>
          <a:xfrm>
            <a:off x="457200" y="1600200"/>
            <a:ext cx="8229600" cy="4953000"/>
          </a:xfrm>
        </p:spPr>
        <p:txBody>
          <a:bodyPr>
            <a:normAutofit fontScale="92500" lnSpcReduction="10000"/>
          </a:bodyPr>
          <a:lstStyle/>
          <a:p>
            <a:r>
              <a:rPr lang="en-US" dirty="0" smtClean="0"/>
              <a:t>Intersection of Identity</a:t>
            </a:r>
          </a:p>
          <a:p>
            <a:pPr lvl="1"/>
            <a:r>
              <a:rPr lang="en-US" dirty="0" smtClean="0"/>
              <a:t>LGB and  </a:t>
            </a:r>
          </a:p>
          <a:p>
            <a:pPr lvl="2"/>
            <a:r>
              <a:rPr lang="en-US" dirty="0" smtClean="0"/>
              <a:t>Have a disability</a:t>
            </a:r>
          </a:p>
          <a:p>
            <a:pPr lvl="2"/>
            <a:r>
              <a:rPr lang="en-US" dirty="0" smtClean="0"/>
              <a:t>Identify as part of an ethnic minority</a:t>
            </a:r>
          </a:p>
          <a:p>
            <a:pPr lvl="2"/>
            <a:r>
              <a:rPr lang="en-US" dirty="0" smtClean="0"/>
              <a:t>Identify as Gender-nonconforming</a:t>
            </a:r>
          </a:p>
          <a:p>
            <a:r>
              <a:rPr lang="en-US" dirty="0" smtClean="0"/>
              <a:t>Other identities that can add to oppression:</a:t>
            </a:r>
            <a:endParaRPr lang="en-US" dirty="0"/>
          </a:p>
          <a:p>
            <a:pPr lvl="1"/>
            <a:r>
              <a:rPr lang="en-US" dirty="0" smtClean="0"/>
              <a:t>Geography</a:t>
            </a:r>
          </a:p>
          <a:p>
            <a:pPr lvl="1"/>
            <a:r>
              <a:rPr lang="en-US" dirty="0" smtClean="0"/>
              <a:t>Age</a:t>
            </a:r>
          </a:p>
          <a:p>
            <a:pPr lvl="1"/>
            <a:r>
              <a:rPr lang="en-US" dirty="0" smtClean="0"/>
              <a:t>Gender Expression</a:t>
            </a:r>
          </a:p>
          <a:p>
            <a:pPr lvl="1"/>
            <a:r>
              <a:rPr lang="en-US" dirty="0" smtClean="0"/>
              <a:t>Religious/Spiritual background</a:t>
            </a:r>
          </a:p>
          <a:p>
            <a:pPr lvl="1"/>
            <a:r>
              <a:rPr lang="en-US" dirty="0" smtClean="0"/>
              <a:t>Etc.</a:t>
            </a:r>
            <a:endParaRPr lang="en-US" dirty="0"/>
          </a:p>
          <a:p>
            <a:pPr lvl="2"/>
            <a:endParaRPr lang="en-US" dirty="0"/>
          </a:p>
        </p:txBody>
      </p:sp>
    </p:spTree>
    <p:extLst>
      <p:ext uri="{BB962C8B-B14F-4D97-AF65-F5344CB8AC3E}">
        <p14:creationId xmlns:p14="http://schemas.microsoft.com/office/powerpoint/2010/main" val="39475526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Issues Facing the Gay Community</a:t>
            </a:r>
          </a:p>
        </p:txBody>
      </p:sp>
      <p:sp>
        <p:nvSpPr>
          <p:cNvPr id="4" name="Content Placeholder 3"/>
          <p:cNvSpPr>
            <a:spLocks noGrp="1"/>
          </p:cNvSpPr>
          <p:nvPr>
            <p:ph idx="1"/>
          </p:nvPr>
        </p:nvSpPr>
        <p:spPr>
          <a:xfrm>
            <a:off x="457200" y="1600200"/>
            <a:ext cx="8229600" cy="5257800"/>
          </a:xfrm>
        </p:spPr>
        <p:txBody>
          <a:bodyPr/>
          <a:lstStyle/>
          <a:p>
            <a:pPr lvl="0"/>
            <a:r>
              <a:rPr lang="en-US" sz="2500" b="1" dirty="0">
                <a:solidFill>
                  <a:prstClr val="black"/>
                </a:solidFill>
              </a:rPr>
              <a:t>Family Acceptance</a:t>
            </a:r>
          </a:p>
          <a:p>
            <a:pPr lvl="0"/>
            <a:r>
              <a:rPr lang="en-US" sz="2500" b="1" dirty="0">
                <a:solidFill>
                  <a:prstClr val="black"/>
                </a:solidFill>
              </a:rPr>
              <a:t>Bullying and Suicide</a:t>
            </a:r>
          </a:p>
          <a:p>
            <a:pPr lvl="1"/>
            <a:r>
              <a:rPr lang="en-US" sz="2000" dirty="0"/>
              <a:t>36.5 % of GLB youth grades 9-12 have attempted suicide. 20.5% of those attempts resulting in medical care. </a:t>
            </a:r>
            <a:endParaRPr lang="en-US" sz="2000" dirty="0" smtClean="0"/>
          </a:p>
          <a:p>
            <a:pPr marL="457200" lvl="1" indent="0">
              <a:buNone/>
            </a:pPr>
            <a:endParaRPr lang="en-US" sz="2000" dirty="0" smtClean="0"/>
          </a:p>
          <a:p>
            <a:pPr lvl="1"/>
            <a:r>
              <a:rPr lang="en-US" sz="2000" dirty="0" smtClean="0"/>
              <a:t>Gay </a:t>
            </a:r>
            <a:r>
              <a:rPr lang="en-US" sz="2000" dirty="0"/>
              <a:t>and lesbian youth are 2 to 3 times more likely to attempt suicide than heterosexual young people</a:t>
            </a:r>
            <a:r>
              <a:rPr lang="en-US" sz="2000" dirty="0" smtClean="0"/>
              <a:t>.</a:t>
            </a:r>
          </a:p>
          <a:p>
            <a:pPr marL="457200" lvl="1" indent="0">
              <a:buNone/>
            </a:pPr>
            <a:endParaRPr lang="en-US" sz="2000" dirty="0" smtClean="0"/>
          </a:p>
          <a:p>
            <a:pPr lvl="1"/>
            <a:r>
              <a:rPr lang="en-US" sz="2000" dirty="0"/>
              <a:t>As many as 1 in 3 gay and lesbian youth have attempted suicide. </a:t>
            </a:r>
            <a:endParaRPr lang="en-US" sz="2000" dirty="0" smtClean="0"/>
          </a:p>
          <a:p>
            <a:pPr marL="457200" lvl="1" indent="0">
              <a:buNone/>
            </a:pPr>
            <a:endParaRPr lang="en-US" sz="2000" dirty="0" smtClean="0"/>
          </a:p>
          <a:p>
            <a:pPr lvl="1"/>
            <a:r>
              <a:rPr lang="en-US" sz="2000" dirty="0"/>
              <a:t>In a 1998 health survey conducted by Youth Pride, Inc. aimed at LGBTQQ youth, 58% of respondents reported that they had felt suicidal as teenagers</a:t>
            </a:r>
            <a:r>
              <a:rPr lang="en-US" sz="2000" dirty="0" smtClean="0"/>
              <a:t>.</a:t>
            </a:r>
          </a:p>
          <a:p>
            <a:pPr lvl="1"/>
            <a:r>
              <a:rPr lang="en-US" sz="2000" dirty="0"/>
              <a:t>Campus Pride  </a:t>
            </a:r>
            <a:r>
              <a:rPr lang="en-US" sz="2000" dirty="0">
                <a:hlinkClick r:id="rId2"/>
              </a:rPr>
              <a:t>http://www.campuspride.org</a:t>
            </a:r>
            <a:r>
              <a:rPr lang="en-US" sz="2000" dirty="0" smtClean="0">
                <a:hlinkClick r:id="rId2"/>
              </a:rPr>
              <a:t>/</a:t>
            </a:r>
            <a:endParaRPr lang="en-US" sz="2000" dirty="0" smtClean="0"/>
          </a:p>
          <a:p>
            <a:pPr lvl="1"/>
            <a:endParaRPr lang="en-US" sz="2000" dirty="0"/>
          </a:p>
          <a:p>
            <a:pPr lvl="1"/>
            <a:endParaRPr lang="en-US" sz="2000" dirty="0" smtClean="0"/>
          </a:p>
          <a:p>
            <a:pPr lvl="1"/>
            <a:endParaRPr lang="en-US" sz="2000" dirty="0"/>
          </a:p>
        </p:txBody>
      </p:sp>
    </p:spTree>
    <p:extLst>
      <p:ext uri="{BB962C8B-B14F-4D97-AF65-F5344CB8AC3E}">
        <p14:creationId xmlns:p14="http://schemas.microsoft.com/office/powerpoint/2010/main" val="6922872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Michael Sam</a:t>
            </a:r>
            <a:endParaRPr lang="en-US" dirty="0"/>
          </a:p>
        </p:txBody>
      </p:sp>
      <p:sp>
        <p:nvSpPr>
          <p:cNvPr id="3" name="Content Placeholder 2"/>
          <p:cNvSpPr>
            <a:spLocks noGrp="1"/>
          </p:cNvSpPr>
          <p:nvPr>
            <p:ph idx="1"/>
          </p:nvPr>
        </p:nvSpPr>
        <p:spPr/>
        <p:txBody>
          <a:bodyPr/>
          <a:lstStyle/>
          <a:p>
            <a:r>
              <a:rPr lang="en-US" sz="2400" dirty="0">
                <a:hlinkClick r:id="rId2"/>
              </a:rPr>
              <a:t>http</a:t>
            </a:r>
            <a:r>
              <a:rPr lang="en-US" sz="2400">
                <a:hlinkClick r:id="rId2"/>
              </a:rPr>
              <a:t>://</a:t>
            </a:r>
            <a:r>
              <a:rPr lang="en-US" sz="2400" smtClean="0">
                <a:hlinkClick r:id="rId2"/>
              </a:rPr>
              <a:t>www.youtube.com/watch?v=v2Vld8duOik</a:t>
            </a:r>
            <a:endParaRPr lang="en-US" sz="2400" smtClean="0"/>
          </a:p>
          <a:p>
            <a:pPr marL="0" indent="0">
              <a:buNone/>
            </a:pPr>
            <a:endParaRPr lang="en-US" sz="2400" dirty="0" smtClean="0"/>
          </a:p>
          <a:p>
            <a:r>
              <a:rPr lang="en-US" sz="2400" dirty="0">
                <a:hlinkClick r:id="rId3"/>
              </a:rPr>
              <a:t>http://</a:t>
            </a:r>
            <a:r>
              <a:rPr lang="en-US" sz="2400" dirty="0" smtClean="0">
                <a:hlinkClick r:id="rId3"/>
              </a:rPr>
              <a:t>www.nytimes.com/2014/02/12/sports/football/for-nfl-prospect-michael-sam-upbringing-was-bigger-challenge-than-coming-out-as-gay.html?src=xps</a:t>
            </a:r>
            <a:endParaRPr lang="en-US" sz="2400" dirty="0" smtClean="0"/>
          </a:p>
          <a:p>
            <a:endParaRPr lang="en-US" sz="2400" dirty="0" smtClean="0"/>
          </a:p>
          <a:p>
            <a:endParaRPr lang="en-US" dirty="0"/>
          </a:p>
        </p:txBody>
      </p:sp>
    </p:spTree>
    <p:extLst>
      <p:ext uri="{BB962C8B-B14F-4D97-AF65-F5344CB8AC3E}">
        <p14:creationId xmlns:p14="http://schemas.microsoft.com/office/powerpoint/2010/main" val="41484304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normAutofit fontScale="90000"/>
          </a:bodyPr>
          <a:lstStyle/>
          <a:p>
            <a:r>
              <a:rPr lang="en-US" b="1" dirty="0" smtClean="0"/>
              <a:t/>
            </a:r>
            <a:br>
              <a:rPr lang="en-US" b="1" dirty="0" smtClean="0"/>
            </a:br>
            <a:r>
              <a:rPr lang="en-US" b="1" dirty="0" smtClean="0"/>
              <a:t>Arizona </a:t>
            </a:r>
            <a:r>
              <a:rPr lang="en-US" b="1" dirty="0"/>
              <a:t>Governor Vetoes Bill on Refusal of Service to Gays</a:t>
            </a:r>
            <a:br>
              <a:rPr lang="en-US" b="1" dirty="0"/>
            </a:br>
            <a:r>
              <a:rPr lang="en-US" dirty="0" smtClean="0"/>
              <a:t> </a:t>
            </a:r>
            <a:endParaRPr lang="en-US" dirty="0"/>
          </a:p>
        </p:txBody>
      </p:sp>
      <p:sp>
        <p:nvSpPr>
          <p:cNvPr id="3" name="Content Placeholder 2"/>
          <p:cNvSpPr>
            <a:spLocks noGrp="1"/>
          </p:cNvSpPr>
          <p:nvPr>
            <p:ph idx="1"/>
          </p:nvPr>
        </p:nvSpPr>
        <p:spPr/>
        <p:txBody>
          <a:bodyPr>
            <a:normAutofit/>
          </a:bodyPr>
          <a:lstStyle/>
          <a:p>
            <a:pPr marL="0" indent="0">
              <a:buNone/>
            </a:pPr>
            <a:endParaRPr lang="en-US" sz="2000" dirty="0">
              <a:hlinkClick r:id="rId2"/>
            </a:endParaRPr>
          </a:p>
          <a:p>
            <a:r>
              <a:rPr lang="en-US" sz="2000" dirty="0" smtClean="0">
                <a:hlinkClick r:id="rId2"/>
              </a:rPr>
              <a:t>http</a:t>
            </a:r>
            <a:r>
              <a:rPr lang="en-US" sz="2000" dirty="0">
                <a:hlinkClick r:id="rId2"/>
              </a:rPr>
              <a:t>://</a:t>
            </a:r>
            <a:r>
              <a:rPr lang="en-US" sz="2000" dirty="0" smtClean="0">
                <a:hlinkClick r:id="rId2"/>
              </a:rPr>
              <a:t>www.nytimes.com/2014/02/27/us/Brewer-arizona-gay-service-bill.html?hp</a:t>
            </a:r>
            <a:endParaRPr lang="en-US" sz="2000" dirty="0" smtClean="0"/>
          </a:p>
          <a:p>
            <a:endParaRPr lang="en-US" sz="2000" dirty="0"/>
          </a:p>
          <a:p>
            <a:r>
              <a:rPr lang="en-US" sz="2000" dirty="0">
                <a:hlinkClick r:id="rId3"/>
              </a:rPr>
              <a:t>http://</a:t>
            </a:r>
            <a:r>
              <a:rPr lang="en-US" sz="2000" dirty="0" smtClean="0">
                <a:hlinkClick r:id="rId3"/>
              </a:rPr>
              <a:t>www.cnn.com/2014/02/26/politics/arizona-brewer-bill/index.html?hpt=hp_t1</a:t>
            </a:r>
            <a:endParaRPr lang="en-US" sz="2000" dirty="0" smtClean="0"/>
          </a:p>
          <a:p>
            <a:endParaRPr lang="en-US" sz="2000" dirty="0"/>
          </a:p>
          <a:p>
            <a:r>
              <a:rPr lang="en-US" sz="2000" dirty="0">
                <a:hlinkClick r:id="rId4"/>
              </a:rPr>
              <a:t>http://</a:t>
            </a:r>
            <a:r>
              <a:rPr lang="en-US" sz="2000" dirty="0" smtClean="0">
                <a:hlinkClick r:id="rId4"/>
              </a:rPr>
              <a:t>www.advocate.com/comedy/2014/02/25/celebrities-and-comedians-skewer-arizonas-discrimination-bill-twitter</a:t>
            </a:r>
            <a:endParaRPr lang="en-US" sz="2000" dirty="0" smtClean="0"/>
          </a:p>
          <a:p>
            <a:endParaRPr lang="en-US" sz="2000"/>
          </a:p>
          <a:p>
            <a:pPr marL="0" indent="0">
              <a:buNone/>
            </a:pPr>
            <a:endParaRPr lang="en-US" sz="2000" dirty="0" smtClean="0"/>
          </a:p>
          <a:p>
            <a:endParaRPr lang="en-US" sz="2000" dirty="0" smtClean="0"/>
          </a:p>
          <a:p>
            <a:pPr marL="0" indent="0">
              <a:buNone/>
            </a:pPr>
            <a:endParaRPr lang="en-US" sz="2000" dirty="0" smtClean="0"/>
          </a:p>
          <a:p>
            <a:pPr marL="0" indent="0">
              <a:buNone/>
            </a:pPr>
            <a:endParaRPr lang="en-US" sz="2000" dirty="0" smtClean="0"/>
          </a:p>
          <a:p>
            <a:endParaRPr lang="en-US" dirty="0"/>
          </a:p>
        </p:txBody>
      </p:sp>
    </p:spTree>
    <p:extLst>
      <p:ext uri="{BB962C8B-B14F-4D97-AF65-F5344CB8AC3E}">
        <p14:creationId xmlns:p14="http://schemas.microsoft.com/office/powerpoint/2010/main" val="16900523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Mississippi Passes Discrimination Against LGBT Community Based on Religion</a:t>
            </a:r>
            <a:endParaRPr lang="en-US" sz="3200" b="1" dirty="0"/>
          </a:p>
        </p:txBody>
      </p:sp>
      <p:sp>
        <p:nvSpPr>
          <p:cNvPr id="3" name="Content Placeholder 2"/>
          <p:cNvSpPr>
            <a:spLocks noGrp="1"/>
          </p:cNvSpPr>
          <p:nvPr>
            <p:ph idx="1"/>
          </p:nvPr>
        </p:nvSpPr>
        <p:spPr/>
        <p:txBody>
          <a:bodyPr/>
          <a:lstStyle/>
          <a:p>
            <a:r>
              <a:rPr lang="en-US" sz="2400" dirty="0">
                <a:hlinkClick r:id="rId2"/>
              </a:rPr>
              <a:t>http://</a:t>
            </a:r>
            <a:r>
              <a:rPr lang="en-US" sz="2400" dirty="0" smtClean="0">
                <a:hlinkClick r:id="rId2"/>
              </a:rPr>
              <a:t>www.slate.com/blogs/outward/2014/04/02/mississippi_passes_anti_gay_segregation_bill_will_it_be_struck_down.html</a:t>
            </a:r>
            <a:endParaRPr lang="en-US" sz="2400" dirty="0" smtClean="0"/>
          </a:p>
          <a:p>
            <a:endParaRPr lang="en-US" sz="2400" dirty="0"/>
          </a:p>
          <a:p>
            <a:r>
              <a:rPr lang="en-US" sz="2400" dirty="0" smtClean="0"/>
              <a:t>Awaiting </a:t>
            </a:r>
            <a:r>
              <a:rPr lang="en-US" sz="2400" smtClean="0"/>
              <a:t>governor’s signature 4-2-2014</a:t>
            </a:r>
            <a:endParaRPr lang="en-US" sz="2400" dirty="0" smtClean="0"/>
          </a:p>
          <a:p>
            <a:pPr marL="0" indent="0">
              <a:buNone/>
            </a:pPr>
            <a:endParaRPr lang="en-US" dirty="0"/>
          </a:p>
        </p:txBody>
      </p:sp>
    </p:spTree>
    <p:extLst>
      <p:ext uri="{BB962C8B-B14F-4D97-AF65-F5344CB8AC3E}">
        <p14:creationId xmlns:p14="http://schemas.microsoft.com/office/powerpoint/2010/main" val="24610521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Verbal Harassment</a:t>
            </a:r>
          </a:p>
        </p:txBody>
      </p:sp>
      <p:sp>
        <p:nvSpPr>
          <p:cNvPr id="4" name="Content Placeholder 3"/>
          <p:cNvSpPr>
            <a:spLocks noGrp="1"/>
          </p:cNvSpPr>
          <p:nvPr>
            <p:ph idx="1"/>
          </p:nvPr>
        </p:nvSpPr>
        <p:spPr>
          <a:xfrm>
            <a:off x="457200" y="1600200"/>
            <a:ext cx="8229600" cy="5105400"/>
          </a:xfrm>
        </p:spPr>
        <p:txBody>
          <a:bodyPr>
            <a:normAutofit fontScale="92500"/>
          </a:bodyPr>
          <a:lstStyle/>
          <a:p>
            <a:pPr lvl="1"/>
            <a:r>
              <a:rPr lang="en-US" sz="2200" dirty="0" smtClean="0"/>
              <a:t>84</a:t>
            </a:r>
            <a:r>
              <a:rPr lang="en-US" sz="2200" dirty="0"/>
              <a:t>% of LGBT students report being verbally harassed (name calling, threats, etc.) because of their sexual orientation</a:t>
            </a:r>
            <a:r>
              <a:rPr lang="en-US" sz="2200" dirty="0" smtClean="0"/>
              <a:t>.</a:t>
            </a:r>
          </a:p>
          <a:p>
            <a:pPr marL="457200" lvl="1" indent="0">
              <a:buNone/>
            </a:pPr>
            <a:endParaRPr lang="en-US" sz="2200" dirty="0"/>
          </a:p>
          <a:p>
            <a:pPr lvl="1"/>
            <a:r>
              <a:rPr lang="en-US" sz="2200" dirty="0"/>
              <a:t>91.5% of LGBT students report hearing homophobic remarks, such as “faggot,” “dyke” or the expression “that’s so gay” frequently or often</a:t>
            </a:r>
            <a:r>
              <a:rPr lang="en-US" sz="2200" dirty="0" smtClean="0"/>
              <a:t>.</a:t>
            </a:r>
          </a:p>
          <a:p>
            <a:pPr marL="457200" lvl="1" indent="0">
              <a:buNone/>
            </a:pPr>
            <a:endParaRPr lang="en-US" sz="2200" dirty="0"/>
          </a:p>
          <a:p>
            <a:pPr lvl="1"/>
            <a:r>
              <a:rPr lang="en-US" sz="2200" dirty="0"/>
              <a:t>44.7% of LGBT youth of color report being verbally harassed because of both their sexual orientation and race/ethnicity</a:t>
            </a:r>
            <a:r>
              <a:rPr lang="en-US" sz="2200" dirty="0" smtClean="0"/>
              <a:t>.</a:t>
            </a:r>
          </a:p>
          <a:p>
            <a:pPr marL="457200" lvl="1" indent="0">
              <a:buNone/>
            </a:pPr>
            <a:endParaRPr lang="en-US" sz="2200" dirty="0"/>
          </a:p>
          <a:p>
            <a:pPr lvl="1"/>
            <a:r>
              <a:rPr lang="en-US" sz="2200" dirty="0"/>
              <a:t>Students who experience frequent verbal harassment because of their sexual orientation are less likely than other students to plan to attend college. 13.4% of LGBT students who report verbal harassment do not intend to go to college, twice the figure of those LGBT students who report only rare or less frequent verbal harassment (6.7%).</a:t>
            </a:r>
          </a:p>
          <a:p>
            <a:pPr lvl="1"/>
            <a:endParaRPr lang="en-US" sz="2000" dirty="0" smtClean="0"/>
          </a:p>
          <a:p>
            <a:pPr lvl="1"/>
            <a:endParaRPr lang="en-US" sz="2000" dirty="0"/>
          </a:p>
        </p:txBody>
      </p:sp>
    </p:spTree>
    <p:extLst>
      <p:ext uri="{BB962C8B-B14F-4D97-AF65-F5344CB8AC3E}">
        <p14:creationId xmlns:p14="http://schemas.microsoft.com/office/powerpoint/2010/main" val="22479554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Issues Facing the Gay Community</a:t>
            </a:r>
          </a:p>
        </p:txBody>
      </p:sp>
      <p:sp>
        <p:nvSpPr>
          <p:cNvPr id="4" name="Content Placeholder 3"/>
          <p:cNvSpPr>
            <a:spLocks noGrp="1"/>
          </p:cNvSpPr>
          <p:nvPr>
            <p:ph idx="1"/>
          </p:nvPr>
        </p:nvSpPr>
        <p:spPr>
          <a:xfrm>
            <a:off x="457200" y="1600200"/>
            <a:ext cx="8229600" cy="5105400"/>
          </a:xfrm>
        </p:spPr>
        <p:txBody>
          <a:bodyPr>
            <a:normAutofit fontScale="25000" lnSpcReduction="20000"/>
          </a:bodyPr>
          <a:lstStyle/>
          <a:p>
            <a:pPr lvl="1"/>
            <a:r>
              <a:rPr lang="en-US" sz="7600" dirty="0">
                <a:solidFill>
                  <a:prstClr val="black"/>
                </a:solidFill>
              </a:rPr>
              <a:t>82.9% of LGBT students report that faculty or staff never intervened or intervened only some of the time when present and homophobic remarks were made</a:t>
            </a:r>
            <a:r>
              <a:rPr lang="en-US" sz="7600" dirty="0" smtClean="0">
                <a:solidFill>
                  <a:prstClr val="black"/>
                </a:solidFill>
              </a:rPr>
              <a:t>.</a:t>
            </a:r>
          </a:p>
          <a:p>
            <a:pPr marL="457200" lvl="1" indent="0">
              <a:buNone/>
            </a:pPr>
            <a:endParaRPr lang="en-US" sz="7600" dirty="0" smtClean="0">
              <a:solidFill>
                <a:prstClr val="black"/>
              </a:solidFill>
            </a:endParaRPr>
          </a:p>
          <a:p>
            <a:pPr lvl="1"/>
            <a:r>
              <a:rPr lang="en-US" sz="7600" dirty="0" smtClean="0">
                <a:solidFill>
                  <a:prstClr val="black"/>
                </a:solidFill>
              </a:rPr>
              <a:t>A </a:t>
            </a:r>
            <a:r>
              <a:rPr lang="en-US" sz="7600" dirty="0">
                <a:solidFill>
                  <a:prstClr val="black"/>
                </a:solidFill>
              </a:rPr>
              <a:t>2006 report by the National Gay and Lesbian Task Force describes the </a:t>
            </a:r>
            <a:r>
              <a:rPr lang="en-US" sz="7600" b="1" dirty="0">
                <a:solidFill>
                  <a:prstClr val="black"/>
                </a:solidFill>
              </a:rPr>
              <a:t>'Hell Houses' </a:t>
            </a:r>
            <a:r>
              <a:rPr lang="en-US" sz="7600" dirty="0">
                <a:solidFill>
                  <a:prstClr val="black"/>
                </a:solidFill>
              </a:rPr>
              <a:t>created by right-wing religious groups as an alternative to traditional haunted houses, with the intention of scaring children into a sin-free life. Homosexuality is featured as a damnable sin in these displays, with depictions of the 'sinner' burning in Hell, a lesbian teenager committing suicide, and a male couple at their marriage being forced to swear never to believe that they're 'normal.' It is estimated that 1.6 million people, some as young as 10 years old, visited 'Hell Houses' in 2006. </a:t>
            </a:r>
            <a:endParaRPr lang="en-US" sz="7600" dirty="0" smtClean="0">
              <a:solidFill>
                <a:prstClr val="black"/>
              </a:solidFill>
            </a:endParaRPr>
          </a:p>
          <a:p>
            <a:pPr marL="457200" lvl="1" indent="0">
              <a:buNone/>
            </a:pPr>
            <a:r>
              <a:rPr lang="en-US" sz="8000" dirty="0">
                <a:hlinkClick r:id="rId2"/>
              </a:rPr>
              <a:t>http://www.youtube.com/watch?v=kcJCOou6dZk</a:t>
            </a:r>
            <a:endParaRPr lang="en-US" sz="8000" dirty="0"/>
          </a:p>
          <a:p>
            <a:pPr marL="457200" lvl="1" indent="0">
              <a:buNone/>
            </a:pPr>
            <a:r>
              <a:rPr lang="en-US" sz="8000" dirty="0">
                <a:hlinkClick r:id="rId3"/>
              </a:rPr>
              <a:t>http://www.youtube.com/watch?v=5mLrscVsysM&amp;feature=fvwberel</a:t>
            </a:r>
            <a:endParaRPr lang="en-US" sz="8000" dirty="0"/>
          </a:p>
          <a:p>
            <a:pPr lvl="1"/>
            <a:endParaRPr lang="en-US" sz="4800" dirty="0">
              <a:solidFill>
                <a:prstClr val="black"/>
              </a:solidFill>
            </a:endParaRPr>
          </a:p>
          <a:p>
            <a:pPr lvl="1"/>
            <a:r>
              <a:rPr lang="en-US" sz="7200" dirty="0">
                <a:hlinkClick r:id="rId4"/>
              </a:rPr>
              <a:t>http://</a:t>
            </a:r>
            <a:r>
              <a:rPr lang="en-US" sz="7200" dirty="0" smtClean="0">
                <a:hlinkClick r:id="rId4"/>
              </a:rPr>
              <a:t>www.youtube.com/watch?v=7IcVyvg2Qlo</a:t>
            </a:r>
            <a:endParaRPr lang="en-US" sz="7200" dirty="0" smtClean="0"/>
          </a:p>
          <a:p>
            <a:pPr lvl="1"/>
            <a:r>
              <a:rPr lang="en-US" sz="7200">
                <a:hlinkClick r:id="rId5"/>
              </a:rPr>
              <a:t>http://</a:t>
            </a:r>
            <a:r>
              <a:rPr lang="en-US" sz="7200" smtClean="0">
                <a:hlinkClick r:id="rId5"/>
              </a:rPr>
              <a:t>www.youtube.com/watch?v=w0qpbpmLJFc</a:t>
            </a:r>
            <a:endParaRPr lang="en-US" sz="7200" smtClean="0"/>
          </a:p>
          <a:p>
            <a:pPr lvl="1"/>
            <a:endParaRPr lang="en-US" sz="7200" dirty="0"/>
          </a:p>
          <a:p>
            <a:pPr marL="400050" lvl="1" indent="0">
              <a:buNone/>
            </a:pPr>
            <a:r>
              <a:rPr lang="en-US" sz="7200" dirty="0"/>
              <a:t>It Gets </a:t>
            </a:r>
            <a:r>
              <a:rPr lang="en-US" sz="7200" dirty="0" smtClean="0"/>
              <a:t>Better</a:t>
            </a:r>
            <a:endParaRPr lang="en-US" sz="7600" dirty="0" smtClean="0">
              <a:solidFill>
                <a:prstClr val="black"/>
              </a:solidFill>
            </a:endParaRPr>
          </a:p>
          <a:p>
            <a:pPr marL="457200" lvl="1" indent="0">
              <a:buNone/>
            </a:pPr>
            <a:endParaRPr lang="en-US" sz="6000" dirty="0"/>
          </a:p>
          <a:p>
            <a:pPr marL="457200" lvl="1" indent="0">
              <a:buNone/>
            </a:pPr>
            <a:endParaRPr lang="en-US" sz="6000" dirty="0" smtClean="0"/>
          </a:p>
        </p:txBody>
      </p:sp>
    </p:spTree>
    <p:extLst>
      <p:ext uri="{BB962C8B-B14F-4D97-AF65-F5344CB8AC3E}">
        <p14:creationId xmlns:p14="http://schemas.microsoft.com/office/powerpoint/2010/main" val="11080923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a:t>
            </a:r>
            <a:r>
              <a:rPr lang="en-US" smtClean="0"/>
              <a:t>Broke Girls S2Ep13 Bears</a:t>
            </a:r>
            <a:endParaRPr lang="en-US" dirty="0"/>
          </a:p>
        </p:txBody>
      </p:sp>
      <p:sp>
        <p:nvSpPr>
          <p:cNvPr id="3" name="Content Placeholder 2"/>
          <p:cNvSpPr>
            <a:spLocks noGrp="1"/>
          </p:cNvSpPr>
          <p:nvPr>
            <p:ph idx="1"/>
          </p:nvPr>
        </p:nvSpPr>
        <p:spPr/>
        <p:txBody>
          <a:bodyPr/>
          <a:lstStyle/>
          <a:p>
            <a:r>
              <a:rPr lang="en-US" dirty="0">
                <a:hlinkClick r:id="rId2"/>
              </a:rPr>
              <a:t>http://</a:t>
            </a:r>
            <a:r>
              <a:rPr lang="en-US" dirty="0" smtClean="0">
                <a:hlinkClick r:id="rId2"/>
              </a:rPr>
              <a:t>www.megashare.info/watch-2-broke-girls-season-2-episode-13-online-TlRnNE9BPT0</a:t>
            </a:r>
            <a:endParaRPr lang="en-US" dirty="0" smtClean="0"/>
          </a:p>
          <a:p>
            <a:r>
              <a:rPr lang="en-US" dirty="0" smtClean="0"/>
              <a:t>At 9 minutes</a:t>
            </a:r>
            <a:endParaRPr lang="en-US" dirty="0"/>
          </a:p>
        </p:txBody>
      </p:sp>
    </p:spTree>
    <p:extLst>
      <p:ext uri="{BB962C8B-B14F-4D97-AF65-F5344CB8AC3E}">
        <p14:creationId xmlns:p14="http://schemas.microsoft.com/office/powerpoint/2010/main" val="19335598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Isolation</a:t>
            </a:r>
          </a:p>
        </p:txBody>
      </p:sp>
      <p:sp>
        <p:nvSpPr>
          <p:cNvPr id="4" name="Content Placeholder 3"/>
          <p:cNvSpPr>
            <a:spLocks noGrp="1"/>
          </p:cNvSpPr>
          <p:nvPr>
            <p:ph idx="1"/>
          </p:nvPr>
        </p:nvSpPr>
        <p:spPr>
          <a:xfrm>
            <a:off x="457200" y="1600200"/>
            <a:ext cx="8229600" cy="5029200"/>
          </a:xfrm>
        </p:spPr>
        <p:txBody>
          <a:bodyPr>
            <a:normAutofit/>
          </a:bodyPr>
          <a:lstStyle/>
          <a:p>
            <a:pPr lvl="1"/>
            <a:r>
              <a:rPr lang="en-US" sz="2000" dirty="0" smtClean="0"/>
              <a:t>80</a:t>
            </a:r>
            <a:r>
              <a:rPr lang="en-US" sz="2000" dirty="0"/>
              <a:t>% of gay and bisexual youth report severe problems with cognitive, social, or emotional </a:t>
            </a:r>
            <a:r>
              <a:rPr lang="en-US" sz="2000" dirty="0" smtClean="0"/>
              <a:t>isolation.</a:t>
            </a:r>
          </a:p>
          <a:p>
            <a:pPr lvl="1"/>
            <a:endParaRPr lang="en-US" sz="2000" dirty="0" smtClean="0"/>
          </a:p>
          <a:p>
            <a:pPr lvl="1"/>
            <a:r>
              <a:rPr lang="en-US" sz="2000" dirty="0" smtClean="0"/>
              <a:t>50</a:t>
            </a:r>
            <a:r>
              <a:rPr lang="en-US" sz="2000" dirty="0"/>
              <a:t>% of lesbian and gay youth report parental rejection because of their sexual orientation. </a:t>
            </a:r>
            <a:endParaRPr lang="en-US" sz="2000" dirty="0" smtClean="0"/>
          </a:p>
          <a:p>
            <a:pPr marL="457200" lvl="1" indent="0">
              <a:buNone/>
            </a:pPr>
            <a:endParaRPr lang="en-US" sz="2000" dirty="0" smtClean="0"/>
          </a:p>
          <a:p>
            <a:pPr lvl="1"/>
            <a:r>
              <a:rPr lang="en-US" sz="2000" dirty="0" smtClean="0">
                <a:solidFill>
                  <a:prstClr val="black"/>
                </a:solidFill>
              </a:rPr>
              <a:t>82.9% of LGBT students report that faculty or staff never intervened.</a:t>
            </a:r>
            <a:endParaRPr lang="en-US" sz="2000" dirty="0" smtClean="0"/>
          </a:p>
          <a:p>
            <a:pPr lvl="1"/>
            <a:endParaRPr lang="en-US" sz="2000" dirty="0"/>
          </a:p>
        </p:txBody>
      </p:sp>
    </p:spTree>
    <p:extLst>
      <p:ext uri="{BB962C8B-B14F-4D97-AF65-F5344CB8AC3E}">
        <p14:creationId xmlns:p14="http://schemas.microsoft.com/office/powerpoint/2010/main" val="35490668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Depression</a:t>
            </a:r>
          </a:p>
        </p:txBody>
      </p:sp>
      <p:sp>
        <p:nvSpPr>
          <p:cNvPr id="4" name="Content Placeholder 3"/>
          <p:cNvSpPr>
            <a:spLocks noGrp="1"/>
          </p:cNvSpPr>
          <p:nvPr>
            <p:ph idx="1"/>
          </p:nvPr>
        </p:nvSpPr>
        <p:spPr/>
        <p:txBody>
          <a:bodyPr>
            <a:normAutofit/>
          </a:bodyPr>
          <a:lstStyle/>
          <a:p>
            <a:pPr lvl="1"/>
            <a:r>
              <a:rPr lang="en-US" sz="2400" dirty="0" smtClean="0"/>
              <a:t>In </a:t>
            </a:r>
            <a:r>
              <a:rPr lang="en-US" sz="2400" dirty="0"/>
              <a:t>a study of depression and gay youth, researchers found depression strikes gay youth four to five times more severely than their non-gay peers. </a:t>
            </a:r>
            <a:endParaRPr lang="en-US" sz="2400" dirty="0" smtClean="0"/>
          </a:p>
          <a:p>
            <a:pPr marL="457200" lvl="1" indent="0">
              <a:buNone/>
            </a:pPr>
            <a:endParaRPr lang="en-US" sz="2400" dirty="0" smtClean="0"/>
          </a:p>
          <a:p>
            <a:pPr lvl="1"/>
            <a:r>
              <a:rPr lang="en-US" sz="2400" dirty="0" smtClean="0"/>
              <a:t>83% of </a:t>
            </a:r>
            <a:r>
              <a:rPr lang="en-US" sz="2400" dirty="0"/>
              <a:t>respondents in YPI’s 1998 health survey considered themselves depressed</a:t>
            </a:r>
            <a:r>
              <a:rPr lang="en-US" sz="2400" dirty="0" smtClean="0"/>
              <a:t>.</a:t>
            </a:r>
          </a:p>
          <a:p>
            <a:pPr lvl="1"/>
            <a:endParaRPr lang="en-US" sz="2400" dirty="0"/>
          </a:p>
          <a:p>
            <a:pPr lvl="1"/>
            <a:r>
              <a:rPr lang="en-US" sz="2400" i="1" dirty="0" smtClean="0"/>
              <a:t>It Will Get </a:t>
            </a:r>
            <a:r>
              <a:rPr lang="en-US" sz="2400" i="1" dirty="0"/>
              <a:t>Better Project </a:t>
            </a:r>
            <a:r>
              <a:rPr lang="en-US" sz="2400" i="1" dirty="0">
                <a:hlinkClick r:id="rId2"/>
              </a:rPr>
              <a:t>https://</a:t>
            </a:r>
            <a:r>
              <a:rPr lang="en-US" sz="2400" i="1" dirty="0" smtClean="0">
                <a:hlinkClick r:id="rId2"/>
              </a:rPr>
              <a:t>www.youtube.com/watch?v=7IcVyvg2Qlo</a:t>
            </a:r>
            <a:endParaRPr lang="en-US" sz="2400" i="1" dirty="0" smtClean="0"/>
          </a:p>
          <a:p>
            <a:pPr marL="457200" lvl="1" indent="0">
              <a:buNone/>
            </a:pPr>
            <a:endParaRPr lang="en-US" sz="2400" i="1" dirty="0"/>
          </a:p>
          <a:p>
            <a:pPr marL="457200" lvl="1" indent="0">
              <a:buNone/>
            </a:pPr>
            <a:endParaRPr lang="en-US" sz="2400" dirty="0" smtClean="0"/>
          </a:p>
          <a:p>
            <a:endParaRPr lang="en-US" sz="2800" dirty="0"/>
          </a:p>
          <a:p>
            <a:pPr lvl="1"/>
            <a:endParaRPr lang="en-US" sz="2000" dirty="0"/>
          </a:p>
        </p:txBody>
      </p:sp>
    </p:spTree>
    <p:extLst>
      <p:ext uri="{BB962C8B-B14F-4D97-AF65-F5344CB8AC3E}">
        <p14:creationId xmlns:p14="http://schemas.microsoft.com/office/powerpoint/2010/main" val="30148740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Violence</a:t>
            </a:r>
          </a:p>
        </p:txBody>
      </p:sp>
      <p:sp>
        <p:nvSpPr>
          <p:cNvPr id="4" name="Content Placeholder 3"/>
          <p:cNvSpPr>
            <a:spLocks noGrp="1"/>
          </p:cNvSpPr>
          <p:nvPr>
            <p:ph idx="1"/>
          </p:nvPr>
        </p:nvSpPr>
        <p:spPr/>
        <p:txBody>
          <a:bodyPr>
            <a:normAutofit fontScale="25000" lnSpcReduction="20000"/>
          </a:bodyPr>
          <a:lstStyle/>
          <a:p>
            <a:pPr lvl="1"/>
            <a:r>
              <a:rPr lang="en-US" sz="8000" dirty="0" smtClean="0"/>
              <a:t>64.3</a:t>
            </a:r>
            <a:r>
              <a:rPr lang="en-US" sz="8000" dirty="0"/>
              <a:t>% of LGBT students report feeling unsafe at their school because of their sexual orientation. </a:t>
            </a:r>
            <a:endParaRPr lang="en-US" sz="8000" dirty="0" smtClean="0"/>
          </a:p>
          <a:p>
            <a:pPr marL="457200" lvl="1" indent="0">
              <a:buNone/>
            </a:pPr>
            <a:endParaRPr lang="en-US" sz="8000" dirty="0" smtClean="0"/>
          </a:p>
          <a:p>
            <a:pPr lvl="1"/>
            <a:r>
              <a:rPr lang="en-US" sz="8000" dirty="0" smtClean="0"/>
              <a:t>In </a:t>
            </a:r>
            <a:r>
              <a:rPr lang="en-US" sz="8000" dirty="0"/>
              <a:t>one study, 41% of self-identified gay and lesbian young people reported violence at the hands of families, peers, or strangers. </a:t>
            </a:r>
            <a:endParaRPr lang="en-US" sz="8000" dirty="0" smtClean="0"/>
          </a:p>
          <a:p>
            <a:pPr marL="457200" lvl="1" indent="0">
              <a:buNone/>
            </a:pPr>
            <a:endParaRPr lang="en-US" sz="8000" dirty="0" smtClean="0"/>
          </a:p>
          <a:p>
            <a:pPr lvl="1"/>
            <a:r>
              <a:rPr lang="en-US" sz="8000" dirty="0" smtClean="0"/>
              <a:t>Sexual </a:t>
            </a:r>
            <a:r>
              <a:rPr lang="en-US" sz="8000" dirty="0"/>
              <a:t>minority students were more than twice as likely to report being in a physical fight at school in the prior year (31.5% of sexual minority students vs. 12.9% of others</a:t>
            </a:r>
            <a:r>
              <a:rPr lang="en-US" sz="8000" dirty="0" smtClean="0"/>
              <a:t>).</a:t>
            </a:r>
          </a:p>
          <a:p>
            <a:pPr marL="457200" lvl="1" indent="0">
              <a:buNone/>
            </a:pPr>
            <a:endParaRPr lang="en-US" sz="8000" dirty="0"/>
          </a:p>
          <a:p>
            <a:pPr lvl="1"/>
            <a:r>
              <a:rPr lang="en-US" sz="8000" dirty="0"/>
              <a:t>Sexual minority students more often reported that they had missed school in the past month because they felt unsafe (19.1% of sexual minority students vs. 5.6% of others).</a:t>
            </a:r>
            <a:br>
              <a:rPr lang="en-US" sz="8000" dirty="0"/>
            </a:br>
            <a:endParaRPr lang="en-US" sz="2400" dirty="0" smtClean="0"/>
          </a:p>
          <a:p>
            <a:endParaRPr lang="en-US" sz="2800" dirty="0"/>
          </a:p>
          <a:p>
            <a:pPr lvl="1"/>
            <a:endParaRPr lang="en-US" sz="2000" dirty="0"/>
          </a:p>
        </p:txBody>
      </p:sp>
    </p:spTree>
    <p:extLst>
      <p:ext uri="{BB962C8B-B14F-4D97-AF65-F5344CB8AC3E}">
        <p14:creationId xmlns:p14="http://schemas.microsoft.com/office/powerpoint/2010/main" val="38371146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Violence</a:t>
            </a:r>
            <a:endParaRPr lang="en-US" dirty="0"/>
          </a:p>
        </p:txBody>
      </p:sp>
      <p:sp>
        <p:nvSpPr>
          <p:cNvPr id="4" name="Content Placeholder 3"/>
          <p:cNvSpPr>
            <a:spLocks noGrp="1"/>
          </p:cNvSpPr>
          <p:nvPr>
            <p:ph idx="1"/>
          </p:nvPr>
        </p:nvSpPr>
        <p:spPr/>
        <p:txBody>
          <a:bodyPr>
            <a:normAutofit fontScale="47500" lnSpcReduction="20000"/>
          </a:bodyPr>
          <a:lstStyle/>
          <a:p>
            <a:pPr lvl="1"/>
            <a:r>
              <a:rPr lang="en-US" sz="4600" dirty="0"/>
              <a:t>A 2002 study found that bisexual students were three to six times more likely than their straight classmates to be threatened or injured with a weapon at school. </a:t>
            </a:r>
            <a:endParaRPr lang="en-US" sz="4600" dirty="0" smtClean="0"/>
          </a:p>
          <a:p>
            <a:pPr marL="0" indent="0">
              <a:buNone/>
            </a:pPr>
            <a:endParaRPr lang="en-US" sz="5000" dirty="0" smtClean="0"/>
          </a:p>
          <a:p>
            <a:pPr lvl="1"/>
            <a:r>
              <a:rPr lang="en-US" sz="4600" dirty="0" smtClean="0"/>
              <a:t>FBI </a:t>
            </a:r>
            <a:r>
              <a:rPr lang="en-US" sz="4600" dirty="0"/>
              <a:t>data shows that in 2005, 13.8% of hate crimes in the U.S.A., a total of 1,213 attacks, were motivated by bias against the victim's sexual orientation. 61.3% of those were committed against men who were or were perceived to be gay, while 1.9% of victims were or were perceived to be </a:t>
            </a:r>
            <a:r>
              <a:rPr lang="en-US" sz="4600" dirty="0" smtClean="0"/>
              <a:t>straight, a </a:t>
            </a:r>
            <a:r>
              <a:rPr lang="en-US" sz="4600" dirty="0"/>
              <a:t>2001 study found that LGBQ teenagers are more likely to experience, witness, and/or perpetrate violence than their straight peers. </a:t>
            </a:r>
            <a:endParaRPr lang="en-US" sz="4600" dirty="0" smtClean="0"/>
          </a:p>
          <a:p>
            <a:pPr marL="0" indent="0">
              <a:buNone/>
            </a:pPr>
            <a:endParaRPr lang="en-US" sz="5000" dirty="0" smtClean="0"/>
          </a:p>
          <a:p>
            <a:pPr lvl="1"/>
            <a:r>
              <a:rPr lang="en-US" sz="4600" dirty="0" smtClean="0"/>
              <a:t>A </a:t>
            </a:r>
            <a:r>
              <a:rPr lang="en-US" sz="4600" dirty="0"/>
              <a:t>2002 study found that LGB students who are victims of violence at school have elevated risk of suicidal and other health-risk behavior. </a:t>
            </a:r>
            <a:endParaRPr lang="en-US" sz="2400" dirty="0"/>
          </a:p>
          <a:p>
            <a:pPr lvl="1"/>
            <a:endParaRPr lang="en-US" sz="2000" dirty="0"/>
          </a:p>
        </p:txBody>
      </p:sp>
    </p:spTree>
    <p:extLst>
      <p:ext uri="{BB962C8B-B14F-4D97-AF65-F5344CB8AC3E}">
        <p14:creationId xmlns:p14="http://schemas.microsoft.com/office/powerpoint/2010/main" val="26766538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Homelessness</a:t>
            </a:r>
          </a:p>
        </p:txBody>
      </p:sp>
      <p:sp>
        <p:nvSpPr>
          <p:cNvPr id="3" name="Content Placeholder 2"/>
          <p:cNvSpPr>
            <a:spLocks noGrp="1"/>
          </p:cNvSpPr>
          <p:nvPr>
            <p:ph idx="1"/>
          </p:nvPr>
        </p:nvSpPr>
        <p:spPr>
          <a:xfrm>
            <a:off x="457200" y="1600200"/>
            <a:ext cx="8229600" cy="5105400"/>
          </a:xfrm>
        </p:spPr>
        <p:txBody>
          <a:bodyPr>
            <a:normAutofit fontScale="25000" lnSpcReduction="20000"/>
          </a:bodyPr>
          <a:lstStyle/>
          <a:p>
            <a:pPr lvl="1"/>
            <a:r>
              <a:rPr lang="en-US" sz="7200" dirty="0" smtClean="0"/>
              <a:t>According to a 2006 report, between 20 and 40 percent of homeless youth in the US identify as lesbian, gay, bisexual or transgender. 26% of LGBT youth who come out to their parents are told to leave home. Many also report experiencing abuse both from family members and in shelters.</a:t>
            </a:r>
          </a:p>
          <a:p>
            <a:endParaRPr lang="en-US" sz="7200" dirty="0" smtClean="0"/>
          </a:p>
          <a:p>
            <a:pPr lvl="1"/>
            <a:r>
              <a:rPr lang="en-US" sz="7200" dirty="0" smtClean="0"/>
              <a:t>65% of 400 homeless LGBTQ youth report having been in a child welfare placement at some point in the past.</a:t>
            </a:r>
          </a:p>
          <a:p>
            <a:pPr marL="0" indent="0">
              <a:buNone/>
            </a:pPr>
            <a:endParaRPr lang="en-US" sz="7200" dirty="0" smtClean="0"/>
          </a:p>
          <a:p>
            <a:pPr lvl="1"/>
            <a:r>
              <a:rPr lang="en-US" sz="7200" dirty="0" smtClean="0"/>
              <a:t>26% of gay youth are forced to leave home because of conflicts with their families over their sexual identities.</a:t>
            </a:r>
          </a:p>
          <a:p>
            <a:pPr marL="0" indent="0">
              <a:buNone/>
            </a:pPr>
            <a:endParaRPr lang="en-US" sz="7200" dirty="0" smtClean="0"/>
          </a:p>
          <a:p>
            <a:pPr lvl="1"/>
            <a:r>
              <a:rPr lang="en-US" sz="7200" dirty="0" smtClean="0"/>
              <a:t>Up to half of the gay or bisexual men forced from their homes engage in prostitution to support themselves, greatly increasing their risk for HIV infection. </a:t>
            </a:r>
          </a:p>
          <a:p>
            <a:pPr marL="0" indent="0">
              <a:buNone/>
            </a:pPr>
            <a:endParaRPr lang="en-US" sz="7200" dirty="0" smtClean="0"/>
          </a:p>
          <a:p>
            <a:pPr lvl="1"/>
            <a:r>
              <a:rPr lang="en-US" sz="7200" dirty="0" smtClean="0"/>
              <a:t>Half of a sampling of gay and lesbian young people in out-of-home care reported having been homeless at some point in the past. (Mallon, Gerald, P. (1998). We don’t exactly get the welcome wagon: the experiences of gay and lesbian adolescents in the child welfare systems. Columbia University Press.)</a:t>
            </a:r>
          </a:p>
          <a:p>
            <a:endParaRPr lang="en-US" dirty="0"/>
          </a:p>
        </p:txBody>
      </p:sp>
    </p:spTree>
    <p:extLst>
      <p:ext uri="{BB962C8B-B14F-4D97-AF65-F5344CB8AC3E}">
        <p14:creationId xmlns:p14="http://schemas.microsoft.com/office/powerpoint/2010/main" val="34455602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Harassment</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dirty="0" err="1" smtClean="0"/>
              <a:t>Westboro</a:t>
            </a:r>
            <a:r>
              <a:rPr lang="en-US" dirty="0" smtClean="0"/>
              <a:t> </a:t>
            </a:r>
            <a:r>
              <a:rPr lang="en-US" dirty="0" err="1" smtClean="0"/>
              <a:t>Babtist</a:t>
            </a:r>
            <a:r>
              <a:rPr lang="en-US" dirty="0" smtClean="0"/>
              <a:t> Church </a:t>
            </a:r>
          </a:p>
          <a:p>
            <a:r>
              <a:rPr lang="en-US" dirty="0"/>
              <a:t>Russell Brand interviews anti-gay </a:t>
            </a:r>
            <a:r>
              <a:rPr lang="en-US" dirty="0" smtClean="0"/>
              <a:t>leaders</a:t>
            </a:r>
          </a:p>
          <a:p>
            <a:pPr marL="0" indent="0">
              <a:buNone/>
            </a:pPr>
            <a:r>
              <a:rPr lang="en-US" dirty="0">
                <a:hlinkClick r:id="rId2"/>
              </a:rPr>
              <a:t>https://</a:t>
            </a:r>
            <a:r>
              <a:rPr lang="en-US" dirty="0" smtClean="0">
                <a:hlinkClick r:id="rId2"/>
              </a:rPr>
              <a:t>www.youtube.com/watch?v=OBA6qlHW8po</a:t>
            </a:r>
            <a:r>
              <a:rPr lang="en-US" dirty="0" smtClean="0"/>
              <a:t> </a:t>
            </a:r>
          </a:p>
          <a:p>
            <a:pPr marL="0" indent="0">
              <a:buNone/>
            </a:pPr>
            <a:endParaRPr lang="en-US" dirty="0"/>
          </a:p>
          <a:p>
            <a:r>
              <a:rPr lang="en-US" dirty="0" err="1"/>
              <a:t>Westboro</a:t>
            </a:r>
            <a:r>
              <a:rPr lang="en-US" dirty="0"/>
              <a:t> to protest Newtown Funerals  </a:t>
            </a:r>
            <a:endParaRPr lang="en-US" dirty="0" smtClean="0"/>
          </a:p>
          <a:p>
            <a:pPr marL="0" indent="0">
              <a:buNone/>
            </a:pPr>
            <a:r>
              <a:rPr lang="en-US" dirty="0" smtClean="0">
                <a:hlinkClick r:id="rId3"/>
              </a:rPr>
              <a:t>https</a:t>
            </a:r>
            <a:r>
              <a:rPr lang="en-US" dirty="0">
                <a:hlinkClick r:id="rId3"/>
              </a:rPr>
              <a:t>://</a:t>
            </a:r>
            <a:r>
              <a:rPr lang="en-US" dirty="0" smtClean="0">
                <a:hlinkClick r:id="rId3"/>
              </a:rPr>
              <a:t>www.youtube.com/watch?v=ZtOU5h7Ws4M</a:t>
            </a:r>
            <a:r>
              <a:rPr lang="en-US" dirty="0" smtClean="0"/>
              <a:t>  </a:t>
            </a:r>
          </a:p>
          <a:p>
            <a:pPr marL="0" indent="0">
              <a:buNone/>
            </a:pPr>
            <a:endParaRPr lang="en-US" dirty="0"/>
          </a:p>
          <a:p>
            <a:r>
              <a:rPr lang="en-US" dirty="0" err="1" smtClean="0"/>
              <a:t>Westboro</a:t>
            </a:r>
            <a:r>
              <a:rPr lang="en-US" dirty="0" smtClean="0"/>
              <a:t> Dating Site</a:t>
            </a:r>
          </a:p>
          <a:p>
            <a:pPr marL="0" indent="0">
              <a:buNone/>
            </a:pPr>
            <a:r>
              <a:rPr lang="en-US" u="sng" dirty="0" smtClean="0">
                <a:hlinkClick r:id="rId4"/>
              </a:rPr>
              <a:t>http://www.huffingtonpost.com/2013/02/11/westboro-mingle-provides-dating-service-for-hateful-bigots_n_2662315.html?utm_hp_ref=online-dating</a:t>
            </a:r>
            <a:endParaRPr lang="en-US" dirty="0" smtClean="0"/>
          </a:p>
          <a:p>
            <a:endParaRPr lang="en-US" dirty="0" smtClean="0"/>
          </a:p>
          <a:p>
            <a:r>
              <a:rPr lang="en-US" dirty="0">
                <a:hlinkClick r:id="rId5"/>
              </a:rPr>
              <a:t>https://www.youtube.com/results?search_query=westboro+babtist+church+&amp;</a:t>
            </a:r>
            <a:r>
              <a:rPr lang="en-US" dirty="0" smtClean="0">
                <a:hlinkClick r:id="rId5"/>
              </a:rPr>
              <a:t>sm=12</a:t>
            </a:r>
            <a:r>
              <a:rPr lang="en-US" dirty="0" smtClean="0"/>
              <a:t>  YouTube list</a:t>
            </a:r>
            <a:endParaRPr lang="en-US" dirty="0"/>
          </a:p>
        </p:txBody>
      </p:sp>
    </p:spTree>
    <p:extLst>
      <p:ext uri="{BB962C8B-B14F-4D97-AF65-F5344CB8AC3E}">
        <p14:creationId xmlns:p14="http://schemas.microsoft.com/office/powerpoint/2010/main" val="1812340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LGBT Youth Trafficked</a:t>
            </a:r>
            <a:endParaRPr lang="en-US" dirty="0"/>
          </a:p>
        </p:txBody>
      </p:sp>
      <p:sp>
        <p:nvSpPr>
          <p:cNvPr id="3" name="Content Placeholder 2"/>
          <p:cNvSpPr>
            <a:spLocks noGrp="1"/>
          </p:cNvSpPr>
          <p:nvPr>
            <p:ph idx="1"/>
          </p:nvPr>
        </p:nvSpPr>
        <p:spPr/>
        <p:txBody>
          <a:bodyPr/>
          <a:lstStyle/>
          <a:p>
            <a:r>
              <a:rPr lang="en-US" dirty="0" smtClean="0"/>
              <a:t>Up to 5 times more likely to be trafficked than heterosexual youth</a:t>
            </a:r>
          </a:p>
          <a:p>
            <a:r>
              <a:rPr lang="en-US" dirty="0" smtClean="0"/>
              <a:t>Due to feelings of rejection </a:t>
            </a:r>
            <a:r>
              <a:rPr lang="en-US" smtClean="0"/>
              <a:t>and alienation</a:t>
            </a:r>
            <a:endParaRPr lang="en-US" dirty="0"/>
          </a:p>
        </p:txBody>
      </p:sp>
    </p:spTree>
    <p:extLst>
      <p:ext uri="{BB962C8B-B14F-4D97-AF65-F5344CB8AC3E}">
        <p14:creationId xmlns:p14="http://schemas.microsoft.com/office/powerpoint/2010/main" val="89954913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Substance Abuse</a:t>
            </a:r>
          </a:p>
        </p:txBody>
      </p:sp>
      <p:sp>
        <p:nvSpPr>
          <p:cNvPr id="3" name="Content Placeholder 2"/>
          <p:cNvSpPr>
            <a:spLocks noGrp="1"/>
          </p:cNvSpPr>
          <p:nvPr>
            <p:ph idx="1"/>
          </p:nvPr>
        </p:nvSpPr>
        <p:spPr/>
        <p:txBody>
          <a:bodyPr>
            <a:normAutofit fontScale="55000" lnSpcReduction="20000"/>
          </a:bodyPr>
          <a:lstStyle/>
          <a:p>
            <a:pPr lvl="1"/>
            <a:r>
              <a:rPr lang="en-US" sz="3600" dirty="0" smtClean="0"/>
              <a:t>68</a:t>
            </a:r>
            <a:r>
              <a:rPr lang="en-US" sz="3600" dirty="0"/>
              <a:t>% of adolescent gay males use alcohol and 44% use other drugs. 83% of lesbians use alcohol and 56% use other </a:t>
            </a:r>
            <a:r>
              <a:rPr lang="en-US" sz="3600" dirty="0" smtClean="0"/>
              <a:t>drugs.</a:t>
            </a:r>
          </a:p>
          <a:p>
            <a:pPr marL="457200" lvl="1" indent="0">
              <a:buNone/>
            </a:pPr>
            <a:endParaRPr lang="en-US" sz="3600" dirty="0" smtClean="0"/>
          </a:p>
          <a:p>
            <a:pPr lvl="1"/>
            <a:r>
              <a:rPr lang="en-US" sz="3600" dirty="0" smtClean="0"/>
              <a:t>According </a:t>
            </a:r>
            <a:r>
              <a:rPr lang="en-US" sz="3600" dirty="0"/>
              <a:t>to a 2005 report, alcohol dependence is greater among LGBTQ people, especially for women. The report emphasizes the need for including sexual orientation as a subgroup when monitoring alcohol abuse in population studies. </a:t>
            </a:r>
            <a:endParaRPr lang="en-US" sz="3600" dirty="0" smtClean="0"/>
          </a:p>
          <a:p>
            <a:pPr marL="457200" lvl="1" indent="0">
              <a:buNone/>
            </a:pPr>
            <a:endParaRPr lang="en-US" sz="3600" dirty="0" smtClean="0"/>
          </a:p>
          <a:p>
            <a:pPr lvl="1"/>
            <a:r>
              <a:rPr lang="en-US" sz="3600" dirty="0" smtClean="0"/>
              <a:t>A </a:t>
            </a:r>
            <a:r>
              <a:rPr lang="en-US" sz="3600" dirty="0"/>
              <a:t>2004 study found that "mostly heterosexual" adolescents and lesbian and bisexual girls are more likely to smoke than their heterosexual counterparts. </a:t>
            </a:r>
            <a:endParaRPr lang="en-US" sz="3600" dirty="0" smtClean="0"/>
          </a:p>
          <a:p>
            <a:pPr lvl="1"/>
            <a:endParaRPr lang="en-US" sz="3600" dirty="0"/>
          </a:p>
          <a:p>
            <a:pPr lvl="1"/>
            <a:r>
              <a:rPr lang="en-US" sz="3600" dirty="0" smtClean="0"/>
              <a:t>A </a:t>
            </a:r>
            <a:r>
              <a:rPr lang="en-US" sz="3600" dirty="0"/>
              <a:t>2002 study found that LGB students who are victims of violence at school have elevated risk of substance </a:t>
            </a:r>
            <a:r>
              <a:rPr lang="en-US" sz="3600" dirty="0" smtClean="0"/>
              <a:t>abuse.</a:t>
            </a:r>
            <a:endParaRPr lang="en-US" dirty="0"/>
          </a:p>
        </p:txBody>
      </p:sp>
    </p:spTree>
    <p:extLst>
      <p:ext uri="{BB962C8B-B14F-4D97-AF65-F5344CB8AC3E}">
        <p14:creationId xmlns:p14="http://schemas.microsoft.com/office/powerpoint/2010/main" val="322421294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163762"/>
          </a:xfrm>
        </p:spPr>
        <p:txBody>
          <a:bodyPr>
            <a:normAutofit fontScale="90000"/>
          </a:bodyPr>
          <a:lstStyle/>
          <a:p>
            <a:r>
              <a:rPr lang="en-US" b="1" dirty="0"/>
              <a:t>Imagine A World Where Being "Gay" The Norm &amp; Being "Straight" Would Be The Minority! [Short Film] </a:t>
            </a:r>
            <a:br>
              <a:rPr lang="en-US" b="1" dirty="0"/>
            </a:br>
            <a:endParaRPr lang="en-US" dirty="0"/>
          </a:p>
        </p:txBody>
      </p:sp>
      <p:sp>
        <p:nvSpPr>
          <p:cNvPr id="3" name="Content Placeholder 2"/>
          <p:cNvSpPr>
            <a:spLocks noGrp="1"/>
          </p:cNvSpPr>
          <p:nvPr>
            <p:ph idx="1"/>
          </p:nvPr>
        </p:nvSpPr>
        <p:spPr>
          <a:xfrm>
            <a:off x="457200" y="2438400"/>
            <a:ext cx="8229600" cy="4343400"/>
          </a:xfrm>
        </p:spPr>
        <p:txBody>
          <a:bodyPr>
            <a:normAutofit/>
          </a:bodyPr>
          <a:lstStyle/>
          <a:p>
            <a:r>
              <a:rPr lang="en-US" dirty="0">
                <a:hlinkClick r:id="rId2"/>
              </a:rPr>
              <a:t>http://</a:t>
            </a:r>
            <a:r>
              <a:rPr lang="en-US" dirty="0" smtClean="0">
                <a:hlinkClick r:id="rId2"/>
              </a:rPr>
              <a:t>www.youtube.com/watch?v=CnOJgDW0gPI</a:t>
            </a:r>
            <a:endParaRPr lang="en-US" dirty="0"/>
          </a:p>
          <a:p>
            <a:r>
              <a:rPr lang="en-US" dirty="0" smtClean="0"/>
              <a:t>BE AN ALLY!!!</a:t>
            </a:r>
          </a:p>
          <a:p>
            <a:pPr lvl="1"/>
            <a:r>
              <a:rPr lang="en-US" dirty="0" smtClean="0"/>
              <a:t>Know the issue</a:t>
            </a:r>
          </a:p>
          <a:p>
            <a:pPr lvl="1"/>
            <a:r>
              <a:rPr lang="en-US" dirty="0" smtClean="0"/>
              <a:t>Provide support</a:t>
            </a:r>
          </a:p>
          <a:p>
            <a:pPr lvl="1"/>
            <a:r>
              <a:rPr lang="en-US" dirty="0" smtClean="0"/>
              <a:t>Educate yourself and others</a:t>
            </a:r>
          </a:p>
          <a:p>
            <a:pPr lvl="1"/>
            <a:r>
              <a:rPr lang="en-US" dirty="0" smtClean="0"/>
              <a:t>Advocate for change and equality</a:t>
            </a:r>
          </a:p>
          <a:p>
            <a:pPr lvl="1"/>
            <a:r>
              <a:rPr lang="en-US" dirty="0" smtClean="0"/>
              <a:t>Wear SWAG</a:t>
            </a:r>
          </a:p>
          <a:p>
            <a:pPr marL="0" indent="0">
              <a:buNone/>
            </a:pPr>
            <a:endParaRPr lang="en-US" dirty="0"/>
          </a:p>
        </p:txBody>
      </p:sp>
    </p:spTree>
    <p:extLst>
      <p:ext uri="{BB962C8B-B14F-4D97-AF65-F5344CB8AC3E}">
        <p14:creationId xmlns:p14="http://schemas.microsoft.com/office/powerpoint/2010/main" val="264900280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b="1" dirty="0"/>
              <a:t>Watch Sports Anchor Dale Hansen Destroy People Who Don't Want to Let Gay People Play in the NFL</a:t>
            </a:r>
            <a:r>
              <a:rPr lang="en-US" b="1" dirty="0"/>
              <a:t/>
            </a:r>
            <a:br>
              <a:rPr lang="en-US" b="1" dirty="0"/>
            </a:br>
            <a:endParaRPr lang="en-US" dirty="0"/>
          </a:p>
        </p:txBody>
      </p:sp>
      <p:sp>
        <p:nvSpPr>
          <p:cNvPr id="3" name="Content Placeholder 2"/>
          <p:cNvSpPr>
            <a:spLocks noGrp="1"/>
          </p:cNvSpPr>
          <p:nvPr>
            <p:ph idx="1"/>
          </p:nvPr>
        </p:nvSpPr>
        <p:spPr/>
        <p:txBody>
          <a:bodyPr/>
          <a:lstStyle/>
          <a:p>
            <a:r>
              <a:rPr lang="en-US" sz="1800" dirty="0">
                <a:hlinkClick r:id="rId2"/>
              </a:rPr>
              <a:t>http://</a:t>
            </a:r>
            <a:r>
              <a:rPr lang="en-US" sz="1800" dirty="0" smtClean="0">
                <a:hlinkClick r:id="rId2"/>
              </a:rPr>
              <a:t>www.motherjones.com/mixed-media/2014/02/watch-dale-hansen-michael-sam-gay-nfl-commentary-dallas-anchor</a:t>
            </a:r>
            <a:endParaRPr lang="en-US" sz="1800" dirty="0" smtClean="0"/>
          </a:p>
          <a:p>
            <a:endParaRPr lang="en-US" sz="1800" dirty="0" smtClean="0"/>
          </a:p>
          <a:p>
            <a:endParaRPr lang="en-US" dirty="0"/>
          </a:p>
        </p:txBody>
      </p:sp>
    </p:spTree>
    <p:extLst>
      <p:ext uri="{BB962C8B-B14F-4D97-AF65-F5344CB8AC3E}">
        <p14:creationId xmlns:p14="http://schemas.microsoft.com/office/powerpoint/2010/main" val="29027865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Heterosexism/Heterosexist</a:t>
            </a:r>
            <a:endParaRPr lang="en-US" dirty="0"/>
          </a:p>
        </p:txBody>
      </p:sp>
      <p:sp>
        <p:nvSpPr>
          <p:cNvPr id="3" name="Content Placeholder 2"/>
          <p:cNvSpPr>
            <a:spLocks noGrp="1"/>
          </p:cNvSpPr>
          <p:nvPr>
            <p:ph idx="1"/>
          </p:nvPr>
        </p:nvSpPr>
        <p:spPr/>
        <p:txBody>
          <a:bodyPr>
            <a:normAutofit fontScale="62500" lnSpcReduction="20000"/>
          </a:bodyPr>
          <a:lstStyle/>
          <a:p>
            <a:r>
              <a:rPr lang="en-US" b="1" dirty="0"/>
              <a:t>Heterosexism</a:t>
            </a:r>
            <a:r>
              <a:rPr lang="en-US" dirty="0"/>
              <a:t> is a system of oppression which privileges heterosexuals and discriminates against lesbian, gay, and bisexual people.  “The societal/cultural, institutional, and individual beliefs and assume that heterosexuality is the only natural, normal, acceptable, sexual orientation.” (Adams, et. Al., 162)</a:t>
            </a:r>
            <a:r>
              <a:rPr lang="en-US" b="1" dirty="0"/>
              <a:t>   It requires prejudice plus power.  </a:t>
            </a:r>
            <a:endParaRPr lang="en-US" dirty="0"/>
          </a:p>
          <a:p>
            <a:pPr marL="0" indent="0">
              <a:buNone/>
            </a:pPr>
            <a:endParaRPr lang="en-US" dirty="0"/>
          </a:p>
          <a:p>
            <a:pPr lvl="0"/>
            <a:r>
              <a:rPr lang="en-US" b="1" dirty="0"/>
              <a:t>Heterosexism</a:t>
            </a:r>
            <a:r>
              <a:rPr lang="en-US" dirty="0"/>
              <a:t> presents homosexuality as abnormal, sick, unnatural, sinful, and/or criminal. </a:t>
            </a:r>
          </a:p>
          <a:p>
            <a:pPr marL="0" indent="0">
              <a:buNone/>
            </a:pPr>
            <a:r>
              <a:rPr lang="en-US" dirty="0"/>
              <a:t> </a:t>
            </a:r>
          </a:p>
          <a:p>
            <a:pPr lvl="0"/>
            <a:r>
              <a:rPr lang="en-US" b="1" dirty="0"/>
              <a:t>Heterosexist </a:t>
            </a:r>
            <a:r>
              <a:rPr lang="en-US" dirty="0"/>
              <a:t>thinking encourages discriminatory behavior ranging from overt violence—“queer bashing” to the subtle (asking lesbian women and gay men, “How did you get this way?” without ever considering putting the question about heterosexuality to oneself or another; thinking that some lesbians and gay men are too blatant even though displays of heterosexuality are all around us (</a:t>
            </a:r>
            <a:r>
              <a:rPr lang="en-US" dirty="0" err="1"/>
              <a:t>Kramarae</a:t>
            </a:r>
            <a:r>
              <a:rPr lang="en-US" dirty="0"/>
              <a:t> and </a:t>
            </a:r>
            <a:r>
              <a:rPr lang="en-US" dirty="0" err="1"/>
              <a:t>Treichler</a:t>
            </a:r>
            <a:r>
              <a:rPr lang="en-US" dirty="0"/>
              <a:t>, 191).</a:t>
            </a:r>
          </a:p>
          <a:p>
            <a:endParaRPr lang="en-US" dirty="0"/>
          </a:p>
        </p:txBody>
      </p:sp>
    </p:spTree>
    <p:extLst>
      <p:ext uri="{BB962C8B-B14F-4D97-AF65-F5344CB8AC3E}">
        <p14:creationId xmlns:p14="http://schemas.microsoft.com/office/powerpoint/2010/main" val="73517196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Ally Suggestions</a:t>
            </a:r>
            <a:endParaRPr lang="en-US" dirty="0"/>
          </a:p>
        </p:txBody>
      </p:sp>
      <p:sp>
        <p:nvSpPr>
          <p:cNvPr id="3" name="Content Placeholder 2"/>
          <p:cNvSpPr>
            <a:spLocks noGrp="1"/>
          </p:cNvSpPr>
          <p:nvPr>
            <p:ph idx="1"/>
          </p:nvPr>
        </p:nvSpPr>
        <p:spPr>
          <a:xfrm>
            <a:off x="457200" y="1600200"/>
            <a:ext cx="8229600" cy="5105400"/>
          </a:xfrm>
        </p:spPr>
        <p:txBody>
          <a:bodyPr/>
          <a:lstStyle/>
          <a:p>
            <a:r>
              <a:rPr lang="en-US" dirty="0" smtClean="0"/>
              <a:t>Use inclusive language – partner, significant other</a:t>
            </a:r>
          </a:p>
          <a:p>
            <a:r>
              <a:rPr lang="en-US" dirty="0" smtClean="0"/>
              <a:t>Don’t assume all gays and lesbians are attracted to all people of the same sex/gender</a:t>
            </a:r>
          </a:p>
          <a:p>
            <a:r>
              <a:rPr lang="en-US" dirty="0" smtClean="0"/>
              <a:t>Challenge heterosexist curriculum</a:t>
            </a:r>
          </a:p>
          <a:p>
            <a:r>
              <a:rPr lang="en-US" dirty="0" smtClean="0"/>
              <a:t>Celebrate National Coming Out Day – Oct 11</a:t>
            </a:r>
          </a:p>
          <a:p>
            <a:r>
              <a:rPr lang="en-US" dirty="0" smtClean="0"/>
              <a:t>Ask for their PGP’s</a:t>
            </a:r>
          </a:p>
          <a:p>
            <a:r>
              <a:rPr lang="en-US" dirty="0" smtClean="0"/>
              <a:t>Be patient</a:t>
            </a:r>
          </a:p>
          <a:p>
            <a:r>
              <a:rPr lang="en-US" dirty="0" smtClean="0"/>
              <a:t>Offer the “buddy system”</a:t>
            </a:r>
          </a:p>
          <a:p>
            <a:pPr marL="0" indent="0">
              <a:buNone/>
            </a:pPr>
            <a:endParaRPr lang="en-US" dirty="0"/>
          </a:p>
        </p:txBody>
      </p:sp>
    </p:spTree>
    <p:extLst>
      <p:ext uri="{BB962C8B-B14F-4D97-AF65-F5344CB8AC3E}">
        <p14:creationId xmlns:p14="http://schemas.microsoft.com/office/powerpoint/2010/main" val="411710016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Ally’s Don’t</a:t>
            </a:r>
            <a:endParaRPr lang="en-US" dirty="0"/>
          </a:p>
        </p:txBody>
      </p:sp>
      <p:sp>
        <p:nvSpPr>
          <p:cNvPr id="5" name="Content Placeholder 4"/>
          <p:cNvSpPr>
            <a:spLocks noGrp="1"/>
          </p:cNvSpPr>
          <p:nvPr>
            <p:ph idx="1"/>
          </p:nvPr>
        </p:nvSpPr>
        <p:spPr/>
        <p:txBody>
          <a:bodyPr/>
          <a:lstStyle/>
          <a:p>
            <a:r>
              <a:rPr lang="en-US" dirty="0" smtClean="0"/>
              <a:t>“out” them</a:t>
            </a:r>
          </a:p>
          <a:p>
            <a:r>
              <a:rPr lang="en-US" dirty="0" smtClean="0"/>
              <a:t>Compare their story to others</a:t>
            </a:r>
          </a:p>
          <a:p>
            <a:r>
              <a:rPr lang="en-US" dirty="0" smtClean="0"/>
              <a:t>Assume people are gay or straight</a:t>
            </a:r>
          </a:p>
          <a:p>
            <a:r>
              <a:rPr lang="en-US" dirty="0" smtClean="0"/>
              <a:t>Let homophobic comments slide</a:t>
            </a:r>
          </a:p>
          <a:p>
            <a:r>
              <a:rPr lang="en-US" dirty="0" smtClean="0"/>
              <a:t>Make assumptions about their orientation</a:t>
            </a:r>
          </a:p>
          <a:p>
            <a:r>
              <a:rPr lang="en-US" dirty="0" smtClean="0"/>
              <a:t>Tolerate trans comments</a:t>
            </a:r>
          </a:p>
          <a:p>
            <a:r>
              <a:rPr lang="en-US" dirty="0" smtClean="0"/>
              <a:t>Ask personal physical questions</a:t>
            </a:r>
            <a:endParaRPr lang="en-US" dirty="0"/>
          </a:p>
        </p:txBody>
      </p:sp>
    </p:spTree>
    <p:extLst>
      <p:ext uri="{BB962C8B-B14F-4D97-AF65-F5344CB8AC3E}">
        <p14:creationId xmlns:p14="http://schemas.microsoft.com/office/powerpoint/2010/main" val="395887160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The Dangers and Lies of </a:t>
            </a:r>
            <a:br>
              <a:rPr lang="en-US" sz="3600" b="1" dirty="0" smtClean="0"/>
            </a:br>
            <a:r>
              <a:rPr lang="en-US" sz="3600" b="1" dirty="0" smtClean="0"/>
              <a:t>Reparative Therapy</a:t>
            </a:r>
            <a:br>
              <a:rPr lang="en-US" sz="3600" b="1" dirty="0" smtClean="0"/>
            </a:br>
            <a:r>
              <a:rPr lang="en-US" sz="3600" b="1" dirty="0" smtClean="0"/>
              <a:t>from the Human Rights Campaign</a:t>
            </a:r>
            <a:endParaRPr lang="en-US" sz="3600" b="1" dirty="0"/>
          </a:p>
        </p:txBody>
      </p:sp>
      <p:sp>
        <p:nvSpPr>
          <p:cNvPr id="3" name="Content Placeholder 2"/>
          <p:cNvSpPr>
            <a:spLocks noGrp="1"/>
          </p:cNvSpPr>
          <p:nvPr>
            <p:ph idx="1"/>
          </p:nvPr>
        </p:nvSpPr>
        <p:spPr>
          <a:xfrm>
            <a:off x="228600" y="1600200"/>
            <a:ext cx="8763000" cy="5105400"/>
          </a:xfrm>
        </p:spPr>
        <p:txBody>
          <a:bodyPr>
            <a:normAutofit fontScale="85000" lnSpcReduction="20000"/>
          </a:bodyPr>
          <a:lstStyle/>
          <a:p>
            <a:endParaRPr lang="en-US" dirty="0" smtClean="0"/>
          </a:p>
          <a:p>
            <a:r>
              <a:rPr lang="en-US" dirty="0" smtClean="0"/>
              <a:t>Many </a:t>
            </a:r>
            <a:r>
              <a:rPr lang="en-US" dirty="0"/>
              <a:t>right-wing religious groups promote the concept that an individual can change his or her sexual orientation, either through prayer or other religious efforts, or through so-called "reparative" or "conversion" therapy. </a:t>
            </a:r>
            <a:endParaRPr lang="en-US" dirty="0" smtClean="0"/>
          </a:p>
          <a:p>
            <a:r>
              <a:rPr lang="en-US" dirty="0" smtClean="0"/>
              <a:t>The </a:t>
            </a:r>
            <a:r>
              <a:rPr lang="en-US" dirty="0"/>
              <a:t>limited research on such efforts has disproven their efficacy, and also has indicated that they can be affirmatively harmful. </a:t>
            </a:r>
            <a:endParaRPr lang="en-US" dirty="0" smtClean="0"/>
          </a:p>
          <a:p>
            <a:r>
              <a:rPr lang="en-US" dirty="0" smtClean="0"/>
              <a:t>Beyond </a:t>
            </a:r>
            <a:r>
              <a:rPr lang="en-US" dirty="0"/>
              <a:t>studies focused solely on reparative therapy, broader research clearly demonstrates the significant harm that societal prejudice and family rejection has on lesbian, gay, bisexual and transgender (LGBT) people, particularly youth. </a:t>
            </a:r>
            <a:endParaRPr lang="en-US" dirty="0" smtClean="0"/>
          </a:p>
          <a:p>
            <a:pPr marL="0" indent="0">
              <a:buNone/>
            </a:pPr>
            <a:endParaRPr lang="en-US" dirty="0"/>
          </a:p>
        </p:txBody>
      </p:sp>
    </p:spTree>
    <p:extLst>
      <p:ext uri="{BB962C8B-B14F-4D97-AF65-F5344CB8AC3E}">
        <p14:creationId xmlns:p14="http://schemas.microsoft.com/office/powerpoint/2010/main" val="166413225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The Dangers and Lies of </a:t>
            </a:r>
            <a:br>
              <a:rPr lang="en-US" sz="3600" b="1" dirty="0"/>
            </a:br>
            <a:r>
              <a:rPr lang="en-US" sz="3600" b="1" dirty="0"/>
              <a:t>Reparative Therapy</a:t>
            </a:r>
            <a:br>
              <a:rPr lang="en-US" sz="3600" b="1" dirty="0"/>
            </a:br>
            <a:r>
              <a:rPr lang="en-US" sz="3600" b="1" dirty="0"/>
              <a:t>from the Human Rights Campaign</a:t>
            </a:r>
            <a:endParaRPr lang="en-US" sz="3600" dirty="0"/>
          </a:p>
        </p:txBody>
      </p:sp>
      <p:sp>
        <p:nvSpPr>
          <p:cNvPr id="3" name="Content Placeholder 2"/>
          <p:cNvSpPr>
            <a:spLocks noGrp="1"/>
          </p:cNvSpPr>
          <p:nvPr>
            <p:ph idx="1"/>
          </p:nvPr>
        </p:nvSpPr>
        <p:spPr/>
        <p:txBody>
          <a:bodyPr>
            <a:normAutofit fontScale="85000" lnSpcReduction="20000"/>
          </a:bodyPr>
          <a:lstStyle/>
          <a:p>
            <a:r>
              <a:rPr lang="en-US" sz="2600" dirty="0"/>
              <a:t>Furthermore, there is significant anecdotal evidence of harm to LGBT people resulting from attempts to change their sexual orientation. Based on this body of evidence, every major medical and mental health organization in the United States has issued a statement condemning the use of reparative therapy</a:t>
            </a:r>
            <a:r>
              <a:rPr lang="en-US" sz="2600" dirty="0" smtClean="0"/>
              <a:t>.</a:t>
            </a:r>
          </a:p>
          <a:p>
            <a:endParaRPr lang="en-US" sz="2600" dirty="0"/>
          </a:p>
          <a:p>
            <a:pPr marL="0" indent="0">
              <a:buNone/>
            </a:pPr>
            <a:endParaRPr lang="en-US" sz="2600" dirty="0" smtClean="0"/>
          </a:p>
          <a:p>
            <a:r>
              <a:rPr lang="en-US" sz="2600" dirty="0"/>
              <a:t>Psychiatrist Dr. L. Spitzer, who once offered a study on reparative therapy, has since denounced the practice and has apologized for endorsing the </a:t>
            </a:r>
            <a:r>
              <a:rPr lang="en-US" sz="2600" dirty="0" smtClean="0"/>
              <a:t>practice</a:t>
            </a:r>
            <a:endParaRPr lang="en-US" sz="2400" b="1" dirty="0" smtClean="0"/>
          </a:p>
          <a:p>
            <a:endParaRPr lang="en-US" sz="2400" b="1" dirty="0"/>
          </a:p>
          <a:p>
            <a:r>
              <a:rPr lang="en-US" sz="2400" b="1" dirty="0" smtClean="0"/>
              <a:t>Psychiatry </a:t>
            </a:r>
            <a:r>
              <a:rPr lang="en-US" sz="2400" b="1" dirty="0"/>
              <a:t>Giant Sorry for Backing Gay ‘Cure</a:t>
            </a:r>
            <a:r>
              <a:rPr lang="en-US" sz="2400" b="1" dirty="0" smtClean="0"/>
              <a:t>’ – </a:t>
            </a:r>
            <a:r>
              <a:rPr lang="en-US" sz="2400" b="1" i="1" dirty="0" smtClean="0"/>
              <a:t>The New York Times </a:t>
            </a:r>
            <a:r>
              <a:rPr lang="en-US" sz="2400" b="1" dirty="0" smtClean="0"/>
              <a:t>May 18, 2012</a:t>
            </a:r>
            <a:endParaRPr lang="en-US" sz="2400" b="1" dirty="0"/>
          </a:p>
          <a:p>
            <a:pPr marL="0" indent="0">
              <a:buNone/>
            </a:pPr>
            <a:r>
              <a:rPr lang="en-US" sz="1200" dirty="0" smtClean="0"/>
              <a:t>http</a:t>
            </a:r>
            <a:r>
              <a:rPr lang="en-US" sz="1200" dirty="0"/>
              <a:t>://www.nytimes.com/2012/05/19/health/dr-robert-l-spitzer-noted-psychiatrist-apologizes-for-study-on-gay-cure.html?_r=1#__utma=149406063.1224642951.1381363343.1381363343.1381363343.1&amp;__utmb=149406063.2.10.1381363343&amp;__utmc=149406063&amp;__utmx=-&amp;__utmz=149406063.1381363343.1.1.utmcsr=google|utmccn=(organic)|utmcmd=organic|utmctr=(not%20provided)&amp;__utmv=-&amp;__</a:t>
            </a:r>
            <a:r>
              <a:rPr lang="en-US" sz="1200" dirty="0" smtClean="0"/>
              <a:t>utmk=264738447</a:t>
            </a:r>
          </a:p>
          <a:p>
            <a:endParaRPr lang="en-US" sz="1200" dirty="0" smtClean="0"/>
          </a:p>
          <a:p>
            <a:endParaRPr lang="en-US" dirty="0"/>
          </a:p>
          <a:p>
            <a:endParaRPr lang="en-US" dirty="0"/>
          </a:p>
        </p:txBody>
      </p:sp>
    </p:spTree>
    <p:extLst>
      <p:ext uri="{BB962C8B-B14F-4D97-AF65-F5344CB8AC3E}">
        <p14:creationId xmlns:p14="http://schemas.microsoft.com/office/powerpoint/2010/main" val="348080323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Lou Reed</a:t>
            </a:r>
            <a:endParaRPr lang="en-US" dirty="0"/>
          </a:p>
        </p:txBody>
      </p:sp>
      <p:sp>
        <p:nvSpPr>
          <p:cNvPr id="3" name="Content Placeholder 2"/>
          <p:cNvSpPr>
            <a:spLocks noGrp="1"/>
          </p:cNvSpPr>
          <p:nvPr>
            <p:ph idx="1"/>
          </p:nvPr>
        </p:nvSpPr>
        <p:spPr/>
        <p:txBody>
          <a:bodyPr>
            <a:normAutofit/>
          </a:bodyPr>
          <a:lstStyle/>
          <a:p>
            <a:r>
              <a:rPr lang="en-US" sz="2800" i="1" dirty="0"/>
              <a:t>NBC </a:t>
            </a:r>
            <a:r>
              <a:rPr lang="en-US" sz="2800" dirty="0"/>
              <a:t>news report of his death</a:t>
            </a:r>
            <a:endParaRPr lang="en-US" sz="2800" i="1" dirty="0"/>
          </a:p>
          <a:p>
            <a:pPr marL="0" indent="0">
              <a:buNone/>
            </a:pPr>
            <a:r>
              <a:rPr lang="en-US" sz="2800" i="1" dirty="0" smtClean="0">
                <a:hlinkClick r:id="rId2"/>
              </a:rPr>
              <a:t>http</a:t>
            </a:r>
            <a:r>
              <a:rPr lang="en-US" sz="2800" i="1" dirty="0">
                <a:hlinkClick r:id="rId2"/>
              </a:rPr>
              <a:t>://</a:t>
            </a:r>
            <a:r>
              <a:rPr lang="en-US" sz="2800" i="1" dirty="0" smtClean="0">
                <a:hlinkClick r:id="rId2"/>
              </a:rPr>
              <a:t>www.nbcnews.com/entertainment/lou-reed-velvet-underground-founder-dies-71-8C11476676</a:t>
            </a:r>
            <a:endParaRPr lang="en-US" sz="2800" i="1" dirty="0" smtClean="0"/>
          </a:p>
          <a:p>
            <a:r>
              <a:rPr lang="en-US" sz="2800" i="1" dirty="0" smtClean="0"/>
              <a:t>I</a:t>
            </a:r>
            <a:r>
              <a:rPr lang="en-US" sz="2800" i="1" dirty="0"/>
              <a:t>’ </a:t>
            </a:r>
            <a:r>
              <a:rPr lang="en-US" sz="2800" i="1" dirty="0" smtClean="0"/>
              <a:t>m Waiting for My Man – Lou Reed</a:t>
            </a:r>
          </a:p>
          <a:p>
            <a:pPr marL="0" indent="0">
              <a:buNone/>
            </a:pPr>
            <a:r>
              <a:rPr lang="en-US" sz="2800" dirty="0" smtClean="0"/>
              <a:t>Recorded at filming </a:t>
            </a:r>
            <a:r>
              <a:rPr lang="en-US" sz="2800" dirty="0"/>
              <a:t>of Andy Warhol,1966, of the band in a rehearsal. </a:t>
            </a:r>
            <a:endParaRPr lang="en-US" sz="2800" dirty="0" smtClean="0"/>
          </a:p>
          <a:p>
            <a:pPr marL="0" indent="0">
              <a:buNone/>
            </a:pPr>
            <a:r>
              <a:rPr lang="en-US" sz="2800" i="1" dirty="0" smtClean="0">
                <a:hlinkClick r:id="rId3"/>
              </a:rPr>
              <a:t>http</a:t>
            </a:r>
            <a:r>
              <a:rPr lang="en-US" sz="2800" i="1" dirty="0">
                <a:hlinkClick r:id="rId3"/>
              </a:rPr>
              <a:t>://</a:t>
            </a:r>
            <a:r>
              <a:rPr lang="en-US" sz="2800" i="1" dirty="0" smtClean="0">
                <a:hlinkClick r:id="rId3"/>
              </a:rPr>
              <a:t>www.youtube.com/watch?v=hugY9CwhfzE</a:t>
            </a:r>
            <a:endParaRPr lang="en-US" sz="2800" i="1" dirty="0" smtClean="0"/>
          </a:p>
          <a:p>
            <a:r>
              <a:rPr lang="en-US" sz="2800" dirty="0" smtClean="0"/>
              <a:t>Lou Reed was institutionalized for reparative therapy for his bisexuality.</a:t>
            </a:r>
            <a:endParaRPr lang="en-US" sz="2800" dirty="0"/>
          </a:p>
          <a:p>
            <a:endParaRPr lang="en-US" sz="1600" i="1" dirty="0" smtClean="0"/>
          </a:p>
          <a:p>
            <a:pPr marL="0" indent="0">
              <a:buNone/>
            </a:pPr>
            <a:endParaRPr lang="en-US" sz="1600" i="1" dirty="0"/>
          </a:p>
          <a:p>
            <a:pPr marL="0" indent="0">
              <a:buNone/>
            </a:pPr>
            <a:endParaRPr lang="en-US" sz="1600" i="1" dirty="0" smtClean="0"/>
          </a:p>
          <a:p>
            <a:pPr marL="0" indent="0">
              <a:buNone/>
            </a:pPr>
            <a:endParaRPr lang="en-US" sz="1600" i="1" dirty="0" smtClean="0"/>
          </a:p>
          <a:p>
            <a:pPr marL="0" indent="0">
              <a:buNone/>
            </a:pPr>
            <a:endParaRPr lang="en-US" sz="1600" i="1" dirty="0" smtClean="0"/>
          </a:p>
          <a:p>
            <a:pPr marL="0" indent="0">
              <a:buNone/>
            </a:pPr>
            <a:endParaRPr lang="en-US" i="1" dirty="0"/>
          </a:p>
        </p:txBody>
      </p:sp>
    </p:spTree>
    <p:extLst>
      <p:ext uri="{BB962C8B-B14F-4D97-AF65-F5344CB8AC3E}">
        <p14:creationId xmlns:p14="http://schemas.microsoft.com/office/powerpoint/2010/main" val="2524804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University San Francisco</a:t>
            </a:r>
            <a:endParaRPr lang="en-US" dirty="0"/>
          </a:p>
        </p:txBody>
      </p:sp>
      <p:sp>
        <p:nvSpPr>
          <p:cNvPr id="3" name="Content Placeholder 2"/>
          <p:cNvSpPr>
            <a:spLocks noGrp="1"/>
          </p:cNvSpPr>
          <p:nvPr>
            <p:ph idx="1"/>
          </p:nvPr>
        </p:nvSpPr>
        <p:spPr/>
        <p:txBody>
          <a:bodyPr>
            <a:normAutofit fontScale="47500" lnSpcReduction="20000"/>
          </a:bodyPr>
          <a:lstStyle/>
          <a:p>
            <a:r>
              <a:rPr lang="en-US" sz="4400" dirty="0" smtClean="0"/>
              <a:t>Research </a:t>
            </a:r>
            <a:r>
              <a:rPr lang="en-US" sz="4400" dirty="0"/>
              <a:t>on the issue of family acceptance of LGBT youth conducted at San Francisco State University found that "compared with LGBT young people who were not rejected or were only a little rejected by their parents and caregivers because of their gay or transgender identity, highly rejected LGBT young people were</a:t>
            </a:r>
            <a:r>
              <a:rPr lang="en-US" sz="4400" dirty="0" smtClean="0"/>
              <a:t>:</a:t>
            </a:r>
          </a:p>
          <a:p>
            <a:pPr marL="0" indent="0">
              <a:buNone/>
            </a:pPr>
            <a:endParaRPr lang="en-US" sz="4400" dirty="0" smtClean="0"/>
          </a:p>
          <a:p>
            <a:pPr lvl="1"/>
            <a:r>
              <a:rPr lang="en-US" sz="4400" dirty="0"/>
              <a:t>8 times more likely to attempt suicide</a:t>
            </a:r>
          </a:p>
          <a:p>
            <a:pPr lvl="1"/>
            <a:r>
              <a:rPr lang="en-US" sz="4400" dirty="0"/>
              <a:t>6 times more likely to suffer from depression</a:t>
            </a:r>
          </a:p>
          <a:p>
            <a:pPr lvl="1"/>
            <a:r>
              <a:rPr lang="en-US" sz="4400" dirty="0"/>
              <a:t>3 times more likely to use drugs</a:t>
            </a:r>
          </a:p>
          <a:p>
            <a:pPr lvl="1"/>
            <a:r>
              <a:rPr lang="en-US" sz="4400" dirty="0"/>
              <a:t>3 times more likely to contract HIV or </a:t>
            </a:r>
            <a:r>
              <a:rPr lang="en-US" sz="4400" dirty="0" smtClean="0"/>
              <a:t>STD’s</a:t>
            </a:r>
          </a:p>
          <a:p>
            <a:pPr marL="457200" lvl="1" indent="0">
              <a:buNone/>
            </a:pPr>
            <a:endParaRPr lang="en-US" dirty="0"/>
          </a:p>
          <a:p>
            <a:pPr lvl="1"/>
            <a:endParaRPr lang="en-US" dirty="0"/>
          </a:p>
          <a:p>
            <a:pPr lvl="1">
              <a:buFont typeface="Arial" panose="020B0604020202020204" pitchFamily="34" charset="0"/>
              <a:buChar char="•"/>
            </a:pPr>
            <a:endParaRPr lang="en-US" dirty="0"/>
          </a:p>
          <a:p>
            <a:pPr marL="0" indent="0">
              <a:buNone/>
            </a:pPr>
            <a:r>
              <a:rPr lang="en-US" dirty="0"/>
              <a:t/>
            </a:r>
            <a:br>
              <a:rPr lang="en-US" dirty="0"/>
            </a:br>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77709231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Banning Reparative Therapy</a:t>
            </a:r>
            <a:endParaRPr lang="en-US" dirty="0"/>
          </a:p>
        </p:txBody>
      </p:sp>
      <p:sp>
        <p:nvSpPr>
          <p:cNvPr id="3" name="Content Placeholder 2"/>
          <p:cNvSpPr>
            <a:spLocks noGrp="1"/>
          </p:cNvSpPr>
          <p:nvPr>
            <p:ph idx="1"/>
          </p:nvPr>
        </p:nvSpPr>
        <p:spPr/>
        <p:txBody>
          <a:bodyPr/>
          <a:lstStyle/>
          <a:p>
            <a:r>
              <a:rPr lang="en-US" dirty="0" smtClean="0"/>
              <a:t>Banned in California (Sept 2012)</a:t>
            </a:r>
          </a:p>
          <a:p>
            <a:r>
              <a:rPr lang="en-US" dirty="0" smtClean="0"/>
              <a:t>Banned in New Jersey (Aug 2013)</a:t>
            </a:r>
          </a:p>
          <a:p>
            <a:r>
              <a:rPr lang="en-US" dirty="0" smtClean="0"/>
              <a:t>Under review Pennsylvania and Ohio</a:t>
            </a:r>
          </a:p>
          <a:p>
            <a:pPr marL="0" indent="0">
              <a:buNone/>
            </a:pPr>
            <a:endParaRPr lang="en-US" dirty="0" smtClean="0"/>
          </a:p>
          <a:p>
            <a:endParaRPr lang="en-US" dirty="0"/>
          </a:p>
        </p:txBody>
      </p:sp>
    </p:spTree>
    <p:extLst>
      <p:ext uri="{BB962C8B-B14F-4D97-AF65-F5344CB8AC3E}">
        <p14:creationId xmlns:p14="http://schemas.microsoft.com/office/powerpoint/2010/main" val="199671091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Equality</a:t>
            </a:r>
            <a:endParaRPr lang="en-US" dirty="0"/>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875" y="2600325"/>
            <a:ext cx="2762250"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057529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219200"/>
          </a:xfrm>
        </p:spPr>
        <p:txBody>
          <a:bodyPr>
            <a:normAutofit fontScale="90000"/>
          </a:bodyPr>
          <a:lstStyle/>
          <a:p>
            <a:r>
              <a:rPr lang="en-US" dirty="0" smtClean="0"/>
              <a:t/>
            </a:r>
            <a:br>
              <a:rPr lang="en-US" dirty="0" smtClean="0"/>
            </a:br>
            <a:r>
              <a:rPr lang="en-US" i="1" dirty="0"/>
              <a:t>Defense of Marriage Act </a:t>
            </a:r>
            <a:r>
              <a:rPr lang="en-US" i="1" dirty="0" smtClean="0"/>
              <a:t>(DOMA)</a:t>
            </a:r>
            <a:r>
              <a:rPr lang="en-US" dirty="0" smtClean="0"/>
              <a:t/>
            </a:r>
            <a:br>
              <a:rPr lang="en-US" dirty="0" smtClean="0"/>
            </a:br>
            <a:r>
              <a:rPr lang="en-US" dirty="0" smtClean="0"/>
              <a:t>January </a:t>
            </a:r>
            <a:r>
              <a:rPr lang="en-US" dirty="0"/>
              <a:t>3, 1996</a:t>
            </a:r>
            <a:br>
              <a:rPr lang="en-US" dirty="0"/>
            </a:br>
            <a:endParaRPr lang="en-US" dirty="0"/>
          </a:p>
        </p:txBody>
      </p:sp>
      <p:sp>
        <p:nvSpPr>
          <p:cNvPr id="3" name="Content Placeholder 2"/>
          <p:cNvSpPr>
            <a:spLocks noGrp="1"/>
          </p:cNvSpPr>
          <p:nvPr>
            <p:ph idx="1"/>
          </p:nvPr>
        </p:nvSpPr>
        <p:spPr>
          <a:xfrm>
            <a:off x="457200" y="1752600"/>
            <a:ext cx="8229600" cy="4953000"/>
          </a:xfrm>
        </p:spPr>
        <p:txBody>
          <a:bodyPr>
            <a:normAutofit fontScale="85000" lnSpcReduction="10000"/>
          </a:bodyPr>
          <a:lstStyle/>
          <a:p>
            <a:r>
              <a:rPr lang="en-US" sz="2400" dirty="0" smtClean="0"/>
              <a:t>‘‘</a:t>
            </a:r>
            <a:r>
              <a:rPr lang="en-US" sz="2400" dirty="0"/>
              <a:t>No State, territory, or possession of the United States, </a:t>
            </a:r>
            <a:r>
              <a:rPr lang="en-US" sz="2400" dirty="0" smtClean="0"/>
              <a:t>or Indian </a:t>
            </a:r>
            <a:r>
              <a:rPr lang="en-US" sz="2400" dirty="0"/>
              <a:t>tribe, shall be required to give effect to any public </a:t>
            </a:r>
            <a:r>
              <a:rPr lang="en-US" sz="2400" dirty="0" smtClean="0"/>
              <a:t>act, record</a:t>
            </a:r>
            <a:r>
              <a:rPr lang="en-US" sz="2400" dirty="0"/>
              <a:t>, or judicial proceeding of any other State, territory, </a:t>
            </a:r>
            <a:r>
              <a:rPr lang="en-US" sz="2400" dirty="0" smtClean="0"/>
              <a:t>possession, or </a:t>
            </a:r>
            <a:r>
              <a:rPr lang="en-US" sz="2400" dirty="0"/>
              <a:t>tribe respecting a relationship between persons of </a:t>
            </a:r>
            <a:r>
              <a:rPr lang="en-US" sz="2400" dirty="0" smtClean="0"/>
              <a:t>the same </a:t>
            </a:r>
            <a:r>
              <a:rPr lang="en-US" sz="2400" dirty="0"/>
              <a:t>sex that is treated as a marriage under the laws of </a:t>
            </a:r>
            <a:r>
              <a:rPr lang="en-US" sz="2400" dirty="0" smtClean="0"/>
              <a:t>such other </a:t>
            </a:r>
            <a:r>
              <a:rPr lang="en-US" sz="2400" dirty="0"/>
              <a:t>State, territory, possession, or tribe, or a right or </a:t>
            </a:r>
            <a:r>
              <a:rPr lang="en-US" sz="2400" dirty="0" smtClean="0"/>
              <a:t>claim arising </a:t>
            </a:r>
            <a:r>
              <a:rPr lang="en-US" sz="2400" dirty="0"/>
              <a:t>from such relationship</a:t>
            </a:r>
            <a:r>
              <a:rPr lang="en-US" sz="2400" dirty="0" smtClean="0"/>
              <a:t>.’’</a:t>
            </a:r>
          </a:p>
          <a:p>
            <a:pPr marL="0" indent="0">
              <a:buNone/>
            </a:pPr>
            <a:endParaRPr lang="en-US" sz="2400" dirty="0" smtClean="0"/>
          </a:p>
          <a:p>
            <a:r>
              <a:rPr lang="en-US" sz="2400" dirty="0"/>
              <a:t>SEC. 3. DEFINITION OF MARRIAGE</a:t>
            </a:r>
            <a:r>
              <a:rPr lang="en-US" sz="2400" dirty="0" smtClean="0"/>
              <a:t>.</a:t>
            </a:r>
          </a:p>
          <a:p>
            <a:pPr marL="0" indent="0">
              <a:buNone/>
            </a:pPr>
            <a:r>
              <a:rPr lang="en-US" sz="2400" dirty="0" smtClean="0"/>
              <a:t>(</a:t>
            </a:r>
            <a:r>
              <a:rPr lang="en-US" sz="2400" dirty="0"/>
              <a:t>a) IN GENERAL.—Chapter 1 of title 1, United States </a:t>
            </a:r>
            <a:r>
              <a:rPr lang="en-US" sz="2400" dirty="0" smtClean="0"/>
              <a:t>Code, is </a:t>
            </a:r>
            <a:r>
              <a:rPr lang="en-US" sz="2400" dirty="0"/>
              <a:t>amended by adding at the end the following:</a:t>
            </a:r>
          </a:p>
          <a:p>
            <a:pPr marL="0" indent="0">
              <a:buNone/>
            </a:pPr>
            <a:endParaRPr lang="en-US" sz="2400" dirty="0"/>
          </a:p>
          <a:p>
            <a:pPr marL="0" indent="0">
              <a:buNone/>
            </a:pPr>
            <a:r>
              <a:rPr lang="en-US" sz="2400" dirty="0" smtClean="0"/>
              <a:t>‘§ </a:t>
            </a:r>
            <a:r>
              <a:rPr lang="en-US" sz="2400" dirty="0"/>
              <a:t>7. Definition of ‘marriage’ and ‘spouse</a:t>
            </a:r>
            <a:r>
              <a:rPr lang="en-US" sz="2400" dirty="0" smtClean="0"/>
              <a:t>’ ‘‘</a:t>
            </a:r>
            <a:r>
              <a:rPr lang="en-US" sz="2400" dirty="0"/>
              <a:t>In determining the meaning of any Act of Congress, or </a:t>
            </a:r>
            <a:r>
              <a:rPr lang="en-US" sz="2400" dirty="0" smtClean="0"/>
              <a:t>of any </a:t>
            </a:r>
            <a:r>
              <a:rPr lang="en-US" sz="2400" dirty="0"/>
              <a:t>ruling, regulation, or interpretation of the various </a:t>
            </a:r>
            <a:r>
              <a:rPr lang="en-US" sz="2400" dirty="0" smtClean="0"/>
              <a:t>administrative bureaus </a:t>
            </a:r>
            <a:r>
              <a:rPr lang="en-US" sz="2400" dirty="0"/>
              <a:t>and agencies of the United States, the word ‘</a:t>
            </a:r>
            <a:r>
              <a:rPr lang="en-US" sz="2400" dirty="0" smtClean="0"/>
              <a:t>marriage’ means </a:t>
            </a:r>
            <a:r>
              <a:rPr lang="en-US" sz="2400" dirty="0"/>
              <a:t>only a legal union between one man and one woman as</a:t>
            </a:r>
          </a:p>
          <a:p>
            <a:pPr marL="0" indent="0">
              <a:buNone/>
            </a:pPr>
            <a:r>
              <a:rPr lang="en-US" sz="2400" dirty="0"/>
              <a:t>husband and wife, and the word ‘spouse’ refers</a:t>
            </a:r>
          </a:p>
          <a:p>
            <a:endParaRPr lang="en-US" sz="2400" dirty="0" smtClean="0"/>
          </a:p>
          <a:p>
            <a:endParaRPr lang="en-US" sz="2400" dirty="0"/>
          </a:p>
          <a:p>
            <a:endParaRPr lang="en-US" sz="2400" dirty="0" smtClean="0"/>
          </a:p>
          <a:p>
            <a:endParaRPr lang="en-US" sz="2600" dirty="0" smtClean="0"/>
          </a:p>
          <a:p>
            <a:endParaRPr lang="en-US" dirty="0"/>
          </a:p>
        </p:txBody>
      </p:sp>
    </p:spTree>
    <p:extLst>
      <p:ext uri="{BB962C8B-B14F-4D97-AF65-F5344CB8AC3E}">
        <p14:creationId xmlns:p14="http://schemas.microsoft.com/office/powerpoint/2010/main" val="240758774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Overturning of DOMA</a:t>
            </a:r>
            <a:endParaRPr lang="en-US" dirty="0"/>
          </a:p>
        </p:txBody>
      </p:sp>
      <p:sp>
        <p:nvSpPr>
          <p:cNvPr id="3" name="Content Placeholder 2"/>
          <p:cNvSpPr>
            <a:spLocks noGrp="1"/>
          </p:cNvSpPr>
          <p:nvPr>
            <p:ph idx="1"/>
          </p:nvPr>
        </p:nvSpPr>
        <p:spPr>
          <a:xfrm>
            <a:off x="457200" y="1600200"/>
            <a:ext cx="8229600" cy="5029200"/>
          </a:xfrm>
        </p:spPr>
        <p:txBody>
          <a:bodyPr>
            <a:normAutofit fontScale="77500" lnSpcReduction="20000"/>
          </a:bodyPr>
          <a:lstStyle/>
          <a:p>
            <a:r>
              <a:rPr lang="en-US" dirty="0">
                <a:hlinkClick r:id="rId2"/>
              </a:rPr>
              <a:t>http://www.nytimes.com/2013/06/27/us/politics/supreme-court-gay-marriage.html?_</a:t>
            </a:r>
            <a:r>
              <a:rPr lang="en-US" dirty="0" smtClean="0">
                <a:hlinkClick r:id="rId2"/>
              </a:rPr>
              <a:t>r=0</a:t>
            </a:r>
            <a:endParaRPr lang="en-US" dirty="0" smtClean="0"/>
          </a:p>
          <a:p>
            <a:endParaRPr lang="en-US" dirty="0" smtClean="0"/>
          </a:p>
          <a:p>
            <a:r>
              <a:rPr lang="en-US" sz="2000" dirty="0"/>
              <a:t>The decision on the federal law was decided by 5 to 4, with Justice Anthony M. Kennedy writing the majority opinion. He was joined by the four members of the court’s liberal wing. </a:t>
            </a:r>
            <a:endParaRPr lang="en-US" sz="2000" dirty="0" smtClean="0"/>
          </a:p>
          <a:p>
            <a:pPr marL="0" indent="0">
              <a:buNone/>
            </a:pPr>
            <a:endParaRPr lang="en-US" sz="2000" dirty="0" smtClean="0"/>
          </a:p>
          <a:p>
            <a:r>
              <a:rPr lang="en-US" sz="2000" dirty="0"/>
              <a:t>The ruling striking down the federal Defense of Marriage Act will immediately extend many benefits to couples in the states where same-sex marriage is legal, and it will give the Obama administration the ability to broaden other benefits through executive actions. </a:t>
            </a:r>
            <a:endParaRPr lang="en-US" sz="2000" dirty="0" smtClean="0"/>
          </a:p>
          <a:p>
            <a:pPr marL="0" indent="0">
              <a:buNone/>
            </a:pPr>
            <a:endParaRPr lang="en-US" sz="2000" dirty="0"/>
          </a:p>
          <a:p>
            <a:r>
              <a:rPr lang="en-US" sz="2000" dirty="0"/>
              <a:t>The case concerning California’s ban on same-sex marriage, Proposition 8, was decided on technical grounds, with the majority saying that it was not properly before the court. Because officials in California had declined to appeal a trial court’s decision against them and because the proponents of Proposition 8 were not entitled to step into the state’s shoes to appeal the decision, the court said, it was powerless to issue a decision. That left in place a trial court victory for two same-sex couples who had sought to marry. </a:t>
            </a:r>
            <a:r>
              <a:rPr lang="en-US" sz="2000" dirty="0" smtClean="0"/>
              <a:t> </a:t>
            </a:r>
          </a:p>
          <a:p>
            <a:pPr marL="0" indent="0">
              <a:buNone/>
            </a:pPr>
            <a:endParaRPr lang="en-US" sz="2000" dirty="0" smtClean="0"/>
          </a:p>
          <a:p>
            <a:pPr marL="0" indent="0">
              <a:buNone/>
            </a:pPr>
            <a:endParaRPr lang="en-US" sz="2000" dirty="0"/>
          </a:p>
          <a:p>
            <a:pPr marL="0" indent="0">
              <a:buNone/>
            </a:pPr>
            <a:endParaRPr lang="en-US" sz="2000" dirty="0" smtClean="0"/>
          </a:p>
          <a:p>
            <a:pPr marL="0" indent="0">
              <a:buNone/>
            </a:pPr>
            <a:r>
              <a:rPr lang="en-US" sz="2000" dirty="0" smtClean="0"/>
              <a:t>from </a:t>
            </a:r>
            <a:r>
              <a:rPr lang="en-US" sz="2000" i="1" dirty="0" smtClean="0"/>
              <a:t> The New York Times </a:t>
            </a:r>
            <a:r>
              <a:rPr lang="en-US" sz="1800" dirty="0" smtClean="0"/>
              <a:t>June </a:t>
            </a:r>
            <a:r>
              <a:rPr lang="en-US" sz="1800" dirty="0"/>
              <a:t>26, </a:t>
            </a:r>
            <a:r>
              <a:rPr lang="en-US" sz="1800" dirty="0" smtClean="0"/>
              <a:t>2013 </a:t>
            </a:r>
            <a:r>
              <a:rPr lang="en-US" sz="1800" b="1" dirty="0" smtClean="0"/>
              <a:t>Supreme </a:t>
            </a:r>
            <a:r>
              <a:rPr lang="en-US" sz="1800" b="1" dirty="0"/>
              <a:t>Court Bolsters Gay Marriage With Two Major Rulings</a:t>
            </a:r>
            <a:endParaRPr lang="en-US" sz="1800" dirty="0"/>
          </a:p>
          <a:p>
            <a:pPr marL="0" indent="0">
              <a:buNone/>
            </a:pPr>
            <a:endParaRPr lang="en-US" sz="2000" dirty="0"/>
          </a:p>
          <a:p>
            <a:endParaRPr lang="en-US" sz="2000" dirty="0" smtClean="0"/>
          </a:p>
          <a:p>
            <a:pPr marL="0" indent="0">
              <a:buNone/>
            </a:pPr>
            <a:endParaRPr lang="en-US" sz="2000" dirty="0"/>
          </a:p>
        </p:txBody>
      </p:sp>
    </p:spTree>
    <p:extLst>
      <p:ext uri="{BB962C8B-B14F-4D97-AF65-F5344CB8AC3E}">
        <p14:creationId xmlns:p14="http://schemas.microsoft.com/office/powerpoint/2010/main" val="10553854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Sexual Fluidity</a:t>
            </a:r>
            <a:endParaRPr lang="en-US" dirty="0"/>
          </a:p>
        </p:txBody>
      </p:sp>
      <p:sp>
        <p:nvSpPr>
          <p:cNvPr id="3" name="Content Placeholder 2"/>
          <p:cNvSpPr>
            <a:spLocks noGrp="1"/>
          </p:cNvSpPr>
          <p:nvPr>
            <p:ph idx="1"/>
          </p:nvPr>
        </p:nvSpPr>
        <p:spPr/>
        <p:txBody>
          <a:bodyPr>
            <a:normAutofit fontScale="62500" lnSpcReduction="20000"/>
          </a:bodyPr>
          <a:lstStyle/>
          <a:p>
            <a:r>
              <a:rPr lang="en-US" b="1" dirty="0"/>
              <a:t>Lisa M. Diamond</a:t>
            </a:r>
            <a:r>
              <a:rPr lang="en-US" dirty="0"/>
              <a:t> (author of </a:t>
            </a:r>
            <a:r>
              <a:rPr lang="en-US" b="1" i="1" dirty="0"/>
              <a:t>Sexual Fluidity</a:t>
            </a:r>
            <a:r>
              <a:rPr lang="en-US" dirty="0"/>
              <a:t>) argues that for some women, love and desire are not rigidly heterosexual or homosexual but fluid, changing as women move through the stages of life, various social groups, and, most important, different love relationships.</a:t>
            </a:r>
          </a:p>
          <a:p>
            <a:pPr marL="109728" indent="0">
              <a:buNone/>
            </a:pPr>
            <a:endParaRPr lang="en-US" dirty="0"/>
          </a:p>
          <a:p>
            <a:r>
              <a:rPr lang="en-US" dirty="0"/>
              <a:t>This perspective clashes with traditional views of sexual orientation as a stable and fixed trait. But that view is based on research conducted almost entirely on men. Diamond is the first to study a large group of women over time. She has tracked one hundred women for more than ten years as they have emerged from adolescence into adulthood. </a:t>
            </a:r>
          </a:p>
          <a:p>
            <a:endParaRPr lang="en-US" dirty="0"/>
          </a:p>
          <a:p>
            <a:r>
              <a:rPr lang="en-US" dirty="0"/>
              <a:t>She summarizes their experiences and reviews research ranging from the psychology of love to the biology of sex differences. </a:t>
            </a:r>
            <a:r>
              <a:rPr lang="en-US" i="1" dirty="0"/>
              <a:t>Sexual Fluidity</a:t>
            </a:r>
            <a:r>
              <a:rPr lang="en-US" dirty="0"/>
              <a:t> offers moving first-person accounts of women falling in and out of love with men or women at different times in their lives. For some, gender becomes irrelevant: “I fall in love with the person, not the gender,” say some respondents.</a:t>
            </a:r>
          </a:p>
          <a:p>
            <a:endParaRPr lang="en-US" dirty="0"/>
          </a:p>
        </p:txBody>
      </p:sp>
    </p:spTree>
    <p:extLst>
      <p:ext uri="{BB962C8B-B14F-4D97-AF65-F5344CB8AC3E}">
        <p14:creationId xmlns:p14="http://schemas.microsoft.com/office/powerpoint/2010/main" val="91114213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Tax Discrimination</a:t>
            </a:r>
            <a:endParaRPr lang="en-US" dirty="0"/>
          </a:p>
        </p:txBody>
      </p:sp>
      <p:sp>
        <p:nvSpPr>
          <p:cNvPr id="3" name="Content Placeholder 2"/>
          <p:cNvSpPr>
            <a:spLocks noGrp="1"/>
          </p:cNvSpPr>
          <p:nvPr>
            <p:ph idx="1"/>
          </p:nvPr>
        </p:nvSpPr>
        <p:spPr>
          <a:xfrm>
            <a:off x="457200" y="1600200"/>
            <a:ext cx="8229600" cy="5257800"/>
          </a:xfrm>
        </p:spPr>
        <p:txBody>
          <a:bodyPr>
            <a:normAutofit fontScale="55000" lnSpcReduction="20000"/>
          </a:bodyPr>
          <a:lstStyle/>
          <a:p>
            <a:r>
              <a:rPr lang="en-US" dirty="0" smtClean="0"/>
              <a:t>What happens to tax laws after </a:t>
            </a:r>
            <a:r>
              <a:rPr lang="en-US" dirty="0"/>
              <a:t>the overturning of DOMA - </a:t>
            </a:r>
            <a:r>
              <a:rPr lang="en-US" dirty="0">
                <a:hlinkClick r:id="rId2"/>
              </a:rPr>
              <a:t>http://</a:t>
            </a:r>
            <a:r>
              <a:rPr lang="en-US" dirty="0" smtClean="0">
                <a:hlinkClick r:id="rId2"/>
              </a:rPr>
              <a:t>www.lambdalegal.org/publications/after-doma-summary</a:t>
            </a:r>
            <a:endParaRPr lang="en-US" dirty="0" smtClean="0"/>
          </a:p>
          <a:p>
            <a:endParaRPr lang="en-US" dirty="0"/>
          </a:p>
          <a:p>
            <a:r>
              <a:rPr lang="en-US" dirty="0" smtClean="0"/>
              <a:t>Same sex marriages are not recognized federally and so they cannot file jointly.</a:t>
            </a:r>
          </a:p>
          <a:p>
            <a:r>
              <a:rPr lang="en-US" dirty="0" smtClean="0"/>
              <a:t>Inheritance/estate tax is applied: “</a:t>
            </a:r>
            <a:r>
              <a:rPr lang="en-US" dirty="0"/>
              <a:t>PERHAPS most significantly for couples with major assets, DOMA prevents same-sex couples from taking advantage of </a:t>
            </a:r>
            <a:r>
              <a:rPr lang="en-US" dirty="0">
                <a:hlinkClick r:id="rId3" tooltip="More articles about estate planning."/>
              </a:rPr>
              <a:t>estate tax</a:t>
            </a:r>
            <a:r>
              <a:rPr lang="en-US" dirty="0"/>
              <a:t> exemptions, about $5.1 million for 2012 — but double that for couples — after indexing for inflation. If one member of a same-sex couple dies and leaves a spouse $5 million, those assets would be taxed. For heterosexual couples, there would be no tax. </a:t>
            </a:r>
          </a:p>
          <a:p>
            <a:r>
              <a:rPr lang="en-US" dirty="0"/>
              <a:t>That tax disparity is at the heart of the first challenge to DOMA to reach the United States Supreme Court. It was filed by </a:t>
            </a:r>
            <a:r>
              <a:rPr lang="en-US" dirty="0">
                <a:hlinkClick r:id="rId4" tooltip="Related article."/>
              </a:rPr>
              <a:t>Edith Windsor, who married </a:t>
            </a:r>
            <a:r>
              <a:rPr lang="en-US" dirty="0" err="1">
                <a:hlinkClick r:id="rId4" tooltip="Related article."/>
              </a:rPr>
              <a:t>Thea</a:t>
            </a:r>
            <a:r>
              <a:rPr lang="en-US" dirty="0">
                <a:hlinkClick r:id="rId4" tooltip="Related article."/>
              </a:rPr>
              <a:t> </a:t>
            </a:r>
            <a:r>
              <a:rPr lang="en-US" dirty="0" err="1">
                <a:hlinkClick r:id="rId4" tooltip="Related article."/>
              </a:rPr>
              <a:t>Spyer</a:t>
            </a:r>
            <a:r>
              <a:rPr lang="en-US" dirty="0"/>
              <a:t> in 2007. When Ms. </a:t>
            </a:r>
            <a:r>
              <a:rPr lang="en-US" dirty="0" err="1"/>
              <a:t>Spyer</a:t>
            </a:r>
            <a:r>
              <a:rPr lang="en-US" dirty="0"/>
              <a:t> died in 2009, she left Ms. Windsor her share of their cottage in Southampton, N.Y., valued at $550,000 and an apartment on Fifth Avenue in Manhattan valued at $1.3 million. The result was a $600,000 federal and state estate tax bill. </a:t>
            </a:r>
            <a:r>
              <a:rPr lang="en-US" dirty="0" smtClean="0"/>
              <a:t>“</a:t>
            </a:r>
          </a:p>
          <a:p>
            <a:endParaRPr lang="en-US" dirty="0"/>
          </a:p>
          <a:p>
            <a:r>
              <a:rPr lang="en-US" dirty="0">
                <a:hlinkClick r:id="rId5"/>
              </a:rPr>
              <a:t>http://</a:t>
            </a:r>
            <a:r>
              <a:rPr lang="en-US" dirty="0" smtClean="0">
                <a:hlinkClick r:id="rId5"/>
              </a:rPr>
              <a:t>www.nytimes.com/2013/02/10/business/yourtaxes/same-sex-couples-may-find-tax-time-doubly-trying.html</a:t>
            </a:r>
            <a:endParaRPr lang="en-US" dirty="0" smtClean="0"/>
          </a:p>
          <a:p>
            <a:pPr marL="0" indent="0">
              <a:buNone/>
            </a:pPr>
            <a:endParaRPr lang="en-US" dirty="0"/>
          </a:p>
          <a:p>
            <a:endParaRPr lang="en-US" dirty="0"/>
          </a:p>
        </p:txBody>
      </p:sp>
    </p:spTree>
    <p:extLst>
      <p:ext uri="{BB962C8B-B14F-4D97-AF65-F5344CB8AC3E}">
        <p14:creationId xmlns:p14="http://schemas.microsoft.com/office/powerpoint/2010/main" val="228614862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15400" cy="1401762"/>
          </a:xfrm>
        </p:spPr>
        <p:txBody>
          <a:bodyPr>
            <a:normAutofit fontScale="90000"/>
          </a:bodyPr>
          <a:lstStyle/>
          <a:p>
            <a:r>
              <a:rPr lang="en-US" b="1" dirty="0"/>
              <a:t/>
            </a:r>
            <a:br>
              <a:rPr lang="en-US" b="1" dirty="0"/>
            </a:br>
            <a:r>
              <a:rPr lang="en-US" b="1" dirty="0" smtClean="0"/>
              <a:t/>
            </a:r>
            <a:br>
              <a:rPr lang="en-US" b="1" dirty="0" smtClean="0"/>
            </a:br>
            <a:r>
              <a:rPr lang="en-US" sz="2700" dirty="0" smtClean="0"/>
              <a:t>Attorney </a:t>
            </a:r>
            <a:r>
              <a:rPr lang="en-US" sz="2700" dirty="0"/>
              <a:t>General Confirms More Federal Protections for Married Same-Sex Couples </a:t>
            </a:r>
            <a:br>
              <a:rPr lang="en-US" sz="2700" dirty="0"/>
            </a:br>
            <a:r>
              <a:rPr lang="en-US" sz="2700" dirty="0"/>
              <a:t>by Susan </a:t>
            </a:r>
            <a:r>
              <a:rPr lang="en-US" sz="2700" dirty="0" err="1"/>
              <a:t>Sommer</a:t>
            </a:r>
            <a:r>
              <a:rPr lang="en-US" sz="2700" dirty="0"/>
              <a:t>, National Director of Constitutional Litigation </a:t>
            </a:r>
            <a:r>
              <a:rPr lang="en-US" sz="2200" dirty="0"/>
              <a:t/>
            </a:r>
            <a:br>
              <a:rPr lang="en-US" sz="2200" dirty="0"/>
            </a:br>
            <a:r>
              <a:rPr lang="en-US" sz="1300" dirty="0"/>
              <a:t>http://</a:t>
            </a:r>
            <a:r>
              <a:rPr lang="en-US" sz="1300" dirty="0" smtClean="0"/>
              <a:t>www.lambdalegal.org/blog/20140211_atty-general-confirms-more-fed-protections</a:t>
            </a:r>
            <a:br>
              <a:rPr lang="en-US" sz="1300" dirty="0" smtClean="0"/>
            </a:br>
            <a:r>
              <a:rPr lang="en-US" dirty="0"/>
              <a:t/>
            </a:r>
            <a:br>
              <a:rPr lang="en-US" dirty="0"/>
            </a:br>
            <a:endParaRPr lang="en-US" dirty="0"/>
          </a:p>
        </p:txBody>
      </p:sp>
      <p:sp>
        <p:nvSpPr>
          <p:cNvPr id="3" name="Content Placeholder 2"/>
          <p:cNvSpPr>
            <a:spLocks noGrp="1"/>
          </p:cNvSpPr>
          <p:nvPr>
            <p:ph idx="1"/>
          </p:nvPr>
        </p:nvSpPr>
        <p:spPr>
          <a:xfrm>
            <a:off x="152400" y="1600200"/>
            <a:ext cx="8839200" cy="5105400"/>
          </a:xfrm>
        </p:spPr>
        <p:txBody>
          <a:bodyPr>
            <a:normAutofit fontScale="85000" lnSpcReduction="20000"/>
          </a:bodyPr>
          <a:lstStyle/>
          <a:p>
            <a:r>
              <a:rPr lang="en-US" sz="2400" dirty="0"/>
              <a:t>Since the Supreme Court ruling in June striking down Section 3 of the so-called Defense of Marriage Act (DOMA), the federal government has moved forward in recognizing the marriages of same-sex couples in important areas such as federal taxes, immigration and eligibility for housing and social welfare programs. </a:t>
            </a:r>
            <a:endParaRPr lang="en-US" sz="2400" dirty="0" smtClean="0"/>
          </a:p>
          <a:p>
            <a:pPr marL="0" indent="0">
              <a:buNone/>
            </a:pPr>
            <a:endParaRPr lang="en-US" sz="2400" dirty="0" smtClean="0"/>
          </a:p>
          <a:p>
            <a:r>
              <a:rPr lang="en-US" sz="2400" dirty="0"/>
              <a:t>In particular, the memo confirms that marriages of same-sex couples will be recognized </a:t>
            </a:r>
            <a:r>
              <a:rPr lang="en-US" sz="2400" dirty="0" smtClean="0"/>
              <a:t>in programs </a:t>
            </a:r>
            <a:r>
              <a:rPr lang="en-US" sz="2400" dirty="0"/>
              <a:t>administered by the DOJ, such as the September 11 Victim Compensation Fund and Public Safety Officers’ Benefits Programs;</a:t>
            </a:r>
          </a:p>
          <a:p>
            <a:r>
              <a:rPr lang="en-US" sz="2400" dirty="0"/>
              <a:t>the rules that govern bankruptcy proceedings;</a:t>
            </a:r>
          </a:p>
          <a:p>
            <a:r>
              <a:rPr lang="en-US" sz="2400" dirty="0"/>
              <a:t>federal prisons with respect to such areas as visitation and next-of-kin notifications;</a:t>
            </a:r>
          </a:p>
          <a:p>
            <a:r>
              <a:rPr lang="en-US" sz="2400" dirty="0"/>
              <a:t>rules administered by the Bureau of Alcohol, Tobacco, Firearms and Explosives with respect to licensed firearms or explosives businesses.</a:t>
            </a:r>
          </a:p>
          <a:p>
            <a:r>
              <a:rPr lang="en-US" sz="2400" dirty="0"/>
              <a:t>In addition, the memo confirms that same-sex spouses will be treated in the same manner as other spouses in criminal proceedings where marital privileges or protections are provided, such as the laws governing confidential communications and testimonial privilege.</a:t>
            </a:r>
          </a:p>
          <a:p>
            <a:endParaRPr lang="en-US" sz="2400" dirty="0" smtClean="0"/>
          </a:p>
          <a:p>
            <a:endParaRPr lang="en-US" sz="2400" dirty="0"/>
          </a:p>
        </p:txBody>
      </p:sp>
    </p:spTree>
    <p:extLst>
      <p:ext uri="{BB962C8B-B14F-4D97-AF65-F5344CB8AC3E}">
        <p14:creationId xmlns:p14="http://schemas.microsoft.com/office/powerpoint/2010/main" val="184282702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New Jersey Love Story</a:t>
            </a:r>
            <a:endParaRPr lang="en-US" dirty="0"/>
          </a:p>
        </p:txBody>
      </p:sp>
      <p:sp>
        <p:nvSpPr>
          <p:cNvPr id="3" name="Content Placeholder 2"/>
          <p:cNvSpPr>
            <a:spLocks noGrp="1"/>
          </p:cNvSpPr>
          <p:nvPr>
            <p:ph idx="1"/>
          </p:nvPr>
        </p:nvSpPr>
        <p:spPr>
          <a:xfrm>
            <a:off x="457200" y="1600200"/>
            <a:ext cx="8229600" cy="4876800"/>
          </a:xfrm>
        </p:spPr>
        <p:txBody>
          <a:bodyPr>
            <a:normAutofit/>
          </a:bodyPr>
          <a:lstStyle/>
          <a:p>
            <a:pPr marL="0" indent="0">
              <a:buNone/>
            </a:pPr>
            <a:r>
              <a:rPr lang="en-US" dirty="0"/>
              <a:t>Video</a:t>
            </a:r>
          </a:p>
          <a:p>
            <a:pPr marL="0" indent="0">
              <a:buNone/>
            </a:pPr>
            <a:r>
              <a:rPr lang="en-US" sz="1800" dirty="0" smtClean="0">
                <a:hlinkClick r:id="rId2"/>
              </a:rPr>
              <a:t>http</a:t>
            </a:r>
            <a:r>
              <a:rPr lang="en-US" sz="1800" dirty="0">
                <a:hlinkClick r:id="rId2"/>
              </a:rPr>
              <a:t>://</a:t>
            </a:r>
            <a:r>
              <a:rPr lang="en-US" sz="1800" dirty="0" smtClean="0">
                <a:hlinkClick r:id="rId2"/>
              </a:rPr>
              <a:t>www.huffingtonpost.com/2013/10/24/high-school-sweethearts-new-jersey_n_4159075.html</a:t>
            </a:r>
            <a:endParaRPr lang="en-US" sz="1800" dirty="0" smtClean="0"/>
          </a:p>
          <a:p>
            <a:pPr marL="0" indent="0">
              <a:buNone/>
            </a:pPr>
            <a:endParaRPr lang="en-US" dirty="0" smtClean="0"/>
          </a:p>
          <a:p>
            <a:pPr marL="0" indent="0">
              <a:buNone/>
            </a:pPr>
            <a:r>
              <a:rPr lang="en-US" dirty="0" smtClean="0"/>
              <a:t>Slide </a:t>
            </a:r>
            <a:r>
              <a:rPr lang="en-US" dirty="0"/>
              <a:t>Show</a:t>
            </a:r>
          </a:p>
          <a:p>
            <a:pPr marL="0" indent="0">
              <a:buNone/>
            </a:pPr>
            <a:r>
              <a:rPr lang="en-US" sz="1800" dirty="0" smtClean="0">
                <a:hlinkClick r:id="rId3"/>
              </a:rPr>
              <a:t>http</a:t>
            </a:r>
            <a:r>
              <a:rPr lang="en-US" sz="1800" dirty="0">
                <a:hlinkClick r:id="rId3"/>
              </a:rPr>
              <a:t>://</a:t>
            </a:r>
            <a:r>
              <a:rPr lang="en-US" sz="1800" dirty="0" smtClean="0">
                <a:hlinkClick r:id="rId3"/>
              </a:rPr>
              <a:t>photos.nj.com/morris/2013/10/cindy_meneghin_and_maureen_kil_4.html</a:t>
            </a:r>
            <a:endParaRPr lang="en-US" sz="1800" dirty="0" smtClean="0"/>
          </a:p>
          <a:p>
            <a:pPr marL="0" indent="0">
              <a:buNone/>
            </a:pPr>
            <a:endParaRPr lang="en-US" sz="1800" smtClean="0">
              <a:hlinkClick r:id="rId4"/>
            </a:endParaRPr>
          </a:p>
          <a:p>
            <a:pPr marL="0" indent="0">
              <a:buNone/>
            </a:pPr>
            <a:r>
              <a:rPr lang="en-US" sz="1800" dirty="0" smtClean="0">
                <a:hlinkClick r:id="rId4"/>
              </a:rPr>
              <a:t>http</a:t>
            </a:r>
            <a:r>
              <a:rPr lang="en-US" sz="1800" dirty="0">
                <a:hlinkClick r:id="rId4"/>
              </a:rPr>
              <a:t>://cindymeneghin.blogspot.com</a:t>
            </a:r>
            <a:r>
              <a:rPr lang="en-US" dirty="0" smtClean="0">
                <a:hlinkClick r:id="rId4"/>
              </a:rPr>
              <a:t>/</a:t>
            </a:r>
            <a:endParaRPr lang="en-US"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417819971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Zach </a:t>
            </a:r>
            <a:r>
              <a:rPr lang="en-US" b="1" dirty="0" err="1"/>
              <a:t>Wahls</a:t>
            </a:r>
            <a:r>
              <a:rPr lang="en-US" b="1"/>
              <a:t> Speaks About Family </a:t>
            </a:r>
            <a:br>
              <a:rPr lang="en-US" b="1"/>
            </a:br>
            <a:endParaRPr lang="en-US"/>
          </a:p>
        </p:txBody>
      </p:sp>
      <p:sp>
        <p:nvSpPr>
          <p:cNvPr id="3" name="Content Placeholder 2"/>
          <p:cNvSpPr>
            <a:spLocks noGrp="1"/>
          </p:cNvSpPr>
          <p:nvPr>
            <p:ph idx="1"/>
          </p:nvPr>
        </p:nvSpPr>
        <p:spPr/>
        <p:txBody>
          <a:bodyPr/>
          <a:lstStyle/>
          <a:p>
            <a:pPr marL="0" indent="0">
              <a:buNone/>
            </a:pPr>
            <a:endParaRPr lang="en-US" sz="2400" dirty="0" smtClean="0">
              <a:hlinkClick r:id="rId2"/>
            </a:endParaRPr>
          </a:p>
          <a:p>
            <a:endParaRPr lang="en-US" sz="2400" dirty="0">
              <a:hlinkClick r:id="rId2"/>
            </a:endParaRPr>
          </a:p>
          <a:p>
            <a:r>
              <a:rPr lang="en-US" sz="2400" dirty="0" smtClean="0">
                <a:hlinkClick r:id="rId2"/>
              </a:rPr>
              <a:t>http</a:t>
            </a:r>
            <a:r>
              <a:rPr lang="en-US" sz="2400" dirty="0">
                <a:hlinkClick r:id="rId2"/>
              </a:rPr>
              <a:t>://</a:t>
            </a:r>
            <a:r>
              <a:rPr lang="en-US" sz="2400" dirty="0" smtClean="0">
                <a:hlinkClick r:id="rId2"/>
              </a:rPr>
              <a:t>www.youtube.com/watch?v=FSQQK2Vuf9Q</a:t>
            </a:r>
            <a:endParaRPr lang="en-US" sz="2400" dirty="0" smtClean="0"/>
          </a:p>
          <a:p>
            <a:pPr marL="0" indent="0">
              <a:buNone/>
            </a:pPr>
            <a:endParaRPr lang="en-US" dirty="0"/>
          </a:p>
        </p:txBody>
      </p:sp>
    </p:spTree>
    <p:extLst>
      <p:ext uri="{BB962C8B-B14F-4D97-AF65-F5344CB8AC3E}">
        <p14:creationId xmlns:p14="http://schemas.microsoft.com/office/powerpoint/2010/main" val="146812042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Gay Marriage</a:t>
            </a:r>
            <a:endParaRPr lang="en-US" dirty="0"/>
          </a:p>
        </p:txBody>
      </p:sp>
      <p:sp>
        <p:nvSpPr>
          <p:cNvPr id="2" name="Content Placeholder 1"/>
          <p:cNvSpPr>
            <a:spLocks noGrp="1"/>
          </p:cNvSpPr>
          <p:nvPr>
            <p:ph idx="1"/>
          </p:nvPr>
        </p:nvSpPr>
        <p:spPr>
          <a:xfrm>
            <a:off x="457200" y="1600200"/>
            <a:ext cx="8229600" cy="5105400"/>
          </a:xfrm>
        </p:spPr>
        <p:txBody>
          <a:bodyPr>
            <a:normAutofit fontScale="92500" lnSpcReduction="10000"/>
          </a:bodyPr>
          <a:lstStyle/>
          <a:p>
            <a:r>
              <a:rPr lang="en-US" sz="2600" dirty="0">
                <a:hlinkClick r:id="rId2"/>
              </a:rPr>
              <a:t>http://</a:t>
            </a:r>
            <a:r>
              <a:rPr lang="en-US" sz="2600" dirty="0" smtClean="0">
                <a:hlinkClick r:id="rId2"/>
              </a:rPr>
              <a:t>www.cnn.com/2012/05/11/politics/btn-same-sex-marriage/index.html</a:t>
            </a:r>
            <a:r>
              <a:rPr lang="en-US" sz="2600" dirty="0" smtClean="0"/>
              <a:t>  </a:t>
            </a:r>
          </a:p>
          <a:p>
            <a:r>
              <a:rPr lang="en-US" sz="2600" dirty="0">
                <a:hlinkClick r:id="rId3"/>
              </a:rPr>
              <a:t>http://</a:t>
            </a:r>
            <a:r>
              <a:rPr lang="en-US" sz="2600" dirty="0" smtClean="0">
                <a:hlinkClick r:id="rId3"/>
              </a:rPr>
              <a:t>www.lambdalegal.org/</a:t>
            </a:r>
            <a:endParaRPr lang="en-US" sz="2600" dirty="0"/>
          </a:p>
          <a:p>
            <a:r>
              <a:rPr lang="en-US" sz="2900" dirty="0" smtClean="0"/>
              <a:t>Issues marriage licenses to same-sex couples</a:t>
            </a:r>
          </a:p>
          <a:p>
            <a:pPr marL="914400" lvl="2" indent="0">
              <a:buNone/>
            </a:pPr>
            <a:r>
              <a:rPr lang="en-US" sz="2600" dirty="0" smtClean="0"/>
              <a:t>New York (2011), Iowa (2009), New Hampshire (2009), Vermont (2009), and District of Columbia (2009), Connecticut (2008), Massachusetts (2004), Maine (2012), Maryland (2012), Washington (2012), Illinois (2013), Delaware (2013), Minnesota (2013), Rhode Island (2013), Hawaii (2013), </a:t>
            </a:r>
            <a:r>
              <a:rPr lang="en-US" sz="2600" smtClean="0"/>
              <a:t>New Mexico </a:t>
            </a:r>
            <a:r>
              <a:rPr lang="en-US" sz="2600" dirty="0" smtClean="0"/>
              <a:t>(2013), California –reinstated with Hollingsworth </a:t>
            </a:r>
            <a:r>
              <a:rPr lang="en-US" sz="2600" dirty="0"/>
              <a:t>v. </a:t>
            </a:r>
            <a:r>
              <a:rPr lang="en-US" sz="2600" dirty="0" smtClean="0"/>
              <a:t>Perry after Prop 8 reversed the original decision, New Jersey (Oct 21, 2013, Virginia Feb 2014, Illinois as of 6/1/14</a:t>
            </a:r>
          </a:p>
          <a:p>
            <a:pPr marL="457200" lvl="1" indent="0">
              <a:buNone/>
            </a:pPr>
            <a:endParaRPr lang="en-US" dirty="0" smtClean="0"/>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307762105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Anti-Gay Constitutional Amendment</a:t>
            </a:r>
            <a:endParaRPr lang="en-US" dirty="0"/>
          </a:p>
        </p:txBody>
      </p:sp>
      <p:sp>
        <p:nvSpPr>
          <p:cNvPr id="3" name="Content Placeholder 2"/>
          <p:cNvSpPr>
            <a:spLocks noGrp="1"/>
          </p:cNvSpPr>
          <p:nvPr>
            <p:ph idx="1"/>
          </p:nvPr>
        </p:nvSpPr>
        <p:spPr/>
        <p:txBody>
          <a:bodyPr/>
          <a:lstStyle/>
          <a:p>
            <a:r>
              <a:rPr lang="en-US" dirty="0" smtClean="0"/>
              <a:t>Alaska, Arizona, Arkansas, Florida, Georgia, Idaho, Kansas, Kentucky, Louisiana, Mississippi, Missouri, Montana, Nebraska, North Carolina, North Dakota, Ohio, South Carolina, South Dakota, Tennessee, Virginia</a:t>
            </a:r>
            <a:endParaRPr lang="en-US" dirty="0"/>
          </a:p>
        </p:txBody>
      </p:sp>
    </p:spTree>
    <p:extLst>
      <p:ext uri="{BB962C8B-B14F-4D97-AF65-F5344CB8AC3E}">
        <p14:creationId xmlns:p14="http://schemas.microsoft.com/office/powerpoint/2010/main" val="202619032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Balance of the States</a:t>
            </a:r>
            <a:endParaRPr lang="en-US" dirty="0"/>
          </a:p>
        </p:txBody>
      </p:sp>
      <p:sp>
        <p:nvSpPr>
          <p:cNvPr id="3" name="Content Placeholder 2"/>
          <p:cNvSpPr>
            <a:spLocks noGrp="1"/>
          </p:cNvSpPr>
          <p:nvPr>
            <p:ph idx="1"/>
          </p:nvPr>
        </p:nvSpPr>
        <p:spPr>
          <a:xfrm>
            <a:off x="457200" y="1600200"/>
            <a:ext cx="8229600" cy="5029200"/>
          </a:xfrm>
        </p:spPr>
        <p:txBody>
          <a:bodyPr/>
          <a:lstStyle/>
          <a:p>
            <a:r>
              <a:rPr lang="en-US" sz="2400" dirty="0"/>
              <a:t>Since </a:t>
            </a:r>
            <a:r>
              <a:rPr lang="en-US" sz="2400" dirty="0" smtClean="0"/>
              <a:t>December 2013, </a:t>
            </a:r>
            <a:r>
              <a:rPr lang="en-US" sz="2400" dirty="0"/>
              <a:t>bans on gay marriage </a:t>
            </a:r>
            <a:r>
              <a:rPr lang="en-US" sz="2400" dirty="0" smtClean="0"/>
              <a:t>have </a:t>
            </a:r>
            <a:r>
              <a:rPr lang="en-US" sz="2400" dirty="0"/>
              <a:t>been overturned by courts in </a:t>
            </a:r>
            <a:r>
              <a:rPr lang="en-US" sz="2400" dirty="0" smtClean="0"/>
              <a:t>Michigan, Texas</a:t>
            </a:r>
            <a:r>
              <a:rPr lang="en-US" sz="2400" dirty="0"/>
              <a:t>, Oklahoma, Kentucky and Virginia, but appeals have put those cases on hold.</a:t>
            </a:r>
            <a:r>
              <a:rPr lang="en-US" dirty="0"/>
              <a:t> </a:t>
            </a:r>
            <a:endParaRPr lang="en-US" dirty="0" smtClean="0"/>
          </a:p>
          <a:p>
            <a:r>
              <a:rPr lang="en-US" sz="2400" dirty="0" smtClean="0"/>
              <a:t>Domestic Partnership/Civil Unions – Anti-Gay Constitutional Amendment Marriage Laws – Colorado, Nevada, Oregon, Wisconsin</a:t>
            </a:r>
          </a:p>
          <a:p>
            <a:r>
              <a:rPr lang="en-US" sz="2400" dirty="0" smtClean="0"/>
              <a:t>Neither same sex relationship nor constitutional amendment – Indiana, Pennsylvania, West Virginia, Wyoming</a:t>
            </a:r>
          </a:p>
          <a:p>
            <a:pPr marL="0" indent="0">
              <a:buNone/>
            </a:pPr>
            <a:r>
              <a:rPr lang="en-US" sz="2400" dirty="0" smtClean="0"/>
              <a:t> </a:t>
            </a:r>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146559347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15400" cy="1143000"/>
          </a:xfrm>
        </p:spPr>
        <p:txBody>
          <a:bodyPr>
            <a:normAutofit fontScale="90000"/>
          </a:bodyPr>
          <a:lstStyle/>
          <a:p>
            <a:r>
              <a:rPr lang="en-US" b="1" dirty="0" smtClean="0"/>
              <a:t/>
            </a:r>
            <a:br>
              <a:rPr lang="en-US" b="1" dirty="0" smtClean="0"/>
            </a:br>
            <a:r>
              <a:rPr lang="en-US" b="1" dirty="0" smtClean="0"/>
              <a:t>Native </a:t>
            </a:r>
            <a:r>
              <a:rPr lang="en-US" b="1" dirty="0"/>
              <a:t>American Tribes That Allow Same-Sex Couples to Marry</a:t>
            </a:r>
            <a:br>
              <a:rPr lang="en-US" b="1" dirty="0"/>
            </a:br>
            <a:endParaRPr lang="en-US" dirty="0"/>
          </a:p>
        </p:txBody>
      </p:sp>
      <p:sp>
        <p:nvSpPr>
          <p:cNvPr id="3" name="Content Placeholder 2"/>
          <p:cNvSpPr>
            <a:spLocks noGrp="1"/>
          </p:cNvSpPr>
          <p:nvPr>
            <p:ph idx="1"/>
          </p:nvPr>
        </p:nvSpPr>
        <p:spPr/>
        <p:txBody>
          <a:bodyPr>
            <a:normAutofit fontScale="92500"/>
          </a:bodyPr>
          <a:lstStyle/>
          <a:p>
            <a:r>
              <a:rPr lang="en-US" dirty="0" smtClean="0"/>
              <a:t>Cheyenne </a:t>
            </a:r>
            <a:r>
              <a:rPr lang="en-US" dirty="0"/>
              <a:t>and Arapaho Tribes</a:t>
            </a:r>
          </a:p>
          <a:p>
            <a:r>
              <a:rPr lang="en-US" dirty="0"/>
              <a:t>Confederated Tribes of the Colville Reservation</a:t>
            </a:r>
          </a:p>
          <a:p>
            <a:r>
              <a:rPr lang="en-US" dirty="0"/>
              <a:t>Coquille Tribe</a:t>
            </a:r>
          </a:p>
          <a:p>
            <a:r>
              <a:rPr lang="en-US" dirty="0"/>
              <a:t>Leech Lake Band of </a:t>
            </a:r>
            <a:r>
              <a:rPr lang="en-US" dirty="0" err="1"/>
              <a:t>Ojibwe</a:t>
            </a:r>
            <a:endParaRPr lang="en-US" dirty="0"/>
          </a:p>
          <a:p>
            <a:r>
              <a:rPr lang="en-US" dirty="0"/>
              <a:t>Little Traverse Bay Bands of Odawa Indians</a:t>
            </a:r>
          </a:p>
          <a:p>
            <a:r>
              <a:rPr lang="en-US" dirty="0"/>
              <a:t>Pokagon Band of Potawatomi Indians</a:t>
            </a:r>
          </a:p>
          <a:p>
            <a:r>
              <a:rPr lang="en-US" dirty="0"/>
              <a:t>Santa </a:t>
            </a:r>
            <a:r>
              <a:rPr lang="en-US" dirty="0" err="1"/>
              <a:t>Ysabel</a:t>
            </a:r>
            <a:r>
              <a:rPr lang="en-US" dirty="0"/>
              <a:t> Tribe</a:t>
            </a:r>
          </a:p>
          <a:p>
            <a:r>
              <a:rPr lang="en-US" dirty="0"/>
              <a:t>Suquamish Tribe</a:t>
            </a:r>
          </a:p>
          <a:p>
            <a:endParaRPr lang="en-US" dirty="0"/>
          </a:p>
        </p:txBody>
      </p:sp>
    </p:spTree>
    <p:extLst>
      <p:ext uri="{BB962C8B-B14F-4D97-AF65-F5344CB8AC3E}">
        <p14:creationId xmlns:p14="http://schemas.microsoft.com/office/powerpoint/2010/main" val="418183499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09800"/>
            <a:ext cx="8229600" cy="4267200"/>
          </a:xfrm>
        </p:spPr>
        <p:txBody>
          <a:bodyPr>
            <a:normAutofit fontScale="92500" lnSpcReduction="20000"/>
          </a:bodyPr>
          <a:lstStyle/>
          <a:p>
            <a:r>
              <a:rPr lang="en-US" sz="2000" dirty="0"/>
              <a:t>A New Jersey judge ruled on Friday that the state must allow same-sex couples to marry, saying that not doing so deprives them of rights that were guaranteed by the United States Supreme Court in June. </a:t>
            </a:r>
            <a:endParaRPr lang="en-US" sz="2000" dirty="0" smtClean="0"/>
          </a:p>
          <a:p>
            <a:pPr marL="0" indent="0">
              <a:buNone/>
            </a:pPr>
            <a:endParaRPr lang="en-US" sz="2000" dirty="0"/>
          </a:p>
          <a:p>
            <a:r>
              <a:rPr lang="en-US" sz="2000" dirty="0"/>
              <a:t>It is the first time a court has struck down a state’s refusal to legalize same-sex marriage as a direct result of the Supreme Court ruling, and with lawsuits pending in other states, it could presage other successful challenges across the country. </a:t>
            </a:r>
            <a:endParaRPr lang="en-US" sz="2000" dirty="0" smtClean="0"/>
          </a:p>
          <a:p>
            <a:endParaRPr lang="en-US" sz="2000" dirty="0" smtClean="0"/>
          </a:p>
          <a:p>
            <a:r>
              <a:rPr lang="en-US" sz="2000" dirty="0" smtClean="0"/>
              <a:t>The </a:t>
            </a:r>
            <a:r>
              <a:rPr lang="en-US" sz="2000" dirty="0"/>
              <a:t>decision was a rebuff to Gov. Chris Christie, a Republican who vetoed a bill passed by the Legislature last year that would have allowed same-sex couples to marry. His office said it would appeal to the state’s highest court. And he is likely to seek a stay preventing same-sex marriages from beginning on Oct. 21, as the judge ordered. </a:t>
            </a:r>
            <a:endParaRPr lang="en-US" sz="2000" dirty="0" smtClean="0"/>
          </a:p>
          <a:p>
            <a:r>
              <a:rPr lang="en-US" sz="2000" dirty="0" smtClean="0"/>
              <a:t>Cindy </a:t>
            </a:r>
            <a:r>
              <a:rPr lang="en-US" sz="2000" dirty="0" err="1" smtClean="0"/>
              <a:t>Meneghin</a:t>
            </a:r>
            <a:r>
              <a:rPr lang="en-US" sz="2000" dirty="0"/>
              <a:t> </a:t>
            </a:r>
            <a:r>
              <a:rPr lang="en-US" sz="2000" dirty="0" smtClean="0"/>
              <a:t>- </a:t>
            </a:r>
            <a:r>
              <a:rPr lang="en-US" sz="2000" dirty="0" smtClean="0">
                <a:hlinkClick r:id="rId2"/>
              </a:rPr>
              <a:t>http</a:t>
            </a:r>
            <a:r>
              <a:rPr lang="en-US" sz="2000" dirty="0">
                <a:hlinkClick r:id="rId2"/>
              </a:rPr>
              <a:t>://</a:t>
            </a:r>
            <a:r>
              <a:rPr lang="en-US" sz="2000" dirty="0" smtClean="0">
                <a:hlinkClick r:id="rId2"/>
              </a:rPr>
              <a:t>www.lambdalegal.org/take-action/new-jersey-marriage</a:t>
            </a:r>
            <a:endParaRPr lang="en-US" sz="2000" dirty="0" smtClean="0"/>
          </a:p>
          <a:p>
            <a:endParaRPr lang="en-US" sz="2000" dirty="0" smtClean="0"/>
          </a:p>
          <a:p>
            <a:endParaRPr lang="en-US" sz="2000" dirty="0"/>
          </a:p>
          <a:p>
            <a:endParaRPr lang="en-US" sz="20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152399"/>
            <a:ext cx="5956300" cy="152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049456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b="1" dirty="0" smtClean="0"/>
              <a:t/>
            </a:r>
            <a:br>
              <a:rPr lang="en-US" sz="2700" b="1" dirty="0" smtClean="0"/>
            </a:br>
            <a:r>
              <a:rPr lang="en-US" sz="2700" b="1" dirty="0"/>
              <a:t/>
            </a:r>
            <a:br>
              <a:rPr lang="en-US" sz="2700" b="1" dirty="0"/>
            </a:br>
            <a:r>
              <a:rPr lang="en-US" sz="2700" b="1" dirty="0" smtClean="0"/>
              <a:t>October </a:t>
            </a:r>
            <a:r>
              <a:rPr lang="en-US" sz="2700" b="1" dirty="0"/>
              <a:t>18, 2013</a:t>
            </a:r>
            <a:br>
              <a:rPr lang="en-US" sz="2700" b="1" dirty="0"/>
            </a:br>
            <a:r>
              <a:rPr lang="en-US" sz="2700" b="1" dirty="0"/>
              <a:t>Same-Sex Marriages in New Jersey Can Begin, Court Rules</a:t>
            </a:r>
            <a:br>
              <a:rPr lang="en-US" sz="2700" b="1" dirty="0"/>
            </a:br>
            <a:r>
              <a:rPr lang="en-US" sz="2700" b="1" dirty="0"/>
              <a:t>By </a:t>
            </a:r>
            <a:r>
              <a:rPr lang="en-US" sz="2700" b="1" dirty="0" smtClean="0"/>
              <a:t>Kate Zernike</a:t>
            </a:r>
            <a:r>
              <a:rPr lang="en-US" b="1" dirty="0"/>
              <a:t/>
            </a:r>
            <a:br>
              <a:rPr lang="en-US" b="1" dirty="0"/>
            </a:br>
            <a:endParaRPr lang="en-US" dirty="0"/>
          </a:p>
        </p:txBody>
      </p:sp>
      <p:sp>
        <p:nvSpPr>
          <p:cNvPr id="3" name="Content Placeholder 2"/>
          <p:cNvSpPr>
            <a:spLocks noGrp="1"/>
          </p:cNvSpPr>
          <p:nvPr>
            <p:ph idx="1"/>
          </p:nvPr>
        </p:nvSpPr>
        <p:spPr>
          <a:xfrm>
            <a:off x="152400" y="1600200"/>
            <a:ext cx="8839200" cy="4876800"/>
          </a:xfrm>
        </p:spPr>
        <p:txBody>
          <a:bodyPr>
            <a:normAutofit fontScale="47500" lnSpcReduction="20000"/>
          </a:bodyPr>
          <a:lstStyle/>
          <a:p>
            <a:endParaRPr lang="en-US" dirty="0"/>
          </a:p>
          <a:p>
            <a:r>
              <a:rPr lang="en-US" dirty="0"/>
              <a:t/>
            </a:r>
            <a:br>
              <a:rPr lang="en-US" dirty="0"/>
            </a:br>
            <a:r>
              <a:rPr lang="en-US" dirty="0" smtClean="0"/>
              <a:t>Same-sex </a:t>
            </a:r>
            <a:r>
              <a:rPr lang="en-US" dirty="0"/>
              <a:t>couples can start marrying on Monday across New Jersey, after the state’s Supreme Court denied Gov. Chris Christie’s attempt to block the weddings and suggested that he would have a difficult time winning an appeal of a lower-court ruling that allowed them. </a:t>
            </a:r>
          </a:p>
          <a:p>
            <a:r>
              <a:rPr lang="en-US" dirty="0"/>
              <a:t>A State </a:t>
            </a:r>
            <a:r>
              <a:rPr lang="en-US" dirty="0" smtClean="0"/>
              <a:t>Superior Court Judge ruled last month that </a:t>
            </a:r>
            <a:r>
              <a:rPr lang="en-US" dirty="0"/>
              <a:t>the state had to allow same-sex marriage to comply with two decisions: the United States Supreme Court </a:t>
            </a:r>
            <a:r>
              <a:rPr lang="en-US" dirty="0" smtClean="0"/>
              <a:t>ruling in June that </a:t>
            </a:r>
            <a:r>
              <a:rPr lang="en-US" dirty="0"/>
              <a:t>same-sex married couples have the same rights to federal benefits as heterosexual married couples, and a 2006 ruling by the New Jersey Supreme Court that same-sex couples were entitled to all of the rights and benefits of marriage. </a:t>
            </a:r>
          </a:p>
          <a:p>
            <a:r>
              <a:rPr lang="en-US" dirty="0"/>
              <a:t>The Superior Court judge, Mary C. Jacobson, ruled that the marriages could begin on Monday. </a:t>
            </a:r>
          </a:p>
          <a:p>
            <a:r>
              <a:rPr lang="en-US" dirty="0"/>
              <a:t>Mr. Christie’s office appealed the decision, and the state’s Supreme Court has agreed to hear the appeal, with oral arguments scheduled for early January. But on Friday, the court unanimously denied the Christie administration’s request for a stay on marriages until the appeal was settled. </a:t>
            </a:r>
          </a:p>
          <a:p>
            <a:r>
              <a:rPr lang="en-US" dirty="0"/>
              <a:t>While the court’s ruling on Friday applied only to the request for a stay, it also indicated that the justices did not think the appeal had a “reasonable” likelihood of success. </a:t>
            </a:r>
          </a:p>
          <a:p>
            <a:r>
              <a:rPr lang="en-US" dirty="0"/>
              <a:t>“The state has advanced a number of arguments, but none of them overcome this reality: same-sex couples who cannot marry are not treated equally under the law today,” Chief Justice Stuart </a:t>
            </a:r>
            <a:r>
              <a:rPr lang="en-US" dirty="0" err="1"/>
              <a:t>Rabner</a:t>
            </a:r>
            <a:r>
              <a:rPr lang="en-US" dirty="0"/>
              <a:t> wrote in his opinion. “The harm to them is real, not abstract or speculative.” </a:t>
            </a:r>
          </a:p>
          <a:p>
            <a:r>
              <a:rPr lang="en-US" dirty="0"/>
              <a:t>Mayors in Jersey City, Newark and Asbury Park, among others, had said they wanted to be the first to marry same-sex couples, and gay rights groups had begun helping couples file for marriage licenses and plan ceremonies to begin when the clock strikes 12:01 a.m. on Monday. </a:t>
            </a:r>
          </a:p>
          <a:p>
            <a:r>
              <a:rPr lang="en-US" dirty="0"/>
              <a:t>Gay rights groups are also pushing the State Legislature to overturn Mr. Christie’s veto of a 2012 bill that would have allowed gay marriage. Mr. Christie has said he believes that marriage is between a man and a woman, and he has suggested that the issue should be put before voters in a referendum. </a:t>
            </a:r>
          </a:p>
          <a:p>
            <a:endParaRPr lang="en-US" dirty="0"/>
          </a:p>
        </p:txBody>
      </p:sp>
      <p:pic>
        <p:nvPicPr>
          <p:cNvPr id="13314" name="Picture 2" descr="The New York Time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162" y="304800"/>
            <a:ext cx="1457325" cy="219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7930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09600"/>
            <a:ext cx="8839200" cy="808038"/>
          </a:xfrm>
        </p:spPr>
        <p:txBody>
          <a:bodyPr>
            <a:normAutofit fontScale="90000"/>
          </a:bodyPr>
          <a:lstStyle/>
          <a:p>
            <a:r>
              <a:rPr lang="en-US" sz="4000" b="1" dirty="0" smtClean="0"/>
              <a:t>Difference </a:t>
            </a:r>
            <a:r>
              <a:rPr lang="en-US" sz="4000" b="1" dirty="0"/>
              <a:t>Between </a:t>
            </a:r>
            <a:r>
              <a:rPr lang="en-US" sz="4000" b="1" dirty="0" smtClean="0"/>
              <a:t>Bi-sexual, Pan sexual, Androgynous</a:t>
            </a:r>
            <a:r>
              <a:rPr lang="en-US" b="1" dirty="0"/>
              <a:t/>
            </a:r>
            <a:br>
              <a:rPr lang="en-US" b="1" dirty="0"/>
            </a:br>
            <a:endParaRPr lang="en-US" dirty="0"/>
          </a:p>
        </p:txBody>
      </p:sp>
      <p:sp>
        <p:nvSpPr>
          <p:cNvPr id="3" name="Content Placeholder 2"/>
          <p:cNvSpPr>
            <a:spLocks noGrp="1"/>
          </p:cNvSpPr>
          <p:nvPr>
            <p:ph idx="1"/>
          </p:nvPr>
        </p:nvSpPr>
        <p:spPr>
          <a:xfrm>
            <a:off x="457200" y="1600200"/>
            <a:ext cx="8229600" cy="5257800"/>
          </a:xfrm>
        </p:spPr>
        <p:txBody>
          <a:bodyPr>
            <a:normAutofit fontScale="77500" lnSpcReduction="20000"/>
          </a:bodyPr>
          <a:lstStyle/>
          <a:p>
            <a:r>
              <a:rPr lang="en-US" b="1" dirty="0"/>
              <a:t>Bisexual</a:t>
            </a:r>
            <a:r>
              <a:rPr lang="en-US" dirty="0"/>
              <a:t> is being sexually attracted to both genders, male and female, while </a:t>
            </a:r>
            <a:r>
              <a:rPr lang="en-US" b="1" dirty="0"/>
              <a:t>pansexual </a:t>
            </a:r>
            <a:r>
              <a:rPr lang="en-US" dirty="0"/>
              <a:t>is being capable of having romantic feelings and attraction to males, females, and third gendered individuals. Bisexual identity more so establishes attraction to both genders, whereas pansexual identity more so recognizes the existence of other genders (third genders) and the capacity to be sexually attracted to individuals identifying as these various genders</a:t>
            </a:r>
            <a:r>
              <a:rPr lang="en-US" dirty="0" smtClean="0"/>
              <a:t>.</a:t>
            </a:r>
          </a:p>
          <a:p>
            <a:pPr marL="0" indent="0">
              <a:buNone/>
            </a:pPr>
            <a:endParaRPr lang="en-US" dirty="0" smtClean="0"/>
          </a:p>
          <a:p>
            <a:r>
              <a:rPr lang="en-US" b="1" dirty="0" smtClean="0"/>
              <a:t>Third Gender </a:t>
            </a:r>
            <a:r>
              <a:rPr lang="en-US" dirty="0" smtClean="0"/>
              <a:t>is </a:t>
            </a:r>
            <a:r>
              <a:rPr lang="en-US" dirty="0"/>
              <a:t>a gender identity. If someone is of the third gender, they are considered neither male nor female, whether by their will or by social consensus. </a:t>
            </a:r>
          </a:p>
          <a:p>
            <a:pPr marL="0" indent="0">
              <a:buNone/>
            </a:pPr>
            <a:endParaRPr lang="en-US" dirty="0" smtClean="0"/>
          </a:p>
          <a:p>
            <a:r>
              <a:rPr lang="en-US" b="1" dirty="0" smtClean="0"/>
              <a:t>Androgynous </a:t>
            </a:r>
            <a:r>
              <a:rPr lang="en-US" dirty="0" smtClean="0"/>
              <a:t>neither </a:t>
            </a:r>
            <a:r>
              <a:rPr lang="en-US" dirty="0"/>
              <a:t>specifically feminine nor masculine</a:t>
            </a:r>
            <a:br>
              <a:rPr lang="en-US" dirty="0"/>
            </a:br>
            <a:endParaRPr lang="en-US" dirty="0"/>
          </a:p>
        </p:txBody>
      </p:sp>
    </p:spTree>
    <p:extLst>
      <p:ext uri="{BB962C8B-B14F-4D97-AF65-F5344CB8AC3E}">
        <p14:creationId xmlns:p14="http://schemas.microsoft.com/office/powerpoint/2010/main" val="90013969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t/>
            </a:r>
            <a:br>
              <a:rPr lang="en-US" sz="4000" b="1" dirty="0" smtClean="0"/>
            </a:br>
            <a:r>
              <a:rPr lang="en-US" sz="4000" b="1" dirty="0" smtClean="0"/>
              <a:t>LAMBDA LEGAL</a:t>
            </a:r>
            <a:r>
              <a:rPr lang="en-US" b="1" dirty="0"/>
              <a:t/>
            </a:r>
            <a:br>
              <a:rPr lang="en-US" b="1" dirty="0"/>
            </a:br>
            <a:r>
              <a:rPr lang="en-US" sz="3600" dirty="0"/>
              <a:t>http://www.lambdalegal.org</a:t>
            </a:r>
            <a:r>
              <a:rPr lang="en-US" sz="3600" dirty="0" smtClean="0"/>
              <a:t>/</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25000" lnSpcReduction="20000"/>
          </a:bodyPr>
          <a:lstStyle/>
          <a:p>
            <a:endParaRPr lang="en-US" sz="7200" dirty="0"/>
          </a:p>
          <a:p>
            <a:pPr marL="0" indent="0">
              <a:buNone/>
            </a:pPr>
            <a:endParaRPr lang="en-US" sz="7200" dirty="0" smtClean="0"/>
          </a:p>
          <a:p>
            <a:pPr marL="0" indent="0">
              <a:buNone/>
            </a:pPr>
            <a:endParaRPr lang="en-US" sz="7200" dirty="0"/>
          </a:p>
          <a:p>
            <a:pPr marL="0" indent="0">
              <a:buNone/>
            </a:pPr>
            <a:r>
              <a:rPr lang="en-US" sz="7200" dirty="0" smtClean="0"/>
              <a:t>MISSION:  </a:t>
            </a:r>
          </a:p>
          <a:p>
            <a:pPr marL="0" indent="0">
              <a:buNone/>
            </a:pPr>
            <a:endParaRPr lang="en-US" sz="7200" dirty="0"/>
          </a:p>
          <a:p>
            <a:pPr marL="0" indent="0">
              <a:buNone/>
            </a:pPr>
            <a:r>
              <a:rPr lang="en-US" sz="7200" dirty="0" smtClean="0"/>
              <a:t>Founded </a:t>
            </a:r>
            <a:r>
              <a:rPr lang="en-US" sz="7200" dirty="0"/>
              <a:t>in 1973, Lambda Legal is the oldest and largest national legal organization whose mission is to achieve full recognition of the civil rights of </a:t>
            </a:r>
            <a:r>
              <a:rPr lang="en-US" sz="7200" b="1" dirty="0"/>
              <a:t>lesbians</a:t>
            </a:r>
            <a:r>
              <a:rPr lang="en-US" sz="7200" dirty="0"/>
              <a:t>, </a:t>
            </a:r>
            <a:r>
              <a:rPr lang="en-US" sz="7200" b="1" dirty="0"/>
              <a:t>gay men</a:t>
            </a:r>
            <a:r>
              <a:rPr lang="en-US" sz="7200" dirty="0"/>
              <a:t>, </a:t>
            </a:r>
            <a:r>
              <a:rPr lang="en-US" sz="7200" b="1" dirty="0"/>
              <a:t>bisexuals</a:t>
            </a:r>
            <a:r>
              <a:rPr lang="en-US" sz="7200" dirty="0"/>
              <a:t>, </a:t>
            </a:r>
            <a:r>
              <a:rPr lang="en-US" sz="7200" b="1" dirty="0"/>
              <a:t>transgender people</a:t>
            </a:r>
            <a:r>
              <a:rPr lang="en-US" sz="7200" dirty="0"/>
              <a:t> and those with </a:t>
            </a:r>
            <a:r>
              <a:rPr lang="en-US" sz="7200" b="1" dirty="0"/>
              <a:t>HIV </a:t>
            </a:r>
            <a:r>
              <a:rPr lang="en-US" sz="7200" dirty="0"/>
              <a:t>through impact litigation, education and public policy work.</a:t>
            </a:r>
          </a:p>
          <a:p>
            <a:pPr marL="0" indent="0">
              <a:buNone/>
            </a:pPr>
            <a:r>
              <a:rPr lang="en-US" sz="7200" dirty="0"/>
              <a:t>As a nonprofit organization, we do not charge our plaintiffs for legal representation or advocacy, and we receive no government funding. We depend on contributions from supporters around the country</a:t>
            </a:r>
            <a:r>
              <a:rPr lang="en-US" sz="7200" dirty="0" smtClean="0"/>
              <a:t>.</a:t>
            </a:r>
          </a:p>
          <a:p>
            <a:pPr marL="0" indent="0">
              <a:buNone/>
            </a:pPr>
            <a:endParaRPr lang="en-US" sz="7200" dirty="0"/>
          </a:p>
          <a:p>
            <a:pPr marL="0" indent="0">
              <a:buNone/>
            </a:pPr>
            <a:r>
              <a:rPr lang="en-US" sz="7200" dirty="0" smtClean="0"/>
              <a:t>HISTORY:</a:t>
            </a:r>
          </a:p>
          <a:p>
            <a:pPr marL="0" indent="0">
              <a:buNone/>
            </a:pPr>
            <a:r>
              <a:rPr lang="en-US" sz="7200" dirty="0">
                <a:hlinkClick r:id="rId3"/>
              </a:rPr>
              <a:t>http://</a:t>
            </a:r>
            <a:r>
              <a:rPr lang="en-US" sz="7200" dirty="0" smtClean="0">
                <a:hlinkClick r:id="rId3"/>
              </a:rPr>
              <a:t>www.lambdalegal.org/about-us/history</a:t>
            </a:r>
            <a:endParaRPr lang="en-US" sz="7200" dirty="0" smtClean="0"/>
          </a:p>
          <a:p>
            <a:pPr marL="0" indent="0">
              <a:buNone/>
            </a:pPr>
            <a:endParaRPr lang="en-US" sz="7200" dirty="0"/>
          </a:p>
          <a:p>
            <a:pPr marL="0" indent="0">
              <a:buNone/>
            </a:pPr>
            <a:r>
              <a:rPr lang="en-US" sz="7200" dirty="0"/>
              <a:t>State Map </a:t>
            </a:r>
            <a:r>
              <a:rPr lang="en-US" sz="7200" dirty="0">
                <a:hlinkClick r:id="rId4"/>
              </a:rPr>
              <a:t>http://</a:t>
            </a:r>
            <a:r>
              <a:rPr lang="en-US" sz="7200" dirty="0" smtClean="0">
                <a:hlinkClick r:id="rId4"/>
              </a:rPr>
              <a:t>www.lambdalegal.org/states-regions</a:t>
            </a:r>
            <a:endParaRPr lang="en-US" sz="7200" dirty="0" smtClean="0"/>
          </a:p>
          <a:p>
            <a:pPr marL="0" indent="0">
              <a:buNone/>
            </a:pPr>
            <a:endParaRPr lang="en-US" sz="7200" dirty="0" smtClean="0"/>
          </a:p>
          <a:p>
            <a:pPr marL="0" indent="0">
              <a:buNone/>
            </a:pPr>
            <a:endParaRPr lang="en-US" sz="7200" dirty="0"/>
          </a:p>
          <a:p>
            <a:pPr marL="0" indent="0">
              <a:buNone/>
            </a:pPr>
            <a:endParaRPr lang="en-US" sz="7200"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t>
            </a:r>
            <a:endParaRPr lang="en-US" dirty="0"/>
          </a:p>
        </p:txBody>
      </p:sp>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425" y="457200"/>
            <a:ext cx="11049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030469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Employment Discrimination</a:t>
            </a:r>
            <a:endParaRPr lang="en-US" dirty="0"/>
          </a:p>
        </p:txBody>
      </p:sp>
      <p:sp>
        <p:nvSpPr>
          <p:cNvPr id="3" name="Content Placeholder 2"/>
          <p:cNvSpPr>
            <a:spLocks noGrp="1"/>
          </p:cNvSpPr>
          <p:nvPr>
            <p:ph idx="1"/>
          </p:nvPr>
        </p:nvSpPr>
        <p:spPr>
          <a:xfrm>
            <a:off x="457200" y="1600200"/>
            <a:ext cx="8229600" cy="4953000"/>
          </a:xfrm>
        </p:spPr>
        <p:txBody>
          <a:bodyPr>
            <a:normAutofit fontScale="62500" lnSpcReduction="20000"/>
          </a:bodyPr>
          <a:lstStyle/>
          <a:p>
            <a:r>
              <a:rPr lang="en-US" b="1" dirty="0"/>
              <a:t>What is the Employment Non-Discrimination Act?</a:t>
            </a:r>
          </a:p>
          <a:p>
            <a:pPr marL="0" indent="0">
              <a:buNone/>
            </a:pPr>
            <a:r>
              <a:rPr lang="en-US" dirty="0" smtClean="0"/>
              <a:t>	The </a:t>
            </a:r>
            <a:r>
              <a:rPr lang="en-US" dirty="0"/>
              <a:t>Employment Non-Discrimination Act (ENDA) would provide basic protections against workplace discrimination on the basis of sexual orientation or gender identity.  </a:t>
            </a:r>
            <a:endParaRPr lang="en-US" dirty="0" smtClean="0"/>
          </a:p>
          <a:p>
            <a:pPr marL="0" indent="0">
              <a:buNone/>
            </a:pPr>
            <a:endParaRPr lang="en-US" dirty="0"/>
          </a:p>
          <a:p>
            <a:pPr marL="0" indent="0">
              <a:buNone/>
            </a:pPr>
            <a:r>
              <a:rPr lang="en-US" dirty="0" smtClean="0"/>
              <a:t>	ENDA </a:t>
            </a:r>
            <a:r>
              <a:rPr lang="en-US" dirty="0"/>
              <a:t>simply affords to all Americans basic employment protection from discrimination based on irrational prejudice.  </a:t>
            </a:r>
            <a:endParaRPr lang="en-US" dirty="0" smtClean="0"/>
          </a:p>
          <a:p>
            <a:pPr marL="0" indent="0">
              <a:buNone/>
            </a:pPr>
            <a:endParaRPr lang="en-US" dirty="0"/>
          </a:p>
          <a:p>
            <a:pPr marL="0" indent="0">
              <a:buNone/>
            </a:pPr>
            <a:r>
              <a:rPr lang="en-US" dirty="0" smtClean="0"/>
              <a:t>	The </a:t>
            </a:r>
            <a:r>
              <a:rPr lang="en-US" dirty="0"/>
              <a:t>bill is closely modeled on existing civil rights laws, including Title VII of the Civil Rights Act of 1964 and the Americans with Disabilities Act.  </a:t>
            </a:r>
            <a:endParaRPr lang="en-US" dirty="0" smtClean="0"/>
          </a:p>
          <a:p>
            <a:pPr marL="0" indent="0">
              <a:buNone/>
            </a:pPr>
            <a:endParaRPr lang="en-US" dirty="0"/>
          </a:p>
          <a:p>
            <a:pPr marL="0" indent="0">
              <a:buNone/>
            </a:pPr>
            <a:r>
              <a:rPr lang="en-US" dirty="0"/>
              <a:t>	</a:t>
            </a:r>
            <a:r>
              <a:rPr lang="en-US" dirty="0" smtClean="0"/>
              <a:t>The </a:t>
            </a:r>
            <a:r>
              <a:rPr lang="en-US" dirty="0"/>
              <a:t>bill explicitly prohibits preferential treatment and quotas and does not permit disparate impact suits.  In addition, it exempts small businesses, religious organizations and the military.</a:t>
            </a:r>
          </a:p>
          <a:p>
            <a:pPr>
              <a:buNone/>
            </a:pPr>
            <a:endParaRPr lang="en-US" dirty="0" smtClean="0"/>
          </a:p>
          <a:p>
            <a:pPr marL="0" indent="0">
              <a:buNone/>
            </a:pPr>
            <a:r>
              <a:rPr lang="en-US" dirty="0" smtClean="0"/>
              <a:t>From (open) </a:t>
            </a:r>
            <a:r>
              <a:rPr lang="en-US" dirty="0">
                <a:hlinkClick r:id="rId2"/>
              </a:rPr>
              <a:t>http://</a:t>
            </a:r>
            <a:r>
              <a:rPr lang="en-US" dirty="0" smtClean="0">
                <a:hlinkClick r:id="rId2"/>
              </a:rPr>
              <a:t>www.hrc.org/laws-and-legislation/federal-legislation/employment-non-discrimination-act</a:t>
            </a:r>
            <a:endParaRPr lang="en-US" dirty="0" smtClean="0"/>
          </a:p>
          <a:p>
            <a:pPr marL="0" indent="0">
              <a:buNone/>
            </a:pPr>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Employment Non-Discrimination Act (ENDA)Update</a:t>
            </a:r>
            <a:endParaRPr lang="en-US" dirty="0"/>
          </a:p>
        </p:txBody>
      </p:sp>
      <p:sp>
        <p:nvSpPr>
          <p:cNvPr id="3" name="Content Placeholder 2"/>
          <p:cNvSpPr>
            <a:spLocks noGrp="1"/>
          </p:cNvSpPr>
          <p:nvPr>
            <p:ph idx="1"/>
          </p:nvPr>
        </p:nvSpPr>
        <p:spPr/>
        <p:txBody>
          <a:bodyPr>
            <a:normAutofit fontScale="47500" lnSpcReduction="20000"/>
          </a:bodyPr>
          <a:lstStyle/>
          <a:p>
            <a:r>
              <a:rPr lang="en-US" b="1" dirty="0"/>
              <a:t>What is the Current Status of the Bill</a:t>
            </a:r>
            <a:r>
              <a:rPr lang="en-US" b="1" dirty="0" smtClean="0"/>
              <a:t>?</a:t>
            </a:r>
          </a:p>
          <a:p>
            <a:pPr marL="0" indent="0">
              <a:buNone/>
            </a:pPr>
            <a:endParaRPr lang="en-US" b="1" dirty="0"/>
          </a:p>
          <a:p>
            <a:pPr marL="0" indent="0">
              <a:buNone/>
            </a:pPr>
            <a:r>
              <a:rPr lang="en-US" dirty="0" smtClean="0"/>
              <a:t>	ENDA </a:t>
            </a:r>
            <a:r>
              <a:rPr lang="en-US" dirty="0"/>
              <a:t>was introduced in the 113th Congress in the House by Reps. Jared Polis (D-CO) and Ileana Ros-Lehtinen (R-FL) and in the Senate by Sens. Jeff </a:t>
            </a:r>
            <a:r>
              <a:rPr lang="en-US" dirty="0" err="1"/>
              <a:t>Merkley</a:t>
            </a:r>
            <a:r>
              <a:rPr lang="en-US" dirty="0"/>
              <a:t> (D-OR) and Mark Kirk (R-IL), as well as Sens. Tammy Baldwin (D-WI), Susan Collins (R-ME) and Tom Harkin (D-IA) on April 25, 2013.  </a:t>
            </a:r>
            <a:endParaRPr lang="en-US" dirty="0" smtClean="0"/>
          </a:p>
          <a:p>
            <a:pPr marL="0" indent="0">
              <a:buNone/>
            </a:pPr>
            <a:endParaRPr lang="en-US" dirty="0"/>
          </a:p>
          <a:p>
            <a:pPr marL="0" indent="0">
              <a:buNone/>
            </a:pPr>
            <a:r>
              <a:rPr lang="en-US" dirty="0" smtClean="0"/>
              <a:t>	ENDA </a:t>
            </a:r>
            <a:r>
              <a:rPr lang="en-US" dirty="0"/>
              <a:t>was approved by the Senate Health, Education, Labor and Pensions Committee on July 10, 2013, by a bipartisan vote of 15-7</a:t>
            </a:r>
            <a:r>
              <a:rPr lang="en-US" dirty="0" smtClean="0"/>
              <a:t>.</a:t>
            </a:r>
          </a:p>
          <a:p>
            <a:pPr marL="0" indent="0">
              <a:buNone/>
            </a:pPr>
            <a:endParaRPr lang="en-US" dirty="0"/>
          </a:p>
          <a:p>
            <a:pPr marL="0" indent="0">
              <a:buNone/>
            </a:pPr>
            <a:r>
              <a:rPr lang="en-US" b="1" dirty="0" smtClean="0"/>
              <a:t>November 4, 2013</a:t>
            </a:r>
          </a:p>
          <a:p>
            <a:pPr marL="0" indent="0">
              <a:buNone/>
            </a:pPr>
            <a:endParaRPr lang="en-US" dirty="0"/>
          </a:p>
          <a:p>
            <a:pPr marL="0" indent="0">
              <a:buNone/>
            </a:pPr>
            <a:r>
              <a:rPr lang="en-US" b="1" dirty="0"/>
              <a:t>Senate Vote 229 - Votes to Proceed on Measure to Ban Workplace Bias Based on Sexual Orientation and Gender </a:t>
            </a:r>
            <a:r>
              <a:rPr lang="en-US" b="1" dirty="0" smtClean="0"/>
              <a:t>Identity  </a:t>
            </a:r>
          </a:p>
          <a:p>
            <a:pPr marL="0" indent="0">
              <a:buNone/>
            </a:pPr>
            <a:endParaRPr lang="en-US" b="1" dirty="0"/>
          </a:p>
          <a:p>
            <a:pPr marL="0" indent="0">
              <a:buNone/>
            </a:pPr>
            <a:r>
              <a:rPr lang="en-US" b="1" dirty="0" smtClean="0"/>
              <a:t>How did your senators vote?</a:t>
            </a:r>
            <a:endParaRPr lang="en-US" b="1" dirty="0"/>
          </a:p>
          <a:p>
            <a:pPr marL="0" indent="0">
              <a:buNone/>
            </a:pPr>
            <a:endParaRPr lang="en-US" dirty="0" smtClean="0">
              <a:hlinkClick r:id="rId2"/>
            </a:endParaRPr>
          </a:p>
          <a:p>
            <a:pPr marL="0" indent="0">
              <a:buNone/>
            </a:pPr>
            <a:r>
              <a:rPr lang="en-US" dirty="0" smtClean="0">
                <a:hlinkClick r:id="rId2"/>
              </a:rPr>
              <a:t>http</a:t>
            </a:r>
            <a:r>
              <a:rPr lang="en-US" dirty="0">
                <a:hlinkClick r:id="rId2"/>
              </a:rPr>
              <a:t>://</a:t>
            </a:r>
            <a:r>
              <a:rPr lang="en-US" dirty="0" smtClean="0">
                <a:hlinkClick r:id="rId2"/>
              </a:rPr>
              <a:t>politics.nytimes.com/congress/votes/113/senate/1/229?ref=politics</a:t>
            </a:r>
            <a:endParaRPr lang="en-US" dirty="0" smtClean="0"/>
          </a:p>
          <a:p>
            <a:pPr marL="0" indent="0">
              <a:buNone/>
            </a:pPr>
            <a:endParaRPr lang="en-US" dirty="0"/>
          </a:p>
          <a:p>
            <a:pPr marL="0" indent="0">
              <a:buNone/>
            </a:pPr>
            <a:r>
              <a:rPr lang="en-US" dirty="0"/>
              <a:t/>
            </a:r>
            <a:br>
              <a:rPr lang="en-US" dirty="0"/>
            </a:br>
            <a:endParaRPr lang="en-US" dirty="0"/>
          </a:p>
        </p:txBody>
      </p:sp>
    </p:spTree>
    <p:extLst>
      <p:ext uri="{BB962C8B-B14F-4D97-AF65-F5344CB8AC3E}">
        <p14:creationId xmlns:p14="http://schemas.microsoft.com/office/powerpoint/2010/main" val="164138445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States Protecting LGBT People Against Discrimination Based on Sexual Orientation</a:t>
            </a:r>
            <a:endParaRPr lang="en-US" sz="3200" b="1" dirty="0"/>
          </a:p>
        </p:txBody>
      </p:sp>
      <p:sp>
        <p:nvSpPr>
          <p:cNvPr id="3" name="Content Placeholder 2"/>
          <p:cNvSpPr>
            <a:spLocks noGrp="1"/>
          </p:cNvSpPr>
          <p:nvPr>
            <p:ph idx="1"/>
          </p:nvPr>
        </p:nvSpPr>
        <p:spPr/>
        <p:txBody>
          <a:bodyPr>
            <a:normAutofit lnSpcReduction="10000"/>
          </a:bodyPr>
          <a:lstStyle/>
          <a:p>
            <a:pPr marL="0" indent="0">
              <a:buNone/>
            </a:pPr>
            <a:endParaRPr lang="en-US" sz="1200" dirty="0" smtClean="0"/>
          </a:p>
          <a:p>
            <a:pPr marL="0" indent="0" algn="ctr">
              <a:buNone/>
            </a:pPr>
            <a:r>
              <a:rPr lang="en-US" sz="1800" b="1" dirty="0"/>
              <a:t>States that prohibit discrimination based on sexual </a:t>
            </a:r>
            <a:r>
              <a:rPr lang="en-US" sz="1800" b="1" dirty="0" smtClean="0"/>
              <a:t>orientation and </a:t>
            </a:r>
            <a:r>
              <a:rPr lang="en-US" sz="1800" b="1" dirty="0"/>
              <a:t>gender identity</a:t>
            </a:r>
          </a:p>
          <a:p>
            <a:pPr marL="0" indent="0" algn="ctr">
              <a:buNone/>
            </a:pPr>
            <a:r>
              <a:rPr lang="en-US" sz="1800" dirty="0"/>
              <a:t>(16 states and the District of Columbia) </a:t>
            </a:r>
            <a:endParaRPr lang="en-US" sz="1800" dirty="0" smtClean="0"/>
          </a:p>
          <a:p>
            <a:pPr marL="0" indent="0">
              <a:buNone/>
            </a:pPr>
            <a:r>
              <a:rPr lang="en-US" sz="1800" dirty="0" smtClean="0"/>
              <a:t>California </a:t>
            </a:r>
            <a:r>
              <a:rPr lang="en-US" sz="1800" i="1" dirty="0"/>
              <a:t>(1992, 2003</a:t>
            </a:r>
            <a:r>
              <a:rPr lang="en-US" sz="1800" i="1" dirty="0" smtClean="0"/>
              <a:t>)</a:t>
            </a:r>
            <a:r>
              <a:rPr lang="en-US" sz="1800" dirty="0" smtClean="0"/>
              <a:t>,Colorado </a:t>
            </a:r>
            <a:r>
              <a:rPr lang="en-US" sz="1800" i="1" dirty="0"/>
              <a:t>(2007)</a:t>
            </a:r>
            <a:r>
              <a:rPr lang="en-US" sz="1800" dirty="0"/>
              <a:t>, Connecticut </a:t>
            </a:r>
            <a:r>
              <a:rPr lang="en-US" sz="1800" i="1" dirty="0"/>
              <a:t>(1991, 2011)</a:t>
            </a:r>
            <a:r>
              <a:rPr lang="en-US" sz="1800" dirty="0"/>
              <a:t>, District of Columbia </a:t>
            </a:r>
            <a:r>
              <a:rPr lang="en-US" sz="1800" i="1" dirty="0"/>
              <a:t>(1977, 2006</a:t>
            </a:r>
            <a:r>
              <a:rPr lang="en-US" sz="1800" i="1" dirty="0" smtClean="0"/>
              <a:t>)</a:t>
            </a:r>
            <a:r>
              <a:rPr lang="en-US" sz="1800" dirty="0" smtClean="0"/>
              <a:t>, Illinois </a:t>
            </a:r>
            <a:r>
              <a:rPr lang="en-US" sz="1800" i="1" dirty="0"/>
              <a:t>(2006)</a:t>
            </a:r>
            <a:r>
              <a:rPr lang="en-US" sz="1800" dirty="0"/>
              <a:t>, Iowa </a:t>
            </a:r>
            <a:r>
              <a:rPr lang="en-US" sz="1800" i="1" dirty="0"/>
              <a:t>(2007)</a:t>
            </a:r>
            <a:r>
              <a:rPr lang="en-US" sz="1800" dirty="0"/>
              <a:t>, Massachusetts </a:t>
            </a:r>
            <a:r>
              <a:rPr lang="en-US" sz="1800" i="1" dirty="0"/>
              <a:t>(1989, effective July 1, 2012</a:t>
            </a:r>
            <a:r>
              <a:rPr lang="en-US" sz="1800" i="1" dirty="0" smtClean="0"/>
              <a:t>)</a:t>
            </a:r>
            <a:r>
              <a:rPr lang="en-US" sz="1800" dirty="0" smtClean="0"/>
              <a:t>, Maine </a:t>
            </a:r>
            <a:r>
              <a:rPr lang="en-US" sz="1800" i="1" dirty="0"/>
              <a:t>(2005)</a:t>
            </a:r>
            <a:r>
              <a:rPr lang="en-US" sz="1800" dirty="0"/>
              <a:t>, Minnesota </a:t>
            </a:r>
            <a:r>
              <a:rPr lang="en-US" sz="1800" i="1" dirty="0"/>
              <a:t>(1993)</a:t>
            </a:r>
            <a:r>
              <a:rPr lang="en-US" sz="1800" dirty="0"/>
              <a:t>, New Jersey </a:t>
            </a:r>
            <a:r>
              <a:rPr lang="en-US" sz="1800" i="1" dirty="0"/>
              <a:t>(1992, 2007)</a:t>
            </a:r>
            <a:r>
              <a:rPr lang="en-US" sz="1800" dirty="0"/>
              <a:t>, New Mexico </a:t>
            </a:r>
            <a:r>
              <a:rPr lang="en-US" sz="1800" i="1" dirty="0"/>
              <a:t>(2003)</a:t>
            </a:r>
            <a:r>
              <a:rPr lang="en-US" sz="1800" dirty="0"/>
              <a:t>,</a:t>
            </a:r>
          </a:p>
          <a:p>
            <a:pPr marL="0" indent="0">
              <a:buNone/>
            </a:pPr>
            <a:r>
              <a:rPr lang="en-US" sz="1800" dirty="0"/>
              <a:t>Nevada </a:t>
            </a:r>
            <a:r>
              <a:rPr lang="en-US" sz="1800" i="1" dirty="0"/>
              <a:t>(1999, 2011)</a:t>
            </a:r>
            <a:r>
              <a:rPr lang="en-US" sz="1800" dirty="0"/>
              <a:t>, Oregon </a:t>
            </a:r>
            <a:r>
              <a:rPr lang="en-US" sz="1800" i="1" dirty="0"/>
              <a:t>(2008)</a:t>
            </a:r>
            <a:r>
              <a:rPr lang="en-US" sz="1800" dirty="0"/>
              <a:t>, Rhode Island </a:t>
            </a:r>
            <a:r>
              <a:rPr lang="en-US" sz="1800" i="1" dirty="0"/>
              <a:t>(1995, 2001</a:t>
            </a:r>
            <a:r>
              <a:rPr lang="en-US" sz="1800" i="1" dirty="0" smtClean="0"/>
              <a:t>)</a:t>
            </a:r>
            <a:r>
              <a:rPr lang="en-US" sz="1800" dirty="0" smtClean="0"/>
              <a:t>, Vermont </a:t>
            </a:r>
            <a:r>
              <a:rPr lang="en-US" sz="1800" i="1" dirty="0"/>
              <a:t>(1991, 2007)</a:t>
            </a:r>
            <a:r>
              <a:rPr lang="en-US" sz="1800" dirty="0"/>
              <a:t>, and Washington </a:t>
            </a:r>
            <a:r>
              <a:rPr lang="en-US" sz="1800" i="1" dirty="0"/>
              <a:t>(2006)</a:t>
            </a:r>
          </a:p>
          <a:p>
            <a:pPr marL="0" indent="0">
              <a:buNone/>
            </a:pPr>
            <a:endParaRPr lang="en-US" sz="1800" dirty="0"/>
          </a:p>
          <a:p>
            <a:pPr marL="0" indent="0" algn="ctr">
              <a:buNone/>
            </a:pPr>
            <a:r>
              <a:rPr lang="en-US" sz="1800" b="1" dirty="0" smtClean="0"/>
              <a:t>States </a:t>
            </a:r>
            <a:r>
              <a:rPr lang="en-US" sz="1800" b="1" dirty="0"/>
              <a:t>that prohibit discrimination based on sexual orientation</a:t>
            </a:r>
          </a:p>
          <a:p>
            <a:r>
              <a:rPr lang="en-US" sz="1800" dirty="0"/>
              <a:t>(21 states and the District of Columbia) In addition to the states above:</a:t>
            </a:r>
          </a:p>
          <a:p>
            <a:pPr marL="0" indent="0">
              <a:buNone/>
            </a:pPr>
            <a:r>
              <a:rPr lang="en-US" sz="1800" dirty="0"/>
              <a:t>Delaware </a:t>
            </a:r>
            <a:r>
              <a:rPr lang="en-US" sz="1800" i="1" dirty="0"/>
              <a:t>(2009)</a:t>
            </a:r>
            <a:r>
              <a:rPr lang="en-US" sz="1800" dirty="0"/>
              <a:t>, Maryland </a:t>
            </a:r>
            <a:r>
              <a:rPr lang="en-US" sz="1800" i="1" dirty="0"/>
              <a:t>(2001)</a:t>
            </a:r>
            <a:r>
              <a:rPr lang="en-US" sz="1800" dirty="0"/>
              <a:t>, New Hampshire </a:t>
            </a:r>
            <a:r>
              <a:rPr lang="en-US" sz="1800" i="1" dirty="0"/>
              <a:t>(1998)</a:t>
            </a:r>
            <a:r>
              <a:rPr lang="en-US" sz="1800" dirty="0"/>
              <a:t>, New York </a:t>
            </a:r>
            <a:r>
              <a:rPr lang="en-US" sz="1800" i="1" dirty="0"/>
              <a:t>(</a:t>
            </a:r>
            <a:r>
              <a:rPr lang="en-US" sz="1800" i="1" dirty="0" smtClean="0"/>
              <a:t>2003) </a:t>
            </a:r>
            <a:r>
              <a:rPr lang="en-US" sz="1800" dirty="0" smtClean="0"/>
              <a:t>and </a:t>
            </a:r>
            <a:r>
              <a:rPr lang="en-US" sz="1800" dirty="0"/>
              <a:t>Wisconsin </a:t>
            </a:r>
            <a:r>
              <a:rPr lang="en-US" sz="1800" i="1" dirty="0"/>
              <a:t>(1982)</a:t>
            </a:r>
            <a:endParaRPr lang="en-US" sz="1800" dirty="0"/>
          </a:p>
          <a:p>
            <a:pPr marL="0" indent="0">
              <a:buNone/>
            </a:pPr>
            <a:endParaRPr lang="en-US" sz="1200" dirty="0"/>
          </a:p>
          <a:p>
            <a:pPr marL="0" indent="0">
              <a:buNone/>
            </a:pPr>
            <a:r>
              <a:rPr lang="en-US" sz="1200" dirty="0" smtClean="0"/>
              <a:t>From http</a:t>
            </a:r>
            <a:r>
              <a:rPr lang="en-US" sz="1200" dirty="0"/>
              <a:t>://www.hrc.org/corporate-equality-index/</a:t>
            </a:r>
          </a:p>
        </p:txBody>
      </p:sp>
      <p:sp>
        <p:nvSpPr>
          <p:cNvPr id="6" name="Content Placeholder 5"/>
          <p:cNvSpPr>
            <a:spLocks noGrp="1"/>
          </p:cNvSpPr>
          <p:nvPr>
            <p:ph sz="quarter" idx="4294967295"/>
          </p:nvPr>
        </p:nvSpPr>
        <p:spPr>
          <a:xfrm>
            <a:off x="8839200" y="1524000"/>
            <a:ext cx="304800" cy="4953000"/>
          </a:xfrm>
        </p:spPr>
        <p:txBody>
          <a:bodyPr>
            <a:normAutofit/>
          </a:bodyPr>
          <a:lstStyle/>
          <a:p>
            <a:pPr marL="0" indent="0">
              <a:buNone/>
            </a:pPr>
            <a:endParaRPr lang="en-US" dirty="0"/>
          </a:p>
          <a:p>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Ask Don’t Tell</a:t>
            </a:r>
            <a:endParaRPr lang="en-US" dirty="0"/>
          </a:p>
        </p:txBody>
      </p:sp>
      <p:sp>
        <p:nvSpPr>
          <p:cNvPr id="3" name="Content Placeholder 2"/>
          <p:cNvSpPr>
            <a:spLocks noGrp="1"/>
          </p:cNvSpPr>
          <p:nvPr>
            <p:ph idx="1"/>
          </p:nvPr>
        </p:nvSpPr>
        <p:spPr/>
        <p:txBody>
          <a:bodyPr/>
          <a:lstStyle/>
          <a:p>
            <a:r>
              <a:rPr lang="en-US" dirty="0" smtClean="0"/>
              <a:t>Time line </a:t>
            </a:r>
          </a:p>
          <a:p>
            <a:pPr marL="0" indent="0">
              <a:buNone/>
            </a:pPr>
            <a:r>
              <a:rPr lang="en-US" dirty="0">
                <a:hlinkClick r:id="rId2"/>
              </a:rPr>
              <a:t>http://www.washingtonpost.com/wp-srv/special/politics/dont-ask-dont-tell-timeline</a:t>
            </a:r>
            <a:r>
              <a:rPr lang="en-US" dirty="0" smtClean="0">
                <a:hlinkClick r:id="rId2"/>
              </a:rPr>
              <a:t>/</a:t>
            </a:r>
            <a:endParaRPr lang="en-US" dirty="0" smtClean="0"/>
          </a:p>
          <a:p>
            <a:pPr marL="0" indent="0">
              <a:buNone/>
            </a:pPr>
            <a:endParaRPr lang="en-US" dirty="0"/>
          </a:p>
        </p:txBody>
      </p:sp>
    </p:spTree>
    <p:extLst>
      <p:ext uri="{BB962C8B-B14F-4D97-AF65-F5344CB8AC3E}">
        <p14:creationId xmlns:p14="http://schemas.microsoft.com/office/powerpoint/2010/main" val="58410335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Russia </a:t>
            </a:r>
            <a:br>
              <a:rPr lang="en-US" smtClean="0"/>
            </a:br>
            <a:r>
              <a:rPr lang="en-US" smtClean="0"/>
              <a:t>Anti-Gay </a:t>
            </a:r>
            <a:r>
              <a:rPr lang="en-US" dirty="0"/>
              <a:t>P</a:t>
            </a:r>
            <a:r>
              <a:rPr lang="en-US" smtClean="0"/>
              <a:t>ropaganda</a:t>
            </a:r>
            <a:endParaRPr lang="en-US" dirty="0"/>
          </a:p>
        </p:txBody>
      </p:sp>
      <p:sp>
        <p:nvSpPr>
          <p:cNvPr id="3" name="Content Placeholder 2"/>
          <p:cNvSpPr>
            <a:spLocks noGrp="1"/>
          </p:cNvSpPr>
          <p:nvPr>
            <p:ph idx="1"/>
          </p:nvPr>
        </p:nvSpPr>
        <p:spPr/>
        <p:txBody>
          <a:bodyPr/>
          <a:lstStyle/>
          <a:p>
            <a:r>
              <a:rPr lang="en-US" sz="2400" dirty="0">
                <a:hlinkClick r:id="rId2"/>
              </a:rPr>
              <a:t>http://</a:t>
            </a:r>
            <a:r>
              <a:rPr lang="en-US" sz="2400" dirty="0" smtClean="0">
                <a:hlinkClick r:id="rId2"/>
              </a:rPr>
              <a:t>www.washingtonpost.com/world/olympics/outside-the-olympics-pressure-on-gay-russians-grows/2014/02/16/288a944c-90e7-11e3-b227-12a45d109e03_story.html</a:t>
            </a:r>
            <a:endParaRPr lang="en-US" sz="2400" dirty="0" smtClean="0"/>
          </a:p>
          <a:p>
            <a:r>
              <a:rPr lang="en-US" sz="2400" dirty="0">
                <a:hlinkClick r:id="rId3"/>
              </a:rPr>
              <a:t>http://</a:t>
            </a:r>
            <a:r>
              <a:rPr lang="en-US" sz="2400" dirty="0" smtClean="0">
                <a:hlinkClick r:id="rId3"/>
              </a:rPr>
              <a:t>www.independent.co.uk/news/world/europe/sochi-2014-gay-former-italian-mp-vladimir-luxuria-detained-in-russia-for-gay-is-ok-winter-olympics-protest-9133674.html</a:t>
            </a:r>
            <a:endParaRPr lang="en-US" sz="2400" dirty="0" smtClean="0"/>
          </a:p>
          <a:p>
            <a:r>
              <a:rPr lang="en-US" sz="2400" dirty="0">
                <a:hlinkClick r:id="rId4"/>
              </a:rPr>
              <a:t>http://www.usatoday.com/story/news/world/2014/02/15/gays-in-russia/5372287</a:t>
            </a:r>
            <a:r>
              <a:rPr lang="en-US" sz="2400" dirty="0" smtClean="0">
                <a:hlinkClick r:id="rId4"/>
              </a:rPr>
              <a:t>/</a:t>
            </a:r>
            <a:endParaRPr lang="en-US" sz="2400" dirty="0" smtClean="0"/>
          </a:p>
          <a:p>
            <a:endParaRPr lang="en-US" sz="2400" dirty="0" smtClean="0"/>
          </a:p>
          <a:p>
            <a:endParaRPr lang="en-US" dirty="0"/>
          </a:p>
        </p:txBody>
      </p:sp>
    </p:spTree>
    <p:extLst>
      <p:ext uri="{BB962C8B-B14F-4D97-AF65-F5344CB8AC3E}">
        <p14:creationId xmlns:p14="http://schemas.microsoft.com/office/powerpoint/2010/main" val="124347700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Statistics</a:t>
            </a:r>
            <a:endParaRPr lang="en-US" dirty="0"/>
          </a:p>
        </p:txBody>
      </p:sp>
      <p:sp>
        <p:nvSpPr>
          <p:cNvPr id="3" name="Content Placeholder 2"/>
          <p:cNvSpPr>
            <a:spLocks noGrp="1"/>
          </p:cNvSpPr>
          <p:nvPr>
            <p:ph idx="1"/>
          </p:nvPr>
        </p:nvSpPr>
        <p:spPr/>
        <p:txBody>
          <a:bodyPr>
            <a:normAutofit fontScale="77500" lnSpcReduction="20000"/>
          </a:bodyPr>
          <a:lstStyle/>
          <a:p>
            <a:r>
              <a:rPr lang="en-US" sz="2400" dirty="0" smtClean="0"/>
              <a:t>Full marriage rights:  the Netherlands (first country in 2003), Belgium (2003), Spain (2003 - the only country to recognize heterosexual/gay marriages under the same law</a:t>
            </a:r>
            <a:r>
              <a:rPr lang="en-US" sz="2400" dirty="0"/>
              <a:t>), Canada (2005), South Africa (2006</a:t>
            </a:r>
            <a:r>
              <a:rPr lang="en-US" sz="2400" dirty="0" smtClean="0"/>
              <a:t>), Sweden (2009), Norway (2009), Portugal (2010), Iceland (2010), Argentina (</a:t>
            </a:r>
            <a:r>
              <a:rPr lang="en-US" sz="2400" dirty="0"/>
              <a:t>2010) and </a:t>
            </a:r>
            <a:r>
              <a:rPr lang="en-US" sz="2400" dirty="0" smtClean="0"/>
              <a:t>Denmark (2012), France (2013), </a:t>
            </a:r>
            <a:r>
              <a:rPr lang="en-US" sz="2400" dirty="0" err="1" smtClean="0"/>
              <a:t>Uraguay</a:t>
            </a:r>
            <a:r>
              <a:rPr lang="en-US" sz="2400" dirty="0" smtClean="0"/>
              <a:t> (2013), Brazil (2013), Great Britain (2013), New Zealand</a:t>
            </a:r>
          </a:p>
          <a:p>
            <a:endParaRPr lang="en-US" sz="2400" dirty="0"/>
          </a:p>
          <a:p>
            <a:r>
              <a:rPr lang="en-US" sz="2400" dirty="0" smtClean="0"/>
              <a:t>Costa Rica, Australia, Colombia pending</a:t>
            </a:r>
          </a:p>
          <a:p>
            <a:endParaRPr lang="en-US" sz="2400" dirty="0"/>
          </a:p>
          <a:p>
            <a:r>
              <a:rPr lang="en-US" sz="2400" dirty="0"/>
              <a:t>Ireland expects gay marriage to pass by 2017 (currently has civil </a:t>
            </a:r>
            <a:r>
              <a:rPr lang="en-US" sz="2400" dirty="0" smtClean="0"/>
              <a:t>union).</a:t>
            </a:r>
            <a:endParaRPr lang="en-US" sz="2400" dirty="0"/>
          </a:p>
          <a:p>
            <a:endParaRPr lang="en-US" sz="2400" dirty="0" smtClean="0"/>
          </a:p>
          <a:p>
            <a:r>
              <a:rPr lang="en-US" sz="2400" dirty="0" smtClean="0"/>
              <a:t>In Brazil, civil union couples can petition the court for full marriage recognition.</a:t>
            </a:r>
          </a:p>
          <a:p>
            <a:r>
              <a:rPr lang="en-US" sz="2400" dirty="0" smtClean="0"/>
              <a:t>In Mexico, same sex marriages must be recognized state to state and adoption by gays is legal.</a:t>
            </a:r>
          </a:p>
          <a:p>
            <a:r>
              <a:rPr lang="en-US" sz="2400" dirty="0" smtClean="0"/>
              <a:t>Mexico and Israel do not perform same-sex marriage but recognize them if performed elsewhere.</a:t>
            </a:r>
          </a:p>
        </p:txBody>
      </p:sp>
    </p:spTree>
    <p:extLst>
      <p:ext uri="{BB962C8B-B14F-4D97-AF65-F5344CB8AC3E}">
        <p14:creationId xmlns:p14="http://schemas.microsoft.com/office/powerpoint/2010/main" val="17156638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Statistics</a:t>
            </a:r>
            <a:endParaRPr lang="en-US" dirty="0"/>
          </a:p>
        </p:txBody>
      </p:sp>
      <p:sp>
        <p:nvSpPr>
          <p:cNvPr id="3" name="Content Placeholder 2"/>
          <p:cNvSpPr>
            <a:spLocks noGrp="1"/>
          </p:cNvSpPr>
          <p:nvPr>
            <p:ph idx="1"/>
          </p:nvPr>
        </p:nvSpPr>
        <p:spPr/>
        <p:txBody>
          <a:bodyPr>
            <a:normAutofit fontScale="92500" lnSpcReduction="20000"/>
          </a:bodyPr>
          <a:lstStyle/>
          <a:p>
            <a:r>
              <a:rPr lang="en-US" dirty="0"/>
              <a:t>Broad Protections for Same-Sex Couple</a:t>
            </a:r>
          </a:p>
          <a:p>
            <a:pPr lvl="1"/>
            <a:r>
              <a:rPr lang="en-US" dirty="0" smtClean="0"/>
              <a:t>Countries </a:t>
            </a:r>
            <a:r>
              <a:rPr lang="en-US" dirty="0"/>
              <a:t>that offer many rights to same-sex couples but stop short of marriage include </a:t>
            </a:r>
            <a:r>
              <a:rPr lang="en-US" dirty="0" smtClean="0"/>
              <a:t>Finland</a:t>
            </a:r>
            <a:r>
              <a:rPr lang="en-US" dirty="0"/>
              <a:t>, Germany, Greenland, Hungary, New Zealand, Sweden, the United Kingdom, and Uruguay.  </a:t>
            </a:r>
            <a:endParaRPr lang="en-US" dirty="0" smtClean="0"/>
          </a:p>
          <a:p>
            <a:pPr marL="0" indent="0">
              <a:buNone/>
            </a:pPr>
            <a:endParaRPr lang="en-US" dirty="0"/>
          </a:p>
          <a:p>
            <a:r>
              <a:rPr lang="en-US" dirty="0"/>
              <a:t>Limited Protections for Same-Sex Couples</a:t>
            </a:r>
          </a:p>
          <a:p>
            <a:pPr lvl="1"/>
            <a:r>
              <a:rPr lang="en-US" dirty="0"/>
              <a:t>Countries that offer some spousal rights to same-sex couples, which are far from full marriage equality, include Andorra, Austria, Colombia, Croatia, Czech Republic, Ecuador, France, Liechtenstein, Luxembourg, Slovenia, and Switzerland. </a:t>
            </a:r>
          </a:p>
          <a:p>
            <a:pPr marL="0" indent="0">
              <a:buNone/>
            </a:pPr>
            <a:endParaRPr lang="en-US" dirty="0" smtClean="0"/>
          </a:p>
          <a:p>
            <a:endParaRPr lang="en-US" dirty="0"/>
          </a:p>
        </p:txBody>
      </p:sp>
    </p:spTree>
    <p:extLst>
      <p:ext uri="{BB962C8B-B14F-4D97-AF65-F5344CB8AC3E}">
        <p14:creationId xmlns:p14="http://schemas.microsoft.com/office/powerpoint/2010/main" val="225951869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33400"/>
            <a:ext cx="8839200" cy="884238"/>
          </a:xfrm>
        </p:spPr>
        <p:txBody>
          <a:bodyPr>
            <a:normAutofit fontScale="90000"/>
          </a:bodyPr>
          <a:lstStyle/>
          <a:p>
            <a:r>
              <a:rPr lang="en-US" sz="4000" b="1" dirty="0"/>
              <a:t>Countries with Other Forms of Relationship Recognition for Same-Sex Couples</a:t>
            </a:r>
            <a:r>
              <a:rPr lang="en-US" b="1" dirty="0"/>
              <a:t/>
            </a:r>
            <a:br>
              <a:rPr lang="en-US" b="1" dirty="0"/>
            </a:br>
            <a:endParaRPr lang="en-US" dirty="0"/>
          </a:p>
        </p:txBody>
      </p:sp>
      <p:sp>
        <p:nvSpPr>
          <p:cNvPr id="3" name="Content Placeholder 2"/>
          <p:cNvSpPr>
            <a:spLocks noGrp="1"/>
          </p:cNvSpPr>
          <p:nvPr>
            <p:ph idx="1"/>
          </p:nvPr>
        </p:nvSpPr>
        <p:spPr/>
        <p:txBody>
          <a:bodyPr>
            <a:normAutofit fontScale="62500" lnSpcReduction="20000"/>
          </a:bodyPr>
          <a:lstStyle/>
          <a:p>
            <a:r>
              <a:rPr lang="en-US" dirty="0"/>
              <a:t>Broad Protections for Same-Sex Couple</a:t>
            </a:r>
          </a:p>
          <a:p>
            <a:pPr marL="0" indent="0">
              <a:buNone/>
            </a:pPr>
            <a:r>
              <a:rPr lang="en-US" dirty="0"/>
              <a:t>Countries that offer many rights to same-sex couples but stop short of marriage include Ecuador, Finland, Germany, Greenland, Hungary, Ireland, Sweden, and Scotland.</a:t>
            </a:r>
          </a:p>
          <a:p>
            <a:endParaRPr lang="en-US" dirty="0"/>
          </a:p>
          <a:p>
            <a:r>
              <a:rPr lang="en-US" dirty="0"/>
              <a:t>Limited Protections for Same-Sex Couples</a:t>
            </a:r>
          </a:p>
          <a:p>
            <a:pPr marL="0" indent="0">
              <a:buNone/>
            </a:pPr>
            <a:r>
              <a:rPr lang="en-US" dirty="0"/>
              <a:t>Countries that offer some spousal rights to same-sex couples, which are far from full marriage, include Andorra, Austria, Colombia, Croatia, Czech Republic, Liechtenstein, Luxembourg, Slovenia, and Switzerland.</a:t>
            </a:r>
          </a:p>
          <a:p>
            <a:endParaRPr lang="en-US" dirty="0"/>
          </a:p>
          <a:p>
            <a:r>
              <a:rPr lang="en-US" dirty="0"/>
              <a:t>Marriages Between Same-Sex Couples Recognized, but Not Performed</a:t>
            </a:r>
          </a:p>
          <a:p>
            <a:pPr marL="0" indent="0">
              <a:buNone/>
            </a:pPr>
            <a:r>
              <a:rPr lang="en-US" dirty="0"/>
              <a:t>Countries that only recognize marriages between same-sex couples performed in other countries include Israel, Mexico, and Uruguay</a:t>
            </a:r>
            <a:r>
              <a:rPr lang="en-US" dirty="0" smtClean="0"/>
              <a:t>.</a:t>
            </a:r>
          </a:p>
          <a:p>
            <a:pPr marL="0" indent="0">
              <a:buNone/>
            </a:pPr>
            <a:r>
              <a:rPr lang="en-US" sz="2200" dirty="0" smtClean="0">
                <a:hlinkClick r:id="rId2"/>
              </a:rPr>
              <a:t>from</a:t>
            </a:r>
          </a:p>
          <a:p>
            <a:pPr marL="0" indent="0">
              <a:buNone/>
            </a:pPr>
            <a:r>
              <a:rPr lang="en-US" sz="2200" dirty="0" smtClean="0">
                <a:hlinkClick r:id="rId2"/>
              </a:rPr>
              <a:t>http</a:t>
            </a:r>
            <a:r>
              <a:rPr lang="en-US" sz="2200" dirty="0">
                <a:hlinkClick r:id="rId2"/>
              </a:rPr>
              <a:t>://</a:t>
            </a:r>
            <a:r>
              <a:rPr lang="en-US" sz="2200" dirty="0" smtClean="0">
                <a:hlinkClick r:id="rId2"/>
              </a:rPr>
              <a:t>www.freedomtomarry.org/landscape/entry/c/international</a:t>
            </a:r>
            <a:endParaRPr lang="en-US" sz="2200" dirty="0" smtClean="0"/>
          </a:p>
          <a:p>
            <a:pPr marL="0" indent="0">
              <a:buNone/>
            </a:pPr>
            <a:endParaRPr lang="en-US" dirty="0"/>
          </a:p>
          <a:p>
            <a:endParaRPr lang="en-US" dirty="0"/>
          </a:p>
        </p:txBody>
      </p:sp>
    </p:spTree>
    <p:extLst>
      <p:ext uri="{BB962C8B-B14F-4D97-AF65-F5344CB8AC3E}">
        <p14:creationId xmlns:p14="http://schemas.microsoft.com/office/powerpoint/2010/main" val="316003196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The Freedom to Marry Internationally</a:t>
            </a:r>
            <a:br>
              <a:rPr lang="en-US" b="1" dirty="0"/>
            </a:b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8839200" cy="5410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42638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Transgender</a:t>
            </a:r>
            <a:endParaRPr lang="en-US" dirty="0"/>
          </a:p>
        </p:txBody>
      </p:sp>
      <p:sp>
        <p:nvSpPr>
          <p:cNvPr id="3" name="Content Placeholder 2"/>
          <p:cNvSpPr>
            <a:spLocks noGrp="1"/>
          </p:cNvSpPr>
          <p:nvPr>
            <p:ph idx="1"/>
          </p:nvPr>
        </p:nvSpPr>
        <p:spPr>
          <a:xfrm>
            <a:off x="76200" y="1066800"/>
            <a:ext cx="8991600" cy="5791200"/>
          </a:xfrm>
        </p:spPr>
        <p:txBody>
          <a:bodyPr>
            <a:normAutofit fontScale="77500" lnSpcReduction="20000"/>
          </a:bodyPr>
          <a:lstStyle/>
          <a:p>
            <a:r>
              <a:rPr lang="en-US" b="1" dirty="0"/>
              <a:t>Transgender</a:t>
            </a:r>
            <a:r>
              <a:rPr lang="en-US" dirty="0"/>
              <a:t> refers to people whose gender expression is not in accordance with society’s expectations for their biological sex.  </a:t>
            </a:r>
          </a:p>
          <a:p>
            <a:r>
              <a:rPr lang="en-US" dirty="0"/>
              <a:t>For example, a woman whose gender expression is masculine is transgender (crosses the gender).  Gender expression can include clothing, hairstyle, mannerisms, way of walking, preferred sitting positions, speech, etc.  </a:t>
            </a:r>
          </a:p>
          <a:p>
            <a:pPr lvl="0"/>
            <a:r>
              <a:rPr lang="en-US" dirty="0"/>
              <a:t>For some transgender women, gender expression might be accentuated by the biological (broad shoulders, thick neck, deep voice, etc.)  </a:t>
            </a:r>
          </a:p>
          <a:p>
            <a:pPr lvl="0"/>
            <a:r>
              <a:rPr lang="en-US" dirty="0"/>
              <a:t>Some transgender women identify as “butch” (a masculine woman).  </a:t>
            </a:r>
          </a:p>
          <a:p>
            <a:pPr lvl="0"/>
            <a:r>
              <a:rPr lang="en-US" dirty="0"/>
              <a:t>A transgender male has a more feminine gender expression.  He might have characteristics generally assumed to be relegated to the female sex.  For example, he might have (but not necessarily) a slight build and a high-pitched voice.  He might express himself with colors usually associated with females.  </a:t>
            </a:r>
          </a:p>
          <a:p>
            <a:pPr lvl="0"/>
            <a:endParaRPr lang="en-US" dirty="0"/>
          </a:p>
        </p:txBody>
      </p:sp>
    </p:spTree>
    <p:extLst>
      <p:ext uri="{BB962C8B-B14F-4D97-AF65-F5344CB8AC3E}">
        <p14:creationId xmlns:p14="http://schemas.microsoft.com/office/powerpoint/2010/main" val="388820406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p:spPr>
        <p:txBody>
          <a:bodyPr>
            <a:normAutofit fontScale="90000"/>
          </a:bodyPr>
          <a:lstStyle/>
          <a:p>
            <a:r>
              <a:rPr lang="en-US" sz="2700" dirty="0"/>
              <a:t>No recognition of same-sex marriage: most of Asia, Middle East, and Africa.  Homosexuality is criminal and could be punishable by death.</a:t>
            </a:r>
            <a:r>
              <a:rPr lang="en-US" dirty="0"/>
              <a:t/>
            </a:r>
            <a:br>
              <a:rPr lang="en-US" dirty="0"/>
            </a:br>
            <a:endParaRPr lang="en-US" dirty="0"/>
          </a:p>
        </p:txBody>
      </p:sp>
      <p:sp>
        <p:nvSpPr>
          <p:cNvPr id="4" name="Content Placeholder 3"/>
          <p:cNvSpPr>
            <a:spLocks noGrp="1"/>
          </p:cNvSpPr>
          <p:nvPr>
            <p:ph sz="half" idx="1"/>
          </p:nvPr>
        </p:nvSpPr>
        <p:spPr/>
        <p:txBody>
          <a:bodyPr>
            <a:normAutofit fontScale="40000" lnSpcReduction="20000"/>
          </a:bodyPr>
          <a:lstStyle/>
          <a:p>
            <a:pPr marL="0" indent="0">
              <a:buNone/>
            </a:pPr>
            <a:r>
              <a:rPr lang="en-US" b="1" dirty="0" smtClean="0"/>
              <a:t>Africa</a:t>
            </a:r>
            <a:endParaRPr lang="en-US" b="1" dirty="0"/>
          </a:p>
          <a:p>
            <a:pPr marL="0" indent="0">
              <a:buNone/>
            </a:pPr>
            <a:r>
              <a:rPr lang="en-US" dirty="0"/>
              <a:t>1 Algeria</a:t>
            </a:r>
          </a:p>
          <a:p>
            <a:pPr marL="0" indent="0">
              <a:buNone/>
            </a:pPr>
            <a:r>
              <a:rPr lang="en-US" dirty="0"/>
              <a:t>2 Angola</a:t>
            </a:r>
          </a:p>
          <a:p>
            <a:pPr marL="0" indent="0">
              <a:buNone/>
            </a:pPr>
            <a:r>
              <a:rPr lang="en-US" dirty="0"/>
              <a:t>3 Botswana</a:t>
            </a:r>
          </a:p>
          <a:p>
            <a:pPr marL="0" indent="0">
              <a:buNone/>
            </a:pPr>
            <a:r>
              <a:rPr lang="en-US" dirty="0"/>
              <a:t>4 Burundi</a:t>
            </a:r>
          </a:p>
          <a:p>
            <a:pPr marL="0" indent="0">
              <a:buNone/>
            </a:pPr>
            <a:r>
              <a:rPr lang="en-US" dirty="0"/>
              <a:t>5 Cameroon</a:t>
            </a:r>
          </a:p>
          <a:p>
            <a:pPr marL="0" indent="0">
              <a:buNone/>
            </a:pPr>
            <a:r>
              <a:rPr lang="en-US" dirty="0"/>
              <a:t>6 Comoros</a:t>
            </a:r>
          </a:p>
          <a:p>
            <a:pPr marL="0" indent="0">
              <a:buNone/>
            </a:pPr>
            <a:r>
              <a:rPr lang="en-US" dirty="0"/>
              <a:t>7 Egypt</a:t>
            </a:r>
          </a:p>
          <a:p>
            <a:pPr marL="0" indent="0">
              <a:buNone/>
            </a:pPr>
            <a:r>
              <a:rPr lang="en-US" dirty="0"/>
              <a:t>8 Eritrea</a:t>
            </a:r>
          </a:p>
          <a:p>
            <a:pPr marL="0" indent="0">
              <a:buNone/>
            </a:pPr>
            <a:r>
              <a:rPr lang="en-US" dirty="0"/>
              <a:t>9 Ethiopia</a:t>
            </a:r>
          </a:p>
          <a:p>
            <a:pPr marL="0" indent="0">
              <a:buNone/>
            </a:pPr>
            <a:r>
              <a:rPr lang="en-US" dirty="0"/>
              <a:t>10 Gambia</a:t>
            </a:r>
          </a:p>
          <a:p>
            <a:pPr marL="0" indent="0">
              <a:buNone/>
            </a:pPr>
            <a:r>
              <a:rPr lang="en-US" dirty="0"/>
              <a:t>11 Ghana</a:t>
            </a:r>
          </a:p>
          <a:p>
            <a:pPr marL="0" indent="0">
              <a:buNone/>
            </a:pPr>
            <a:r>
              <a:rPr lang="en-US" dirty="0"/>
              <a:t>12 Guinea</a:t>
            </a:r>
          </a:p>
          <a:p>
            <a:pPr marL="0" indent="0">
              <a:buNone/>
            </a:pPr>
            <a:r>
              <a:rPr lang="en-US" dirty="0"/>
              <a:t>13 Kenya</a:t>
            </a:r>
          </a:p>
          <a:p>
            <a:pPr marL="0" indent="0">
              <a:buNone/>
            </a:pPr>
            <a:r>
              <a:rPr lang="en-US" dirty="0"/>
              <a:t>14 Lesotho</a:t>
            </a:r>
          </a:p>
          <a:p>
            <a:pPr marL="0" indent="0">
              <a:buNone/>
            </a:pPr>
            <a:r>
              <a:rPr lang="en-US" dirty="0"/>
              <a:t>15 Liberia</a:t>
            </a:r>
          </a:p>
          <a:p>
            <a:pPr marL="0" indent="0">
              <a:buNone/>
            </a:pPr>
            <a:r>
              <a:rPr lang="en-US" dirty="0"/>
              <a:t>16 Libya</a:t>
            </a:r>
          </a:p>
          <a:p>
            <a:pPr marL="0" indent="0">
              <a:buNone/>
            </a:pPr>
            <a:r>
              <a:rPr lang="en-US" dirty="0"/>
              <a:t>17 Malawi</a:t>
            </a:r>
          </a:p>
          <a:p>
            <a:endParaRPr lang="en-US" dirty="0"/>
          </a:p>
          <a:p>
            <a:endParaRPr lang="en-US" dirty="0"/>
          </a:p>
        </p:txBody>
      </p:sp>
      <p:sp>
        <p:nvSpPr>
          <p:cNvPr id="5" name="Content Placeholder 4"/>
          <p:cNvSpPr>
            <a:spLocks noGrp="1"/>
          </p:cNvSpPr>
          <p:nvPr>
            <p:ph sz="half" idx="2"/>
          </p:nvPr>
        </p:nvSpPr>
        <p:spPr/>
        <p:txBody>
          <a:bodyPr>
            <a:normAutofit fontScale="40000" lnSpcReduction="20000"/>
          </a:bodyPr>
          <a:lstStyle/>
          <a:p>
            <a:pPr marL="0" indent="0">
              <a:buNone/>
            </a:pPr>
            <a:r>
              <a:rPr lang="en-US" dirty="0"/>
              <a:t>18 Mauritania</a:t>
            </a:r>
          </a:p>
          <a:p>
            <a:pPr marL="0" indent="0">
              <a:buNone/>
            </a:pPr>
            <a:r>
              <a:rPr lang="en-US" dirty="0"/>
              <a:t>19 Mauritius</a:t>
            </a:r>
          </a:p>
          <a:p>
            <a:pPr marL="0" indent="0">
              <a:buNone/>
            </a:pPr>
            <a:r>
              <a:rPr lang="en-US" dirty="0"/>
              <a:t>20 Morocco</a:t>
            </a:r>
          </a:p>
          <a:p>
            <a:pPr marL="0" indent="0">
              <a:buNone/>
            </a:pPr>
            <a:r>
              <a:rPr lang="en-US" dirty="0"/>
              <a:t>21 Mozambique</a:t>
            </a:r>
          </a:p>
          <a:p>
            <a:pPr marL="0" indent="0">
              <a:buNone/>
            </a:pPr>
            <a:r>
              <a:rPr lang="en-US" dirty="0"/>
              <a:t>22 Namibia</a:t>
            </a:r>
          </a:p>
          <a:p>
            <a:pPr marL="0" indent="0">
              <a:buNone/>
            </a:pPr>
            <a:r>
              <a:rPr lang="en-US"/>
              <a:t>23 Nigeria </a:t>
            </a:r>
            <a:r>
              <a:rPr lang="en-US">
                <a:hlinkClick r:id="rId2"/>
              </a:rPr>
              <a:t>http://</a:t>
            </a:r>
            <a:r>
              <a:rPr lang="en-US" smtClean="0">
                <a:hlinkClick r:id="rId2"/>
              </a:rPr>
              <a:t>www.nytimes.com/2014/02/09/world/africa/nigeria-uses-law-and-whip-to-sanitize-gays.html</a:t>
            </a:r>
            <a:endParaRPr lang="en-US" smtClean="0"/>
          </a:p>
          <a:p>
            <a:pPr marL="0" indent="0">
              <a:buNone/>
            </a:pPr>
            <a:r>
              <a:rPr lang="en-US" smtClean="0"/>
              <a:t>24 </a:t>
            </a:r>
            <a:r>
              <a:rPr lang="en-US" dirty="0"/>
              <a:t>Sudan</a:t>
            </a:r>
          </a:p>
          <a:p>
            <a:pPr marL="0" indent="0">
              <a:buNone/>
            </a:pPr>
            <a:r>
              <a:rPr lang="en-US" dirty="0"/>
              <a:t>25 Senegal</a:t>
            </a:r>
          </a:p>
          <a:p>
            <a:pPr marL="0" indent="0">
              <a:buNone/>
            </a:pPr>
            <a:r>
              <a:rPr lang="en-US" dirty="0"/>
              <a:t>26 </a:t>
            </a:r>
            <a:r>
              <a:rPr lang="en-US" dirty="0" smtClean="0"/>
              <a:t>Seychelles</a:t>
            </a:r>
          </a:p>
          <a:p>
            <a:pPr marL="0" indent="0">
              <a:buNone/>
            </a:pPr>
            <a:r>
              <a:rPr lang="en-US" dirty="0" smtClean="0"/>
              <a:t>27 </a:t>
            </a:r>
            <a:r>
              <a:rPr lang="en-US" dirty="0"/>
              <a:t>Sierra Leone</a:t>
            </a:r>
          </a:p>
          <a:p>
            <a:pPr marL="0" indent="0">
              <a:buNone/>
            </a:pPr>
            <a:r>
              <a:rPr lang="en-US" dirty="0"/>
              <a:t>28 Somalia</a:t>
            </a:r>
          </a:p>
          <a:p>
            <a:pPr marL="0" indent="0">
              <a:buNone/>
            </a:pPr>
            <a:r>
              <a:rPr lang="en-US" dirty="0"/>
              <a:t>29 South Sudan</a:t>
            </a:r>
          </a:p>
          <a:p>
            <a:pPr marL="0" indent="0">
              <a:buNone/>
            </a:pPr>
            <a:r>
              <a:rPr lang="en-US" dirty="0"/>
              <a:t>30 Swaziland</a:t>
            </a:r>
          </a:p>
          <a:p>
            <a:pPr marL="0" indent="0">
              <a:buNone/>
            </a:pPr>
            <a:r>
              <a:rPr lang="en-US" dirty="0"/>
              <a:t>31 Tanzania</a:t>
            </a:r>
          </a:p>
          <a:p>
            <a:pPr marL="0" indent="0">
              <a:buNone/>
            </a:pPr>
            <a:r>
              <a:rPr lang="en-US" dirty="0"/>
              <a:t>32 Togo</a:t>
            </a:r>
          </a:p>
          <a:p>
            <a:pPr marL="0" indent="0">
              <a:buNone/>
            </a:pPr>
            <a:r>
              <a:rPr lang="en-US" dirty="0"/>
              <a:t>33 Tunisia</a:t>
            </a:r>
          </a:p>
          <a:p>
            <a:pPr marL="0" indent="0">
              <a:buNone/>
            </a:pPr>
            <a:r>
              <a:rPr lang="en-US" dirty="0"/>
              <a:t>34 Uganda </a:t>
            </a:r>
            <a:r>
              <a:rPr lang="en-US" dirty="0">
                <a:hlinkClick r:id="rId3"/>
              </a:rPr>
              <a:t>http://</a:t>
            </a:r>
            <a:r>
              <a:rPr lang="en-US" dirty="0" smtClean="0">
                <a:hlinkClick r:id="rId3"/>
              </a:rPr>
              <a:t>www.nytimes.com/2014/02/17/world/africa/obama-condemns-tough-antigay-measure-in-uganda.html</a:t>
            </a:r>
            <a:endParaRPr lang="en-US" dirty="0" smtClean="0"/>
          </a:p>
          <a:p>
            <a:pPr marL="0" indent="0">
              <a:buNone/>
            </a:pPr>
            <a:r>
              <a:rPr lang="en-US" dirty="0"/>
              <a:t> </a:t>
            </a:r>
            <a:r>
              <a:rPr lang="en-US" dirty="0" smtClean="0"/>
              <a:t>removed death sentence</a:t>
            </a:r>
            <a:endParaRPr lang="en-US" dirty="0"/>
          </a:p>
          <a:p>
            <a:pPr marL="0" indent="0">
              <a:buNone/>
            </a:pPr>
            <a:r>
              <a:rPr lang="en-US" dirty="0"/>
              <a:t>35 Zambia</a:t>
            </a:r>
          </a:p>
          <a:p>
            <a:pPr marL="0" indent="0">
              <a:buNone/>
            </a:pPr>
            <a:r>
              <a:rPr lang="en-US" dirty="0"/>
              <a:t>36 Zimbabwe</a:t>
            </a:r>
          </a:p>
          <a:p>
            <a:endParaRPr lang="en-US" dirty="0"/>
          </a:p>
        </p:txBody>
      </p:sp>
    </p:spTree>
    <p:extLst>
      <p:ext uri="{BB962C8B-B14F-4D97-AF65-F5344CB8AC3E}">
        <p14:creationId xmlns:p14="http://schemas.microsoft.com/office/powerpoint/2010/main" val="372776901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No recognition of same-sex marriage: most of Asia, Middle East, and Africa.  Homosexuality is criminal and could be punishable by death.</a:t>
            </a:r>
          </a:p>
        </p:txBody>
      </p:sp>
      <p:sp>
        <p:nvSpPr>
          <p:cNvPr id="3" name="Content Placeholder 2"/>
          <p:cNvSpPr>
            <a:spLocks noGrp="1"/>
          </p:cNvSpPr>
          <p:nvPr>
            <p:ph sz="half" idx="1"/>
          </p:nvPr>
        </p:nvSpPr>
        <p:spPr/>
        <p:txBody>
          <a:bodyPr>
            <a:normAutofit fontScale="92500" lnSpcReduction="20000"/>
          </a:bodyPr>
          <a:lstStyle/>
          <a:p>
            <a:r>
              <a:rPr lang="en-US" b="1" dirty="0" smtClean="0"/>
              <a:t>Asia</a:t>
            </a:r>
            <a:endParaRPr lang="en-US" dirty="0"/>
          </a:p>
          <a:p>
            <a:pPr marL="0" indent="0">
              <a:buNone/>
            </a:pPr>
            <a:r>
              <a:rPr lang="en-US" dirty="0"/>
              <a:t>37 Afghanistan</a:t>
            </a:r>
            <a:br>
              <a:rPr lang="en-US" dirty="0"/>
            </a:br>
            <a:r>
              <a:rPr lang="en-US" dirty="0"/>
              <a:t>38 Bangladesh</a:t>
            </a:r>
            <a:br>
              <a:rPr lang="en-US" dirty="0"/>
            </a:br>
            <a:r>
              <a:rPr lang="en-US" dirty="0"/>
              <a:t>39 Bahrain*</a:t>
            </a:r>
            <a:br>
              <a:rPr lang="en-US" dirty="0"/>
            </a:br>
            <a:r>
              <a:rPr lang="en-US" dirty="0"/>
              <a:t>40 Bhutan</a:t>
            </a:r>
            <a:br>
              <a:rPr lang="en-US" dirty="0"/>
            </a:br>
            <a:r>
              <a:rPr lang="en-US" dirty="0"/>
              <a:t>41 Brunei</a:t>
            </a:r>
            <a:br>
              <a:rPr lang="en-US" dirty="0"/>
            </a:br>
            <a:r>
              <a:rPr lang="en-US" dirty="0"/>
              <a:t>42</a:t>
            </a:r>
            <a:r>
              <a:rPr lang="en-US" dirty="0">
                <a:hlinkClick r:id="rId2"/>
              </a:rPr>
              <a:t> Iran</a:t>
            </a:r>
            <a:r>
              <a:rPr lang="en-US" dirty="0"/>
              <a:t/>
            </a:r>
            <a:br>
              <a:rPr lang="en-US" dirty="0"/>
            </a:br>
            <a:r>
              <a:rPr lang="en-US" dirty="0"/>
              <a:t>43 </a:t>
            </a:r>
            <a:r>
              <a:rPr lang="en-US" dirty="0">
                <a:hlinkClick r:id="rId3"/>
              </a:rPr>
              <a:t>Iraq</a:t>
            </a:r>
            <a:r>
              <a:rPr lang="en-US" dirty="0"/>
              <a:t>*</a:t>
            </a:r>
            <a:br>
              <a:rPr lang="en-US" dirty="0"/>
            </a:br>
            <a:r>
              <a:rPr lang="en-US" dirty="0"/>
              <a:t>44 </a:t>
            </a:r>
            <a:r>
              <a:rPr lang="en-US" dirty="0">
                <a:hlinkClick r:id="rId4"/>
              </a:rPr>
              <a:t>Kuwait</a:t>
            </a:r>
            <a:r>
              <a:rPr lang="en-US" dirty="0"/>
              <a:t/>
            </a:r>
            <a:br>
              <a:rPr lang="en-US" dirty="0"/>
            </a:br>
            <a:r>
              <a:rPr lang="en-US" dirty="0"/>
              <a:t>45 </a:t>
            </a:r>
            <a:r>
              <a:rPr lang="en-US" dirty="0">
                <a:hlinkClick r:id="rId5"/>
              </a:rPr>
              <a:t>Lebanon</a:t>
            </a:r>
            <a:r>
              <a:rPr lang="en-US" dirty="0"/>
              <a:t/>
            </a:r>
            <a:br>
              <a:rPr lang="en-US" dirty="0"/>
            </a:br>
            <a:r>
              <a:rPr lang="en-US" dirty="0"/>
              <a:t>46 </a:t>
            </a:r>
            <a:r>
              <a:rPr lang="en-US" dirty="0">
                <a:hlinkClick r:id="rId6"/>
              </a:rPr>
              <a:t>Malaysia</a:t>
            </a:r>
            <a:r>
              <a:rPr lang="en-US" dirty="0"/>
              <a:t/>
            </a:r>
            <a:br>
              <a:rPr lang="en-US" dirty="0"/>
            </a:br>
            <a:r>
              <a:rPr lang="en-US" dirty="0"/>
              <a:t>47 Maldives</a:t>
            </a:r>
            <a:br>
              <a:rPr lang="en-US" dirty="0"/>
            </a:br>
            <a:endParaRPr lang="en-US" dirty="0"/>
          </a:p>
        </p:txBody>
      </p:sp>
      <p:sp>
        <p:nvSpPr>
          <p:cNvPr id="4" name="Content Placeholder 3"/>
          <p:cNvSpPr>
            <a:spLocks noGrp="1"/>
          </p:cNvSpPr>
          <p:nvPr>
            <p:ph sz="half" idx="2"/>
          </p:nvPr>
        </p:nvSpPr>
        <p:spPr/>
        <p:txBody>
          <a:bodyPr>
            <a:normAutofit fontScale="92500" lnSpcReduction="20000"/>
          </a:bodyPr>
          <a:lstStyle/>
          <a:p>
            <a:pPr marL="0" indent="0">
              <a:buNone/>
            </a:pPr>
            <a:r>
              <a:rPr lang="en-US" dirty="0"/>
              <a:t>48 Myanmar</a:t>
            </a:r>
            <a:br>
              <a:rPr lang="en-US" dirty="0"/>
            </a:br>
            <a:r>
              <a:rPr lang="en-US" dirty="0"/>
              <a:t>49 Oman</a:t>
            </a:r>
            <a:br>
              <a:rPr lang="en-US" dirty="0"/>
            </a:br>
            <a:r>
              <a:rPr lang="en-US" dirty="0"/>
              <a:t>50 Pakistan</a:t>
            </a:r>
            <a:br>
              <a:rPr lang="en-US" dirty="0"/>
            </a:br>
            <a:r>
              <a:rPr lang="en-US" dirty="0"/>
              <a:t>51 Gaza Strip/Palestine*</a:t>
            </a:r>
            <a:br>
              <a:rPr lang="en-US" dirty="0"/>
            </a:br>
            <a:r>
              <a:rPr lang="en-US" dirty="0"/>
              <a:t>52 Qatar</a:t>
            </a:r>
            <a:br>
              <a:rPr lang="en-US" dirty="0"/>
            </a:br>
            <a:r>
              <a:rPr lang="en-US" dirty="0"/>
              <a:t>53 Saudi Arabia</a:t>
            </a:r>
            <a:br>
              <a:rPr lang="en-US" dirty="0"/>
            </a:br>
            <a:r>
              <a:rPr lang="en-US" dirty="0"/>
              <a:t>54 Singapore</a:t>
            </a:r>
            <a:br>
              <a:rPr lang="en-US" dirty="0"/>
            </a:br>
            <a:r>
              <a:rPr lang="en-US" dirty="0"/>
              <a:t>55 Sri Lanka</a:t>
            </a:r>
            <a:br>
              <a:rPr lang="en-US" dirty="0"/>
            </a:br>
            <a:r>
              <a:rPr lang="en-US" dirty="0"/>
              <a:t>56 Syria</a:t>
            </a:r>
            <a:br>
              <a:rPr lang="en-US" dirty="0"/>
            </a:br>
            <a:r>
              <a:rPr lang="en-US" dirty="0"/>
              <a:t>57 Turkmenistan</a:t>
            </a:r>
            <a:br>
              <a:rPr lang="en-US" dirty="0"/>
            </a:br>
            <a:r>
              <a:rPr lang="en-US" dirty="0"/>
              <a:t>58 United Arab Emirates</a:t>
            </a:r>
            <a:br>
              <a:rPr lang="en-US" dirty="0"/>
            </a:br>
            <a:r>
              <a:rPr lang="en-US" dirty="0"/>
              <a:t>59 Uzbekistan</a:t>
            </a:r>
            <a:br>
              <a:rPr lang="en-US" dirty="0"/>
            </a:br>
            <a:r>
              <a:rPr lang="en-US" dirty="0"/>
              <a:t>60 Yemen</a:t>
            </a:r>
          </a:p>
          <a:p>
            <a:endParaRPr lang="en-US" dirty="0"/>
          </a:p>
        </p:txBody>
      </p:sp>
    </p:spTree>
    <p:extLst>
      <p:ext uri="{BB962C8B-B14F-4D97-AF65-F5344CB8AC3E}">
        <p14:creationId xmlns:p14="http://schemas.microsoft.com/office/powerpoint/2010/main" val="21318305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No recognition of same-sex marriage: most of Asia, Middle East, and Africa.  Homosexuality is criminal and could be punishable by death.</a:t>
            </a:r>
          </a:p>
        </p:txBody>
      </p:sp>
      <p:sp>
        <p:nvSpPr>
          <p:cNvPr id="3" name="Content Placeholder 2"/>
          <p:cNvSpPr>
            <a:spLocks noGrp="1"/>
          </p:cNvSpPr>
          <p:nvPr>
            <p:ph sz="half" idx="1"/>
          </p:nvPr>
        </p:nvSpPr>
        <p:spPr/>
        <p:txBody>
          <a:bodyPr>
            <a:normAutofit fontScale="62500" lnSpcReduction="20000"/>
          </a:bodyPr>
          <a:lstStyle/>
          <a:p>
            <a:r>
              <a:rPr lang="en-US" b="1" dirty="0"/>
              <a:t>Americas</a:t>
            </a:r>
          </a:p>
          <a:p>
            <a:endParaRPr lang="en-US" b="1" dirty="0"/>
          </a:p>
          <a:p>
            <a:r>
              <a:rPr lang="en-US" dirty="0"/>
              <a:t>61 Antigua &amp; Barbuda</a:t>
            </a:r>
          </a:p>
          <a:p>
            <a:r>
              <a:rPr lang="en-US" dirty="0"/>
              <a:t>62 Barbados</a:t>
            </a:r>
          </a:p>
          <a:p>
            <a:r>
              <a:rPr lang="en-US" dirty="0"/>
              <a:t>63 Belize</a:t>
            </a:r>
          </a:p>
          <a:p>
            <a:r>
              <a:rPr lang="en-US" dirty="0"/>
              <a:t>64 Dominica</a:t>
            </a:r>
          </a:p>
          <a:p>
            <a:r>
              <a:rPr lang="en-US" dirty="0"/>
              <a:t>65 Grenada</a:t>
            </a:r>
          </a:p>
          <a:p>
            <a:r>
              <a:rPr lang="en-US" dirty="0"/>
              <a:t>66 Guyana</a:t>
            </a:r>
          </a:p>
          <a:p>
            <a:r>
              <a:rPr lang="en-US" dirty="0"/>
              <a:t>67 Jamaica</a:t>
            </a:r>
          </a:p>
          <a:p>
            <a:r>
              <a:rPr lang="en-US" dirty="0"/>
              <a:t>68 St Kitts &amp; Nevis</a:t>
            </a:r>
          </a:p>
          <a:p>
            <a:r>
              <a:rPr lang="en-US" dirty="0"/>
              <a:t>69 St Lucia</a:t>
            </a:r>
          </a:p>
          <a:p>
            <a:r>
              <a:rPr lang="en-US" dirty="0"/>
              <a:t>70 St Vincent &amp; the Grenadines</a:t>
            </a:r>
          </a:p>
          <a:p>
            <a:r>
              <a:rPr lang="en-US" dirty="0"/>
              <a:t>71 Trinidad &amp; Tobago</a:t>
            </a:r>
          </a:p>
          <a:p>
            <a:r>
              <a:rPr lang="en-US" dirty="0"/>
              <a:t>72 </a:t>
            </a:r>
            <a:r>
              <a:rPr lang="en-US" dirty="0" smtClean="0"/>
              <a:t>Cuba</a:t>
            </a:r>
            <a:endParaRPr lang="en-US" dirty="0"/>
          </a:p>
          <a:p>
            <a:pPr marL="0" indent="0">
              <a:buNone/>
            </a:pPr>
            <a:r>
              <a:rPr lang="en-US" dirty="0"/>
              <a:t/>
            </a:r>
            <a:br>
              <a:rPr lang="en-US" dirty="0"/>
            </a:br>
            <a:endParaRPr lang="en-US" dirty="0"/>
          </a:p>
        </p:txBody>
      </p:sp>
      <p:sp>
        <p:nvSpPr>
          <p:cNvPr id="4" name="Content Placeholder 3"/>
          <p:cNvSpPr>
            <a:spLocks noGrp="1"/>
          </p:cNvSpPr>
          <p:nvPr>
            <p:ph sz="half" idx="2"/>
          </p:nvPr>
        </p:nvSpPr>
        <p:spPr/>
        <p:txBody>
          <a:bodyPr>
            <a:normAutofit fontScale="62500" lnSpcReduction="20000"/>
          </a:bodyPr>
          <a:lstStyle/>
          <a:p>
            <a:r>
              <a:rPr lang="en-US" b="1" dirty="0" smtClean="0"/>
              <a:t>Oceania</a:t>
            </a:r>
          </a:p>
          <a:p>
            <a:pPr marL="0" indent="0">
              <a:buNone/>
            </a:pPr>
            <a:endParaRPr lang="en-US" dirty="0"/>
          </a:p>
          <a:p>
            <a:r>
              <a:rPr lang="en-US" dirty="0"/>
              <a:t>73 Solomon Islands</a:t>
            </a:r>
            <a:br>
              <a:rPr lang="en-US" dirty="0"/>
            </a:br>
            <a:r>
              <a:rPr lang="en-US" dirty="0"/>
              <a:t>74 Papua New Guinea</a:t>
            </a:r>
            <a:br>
              <a:rPr lang="en-US" dirty="0"/>
            </a:br>
            <a:r>
              <a:rPr lang="en-US" dirty="0"/>
              <a:t>75 Cook Islands</a:t>
            </a:r>
          </a:p>
          <a:p>
            <a:r>
              <a:rPr lang="en-US" b="1" dirty="0"/>
              <a:t>Europe</a:t>
            </a:r>
            <a:endParaRPr lang="en-US" dirty="0"/>
          </a:p>
          <a:p>
            <a:r>
              <a:rPr lang="en-US" dirty="0"/>
              <a:t>76 Croatia</a:t>
            </a:r>
          </a:p>
          <a:p>
            <a:endParaRPr lang="en-US" dirty="0" smtClean="0"/>
          </a:p>
          <a:p>
            <a:r>
              <a:rPr lang="en-US" dirty="0" smtClean="0"/>
              <a:t>Russia</a:t>
            </a:r>
          </a:p>
          <a:p>
            <a:r>
              <a:rPr lang="en-US" dirty="0" smtClean="0"/>
              <a:t>Ukraine</a:t>
            </a:r>
            <a:endParaRPr lang="en-US" dirty="0"/>
          </a:p>
        </p:txBody>
      </p:sp>
    </p:spTree>
    <p:extLst>
      <p:ext uri="{BB962C8B-B14F-4D97-AF65-F5344CB8AC3E}">
        <p14:creationId xmlns:p14="http://schemas.microsoft.com/office/powerpoint/2010/main" val="55414992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India</a:t>
            </a:r>
            <a:endParaRPr lang="en-US" dirty="0"/>
          </a:p>
        </p:txBody>
      </p:sp>
      <p:sp>
        <p:nvSpPr>
          <p:cNvPr id="6" name="Content Placeholder 5"/>
          <p:cNvSpPr>
            <a:spLocks noGrp="1"/>
          </p:cNvSpPr>
          <p:nvPr>
            <p:ph idx="1"/>
          </p:nvPr>
        </p:nvSpPr>
        <p:spPr>
          <a:xfrm>
            <a:off x="457200" y="1447800"/>
            <a:ext cx="8229600" cy="5181600"/>
          </a:xfrm>
        </p:spPr>
        <p:txBody>
          <a:bodyPr>
            <a:normAutofit fontScale="55000" lnSpcReduction="20000"/>
          </a:bodyPr>
          <a:lstStyle/>
          <a:p>
            <a:endParaRPr lang="en-US" dirty="0"/>
          </a:p>
          <a:p>
            <a:r>
              <a:rPr lang="en-US" dirty="0" smtClean="0"/>
              <a:t/>
            </a:r>
            <a:br>
              <a:rPr lang="en-US" dirty="0" smtClean="0"/>
            </a:br>
            <a:r>
              <a:rPr lang="en-US" b="1" dirty="0" smtClean="0"/>
              <a:t>December </a:t>
            </a:r>
            <a:r>
              <a:rPr lang="en-US" b="1" dirty="0"/>
              <a:t>11, 2013</a:t>
            </a:r>
          </a:p>
          <a:p>
            <a:pPr marL="0" indent="0">
              <a:buNone/>
            </a:pPr>
            <a:r>
              <a:rPr lang="en-US" b="1" dirty="0"/>
              <a:t>India’s Reversal on Gay Rights</a:t>
            </a:r>
          </a:p>
          <a:p>
            <a:pPr marL="0" indent="0">
              <a:buNone/>
            </a:pPr>
            <a:r>
              <a:rPr lang="en-US" b="1" dirty="0"/>
              <a:t>By </a:t>
            </a:r>
            <a:r>
              <a:rPr lang="en-US" b="1" dirty="0">
                <a:hlinkClick r:id="rId2" tooltip="More Articles by THE EDITORIAL BOARD"/>
              </a:rPr>
              <a:t>THE EDITORIAL BOARD</a:t>
            </a:r>
            <a:endParaRPr lang="en-US" b="1" dirty="0"/>
          </a:p>
          <a:p>
            <a:r>
              <a:rPr lang="en-US" dirty="0"/>
              <a:t>India’s Supreme Court </a:t>
            </a:r>
            <a:r>
              <a:rPr lang="en-US" dirty="0">
                <a:hlinkClick r:id="rId3" tooltip="The Timess report"/>
              </a:rPr>
              <a:t>issued a disgraceful ruling</a:t>
            </a:r>
            <a:r>
              <a:rPr lang="en-US" dirty="0"/>
              <a:t> against human rights in reinstating a law that bans gay sex. On Wednesday, the court reversed </a:t>
            </a:r>
            <a:r>
              <a:rPr lang="en-US" dirty="0">
                <a:hlinkClick r:id="rId4" tooltip="The Timess report from 2009"/>
              </a:rPr>
              <a:t>a landmark 2009 decision</a:t>
            </a:r>
            <a:r>
              <a:rPr lang="en-US" dirty="0"/>
              <a:t> by the Delhi High Court that decriminalized sex between consenting adults regardless of their gender. </a:t>
            </a:r>
          </a:p>
          <a:p>
            <a:r>
              <a:rPr lang="en-US" dirty="0"/>
              <a:t>At issue is Section 377 of India’s Penal Code barring “carnal intercourse against the order of nature,” a holdover from British colonial law dating back to 1861. In practice, this law had largely been used by police to threaten and blackmail gays, lesbians and transgender people. </a:t>
            </a:r>
          </a:p>
          <a:p>
            <a:r>
              <a:rPr lang="en-US" dirty="0"/>
              <a:t>Following the ruling, India’s crimes bureau stated ominously that it will begin compiling crime statistics under Section 377 as early as next year. Violation of the law is punishable by a fine and up to 10 years imprisonment. </a:t>
            </a:r>
            <a:endParaRPr lang="en-US" dirty="0" smtClean="0"/>
          </a:p>
          <a:p>
            <a:endParaRPr lang="en-US" dirty="0"/>
          </a:p>
          <a:p>
            <a:r>
              <a:rPr lang="en-US" sz="2200" dirty="0">
                <a:hlinkClick r:id="rId5"/>
              </a:rPr>
              <a:t>http://</a:t>
            </a:r>
            <a:r>
              <a:rPr lang="en-US" sz="2200" dirty="0" smtClean="0">
                <a:hlinkClick r:id="rId5"/>
              </a:rPr>
              <a:t>www.nytimes.com/2013/12/12/opinion/indias-reversal-on-gay-rights.html?emc=eta1&amp;pagewanted=print</a:t>
            </a:r>
            <a:endParaRPr lang="en-US" sz="2200" dirty="0" smtClean="0"/>
          </a:p>
          <a:p>
            <a:pPr marL="0" indent="0">
              <a:buNone/>
            </a:pPr>
            <a:endParaRPr lang="en-US" dirty="0"/>
          </a:p>
          <a:p>
            <a:endParaRPr lang="en-US" dirty="0"/>
          </a:p>
        </p:txBody>
      </p:sp>
      <p:pic>
        <p:nvPicPr>
          <p:cNvPr id="7" name="Picture 6" descr="The New York Times">
            <a:hlinkClick r:id="rId6"/>
          </p:cNvPr>
          <p:cNvPicPr/>
          <p:nvPr/>
        </p:nvPicPr>
        <p:blipFill>
          <a:blip r:embed="rId7">
            <a:extLst>
              <a:ext uri="{28A0092B-C50C-407E-A947-70E740481C1C}">
                <a14:useLocalDpi xmlns:a14="http://schemas.microsoft.com/office/drawing/2010/main" val="0"/>
              </a:ext>
            </a:extLst>
          </a:blip>
          <a:srcRect/>
          <a:stretch>
            <a:fillRect/>
          </a:stretch>
        </p:blipFill>
        <p:spPr bwMode="auto">
          <a:xfrm>
            <a:off x="990600" y="1676400"/>
            <a:ext cx="1503045" cy="307340"/>
          </a:xfrm>
          <a:prstGeom prst="rect">
            <a:avLst/>
          </a:prstGeom>
          <a:noFill/>
          <a:ln>
            <a:noFill/>
          </a:ln>
        </p:spPr>
      </p:pic>
    </p:spTree>
    <p:extLst>
      <p:ext uri="{BB962C8B-B14F-4D97-AF65-F5344CB8AC3E}">
        <p14:creationId xmlns:p14="http://schemas.microsoft.com/office/powerpoint/2010/main" val="238974617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Timeline: Milestones in the American Gay Rights Movement </a:t>
            </a:r>
          </a:p>
        </p:txBody>
      </p:sp>
      <p:sp>
        <p:nvSpPr>
          <p:cNvPr id="6" name="Content Placeholder 5"/>
          <p:cNvSpPr>
            <a:spLocks noGrp="1"/>
          </p:cNvSpPr>
          <p:nvPr>
            <p:ph idx="1"/>
          </p:nvPr>
        </p:nvSpPr>
        <p:spPr/>
        <p:txBody>
          <a:bodyPr>
            <a:normAutofit fontScale="62500" lnSpcReduction="20000"/>
          </a:bodyPr>
          <a:lstStyle/>
          <a:p>
            <a:r>
              <a:rPr lang="en-US" b="1" dirty="0"/>
              <a:t>Early History: </a:t>
            </a:r>
            <a:r>
              <a:rPr lang="en-US" dirty="0"/>
              <a:t>Early Victorian Love- 1820 – 1860, before heterosexuality was defined – men and women were expected to marry for proper for procreation and legalities.  Late Victorian 1860 – 1892, the family went from producer to consumer through dating and marketing.  Male/female relationships included normal sex and eroticism; however, women lacking sexual drive and pleasure were diagnosed as frigid or mentally disturbed.  During the Victorian Age, men and women rarely enjoyed meaningful relationships outside of family and middle-class young women attended finishing schools and colleges and developed physical bonds with each other.  In 1873, Vassar women would court and send each other gifts to gain the attention of their desired.  From 1870 – 1920, 50% of young college educated women opted out of marriage (compared to 10% of American women).  Long-term partnerships were formed and Victorians felt this was acceptable; non-married women working was much preferred to married women employed.  At the end of the 19</a:t>
            </a:r>
            <a:r>
              <a:rPr lang="en-US" baseline="30000" dirty="0"/>
              <a:t>th</a:t>
            </a:r>
            <a:r>
              <a:rPr lang="en-US" dirty="0"/>
              <a:t> century, the trend turned and by the roaring ‘20’s girls and boys were “dating” and marriage statistics were rising. </a:t>
            </a:r>
          </a:p>
          <a:p>
            <a:endParaRPr lang="en-US" dirty="0"/>
          </a:p>
        </p:txBody>
      </p:sp>
    </p:spTree>
    <p:extLst>
      <p:ext uri="{BB962C8B-B14F-4D97-AF65-F5344CB8AC3E}">
        <p14:creationId xmlns:p14="http://schemas.microsoft.com/office/powerpoint/2010/main" val="73010955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Timeline</a:t>
            </a:r>
            <a:endParaRPr lang="en-US" dirty="0"/>
          </a:p>
        </p:txBody>
      </p:sp>
      <p:sp>
        <p:nvSpPr>
          <p:cNvPr id="7" name="Content Placeholder 6"/>
          <p:cNvSpPr>
            <a:spLocks noGrp="1"/>
          </p:cNvSpPr>
          <p:nvPr>
            <p:ph idx="1"/>
          </p:nvPr>
        </p:nvSpPr>
        <p:spPr/>
        <p:txBody>
          <a:bodyPr>
            <a:normAutofit fontScale="70000" lnSpcReduction="20000"/>
          </a:bodyPr>
          <a:lstStyle/>
          <a:p>
            <a:r>
              <a:rPr lang="en-US" b="1" dirty="0"/>
              <a:t>December 10, 1924 </a:t>
            </a:r>
            <a:r>
              <a:rPr lang="en-US" dirty="0"/>
              <a:t>The </a:t>
            </a:r>
            <a:r>
              <a:rPr lang="en-US" b="1" dirty="0"/>
              <a:t>Society for Human Rights </a:t>
            </a:r>
            <a:r>
              <a:rPr lang="en-US" dirty="0"/>
              <a:t>is founded by Henry Gerber in Chicago. The society is the</a:t>
            </a:r>
            <a:r>
              <a:rPr lang="en-US" b="1" dirty="0"/>
              <a:t> first gay rights organization </a:t>
            </a:r>
            <a:r>
              <a:rPr lang="en-US" dirty="0"/>
              <a:t>as well as the oldest documented in America. After receiving a charter from the state of Illinois, the society publishes the first American publication for homosexuals, Friendship and Freedom. Soon after its founding, the society disbands due to political pressure.</a:t>
            </a:r>
          </a:p>
          <a:p>
            <a:r>
              <a:rPr lang="en-US" b="1" dirty="0"/>
              <a:t>The Kinsey Institute - Alfred Kinsey 1948</a:t>
            </a:r>
            <a:r>
              <a:rPr lang="en-US" dirty="0"/>
              <a:t> - Biologist and sex researcher Alfred Kinsey publishes Sexual Behavior in the Human Male. From his research Kinsey concludes that </a:t>
            </a:r>
            <a:r>
              <a:rPr lang="en-US" b="1" dirty="0"/>
              <a:t>homosexual behavior is not restricted to people who identify themselves as homosexual and that 37% of men have enjoyed homosexual activities at least once. </a:t>
            </a:r>
            <a:r>
              <a:rPr lang="en-US" dirty="0"/>
              <a:t>While psychologists and psychiatrists in the 1940s consider homosexuality a form of illness, the findings surprise many conservative notions about sexuality.</a:t>
            </a:r>
          </a:p>
          <a:p>
            <a:endParaRPr lang="en-US" dirty="0"/>
          </a:p>
        </p:txBody>
      </p:sp>
    </p:spTree>
    <p:extLst>
      <p:ext uri="{BB962C8B-B14F-4D97-AF65-F5344CB8AC3E}">
        <p14:creationId xmlns:p14="http://schemas.microsoft.com/office/powerpoint/2010/main" val="69401080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42065815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the Kinsey Report</a:t>
            </a:r>
            <a:endParaRPr lang="en-US" dirty="0"/>
          </a:p>
        </p:txBody>
      </p:sp>
      <p:pic>
        <p:nvPicPr>
          <p:cNvPr id="4" name="Content Placeholder 3" descr="kinsey scale"/>
          <p:cNvPicPr>
            <a:picLocks noGrp="1"/>
          </p:cNvPicPr>
          <p:nvPr>
            <p:ph idx="1"/>
          </p:nvPr>
        </p:nvPicPr>
        <p:blipFill rotWithShape="1">
          <a:blip r:embed="rId2">
            <a:extLst>
              <a:ext uri="{28A0092B-C50C-407E-A947-70E740481C1C}">
                <a14:useLocalDpi xmlns:a14="http://schemas.microsoft.com/office/drawing/2010/main" val="0"/>
              </a:ext>
            </a:extLst>
          </a:blip>
          <a:srcRect l="-21544" r="-21544"/>
          <a:stretch/>
        </p:blipFill>
        <p:spPr bwMode="auto">
          <a:xfrm>
            <a:off x="304800" y="1143000"/>
            <a:ext cx="8229600" cy="4038599"/>
          </a:xfrm>
          <a:prstGeom prst="rect">
            <a:avLst/>
          </a:prstGeom>
          <a:noFill/>
          <a:ln>
            <a:noFill/>
          </a:ln>
        </p:spPr>
      </p:pic>
      <p:sp>
        <p:nvSpPr>
          <p:cNvPr id="5" name="Rectangle 4"/>
          <p:cNvSpPr/>
          <p:nvPr/>
        </p:nvSpPr>
        <p:spPr>
          <a:xfrm>
            <a:off x="381000" y="5105400"/>
            <a:ext cx="8077200" cy="923330"/>
          </a:xfrm>
          <a:prstGeom prst="rect">
            <a:avLst/>
          </a:prstGeom>
        </p:spPr>
        <p:txBody>
          <a:bodyPr wrap="square">
            <a:spAutoFit/>
          </a:bodyPr>
          <a:lstStyle/>
          <a:p>
            <a:r>
              <a:rPr lang="en-US" dirty="0"/>
              <a:t>Kinsey's scale of sexual responses, indicating degrees of sexual orientation. Kinsey's category "X," which some academicians say refers to asexual individuals, is not represented in this graph. </a:t>
            </a:r>
          </a:p>
        </p:txBody>
      </p:sp>
    </p:spTree>
    <p:extLst>
      <p:ext uri="{BB962C8B-B14F-4D97-AF65-F5344CB8AC3E}">
        <p14:creationId xmlns:p14="http://schemas.microsoft.com/office/powerpoint/2010/main" val="147158260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Timeline</a:t>
            </a:r>
          </a:p>
        </p:txBody>
      </p:sp>
      <p:sp>
        <p:nvSpPr>
          <p:cNvPr id="6" name="Content Placeholder 5"/>
          <p:cNvSpPr>
            <a:spLocks noGrp="1"/>
          </p:cNvSpPr>
          <p:nvPr>
            <p:ph idx="1"/>
          </p:nvPr>
        </p:nvSpPr>
        <p:spPr/>
        <p:txBody>
          <a:bodyPr>
            <a:normAutofit fontScale="55000" lnSpcReduction="20000"/>
          </a:bodyPr>
          <a:lstStyle/>
          <a:p>
            <a:r>
              <a:rPr lang="en-US" b="1" dirty="0"/>
              <a:t>Fred </a:t>
            </a:r>
            <a:r>
              <a:rPr lang="en-US" b="1" dirty="0" err="1"/>
              <a:t>Sargaent</a:t>
            </a:r>
            <a:r>
              <a:rPr lang="en-US" b="1" dirty="0"/>
              <a:t> - A published list of gay-friendly organizations November 11, 1950 - </a:t>
            </a:r>
            <a:r>
              <a:rPr lang="en-US" dirty="0"/>
              <a:t>In Los Angeles, gay rights activist Harry Hay founds America’s first national gay rights organization. In an attempt to change public perception of homosexuality, the </a:t>
            </a:r>
            <a:r>
              <a:rPr lang="en-US" dirty="0" err="1"/>
              <a:t>Mattachine</a:t>
            </a:r>
            <a:r>
              <a:rPr lang="en-US" dirty="0"/>
              <a:t> Society aims to "eliminate discrimination, derision, prejudice and bigotry," to assimilate homosexuals into mainstream society, and to cultivate the notion of an "ethical homosexual culture</a:t>
            </a:r>
            <a:r>
              <a:rPr lang="en-US" dirty="0" smtClean="0"/>
              <a:t>.“</a:t>
            </a:r>
          </a:p>
          <a:p>
            <a:pPr marL="0" indent="0">
              <a:buNone/>
            </a:pPr>
            <a:endParaRPr lang="en-US" dirty="0"/>
          </a:p>
          <a:p>
            <a:r>
              <a:rPr lang="en-US" b="1" dirty="0"/>
              <a:t>December 15, 1950 - </a:t>
            </a:r>
            <a:r>
              <a:rPr lang="en-US" dirty="0"/>
              <a:t>A Senate report </a:t>
            </a:r>
            <a:r>
              <a:rPr lang="en-US" b="1" dirty="0"/>
              <a:t>titled "Employment of Homosexuals and Other Sex Perverts in Government" </a:t>
            </a:r>
            <a:r>
              <a:rPr lang="en-US" dirty="0"/>
              <a:t>is distributed to members of Congress after the federal government had covertly investigated employees' sexual orientation at the beginning of the Cold War. The </a:t>
            </a:r>
            <a:r>
              <a:rPr lang="en-US" b="1" dirty="0"/>
              <a:t>report states since homosexuality is a mental illness, homosexuals "constitute security risks" to the nation </a:t>
            </a:r>
            <a:r>
              <a:rPr lang="en-US" dirty="0"/>
              <a:t>because "those who engage in overt acts of perversion lack the emotional stability of normal persons</a:t>
            </a:r>
            <a:r>
              <a:rPr lang="en-US" dirty="0" smtClean="0"/>
              <a:t>.“</a:t>
            </a:r>
          </a:p>
          <a:p>
            <a:pPr marL="0" indent="0">
              <a:buNone/>
            </a:pPr>
            <a:endParaRPr lang="en-US" dirty="0"/>
          </a:p>
          <a:p>
            <a:r>
              <a:rPr lang="en-US" b="1" dirty="0"/>
              <a:t>Over the previous few years</a:t>
            </a:r>
            <a:r>
              <a:rPr lang="en-US" dirty="0"/>
              <a:t>, more than 4,380 gay men and women had been discharged from the military and around 500 fired from their jobs with the government. The purging will become known as the "lavender scare."</a:t>
            </a:r>
          </a:p>
          <a:p>
            <a:endParaRPr lang="en-US" dirty="0"/>
          </a:p>
        </p:txBody>
      </p:sp>
    </p:spTree>
    <p:extLst>
      <p:ext uri="{BB962C8B-B14F-4D97-AF65-F5344CB8AC3E}">
        <p14:creationId xmlns:p14="http://schemas.microsoft.com/office/powerpoint/2010/main" val="117697415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Timeline</a:t>
            </a:r>
            <a:endParaRPr lang="en-US" dirty="0"/>
          </a:p>
        </p:txBody>
      </p:sp>
      <p:sp>
        <p:nvSpPr>
          <p:cNvPr id="6" name="Content Placeholder 5"/>
          <p:cNvSpPr>
            <a:spLocks noGrp="1"/>
          </p:cNvSpPr>
          <p:nvPr>
            <p:ph idx="1"/>
          </p:nvPr>
        </p:nvSpPr>
        <p:spPr/>
        <p:txBody>
          <a:bodyPr>
            <a:normAutofit fontScale="62500" lnSpcReduction="20000"/>
          </a:bodyPr>
          <a:lstStyle/>
          <a:p>
            <a:r>
              <a:rPr lang="en-US" b="1" dirty="0"/>
              <a:t>April, 1952</a:t>
            </a:r>
            <a:r>
              <a:rPr lang="en-US" dirty="0"/>
              <a:t> - </a:t>
            </a:r>
            <a:r>
              <a:rPr lang="en-US" b="1" dirty="0"/>
              <a:t>The American Psychiatric Association lists homosexuality as a sociopathic personality disturbance in its first publication of the Diagnostic and Statistical Manual of Mental Disorders. </a:t>
            </a:r>
            <a:r>
              <a:rPr lang="en-US" dirty="0"/>
              <a:t>Immediately following the manual's release, many professionals in medicine, mental health and social sciences criticize the categorization due to lack of empirical and scientific data.</a:t>
            </a:r>
          </a:p>
          <a:p>
            <a:r>
              <a:rPr lang="en-US" b="1" dirty="0"/>
              <a:t>April 27, 1953 – President Dwight Eisenhower signs Executive Order 10450, banning homosexuals from working for the federal government or any of its private contractors. </a:t>
            </a:r>
            <a:r>
              <a:rPr lang="en-US" dirty="0"/>
              <a:t>The Order lists homosexuals as security risks, along with alcoholics and neurotics.</a:t>
            </a:r>
          </a:p>
          <a:p>
            <a:r>
              <a:rPr lang="en-US" b="1" dirty="0"/>
              <a:t>September 21, 1955</a:t>
            </a:r>
            <a:r>
              <a:rPr lang="en-US" dirty="0"/>
              <a:t> Barbara </a:t>
            </a:r>
            <a:r>
              <a:rPr lang="en-US" dirty="0" err="1"/>
              <a:t>Gittings</a:t>
            </a:r>
            <a:r>
              <a:rPr lang="en-US" dirty="0"/>
              <a:t>, editor of the Daughters of </a:t>
            </a:r>
            <a:r>
              <a:rPr lang="en-US" dirty="0" err="1"/>
              <a:t>Bilitis</a:t>
            </a:r>
            <a:r>
              <a:rPr lang="en-US" dirty="0"/>
              <a:t> publication "The Ladder."</a:t>
            </a:r>
          </a:p>
          <a:p>
            <a:r>
              <a:rPr lang="en-US" dirty="0"/>
              <a:t>In San Francisco, the </a:t>
            </a:r>
            <a:r>
              <a:rPr lang="en-US" b="1" dirty="0"/>
              <a:t>Daughters of </a:t>
            </a:r>
            <a:r>
              <a:rPr lang="en-US" b="1" dirty="0" err="1"/>
              <a:t>Bilitis</a:t>
            </a:r>
            <a:r>
              <a:rPr lang="en-US" dirty="0"/>
              <a:t> becomes the </a:t>
            </a:r>
            <a:r>
              <a:rPr lang="en-US" b="1" dirty="0"/>
              <a:t>first lesbian rights organization in the United States.</a:t>
            </a:r>
            <a:r>
              <a:rPr lang="en-US" dirty="0"/>
              <a:t> The organization hosts social functions, providing alternatives to lesbian bars and clubs, which are frequently raided by police.  Unfortunately, it causes a split among lesbian activists and end to DOB and The Ladder.</a:t>
            </a:r>
          </a:p>
          <a:p>
            <a:endParaRPr lang="en-US" dirty="0"/>
          </a:p>
        </p:txBody>
      </p:sp>
    </p:spTree>
    <p:extLst>
      <p:ext uri="{BB962C8B-B14F-4D97-AF65-F5344CB8AC3E}">
        <p14:creationId xmlns:p14="http://schemas.microsoft.com/office/powerpoint/2010/main" val="22944154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5467</TotalTime>
  <Words>9453</Words>
  <Application>Microsoft Office PowerPoint</Application>
  <PresentationFormat>On-screen Show (4:3)</PresentationFormat>
  <Paragraphs>934</Paragraphs>
  <Slides>114</Slides>
  <Notes>2</Notes>
  <HiddenSlides>0</HiddenSlides>
  <MMClips>0</MMClips>
  <ScaleCrop>false</ScaleCrop>
  <HeadingPairs>
    <vt:vector size="4" baseType="variant">
      <vt:variant>
        <vt:lpstr>Theme</vt:lpstr>
      </vt:variant>
      <vt:variant>
        <vt:i4>1</vt:i4>
      </vt:variant>
      <vt:variant>
        <vt:lpstr>Slide Titles</vt:lpstr>
      </vt:variant>
      <vt:variant>
        <vt:i4>114</vt:i4>
      </vt:variant>
    </vt:vector>
  </HeadingPairs>
  <TitlesOfParts>
    <vt:vector size="115" baseType="lpstr">
      <vt:lpstr>Office Theme</vt:lpstr>
      <vt:lpstr>LGBT Issues</vt:lpstr>
      <vt:lpstr>LGBPTTQQIIAA</vt:lpstr>
      <vt:lpstr>PowerPoint Presentation</vt:lpstr>
      <vt:lpstr>LGBTQQIAS Lingo</vt:lpstr>
      <vt:lpstr>2 Broke Girls S2Ep13 Bears</vt:lpstr>
      <vt:lpstr>Heterosexism/Heterosexist</vt:lpstr>
      <vt:lpstr>Sexual Fluidity</vt:lpstr>
      <vt:lpstr>Difference Between Bi-sexual, Pan sexual, Androgynous </vt:lpstr>
      <vt:lpstr>Transgender</vt:lpstr>
      <vt:lpstr>Transgender</vt:lpstr>
      <vt:lpstr>Transgender Umbrella</vt:lpstr>
      <vt:lpstr>Gender Queer</vt:lpstr>
      <vt:lpstr>Real Life Experience</vt:lpstr>
      <vt:lpstr>Parameters of the Real Life Experience</vt:lpstr>
      <vt:lpstr>Real-Life Experience versus Real Life Test</vt:lpstr>
      <vt:lpstr>Neutrois v. Agender</vt:lpstr>
      <vt:lpstr>Preferred Gender Pronouns</vt:lpstr>
      <vt:lpstr>Trans-Gender Specific Facts</vt:lpstr>
      <vt:lpstr>Updated Documents for Trans</vt:lpstr>
      <vt:lpstr>PowerPoint Presentation</vt:lpstr>
      <vt:lpstr>Intersexual Bodies:  The Herm, Merm and Ferm</vt:lpstr>
      <vt:lpstr>Intersexual Bodies:  The Herm, Merm and Ferm</vt:lpstr>
      <vt:lpstr>Different Cultures</vt:lpstr>
      <vt:lpstr>Different Cultures</vt:lpstr>
      <vt:lpstr>North American Intersex Society</vt:lpstr>
      <vt:lpstr>Definitions</vt:lpstr>
      <vt:lpstr>Asexuality</vt:lpstr>
      <vt:lpstr>ASEXUALITY</vt:lpstr>
      <vt:lpstr>Documentary and Interviews </vt:lpstr>
      <vt:lpstr>THE ASEXUAL SPECTRUM</vt:lpstr>
      <vt:lpstr>A Sexuality Flag</vt:lpstr>
      <vt:lpstr>Symbolism of the Flag’s Colors</vt:lpstr>
      <vt:lpstr>The Purple Rhino</vt:lpstr>
      <vt:lpstr>Sexual Orientations</vt:lpstr>
      <vt:lpstr>Triangles</vt:lpstr>
      <vt:lpstr>AIDS FLAG</vt:lpstr>
      <vt:lpstr>Flags</vt:lpstr>
      <vt:lpstr>Sexual Identity Symbols</vt:lpstr>
      <vt:lpstr>Sexual Identity Symbols</vt:lpstr>
      <vt:lpstr>Sexual Identity Symbols</vt:lpstr>
      <vt:lpstr>Gender Symbols</vt:lpstr>
      <vt:lpstr>Fetish Symbols</vt:lpstr>
      <vt:lpstr>Minorities within a Minority</vt:lpstr>
      <vt:lpstr>Issues Facing the Gay Community</vt:lpstr>
      <vt:lpstr>Michael Sam</vt:lpstr>
      <vt:lpstr> Arizona Governor Vetoes Bill on Refusal of Service to Gays  </vt:lpstr>
      <vt:lpstr>Mississippi Passes Discrimination Against LGBT Community Based on Religion</vt:lpstr>
      <vt:lpstr>Verbal Harassment</vt:lpstr>
      <vt:lpstr>Issues Facing the Gay Community</vt:lpstr>
      <vt:lpstr>Isolation</vt:lpstr>
      <vt:lpstr>Depression</vt:lpstr>
      <vt:lpstr>Violence</vt:lpstr>
      <vt:lpstr>Violence</vt:lpstr>
      <vt:lpstr>Homelessness</vt:lpstr>
      <vt:lpstr>Harassment</vt:lpstr>
      <vt:lpstr>LGBT Youth Trafficked</vt:lpstr>
      <vt:lpstr>Substance Abuse</vt:lpstr>
      <vt:lpstr>Imagine A World Where Being "Gay" The Norm &amp; Being "Straight" Would Be The Minority! [Short Film]  </vt:lpstr>
      <vt:lpstr>Watch Sports Anchor Dale Hansen Destroy People Who Don't Want to Let Gay People Play in the NFL </vt:lpstr>
      <vt:lpstr>Ally Suggestions</vt:lpstr>
      <vt:lpstr>Ally’s Don’t</vt:lpstr>
      <vt:lpstr>The Dangers and Lies of  Reparative Therapy from the Human Rights Campaign</vt:lpstr>
      <vt:lpstr>The Dangers and Lies of  Reparative Therapy from the Human Rights Campaign</vt:lpstr>
      <vt:lpstr>Lou Reed</vt:lpstr>
      <vt:lpstr>University San Francisco</vt:lpstr>
      <vt:lpstr>Banning Reparative Therapy</vt:lpstr>
      <vt:lpstr>Equality</vt:lpstr>
      <vt:lpstr> Defense of Marriage Act (DOMA) January 3, 1996 </vt:lpstr>
      <vt:lpstr>Overturning of DOMA</vt:lpstr>
      <vt:lpstr>Tax Discrimination</vt:lpstr>
      <vt:lpstr>  Attorney General Confirms More Federal Protections for Married Same-Sex Couples  by Susan Sommer, National Director of Constitutional Litigation  http://www.lambdalegal.org/blog/20140211_atty-general-confirms-more-fed-protections  </vt:lpstr>
      <vt:lpstr>A New Jersey Love Story</vt:lpstr>
      <vt:lpstr>Zach Wahls Speaks About Family  </vt:lpstr>
      <vt:lpstr>Gay Marriage</vt:lpstr>
      <vt:lpstr>Anti-Gay Constitutional Amendment</vt:lpstr>
      <vt:lpstr>Balance of the States</vt:lpstr>
      <vt:lpstr> Native American Tribes That Allow Same-Sex Couples to Marry </vt:lpstr>
      <vt:lpstr>PowerPoint Presentation</vt:lpstr>
      <vt:lpstr>  October 18, 2013 Same-Sex Marriages in New Jersey Can Begin, Court Rules By Kate Zernike </vt:lpstr>
      <vt:lpstr> LAMBDA LEGAL http://www.lambdalegal.org/ </vt:lpstr>
      <vt:lpstr>Employment Discrimination</vt:lpstr>
      <vt:lpstr>Employment Non-Discrimination Act (ENDA)Update</vt:lpstr>
      <vt:lpstr>States Protecting LGBT People Against Discrimination Based on Sexual Orientation</vt:lpstr>
      <vt:lpstr>Don’t Ask Don’t Tell</vt:lpstr>
      <vt:lpstr>Russia  Anti-Gay Propaganda</vt:lpstr>
      <vt:lpstr>Global Statistics</vt:lpstr>
      <vt:lpstr>Global Statistics</vt:lpstr>
      <vt:lpstr>Countries with Other Forms of Relationship Recognition for Same-Sex Couples </vt:lpstr>
      <vt:lpstr>The Freedom to Marry Internationally </vt:lpstr>
      <vt:lpstr>No recognition of same-sex marriage: most of Asia, Middle East, and Africa.  Homosexuality is criminal and could be punishable by death. </vt:lpstr>
      <vt:lpstr>No recognition of same-sex marriage: most of Asia, Middle East, and Africa.  Homosexuality is criminal and could be punishable by death.</vt:lpstr>
      <vt:lpstr>No recognition of same-sex marriage: most of Asia, Middle East, and Africa.  Homosexuality is criminal and could be punishable by death.</vt:lpstr>
      <vt:lpstr>India</vt:lpstr>
      <vt:lpstr>Timeline: Milestones in the American Gay Rights Movement </vt:lpstr>
      <vt:lpstr>Timeline</vt:lpstr>
      <vt:lpstr>PowerPoint Presentation</vt:lpstr>
      <vt:lpstr>From the Kinsey Report</vt:lpstr>
      <vt:lpstr>Timeline</vt:lpstr>
      <vt:lpstr>Timeline</vt:lpstr>
      <vt:lpstr>Timeline</vt:lpstr>
      <vt:lpstr>Timeline</vt:lpstr>
      <vt:lpstr>Timeline</vt:lpstr>
      <vt:lpstr>Timeline</vt:lpstr>
      <vt:lpstr>Timeline</vt:lpstr>
      <vt:lpstr>Timeline</vt:lpstr>
      <vt:lpstr>PowerPoint Presentation</vt:lpstr>
      <vt:lpstr>Timeline</vt:lpstr>
      <vt:lpstr>Timeline</vt:lpstr>
      <vt:lpstr>Timeline</vt:lpstr>
      <vt:lpstr>Timeline</vt:lpstr>
      <vt:lpstr>  October 11, 2013 Glaad Sees Improvement in Depictions of Gays and Lesbians on TV By BRIAN STELTER </vt:lpstr>
      <vt:lpstr>LGBT Propaganda</vt:lpstr>
      <vt:lpstr>PowerPoint Presentation</vt:lpstr>
      <vt:lpstr>Reference List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toremy1</dc:creator>
  <cp:lastModifiedBy>Scala, Arlene</cp:lastModifiedBy>
  <cp:revision>233</cp:revision>
  <cp:lastPrinted>2013-10-01T14:34:58Z</cp:lastPrinted>
  <dcterms:created xsi:type="dcterms:W3CDTF">2011-04-20T00:36:10Z</dcterms:created>
  <dcterms:modified xsi:type="dcterms:W3CDTF">2014-05-27T20:22:50Z</dcterms:modified>
</cp:coreProperties>
</file>