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wmf" ContentType="image/x-wmf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74" r:id="rId1"/>
  </p:sldMasterIdLst>
  <p:notesMasterIdLst>
    <p:notesMasterId r:id="rId21"/>
  </p:notesMasterIdLst>
  <p:sldIdLst>
    <p:sldId id="256" r:id="rId2"/>
    <p:sldId id="268" r:id="rId3"/>
    <p:sldId id="271" r:id="rId4"/>
    <p:sldId id="293" r:id="rId5"/>
    <p:sldId id="294" r:id="rId6"/>
    <p:sldId id="297" r:id="rId7"/>
    <p:sldId id="295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5" r:id="rId16"/>
    <p:sldId id="284" r:id="rId17"/>
    <p:sldId id="286" r:id="rId18"/>
    <p:sldId id="288" r:id="rId19"/>
    <p:sldId id="29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59896C-A1E4-4D4A-AAA0-09235D82738E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EADFAA-D68B-4290-B5E0-DC8D20FA384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C080-7F93-461D-8654-4F706016027C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30D2068-2AB2-47C3-A405-B6F01A9C9BD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1318D-6F04-4A2E-80BC-E445A1AA253F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DC7F0-7706-467B-887D-A2EEE6F782B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2620-C1CA-4520-93FC-61EC87E04F8F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1919-6126-43AD-8741-F78A2FD86CA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E701-16DF-47BC-AECF-C5AD330BBAC4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6BC8-8DF5-4888-BACC-A1CBE00609E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B41C-C531-46D5-AC32-51815387D679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8052B-6164-4A23-B177-054E5A79A35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D2D1-F263-4412-83AC-D2C34452B720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5739-FCB1-4513-88BB-A2023C9A1C3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E10F-ABA0-4050-9066-2B6E7E76CB49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F42B-CA9A-4A24-80A6-B12720DCB93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EBFC-6795-47EC-B272-CA03D864FA68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2FA6-E81E-4025-A081-F9B55A99879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1BDB-7A04-429F-A9B0-BE6FE8FBFD86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1C19-D26D-4E9B-B513-AF49922B9D9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917D-1849-41E6-AE0C-979D94AFF0F4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F4543-3329-4BB5-8D2A-0EF29AD63AC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ga-I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0CB2-699E-48F8-B4C9-ECF62A9061C8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8F84-0A28-42C7-A157-D860BCC0BAE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/>
              <a:t>Click to edit Master title style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F5AC662-FDA8-4936-925A-BAC695025595}" type="datetimeFigureOut">
              <a:rPr lang="en-IE"/>
              <a:pPr>
                <a:defRPr/>
              </a:pPr>
              <a:t>9/12/12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9557040-53DC-493C-AB0B-0B121154194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5" r:id="rId2"/>
    <p:sldLayoutId id="2147483884" r:id="rId3"/>
    <p:sldLayoutId id="2147483883" r:id="rId4"/>
    <p:sldLayoutId id="2147483882" r:id="rId5"/>
    <p:sldLayoutId id="2147483881" r:id="rId6"/>
    <p:sldLayoutId id="2147483880" r:id="rId7"/>
    <p:sldLayoutId id="2147483887" r:id="rId8"/>
    <p:sldLayoutId id="2147483888" r:id="rId9"/>
    <p:sldLayoutId id="2147483879" r:id="rId10"/>
    <p:sldLayoutId id="21474838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5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5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gif"/><Relationship Id="rId5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763713" y="1795463"/>
            <a:ext cx="5686425" cy="1489075"/>
          </a:xfrm>
        </p:spPr>
        <p:txBody>
          <a:bodyPr/>
          <a:lstStyle/>
          <a:p>
            <a:r>
              <a:rPr lang="en-IE" smtClean="0">
                <a:latin typeface="Lucida Handwriting" pitchFamily="66" charset="0"/>
              </a:rPr>
              <a:t>Gender Stereotypes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713" y="3573463"/>
            <a:ext cx="5675312" cy="16875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3600" b="1" dirty="0" smtClean="0">
                <a:solidFill>
                  <a:schemeClr val="bg2">
                    <a:lumMod val="50000"/>
                  </a:schemeClr>
                </a:solidFill>
              </a:rPr>
              <a:t>Lesson 1</a:t>
            </a:r>
            <a:endParaRPr lang="en-IE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652963"/>
            <a:ext cx="8048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52963"/>
            <a:ext cx="7445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039813" y="1055688"/>
            <a:ext cx="3405187" cy="1149350"/>
          </a:xfrm>
        </p:spPr>
        <p:txBody>
          <a:bodyPr/>
          <a:lstStyle/>
          <a:p>
            <a:r>
              <a:rPr lang="en-GB" sz="2000" b="1" smtClean="0">
                <a:solidFill>
                  <a:srgbClr val="000000"/>
                </a:solidFill>
              </a:rPr>
              <a:t>What gender stereotypes </a:t>
            </a:r>
            <a:br>
              <a:rPr lang="en-GB" sz="2000" b="1" smtClean="0">
                <a:solidFill>
                  <a:srgbClr val="000000"/>
                </a:solidFill>
              </a:rPr>
            </a:br>
            <a:r>
              <a:rPr lang="en-GB" sz="2000" b="1" smtClean="0">
                <a:solidFill>
                  <a:srgbClr val="000000"/>
                </a:solidFill>
              </a:rPr>
              <a:t>do you think this photo depicts ?</a:t>
            </a:r>
            <a:endParaRPr lang="en-IE" sz="2000" b="1" smtClean="0">
              <a:solidFill>
                <a:srgbClr val="000000"/>
              </a:solidFill>
            </a:endParaRPr>
          </a:p>
        </p:txBody>
      </p:sp>
      <p:pic>
        <p:nvPicPr>
          <p:cNvPr id="5" name="Picture Placeholder 4" descr="girl in pink dres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920" r="17920"/>
          <a:stretch>
            <a:fillRect/>
          </a:stretch>
        </p:blipFill>
        <p:spPr>
          <a:xfrm rot="60000">
            <a:off x="4899025" y="1206500"/>
            <a:ext cx="2913063" cy="4540250"/>
          </a:xfrm>
        </p:spPr>
      </p:pic>
      <p:sp>
        <p:nvSpPr>
          <p:cNvPr id="35843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476375" y="2779713"/>
            <a:ext cx="2711450" cy="2940050"/>
          </a:xfrm>
        </p:spPr>
        <p:txBody>
          <a:bodyPr/>
          <a:lstStyle/>
          <a:p>
            <a:r>
              <a:rPr lang="en-IE" sz="3600" b="1" i="1" smtClean="0"/>
              <a:t>Girls…</a:t>
            </a:r>
          </a:p>
          <a:p>
            <a:r>
              <a:rPr lang="en-IE" sz="3600" b="1" i="1" smtClean="0"/>
              <a:t>Boys…</a:t>
            </a:r>
          </a:p>
          <a:p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 rot="21540000">
            <a:off x="1116013" y="1195388"/>
            <a:ext cx="3305175" cy="1155700"/>
          </a:xfrm>
        </p:spPr>
        <p:txBody>
          <a:bodyPr/>
          <a:lstStyle/>
          <a:p>
            <a:r>
              <a:rPr lang="en-GB" sz="2000" b="1" smtClean="0">
                <a:solidFill>
                  <a:srgbClr val="000000"/>
                </a:solidFill>
              </a:rPr>
              <a:t>What gender stereotypes </a:t>
            </a:r>
            <a:br>
              <a:rPr lang="en-GB" sz="2000" b="1" smtClean="0">
                <a:solidFill>
                  <a:srgbClr val="000000"/>
                </a:solidFill>
              </a:rPr>
            </a:br>
            <a:r>
              <a:rPr lang="en-GB" sz="2000" b="1" smtClean="0">
                <a:solidFill>
                  <a:srgbClr val="000000"/>
                </a:solidFill>
              </a:rPr>
              <a:t>do you think this photo depicts ?</a:t>
            </a:r>
            <a:endParaRPr lang="en-IE" sz="2000" b="1" smtClean="0">
              <a:solidFill>
                <a:srgbClr val="000000"/>
              </a:solidFill>
            </a:endParaRPr>
          </a:p>
        </p:txBody>
      </p:sp>
      <p:pic>
        <p:nvPicPr>
          <p:cNvPr id="5" name="Picture Placeholder 4" descr="mother and daughter cookin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311" r="28311"/>
          <a:stretch>
            <a:fillRect/>
          </a:stretch>
        </p:blipFill>
        <p:spPr>
          <a:xfrm rot="60000">
            <a:off x="4899025" y="1206500"/>
            <a:ext cx="2913063" cy="4540250"/>
          </a:xfrm>
        </p:spPr>
      </p:pic>
      <p:sp>
        <p:nvSpPr>
          <p:cNvPr id="36867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49400" y="2201863"/>
            <a:ext cx="2628900" cy="2854325"/>
          </a:xfrm>
        </p:spPr>
        <p:txBody>
          <a:bodyPr/>
          <a:lstStyle/>
          <a:p>
            <a:endParaRPr lang="en-IE" sz="4000" b="1" i="1" smtClean="0"/>
          </a:p>
          <a:p>
            <a:r>
              <a:rPr lang="en-IE" sz="3600" b="1" i="1" smtClean="0"/>
              <a:t>Women…</a:t>
            </a:r>
          </a:p>
          <a:p>
            <a:r>
              <a:rPr lang="en-IE" sz="3600" b="1" i="1" smtClean="0"/>
              <a:t>Men…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 rot="21540000">
            <a:off x="1116013" y="1268413"/>
            <a:ext cx="3306762" cy="1079500"/>
          </a:xfrm>
        </p:spPr>
        <p:txBody>
          <a:bodyPr/>
          <a:lstStyle/>
          <a:p>
            <a:r>
              <a:rPr lang="en-GB" sz="2000" b="1" smtClean="0">
                <a:solidFill>
                  <a:srgbClr val="000000"/>
                </a:solidFill>
              </a:rPr>
              <a:t>What gender stereotypes </a:t>
            </a:r>
            <a:br>
              <a:rPr lang="en-GB" sz="2000" b="1" smtClean="0">
                <a:solidFill>
                  <a:srgbClr val="000000"/>
                </a:solidFill>
              </a:rPr>
            </a:br>
            <a:r>
              <a:rPr lang="en-GB" sz="2000" b="1" smtClean="0">
                <a:solidFill>
                  <a:srgbClr val="000000"/>
                </a:solidFill>
              </a:rPr>
              <a:t>do you think this photo depicts ?</a:t>
            </a:r>
            <a:endParaRPr lang="en-IE" sz="2000" b="1" smtClean="0">
              <a:solidFill>
                <a:srgbClr val="000000"/>
              </a:solidFill>
            </a:endParaRPr>
          </a:p>
        </p:txBody>
      </p:sp>
      <p:sp>
        <p:nvSpPr>
          <p:cNvPr id="37890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403350" y="2922588"/>
            <a:ext cx="2786063" cy="2794000"/>
          </a:xfrm>
        </p:spPr>
        <p:txBody>
          <a:bodyPr/>
          <a:lstStyle/>
          <a:p>
            <a:r>
              <a:rPr lang="en-IE" sz="3600" b="1" i="1" smtClean="0"/>
              <a:t>Men…</a:t>
            </a:r>
          </a:p>
          <a:p>
            <a:r>
              <a:rPr lang="en-IE" sz="3600" b="1" i="1" smtClean="0"/>
              <a:t>Women…</a:t>
            </a:r>
          </a:p>
        </p:txBody>
      </p:sp>
      <p:pic>
        <p:nvPicPr>
          <p:cNvPr id="7" name="Picture Placeholder 6" descr="men on construction site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846" r="8846"/>
          <a:stretch>
            <a:fillRect/>
          </a:stretch>
        </p:blipFill>
        <p:spPr>
          <a:xfrm rot="60000">
            <a:off x="4899025" y="1206500"/>
            <a:ext cx="2913063" cy="4540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ctrTitle"/>
          </p:nvPr>
        </p:nvSpPr>
        <p:spPr>
          <a:xfrm>
            <a:off x="1403350" y="1844675"/>
            <a:ext cx="6400800" cy="1152525"/>
          </a:xfrm>
        </p:spPr>
        <p:txBody>
          <a:bodyPr/>
          <a:lstStyle/>
          <a:p>
            <a:r>
              <a:rPr lang="en-IE" sz="4400" smtClean="0"/>
              <a:t>Gender stereotypes</a:t>
            </a:r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>
          <a:xfrm>
            <a:off x="1763713" y="3141663"/>
            <a:ext cx="5675312" cy="2119312"/>
          </a:xfrm>
        </p:spPr>
        <p:txBody>
          <a:bodyPr/>
          <a:lstStyle/>
          <a:p>
            <a:r>
              <a:rPr lang="en-IE" sz="3200" smtClean="0"/>
              <a:t>In what way do the following pictures </a:t>
            </a:r>
            <a:r>
              <a:rPr lang="en-IE" sz="3200" u="sng" smtClean="0"/>
              <a:t>change</a:t>
            </a:r>
            <a:r>
              <a:rPr lang="en-IE" sz="3200" smtClean="0"/>
              <a:t> our ideas about gender?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man pink scar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44675"/>
            <a:ext cx="532923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908175" y="908050"/>
            <a:ext cx="547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IE" b="1">
                <a:solidFill>
                  <a:srgbClr val="465E9C"/>
                </a:solidFill>
              </a:rPr>
              <a:t>In what way does this picture change our ideas about gender?</a:t>
            </a:r>
            <a:endParaRPr lang="en-US" b="1">
              <a:solidFill>
                <a:srgbClr val="465E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female-African-American-helo-pilo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773238"/>
            <a:ext cx="5472113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908175" y="908050"/>
            <a:ext cx="5543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IE" b="1">
                <a:solidFill>
                  <a:srgbClr val="465E9C"/>
                </a:solidFill>
              </a:rPr>
              <a:t>In what way does this picture change our ideas about gender?</a:t>
            </a:r>
            <a:endParaRPr lang="en-US" b="1">
              <a:solidFill>
                <a:srgbClr val="465E9C"/>
              </a:solidFill>
            </a:endParaRP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muslim-girls-leanring-compu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00213"/>
            <a:ext cx="525780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835150" y="836613"/>
            <a:ext cx="55451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IE" b="1">
                <a:solidFill>
                  <a:srgbClr val="465E9C"/>
                </a:solidFill>
              </a:rPr>
              <a:t>In what way does this picture change our ideas about gender?</a:t>
            </a:r>
            <a:endParaRPr lang="en-US" b="1">
              <a:solidFill>
                <a:srgbClr val="465E9C"/>
              </a:solidFill>
            </a:endParaRP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male nurse holding bab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979613" y="981075"/>
            <a:ext cx="518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IE" b="1">
                <a:solidFill>
                  <a:srgbClr val="465E9C"/>
                </a:solidFill>
              </a:rPr>
              <a:t>In what way does this picture change our ideas about gender?</a:t>
            </a:r>
            <a:endParaRPr lang="en-US" b="1">
              <a:solidFill>
                <a:srgbClr val="465E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ctrTitle"/>
          </p:nvPr>
        </p:nvSpPr>
        <p:spPr>
          <a:xfrm>
            <a:off x="1619250" y="1412875"/>
            <a:ext cx="5830888" cy="1008063"/>
          </a:xfrm>
        </p:spPr>
        <p:txBody>
          <a:bodyPr/>
          <a:lstStyle/>
          <a:p>
            <a:r>
              <a:rPr lang="en-IE" sz="4400" smtClean="0"/>
              <a:t>Conclusions</a:t>
            </a:r>
          </a:p>
        </p:txBody>
      </p:sp>
      <p:sp>
        <p:nvSpPr>
          <p:cNvPr id="44034" name="Subtitle 2"/>
          <p:cNvSpPr>
            <a:spLocks noGrp="1"/>
          </p:cNvSpPr>
          <p:nvPr>
            <p:ph type="subTitle" idx="1"/>
          </p:nvPr>
        </p:nvSpPr>
        <p:spPr>
          <a:xfrm>
            <a:off x="1476375" y="2565400"/>
            <a:ext cx="6296025" cy="1150938"/>
          </a:xfrm>
        </p:spPr>
        <p:txBody>
          <a:bodyPr/>
          <a:lstStyle/>
          <a:p>
            <a:r>
              <a:rPr lang="en-IE" sz="3600" smtClean="0"/>
              <a:t>What did you learn today?</a:t>
            </a:r>
          </a:p>
          <a:p>
            <a:endParaRPr lang="en-IE" smtClean="0"/>
          </a:p>
        </p:txBody>
      </p:sp>
      <p:pic>
        <p:nvPicPr>
          <p:cNvPr id="75798" name="Picture 22" descr="MC90043438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429000"/>
            <a:ext cx="1325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Extension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989138"/>
            <a:ext cx="6553200" cy="3816350"/>
          </a:xfrm>
        </p:spPr>
        <p:txBody>
          <a:bodyPr>
            <a:noAutofit/>
          </a:bodyPr>
          <a:lstStyle/>
          <a:p>
            <a:r>
              <a:rPr lang="en-GB" sz="1600" u="sng" smtClean="0"/>
              <a:t>Visual Arts</a:t>
            </a:r>
            <a:r>
              <a:rPr lang="en-GB" sz="1600" smtClean="0"/>
              <a:t> – (Working in groups of three) Imagine a future world in which the roles of women and men are very different from today: Make a group drawing that reflects that world and present it to the class. </a:t>
            </a:r>
            <a:endParaRPr lang="en-US" sz="1600" smtClean="0"/>
          </a:p>
          <a:p>
            <a:r>
              <a:rPr lang="en-GB" sz="1600" u="sng" smtClean="0"/>
              <a:t>Ethical Education / Geography / SPHE</a:t>
            </a:r>
            <a:r>
              <a:rPr lang="en-GB" sz="1600" smtClean="0"/>
              <a:t> – children research a project on other forms of stereotypes (based on race, age, nationality etc.) </a:t>
            </a:r>
            <a:endParaRPr lang="en-US" sz="1600" smtClean="0"/>
          </a:p>
          <a:p>
            <a:r>
              <a:rPr lang="en-GB" sz="1600" u="sng" smtClean="0"/>
              <a:t>Ethical Education / History / Geography / SPHE</a:t>
            </a:r>
            <a:r>
              <a:rPr lang="en-GB" sz="1600" smtClean="0"/>
              <a:t> –</a:t>
            </a:r>
            <a:r>
              <a:rPr lang="en-GB" sz="1600" b="1" smtClean="0"/>
              <a:t> </a:t>
            </a:r>
            <a:r>
              <a:rPr lang="en-GB" sz="1600" smtClean="0"/>
              <a:t>A collage can be done with images of boys/girls/men/women including famous faces who defy the stereotypes.  Could involve some biographical research/project on people who defy our gender stereotypes – making sure to include people from other countries and cultures. </a:t>
            </a:r>
            <a:endParaRPr lang="en-US" sz="1600" smtClean="0"/>
          </a:p>
          <a:p>
            <a:r>
              <a:rPr lang="en-GB" sz="1600" u="sng" smtClean="0"/>
              <a:t>Ethical Education / Geography / SPHE</a:t>
            </a:r>
            <a:r>
              <a:rPr lang="en-GB" sz="1600" smtClean="0"/>
              <a:t> - Teacher may review some of the stereotypes from the children’s lists during this lesson and ask the class if they think they are the cultural norm for girls/boys in Ireland</a:t>
            </a:r>
            <a:r>
              <a:rPr lang="en-US" sz="1600" smtClean="0"/>
              <a:t>. </a:t>
            </a:r>
            <a:r>
              <a:rPr lang="en-GB" sz="1600" smtClean="0"/>
              <a:t>(see Lesson Plan for more details)</a:t>
            </a:r>
            <a:endParaRPr lang="en-US" sz="1600" b="1" u="sng" smtClean="0"/>
          </a:p>
          <a:p>
            <a:pPr>
              <a:buFont typeface="Brush Script MT" pitchFamily="66" charset="0"/>
              <a:buNone/>
            </a:pPr>
            <a:endParaRPr lang="en-US" sz="1600" b="1" u="sng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331913" y="2924175"/>
            <a:ext cx="6840537" cy="2665413"/>
          </a:xfrm>
        </p:spPr>
        <p:txBody>
          <a:bodyPr/>
          <a:lstStyle/>
          <a:p>
            <a:pPr algn="l"/>
            <a:r>
              <a:rPr lang="en-GB" sz="3100" smtClean="0">
                <a:latin typeface="Zapf Dingbats" pitchFamily="82" charset="2"/>
                <a:ea typeface="Zapf Dingbats" pitchFamily="82" charset="2"/>
                <a:cs typeface="Zapf Dingbats" pitchFamily="82" charset="2"/>
                <a:sym typeface="Zapf Dingbats" pitchFamily="82" charset="2"/>
              </a:rPr>
              <a:t>✓</a:t>
            </a:r>
            <a:r>
              <a:rPr lang="en-GB" sz="3100" smtClean="0">
                <a:latin typeface="Garamond" pitchFamily="18" charset="0"/>
                <a:sym typeface="Zapf Dingbats" pitchFamily="82" charset="2"/>
              </a:rPr>
              <a:t> D</a:t>
            </a:r>
            <a:r>
              <a:rPr lang="en-GB" sz="3100" smtClean="0">
                <a:latin typeface="Garamond" pitchFamily="18" charset="0"/>
              </a:rPr>
              <a:t>efine and use the term ‘gender  	stereotype’ correctly.</a:t>
            </a:r>
            <a:br>
              <a:rPr lang="en-GB" sz="3100" smtClean="0">
                <a:latin typeface="Garamond" pitchFamily="18" charset="0"/>
              </a:rPr>
            </a:br>
            <a:r>
              <a:rPr lang="en-GB" sz="3100" smtClean="0">
                <a:latin typeface="Zapf Dingbats" pitchFamily="82" charset="2"/>
                <a:ea typeface="Zapf Dingbats" pitchFamily="82" charset="2"/>
                <a:cs typeface="Zapf Dingbats" pitchFamily="82" charset="2"/>
                <a:sym typeface="Zapf Dingbats" pitchFamily="82" charset="2"/>
              </a:rPr>
              <a:t>✓</a:t>
            </a:r>
            <a:r>
              <a:rPr lang="en-GB" sz="3100" smtClean="0">
                <a:latin typeface="Garamond" pitchFamily="18" charset="0"/>
                <a:sym typeface="Zapf Dingbats" pitchFamily="82" charset="2"/>
              </a:rPr>
              <a:t> L</a:t>
            </a:r>
            <a:r>
              <a:rPr lang="en-GB" sz="3100" smtClean="0">
                <a:latin typeface="Garamond" pitchFamily="18" charset="0"/>
              </a:rPr>
              <a:t>ist stereotypes for girls and for boys.</a:t>
            </a:r>
            <a:br>
              <a:rPr lang="en-GB" sz="3100" smtClean="0">
                <a:latin typeface="Garamond" pitchFamily="18" charset="0"/>
              </a:rPr>
            </a:br>
            <a:r>
              <a:rPr lang="en-GB" sz="3100" smtClean="0">
                <a:latin typeface="Zapf Dingbats" pitchFamily="82" charset="2"/>
                <a:ea typeface="Zapf Dingbats" pitchFamily="82" charset="2"/>
                <a:cs typeface="Zapf Dingbats" pitchFamily="82" charset="2"/>
                <a:sym typeface="Zapf Dingbats" pitchFamily="82" charset="2"/>
              </a:rPr>
              <a:t>✓</a:t>
            </a:r>
            <a:r>
              <a:rPr lang="en-GB" sz="3100" smtClean="0">
                <a:latin typeface="Garamond" pitchFamily="18" charset="0"/>
                <a:sym typeface="Zapf Dingbats" pitchFamily="82" charset="2"/>
              </a:rPr>
              <a:t> P</a:t>
            </a:r>
            <a:r>
              <a:rPr lang="en-GB" sz="3100" smtClean="0">
                <a:latin typeface="Garamond" pitchFamily="18" charset="0"/>
              </a:rPr>
              <a:t>lay ‘guess the occupation game’. </a:t>
            </a:r>
            <a:r>
              <a:rPr lang="en-IE" b="1" u="sng" smtClean="0">
                <a:latin typeface="Garamond" pitchFamily="18" charset="0"/>
              </a:rPr>
              <a:t/>
            </a:r>
            <a:br>
              <a:rPr lang="en-IE" b="1" u="sng" smtClean="0">
                <a:latin typeface="Garamond" pitchFamily="18" charset="0"/>
              </a:rPr>
            </a:br>
            <a:endParaRPr lang="en-IE" smtClean="0">
              <a:latin typeface="Garamond" pitchFamily="18" charset="0"/>
            </a:endParaRPr>
          </a:p>
        </p:txBody>
      </p:sp>
      <p:sp>
        <p:nvSpPr>
          <p:cNvPr id="15362" name="Text Placeholder 2"/>
          <p:cNvSpPr>
            <a:spLocks noGrp="1"/>
          </p:cNvSpPr>
          <p:nvPr>
            <p:ph type="body" idx="1"/>
          </p:nvPr>
        </p:nvSpPr>
        <p:spPr>
          <a:xfrm>
            <a:off x="1187450" y="1268413"/>
            <a:ext cx="6840538" cy="1296987"/>
          </a:xfrm>
        </p:spPr>
        <p:txBody>
          <a:bodyPr/>
          <a:lstStyle/>
          <a:p>
            <a:r>
              <a:rPr lang="en-IE" sz="4000" smtClean="0"/>
              <a:t>In today’s lesson we are </a:t>
            </a:r>
          </a:p>
          <a:p>
            <a:r>
              <a:rPr lang="en-IE" sz="4000" smtClean="0"/>
              <a:t>going to…</a:t>
            </a:r>
          </a:p>
          <a:p>
            <a:endParaRPr lang="en-IE" sz="4400" smtClean="0"/>
          </a:p>
          <a:p>
            <a:endParaRPr lang="en-IE" sz="4400" smtClean="0"/>
          </a:p>
          <a:p>
            <a:endParaRPr lang="en-IE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650" y="1125538"/>
            <a:ext cx="7704138" cy="2951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latin typeface="+mn-lt"/>
              </a:rPr>
              <a:t>What jobs do these </a:t>
            </a:r>
            <a:br>
              <a:rPr lang="en-IE" dirty="0" smtClean="0">
                <a:latin typeface="+mn-lt"/>
              </a:rPr>
            </a:br>
            <a:r>
              <a:rPr lang="en-IE" dirty="0" smtClean="0">
                <a:latin typeface="+mn-lt"/>
              </a:rPr>
              <a:t>people have?</a:t>
            </a:r>
            <a:endParaRPr lang="en-IE" dirty="0">
              <a:latin typeface="+mn-lt"/>
            </a:endParaRPr>
          </a:p>
        </p:txBody>
      </p:sp>
      <p:pic>
        <p:nvPicPr>
          <p:cNvPr id="15363" name="Picture 4" descr="MM900282747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656013"/>
            <a:ext cx="190023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0" name="Content Placeholder 5" descr="female carpenter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9102" t="-24913" r="5917" b="-24913"/>
          <a:stretch>
            <a:fillRect/>
          </a:stretch>
        </p:blipFill>
        <p:spPr>
          <a:xfrm>
            <a:off x="1403350" y="404813"/>
            <a:ext cx="2608263" cy="3455987"/>
          </a:xfrm>
        </p:spPr>
      </p:pic>
      <p:pic>
        <p:nvPicPr>
          <p:cNvPr id="17411" name="Content Placeholder 4" descr="Male-Dancer-Resting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32082" t="22525" r="4919" b="12450"/>
          <a:stretch>
            <a:fillRect/>
          </a:stretch>
        </p:blipFill>
        <p:spPr>
          <a:xfrm>
            <a:off x="5940425" y="836613"/>
            <a:ext cx="1803400" cy="2592387"/>
          </a:xfrm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71550" y="9810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E" b="1"/>
              <a:t>A)</a:t>
            </a:r>
            <a:endParaRPr lang="en-US" b="1"/>
          </a:p>
        </p:txBody>
      </p:sp>
      <p:pic>
        <p:nvPicPr>
          <p:cNvPr id="17414" name="Content Placeholder 5" descr="male-nurse.png"/>
          <p:cNvPicPr>
            <a:picLocks noChangeAspect="1"/>
          </p:cNvPicPr>
          <p:nvPr/>
        </p:nvPicPr>
        <p:blipFill>
          <a:blip r:embed="rId4"/>
          <a:srcRect t="2411" b="2411"/>
          <a:stretch>
            <a:fillRect/>
          </a:stretch>
        </p:blipFill>
        <p:spPr bwMode="auto">
          <a:xfrm>
            <a:off x="1403350" y="3429000"/>
            <a:ext cx="236696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Content Placeholder 4" descr="Female Truck Driver.jpg"/>
          <p:cNvPicPr>
            <a:picLocks noChangeAspect="1"/>
          </p:cNvPicPr>
          <p:nvPr/>
        </p:nvPicPr>
        <p:blipFill>
          <a:blip r:embed="rId5"/>
          <a:srcRect t="12405" b="12405"/>
          <a:stretch>
            <a:fillRect/>
          </a:stretch>
        </p:blipFill>
        <p:spPr bwMode="auto">
          <a:xfrm>
            <a:off x="5508625" y="3500438"/>
            <a:ext cx="23002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71550" y="337661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E" b="1"/>
              <a:t>B)</a:t>
            </a:r>
            <a:endParaRPr lang="en-US" b="1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740650" y="9080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E" b="1"/>
              <a:t>C)</a:t>
            </a:r>
            <a:endParaRPr lang="en-US" b="1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812088" y="34480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E" b="1"/>
              <a:t>D)</a:t>
            </a:r>
            <a:endParaRPr lang="en-US" b="1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995738" y="2205038"/>
            <a:ext cx="194468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IE" sz="1900" b="1"/>
              <a:t>What reasons </a:t>
            </a:r>
          </a:p>
          <a:p>
            <a:pPr algn="ctr"/>
            <a:r>
              <a:rPr lang="en-IE" sz="1900" b="1"/>
              <a:t>do you </a:t>
            </a:r>
          </a:p>
          <a:p>
            <a:pPr algn="ctr"/>
            <a:r>
              <a:rPr lang="en-IE" sz="1900" b="1"/>
              <a:t>have for</a:t>
            </a:r>
          </a:p>
          <a:p>
            <a:pPr algn="ctr"/>
            <a:r>
              <a:rPr lang="en-IE" sz="1900" b="1"/>
              <a:t>your answer?</a:t>
            </a:r>
            <a:endParaRPr lang="en-US" sz="1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861175" cy="90487"/>
          </a:xfrm>
        </p:spPr>
        <p:txBody>
          <a:bodyPr/>
          <a:lstStyle/>
          <a:p>
            <a:endParaRPr lang="en-US" sz="4000" smtClean="0"/>
          </a:p>
        </p:txBody>
      </p:sp>
      <p:pic>
        <p:nvPicPr>
          <p:cNvPr id="53255" name="Content Placeholder 5" descr="female carpenter.jpg"/>
          <p:cNvPicPr>
            <a:picLocks noChangeAspect="1"/>
          </p:cNvPicPr>
          <p:nvPr/>
        </p:nvPicPr>
        <p:blipFill>
          <a:blip r:embed="rId2"/>
          <a:srcRect l="9102" t="-24913" r="5917" b="-24913"/>
          <a:stretch>
            <a:fillRect/>
          </a:stretch>
        </p:blipFill>
        <p:spPr bwMode="auto">
          <a:xfrm>
            <a:off x="1331913" y="549275"/>
            <a:ext cx="2608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Content Placeholder 4" descr="Male-Dancer-Resting.jpg"/>
          <p:cNvPicPr>
            <a:picLocks noChangeAspect="1"/>
          </p:cNvPicPr>
          <p:nvPr/>
        </p:nvPicPr>
        <p:blipFill>
          <a:blip r:embed="rId3"/>
          <a:srcRect l="32082" t="22525" r="4919" b="12450"/>
          <a:stretch>
            <a:fillRect/>
          </a:stretch>
        </p:blipFill>
        <p:spPr bwMode="auto">
          <a:xfrm>
            <a:off x="5940425" y="836613"/>
            <a:ext cx="18034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Content Placeholder 5" descr="male-nurse.png"/>
          <p:cNvPicPr>
            <a:picLocks noChangeAspect="1"/>
          </p:cNvPicPr>
          <p:nvPr/>
        </p:nvPicPr>
        <p:blipFill>
          <a:blip r:embed="rId4"/>
          <a:srcRect t="2411" b="2411"/>
          <a:stretch>
            <a:fillRect/>
          </a:stretch>
        </p:blipFill>
        <p:spPr bwMode="auto">
          <a:xfrm>
            <a:off x="1331913" y="3500438"/>
            <a:ext cx="23669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Content Placeholder 4" descr="Female Truck Driver.jpg"/>
          <p:cNvPicPr>
            <a:picLocks noChangeAspect="1"/>
          </p:cNvPicPr>
          <p:nvPr/>
        </p:nvPicPr>
        <p:blipFill>
          <a:blip r:embed="rId5"/>
          <a:srcRect t="12405" b="12405"/>
          <a:stretch>
            <a:fillRect/>
          </a:stretch>
        </p:blipFill>
        <p:spPr bwMode="auto">
          <a:xfrm>
            <a:off x="5651500" y="3573463"/>
            <a:ext cx="23002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995738" y="1341438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E" sz="2000" b="1"/>
              <a:t>Carpenter</a:t>
            </a:r>
            <a:endParaRPr lang="en-US" sz="2000" b="1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787900" y="2781300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E" sz="2000" b="1"/>
              <a:t>Dancer</a:t>
            </a:r>
            <a:endParaRPr lang="en-US" sz="2000" b="1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708400" y="3789363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E" sz="2000" b="1"/>
              <a:t>Nurse</a:t>
            </a:r>
            <a:endParaRPr lang="en-US" sz="2000" b="1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995738" y="5589588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E" sz="2000" b="1"/>
              <a:t>Truck Driver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258888" y="2205038"/>
            <a:ext cx="664686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42" tIns="38871" rIns="77742" bIns="38871">
            <a:spAutoFit/>
          </a:bodyPr>
          <a:lstStyle/>
          <a:p>
            <a:pPr defTabSz="777875"/>
            <a:endParaRPr lang="en-GB" sz="2000" b="1" i="1">
              <a:solidFill>
                <a:srgbClr val="000000"/>
              </a:solidFill>
              <a:latin typeface="Constantia - 32"/>
            </a:endParaRPr>
          </a:p>
          <a:p>
            <a:pPr defTabSz="777875"/>
            <a:r>
              <a:rPr lang="en-GB" sz="2400" b="1" i="1">
                <a:solidFill>
                  <a:srgbClr val="000000"/>
                </a:solidFill>
                <a:latin typeface="Constantia" pitchFamily="18" charset="0"/>
              </a:rPr>
              <a:t>A </a:t>
            </a:r>
            <a:r>
              <a:rPr lang="en-GB" sz="2400" b="1" i="1" u="sng">
                <a:solidFill>
                  <a:srgbClr val="000000"/>
                </a:solidFill>
                <a:latin typeface="Constantia" pitchFamily="18" charset="0"/>
              </a:rPr>
              <a:t>gender stereotype</a:t>
            </a:r>
            <a:r>
              <a:rPr lang="en-GB" sz="2400" b="1" i="1">
                <a:solidFill>
                  <a:srgbClr val="000000"/>
                </a:solidFill>
                <a:latin typeface="Constantia" pitchFamily="18" charset="0"/>
              </a:rPr>
              <a:t> is an assumption about a person </a:t>
            </a:r>
            <a:r>
              <a:rPr lang="en-GB" sz="2400" b="1" i="1" u="sng">
                <a:solidFill>
                  <a:srgbClr val="000000"/>
                </a:solidFill>
                <a:latin typeface="Constantia" pitchFamily="18" charset="0"/>
              </a:rPr>
              <a:t>because</a:t>
            </a:r>
            <a:r>
              <a:rPr lang="en-IE" sz="2400" b="1" i="1">
                <a:solidFill>
                  <a:srgbClr val="000000"/>
                </a:solidFill>
                <a:latin typeface="Constantia" pitchFamily="18" charset="0"/>
              </a:rPr>
              <a:t> they are female or male. </a:t>
            </a:r>
          </a:p>
          <a:p>
            <a:pPr defTabSz="777875"/>
            <a:endParaRPr lang="en-IE" sz="2400" b="1" i="1">
              <a:solidFill>
                <a:srgbClr val="000000"/>
              </a:solidFill>
              <a:latin typeface="Constantia" pitchFamily="18" charset="0"/>
            </a:endParaRPr>
          </a:p>
          <a:p>
            <a:pPr defTabSz="777875"/>
            <a:r>
              <a:rPr lang="en-IE" sz="2400" b="1" i="1">
                <a:solidFill>
                  <a:srgbClr val="000000"/>
                </a:solidFill>
                <a:latin typeface="Constantia" pitchFamily="18" charset="0"/>
              </a:rPr>
              <a:t>Gender stereotyping contributes to gender inequality because what we believe about girls/women and boys/men influences how we act towards them.</a:t>
            </a:r>
            <a:r>
              <a:rPr lang="en-IE" sz="2000" b="1">
                <a:solidFill>
                  <a:srgbClr val="000000"/>
                </a:solidFill>
                <a:latin typeface="Constantia" pitchFamily="18" charset="0"/>
              </a:rPr>
              <a:t> </a:t>
            </a:r>
            <a:endParaRPr lang="en-GB" sz="2000" b="1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827088" y="1341438"/>
            <a:ext cx="75612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42" tIns="38871" rIns="77742" bIns="38871">
            <a:spAutoFit/>
          </a:bodyPr>
          <a:lstStyle/>
          <a:p>
            <a:pPr algn="ctr" defTabSz="777875"/>
            <a:r>
              <a:rPr lang="en-GB" sz="4600">
                <a:solidFill>
                  <a:srgbClr val="465E9C"/>
                </a:solidFill>
                <a:latin typeface="Franklin Gothic Book - 72"/>
              </a:rPr>
              <a:t>Define gender stereotype…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4932363" y="1700213"/>
            <a:ext cx="1822450" cy="974725"/>
            <a:chOff x="3452" y="1353"/>
            <a:chExt cx="1276" cy="776"/>
          </a:xfrm>
        </p:grpSpPr>
        <p:pic>
          <p:nvPicPr>
            <p:cNvPr id="56323" name="Picture 3" descr="MSOffice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452" y="1353"/>
              <a:ext cx="1076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3603" y="1411"/>
              <a:ext cx="1125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42" tIns="38871" rIns="77742" bIns="38871">
              <a:spAutoFit/>
            </a:bodyPr>
            <a:lstStyle/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Girls </a:t>
              </a:r>
            </a:p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play…</a:t>
              </a:r>
            </a:p>
          </p:txBody>
        </p:sp>
      </p:grp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84213" y="692150"/>
            <a:ext cx="77755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42" tIns="38871" rIns="77742" bIns="38871">
            <a:spAutoFit/>
          </a:bodyPr>
          <a:lstStyle/>
          <a:p>
            <a:pPr algn="ctr" defTabSz="777875"/>
            <a:r>
              <a:rPr lang="en-IE" sz="2300">
                <a:solidFill>
                  <a:srgbClr val="465E9C"/>
                </a:solidFill>
                <a:latin typeface="Franklin Gothic Book - 36"/>
              </a:rPr>
              <a:t>Use these to help you think of your own gender stereotypes. </a:t>
            </a:r>
            <a:endParaRPr lang="en-GB" sz="2300">
              <a:solidFill>
                <a:srgbClr val="465E9C"/>
              </a:solidFill>
              <a:latin typeface="Franklin Gothic Book - 36"/>
            </a:endParaRPr>
          </a:p>
        </p:txBody>
      </p:sp>
      <p:pic>
        <p:nvPicPr>
          <p:cNvPr id="56326" name="Picture 6" descr="MM900283627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84888" y="1773238"/>
            <a:ext cx="12128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7164388" y="1700213"/>
            <a:ext cx="1654175" cy="974725"/>
            <a:chOff x="4994" y="1198"/>
            <a:chExt cx="1158" cy="776"/>
          </a:xfrm>
        </p:grpSpPr>
        <p:pic>
          <p:nvPicPr>
            <p:cNvPr id="56328" name="Picture 8" descr="MSOffice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4" y="1198"/>
              <a:ext cx="1077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5196" y="1255"/>
              <a:ext cx="956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42" tIns="38871" rIns="77742" bIns="38871">
              <a:spAutoFit/>
            </a:bodyPr>
            <a:lstStyle/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Girls </a:t>
              </a:r>
            </a:p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can…</a:t>
              </a:r>
            </a:p>
          </p:txBody>
        </p:sp>
      </p:grpSp>
      <p:pic>
        <p:nvPicPr>
          <p:cNvPr id="56330" name="Picture 10" descr="MM900283876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437063"/>
            <a:ext cx="17605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2555875" y="3860800"/>
            <a:ext cx="1479550" cy="939800"/>
            <a:chOff x="1788" y="3072"/>
            <a:chExt cx="1036" cy="747"/>
          </a:xfrm>
        </p:grpSpPr>
        <p:pic>
          <p:nvPicPr>
            <p:cNvPr id="56332" name="Picture 12" descr="MSOffice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8" y="3072"/>
              <a:ext cx="1036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1990" y="3129"/>
              <a:ext cx="679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42" tIns="38871" rIns="77742" bIns="38871">
              <a:spAutoFit/>
            </a:bodyPr>
            <a:lstStyle/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Girls </a:t>
              </a:r>
            </a:p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like…</a:t>
              </a:r>
            </a:p>
          </p:txBody>
        </p:sp>
      </p:grpSp>
      <p:grpSp>
        <p:nvGrpSpPr>
          <p:cNvPr id="56334" name="Group 14"/>
          <p:cNvGrpSpPr>
            <a:grpSpLocks/>
          </p:cNvGrpSpPr>
          <p:nvPr/>
        </p:nvGrpSpPr>
        <p:grpSpPr bwMode="auto">
          <a:xfrm>
            <a:off x="539750" y="3716338"/>
            <a:ext cx="1690688" cy="938212"/>
            <a:chOff x="377" y="2957"/>
            <a:chExt cx="1184" cy="747"/>
          </a:xfrm>
        </p:grpSpPr>
        <p:pic>
          <p:nvPicPr>
            <p:cNvPr id="56335" name="Picture 15" descr="MSOffice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77" y="2957"/>
              <a:ext cx="1036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6" name="Text Box 16"/>
            <p:cNvSpPr txBox="1">
              <a:spLocks noChangeArrowheads="1"/>
            </p:cNvSpPr>
            <p:nvPr/>
          </p:nvSpPr>
          <p:spPr bwMode="auto">
            <a:xfrm>
              <a:off x="528" y="3014"/>
              <a:ext cx="1033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42" tIns="38871" rIns="77742" bIns="38871">
              <a:spAutoFit/>
            </a:bodyPr>
            <a:lstStyle/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Girls </a:t>
              </a:r>
            </a:p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want…</a:t>
              </a:r>
            </a:p>
          </p:txBody>
        </p:sp>
      </p:grpSp>
      <p:pic>
        <p:nvPicPr>
          <p:cNvPr id="56337" name="Picture 17" descr="MM9002836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2420938"/>
            <a:ext cx="16113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38" name="Group 18"/>
          <p:cNvGrpSpPr>
            <a:grpSpLocks/>
          </p:cNvGrpSpPr>
          <p:nvPr/>
        </p:nvGrpSpPr>
        <p:grpSpPr bwMode="auto">
          <a:xfrm>
            <a:off x="827088" y="1844675"/>
            <a:ext cx="2092325" cy="965200"/>
            <a:chOff x="579" y="1468"/>
            <a:chExt cx="1465" cy="768"/>
          </a:xfrm>
        </p:grpSpPr>
        <p:pic>
          <p:nvPicPr>
            <p:cNvPr id="56339" name="Picture 19" descr="MSOffice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79" y="1468"/>
              <a:ext cx="106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0" name="Text Box 20"/>
            <p:cNvSpPr txBox="1">
              <a:spLocks noChangeArrowheads="1"/>
            </p:cNvSpPr>
            <p:nvPr/>
          </p:nvSpPr>
          <p:spPr bwMode="auto">
            <a:xfrm>
              <a:off x="731" y="1468"/>
              <a:ext cx="1313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42" tIns="38871" rIns="77742" bIns="38871">
              <a:spAutoFit/>
            </a:bodyPr>
            <a:lstStyle/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Boys </a:t>
              </a:r>
            </a:p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should…</a:t>
              </a:r>
            </a:p>
          </p:txBody>
        </p:sp>
      </p:grpSp>
      <p:grpSp>
        <p:nvGrpSpPr>
          <p:cNvPr id="56341" name="Group 21"/>
          <p:cNvGrpSpPr>
            <a:grpSpLocks/>
          </p:cNvGrpSpPr>
          <p:nvPr/>
        </p:nvGrpSpPr>
        <p:grpSpPr bwMode="auto">
          <a:xfrm>
            <a:off x="3205163" y="1844675"/>
            <a:ext cx="1778000" cy="965200"/>
            <a:chOff x="2243" y="1468"/>
            <a:chExt cx="1245" cy="768"/>
          </a:xfrm>
        </p:grpSpPr>
        <p:pic>
          <p:nvPicPr>
            <p:cNvPr id="56342" name="Picture 22" descr="MSOffice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3" y="1468"/>
              <a:ext cx="106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3" name="Text Box 23"/>
            <p:cNvSpPr txBox="1">
              <a:spLocks noChangeArrowheads="1"/>
            </p:cNvSpPr>
            <p:nvPr/>
          </p:nvSpPr>
          <p:spPr bwMode="auto">
            <a:xfrm>
              <a:off x="2444" y="1525"/>
              <a:ext cx="104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42" tIns="38871" rIns="77742" bIns="38871">
              <a:spAutoFit/>
            </a:bodyPr>
            <a:lstStyle/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Boys </a:t>
              </a:r>
            </a:p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need…</a:t>
              </a:r>
            </a:p>
          </p:txBody>
        </p:sp>
      </p:grpSp>
      <p:pic>
        <p:nvPicPr>
          <p:cNvPr id="56344" name="Picture 24" descr="MM900303375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437063"/>
            <a:ext cx="14319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4500563" y="3644900"/>
            <a:ext cx="1911350" cy="1006475"/>
            <a:chOff x="3150" y="2900"/>
            <a:chExt cx="1338" cy="800"/>
          </a:xfrm>
        </p:grpSpPr>
        <p:pic>
          <p:nvPicPr>
            <p:cNvPr id="56346" name="Picture 26" descr="MSOffice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150" y="2900"/>
              <a:ext cx="1109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3352" y="2957"/>
              <a:ext cx="1136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42" tIns="38871" rIns="77742" bIns="38871">
              <a:spAutoFit/>
            </a:bodyPr>
            <a:lstStyle/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Boys </a:t>
              </a:r>
            </a:p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wear…</a:t>
              </a:r>
            </a:p>
          </p:txBody>
        </p:sp>
      </p:grpSp>
      <p:grpSp>
        <p:nvGrpSpPr>
          <p:cNvPr id="56348" name="Group 28"/>
          <p:cNvGrpSpPr>
            <a:grpSpLocks/>
          </p:cNvGrpSpPr>
          <p:nvPr/>
        </p:nvGrpSpPr>
        <p:grpSpPr bwMode="auto">
          <a:xfrm>
            <a:off x="6804025" y="3717925"/>
            <a:ext cx="2089150" cy="1004888"/>
            <a:chOff x="4762" y="2957"/>
            <a:chExt cx="1462" cy="800"/>
          </a:xfrm>
        </p:grpSpPr>
        <p:pic>
          <p:nvPicPr>
            <p:cNvPr id="56349" name="Picture 29" descr="MSOffice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2" y="2957"/>
              <a:ext cx="1109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50" name="Text Box 30"/>
            <p:cNvSpPr txBox="1">
              <a:spLocks noChangeArrowheads="1"/>
            </p:cNvSpPr>
            <p:nvPr/>
          </p:nvSpPr>
          <p:spPr bwMode="auto">
            <a:xfrm>
              <a:off x="4959" y="2967"/>
              <a:ext cx="1265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42" tIns="38871" rIns="77742" bIns="38871">
              <a:spAutoFit/>
            </a:bodyPr>
            <a:lstStyle/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Boys </a:t>
              </a:r>
            </a:p>
            <a:p>
              <a:pPr defTabSz="777875"/>
              <a:r>
                <a:rPr lang="en-GB">
                  <a:solidFill>
                    <a:srgbClr val="000000"/>
                  </a:solidFill>
                  <a:latin typeface="Lucida Handwriting - 64"/>
                </a:rPr>
                <a:t>watch…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ctrTitle"/>
          </p:nvPr>
        </p:nvSpPr>
        <p:spPr>
          <a:xfrm>
            <a:off x="1403350" y="1844675"/>
            <a:ext cx="6400800" cy="1008063"/>
          </a:xfrm>
        </p:spPr>
        <p:txBody>
          <a:bodyPr/>
          <a:lstStyle/>
          <a:p>
            <a:r>
              <a:rPr lang="en-IE" sz="4400" smtClean="0"/>
              <a:t>Gender stereotypes</a:t>
            </a:r>
          </a:p>
        </p:txBody>
      </p:sp>
      <p:sp>
        <p:nvSpPr>
          <p:cNvPr id="33794" name="Subtitle 2"/>
          <p:cNvSpPr>
            <a:spLocks noGrp="1"/>
          </p:cNvSpPr>
          <p:nvPr>
            <p:ph type="subTitle" idx="1"/>
          </p:nvPr>
        </p:nvSpPr>
        <p:spPr>
          <a:xfrm>
            <a:off x="1692275" y="3141663"/>
            <a:ext cx="5746750" cy="2119312"/>
          </a:xfrm>
        </p:spPr>
        <p:txBody>
          <a:bodyPr/>
          <a:lstStyle/>
          <a:p>
            <a:r>
              <a:rPr lang="en-IE" sz="3200" smtClean="0"/>
              <a:t>In what way are the following pictures gender stereotypes?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 rot="21540000">
            <a:off x="973138" y="1335088"/>
            <a:ext cx="3529012" cy="1012825"/>
          </a:xfrm>
        </p:spPr>
        <p:txBody>
          <a:bodyPr/>
          <a:lstStyle/>
          <a:p>
            <a:r>
              <a:rPr lang="en-GB" sz="2000" b="1" smtClean="0">
                <a:solidFill>
                  <a:srgbClr val="000000"/>
                </a:solidFill>
              </a:rPr>
              <a:t>What gender stereotypes </a:t>
            </a:r>
            <a:br>
              <a:rPr lang="en-GB" sz="2000" b="1" smtClean="0">
                <a:solidFill>
                  <a:srgbClr val="000000"/>
                </a:solidFill>
              </a:rPr>
            </a:br>
            <a:r>
              <a:rPr lang="en-GB" sz="2000" b="1" smtClean="0">
                <a:solidFill>
                  <a:srgbClr val="000000"/>
                </a:solidFill>
              </a:rPr>
              <a:t>do you think this photo depicts ?</a:t>
            </a:r>
            <a:endParaRPr lang="en-IE" sz="2000" b="1" smtClean="0">
              <a:solidFill>
                <a:srgbClr val="000000"/>
              </a:solidFill>
            </a:endParaRPr>
          </a:p>
        </p:txBody>
      </p:sp>
      <p:sp>
        <p:nvSpPr>
          <p:cNvPr id="34818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258888" y="2779713"/>
            <a:ext cx="2928937" cy="2941637"/>
          </a:xfrm>
        </p:spPr>
        <p:txBody>
          <a:bodyPr/>
          <a:lstStyle/>
          <a:p>
            <a:r>
              <a:rPr lang="en-IE" sz="3600" b="1" i="1" smtClean="0"/>
              <a:t>Boys…</a:t>
            </a:r>
          </a:p>
          <a:p>
            <a:r>
              <a:rPr lang="en-IE" sz="3600" b="1" i="1" smtClean="0"/>
              <a:t>Girls…</a:t>
            </a:r>
          </a:p>
        </p:txBody>
      </p:sp>
      <p:pic>
        <p:nvPicPr>
          <p:cNvPr id="12" name="Picture Placeholder 11" descr="soccer.jpg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319" t="-1" r="24006" b="8687"/>
          <a:stretch/>
        </p:blipFill>
        <p:spPr>
          <a:xfrm rot="60000">
            <a:off x="4967288" y="1436688"/>
            <a:ext cx="2832100" cy="4068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585</TotalTime>
  <Words>477</Words>
  <Application>Microsoft Macintosh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Gender Stereotypes</vt:lpstr>
      <vt:lpstr>✓ Define and use the term ‘gender   stereotype’ correctly. ✓ List stereotypes for girls and for boys. ✓ Play ‘guess the occupation game’.  </vt:lpstr>
      <vt:lpstr>What jobs do these  people have?</vt:lpstr>
      <vt:lpstr>Slide 4</vt:lpstr>
      <vt:lpstr>Slide 5</vt:lpstr>
      <vt:lpstr>Slide 6</vt:lpstr>
      <vt:lpstr>Slide 7</vt:lpstr>
      <vt:lpstr>Gender stereotypes</vt:lpstr>
      <vt:lpstr>What gender stereotypes  do you think this photo depicts ?</vt:lpstr>
      <vt:lpstr>What gender stereotypes  do you think this photo depicts ?</vt:lpstr>
      <vt:lpstr>What gender stereotypes  do you think this photo depicts ?</vt:lpstr>
      <vt:lpstr>What gender stereotypes  do you think this photo depicts ?</vt:lpstr>
      <vt:lpstr>Gender stereotypes</vt:lpstr>
      <vt:lpstr>Slide 14</vt:lpstr>
      <vt:lpstr>Slide 15</vt:lpstr>
      <vt:lpstr>Slide 16</vt:lpstr>
      <vt:lpstr>Slide 17</vt:lpstr>
      <vt:lpstr>Conclusions</vt:lpstr>
      <vt:lpstr>Extension Activities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</dc:creator>
  <cp:lastModifiedBy>Fionnuala Ward</cp:lastModifiedBy>
  <cp:revision>64</cp:revision>
  <dcterms:created xsi:type="dcterms:W3CDTF">2012-09-12T12:00:56Z</dcterms:created>
  <dcterms:modified xsi:type="dcterms:W3CDTF">2012-09-12T12:03:07Z</dcterms:modified>
</cp:coreProperties>
</file>