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1"/>
  </p:notesMasterIdLst>
  <p:handoutMasterIdLst>
    <p:handoutMasterId r:id="rId22"/>
  </p:handoutMasterIdLst>
  <p:sldIdLst>
    <p:sldId id="266" r:id="rId2"/>
    <p:sldId id="268" r:id="rId3"/>
    <p:sldId id="274" r:id="rId4"/>
    <p:sldId id="257" r:id="rId5"/>
    <p:sldId id="258" r:id="rId6"/>
    <p:sldId id="270" r:id="rId7"/>
    <p:sldId id="271" r:id="rId8"/>
    <p:sldId id="272" r:id="rId9"/>
    <p:sldId id="273" r:id="rId10"/>
    <p:sldId id="259" r:id="rId11"/>
    <p:sldId id="260" r:id="rId12"/>
    <p:sldId id="261" r:id="rId13"/>
    <p:sldId id="275" r:id="rId14"/>
    <p:sldId id="262" r:id="rId15"/>
    <p:sldId id="263" r:id="rId16"/>
    <p:sldId id="269" r:id="rId17"/>
    <p:sldId id="264" r:id="rId18"/>
    <p:sldId id="265" r:id="rId19"/>
    <p:sldId id="267" r:id="rId20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8768" autoAdjust="0"/>
  </p:normalViewPr>
  <p:slideViewPr>
    <p:cSldViewPr>
      <p:cViewPr varScale="1">
        <p:scale>
          <a:sx n="74" d="100"/>
          <a:sy n="74" d="100"/>
        </p:scale>
        <p:origin x="-12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AE0BF-FFC6-425B-9ED9-FF094DA54DE4}" type="datetimeFigureOut">
              <a:rPr lang="en-GB" smtClean="0"/>
              <a:pPr/>
              <a:t>06/04/2011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77FA5-00AE-4105-ABCF-49C9868920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E55E2-6FAE-41BE-AC7C-C5B496DCD72A}" type="datetimeFigureOut">
              <a:rPr lang="en-GB" smtClean="0"/>
              <a:pPr/>
              <a:t>06/04/2011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FF37C-6B91-493D-B647-C378D213BE5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32616-260A-498A-9B50-71C5CBE09138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D0BD-4586-4DB1-BCD1-91D42B7243E2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0C2-00C0-4508-BF12-EE3B46F49580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8866-FCCD-4A30-9A5A-ECD620D2DE1B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D2A-7FDA-4ECF-9DD6-C92E119FBC84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DAD2-6E77-4361-9E5F-EACE4865DE97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FFEA-76F7-4064-82E7-521EA2A40F30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931A-D714-472F-9F50-C273457849F2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35626-4C19-4CBF-8284-EF07A1B39C4A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FFD8-4CC2-42D6-B28D-C97E6F357589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F8FC-F164-48BD-8031-93D4BB898FC0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974607-542A-4E24-A3B7-A726EA06A280}" type="datetime1">
              <a:rPr lang="en-GB" smtClean="0"/>
              <a:t>06/04/2011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DA4E8-66C5-4E02-8E39-D09AF0B0579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ransition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649408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just"/>
            <a:r>
              <a:rPr lang="en-GB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GB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HERMAPHRODITISM</a:t>
            </a:r>
          </a:p>
          <a:p>
            <a:pPr algn="just"/>
            <a:r>
              <a:rPr lang="en-GB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          </a:t>
            </a:r>
            <a:r>
              <a:rPr lang="en-GB" sz="3600" dirty="0" smtClean="0">
                <a:solidFill>
                  <a:schemeClr val="bg1"/>
                </a:solidFill>
                <a:latin typeface="Monotype Corsiva" pitchFamily="66" charset="0"/>
                <a:cs typeface="Times New Roman" pitchFamily="18" charset="0"/>
              </a:rPr>
              <a:t>PRESENTED BY:</a:t>
            </a:r>
          </a:p>
          <a:p>
            <a:pPr algn="just"/>
            <a:r>
              <a:rPr lang="en-GB" sz="3200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 	</a:t>
            </a:r>
          </a:p>
          <a:p>
            <a:pPr algn="just"/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algn="just"/>
            <a:r>
              <a:rPr lang="en-GB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BALOGUN, Wasiu Gbolahan</a:t>
            </a:r>
          </a:p>
          <a:p>
            <a:pPr algn="just"/>
            <a:r>
              <a:rPr lang="en-GB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GB" sz="3600" b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(07/46KA027</a:t>
            </a:r>
            <a:r>
              <a:rPr lang="en-GB" sz="36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)</a:t>
            </a:r>
          </a:p>
          <a:p>
            <a:endParaRPr lang="en-GB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Anatomy Department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GB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Faculty of B.M.S,</a:t>
            </a:r>
          </a:p>
          <a:p>
            <a:r>
              <a:rPr lang="en-GB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University of Ilorin.</a:t>
            </a:r>
            <a:endParaRPr lang="en-GB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Documents and Settings\Al majed Center Tel .AL-1IBM98YNWWK4\My Documents\My Pictures\cah pre and po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645024"/>
            <a:ext cx="3240360" cy="294664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-27384"/>
            <a:ext cx="8964488" cy="723274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algn="just">
              <a:lnSpc>
                <a:spcPct val="150000"/>
              </a:lnSpc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They include: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Error in sex determination 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Moore and Persaud, 2008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Congenital adrenal hyperplasia 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Allen, 2008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Male hormones taken or encountered  by the </a:t>
            </a:r>
          </a:p>
          <a:p>
            <a:pPr algn="just">
              <a:lnSpc>
                <a:spcPct val="150000"/>
              </a:lnSpc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mother during pregnancy 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Allen, 2008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Excessive exposure of the female foetus to androgens 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Sadler, 2008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Genetic mutation</a:t>
            </a:r>
          </a:p>
          <a:p>
            <a:pPr algn="just">
              <a:buFont typeface="Arial" pitchFamily="34" charset="0"/>
              <a:buChar char="•"/>
            </a:pP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0"/>
            <a:ext cx="864096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DEFECTS</a:t>
            </a:r>
          </a:p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hermaphrodites have some defect in common which include</a:t>
            </a:r>
          </a:p>
          <a:p>
            <a:pPr algn="just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Infertility</a:t>
            </a:r>
          </a:p>
          <a:p>
            <a:pPr algn="just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Risk of malignant tumour</a:t>
            </a:r>
          </a:p>
          <a:p>
            <a:pPr algn="just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Amenorrhoea</a:t>
            </a:r>
          </a:p>
          <a:p>
            <a:pPr algn="just">
              <a:lnSpc>
                <a:spcPct val="150000"/>
              </a:lnSpc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True hermaphrodite have a cystic ovary-like gonad, AIS experience hirsutism, female pseudohermaphrodites have a small persistent urogenital sinus while the male pseudohermaphrodites have an unicorn uterus.</a:t>
            </a:r>
            <a:endParaRPr lang="en-GB" sz="2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GB" sz="2800" kern="120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	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928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endParaRPr lang="en-GB" sz="3200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can be diagnosed by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Karyotype analysis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Specific molecular testing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Gonadal biopsy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Endoscopic examination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Ultrasound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Federman’s rule 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Kliegman et al., 2007</a:t>
            </a:r>
            <a:r>
              <a:rPr lang="en-GB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GB" sz="2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PREVENTION</a:t>
            </a:r>
          </a:p>
          <a:p>
            <a:pPr algn="just">
              <a:lnSpc>
                <a:spcPct val="200000"/>
              </a:lnSpc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Hermaphroditism is preventable, women having unprotected sex, pregnant women, sportsmen and sportswomen should not consume steroid drugs no matter it concentration as it is injurious to the developing child.</a:t>
            </a:r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"/>
            <a:ext cx="9144000" cy="64940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pPr algn="just">
              <a:lnSpc>
                <a:spcPct val="150000"/>
              </a:lnSpc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Different methods have been devised, they include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Medications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Behavioural therapies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Intensive community support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Breast replacement surgery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Surgical correction of the genitalia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Vaginal repair and construction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Orchidectomy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0186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SOCIAL AND LEGAL IMPLICATIONS</a:t>
            </a: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Intersex people are treated in different ways by </a:t>
            </a:r>
          </a:p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different cultures. In some cultures, they have to </a:t>
            </a:r>
          </a:p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conform to either a female or a male gender role   </a:t>
            </a:r>
            <a:r>
              <a:rPr lang="en-GB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Gagnon and Simon, 1973</a:t>
            </a:r>
            <a:r>
              <a:rPr lang="en-GB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GB" sz="32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Intersex has been subjected to undergo test which are humiliating genital photography as in Caster semanya case 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Bryant, 2009</a:t>
            </a:r>
            <a:r>
              <a:rPr lang="en-GB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If the patient is managed incorrectly, she or he may be doomed to live as a sex freak </a:t>
            </a:r>
            <a:r>
              <a:rPr lang="en-GB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Yousef, 2009</a:t>
            </a:r>
            <a:r>
              <a:rPr lang="en-GB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GB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Intersex is a complex issue and its treatment has short- and long-term consequences.</a:t>
            </a:r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33265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algn="just">
              <a:buFont typeface="Wingdings" pitchFamily="2" charset="2"/>
              <a:buChar char="q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Hermaphroditism is a form of genetic deception</a:t>
            </a:r>
          </a:p>
          <a:p>
            <a:pPr algn="just"/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Prevention is better than cure, hermaphroditism is real.</a:t>
            </a:r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726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			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Allen L.(2009). Disorders of sexual development. </a:t>
            </a:r>
            <a:r>
              <a:rPr lang="en-GB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Obstet Gynecol Clin North Am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36:25-45.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Anand S. (2008). Oxford Concise Medical Dictionary 6th Edition.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Bryant Tom (2009). "Caster Semenya subjected to 'humiliating' sex test, claims coach". </a:t>
            </a:r>
            <a:r>
              <a:rPr lang="en-GB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Guardian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(London).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Gagnon and Simon (1973). Sex, Sexual instruction, socialization and homosexuality. Aldine pub.co (Chicago), 310-14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Intersex Society of North America (2006): A world free of shame, secrecy, and unwanted genital surgery.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0"/>
            <a:ext cx="9144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Kliegman </a:t>
            </a:r>
            <a:r>
              <a:rPr lang="en-GB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et al.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(2007). </a:t>
            </a:r>
            <a:r>
              <a:rPr lang="en-GB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Nelson Textbook of Pediatrics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18th ed. Philadelphia, Pa: Saunders Elsevier; chap 589.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Michidelis </a:t>
            </a:r>
            <a:r>
              <a:rPr lang="en-GB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., (1984). “Inguinal hernia leading to the diagnosis of internal male pseudo hermaphroditism” Acta chir. Belg. 84 (4): 255-8.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Moore and Persaud (2008). Clinically oriented anatomy :the developing human 8th edition 273-5  </a:t>
            </a:r>
          </a:p>
          <a:p>
            <a:pPr lvl="0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Thomas Sadler (2008). </a:t>
            </a:r>
            <a:r>
              <a:rPr lang="en-GB" sz="32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Langman's medical embryology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Hagerstown, MD: Lippincott Williams &amp; Wilkins. p. 252</a:t>
            </a:r>
          </a:p>
          <a:p>
            <a:pPr lvl="0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Yousef Jehad, (2009). intersexuality powerpoint presentation </a:t>
            </a:r>
            <a:r>
              <a:rPr lang="en-US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Alhayat ART Center Amman Jordan</a:t>
            </a: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628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548680"/>
            <a:ext cx="813690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GB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 FOR YOUR </a:t>
            </a:r>
          </a:p>
          <a:p>
            <a:r>
              <a:rPr lang="en-GB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r>
              <a:rPr lang="en-GB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r>
              <a:rPr lang="en-GB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GB" sz="4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ATTENTION</a:t>
            </a:r>
          </a:p>
          <a:p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GB" sz="3600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36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GB" sz="3600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568952" cy="68634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Human sexual development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Images of hermaphrodite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Defects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Diagnosis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Prevention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Social and Legal implications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GB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GB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GB" sz="3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Hermaphroditism is defined as a congenital disorder in which the development of </a:t>
            </a:r>
            <a:r>
              <a:rPr lang="en-GB" sz="3200" spc="2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chromosomal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gonadal, or anatomical sex is atypical.</a:t>
            </a: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is the discrepancy that occur between the morphology of the gonads and the appearance of the external genitalia (</a:t>
            </a:r>
            <a:r>
              <a:rPr lang="en-GB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Moore and Persaud, 2008</a:t>
            </a: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Recently, the word intersex has come into preferential usage in humans as hermaphroditism is found misleading. </a:t>
            </a:r>
          </a:p>
          <a:p>
            <a:pPr algn="just"/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838200" y="381000"/>
            <a:ext cx="7620000" cy="11430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HUMAN SEXUAL DEVELOPMENT</a:t>
            </a:r>
            <a:endParaRPr kumimoji="0" lang="en-US" sz="3200" b="1" i="0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843808" y="1628800"/>
            <a:ext cx="3264035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 rtl="0"/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Chromosomal sex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3276600" y="2408238"/>
            <a:ext cx="232948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 rtl="0"/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Gonadal sex</a:t>
            </a:r>
            <a:r>
              <a:rPr lang="en-US" sz="3200" dirty="0">
                <a:solidFill>
                  <a:srgbClr val="F8EF34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876800" y="3436938"/>
            <a:ext cx="3547766" cy="5847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 rtl="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External genital sex 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990600" y="3435350"/>
            <a:ext cx="3433953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 rtl="0"/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Internal genital sex 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4953000" y="4351338"/>
            <a:ext cx="3777381" cy="5847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ASSIGNMENT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5848350" y="5373216"/>
            <a:ext cx="2749471" cy="107721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identity</a:t>
            </a:r>
          </a:p>
          <a:p>
            <a:pPr algn="ctr" rtl="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role      </a:t>
            </a: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1447800" y="5373216"/>
            <a:ext cx="2509020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Sex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rearing</a:t>
            </a: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>
            <a:off x="6781800" y="3962400"/>
            <a:ext cx="0" cy="381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AutoShape 19"/>
          <p:cNvCxnSpPr>
            <a:cxnSpLocks noChangeShapeType="1"/>
            <a:stCxn id="34" idx="2"/>
            <a:endCxn id="35" idx="0"/>
          </p:cNvCxnSpPr>
          <p:nvPr/>
        </p:nvCxnSpPr>
        <p:spPr bwMode="auto">
          <a:xfrm rot="16200000" flipH="1">
            <a:off x="5324050" y="2110304"/>
            <a:ext cx="443925" cy="2209341"/>
          </a:xfrm>
          <a:prstGeom prst="bentConnector3">
            <a:avLst>
              <a:gd name="adj1" fmla="val 50000"/>
            </a:avLst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2" name="AutoShape 20"/>
          <p:cNvCxnSpPr>
            <a:cxnSpLocks noChangeShapeType="1"/>
            <a:stCxn id="34" idx="2"/>
            <a:endCxn id="36" idx="0"/>
          </p:cNvCxnSpPr>
          <p:nvPr/>
        </p:nvCxnSpPr>
        <p:spPr bwMode="auto">
          <a:xfrm rot="5400000">
            <a:off x="3353292" y="2347299"/>
            <a:ext cx="442337" cy="1733765"/>
          </a:xfrm>
          <a:prstGeom prst="bentConnector3">
            <a:avLst>
              <a:gd name="adj1" fmla="val 50000"/>
            </a:avLst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3" name="AutoShape 21"/>
          <p:cNvCxnSpPr>
            <a:cxnSpLocks noChangeShapeType="1"/>
            <a:stCxn id="37" idx="2"/>
            <a:endCxn id="38" idx="0"/>
          </p:cNvCxnSpPr>
          <p:nvPr/>
        </p:nvCxnSpPr>
        <p:spPr bwMode="auto">
          <a:xfrm rot="16200000" flipH="1">
            <a:off x="6813837" y="4963966"/>
            <a:ext cx="437103" cy="381395"/>
          </a:xfrm>
          <a:prstGeom prst="bentConnector3">
            <a:avLst>
              <a:gd name="adj1" fmla="val 50000"/>
            </a:avLst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AutoShape 22"/>
          <p:cNvCxnSpPr>
            <a:cxnSpLocks noChangeShapeType="1"/>
            <a:stCxn id="37" idx="2"/>
            <a:endCxn id="39" idx="0"/>
          </p:cNvCxnSpPr>
          <p:nvPr/>
        </p:nvCxnSpPr>
        <p:spPr bwMode="auto">
          <a:xfrm rot="5400000">
            <a:off x="4553450" y="3084974"/>
            <a:ext cx="437103" cy="4139381"/>
          </a:xfrm>
          <a:prstGeom prst="bentConnector3">
            <a:avLst>
              <a:gd name="adj1" fmla="val 50000"/>
            </a:avLst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5" name="Line 23"/>
          <p:cNvSpPr>
            <a:spLocks noChangeShapeType="1"/>
          </p:cNvSpPr>
          <p:nvPr/>
        </p:nvSpPr>
        <p:spPr bwMode="auto">
          <a:xfrm flipV="1">
            <a:off x="4038600" y="5791200"/>
            <a:ext cx="1447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>
            <a:off x="4572000" y="2133600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99792" y="630932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GB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Yousef, 2009</a:t>
            </a:r>
            <a:r>
              <a:rPr lang="en-GB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638132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1:sex development</a:t>
            </a:r>
            <a:endParaRPr lang="en-GB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Hermaphroditism can be classified into 4: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True hermaphrodite</a:t>
            </a: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Male Pseudohermaphroditism </a:t>
            </a:r>
          </a:p>
          <a:p>
            <a:pPr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Female Pseudohermaphroditism</a:t>
            </a:r>
          </a:p>
          <a:p>
            <a:pPr lvl="1" algn="just">
              <a:buFont typeface="Wingdings" pitchFamily="2" charset="2"/>
              <a:buChar char="Ø"/>
            </a:pPr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Androgen insensitivity syndrome (AIS) which can be subdivided into</a:t>
            </a:r>
          </a:p>
          <a:p>
            <a:pPr algn="just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Complete</a:t>
            </a:r>
          </a:p>
          <a:p>
            <a:pPr algn="just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Mild</a:t>
            </a:r>
          </a:p>
          <a:p>
            <a:pPr algn="just"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Partial</a:t>
            </a:r>
          </a:p>
          <a:p>
            <a:pPr algn="just"/>
            <a:r>
              <a:rPr lang="en-GB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Anand , 2008</a:t>
            </a:r>
            <a:r>
              <a:rPr lang="en-GB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GB" sz="3200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3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980728"/>
            <a:ext cx="4536503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9552" y="260648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 OF HERMAPHRODITES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5661248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Fig 1:Image of a male pseudohermaphrodite</a:t>
            </a:r>
          </a:p>
          <a:p>
            <a:pPr algn="just"/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Yousef , 2008</a:t>
            </a:r>
            <a:r>
              <a:rPr lang="en-GB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3200" b="1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04664"/>
            <a:ext cx="6120680" cy="468052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1440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515719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Fig 2:The external genitalia of a true hermaphrodite showing both male and female sex organs </a:t>
            </a:r>
            <a:r>
              <a:rPr lang="en-GB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Yousef , 2009</a:t>
            </a:r>
            <a:r>
              <a:rPr lang="en-GB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60649"/>
            <a:ext cx="2695575" cy="511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67544" y="5517232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Fig 3: Picture of a female pseudohermaphrodite</a:t>
            </a:r>
          </a:p>
          <a:p>
            <a:r>
              <a:rPr lang="en-GB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</a:t>
            </a:r>
            <a:r>
              <a:rPr lang="en-GB" sz="2000" b="1" i="1" dirty="0" smtClean="0">
                <a:solidFill>
                  <a:srgbClr val="FFFF00"/>
                </a:solidFill>
              </a:rPr>
              <a:t>Moore and Persaud, 2008</a:t>
            </a:r>
            <a:r>
              <a:rPr lang="en-GB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en-GB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endParaRPr lang="en-GB" sz="32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0300" y="188641"/>
            <a:ext cx="434340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57332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Fig 4:Picture of a patient with Androgen Insensitivity Syndrome </a:t>
            </a:r>
            <a:r>
              <a:rPr lang="en-GB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Sadler</a:t>
            </a:r>
            <a:r>
              <a:rPr lang="en-GB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2008</a:t>
            </a:r>
            <a:r>
              <a:rPr lang="en-GB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GB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4E8-66C5-4E02-8E39-D09AF0B0579F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5734</TotalTime>
  <Words>276</Words>
  <Application>Microsoft Office PowerPoint</Application>
  <PresentationFormat>On-screen Show (4:3)</PresentationFormat>
  <Paragraphs>157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abdulw</dc:creator>
  <cp:lastModifiedBy>abdulw</cp:lastModifiedBy>
  <cp:revision>125</cp:revision>
  <dcterms:created xsi:type="dcterms:W3CDTF">2011-01-13T08:01:22Z</dcterms:created>
  <dcterms:modified xsi:type="dcterms:W3CDTF">2011-04-06T12:14:45Z</dcterms:modified>
</cp:coreProperties>
</file>