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23" r:id="rId4"/>
    <p:sldId id="258" r:id="rId5"/>
    <p:sldId id="259" r:id="rId6"/>
    <p:sldId id="321" r:id="rId7"/>
    <p:sldId id="322" r:id="rId8"/>
    <p:sldId id="324" r:id="rId9"/>
    <p:sldId id="261" r:id="rId10"/>
    <p:sldId id="326" r:id="rId11"/>
    <p:sldId id="325" r:id="rId12"/>
    <p:sldId id="327" r:id="rId13"/>
    <p:sldId id="262" r:id="rId14"/>
    <p:sldId id="263" r:id="rId15"/>
    <p:sldId id="328" r:id="rId16"/>
    <p:sldId id="264" r:id="rId17"/>
    <p:sldId id="375" r:id="rId18"/>
    <p:sldId id="376" r:id="rId19"/>
    <p:sldId id="265" r:id="rId20"/>
    <p:sldId id="266" r:id="rId21"/>
    <p:sldId id="267" r:id="rId22"/>
    <p:sldId id="329" r:id="rId23"/>
    <p:sldId id="268" r:id="rId24"/>
    <p:sldId id="331" r:id="rId25"/>
    <p:sldId id="333" r:id="rId26"/>
    <p:sldId id="373" r:id="rId27"/>
    <p:sldId id="334" r:id="rId28"/>
    <p:sldId id="335" r:id="rId29"/>
    <p:sldId id="336" r:id="rId30"/>
    <p:sldId id="338" r:id="rId31"/>
    <p:sldId id="339" r:id="rId32"/>
    <p:sldId id="377" r:id="rId33"/>
    <p:sldId id="340" r:id="rId34"/>
    <p:sldId id="341" r:id="rId35"/>
    <p:sldId id="374" r:id="rId36"/>
    <p:sldId id="342" r:id="rId37"/>
    <p:sldId id="37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78" r:id="rId47"/>
    <p:sldId id="351" r:id="rId48"/>
    <p:sldId id="352" r:id="rId49"/>
    <p:sldId id="379" r:id="rId50"/>
    <p:sldId id="380" r:id="rId51"/>
    <p:sldId id="353" r:id="rId52"/>
    <p:sldId id="354" r:id="rId53"/>
    <p:sldId id="355" r:id="rId54"/>
    <p:sldId id="356" r:id="rId55"/>
    <p:sldId id="358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27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AMBIGUOUS GENITALIA</a:t>
            </a:r>
            <a:endParaRPr lang="en-US" sz="4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67400" y="3810000"/>
            <a:ext cx="2971800" cy="2243328"/>
          </a:xfrm>
        </p:spPr>
        <p:txBody>
          <a:bodyPr/>
          <a:lstStyle/>
          <a:p>
            <a:pPr algn="r">
              <a:buNone/>
            </a:pPr>
            <a:r>
              <a:rPr lang="en-US" dirty="0" err="1" smtClean="0"/>
              <a:t>Gaurav</a:t>
            </a:r>
            <a:r>
              <a:rPr lang="en-US" dirty="0" smtClean="0"/>
              <a:t> </a:t>
            </a:r>
            <a:r>
              <a:rPr lang="en-US" dirty="0" err="1" smtClean="0"/>
              <a:t>Nahar</a:t>
            </a:r>
            <a:endParaRPr lang="en-US" dirty="0" smtClean="0"/>
          </a:p>
          <a:p>
            <a:pPr algn="r">
              <a:buNone/>
            </a:pPr>
            <a:r>
              <a:rPr lang="en-US" dirty="0" smtClean="0"/>
              <a:t>DNB Urology(Std.)</a:t>
            </a:r>
          </a:p>
          <a:p>
            <a:pPr algn="r">
              <a:buNone/>
            </a:pPr>
            <a:r>
              <a:rPr lang="en-US" dirty="0" smtClean="0"/>
              <a:t>MMHRC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852" t="20740" r="45205" b="12141"/>
          <a:stretch>
            <a:fillRect/>
          </a:stretch>
        </p:blipFill>
        <p:spPr bwMode="auto">
          <a:xfrm>
            <a:off x="152400" y="17526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oudy Old Style" pitchFamily="18" charset="0"/>
              </a:rPr>
              <a:t>Endocrine Effects on Phenotypic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latin typeface="Georgia" pitchFamily="18" charset="0"/>
              </a:rPr>
              <a:t>Wolffian</a:t>
            </a:r>
            <a:r>
              <a:rPr lang="en-US" b="1" dirty="0" smtClean="0">
                <a:latin typeface="Georgia" pitchFamily="18" charset="0"/>
              </a:rPr>
              <a:t> duct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equires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testosterone for development.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pididymis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, vas deferens, seminal vesicle with ejaculatory ducts.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b="1" dirty="0" err="1" smtClean="0">
                <a:latin typeface="Georgia" pitchFamily="18" charset="0"/>
              </a:rPr>
              <a:t>M</a:t>
            </a:r>
            <a:r>
              <a:rPr lang="en-US" b="1" dirty="0" err="1" smtClean="0">
                <a:latin typeface="Georgia" pitchFamily="18" charset="0"/>
                <a:cs typeface="Tahoma" pitchFamily="34" charset="0"/>
              </a:rPr>
              <a:t>üllerian</a:t>
            </a:r>
            <a:r>
              <a:rPr lang="en-US" b="1" dirty="0" smtClean="0">
                <a:latin typeface="Georgia" pitchFamily="18" charset="0"/>
                <a:cs typeface="Tahoma" pitchFamily="34" charset="0"/>
              </a:rPr>
              <a:t> duct</a:t>
            </a:r>
            <a:r>
              <a:rPr lang="en-US" dirty="0" smtClean="0">
                <a:latin typeface="Georgia" pitchFamily="18" charset="0"/>
                <a:cs typeface="Tahoma" pitchFamily="34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ahoma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ahoma" pitchFamily="34" charset="0"/>
              </a:rPr>
              <a:t>oes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ahoma" pitchFamily="34" charset="0"/>
              </a:rPr>
              <a:t>not require hormonal stimulation.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ahoma" pitchFamily="34" charset="0"/>
              </a:rPr>
              <a:t>Requires absence of MIS.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ahoma" pitchFamily="34" charset="0"/>
              </a:rPr>
              <a:t>Fallopian tubes, uterus, cervix, upper two-thirds of vagina.</a:t>
            </a:r>
          </a:p>
          <a:p>
            <a:pPr lvl="1"/>
            <a:endParaRPr lang="en-CA" dirty="0" smtClean="0">
              <a:solidFill>
                <a:schemeClr val="tx1"/>
              </a:solidFill>
              <a:latin typeface="Georgia" pitchFamily="18" charset="0"/>
              <a:cs typeface="Tahoma" pitchFamily="34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>Differentiation of Internal Genitalia(</a:t>
            </a:r>
            <a:r>
              <a:rPr lang="en-US" sz="2000" b="1" dirty="0" err="1" smtClean="0"/>
              <a:t>wolffian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mullerian</a:t>
            </a:r>
            <a:r>
              <a:rPr lang="en-US" sz="2000" b="1" dirty="0" smtClean="0"/>
              <a:t> duct)</a:t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r>
              <a:rPr lang="en-US" sz="2000" b="1" dirty="0" err="1" smtClean="0"/>
              <a:t>urogenital</a:t>
            </a:r>
            <a:r>
              <a:rPr lang="en-US" sz="2000" b="1" dirty="0" smtClean="0"/>
              <a:t> sinus in Male and Female</a:t>
            </a:r>
            <a:endParaRPr lang="en-US" sz="20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1162" t="11597" r="9483" b="11736"/>
          <a:stretch>
            <a:fillRect/>
          </a:stretch>
        </p:blipFill>
        <p:spPr bwMode="auto">
          <a:xfrm>
            <a:off x="2133600" y="14478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Genitalia </a:t>
            </a:r>
            <a:r>
              <a:rPr lang="en-US" b="1" dirty="0" err="1" smtClean="0"/>
              <a:t>Diffentiation</a:t>
            </a:r>
            <a:r>
              <a:rPr lang="en-US" b="1" dirty="0" smtClean="0"/>
              <a:t>(8-16Wks)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Male (requires DHT):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labioscrotal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fold = scrotum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urethral fold / groove = urethra &amp; penile shaft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genital tubercle =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glans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penis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Female (requires nil):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labioscrotal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fold = labia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majora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urethral fold = labia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minora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genital tubercle =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glans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clitoris</a:t>
            </a: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09800" y="762000"/>
            <a:ext cx="50292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 flipH="1">
            <a:off x="8833105" y="1524000"/>
            <a:ext cx="45719" cy="731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External Genitalia Differentiation in Male &amp; Female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1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15540" y="2514600"/>
            <a:ext cx="46939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1" y="4724400"/>
            <a:ext cx="45746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AMBIGUOUS GENITALIA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the external genitalia do not have the typical anatomic appearance of normal male or female genitalia.</a:t>
            </a:r>
          </a:p>
          <a:p>
            <a:endParaRPr lang="en-US" dirty="0" smtClean="0"/>
          </a:p>
          <a:p>
            <a:r>
              <a:rPr lang="en-US" dirty="0" smtClean="0"/>
              <a:t>Infants with ambiguous genitalia have genes of either a male or female, but with some additional characteristics of opposite sex.</a:t>
            </a:r>
          </a:p>
          <a:p>
            <a:endParaRPr lang="en-US" dirty="0" smtClean="0"/>
          </a:p>
          <a:p>
            <a:r>
              <a:rPr lang="en-US" dirty="0" smtClean="0"/>
              <a:t>Incidence: 1 in 4000 infants.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Caused by various DSD.</a:t>
            </a:r>
          </a:p>
          <a:p>
            <a:endParaRPr lang="en-US" dirty="0" smtClean="0"/>
          </a:p>
          <a:p>
            <a:r>
              <a:rPr lang="en-US" dirty="0" smtClean="0"/>
              <a:t>Most cases present in newborn, not in adolescence.</a:t>
            </a:r>
          </a:p>
          <a:p>
            <a:endParaRPr lang="en-US" dirty="0" smtClean="0"/>
          </a:p>
          <a:p>
            <a:r>
              <a:rPr lang="en-US" dirty="0" smtClean="0"/>
              <a:t>It is a social &amp; medical emergency.</a:t>
            </a:r>
          </a:p>
          <a:p>
            <a:pPr>
              <a:buFontTx/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smtClean="0"/>
              <a:t> It creates tremendous anxiety for the parents.</a:t>
            </a:r>
          </a:p>
          <a:p>
            <a:pPr>
              <a:buFontTx/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smtClean="0"/>
              <a:t> 75% have life threatening salt wasting nephropathy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if unrecognized can cause vascular collapse &amp; death(CAH).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Genitals may look either like a small penis or an enlarged clitoris.</a:t>
            </a:r>
          </a:p>
          <a:p>
            <a:r>
              <a:rPr lang="en-US" dirty="0" smtClean="0"/>
              <a:t>Vagina may appear closed, resembling a scrotum, or scrotum may show some separation, resembling a vagina.</a:t>
            </a:r>
          </a:p>
          <a:p>
            <a:r>
              <a:rPr lang="en-US" dirty="0" smtClean="0"/>
              <a:t>Some infants have elements of both male and female genitals.</a:t>
            </a:r>
          </a:p>
          <a:p>
            <a:r>
              <a:rPr lang="en-US" dirty="0" smtClean="0"/>
              <a:t> The internal sex organs may not match the appearance of external genitalia. For example, a child who seems to have a penis may have ovaries, while a child with </a:t>
            </a:r>
            <a:r>
              <a:rPr lang="en-US" dirty="0" err="1" smtClean="0"/>
              <a:t>undescended</a:t>
            </a:r>
            <a:r>
              <a:rPr lang="en-US" dirty="0" smtClean="0"/>
              <a:t> testes may seem to have a vagina.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Micropenis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 err="1" smtClean="0"/>
              <a:t>hypospadias</a:t>
            </a:r>
            <a:r>
              <a:rPr lang="en-US" sz="2000" dirty="0" smtClean="0"/>
              <a:t> (arrowheads); scrotum</a:t>
            </a:r>
            <a:br>
              <a:rPr lang="en-US" sz="2000" dirty="0" smtClean="0"/>
            </a:br>
            <a:r>
              <a:rPr lang="en-US" sz="2000" dirty="0" smtClean="0"/>
              <a:t>is bifid with a midline cleft (arrow)</a:t>
            </a:r>
            <a:endParaRPr lang="en-US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113" t="13264" r="20727" b="5069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DISORDERS OF SEXUAL DIFFERENTIATION </a:t>
            </a:r>
            <a:r>
              <a:rPr lang="en-US" dirty="0" smtClean="0"/>
              <a:t>(DSD or Intersex Disorders):</a:t>
            </a:r>
          </a:p>
          <a:p>
            <a:r>
              <a:rPr lang="en-US" dirty="0" smtClean="0"/>
              <a:t>Congenital conditions in which development of chromosomal, </a:t>
            </a:r>
            <a:r>
              <a:rPr lang="en-US" dirty="0" err="1" smtClean="0"/>
              <a:t>gonadal</a:t>
            </a:r>
            <a:r>
              <a:rPr lang="en-US" dirty="0" smtClean="0"/>
              <a:t>, or anatomic sex is atypical.</a:t>
            </a:r>
          </a:p>
          <a:p>
            <a:endParaRPr lang="en-US" dirty="0" smtClean="0"/>
          </a:p>
          <a:p>
            <a:r>
              <a:rPr lang="en-US" dirty="0" smtClean="0"/>
              <a:t>Not all DSDs result in ambiguous external genitalia.</a:t>
            </a:r>
          </a:p>
          <a:p>
            <a:endParaRPr lang="en-US" dirty="0" smtClean="0"/>
          </a:p>
          <a:p>
            <a:r>
              <a:rPr lang="en-US" dirty="0" smtClean="0"/>
              <a:t>Some DSD can have normal external genitalia (</a:t>
            </a:r>
            <a:r>
              <a:rPr lang="en-US" dirty="0" err="1" smtClean="0"/>
              <a:t>eg</a:t>
            </a:r>
            <a:r>
              <a:rPr lang="en-US" dirty="0" smtClean="0"/>
              <a:t>, Turner syndrome [45,XO] with female phenotype, </a:t>
            </a:r>
            <a:r>
              <a:rPr lang="en-US" dirty="0" err="1" smtClean="0"/>
              <a:t>Klinefelter</a:t>
            </a:r>
            <a:r>
              <a:rPr lang="en-US" dirty="0" smtClean="0"/>
              <a:t> syndrome [47,XXY] with male phenotype)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Normal sexual differentiation</a:t>
            </a:r>
            <a:r>
              <a:rPr lang="en-US" dirty="0" smtClean="0"/>
              <a:t>: Three steps-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establishment of chromosomal sex at fertilization(46,XX or 46,XY)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of undifferentiated gonads into testes or ovaries, and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subsequent differentiation of internal ducts &amp; external genitalia as a result of endocrine functions associated with the gonad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DSD (</a:t>
            </a:r>
            <a:r>
              <a:rPr lang="en-US" dirty="0" err="1" smtClean="0"/>
              <a:t>Grumbach</a:t>
            </a:r>
            <a:r>
              <a:rPr lang="en-US" dirty="0" smtClean="0"/>
              <a:t> &amp; Conte)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1162" t="16597" r="27286" b="15069"/>
          <a:stretch>
            <a:fillRect/>
          </a:stretch>
        </p:blipFill>
        <p:spPr bwMode="auto">
          <a:xfrm>
            <a:off x="2362200" y="10668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Female </a:t>
            </a:r>
            <a:r>
              <a:rPr lang="en-US" dirty="0" err="1" smtClean="0">
                <a:solidFill>
                  <a:srgbClr val="C00000"/>
                </a:solidFill>
              </a:rPr>
              <a:t>pseudohermaphrodites</a:t>
            </a:r>
            <a:r>
              <a:rPr lang="en-US" dirty="0" smtClean="0">
                <a:solidFill>
                  <a:srgbClr val="C00000"/>
                </a:solidFill>
              </a:rPr>
              <a:t> (46,XX DSD</a:t>
            </a:r>
            <a:r>
              <a:rPr lang="en-US" dirty="0" smtClean="0"/>
              <a:t>): female genotype and two ovaries for gonads, but external genitalia show a variable degree of </a:t>
            </a:r>
            <a:r>
              <a:rPr lang="en-US" dirty="0" err="1" smtClean="0"/>
              <a:t>virilization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Male </a:t>
            </a:r>
            <a:r>
              <a:rPr lang="en-US" dirty="0" err="1" smtClean="0">
                <a:solidFill>
                  <a:srgbClr val="C00000"/>
                </a:solidFill>
              </a:rPr>
              <a:t>pseudohermaphrodites</a:t>
            </a:r>
            <a:r>
              <a:rPr lang="en-US" dirty="0" smtClean="0">
                <a:solidFill>
                  <a:srgbClr val="C00000"/>
                </a:solidFill>
              </a:rPr>
              <a:t> (46,XY DSD</a:t>
            </a:r>
            <a:r>
              <a:rPr lang="en-US" dirty="0" smtClean="0"/>
              <a:t>): male genotype and two testes for gonads, but external genitalia show a variable degree of feminization.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True hermaphrodites (</a:t>
            </a:r>
            <a:r>
              <a:rPr lang="en-US" dirty="0" err="1" smtClean="0">
                <a:solidFill>
                  <a:srgbClr val="C00000"/>
                </a:solidFill>
              </a:rPr>
              <a:t>ovotesticular</a:t>
            </a:r>
            <a:r>
              <a:rPr lang="en-US" dirty="0" smtClean="0">
                <a:solidFill>
                  <a:srgbClr val="C00000"/>
                </a:solidFill>
              </a:rPr>
              <a:t> DSD</a:t>
            </a:r>
            <a:r>
              <a:rPr lang="en-US" dirty="0" smtClean="0"/>
              <a:t>): both testicular and ovarian tissues in the gonads.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Pure </a:t>
            </a:r>
            <a:r>
              <a:rPr lang="en-US" dirty="0" err="1" smtClean="0">
                <a:solidFill>
                  <a:srgbClr val="C00000"/>
                </a:solidFill>
              </a:rPr>
              <a:t>gonadal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dysgenesis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(PGD): both gonads are streak gonads (</a:t>
            </a:r>
            <a:r>
              <a:rPr lang="en-US" dirty="0" err="1" smtClean="0"/>
              <a:t>ie</a:t>
            </a:r>
            <a:r>
              <a:rPr lang="en-US" dirty="0" smtClean="0"/>
              <a:t>, dysfunctional gonads without germ cells).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Mixed </a:t>
            </a:r>
            <a:r>
              <a:rPr lang="en-US" dirty="0" err="1" smtClean="0">
                <a:solidFill>
                  <a:srgbClr val="C00000"/>
                </a:solidFill>
              </a:rPr>
              <a:t>gonadal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dysgenesis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(MGD): a testis on one side and a streak gonad on the other.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CAUSES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46,XX DSD </a:t>
            </a:r>
            <a:r>
              <a:rPr lang="en-US" sz="2200" dirty="0" smtClean="0"/>
              <a:t>(Female </a:t>
            </a:r>
            <a:r>
              <a:rPr lang="en-US" sz="2200" dirty="0" err="1" smtClean="0"/>
              <a:t>Pseudohermaphrodite</a:t>
            </a:r>
            <a:r>
              <a:rPr lang="en-US" sz="2200" dirty="0" smtClean="0"/>
              <a:t>): includes I.CAH(21-</a:t>
            </a:r>
            <a:r>
              <a:rPr lang="el-GR" sz="2200" dirty="0" smtClean="0"/>
              <a:t>α</a:t>
            </a:r>
            <a:r>
              <a:rPr lang="en-US" sz="2200" dirty="0" smtClean="0"/>
              <a:t> OH def.,11</a:t>
            </a:r>
            <a:r>
              <a:rPr lang="el-GR" sz="2200" dirty="0" smtClean="0"/>
              <a:t>β</a:t>
            </a:r>
            <a:r>
              <a:rPr lang="en-US" sz="2200" dirty="0" smtClean="0"/>
              <a:t> OH def., 3</a:t>
            </a:r>
            <a:r>
              <a:rPr lang="el-GR" sz="2200" dirty="0" smtClean="0"/>
              <a:t>β</a:t>
            </a:r>
            <a:r>
              <a:rPr lang="en-US" sz="2200" dirty="0" smtClean="0"/>
              <a:t>HSD def.) II. </a:t>
            </a:r>
            <a:r>
              <a:rPr lang="en-US" sz="2200" dirty="0" err="1" smtClean="0"/>
              <a:t>Virilising</a:t>
            </a:r>
            <a:r>
              <a:rPr lang="en-US" sz="2200" dirty="0" smtClean="0"/>
              <a:t> maternal ovarian or adrenal tumor, III. Maternal ingestion of androgens &amp; </a:t>
            </a:r>
            <a:r>
              <a:rPr lang="en-US" sz="2200" dirty="0" err="1" smtClean="0"/>
              <a:t>progestins</a:t>
            </a:r>
            <a:r>
              <a:rPr lang="en-US" sz="2200" dirty="0" smtClean="0"/>
              <a:t>, IV. Placental </a:t>
            </a:r>
            <a:r>
              <a:rPr lang="en-US" sz="2200" dirty="0" err="1" smtClean="0"/>
              <a:t>aromatase</a:t>
            </a:r>
            <a:r>
              <a:rPr lang="en-US" sz="2200" dirty="0" smtClean="0"/>
              <a:t> deficiency.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46,XY DSD </a:t>
            </a:r>
            <a:r>
              <a:rPr lang="en-US" sz="2200" dirty="0" smtClean="0"/>
              <a:t>(Male </a:t>
            </a:r>
            <a:r>
              <a:rPr lang="en-US" sz="2200" dirty="0" err="1" smtClean="0"/>
              <a:t>Pseudohermaphrodite</a:t>
            </a:r>
            <a:r>
              <a:rPr lang="en-US" sz="2200" dirty="0" smtClean="0"/>
              <a:t>): I. Androgen receptor disorder with normal T- Partial androgen insensitivity II. </a:t>
            </a:r>
            <a:r>
              <a:rPr lang="en-US" sz="2200" dirty="0" smtClean="0">
                <a:sym typeface="Wingdings 3" pitchFamily="18" charset="2"/>
              </a:rPr>
              <a:t>Inadequate testosterone production / defects in biosynthesis(17</a:t>
            </a:r>
            <a:r>
              <a:rPr lang="el-GR" sz="2200" dirty="0" smtClean="0"/>
              <a:t>β</a:t>
            </a:r>
            <a:r>
              <a:rPr lang="en-US" sz="2200" dirty="0" smtClean="0"/>
              <a:t> HSD def., 3</a:t>
            </a:r>
            <a:r>
              <a:rPr lang="el-GR" sz="2200" dirty="0" smtClean="0"/>
              <a:t>β</a:t>
            </a:r>
            <a:r>
              <a:rPr lang="en-US" sz="2200" dirty="0" smtClean="0"/>
              <a:t> HSD def., 17-</a:t>
            </a:r>
            <a:r>
              <a:rPr lang="el-GR" sz="2200" dirty="0" smtClean="0"/>
              <a:t>α</a:t>
            </a:r>
            <a:r>
              <a:rPr lang="en-US" sz="2200" dirty="0" smtClean="0"/>
              <a:t> OH def. </a:t>
            </a:r>
            <a:r>
              <a:rPr lang="en-US" sz="2200" dirty="0" err="1" smtClean="0"/>
              <a:t>a/w</a:t>
            </a:r>
            <a:r>
              <a:rPr lang="en-US" sz="2200" dirty="0" smtClean="0"/>
              <a:t> 17,20 </a:t>
            </a:r>
            <a:r>
              <a:rPr lang="en-US" sz="2200" dirty="0" err="1" smtClean="0"/>
              <a:t>Lyase</a:t>
            </a:r>
            <a:r>
              <a:rPr lang="en-US" sz="2200" dirty="0" smtClean="0"/>
              <a:t> def., </a:t>
            </a:r>
            <a:r>
              <a:rPr lang="en-US" sz="2200" dirty="0" err="1" smtClean="0"/>
              <a:t>StAR</a:t>
            </a:r>
            <a:r>
              <a:rPr lang="en-US" sz="2200" dirty="0" smtClean="0"/>
              <a:t> def.) III. 5</a:t>
            </a:r>
            <a:r>
              <a:rPr lang="el-GR" sz="2200" dirty="0" smtClean="0"/>
              <a:t>α</a:t>
            </a:r>
            <a:r>
              <a:rPr lang="en-US" sz="2200" dirty="0" smtClean="0"/>
              <a:t> </a:t>
            </a:r>
            <a:r>
              <a:rPr lang="en-US" sz="2200" dirty="0" err="1" smtClean="0"/>
              <a:t>Reductase</a:t>
            </a:r>
            <a:r>
              <a:rPr lang="en-US" sz="2200" dirty="0" smtClean="0"/>
              <a:t> def. IV. </a:t>
            </a:r>
            <a:r>
              <a:rPr lang="en-US" sz="2200" dirty="0" err="1" smtClean="0"/>
              <a:t>Leydig</a:t>
            </a:r>
            <a:r>
              <a:rPr lang="en-US" sz="2200" dirty="0" smtClean="0"/>
              <a:t> cell </a:t>
            </a:r>
            <a:r>
              <a:rPr lang="en-US" sz="2200" dirty="0" err="1" smtClean="0"/>
              <a:t>aplasia</a:t>
            </a:r>
            <a:r>
              <a:rPr lang="en-US" sz="2200" dirty="0" smtClean="0"/>
              <a:t>  V.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ym typeface="Wingdings 3" pitchFamily="18" charset="2"/>
              </a:rPr>
              <a:t>True Hermaphrodite (</a:t>
            </a:r>
            <a:r>
              <a:rPr lang="en-US" sz="2200" b="1" dirty="0" err="1" smtClean="0">
                <a:sym typeface="Wingdings 3" pitchFamily="18" charset="2"/>
              </a:rPr>
              <a:t>Ovotesticular</a:t>
            </a:r>
            <a:r>
              <a:rPr lang="en-US" sz="2200" b="1" dirty="0" smtClean="0">
                <a:sym typeface="Wingdings 3" pitchFamily="18" charset="2"/>
              </a:rPr>
              <a:t> DSD</a:t>
            </a:r>
            <a:r>
              <a:rPr lang="en-US" sz="2200" dirty="0" smtClean="0">
                <a:sym typeface="Wingdings 3" pitchFamily="18" charset="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>
                <a:sym typeface="Wingdings 3" pitchFamily="18" charset="2"/>
              </a:rPr>
              <a:t>Partial/Mixed </a:t>
            </a:r>
            <a:r>
              <a:rPr lang="en-US" sz="2200" b="1" dirty="0" err="1" smtClean="0">
                <a:sym typeface="Wingdings 3" pitchFamily="18" charset="2"/>
              </a:rPr>
              <a:t>Gonadal</a:t>
            </a:r>
            <a:r>
              <a:rPr lang="en-US" sz="2200" b="1" dirty="0" smtClean="0">
                <a:sym typeface="Wingdings 3" pitchFamily="18" charset="2"/>
              </a:rPr>
              <a:t> </a:t>
            </a:r>
            <a:r>
              <a:rPr lang="en-US" sz="2200" b="1" dirty="0" err="1" smtClean="0">
                <a:sym typeface="Wingdings 3" pitchFamily="18" charset="2"/>
              </a:rPr>
              <a:t>Dysgenesis</a:t>
            </a:r>
            <a:endParaRPr lang="en-US" sz="2200" b="1" dirty="0" smtClean="0">
              <a:sym typeface="Wingdings 3" pitchFamily="18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ym typeface="Wingdings 3" pitchFamily="18" charset="2"/>
              </a:rPr>
              <a:t>Defects of testes maintenance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ym typeface="Wingdings 3" pitchFamily="18" charset="2"/>
              </a:rPr>
              <a:t>Abnormal </a:t>
            </a:r>
            <a:r>
              <a:rPr lang="en-US" sz="2200" dirty="0" err="1" smtClean="0">
                <a:sym typeface="Wingdings 3" pitchFamily="18" charset="2"/>
              </a:rPr>
              <a:t>karyotype</a:t>
            </a:r>
            <a:endParaRPr lang="en-US" sz="2200" dirty="0" smtClean="0">
              <a:sym typeface="Wingdings 3" pitchFamily="18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 BIOSYNTHETIC PATHWAY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9931" r="41342" b="25069"/>
          <a:stretch>
            <a:fillRect/>
          </a:stretch>
        </p:blipFill>
        <p:spPr bwMode="auto">
          <a:xfrm>
            <a:off x="381001" y="1447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32775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/>
              <a:t>1- 46,XX DSD (female </a:t>
            </a:r>
            <a:r>
              <a:rPr lang="en-US" sz="2600" b="1" dirty="0" err="1" smtClean="0"/>
              <a:t>pseudohermaphrodite</a:t>
            </a:r>
            <a:r>
              <a:rPr lang="en-US" sz="2600" b="1" dirty="0" smtClean="0"/>
              <a:t>)</a:t>
            </a:r>
            <a:br>
              <a:rPr lang="en-US" sz="2600" b="1" dirty="0" smtClean="0"/>
            </a:br>
            <a:r>
              <a:rPr lang="en-US" sz="2600" b="1" dirty="0" smtClean="0"/>
              <a:t>   Gonads not palpable</a:t>
            </a:r>
            <a:br>
              <a:rPr lang="en-US" sz="2600" b="1" dirty="0" smtClean="0"/>
            </a:br>
            <a:endParaRPr lang="en-US" sz="2600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76400"/>
            <a:ext cx="8507412" cy="49657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Exposure </a:t>
            </a:r>
            <a:r>
              <a:rPr lang="en-US" dirty="0"/>
              <a:t>to excessive androgens in </a:t>
            </a:r>
            <a:r>
              <a:rPr lang="en-US" dirty="0" err="1"/>
              <a:t>utero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u="sng" dirty="0"/>
              <a:t>I-Congenital adrenal hyperplasia </a:t>
            </a:r>
            <a:r>
              <a:rPr lang="en-US" u="sng" dirty="0"/>
              <a:t>(CAH)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/>
              <a:t> The most common cause of ambiguous genitalia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    60-70%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/>
              <a:t> Results from enzymatic defect in the conversion of cholesterol to </a:t>
            </a:r>
            <a:r>
              <a:rPr lang="en-US" dirty="0" err="1"/>
              <a:t>cortisol</a:t>
            </a: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↑↑ ACTH  ↑↑ adrenal androgens &amp; steroid </a:t>
            </a:r>
            <a:r>
              <a:rPr lang="en-US" dirty="0" smtClean="0">
                <a:sym typeface="Wingdings 3" pitchFamily="18" charset="2"/>
              </a:rPr>
              <a:t>precursors.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A</a:t>
            </a:r>
            <a:r>
              <a:rPr lang="en-US" b="1" dirty="0"/>
              <a:t>-21- </a:t>
            </a:r>
            <a:r>
              <a:rPr lang="en-US" b="1" dirty="0" err="1"/>
              <a:t>hydroxylase</a:t>
            </a:r>
            <a:r>
              <a:rPr lang="en-US" b="1" dirty="0"/>
              <a:t> deficiency </a:t>
            </a:r>
            <a:r>
              <a:rPr lang="en-US" dirty="0">
                <a:sym typeface="Wingdings 3" pitchFamily="18" charset="2"/>
              </a:rPr>
              <a:t> 95%  ↑</a:t>
            </a:r>
            <a:r>
              <a:rPr lang="en-US" dirty="0" smtClean="0">
                <a:sym typeface="Wingdings 3" pitchFamily="18" charset="2"/>
              </a:rPr>
              <a:t>17-OH P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B</a:t>
            </a:r>
            <a:r>
              <a:rPr lang="en-US" b="1" dirty="0">
                <a:sym typeface="Wingdings 3" pitchFamily="18" charset="2"/>
              </a:rPr>
              <a:t>-11</a:t>
            </a:r>
            <a:r>
              <a:rPr lang="en-US" b="1" dirty="0"/>
              <a:t> </a:t>
            </a:r>
            <a:r>
              <a:rPr lang="el-GR" b="1" dirty="0"/>
              <a:t>β</a:t>
            </a:r>
            <a:r>
              <a:rPr lang="en-US" b="1" dirty="0"/>
              <a:t>-</a:t>
            </a:r>
            <a:r>
              <a:rPr lang="en-US" b="1" dirty="0" err="1"/>
              <a:t>hydroxylase</a:t>
            </a:r>
            <a:r>
              <a:rPr lang="en-US" b="1" dirty="0"/>
              <a:t> deficiency </a:t>
            </a:r>
            <a:r>
              <a:rPr lang="en-US" dirty="0">
                <a:sym typeface="Wingdings 3" pitchFamily="18" charset="2"/>
              </a:rPr>
              <a:t>↑11-deoxycortisol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+ ↑ BP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C-</a:t>
            </a:r>
            <a:r>
              <a:rPr lang="en-US" b="1" dirty="0"/>
              <a:t>3</a:t>
            </a:r>
            <a:r>
              <a:rPr lang="el-GR" b="1" dirty="0"/>
              <a:t>β</a:t>
            </a:r>
            <a:r>
              <a:rPr lang="en-US" b="1" dirty="0"/>
              <a:t>-</a:t>
            </a:r>
            <a:r>
              <a:rPr lang="en-US" b="1" dirty="0" err="1"/>
              <a:t>hydroxysteroid</a:t>
            </a:r>
            <a:r>
              <a:rPr lang="en-US" b="1" dirty="0"/>
              <a:t> </a:t>
            </a:r>
            <a:r>
              <a:rPr lang="en-US" b="1" dirty="0" err="1"/>
              <a:t>dehydrogenase</a:t>
            </a:r>
            <a:r>
              <a:rPr lang="en-US" b="1" dirty="0"/>
              <a:t> def.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   </a:t>
            </a:r>
            <a:r>
              <a:rPr lang="en-US" dirty="0">
                <a:sym typeface="Wingdings 3" pitchFamily="18" charset="2"/>
              </a:rPr>
              <a:t>↑</a:t>
            </a:r>
            <a:r>
              <a:rPr lang="en-US" dirty="0" err="1">
                <a:sym typeface="Wingdings 3" pitchFamily="18" charset="2"/>
              </a:rPr>
              <a:t>pregnelonone</a:t>
            </a: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08963" cy="620713"/>
          </a:xfrm>
        </p:spPr>
        <p:txBody>
          <a:bodyPr>
            <a:normAutofit fontScale="90000"/>
          </a:bodyPr>
          <a:lstStyle/>
          <a:p>
            <a:r>
              <a:rPr lang="en-US" sz="3200"/>
              <a:t>I-CAH </a:t>
            </a:r>
            <a:r>
              <a:rPr lang="en-US" sz="2000" b="0">
                <a:effectLst/>
                <a:sym typeface="Wingdings 3" pitchFamily="18" charset="2"/>
              </a:rPr>
              <a:t/>
            </a:r>
            <a:br>
              <a:rPr lang="en-US" sz="2000" b="0">
                <a:effectLst/>
                <a:sym typeface="Wingdings 3" pitchFamily="18" charset="2"/>
              </a:rPr>
            </a:br>
            <a:endParaRPr lang="en-US" sz="2000" b="0">
              <a:effectLst/>
              <a:sym typeface="Wingdings 3" pitchFamily="18" charset="2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2999"/>
            <a:ext cx="8229600" cy="5381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A</a:t>
            </a:r>
            <a:r>
              <a:rPr lang="en-US" b="1" dirty="0"/>
              <a:t>-21- </a:t>
            </a:r>
            <a:r>
              <a:rPr lang="en-US" b="1" dirty="0" err="1"/>
              <a:t>hydroxylase</a:t>
            </a:r>
            <a:r>
              <a:rPr lang="en-US" b="1" dirty="0"/>
              <a:t> deficiency </a:t>
            </a:r>
            <a:r>
              <a:rPr lang="en-US" dirty="0">
                <a:sym typeface="Wingdings 3" pitchFamily="18" charset="2"/>
              </a:rPr>
              <a:t> 95%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↑</a:t>
            </a:r>
            <a:r>
              <a:rPr lang="en-US" dirty="0" smtClean="0">
                <a:sym typeface="Wingdings 3" pitchFamily="18" charset="2"/>
              </a:rPr>
              <a:t>17-OH P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 </a:t>
            </a:r>
            <a:r>
              <a:rPr lang="en-US" dirty="0" err="1">
                <a:sym typeface="Wingdings 3" pitchFamily="18" charset="2"/>
              </a:rPr>
              <a:t>Autosomal</a:t>
            </a:r>
            <a:r>
              <a:rPr lang="en-US" dirty="0">
                <a:sym typeface="Wingdings 3" pitchFamily="18" charset="2"/>
              </a:rPr>
              <a:t> recessive.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↑↑adrenal androgens </a:t>
            </a:r>
            <a:r>
              <a:rPr lang="en-US" dirty="0" err="1">
                <a:sym typeface="Wingdings 3" pitchFamily="18" charset="2"/>
              </a:rPr>
              <a:t>musculinization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of </a:t>
            </a:r>
            <a:r>
              <a:rPr lang="en-US" dirty="0">
                <a:sym typeface="Wingdings 3" pitchFamily="18" charset="2"/>
              </a:rPr>
              <a:t>F </a:t>
            </a:r>
            <a:r>
              <a:rPr lang="en-US" dirty="0" smtClean="0">
                <a:sym typeface="Wingdings 3" pitchFamily="18" charset="2"/>
              </a:rPr>
              <a:t>genitalia/</a:t>
            </a:r>
            <a:r>
              <a:rPr lang="en-US" dirty="0" err="1" smtClean="0">
                <a:sym typeface="Wingdings 3" pitchFamily="18" charset="2"/>
              </a:rPr>
              <a:t>Mullerian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structures </a:t>
            </a:r>
            <a:r>
              <a:rPr lang="en-US" dirty="0" smtClean="0">
                <a:sym typeface="Wingdings 3" pitchFamily="18" charset="2"/>
              </a:rPr>
              <a:t>unaffected.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Clitoral hypertrophy, labial fusion with </a:t>
            </a:r>
            <a:r>
              <a:rPr lang="en-US" dirty="0" err="1">
                <a:sym typeface="Wingdings 3" pitchFamily="18" charset="2"/>
              </a:rPr>
              <a:t>hyperpigmentation</a:t>
            </a:r>
            <a:r>
              <a:rPr lang="en-US" dirty="0">
                <a:sym typeface="Wingdings 3" pitchFamily="18" charset="2"/>
              </a:rPr>
              <a:t>, displacement of urethra, single </a:t>
            </a:r>
            <a:r>
              <a:rPr lang="en-US" dirty="0" err="1">
                <a:sym typeface="Wingdings 3" pitchFamily="18" charset="2"/>
              </a:rPr>
              <a:t>perineal</a:t>
            </a:r>
            <a:r>
              <a:rPr lang="en-US" dirty="0">
                <a:sym typeface="Wingdings 3" pitchFamily="18" charset="2"/>
              </a:rPr>
              <a:t> orifice (</a:t>
            </a:r>
            <a:r>
              <a:rPr lang="en-US" dirty="0" err="1">
                <a:sym typeface="Wingdings 3" pitchFamily="18" charset="2"/>
              </a:rPr>
              <a:t>urogenital</a:t>
            </a:r>
            <a:r>
              <a:rPr lang="en-US" dirty="0">
                <a:sym typeface="Wingdings 3" pitchFamily="18" charset="2"/>
              </a:rPr>
              <a:t> sinus)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</a:t>
            </a:r>
            <a:r>
              <a:rPr lang="en-US" dirty="0" err="1">
                <a:sym typeface="Wingdings 3" pitchFamily="18" charset="2"/>
              </a:rPr>
              <a:t>Wolffian</a:t>
            </a:r>
            <a:r>
              <a:rPr lang="en-US" dirty="0">
                <a:sym typeface="Wingdings 3" pitchFamily="18" charset="2"/>
              </a:rPr>
              <a:t> derivatives </a:t>
            </a:r>
            <a:r>
              <a:rPr lang="en-US" dirty="0" smtClean="0">
                <a:sym typeface="Wingdings 3" pitchFamily="18" charset="2"/>
              </a:rPr>
              <a:t>absent.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Androgen effect on the brain “Tom </a:t>
            </a:r>
            <a:r>
              <a:rPr lang="en-US" dirty="0" smtClean="0">
                <a:sym typeface="Wingdings 3" pitchFamily="18" charset="2"/>
              </a:rPr>
              <a:t>boy” </a:t>
            </a:r>
            <a:r>
              <a:rPr lang="en-US" dirty="0" err="1" smtClean="0">
                <a:sym typeface="Wingdings 3" pitchFamily="18" charset="2"/>
              </a:rPr>
              <a:t>behaviour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Puberty is delayed, menses is irregular &amp; fertility is reduced in the salt wasting form &amp; Pt not compliant with </a:t>
            </a:r>
            <a:r>
              <a:rPr lang="en-US" dirty="0" smtClean="0">
                <a:sym typeface="Wingdings 3" pitchFamily="18" charset="2"/>
              </a:rPr>
              <a:t>Rx.</a:t>
            </a: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External genitalia of a patient with congenital</a:t>
            </a:r>
            <a:br>
              <a:rPr lang="en-US" sz="1800" dirty="0" smtClean="0"/>
            </a:br>
            <a:r>
              <a:rPr lang="en-US" sz="1800" dirty="0" smtClean="0"/>
              <a:t>adrenal hyperplasia secondary to 21-hydroxylase deficiency,</a:t>
            </a:r>
            <a:br>
              <a:rPr lang="en-US" sz="1800" dirty="0" smtClean="0"/>
            </a:br>
            <a:r>
              <a:rPr lang="en-US" sz="1800" dirty="0" smtClean="0"/>
              <a:t>showing </a:t>
            </a:r>
            <a:r>
              <a:rPr lang="en-US" sz="1800" dirty="0" err="1" smtClean="0"/>
              <a:t>labioscrotal</a:t>
            </a:r>
            <a:r>
              <a:rPr lang="en-US" sz="1800" dirty="0" smtClean="0"/>
              <a:t> fusion and </a:t>
            </a:r>
            <a:r>
              <a:rPr lang="en-US" sz="1800" dirty="0" err="1" smtClean="0"/>
              <a:t>clitoromegaly</a:t>
            </a:r>
            <a:endParaRPr lang="en-US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1406" y="1589087"/>
            <a:ext cx="69246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90805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020800"/>
                </a:solidFill>
              </a:rPr>
              <a:t>A-</a:t>
            </a:r>
            <a:r>
              <a:rPr lang="en-US" sz="2400">
                <a:solidFill>
                  <a:srgbClr val="020800"/>
                </a:solidFill>
                <a:effectLst/>
              </a:rPr>
              <a:t>21- hydroxylase deficiency</a:t>
            </a:r>
            <a:r>
              <a:rPr lang="en-US" sz="3200" b="0">
                <a:effectLst/>
              </a:rPr>
              <a:t> </a:t>
            </a:r>
            <a:endParaRPr lang="en-US" sz="3200" b="0">
              <a:effectLst/>
              <a:sym typeface="Wingdings 3" pitchFamily="18" charset="2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1-Classical form  </a:t>
            </a:r>
            <a:r>
              <a:rPr lang="en-US" dirty="0">
                <a:solidFill>
                  <a:srgbClr val="ED31DB"/>
                </a:solidFill>
                <a:latin typeface="Arial" charset="0"/>
                <a:sym typeface="Wingdings 3" pitchFamily="18" charset="2"/>
              </a:rPr>
              <a:t>1: 10-15000</a:t>
            </a:r>
            <a:endParaRPr lang="en-US" dirty="0">
              <a:solidFill>
                <a:srgbClr val="FF0000"/>
              </a:solidFill>
              <a:latin typeface="Arial" charset="0"/>
              <a:sym typeface="Wingdings 3" pitchFamily="18" charset="2"/>
            </a:endParaRPr>
          </a:p>
          <a:p>
            <a:r>
              <a:rPr lang="en-US" dirty="0" err="1">
                <a:latin typeface="Arial" charset="0"/>
                <a:sym typeface="Wingdings 3" pitchFamily="18" charset="2"/>
              </a:rPr>
              <a:t>Cortisol</a:t>
            </a:r>
            <a:r>
              <a:rPr lang="en-US" dirty="0">
                <a:latin typeface="Arial" charset="0"/>
                <a:sym typeface="Wingdings 3" pitchFamily="18" charset="2"/>
              </a:rPr>
              <a:t> &amp; </a:t>
            </a:r>
            <a:r>
              <a:rPr lang="en-US" dirty="0" err="1">
                <a:latin typeface="Arial" charset="0"/>
                <a:sym typeface="Wingdings 3" pitchFamily="18" charset="2"/>
              </a:rPr>
              <a:t>aldosterone</a:t>
            </a:r>
            <a:r>
              <a:rPr lang="en-US" dirty="0">
                <a:latin typeface="Arial" charset="0"/>
                <a:sym typeface="Wingdings 3" pitchFamily="18" charset="2"/>
              </a:rPr>
              <a:t> deficiency </a:t>
            </a:r>
          </a:p>
          <a:p>
            <a:r>
              <a:rPr lang="en-US" dirty="0">
                <a:latin typeface="Arial" charset="0"/>
                <a:sym typeface="Wingdings 3" pitchFamily="18" charset="2"/>
              </a:rPr>
              <a:t>Salt wasting &amp; </a:t>
            </a:r>
            <a:r>
              <a:rPr lang="en-US" dirty="0" err="1">
                <a:latin typeface="Arial" charset="0"/>
                <a:sym typeface="Wingdings 3" pitchFamily="18" charset="2"/>
              </a:rPr>
              <a:t>virilisation</a:t>
            </a:r>
            <a:r>
              <a:rPr lang="en-US" dirty="0">
                <a:latin typeface="Arial" charset="0"/>
                <a:sym typeface="Wingdings 3" pitchFamily="18" charset="2"/>
              </a:rPr>
              <a:t> of varying degrees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2-Simple </a:t>
            </a:r>
            <a:r>
              <a:rPr lang="en-US" dirty="0" err="1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virilising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 form</a:t>
            </a:r>
          </a:p>
          <a:p>
            <a:r>
              <a:rPr lang="en-US" dirty="0" err="1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Aldosterone</a:t>
            </a:r>
            <a:r>
              <a:rPr lang="en-US" dirty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production is reduced but 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not to </a:t>
            </a:r>
            <a:r>
              <a:rPr lang="en-US" dirty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the point of salt wasting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3-Non-classic form </a:t>
            </a:r>
            <a:r>
              <a:rPr lang="en-US" dirty="0">
                <a:solidFill>
                  <a:srgbClr val="ED31DB"/>
                </a:solidFill>
                <a:latin typeface="Arial" charset="0"/>
                <a:sym typeface="Wingdings 3" pitchFamily="18" charset="2"/>
              </a:rPr>
              <a:t>1:500</a:t>
            </a:r>
            <a:endParaRPr lang="en-US" dirty="0">
              <a:solidFill>
                <a:srgbClr val="FF0000"/>
              </a:solidFill>
              <a:latin typeface="Arial" charset="0"/>
              <a:sym typeface="Wingdings 3" pitchFamily="18" charset="2"/>
            </a:endParaRPr>
          </a:p>
          <a:p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No ambiguous genitalia</a:t>
            </a:r>
          </a:p>
          <a:p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Late onset premature </a:t>
            </a:r>
            <a:r>
              <a:rPr lang="en-US" dirty="0" err="1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pubarche</a:t>
            </a:r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 &amp; </a:t>
            </a:r>
            <a:r>
              <a:rPr lang="en-US" dirty="0" err="1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advansed</a:t>
            </a:r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 bone age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                  menstrual disturbance &amp; </a:t>
            </a:r>
            <a:r>
              <a:rPr lang="en-US" dirty="0" err="1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hirsutism</a:t>
            </a:r>
            <a:r>
              <a:rPr lang="en-US" dirty="0">
                <a:solidFill>
                  <a:srgbClr val="2CB800"/>
                </a:solidFill>
                <a:latin typeface="Arial" charset="0"/>
                <a:sym typeface="Wingdings 3" pitchFamily="18" charset="2"/>
              </a:rPr>
              <a:t> in adult F </a:t>
            </a:r>
          </a:p>
          <a:p>
            <a:endParaRPr lang="en-US" dirty="0">
              <a:solidFill>
                <a:srgbClr val="2CB8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32775" cy="1052513"/>
          </a:xfrm>
        </p:spPr>
        <p:txBody>
          <a:bodyPr/>
          <a:lstStyle/>
          <a:p>
            <a:r>
              <a:rPr lang="en-US" sz="3200" dirty="0"/>
              <a:t>I-CAH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B-</a:t>
            </a:r>
            <a:r>
              <a:rPr lang="en-US" b="1" dirty="0">
                <a:sym typeface="Wingdings 3" pitchFamily="18" charset="2"/>
              </a:rPr>
              <a:t> 11</a:t>
            </a:r>
            <a:r>
              <a:rPr lang="en-US" b="1" dirty="0"/>
              <a:t> </a:t>
            </a:r>
            <a:r>
              <a:rPr lang="el-GR" b="1" dirty="0"/>
              <a:t>β</a:t>
            </a:r>
            <a:r>
              <a:rPr lang="en-US" b="1" dirty="0"/>
              <a:t>-</a:t>
            </a:r>
            <a:r>
              <a:rPr lang="en-US" b="1" dirty="0" err="1"/>
              <a:t>hydroxylase</a:t>
            </a:r>
            <a:r>
              <a:rPr lang="en-US" b="1" dirty="0"/>
              <a:t> deficiency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Autosomal</a:t>
            </a:r>
            <a:r>
              <a:rPr lang="en-US" sz="2000" dirty="0"/>
              <a:t> recessive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Musculinization</a:t>
            </a:r>
            <a:r>
              <a:rPr lang="en-US" sz="2000" dirty="0"/>
              <a:t> of F genitalia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 </a:t>
            </a:r>
            <a:r>
              <a:rPr lang="en-US" sz="2000" dirty="0" err="1">
                <a:sym typeface="Wingdings 3" pitchFamily="18" charset="2"/>
              </a:rPr>
              <a:t>cortisol</a:t>
            </a:r>
            <a:r>
              <a:rPr lang="en-US" sz="2000" dirty="0">
                <a:sym typeface="Wingdings 3" pitchFamily="18" charset="2"/>
              </a:rPr>
              <a:t>, ↑↑ adrenal androgens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↑↑11-deoxycortisol &amp; 11-deoxycorticosterone   ↑↑ BP, K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C- </a:t>
            </a:r>
            <a:r>
              <a:rPr lang="en-US" b="1" dirty="0"/>
              <a:t>3</a:t>
            </a:r>
            <a:r>
              <a:rPr lang="el-GR" b="1" dirty="0"/>
              <a:t>β</a:t>
            </a:r>
            <a:r>
              <a:rPr lang="en-US" b="1" dirty="0"/>
              <a:t>-</a:t>
            </a:r>
            <a:r>
              <a:rPr lang="en-US" b="1" dirty="0" err="1"/>
              <a:t>hydroxysteroid</a:t>
            </a:r>
            <a:r>
              <a:rPr lang="en-US" b="1" dirty="0"/>
              <a:t> </a:t>
            </a:r>
            <a:r>
              <a:rPr lang="en-US" b="1" dirty="0" err="1"/>
              <a:t>dehydrogenase</a:t>
            </a:r>
            <a:r>
              <a:rPr lang="en-US" b="1" dirty="0"/>
              <a:t> def.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 rare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Autosomal</a:t>
            </a:r>
            <a:r>
              <a:rPr lang="en-US" sz="2000" dirty="0"/>
              <a:t> recessive 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↑↑</a:t>
            </a:r>
            <a:r>
              <a:rPr lang="en-US" sz="2000" dirty="0" err="1">
                <a:sym typeface="Wingdings 3" pitchFamily="18" charset="2"/>
              </a:rPr>
              <a:t>pregnelonone</a:t>
            </a:r>
            <a:endParaRPr lang="en-US" sz="2000" dirty="0">
              <a:sym typeface="Wingdings 3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</a:t>
            </a:r>
            <a:r>
              <a:rPr lang="en-US" sz="2000" dirty="0" err="1">
                <a:sym typeface="Wingdings 3" pitchFamily="18" charset="2"/>
              </a:rPr>
              <a:t>cortisol</a:t>
            </a:r>
            <a:r>
              <a:rPr lang="en-US" sz="2000" dirty="0">
                <a:sym typeface="Wingdings 3" pitchFamily="18" charset="2"/>
              </a:rPr>
              <a:t>, </a:t>
            </a:r>
            <a:r>
              <a:rPr lang="en-US" sz="2000" dirty="0" err="1">
                <a:sym typeface="Wingdings 3" pitchFamily="18" charset="2"/>
              </a:rPr>
              <a:t>aldosterone</a:t>
            </a:r>
            <a:r>
              <a:rPr lang="en-US" sz="2000" dirty="0">
                <a:sym typeface="Wingdings 3" pitchFamily="18" charset="2"/>
              </a:rPr>
              <a:t> &amp; androgens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Salt wasting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ym typeface="Wingdings 3" pitchFamily="18" charset="2"/>
              </a:rPr>
              <a:t>Undervirilised</a:t>
            </a:r>
            <a:r>
              <a:rPr lang="en-US" sz="2000" dirty="0">
                <a:sym typeface="Wingdings 3" pitchFamily="18" charset="2"/>
              </a:rPr>
              <a:t> M almost complete feminization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 3" pitchFamily="18" charset="2"/>
              </a:rPr>
              <a:t>Partial def  mildly </a:t>
            </a:r>
            <a:r>
              <a:rPr lang="en-US" sz="2000" dirty="0" err="1">
                <a:sym typeface="Wingdings 3" pitchFamily="18" charset="2"/>
              </a:rPr>
              <a:t>virilized</a:t>
            </a:r>
            <a:r>
              <a:rPr lang="en-US" sz="2000" dirty="0">
                <a:sym typeface="Wingdings 3" pitchFamily="18" charset="2"/>
              </a:rPr>
              <a:t> F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>
                <a:solidFill>
                  <a:srgbClr val="020800"/>
                </a:solidFill>
              </a:rPr>
              <a:t>1-46XX, F Pseudohermaphrodites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003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II-</a:t>
            </a:r>
            <a:r>
              <a:rPr lang="en-US" b="1" dirty="0" err="1" smtClean="0"/>
              <a:t>Virilizing</a:t>
            </a:r>
            <a:r>
              <a:rPr lang="en-US" b="1" dirty="0" smtClean="0"/>
              <a:t> maternal ovarian/adrenal tumors</a:t>
            </a:r>
            <a:endParaRPr lang="en-US" b="1" dirty="0"/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>
                <a:sym typeface="Wingdings 3" pitchFamily="18" charset="2"/>
              </a:rPr>
              <a:t> Ovarian tumors  </a:t>
            </a:r>
            <a:r>
              <a:rPr lang="en-US" dirty="0" err="1">
                <a:sym typeface="Wingdings 3" pitchFamily="18" charset="2"/>
              </a:rPr>
              <a:t>luteoma</a:t>
            </a:r>
            <a:r>
              <a:rPr lang="en-US" dirty="0">
                <a:sym typeface="Wingdings 3" pitchFamily="18" charset="2"/>
              </a:rPr>
              <a:t> of pregnancy, </a:t>
            </a:r>
            <a:r>
              <a:rPr lang="en-US" dirty="0" err="1">
                <a:sym typeface="Wingdings 3" pitchFamily="18" charset="2"/>
              </a:rPr>
              <a:t>arrhenoblastoma</a:t>
            </a:r>
            <a:r>
              <a:rPr lang="en-US" dirty="0">
                <a:sym typeface="Wingdings 3" pitchFamily="18" charset="2"/>
              </a:rPr>
              <a:t>, </a:t>
            </a:r>
            <a:r>
              <a:rPr lang="en-US" dirty="0" err="1">
                <a:sym typeface="Wingdings 3" pitchFamily="18" charset="2"/>
              </a:rPr>
              <a:t>hilar</a:t>
            </a:r>
            <a:r>
              <a:rPr lang="en-US" dirty="0">
                <a:sym typeface="Wingdings 3" pitchFamily="18" charset="2"/>
              </a:rPr>
              <a:t> cell tumor, </a:t>
            </a:r>
            <a:r>
              <a:rPr lang="en-US" dirty="0" err="1">
                <a:sym typeface="Wingdings 3" pitchFamily="18" charset="2"/>
              </a:rPr>
              <a:t>masculinizing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stromal</a:t>
            </a:r>
            <a:r>
              <a:rPr lang="en-US" dirty="0">
                <a:sym typeface="Wingdings 3" pitchFamily="18" charset="2"/>
              </a:rPr>
              <a:t> cell tumor &amp; </a:t>
            </a:r>
            <a:r>
              <a:rPr lang="en-US" dirty="0" err="1">
                <a:sym typeface="Wingdings 3" pitchFamily="18" charset="2"/>
              </a:rPr>
              <a:t>krukenberg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tumor, lipoid cell tumor</a:t>
            </a: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 smtClean="0">
                <a:sym typeface="Wingdings 3" pitchFamily="18" charset="2"/>
              </a:rPr>
              <a:t>Rare Adrenal tumors- </a:t>
            </a:r>
            <a:r>
              <a:rPr lang="en-US" dirty="0" err="1" smtClean="0">
                <a:sym typeface="Wingdings 3" pitchFamily="18" charset="2"/>
              </a:rPr>
              <a:t>adrenocortical</a:t>
            </a:r>
            <a:r>
              <a:rPr lang="en-US" dirty="0" smtClean="0">
                <a:sym typeface="Wingdings 3" pitchFamily="18" charset="2"/>
              </a:rPr>
              <a:t> carcinoma, adenoma.</a:t>
            </a:r>
            <a:endParaRPr lang="en-US" dirty="0"/>
          </a:p>
          <a:p>
            <a:r>
              <a:rPr lang="en-US" b="1" dirty="0"/>
              <a:t>III-Ingestion of androgens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 </a:t>
            </a:r>
            <a:r>
              <a:rPr lang="en-US" dirty="0" smtClean="0">
                <a:sym typeface="Wingdings 3" pitchFamily="18" charset="2"/>
              </a:rPr>
              <a:t>V. </a:t>
            </a:r>
            <a:r>
              <a:rPr lang="en-US" dirty="0">
                <a:sym typeface="Wingdings 3" pitchFamily="18" charset="2"/>
              </a:rPr>
              <a:t>rare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 </a:t>
            </a:r>
            <a:r>
              <a:rPr lang="en-US" dirty="0" err="1">
                <a:sym typeface="Wingdings 3" pitchFamily="18" charset="2"/>
              </a:rPr>
              <a:t>progestogens</a:t>
            </a:r>
            <a:r>
              <a:rPr lang="en-US" dirty="0">
                <a:sym typeface="Wingdings 3" pitchFamily="18" charset="2"/>
              </a:rPr>
              <a:t> eg.19-nortestosterone, </a:t>
            </a:r>
            <a:r>
              <a:rPr lang="en-US" dirty="0" err="1">
                <a:sym typeface="Wingdings 3" pitchFamily="18" charset="2"/>
              </a:rPr>
              <a:t>danazol</a:t>
            </a:r>
            <a:r>
              <a:rPr lang="en-US" dirty="0">
                <a:sym typeface="Wingdings 3" pitchFamily="18" charset="2"/>
              </a:rPr>
              <a:t>, T,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  </a:t>
            </a:r>
            <a:r>
              <a:rPr lang="en-US" dirty="0" err="1">
                <a:sym typeface="Wingdings 3" pitchFamily="18" charset="2"/>
              </a:rPr>
              <a:t>norethinodrone</a:t>
            </a:r>
            <a:endParaRPr lang="en-US" dirty="0"/>
          </a:p>
          <a:p>
            <a:r>
              <a:rPr lang="en-US" b="1" dirty="0"/>
              <a:t>IV-Placental </a:t>
            </a:r>
            <a:r>
              <a:rPr lang="en-US" b="1" dirty="0" err="1"/>
              <a:t>aromatase</a:t>
            </a:r>
            <a:r>
              <a:rPr lang="en-US" b="1" dirty="0"/>
              <a:t> deficiency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defective conversion of androgens (T&amp; ASD) to </a:t>
            </a:r>
            <a:r>
              <a:rPr lang="en-US" dirty="0" smtClean="0">
                <a:sym typeface="Wingdings 3" pitchFamily="18" charset="2"/>
              </a:rPr>
              <a:t>estrogens(mutation of CYP19 </a:t>
            </a:r>
            <a:r>
              <a:rPr lang="en-US" dirty="0" err="1" smtClean="0">
                <a:sym typeface="Wingdings 3" pitchFamily="18" charset="2"/>
              </a:rPr>
              <a:t>aromatase</a:t>
            </a:r>
            <a:r>
              <a:rPr lang="en-US" dirty="0" smtClean="0">
                <a:sym typeface="Wingdings 3" pitchFamily="18" charset="2"/>
              </a:rPr>
              <a:t> gene).</a:t>
            </a: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Genes determining testis or ovarian differentiation from </a:t>
            </a:r>
            <a:r>
              <a:rPr lang="en-US" sz="2800" b="1" dirty="0" err="1" smtClean="0"/>
              <a:t>bipotential</a:t>
            </a:r>
            <a:r>
              <a:rPr lang="en-US" sz="2800" b="1" dirty="0" smtClean="0"/>
              <a:t> gonad.</a:t>
            </a:r>
            <a:endParaRPr lang="en-US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365" t="21597" r="17916" b="16736"/>
          <a:stretch>
            <a:fillRect/>
          </a:stretch>
        </p:blipFill>
        <p:spPr bwMode="auto">
          <a:xfrm>
            <a:off x="1066800" y="19050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32775" cy="7651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20800"/>
                </a:solidFill>
              </a:rPr>
              <a:t>2. 46,XY DSD </a:t>
            </a:r>
            <a:r>
              <a:rPr lang="en-US" sz="2800" b="1" dirty="0" smtClean="0">
                <a:solidFill>
                  <a:srgbClr val="020800"/>
                </a:solidFill>
              </a:rPr>
              <a:t>(Male </a:t>
            </a:r>
            <a:r>
              <a:rPr lang="en-US" sz="2800" b="1" dirty="0" err="1" smtClean="0">
                <a:solidFill>
                  <a:srgbClr val="020800"/>
                </a:solidFill>
              </a:rPr>
              <a:t>Pseudohermaphrodite</a:t>
            </a:r>
            <a:r>
              <a:rPr lang="en-US" sz="2800" b="1" dirty="0" smtClean="0">
                <a:solidFill>
                  <a:srgbClr val="020800"/>
                </a:solidFill>
              </a:rPr>
              <a:t>)</a:t>
            </a:r>
            <a:endParaRPr lang="en-US" sz="2800" b="1" dirty="0">
              <a:solidFill>
                <a:srgbClr val="0208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99"/>
            <a:ext cx="8229600" cy="53816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Gonads are palpable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I-Androgen </a:t>
            </a:r>
            <a:r>
              <a:rPr lang="en-US" b="1" dirty="0"/>
              <a:t>receptor disorder with normal testosterone level/Partial androgen insensitivity  </a:t>
            </a:r>
            <a:r>
              <a:rPr lang="en-US" b="1" dirty="0">
                <a:sym typeface="Wingdings 3" pitchFamily="18" charset="2"/>
              </a:rPr>
              <a:t> 80%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(Complete androgen insensitivity “testicular feminization” unambiguous genitalia, F phenotype)</a:t>
            </a:r>
          </a:p>
          <a:p>
            <a:pPr>
              <a:lnSpc>
                <a:spcPct val="80000"/>
              </a:lnSpc>
            </a:pPr>
            <a:r>
              <a:rPr lang="en-US" dirty="0"/>
              <a:t>A wide spectrum of phenotypes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F with </a:t>
            </a:r>
            <a:r>
              <a:rPr lang="en-US" dirty="0" err="1" smtClean="0"/>
              <a:t>clitoromegaly</a:t>
            </a:r>
            <a:r>
              <a:rPr lang="en-US" dirty="0" smtClean="0"/>
              <a:t>-</a:t>
            </a:r>
            <a:r>
              <a:rPr lang="en-US" dirty="0"/>
              <a:t>--M </a:t>
            </a:r>
            <a:r>
              <a:rPr lang="en-US" dirty="0" err="1"/>
              <a:t>hypospadias</a:t>
            </a:r>
            <a:r>
              <a:rPr lang="en-US" dirty="0"/>
              <a:t> or </a:t>
            </a:r>
            <a:r>
              <a:rPr lang="en-US" dirty="0" err="1" smtClean="0"/>
              <a:t>micropenis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↑↑ LH, T &amp; estrogens</a:t>
            </a:r>
          </a:p>
          <a:p>
            <a:pPr>
              <a:lnSpc>
                <a:spcPct val="80000"/>
              </a:lnSpc>
            </a:pPr>
            <a:r>
              <a:rPr lang="en-US" dirty="0"/>
              <a:t>No </a:t>
            </a:r>
            <a:r>
              <a:rPr lang="en-US" dirty="0" smtClean="0"/>
              <a:t>correlation </a:t>
            </a:r>
            <a:r>
              <a:rPr lang="en-US" dirty="0"/>
              <a:t>between the concentration of androgen receptors &amp; the degree of </a:t>
            </a:r>
            <a:r>
              <a:rPr lang="en-US" dirty="0" err="1"/>
              <a:t>virilization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404813"/>
            <a:ext cx="8521700" cy="863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20800"/>
                </a:solidFill>
              </a:rPr>
              <a:t>2-46,XY DSD </a:t>
            </a:r>
            <a:r>
              <a:rPr lang="en-US" sz="2800" dirty="0" smtClean="0">
                <a:solidFill>
                  <a:srgbClr val="020800"/>
                </a:solidFill>
              </a:rPr>
              <a:t>(Male </a:t>
            </a:r>
            <a:r>
              <a:rPr lang="en-US" sz="2800" dirty="0" err="1" smtClean="0">
                <a:solidFill>
                  <a:srgbClr val="020800"/>
                </a:solidFill>
              </a:rPr>
              <a:t>Pseudohermaphrodite</a:t>
            </a:r>
            <a:r>
              <a:rPr lang="en-US" sz="2800" dirty="0" smtClean="0">
                <a:solidFill>
                  <a:srgbClr val="020800"/>
                </a:solidFill>
              </a:rPr>
              <a:t>)</a:t>
            </a:r>
            <a:endParaRPr lang="en-US" sz="2800" dirty="0">
              <a:solidFill>
                <a:srgbClr val="020800"/>
              </a:solidFill>
              <a:effectLst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b="1" dirty="0" smtClean="0">
                <a:sym typeface="Wingdings 3" pitchFamily="18" charset="2"/>
              </a:rPr>
              <a:t>II-Inadequate </a:t>
            </a:r>
            <a:r>
              <a:rPr lang="en-US" b="1" dirty="0">
                <a:sym typeface="Wingdings 3" pitchFamily="18" charset="2"/>
              </a:rPr>
              <a:t>testosterone production / defects in biosynthesis</a:t>
            </a:r>
          </a:p>
          <a:p>
            <a:pPr>
              <a:buFontTx/>
              <a:buNone/>
            </a:pPr>
            <a:endParaRPr lang="en-US" b="1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b="1" dirty="0">
                <a:sym typeface="Wingdings 3" pitchFamily="18" charset="2"/>
              </a:rPr>
              <a:t>1- 17 </a:t>
            </a:r>
            <a:r>
              <a:rPr lang="el-GR" b="1" dirty="0">
                <a:sym typeface="Wingdings 3" pitchFamily="18" charset="2"/>
              </a:rPr>
              <a:t>β</a:t>
            </a:r>
            <a:r>
              <a:rPr lang="en-US" b="1" dirty="0">
                <a:sym typeface="Wingdings 3" pitchFamily="18" charset="2"/>
              </a:rPr>
              <a:t>-</a:t>
            </a:r>
            <a:r>
              <a:rPr lang="en-US" b="1" dirty="0" err="1">
                <a:sym typeface="Wingdings 3" pitchFamily="18" charset="2"/>
              </a:rPr>
              <a:t>hydroxysteroid</a:t>
            </a:r>
            <a:r>
              <a:rPr lang="en-US" b="1" dirty="0">
                <a:sym typeface="Wingdings 3" pitchFamily="18" charset="2"/>
              </a:rPr>
              <a:t> </a:t>
            </a:r>
            <a:r>
              <a:rPr lang="en-US" b="1" dirty="0" err="1">
                <a:sym typeface="Wingdings 3" pitchFamily="18" charset="2"/>
              </a:rPr>
              <a:t>dehydrogenase</a:t>
            </a:r>
            <a:r>
              <a:rPr lang="en-US" b="1" dirty="0">
                <a:sym typeface="Wingdings 3" pitchFamily="18" charset="2"/>
              </a:rPr>
              <a:t> def.</a:t>
            </a:r>
            <a:r>
              <a:rPr lang="en-US" dirty="0">
                <a:sym typeface="Wingdings 3" pitchFamily="18" charset="2"/>
              </a:rPr>
              <a:t> (testicular enzyme)</a:t>
            </a:r>
          </a:p>
          <a:p>
            <a:r>
              <a:rPr lang="en-US" dirty="0">
                <a:sym typeface="Wingdings 3" pitchFamily="18" charset="2"/>
              </a:rPr>
              <a:t>Rare </a:t>
            </a:r>
            <a:r>
              <a:rPr lang="en-US" dirty="0" err="1">
                <a:sym typeface="Wingdings 3" pitchFamily="18" charset="2"/>
              </a:rPr>
              <a:t>autosomal</a:t>
            </a:r>
            <a:r>
              <a:rPr lang="en-US" dirty="0">
                <a:sym typeface="Wingdings 3" pitchFamily="18" charset="2"/>
              </a:rPr>
              <a:t> recessive </a:t>
            </a:r>
          </a:p>
          <a:p>
            <a:r>
              <a:rPr lang="en-US" dirty="0">
                <a:sym typeface="Wingdings 3" pitchFamily="18" charset="2"/>
              </a:rPr>
              <a:t>F phenotype/ absent </a:t>
            </a:r>
            <a:r>
              <a:rPr lang="en-US" dirty="0" err="1" smtClean="0">
                <a:sym typeface="Wingdings 3" pitchFamily="18" charset="2"/>
              </a:rPr>
              <a:t>mullerian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structures</a:t>
            </a:r>
          </a:p>
          <a:p>
            <a:r>
              <a:rPr lang="en-US" dirty="0">
                <a:sym typeface="Wingdings 3" pitchFamily="18" charset="2"/>
              </a:rPr>
              <a:t>Partial form ambiguous genitalia </a:t>
            </a:r>
          </a:p>
          <a:p>
            <a:r>
              <a:rPr lang="en-US" dirty="0">
                <a:sym typeface="Wingdings 3" pitchFamily="18" charset="2"/>
              </a:rPr>
              <a:t>Testis in inguinal canal or labia</a:t>
            </a:r>
          </a:p>
          <a:p>
            <a:r>
              <a:rPr lang="en-US" dirty="0">
                <a:sym typeface="Wingdings 3" pitchFamily="18" charset="2"/>
              </a:rPr>
              <a:t>Well differentiated </a:t>
            </a:r>
            <a:r>
              <a:rPr lang="en-US" dirty="0" err="1">
                <a:sym typeface="Wingdings 3" pitchFamily="18" charset="2"/>
              </a:rPr>
              <a:t>wolffian</a:t>
            </a:r>
            <a:r>
              <a:rPr lang="en-US" dirty="0">
                <a:sym typeface="Wingdings 3" pitchFamily="18" charset="2"/>
              </a:rPr>
              <a:t> duct structures</a:t>
            </a:r>
          </a:p>
          <a:p>
            <a:r>
              <a:rPr lang="en-US" dirty="0" err="1">
                <a:sym typeface="Wingdings 3" pitchFamily="18" charset="2"/>
              </a:rPr>
              <a:t>Virilization</a:t>
            </a:r>
            <a:r>
              <a:rPr lang="en-US" dirty="0">
                <a:sym typeface="Wingdings 3" pitchFamily="18" charset="2"/>
              </a:rPr>
              <a:t> at puberty with ↑↑ ASD , </a:t>
            </a:r>
            <a:r>
              <a:rPr lang="en-US" dirty="0" smtClean="0">
                <a:sym typeface="Wingdings 3" pitchFamily="18" charset="2"/>
              </a:rPr>
              <a:t>Normal </a:t>
            </a:r>
            <a:r>
              <a:rPr lang="en-US" dirty="0">
                <a:sym typeface="Wingdings 3" pitchFamily="18" charset="2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 BIOSYNTHETIC PATHWAY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9931" r="41342" b="25069"/>
          <a:stretch>
            <a:fillRect/>
          </a:stretch>
        </p:blipFill>
        <p:spPr bwMode="auto">
          <a:xfrm>
            <a:off x="381001" y="1447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32775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ym typeface="Wingdings 3" pitchFamily="18" charset="2"/>
              </a:rPr>
              <a:t>II</a:t>
            </a:r>
            <a:r>
              <a:rPr lang="en-US" sz="2400" dirty="0" smtClean="0">
                <a:effectLst/>
                <a:sym typeface="Wingdings 3" pitchFamily="18" charset="2"/>
              </a:rPr>
              <a:t>-Inadequate </a:t>
            </a:r>
            <a:r>
              <a:rPr lang="en-US" sz="2400" dirty="0">
                <a:effectLst/>
                <a:sym typeface="Wingdings 3" pitchFamily="18" charset="2"/>
              </a:rPr>
              <a:t>testosterone biosynthesis</a:t>
            </a:r>
            <a:br>
              <a:rPr lang="en-US" sz="2400" dirty="0">
                <a:effectLst/>
                <a:sym typeface="Wingdings 3" pitchFamily="18" charset="2"/>
              </a:rPr>
            </a:br>
            <a:r>
              <a:rPr lang="en-US" sz="2400" dirty="0">
                <a:effectLst/>
                <a:sym typeface="Wingdings 3" pitchFamily="18" charset="2"/>
              </a:rPr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Adrenal enzymes (V rare) CAH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2- 3 </a:t>
            </a:r>
            <a:r>
              <a:rPr lang="el-GR" b="1" dirty="0">
                <a:sym typeface="Wingdings 3" pitchFamily="18" charset="2"/>
              </a:rPr>
              <a:t>β</a:t>
            </a:r>
            <a:r>
              <a:rPr lang="en-US" b="1" dirty="0">
                <a:sym typeface="Wingdings 3" pitchFamily="18" charset="2"/>
              </a:rPr>
              <a:t>-</a:t>
            </a:r>
            <a:r>
              <a:rPr lang="en-US" b="1" dirty="0" err="1">
                <a:sym typeface="Wingdings 3" pitchFamily="18" charset="2"/>
              </a:rPr>
              <a:t>hydroxysteroid</a:t>
            </a:r>
            <a:r>
              <a:rPr lang="en-US" b="1" dirty="0">
                <a:sym typeface="Wingdings 3" pitchFamily="18" charset="2"/>
              </a:rPr>
              <a:t> </a:t>
            </a:r>
            <a:r>
              <a:rPr lang="en-US" b="1" dirty="0" err="1">
                <a:sym typeface="Wingdings 3" pitchFamily="18" charset="2"/>
              </a:rPr>
              <a:t>dehydrogenase</a:t>
            </a:r>
            <a:r>
              <a:rPr lang="en-US" b="1" dirty="0">
                <a:sym typeface="Wingdings 3" pitchFamily="18" charset="2"/>
              </a:rPr>
              <a:t> def.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Salt wasting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F phenotype (complete form)/ambiguous genitalia (partial form)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3- 17 </a:t>
            </a:r>
            <a:r>
              <a:rPr lang="el-GR" b="1" dirty="0">
                <a:sym typeface="Wingdings 3" pitchFamily="18" charset="2"/>
              </a:rPr>
              <a:t>α</a:t>
            </a:r>
            <a:r>
              <a:rPr lang="en-US" b="1" dirty="0">
                <a:sym typeface="Wingdings 3" pitchFamily="18" charset="2"/>
              </a:rPr>
              <a:t>-</a:t>
            </a:r>
            <a:r>
              <a:rPr lang="en-US" b="1" dirty="0" err="1">
                <a:sym typeface="Wingdings 3" pitchFamily="18" charset="2"/>
              </a:rPr>
              <a:t>hydroxylase</a:t>
            </a:r>
            <a:r>
              <a:rPr lang="en-US" b="1" dirty="0">
                <a:sym typeface="Wingdings 3" pitchFamily="18" charset="2"/>
              </a:rPr>
              <a:t> def./ associate with 17-20-lyase def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Variable phenotype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Severe form  </a:t>
            </a:r>
            <a:r>
              <a:rPr lang="en-US" dirty="0" smtClean="0">
                <a:sym typeface="Wingdings 3" pitchFamily="18" charset="2"/>
              </a:rPr>
              <a:t>DX </a:t>
            </a:r>
            <a:r>
              <a:rPr lang="en-US" dirty="0">
                <a:sym typeface="Wingdings 3" pitchFamily="18" charset="2"/>
              </a:rPr>
              <a:t>at puberty with </a:t>
            </a:r>
            <a:r>
              <a:rPr lang="en-US" dirty="0" smtClean="0">
                <a:sym typeface="Wingdings 3" pitchFamily="18" charset="2"/>
              </a:rPr>
              <a:t>water retention, ↑↑ BP &amp; </a:t>
            </a:r>
            <a:r>
              <a:rPr lang="en-US" dirty="0" err="1" smtClean="0">
                <a:sym typeface="Wingdings 3" pitchFamily="18" charset="2"/>
              </a:rPr>
              <a:t>hyperkalemia</a:t>
            </a:r>
            <a:r>
              <a:rPr lang="en-US" dirty="0" smtClean="0">
                <a:sym typeface="Wingdings 3" pitchFamily="18" charset="2"/>
              </a:rPr>
              <a:t>.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4- </a:t>
            </a:r>
            <a:r>
              <a:rPr lang="en-US" b="1" dirty="0" smtClean="0">
                <a:sym typeface="Wingdings 3" pitchFamily="18" charset="2"/>
              </a:rPr>
              <a:t>Congenital Lipoid </a:t>
            </a:r>
            <a:r>
              <a:rPr lang="en-US" b="1" dirty="0">
                <a:sym typeface="Wingdings 3" pitchFamily="18" charset="2"/>
              </a:rPr>
              <a:t>adrenal hyperplasia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 3" pitchFamily="18" charset="2"/>
              </a:rPr>
              <a:t>Rare, caused by </a:t>
            </a:r>
            <a:r>
              <a:rPr lang="en-US" dirty="0" err="1" smtClean="0">
                <a:sym typeface="Wingdings 3" pitchFamily="18" charset="2"/>
              </a:rPr>
              <a:t>StAR</a:t>
            </a:r>
            <a:r>
              <a:rPr lang="en-US" dirty="0" smtClean="0">
                <a:sym typeface="Wingdings 3" pitchFamily="18" charset="2"/>
              </a:rPr>
              <a:t> enzyme deficiency.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Defect in the synthesis of 3 types of steroids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Severe salt wasting 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F phenotype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Blind vagina without uterus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836613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020800"/>
                </a:solidFill>
              </a:rPr>
              <a:t>2-46,XY DSD </a:t>
            </a:r>
            <a:r>
              <a:rPr lang="en-US" sz="2800" dirty="0" smtClean="0">
                <a:solidFill>
                  <a:srgbClr val="020800"/>
                </a:solidFill>
              </a:rPr>
              <a:t>(Male </a:t>
            </a:r>
            <a:r>
              <a:rPr lang="en-US" sz="2800" dirty="0" err="1" smtClean="0">
                <a:solidFill>
                  <a:srgbClr val="020800"/>
                </a:solidFill>
              </a:rPr>
              <a:t>Pseudohermaphrodite</a:t>
            </a:r>
            <a:r>
              <a:rPr lang="en-US" sz="2800" dirty="0" smtClean="0">
                <a:solidFill>
                  <a:srgbClr val="020800"/>
                </a:solidFill>
              </a:rPr>
              <a:t>)</a:t>
            </a:r>
            <a:endParaRPr lang="en-US" sz="2800" dirty="0">
              <a:solidFill>
                <a:srgbClr val="020800"/>
              </a:solidFill>
              <a:effectLst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003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b="1" dirty="0" smtClean="0">
                <a:sym typeface="Wingdings 3" pitchFamily="18" charset="2"/>
              </a:rPr>
              <a:t>III- </a:t>
            </a:r>
            <a:r>
              <a:rPr lang="en-US" b="1" dirty="0">
                <a:sym typeface="Wingdings 3" pitchFamily="18" charset="2"/>
              </a:rPr>
              <a:t>5 </a:t>
            </a:r>
            <a:r>
              <a:rPr lang="el-GR" b="1" dirty="0">
                <a:sym typeface="Wingdings 3" pitchFamily="18" charset="2"/>
              </a:rPr>
              <a:t>α</a:t>
            </a:r>
            <a:r>
              <a:rPr lang="en-US" b="1" dirty="0">
                <a:sym typeface="Wingdings 3" pitchFamily="18" charset="2"/>
              </a:rPr>
              <a:t>-</a:t>
            </a:r>
            <a:r>
              <a:rPr lang="en-US" b="1" dirty="0" err="1">
                <a:sym typeface="Wingdings 3" pitchFamily="18" charset="2"/>
              </a:rPr>
              <a:t>reductase</a:t>
            </a:r>
            <a:r>
              <a:rPr lang="en-US" b="1" dirty="0">
                <a:sym typeface="Wingdings 3" pitchFamily="18" charset="2"/>
              </a:rPr>
              <a:t> def.</a:t>
            </a:r>
          </a:p>
          <a:p>
            <a:r>
              <a:rPr lang="en-US" dirty="0">
                <a:sym typeface="Wingdings 3" pitchFamily="18" charset="2"/>
              </a:rPr>
              <a:t>Wide range of phenotypes</a:t>
            </a:r>
          </a:p>
          <a:p>
            <a:r>
              <a:rPr lang="en-US" dirty="0">
                <a:sym typeface="Wingdings 3" pitchFamily="18" charset="2"/>
              </a:rPr>
              <a:t>All have differentiated </a:t>
            </a:r>
            <a:r>
              <a:rPr lang="en-US" dirty="0" err="1">
                <a:sym typeface="Wingdings 3" pitchFamily="18" charset="2"/>
              </a:rPr>
              <a:t>wolffian</a:t>
            </a:r>
            <a:r>
              <a:rPr lang="en-US" dirty="0">
                <a:sym typeface="Wingdings 3" pitchFamily="18" charset="2"/>
              </a:rPr>
              <a:t> ducts </a:t>
            </a:r>
          </a:p>
          <a:p>
            <a:r>
              <a:rPr lang="en-US" dirty="0" err="1">
                <a:sym typeface="Wingdings 3" pitchFamily="18" charset="2"/>
              </a:rPr>
              <a:t>Virilization</a:t>
            </a:r>
            <a:r>
              <a:rPr lang="en-US" dirty="0">
                <a:sym typeface="Wingdings 3" pitchFamily="18" charset="2"/>
              </a:rPr>
              <a:t> at puberty &amp; male identity</a:t>
            </a:r>
          </a:p>
          <a:p>
            <a:r>
              <a:rPr lang="en-US" dirty="0">
                <a:sym typeface="Wingdings 3" pitchFamily="18" charset="2"/>
              </a:rPr>
              <a:t>↑↑ T : DHT ratio / N or ↑ M T level</a:t>
            </a:r>
          </a:p>
          <a:p>
            <a:r>
              <a:rPr lang="en-US" dirty="0">
                <a:sym typeface="Wingdings 3" pitchFamily="18" charset="2"/>
              </a:rPr>
              <a:t>Most are raised as females</a:t>
            </a:r>
          </a:p>
          <a:p>
            <a:pPr>
              <a:buFontTx/>
              <a:buNone/>
            </a:pPr>
            <a:r>
              <a:rPr lang="en-US" b="1" dirty="0" smtClean="0">
                <a:sym typeface="Wingdings 3" pitchFamily="18" charset="2"/>
              </a:rPr>
              <a:t>IV-</a:t>
            </a:r>
            <a:r>
              <a:rPr lang="en-US" b="1" dirty="0" err="1" smtClean="0">
                <a:sym typeface="Wingdings 3" pitchFamily="18" charset="2"/>
              </a:rPr>
              <a:t>Leydig</a:t>
            </a:r>
            <a:r>
              <a:rPr lang="en-US" b="1" dirty="0" smtClean="0">
                <a:sym typeface="Wingdings 3" pitchFamily="18" charset="2"/>
              </a:rPr>
              <a:t> </a:t>
            </a:r>
            <a:r>
              <a:rPr lang="en-US" b="1" dirty="0">
                <a:sym typeface="Wingdings 3" pitchFamily="18" charset="2"/>
              </a:rPr>
              <a:t>cell </a:t>
            </a:r>
            <a:r>
              <a:rPr lang="en-US" b="1" dirty="0" err="1">
                <a:sym typeface="Wingdings 3" pitchFamily="18" charset="2"/>
              </a:rPr>
              <a:t>hypoplasia</a:t>
            </a:r>
            <a:r>
              <a:rPr lang="en-US" dirty="0">
                <a:sym typeface="Wingdings 3" pitchFamily="18" charset="2"/>
              </a:rPr>
              <a:t> </a:t>
            </a:r>
          </a:p>
          <a:p>
            <a:r>
              <a:rPr lang="en-US" dirty="0">
                <a:sym typeface="Wingdings 3" pitchFamily="18" charset="2"/>
              </a:rPr>
              <a:t>Impaired T production</a:t>
            </a:r>
          </a:p>
          <a:p>
            <a:r>
              <a:rPr lang="en-US" dirty="0">
                <a:sym typeface="Wingdings 3" pitchFamily="18" charset="2"/>
              </a:rPr>
              <a:t>Phenotype is usually F/ absent </a:t>
            </a:r>
            <a:r>
              <a:rPr lang="en-US" dirty="0" err="1" smtClean="0">
                <a:sym typeface="Wingdings 3" pitchFamily="18" charset="2"/>
              </a:rPr>
              <a:t>mullerian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structures </a:t>
            </a:r>
          </a:p>
          <a:p>
            <a:pPr>
              <a:buFontTx/>
              <a:buNone/>
            </a:pPr>
            <a:r>
              <a:rPr lang="en-US" b="1" dirty="0" smtClean="0">
                <a:sym typeface="Wingdings 3" pitchFamily="18" charset="2"/>
              </a:rPr>
              <a:t>V- </a:t>
            </a:r>
            <a:r>
              <a:rPr lang="en-US" b="1" dirty="0">
                <a:sym typeface="Wingdings 3" pitchFamily="18" charset="2"/>
              </a:rPr>
              <a:t>Drugs</a:t>
            </a:r>
          </a:p>
          <a:p>
            <a:r>
              <a:rPr lang="en-US" dirty="0" err="1">
                <a:sym typeface="Wingdings 3" pitchFamily="18" charset="2"/>
              </a:rPr>
              <a:t>Cyproterone</a:t>
            </a:r>
            <a:r>
              <a:rPr lang="en-US" dirty="0">
                <a:sym typeface="Wingdings 3" pitchFamily="18" charset="2"/>
              </a:rPr>
              <a:t> acetate  block androgen receptors</a:t>
            </a:r>
          </a:p>
          <a:p>
            <a:r>
              <a:rPr lang="en-US" dirty="0" err="1">
                <a:sym typeface="Wingdings 3" pitchFamily="18" charset="2"/>
              </a:rPr>
              <a:t>Finasteride</a:t>
            </a:r>
            <a:r>
              <a:rPr lang="en-US" dirty="0">
                <a:sym typeface="Wingdings 3" pitchFamily="18" charset="2"/>
              </a:rPr>
              <a:t> Inhibit 5</a:t>
            </a:r>
            <a:r>
              <a:rPr lang="el-GR" dirty="0">
                <a:sym typeface="Wingdings 3" pitchFamily="18" charset="2"/>
              </a:rPr>
              <a:t>α</a:t>
            </a:r>
            <a:r>
              <a:rPr lang="en-US" dirty="0">
                <a:sym typeface="Wingdings 3" pitchFamily="18" charset="2"/>
              </a:rPr>
              <a:t>-</a:t>
            </a:r>
            <a:r>
              <a:rPr lang="en-US" dirty="0" err="1">
                <a:sym typeface="Wingdings 3" pitchFamily="18" charset="2"/>
              </a:rPr>
              <a:t>reductase</a:t>
            </a:r>
            <a:r>
              <a:rPr lang="en-US" dirty="0">
                <a:sym typeface="Wingdings 3" pitchFamily="18" charset="2"/>
              </a:rPr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External genitalia of patient with 5α-reductase</a:t>
            </a:r>
            <a:br>
              <a:rPr lang="en-US" sz="2000" dirty="0" smtClean="0"/>
            </a:br>
            <a:r>
              <a:rPr lang="en-US" sz="2000" dirty="0" smtClean="0"/>
              <a:t>deficiency; </a:t>
            </a:r>
            <a:r>
              <a:rPr lang="en-US" sz="2000" dirty="0" err="1" smtClean="0"/>
              <a:t>clitoromegaly</a:t>
            </a:r>
            <a:r>
              <a:rPr lang="en-US" sz="2000" dirty="0" smtClean="0"/>
              <a:t> with marked </a:t>
            </a:r>
            <a:r>
              <a:rPr lang="en-US" sz="2000" dirty="0" err="1" smtClean="0"/>
              <a:t>labioscrotal</a:t>
            </a:r>
            <a:r>
              <a:rPr lang="en-US" sz="2000" dirty="0" smtClean="0"/>
              <a:t> fusion</a:t>
            </a:r>
            <a:br>
              <a:rPr lang="en-US" sz="2000" dirty="0" smtClean="0"/>
            </a:br>
            <a:r>
              <a:rPr lang="en-US" sz="2000" dirty="0" smtClean="0"/>
              <a:t>and small vaginal </a:t>
            </a:r>
            <a:r>
              <a:rPr lang="en-US" sz="2000" dirty="0" err="1" smtClean="0"/>
              <a:t>introitus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3312" y="1527175"/>
            <a:ext cx="3080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908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020800"/>
                </a:solidFill>
              </a:rPr>
              <a:t>3-True </a:t>
            </a:r>
            <a:r>
              <a:rPr lang="en-US" sz="2800" b="1" dirty="0" err="1" smtClean="0">
                <a:solidFill>
                  <a:srgbClr val="020800"/>
                </a:solidFill>
              </a:rPr>
              <a:t>hermaphroditism</a:t>
            </a:r>
            <a:r>
              <a:rPr lang="en-US" sz="2800" b="1" dirty="0" smtClean="0">
                <a:solidFill>
                  <a:srgbClr val="020800"/>
                </a:solidFill>
              </a:rPr>
              <a:t>/</a:t>
            </a:r>
            <a:r>
              <a:rPr lang="en-US" sz="2800" b="1" dirty="0" err="1" smtClean="0">
                <a:solidFill>
                  <a:srgbClr val="020800"/>
                </a:solidFill>
              </a:rPr>
              <a:t>Ovotesticular</a:t>
            </a:r>
            <a:r>
              <a:rPr lang="en-US" sz="2800" b="1" dirty="0" smtClean="0">
                <a:solidFill>
                  <a:srgbClr val="020800"/>
                </a:solidFill>
              </a:rPr>
              <a:t> DSD</a:t>
            </a:r>
            <a:endParaRPr lang="en-US" sz="2800" b="1" dirty="0">
              <a:solidFill>
                <a:srgbClr val="0208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Very rare</a:t>
            </a:r>
          </a:p>
          <a:p>
            <a:pPr>
              <a:lnSpc>
                <a:spcPct val="90000"/>
              </a:lnSpc>
            </a:pPr>
            <a:r>
              <a:rPr lang="en-US" dirty="0"/>
              <a:t>90% present with ambiguous genitalia</a:t>
            </a:r>
          </a:p>
          <a:p>
            <a:pPr>
              <a:lnSpc>
                <a:spcPct val="90000"/>
              </a:lnSpc>
            </a:pPr>
            <a:r>
              <a:rPr lang="en-US" dirty="0"/>
              <a:t>2/3 raised as M</a:t>
            </a:r>
          </a:p>
          <a:p>
            <a:pPr>
              <a:lnSpc>
                <a:spcPct val="90000"/>
              </a:lnSpc>
            </a:pPr>
            <a:r>
              <a:rPr lang="en-US" dirty="0"/>
              <a:t>All have </a:t>
            </a:r>
            <a:r>
              <a:rPr lang="en-US" dirty="0" err="1"/>
              <a:t>urogenital</a:t>
            </a:r>
            <a:r>
              <a:rPr lang="en-US" dirty="0"/>
              <a:t> sinus &amp; most cases have uterus</a:t>
            </a:r>
          </a:p>
          <a:p>
            <a:pPr>
              <a:lnSpc>
                <a:spcPct val="90000"/>
              </a:lnSpc>
            </a:pPr>
            <a:r>
              <a:rPr lang="en-US" dirty="0"/>
              <a:t>Chromosomal pattern 46,XX </a:t>
            </a:r>
            <a:r>
              <a:rPr lang="en-US" dirty="0">
                <a:sym typeface="Wingdings 3" pitchFamily="18" charset="2"/>
              </a:rPr>
              <a:t> </a:t>
            </a:r>
            <a:r>
              <a:rPr lang="en-US" dirty="0"/>
              <a:t>75%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mosaic (XX/XY) &gt; 46,XY</a:t>
            </a:r>
          </a:p>
          <a:p>
            <a:pPr>
              <a:lnSpc>
                <a:spcPct val="90000"/>
              </a:lnSpc>
            </a:pPr>
            <a:r>
              <a:rPr lang="en-US" dirty="0"/>
              <a:t>Has both ovarian &amp; testicular tissue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1-Lateral </a:t>
            </a:r>
            <a:r>
              <a:rPr lang="en-US" dirty="0">
                <a:sym typeface="Wingdings 3" pitchFamily="18" charset="2"/>
              </a:rPr>
              <a:t>testis on one side &amp; ovary on the other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2-Unilaterl </a:t>
            </a:r>
            <a:r>
              <a:rPr lang="en-US" dirty="0" err="1">
                <a:sym typeface="Wingdings 3" pitchFamily="18" charset="2"/>
              </a:rPr>
              <a:t>ovotestis</a:t>
            </a:r>
            <a:r>
              <a:rPr lang="en-US" dirty="0">
                <a:sym typeface="Wingdings 3" pitchFamily="18" charset="2"/>
              </a:rPr>
              <a:t> on one side &amp; normal gonads on the other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3-Bilateral 2 </a:t>
            </a:r>
            <a:r>
              <a:rPr lang="en-US" dirty="0" err="1">
                <a:sym typeface="Wingdings 3" pitchFamily="18" charset="2"/>
              </a:rPr>
              <a:t>ovotestis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Infant with penile </a:t>
            </a:r>
            <a:r>
              <a:rPr lang="en-US" sz="2000" dirty="0" err="1" smtClean="0"/>
              <a:t>hypospadias</a:t>
            </a:r>
            <a:r>
              <a:rPr lang="en-US" sz="2000" dirty="0" smtClean="0"/>
              <a:t>, </a:t>
            </a:r>
            <a:r>
              <a:rPr lang="en-US" sz="2000" dirty="0" err="1" smtClean="0"/>
              <a:t>chordee</a:t>
            </a:r>
            <a:r>
              <a:rPr lang="en-US" sz="2000" dirty="0" smtClean="0"/>
              <a:t>, and</a:t>
            </a:r>
            <a:br>
              <a:rPr lang="en-US" sz="2000" dirty="0" smtClean="0"/>
            </a:br>
            <a:r>
              <a:rPr lang="en-US" sz="2000" dirty="0" smtClean="0"/>
              <a:t>bilaterally </a:t>
            </a:r>
            <a:r>
              <a:rPr lang="en-US" sz="2000" dirty="0" err="1" smtClean="0"/>
              <a:t>undescended</a:t>
            </a:r>
            <a:r>
              <a:rPr lang="en-US" sz="2000" dirty="0" smtClean="0"/>
              <a:t> testes who was found to have true</a:t>
            </a:r>
            <a:br>
              <a:rPr lang="en-US" sz="2000" dirty="0" smtClean="0"/>
            </a:br>
            <a:r>
              <a:rPr lang="en-US" sz="2000" dirty="0" err="1" smtClean="0"/>
              <a:t>hermaphroditism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1406" y="1570037"/>
            <a:ext cx="6924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88913"/>
            <a:ext cx="8232775" cy="719137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20800"/>
                </a:solidFill>
                <a:effectLst/>
              </a:rPr>
              <a:t>4-Partial/Mixed </a:t>
            </a:r>
            <a:r>
              <a:rPr lang="en-US" sz="2800" b="1" dirty="0" err="1">
                <a:solidFill>
                  <a:srgbClr val="020800"/>
                </a:solidFill>
                <a:effectLst/>
              </a:rPr>
              <a:t>gonadal</a:t>
            </a:r>
            <a:r>
              <a:rPr lang="en-US" sz="2800" b="1" dirty="0">
                <a:solidFill>
                  <a:srgbClr val="0208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20800"/>
                </a:solidFill>
                <a:effectLst/>
              </a:rPr>
              <a:t>dysgenesis</a:t>
            </a:r>
            <a:endParaRPr lang="en-US" sz="2800" b="1" dirty="0">
              <a:solidFill>
                <a:srgbClr val="020800"/>
              </a:solidFill>
              <a:effectLst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4721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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most common cause of ambiguous genitalia in the newborn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45,XO/46,XY </a:t>
            </a:r>
            <a:r>
              <a:rPr lang="en-US" dirty="0">
                <a:sym typeface="Wingdings 3" pitchFamily="18" charset="2"/>
              </a:rPr>
              <a:t> M phenotype/ deficient </a:t>
            </a:r>
            <a:r>
              <a:rPr lang="en-US" dirty="0" err="1">
                <a:sym typeface="Wingdings 3" pitchFamily="18" charset="2"/>
              </a:rPr>
              <a:t>virilization</a:t>
            </a:r>
            <a:r>
              <a:rPr lang="en-US" dirty="0">
                <a:sym typeface="Wingdings 3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Testis on one side &amp; streak gonads on the other</a:t>
            </a:r>
          </a:p>
          <a:p>
            <a:pPr>
              <a:lnSpc>
                <a:spcPct val="90000"/>
              </a:lnSpc>
            </a:pPr>
            <a:r>
              <a:rPr lang="en-US" dirty="0"/>
              <a:t>Testis is </a:t>
            </a:r>
            <a:r>
              <a:rPr lang="en-US" dirty="0" err="1"/>
              <a:t>dysgenetic</a:t>
            </a:r>
            <a:r>
              <a:rPr lang="en-US" dirty="0"/>
              <a:t>/non sperm producing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Unilat</a:t>
            </a:r>
            <a:r>
              <a:rPr lang="en-US" dirty="0" smtClean="0"/>
              <a:t>. </a:t>
            </a:r>
            <a:r>
              <a:rPr lang="en-US" dirty="0" err="1"/>
              <a:t>unicornuate</a:t>
            </a:r>
            <a:r>
              <a:rPr lang="en-US" dirty="0"/>
              <a:t> uterus on the streak gonad side</a:t>
            </a:r>
          </a:p>
          <a:p>
            <a:pPr>
              <a:lnSpc>
                <a:spcPct val="90000"/>
              </a:lnSpc>
            </a:pPr>
            <a:r>
              <a:rPr lang="en-US" dirty="0"/>
              <a:t>Varying degrees of inadequate </a:t>
            </a:r>
            <a:r>
              <a:rPr lang="en-US" dirty="0" err="1"/>
              <a:t>musculinization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46XY</a:t>
            </a:r>
          </a:p>
          <a:p>
            <a:pPr>
              <a:lnSpc>
                <a:spcPct val="90000"/>
              </a:lnSpc>
            </a:pPr>
            <a:r>
              <a:rPr lang="en-US" dirty="0"/>
              <a:t>Bilateral </a:t>
            </a:r>
            <a:r>
              <a:rPr lang="en-US" dirty="0" err="1"/>
              <a:t>dysgenetic</a:t>
            </a:r>
            <a:r>
              <a:rPr lang="en-US" dirty="0"/>
              <a:t> testes</a:t>
            </a:r>
          </a:p>
          <a:p>
            <a:pPr>
              <a:lnSpc>
                <a:spcPct val="90000"/>
              </a:lnSpc>
            </a:pPr>
            <a:r>
              <a:rPr lang="en-US" dirty="0"/>
              <a:t>Uterus is present</a:t>
            </a:r>
          </a:p>
          <a:p>
            <a:pPr>
              <a:lnSpc>
                <a:spcPct val="90000"/>
              </a:lnSpc>
            </a:pPr>
            <a:r>
              <a:rPr lang="en-US" dirty="0"/>
              <a:t>Inadequate </a:t>
            </a:r>
            <a:r>
              <a:rPr lang="en-US" dirty="0" err="1"/>
              <a:t>virilization</a:t>
            </a:r>
            <a:r>
              <a:rPr lang="en-US" dirty="0"/>
              <a:t> &amp; </a:t>
            </a:r>
            <a:r>
              <a:rPr lang="en-US" dirty="0" err="1"/>
              <a:t>cryptorchidism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Wide range of phenotypes</a:t>
            </a:r>
          </a:p>
          <a:p>
            <a:pPr>
              <a:lnSpc>
                <a:spcPct val="90000"/>
              </a:lnSpc>
            </a:pPr>
            <a:r>
              <a:rPr lang="en-US" dirty="0"/>
              <a:t>Sex of rearing 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527050"/>
            <a:ext cx="8232775" cy="1052513"/>
          </a:xfrm>
        </p:spPr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686800" cy="5507038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/>
              <a:t>5-Defects of testis maintenance /Bilateral vanishing testis</a:t>
            </a:r>
          </a:p>
          <a:p>
            <a:r>
              <a:rPr lang="en-US" dirty="0"/>
              <a:t>XY</a:t>
            </a:r>
          </a:p>
          <a:p>
            <a:r>
              <a:rPr lang="en-US" dirty="0"/>
              <a:t>Absent or rudimentary testis</a:t>
            </a:r>
          </a:p>
          <a:p>
            <a:r>
              <a:rPr lang="en-US" dirty="0"/>
              <a:t>A spectrum of phenotypes</a:t>
            </a:r>
          </a:p>
          <a:p>
            <a:r>
              <a:rPr lang="en-US" dirty="0"/>
              <a:t>Sex of rearing M with T replacement (most of the time) </a:t>
            </a:r>
          </a:p>
          <a:p>
            <a:pPr>
              <a:buFontTx/>
              <a:buNone/>
            </a:pPr>
            <a:r>
              <a:rPr lang="en-US" b="1" dirty="0"/>
              <a:t>6-Abnormal </a:t>
            </a:r>
            <a:r>
              <a:rPr lang="en-US" b="1" dirty="0" err="1"/>
              <a:t>karyotype</a:t>
            </a:r>
            <a:endParaRPr lang="en-US" b="1" dirty="0"/>
          </a:p>
          <a:p>
            <a:r>
              <a:rPr lang="en-US" dirty="0" err="1"/>
              <a:t>Triploidy</a:t>
            </a:r>
            <a:r>
              <a:rPr lang="en-US" dirty="0"/>
              <a:t> 69XXY </a:t>
            </a:r>
            <a:r>
              <a:rPr lang="en-US" dirty="0">
                <a:sym typeface="Wingdings 3" pitchFamily="18" charset="2"/>
              </a:rPr>
              <a:t>ambiguous genitalia 50%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                     Lethal </a:t>
            </a:r>
          </a:p>
          <a:p>
            <a:r>
              <a:rPr lang="en-US" dirty="0">
                <a:sym typeface="Wingdings 3" pitchFamily="18" charset="2"/>
              </a:rPr>
              <a:t>47XXY &amp; 47XYY may present with ambiguous g.</a:t>
            </a:r>
          </a:p>
          <a:p>
            <a:r>
              <a:rPr lang="en-US" dirty="0">
                <a:sym typeface="Wingdings 3" pitchFamily="18" charset="2"/>
              </a:rPr>
              <a:t>Mosaic 46XX/46XY, 46XX/47XXY variable genitalia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619" y="1676400"/>
            <a:ext cx="8096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EVALUATION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371600"/>
            <a:ext cx="850392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HISTORY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ym typeface="Wingdings 3" pitchFamily="18" charset="2"/>
              </a:rPr>
              <a:t></a:t>
            </a:r>
            <a:r>
              <a:rPr lang="en-US" b="1" dirty="0" smtClean="0"/>
              <a:t>Family </a:t>
            </a:r>
            <a:r>
              <a:rPr lang="en-US" b="1" dirty="0"/>
              <a:t>history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Ambiguous </a:t>
            </a:r>
            <a:r>
              <a:rPr lang="en-US" dirty="0"/>
              <a:t>genitalia, infertility or unexpected changes at puberty may suggest a genetically transmitted trait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-CAH ---</a:t>
            </a:r>
            <a:r>
              <a:rPr lang="en-US" dirty="0" err="1"/>
              <a:t>autosomal</a:t>
            </a:r>
            <a:r>
              <a:rPr lang="en-US" dirty="0"/>
              <a:t> recessive--occur in siblings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-Partial androgen insensitivity---X-linked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-XY </a:t>
            </a:r>
            <a:r>
              <a:rPr lang="en-US" dirty="0" err="1"/>
              <a:t>gonadal</a:t>
            </a:r>
            <a:r>
              <a:rPr lang="en-US" dirty="0"/>
              <a:t> </a:t>
            </a:r>
            <a:r>
              <a:rPr lang="en-US" dirty="0" err="1"/>
              <a:t>dysgenesis</a:t>
            </a:r>
            <a:r>
              <a:rPr lang="en-US" dirty="0"/>
              <a:t> ---sporadic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Consanguinity </a:t>
            </a:r>
            <a:r>
              <a:rPr lang="en-US" dirty="0"/>
              <a:t>↑↑the risk of </a:t>
            </a:r>
            <a:r>
              <a:rPr lang="en-US" dirty="0" err="1"/>
              <a:t>autosomal</a:t>
            </a:r>
            <a:r>
              <a:rPr lang="en-US" dirty="0"/>
              <a:t> recessive disorders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/>
              <a:t>Hx</a:t>
            </a:r>
            <a:r>
              <a:rPr lang="en-US" dirty="0"/>
              <a:t> of neonatal death may suggest a missed diagnosis of CAH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765175"/>
          </a:xfrm>
        </p:spPr>
        <p:txBody>
          <a:bodyPr/>
          <a:lstStyle/>
          <a:p>
            <a:r>
              <a:rPr lang="en-US" sz="3200">
                <a:solidFill>
                  <a:srgbClr val="020800"/>
                </a:solidFill>
                <a:effectLst/>
              </a:rPr>
              <a:t>HISTORY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91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</a:t>
            </a:r>
            <a:r>
              <a:rPr lang="en-US" b="1" dirty="0"/>
              <a:t>Pregnancy history</a:t>
            </a:r>
          </a:p>
          <a:p>
            <a:pPr>
              <a:lnSpc>
                <a:spcPct val="90000"/>
              </a:lnSpc>
            </a:pPr>
            <a:r>
              <a:rPr lang="en-US" dirty="0"/>
              <a:t>Maternal </a:t>
            </a:r>
            <a:r>
              <a:rPr lang="en-US" dirty="0" err="1"/>
              <a:t>Hx</a:t>
            </a:r>
            <a:r>
              <a:rPr lang="en-US" dirty="0"/>
              <a:t> of </a:t>
            </a:r>
            <a:r>
              <a:rPr lang="en-US" dirty="0" err="1"/>
              <a:t>virillization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-Placental </a:t>
            </a:r>
            <a:r>
              <a:rPr lang="en-US" dirty="0" err="1"/>
              <a:t>aromatase</a:t>
            </a:r>
            <a:r>
              <a:rPr lang="en-US" dirty="0"/>
              <a:t> def. allows fetal adrenal androgens to </a:t>
            </a:r>
            <a:r>
              <a:rPr lang="en-US" dirty="0" err="1"/>
              <a:t>virilize</a:t>
            </a:r>
            <a:r>
              <a:rPr lang="en-US" dirty="0"/>
              <a:t> both mother &amp; fetus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-Maternal poorly controlled CAH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-Androgen secreting tumors</a:t>
            </a:r>
          </a:p>
          <a:p>
            <a:pPr>
              <a:lnSpc>
                <a:spcPct val="90000"/>
              </a:lnSpc>
            </a:pPr>
            <a:r>
              <a:rPr lang="en-US" dirty="0"/>
              <a:t>Medications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</a:t>
            </a:r>
            <a:r>
              <a:rPr lang="en-US" dirty="0" err="1"/>
              <a:t>Progestins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-Androgens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-</a:t>
            </a:r>
            <a:r>
              <a:rPr lang="en-US" dirty="0" err="1"/>
              <a:t>Antiandrogens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ym typeface="Wingdings 3" pitchFamily="18" charset="2"/>
              </a:rPr>
              <a:t></a:t>
            </a:r>
            <a:r>
              <a:rPr lang="en-US" b="1" dirty="0" smtClean="0"/>
              <a:t> </a:t>
            </a:r>
            <a:r>
              <a:rPr lang="en-US" b="1" dirty="0"/>
              <a:t>Adolescent Pt</a:t>
            </a:r>
          </a:p>
          <a:p>
            <a:pPr>
              <a:lnSpc>
                <a:spcPct val="90000"/>
              </a:lnSpc>
            </a:pPr>
            <a:r>
              <a:rPr lang="en-US" dirty="0"/>
              <a:t>When ambiguity first noted?</a:t>
            </a:r>
          </a:p>
          <a:p>
            <a:pPr>
              <a:lnSpc>
                <a:spcPct val="90000"/>
              </a:lnSpc>
            </a:pPr>
            <a:r>
              <a:rPr lang="en-US" dirty="0"/>
              <a:t>Any pubertal signs?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908050"/>
          </a:xfrm>
        </p:spPr>
        <p:txBody>
          <a:bodyPr/>
          <a:lstStyle/>
          <a:p>
            <a:r>
              <a:rPr lang="en-US"/>
              <a:t>PHYSICAL EXAMINATION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/>
              <a:t>Overall assessment</a:t>
            </a:r>
            <a:r>
              <a:rPr lang="en-US" dirty="0"/>
              <a:t> </a:t>
            </a:r>
          </a:p>
          <a:p>
            <a:r>
              <a:rPr lang="en-US" dirty="0"/>
              <a:t>Abnormal facial appearance or other </a:t>
            </a:r>
            <a:r>
              <a:rPr lang="en-US" dirty="0" err="1"/>
              <a:t>dysmorphic</a:t>
            </a:r>
            <a:r>
              <a:rPr lang="en-US" dirty="0"/>
              <a:t> features suggesting a multiple malformation syndrome</a:t>
            </a:r>
          </a:p>
          <a:p>
            <a:r>
              <a:rPr lang="en-US" dirty="0"/>
              <a:t>Evidence of salt wasting </a:t>
            </a:r>
            <a:r>
              <a:rPr lang="en-US" dirty="0">
                <a:sym typeface="Wingdings 3" pitchFamily="18" charset="2"/>
              </a:rPr>
              <a:t>skin </a:t>
            </a:r>
            <a:r>
              <a:rPr lang="en-US" dirty="0" err="1">
                <a:sym typeface="Wingdings 3" pitchFamily="18" charset="2"/>
              </a:rPr>
              <a:t>turgor</a:t>
            </a:r>
            <a:r>
              <a:rPr lang="en-US" dirty="0">
                <a:sym typeface="Wingdings 3" pitchFamily="18" charset="2"/>
              </a:rPr>
              <a:t>, poor tone ,dehydration, low BP, </a:t>
            </a:r>
            <a:r>
              <a:rPr lang="en-US" dirty="0" err="1">
                <a:sym typeface="Wingdings 3" pitchFamily="18" charset="2"/>
              </a:rPr>
              <a:t>vomitting</a:t>
            </a:r>
            <a:r>
              <a:rPr lang="en-US" dirty="0">
                <a:sym typeface="Wingdings 3" pitchFamily="18" charset="2"/>
              </a:rPr>
              <a:t>, poor feeding  </a:t>
            </a:r>
          </a:p>
          <a:p>
            <a:r>
              <a:rPr lang="en-US" dirty="0"/>
              <a:t>Hyper pigmentation of the skin due ↑↑ ACTH</a:t>
            </a:r>
          </a:p>
          <a:p>
            <a:r>
              <a:rPr lang="en-US" dirty="0"/>
              <a:t>Abdominal masses</a:t>
            </a:r>
          </a:p>
          <a:p>
            <a:r>
              <a:rPr lang="en-US" dirty="0"/>
              <a:t>In adolescent </a:t>
            </a:r>
            <a:r>
              <a:rPr lang="en-US" dirty="0">
                <a:sym typeface="Wingdings 3" pitchFamily="18" charset="2"/>
              </a:rPr>
              <a:t>evidence of </a:t>
            </a:r>
            <a:r>
              <a:rPr lang="en-US" dirty="0" err="1">
                <a:sym typeface="Wingdings 3" pitchFamily="18" charset="2"/>
              </a:rPr>
              <a:t>hirsutism</a:t>
            </a:r>
            <a:r>
              <a:rPr lang="en-US" dirty="0">
                <a:sym typeface="Wingdings 3" pitchFamily="18" charset="2"/>
              </a:rPr>
              <a:t>/ </a:t>
            </a:r>
            <a:r>
              <a:rPr lang="en-US" dirty="0" err="1">
                <a:sym typeface="Wingdings 3" pitchFamily="18" charset="2"/>
              </a:rPr>
              <a:t>virilization</a:t>
            </a: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                     Tanner staging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</a:t>
            </a:r>
          </a:p>
          <a:p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32775" cy="836613"/>
          </a:xfrm>
        </p:spPr>
        <p:txBody>
          <a:bodyPr/>
          <a:lstStyle/>
          <a:p>
            <a:r>
              <a:rPr lang="en-US"/>
              <a:t>PHYSICAL EXAMINATION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13337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err="1"/>
              <a:t>Gonadal</a:t>
            </a:r>
            <a:r>
              <a:rPr lang="en-US" b="1" dirty="0"/>
              <a:t> Examination</a:t>
            </a:r>
          </a:p>
          <a:p>
            <a:r>
              <a:rPr lang="en-US" dirty="0"/>
              <a:t>Palpate </a:t>
            </a:r>
            <a:r>
              <a:rPr lang="en-US" dirty="0" err="1"/>
              <a:t>labioscrotal</a:t>
            </a:r>
            <a:r>
              <a:rPr lang="en-US" dirty="0"/>
              <a:t> tissue &amp; inguinal canal for presence of gonads</a:t>
            </a:r>
          </a:p>
          <a:p>
            <a:r>
              <a:rPr lang="en-US" dirty="0"/>
              <a:t>Note No. of gonads, size, symmetry, position.</a:t>
            </a:r>
          </a:p>
          <a:p>
            <a:r>
              <a:rPr lang="en-US" dirty="0"/>
              <a:t>Palpable gonads below the inguinal canal are almost always testicles </a:t>
            </a:r>
            <a:r>
              <a:rPr lang="en-US" dirty="0">
                <a:sym typeface="Wingdings 3" pitchFamily="18" charset="2"/>
              </a:rPr>
              <a:t>excluding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female </a:t>
            </a:r>
            <a:r>
              <a:rPr lang="en-US" dirty="0" err="1">
                <a:sym typeface="Wingdings 3" pitchFamily="18" charset="2"/>
              </a:rPr>
              <a:t>eg</a:t>
            </a:r>
            <a:r>
              <a:rPr lang="en-US" dirty="0">
                <a:sym typeface="Wingdings 3" pitchFamily="18" charset="2"/>
              </a:rPr>
              <a:t>. CAH</a:t>
            </a:r>
          </a:p>
          <a:p>
            <a:pPr>
              <a:buFontTx/>
              <a:buNone/>
            </a:pP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b="1" dirty="0"/>
              <a:t>Rectal exam</a:t>
            </a:r>
          </a:p>
          <a:p>
            <a:r>
              <a:rPr lang="en-US" dirty="0"/>
              <a:t>To palpate for presence or absence of the uterus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32775" cy="50323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20800"/>
                </a:solidFill>
              </a:rPr>
              <a:t/>
            </a:r>
            <a:br>
              <a:rPr lang="en-US" sz="3200" dirty="0">
                <a:solidFill>
                  <a:srgbClr val="020800"/>
                </a:solidFill>
              </a:rPr>
            </a:br>
            <a:r>
              <a:rPr lang="en-US" sz="3200" dirty="0" smtClean="0">
                <a:solidFill>
                  <a:srgbClr val="020800"/>
                </a:solidFill>
              </a:rPr>
              <a:t>Examination </a:t>
            </a:r>
            <a:r>
              <a:rPr lang="en-US" sz="3200" dirty="0">
                <a:solidFill>
                  <a:srgbClr val="020800"/>
                </a:solidFill>
              </a:rPr>
              <a:t>of external genitalia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Phallus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development may be in-between a penis &amp; a clitoris  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note size : length &amp; breadth should be measured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(N mean stretched penile length 3.5 cm+_0.5)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the penis may appear bent buried or sunken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erectile tissue should be detected by palpation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</a:pPr>
            <a:r>
              <a:rPr lang="en-US" b="1" dirty="0" err="1"/>
              <a:t>Labioscrotal</a:t>
            </a:r>
            <a:r>
              <a:rPr lang="en-US" b="1" dirty="0"/>
              <a:t> folds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separated or fused fusion is an androgen effect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skin texture </a:t>
            </a:r>
            <a:r>
              <a:rPr lang="en-US" dirty="0" err="1">
                <a:sym typeface="Wingdings 3" pitchFamily="18" charset="2"/>
              </a:rPr>
              <a:t>rugosity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suggestes</a:t>
            </a:r>
            <a:r>
              <a:rPr lang="en-US" dirty="0">
                <a:sym typeface="Wingdings 3" pitchFamily="18" charset="2"/>
              </a:rPr>
              <a:t> exposure to androgens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color of the skin ↑↑ pigmentation may be evidence for CAH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20800"/>
                </a:solidFill>
              </a:rPr>
              <a:t>Examination </a:t>
            </a:r>
            <a:r>
              <a:rPr lang="en-US" sz="3200" dirty="0">
                <a:solidFill>
                  <a:srgbClr val="020800"/>
                </a:solidFill>
              </a:rPr>
              <a:t>of external genitalia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003800"/>
          </a:xfrm>
        </p:spPr>
        <p:txBody>
          <a:bodyPr/>
          <a:lstStyle/>
          <a:p>
            <a:r>
              <a:rPr lang="en-US" sz="2800" b="1" dirty="0">
                <a:sym typeface="Wingdings 3" pitchFamily="18" charset="2"/>
              </a:rPr>
              <a:t>Orifices</a:t>
            </a:r>
            <a:endParaRPr lang="en-US" b="1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should be determined &amp; recorded on a diagram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are there two openings ? or single </a:t>
            </a:r>
            <a:r>
              <a:rPr lang="en-US" dirty="0" err="1">
                <a:sym typeface="Wingdings 3" pitchFamily="18" charset="2"/>
              </a:rPr>
              <a:t>perineal</a:t>
            </a:r>
            <a:r>
              <a:rPr lang="en-US" dirty="0">
                <a:sym typeface="Wingdings 3" pitchFamily="18" charset="2"/>
              </a:rPr>
              <a:t> orifice (</a:t>
            </a:r>
            <a:r>
              <a:rPr lang="en-US" dirty="0" err="1">
                <a:sym typeface="Wingdings 3" pitchFamily="18" charset="2"/>
              </a:rPr>
              <a:t>urogenital</a:t>
            </a:r>
            <a:r>
              <a:rPr lang="en-US" dirty="0">
                <a:sym typeface="Wingdings 3" pitchFamily="18" charset="2"/>
              </a:rPr>
              <a:t> sinus)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urethral </a:t>
            </a:r>
            <a:r>
              <a:rPr lang="en-US" dirty="0" err="1">
                <a:sym typeface="Wingdings 3" pitchFamily="18" charset="2"/>
              </a:rPr>
              <a:t>meatus</a:t>
            </a:r>
            <a:r>
              <a:rPr lang="en-US" dirty="0">
                <a:sym typeface="Wingdings 3" pitchFamily="18" charset="2"/>
              </a:rPr>
              <a:t> on </a:t>
            </a:r>
            <a:r>
              <a:rPr lang="en-US" dirty="0" err="1">
                <a:sym typeface="Wingdings 3" pitchFamily="18" charset="2"/>
              </a:rPr>
              <a:t>glans</a:t>
            </a:r>
            <a:r>
              <a:rPr lang="en-US" dirty="0">
                <a:sym typeface="Wingdings 3" pitchFamily="18" charset="2"/>
              </a:rPr>
              <a:t>, shaft or perineum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vaginal </a:t>
            </a:r>
            <a:r>
              <a:rPr lang="en-US" dirty="0" err="1">
                <a:sym typeface="Wingdings 3" pitchFamily="18" charset="2"/>
              </a:rPr>
              <a:t>introitus</a:t>
            </a:r>
            <a:r>
              <a:rPr lang="en-US" dirty="0">
                <a:sym typeface="Wingdings 3" pitchFamily="18" charset="2"/>
              </a:rPr>
              <a:t> 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Classification by </a:t>
            </a:r>
            <a:r>
              <a:rPr lang="en-US" sz="2400" dirty="0" err="1" smtClean="0"/>
              <a:t>Prader</a:t>
            </a:r>
            <a:r>
              <a:rPr lang="en-US" sz="2400" dirty="0" smtClean="0"/>
              <a:t> of </a:t>
            </a:r>
            <a:r>
              <a:rPr lang="en-US" sz="2400" dirty="0" smtClean="0"/>
              <a:t>the various </a:t>
            </a:r>
            <a:r>
              <a:rPr lang="en-US" sz="2400" dirty="0" smtClean="0"/>
              <a:t>degrees of </a:t>
            </a:r>
            <a:r>
              <a:rPr lang="en-US" sz="2400" dirty="0" err="1" smtClean="0"/>
              <a:t>masculinization</a:t>
            </a:r>
            <a:r>
              <a:rPr lang="en-US" sz="2400" dirty="0" smtClean="0"/>
              <a:t> of </a:t>
            </a:r>
            <a:r>
              <a:rPr lang="en-US" sz="2400" dirty="0" smtClean="0"/>
              <a:t>the external </a:t>
            </a:r>
            <a:r>
              <a:rPr lang="en-US" sz="2400" dirty="0" smtClean="0"/>
              <a:t>genitalia in females with </a:t>
            </a:r>
            <a:r>
              <a:rPr lang="en-US" sz="2400" dirty="0" smtClean="0"/>
              <a:t>CAH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995" t="58264" r="49775" b="6736"/>
          <a:stretch>
            <a:fillRect/>
          </a:stretch>
        </p:blipFill>
        <p:spPr bwMode="auto">
          <a:xfrm>
            <a:off x="10668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47211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/>
              <a:t>Urgent U&amp;E &amp; glucose</a:t>
            </a:r>
          </a:p>
          <a:p>
            <a:r>
              <a:rPr lang="en-US" b="1" dirty="0"/>
              <a:t>Hormonal assay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</a:t>
            </a:r>
            <a:r>
              <a:rPr lang="en-US" sz="2000" dirty="0"/>
              <a:t>17-OHP </a:t>
            </a:r>
            <a:r>
              <a:rPr lang="en-US" sz="2000" dirty="0">
                <a:sym typeface="Wingdings 3" pitchFamily="18" charset="2"/>
              </a:rPr>
              <a:t>D3 &amp; D6 (normally elevated in the 1</a:t>
            </a:r>
            <a:r>
              <a:rPr lang="en-US" sz="2000" baseline="30000" dirty="0">
                <a:sym typeface="Wingdings 3" pitchFamily="18" charset="2"/>
              </a:rPr>
              <a:t>st</a:t>
            </a:r>
            <a:r>
              <a:rPr lang="en-US" sz="2000" dirty="0">
                <a:sym typeface="Wingdings 3" pitchFamily="18" charset="2"/>
              </a:rPr>
              <a:t>  2 days of life) 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    N =82-400 </a:t>
            </a:r>
            <a:r>
              <a:rPr lang="en-US" sz="2000" dirty="0" err="1">
                <a:sym typeface="Wingdings 3" pitchFamily="18" charset="2"/>
              </a:rPr>
              <a:t>ng</a:t>
            </a:r>
            <a:r>
              <a:rPr lang="en-US" sz="2000" dirty="0">
                <a:sym typeface="Wingdings 3" pitchFamily="18" charset="2"/>
              </a:rPr>
              <a:t>/dl 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    &gt;400 CAH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    200-300 ACTH </a:t>
            </a:r>
            <a:r>
              <a:rPr lang="en-US" sz="2000" dirty="0" err="1">
                <a:sym typeface="Wingdings 3" pitchFamily="18" charset="2"/>
              </a:rPr>
              <a:t>stim</a:t>
            </a:r>
            <a:r>
              <a:rPr lang="en-US" sz="2000" dirty="0">
                <a:sym typeface="Wingdings 3" pitchFamily="18" charset="2"/>
              </a:rPr>
              <a:t> test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 Urinary 17-ketosteroids </a:t>
            </a: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    N &lt;= 1 mg/24 h</a:t>
            </a:r>
          </a:p>
          <a:p>
            <a:pPr>
              <a:buFont typeface="Wingdings 3" pitchFamily="18" charset="2"/>
              <a:buChar char=""/>
            </a:pPr>
            <a:r>
              <a:rPr lang="en-US" sz="2000" dirty="0">
                <a:sym typeface="Wingdings 3" pitchFamily="18" charset="2"/>
              </a:rPr>
              <a:t>Testosterone, DHT, </a:t>
            </a:r>
            <a:r>
              <a:rPr lang="en-US" sz="2000" dirty="0" err="1">
                <a:sym typeface="Wingdings 3" pitchFamily="18" charset="2"/>
              </a:rPr>
              <a:t>androstenedione</a:t>
            </a:r>
            <a:r>
              <a:rPr lang="en-US" sz="2000" dirty="0">
                <a:sym typeface="Wingdings 3" pitchFamily="18" charset="2"/>
              </a:rPr>
              <a:t> D2 &amp; 6</a:t>
            </a:r>
          </a:p>
          <a:p>
            <a:pPr>
              <a:buFont typeface="Wingdings 3" pitchFamily="18" charset="2"/>
              <a:buChar char=""/>
            </a:pPr>
            <a:r>
              <a:rPr lang="en-US" sz="2000" dirty="0">
                <a:sym typeface="Wingdings 3" pitchFamily="18" charset="2"/>
              </a:rPr>
              <a:t>N T at birth  100ng/dl  50 in the 1</a:t>
            </a:r>
            <a:r>
              <a:rPr lang="en-US" sz="2000" baseline="30000" dirty="0">
                <a:sym typeface="Wingdings 3" pitchFamily="18" charset="2"/>
              </a:rPr>
              <a:t>st</a:t>
            </a:r>
            <a:r>
              <a:rPr lang="en-US" sz="2000" dirty="0">
                <a:sym typeface="Wingdings 3" pitchFamily="18" charset="2"/>
              </a:rPr>
              <a:t> WK ↑T at </a:t>
            </a:r>
          </a:p>
          <a:p>
            <a:pPr>
              <a:buFont typeface="Wingdings 3" pitchFamily="18" charset="2"/>
              <a:buNone/>
            </a:pPr>
            <a:r>
              <a:rPr lang="en-US" sz="2000" dirty="0">
                <a:sym typeface="Wingdings 3" pitchFamily="18" charset="2"/>
              </a:rPr>
              <a:t>    4-6Wk T at 6M barely detectable</a:t>
            </a:r>
          </a:p>
          <a:p>
            <a:pPr>
              <a:buFont typeface="Wingdings 3" pitchFamily="18" charset="2"/>
              <a:buChar char=""/>
            </a:pPr>
            <a:r>
              <a:rPr lang="en-US" sz="2000" dirty="0">
                <a:sym typeface="Wingdings 3" pitchFamily="18" charset="2"/>
              </a:rPr>
              <a:t>↑ T:DHT 5</a:t>
            </a:r>
            <a:r>
              <a:rPr lang="el-GR" sz="2000" dirty="0">
                <a:sym typeface="Wingdings 3" pitchFamily="18" charset="2"/>
              </a:rPr>
              <a:t>α</a:t>
            </a: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err="1">
                <a:sym typeface="Wingdings 3" pitchFamily="18" charset="2"/>
              </a:rPr>
              <a:t>reductase</a:t>
            </a:r>
            <a:r>
              <a:rPr lang="en-US" sz="2000" dirty="0">
                <a:sym typeface="Wingdings 3" pitchFamily="18" charset="2"/>
              </a:rPr>
              <a:t> def</a:t>
            </a:r>
          </a:p>
          <a:p>
            <a:pPr>
              <a:buFont typeface="Wingdings 3" pitchFamily="18" charset="2"/>
              <a:buChar char=""/>
            </a:pPr>
            <a:r>
              <a:rPr lang="en-US" sz="2000" dirty="0">
                <a:sym typeface="Wingdings 3" pitchFamily="18" charset="2"/>
              </a:rPr>
              <a:t>↑ ASD:T 17 </a:t>
            </a:r>
            <a:r>
              <a:rPr lang="en-US" sz="2000" dirty="0" err="1">
                <a:sym typeface="Wingdings 3" pitchFamily="18" charset="2"/>
              </a:rPr>
              <a:t>ketosteroid</a:t>
            </a: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err="1">
                <a:sym typeface="Wingdings 3" pitchFamily="18" charset="2"/>
              </a:rPr>
              <a:t>reductase</a:t>
            </a:r>
            <a:r>
              <a:rPr lang="en-US" sz="2000" dirty="0">
                <a:sym typeface="Wingdings 3" pitchFamily="18" charset="2"/>
              </a:rPr>
              <a:t> def. </a:t>
            </a:r>
            <a:endParaRPr lang="el-GR" sz="2000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sz="2000" dirty="0">
                <a:sym typeface="Wingdings 3" pitchFamily="18" charset="2"/>
              </a:rPr>
              <a:t> </a:t>
            </a:r>
            <a:r>
              <a:rPr lang="en-US" sz="2000" dirty="0" err="1">
                <a:sym typeface="Wingdings 3" pitchFamily="18" charset="2"/>
              </a:rPr>
              <a:t>Cortisol</a:t>
            </a:r>
            <a:r>
              <a:rPr lang="en-US" sz="2000" dirty="0">
                <a:sym typeface="Wingdings 3" pitchFamily="18" charset="2"/>
              </a:rPr>
              <a:t>, ACTH, DHEA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00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Karyotyping</a:t>
            </a: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 several days/wks</a:t>
            </a:r>
          </a:p>
          <a:p>
            <a:r>
              <a:rPr lang="en-US" dirty="0"/>
              <a:t>FISH (florescent in situ hybridization) for Y chromosome material </a:t>
            </a:r>
          </a:p>
          <a:p>
            <a:r>
              <a:rPr lang="en-US" dirty="0"/>
              <a:t>PCR analysis of the SRY gene on the Y chromosome </a:t>
            </a:r>
            <a:r>
              <a:rPr lang="en-US" dirty="0">
                <a:sym typeface="Wingdings 3" pitchFamily="18" charset="2"/>
              </a:rPr>
              <a:t> 1D</a:t>
            </a:r>
          </a:p>
          <a:p>
            <a:r>
              <a:rPr lang="en-US" b="1" dirty="0"/>
              <a:t>Radiographic imaging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abdominal &amp; pelvic U/S uterus &amp;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location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</a:t>
            </a:r>
            <a:r>
              <a:rPr lang="en-US" dirty="0" err="1">
                <a:sym typeface="Wingdings 3" pitchFamily="18" charset="2"/>
              </a:rPr>
              <a:t>genitogram</a:t>
            </a:r>
            <a:r>
              <a:rPr lang="en-US" dirty="0">
                <a:sym typeface="Wingdings 3" pitchFamily="18" charset="2"/>
              </a:rPr>
              <a:t> single </a:t>
            </a:r>
            <a:r>
              <a:rPr lang="en-US" dirty="0" err="1">
                <a:sym typeface="Wingdings 3" pitchFamily="18" charset="2"/>
              </a:rPr>
              <a:t>perineal</a:t>
            </a:r>
            <a:r>
              <a:rPr lang="en-US" dirty="0">
                <a:sym typeface="Wingdings 3" pitchFamily="18" charset="2"/>
              </a:rPr>
              <a:t> orifice (</a:t>
            </a:r>
            <a:r>
              <a:rPr lang="en-US" dirty="0" err="1">
                <a:sym typeface="Wingdings 3" pitchFamily="18" charset="2"/>
              </a:rPr>
              <a:t>urogenital</a:t>
            </a:r>
            <a:r>
              <a:rPr lang="en-US" dirty="0">
                <a:sym typeface="Wingdings 3" pitchFamily="18" charset="2"/>
              </a:rPr>
              <a:t> sinus)  detect the level of implantation of the vagina on the urethra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MRI</a:t>
            </a:r>
          </a:p>
          <a:p>
            <a:r>
              <a:rPr lang="en-US" dirty="0" err="1">
                <a:sym typeface="Wingdings 3" pitchFamily="18" charset="2"/>
              </a:rPr>
              <a:t>Cystoscopy</a:t>
            </a:r>
            <a:endParaRPr lang="en-US" dirty="0">
              <a:sym typeface="Wingdings 3" pitchFamily="18" charset="2"/>
            </a:endParaRPr>
          </a:p>
          <a:p>
            <a:r>
              <a:rPr lang="en-US" dirty="0">
                <a:sym typeface="Wingdings 3" pitchFamily="18" charset="2"/>
              </a:rPr>
              <a:t>Rarely </a:t>
            </a:r>
            <a:r>
              <a:rPr lang="en-US" dirty="0" err="1">
                <a:sym typeface="Wingdings 3" pitchFamily="18" charset="2"/>
              </a:rPr>
              <a:t>laporoscopy</a:t>
            </a:r>
            <a:r>
              <a:rPr lang="en-US" dirty="0">
                <a:sym typeface="Wingdings 3" pitchFamily="18" charset="2"/>
              </a:rPr>
              <a:t> &amp;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biopsy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Dx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7106" t="49931" r="20727" b="3403"/>
          <a:stretch>
            <a:fillRect/>
          </a:stretch>
        </p:blipFill>
        <p:spPr bwMode="auto"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Gonadal</a:t>
            </a:r>
            <a:r>
              <a:rPr lang="en-US" b="1" dirty="0" smtClean="0"/>
              <a:t> Stage of Differentiation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Urogenital</a:t>
            </a:r>
            <a:r>
              <a:rPr lang="en-US" dirty="0" smtClean="0"/>
              <a:t> ridge develops into adrenal cortex, gonads &amp; kidneys.</a:t>
            </a:r>
          </a:p>
          <a:p>
            <a:endParaRPr lang="en-US" dirty="0" smtClean="0"/>
          </a:p>
          <a:p>
            <a:r>
              <a:rPr lang="en-US" dirty="0" smtClean="0"/>
              <a:t>First 6 weeks : </a:t>
            </a:r>
            <a:r>
              <a:rPr lang="en-US" dirty="0" err="1" smtClean="0"/>
              <a:t>gonadal</a:t>
            </a:r>
            <a:r>
              <a:rPr lang="en-US" dirty="0" smtClean="0"/>
              <a:t> ridge, germ cells, internal ducts, &amp; external genitalia are </a:t>
            </a:r>
            <a:r>
              <a:rPr lang="en-US" dirty="0" err="1" smtClean="0"/>
              <a:t>bipotential</a:t>
            </a:r>
            <a:r>
              <a:rPr lang="en-US" dirty="0" smtClean="0"/>
              <a:t> in both.</a:t>
            </a:r>
          </a:p>
          <a:p>
            <a:endParaRPr lang="en-US" dirty="0" smtClean="0"/>
          </a:p>
          <a:p>
            <a:r>
              <a:rPr lang="en-US" dirty="0" smtClean="0"/>
              <a:t>Primordial germ cells </a:t>
            </a:r>
            <a:r>
              <a:rPr lang="en-US" dirty="0" err="1" smtClean="0"/>
              <a:t>recognised</a:t>
            </a:r>
            <a:r>
              <a:rPr lang="en-US" dirty="0" smtClean="0"/>
              <a:t> on posterior wall of secondary yolk sac- 3</a:t>
            </a:r>
            <a:r>
              <a:rPr lang="en-US" baseline="30000" dirty="0" smtClean="0"/>
              <a:t>rd</a:t>
            </a:r>
            <a:r>
              <a:rPr lang="en-US" dirty="0" smtClean="0"/>
              <a:t> week.</a:t>
            </a:r>
          </a:p>
          <a:p>
            <a:endParaRPr lang="en-US" dirty="0" smtClean="0"/>
          </a:p>
          <a:p>
            <a:r>
              <a:rPr lang="en-US" dirty="0" smtClean="0"/>
              <a:t>Germ cells migrate to medial ventral aspect of </a:t>
            </a:r>
            <a:r>
              <a:rPr lang="en-US" dirty="0" err="1" smtClean="0"/>
              <a:t>urogenital</a:t>
            </a:r>
            <a:r>
              <a:rPr lang="en-US" dirty="0" smtClean="0"/>
              <a:t> ridge- 5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5232" t="16597" r="20727" b="58403"/>
          <a:stretch>
            <a:fillRect/>
          </a:stretch>
        </p:blipFill>
        <p:spPr bwMode="auto">
          <a:xfrm>
            <a:off x="457200" y="2286000"/>
            <a:ext cx="830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OF RESULTS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003800"/>
          </a:xfrm>
        </p:spPr>
        <p:txBody>
          <a:bodyPr/>
          <a:lstStyle/>
          <a:p>
            <a:r>
              <a:rPr lang="en-US" dirty="0"/>
              <a:t>↑↑ 17-OHP + 46XX </a:t>
            </a:r>
            <a:r>
              <a:rPr lang="en-US" dirty="0">
                <a:sym typeface="Wingdings 3" pitchFamily="18" charset="2"/>
              </a:rPr>
              <a:t>CAH due to 21-hydroxylase def.</a:t>
            </a:r>
          </a:p>
          <a:p>
            <a:r>
              <a:rPr lang="en-US" dirty="0">
                <a:sym typeface="Wingdings 3" pitchFamily="18" charset="2"/>
              </a:rPr>
              <a:t>N 17-OHP + 46XX  ACTH </a:t>
            </a:r>
            <a:r>
              <a:rPr lang="en-US" dirty="0" err="1">
                <a:sym typeface="Wingdings 3" pitchFamily="18" charset="2"/>
              </a:rPr>
              <a:t>stim</a:t>
            </a:r>
            <a:r>
              <a:rPr lang="en-US" dirty="0">
                <a:sym typeface="Wingdings 3" pitchFamily="18" charset="2"/>
              </a:rPr>
              <a:t> test check (11-deoxycorticosterone, 11-deoxycortisol, 17-hydroxypregnenolone ) to detect other adrenal enzymatic defects</a:t>
            </a:r>
          </a:p>
          <a:p>
            <a:r>
              <a:rPr lang="en-US" dirty="0">
                <a:sym typeface="Wingdings 3" pitchFamily="18" charset="2"/>
              </a:rPr>
              <a:t>N 17-OHP + N ACTH </a:t>
            </a:r>
            <a:r>
              <a:rPr lang="en-US" dirty="0" err="1">
                <a:sym typeface="Wingdings 3" pitchFamily="18" charset="2"/>
              </a:rPr>
              <a:t>stim</a:t>
            </a:r>
            <a:r>
              <a:rPr lang="en-US" dirty="0">
                <a:sym typeface="Wingdings 3" pitchFamily="18" charset="2"/>
              </a:rPr>
              <a:t>  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dysgenesis</a:t>
            </a:r>
            <a:r>
              <a:rPr lang="en-US" dirty="0">
                <a:sym typeface="Wingdings 3" pitchFamily="18" charset="2"/>
              </a:rPr>
              <a:t> or true </a:t>
            </a:r>
            <a:r>
              <a:rPr lang="en-US" dirty="0" err="1">
                <a:sym typeface="Wingdings 3" pitchFamily="18" charset="2"/>
              </a:rPr>
              <a:t>hermaphroditism</a:t>
            </a:r>
            <a:endParaRPr lang="en-US" dirty="0">
              <a:sym typeface="Wingdings 3" pitchFamily="18" charset="2"/>
            </a:endParaRPr>
          </a:p>
          <a:p>
            <a:r>
              <a:rPr lang="en-US" dirty="0">
                <a:sym typeface="Wingdings 3" pitchFamily="18" charset="2"/>
              </a:rPr>
              <a:t>46 XY + ↑↑T: DHT  5</a:t>
            </a:r>
            <a:r>
              <a:rPr lang="el-GR" dirty="0">
                <a:sym typeface="Wingdings 3" pitchFamily="18" charset="2"/>
              </a:rPr>
              <a:t>α</a:t>
            </a:r>
            <a:r>
              <a:rPr lang="en-US" dirty="0">
                <a:sym typeface="Wingdings 3" pitchFamily="18" charset="2"/>
              </a:rPr>
              <a:t>-</a:t>
            </a:r>
            <a:r>
              <a:rPr lang="en-US" dirty="0" err="1">
                <a:sym typeface="Wingdings 3" pitchFamily="18" charset="2"/>
              </a:rPr>
              <a:t>reductase</a:t>
            </a:r>
            <a:r>
              <a:rPr lang="en-US" dirty="0">
                <a:sym typeface="Wingdings 3" pitchFamily="18" charset="2"/>
              </a:rPr>
              <a:t> def.</a:t>
            </a:r>
          </a:p>
          <a:p>
            <a:r>
              <a:rPr lang="en-US" dirty="0">
                <a:sym typeface="Wingdings 3" pitchFamily="18" charset="2"/>
              </a:rPr>
              <a:t>Basal T levels  presence of functioning </a:t>
            </a:r>
            <a:r>
              <a:rPr lang="en-US" dirty="0" err="1">
                <a:sym typeface="Wingdings 3" pitchFamily="18" charset="2"/>
              </a:rPr>
              <a:t>leydig</a:t>
            </a:r>
            <a:r>
              <a:rPr lang="en-US" dirty="0">
                <a:sym typeface="Wingdings 3" pitchFamily="18" charset="2"/>
              </a:rPr>
              <a:t> cells</a:t>
            </a:r>
            <a:endParaRPr lang="el-GR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32775" cy="792163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INVESTIGATIONS OF PREPUBERTAL CHILDREN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59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Leydig</a:t>
            </a:r>
            <a:r>
              <a:rPr lang="en-US" dirty="0"/>
              <a:t> cell function is active in the 1</a:t>
            </a:r>
            <a:r>
              <a:rPr lang="en-US" baseline="30000" dirty="0"/>
              <a:t>st</a:t>
            </a:r>
            <a:r>
              <a:rPr lang="en-US" dirty="0"/>
              <a:t> 3M of life then quiescent till puberty</a:t>
            </a:r>
          </a:p>
          <a:p>
            <a:r>
              <a:rPr lang="en-US" b="1" dirty="0" err="1">
                <a:solidFill>
                  <a:srgbClr val="FF0000"/>
                </a:solidFill>
                <a:sym typeface="Wingdings 3" pitchFamily="18" charset="2"/>
              </a:rPr>
              <a:t>hCG</a:t>
            </a:r>
            <a:r>
              <a:rPr lang="en-US" b="1" dirty="0">
                <a:solidFill>
                  <a:srgbClr val="FF0000"/>
                </a:solidFill>
                <a:sym typeface="Wingdings 3" pitchFamily="18" charset="2"/>
              </a:rPr>
              <a:t> stimulation test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2CB800"/>
                </a:solidFill>
                <a:sym typeface="Wingdings 3" pitchFamily="18" charset="2"/>
              </a:rPr>
              <a:t></a:t>
            </a:r>
            <a:r>
              <a:rPr lang="en-US" dirty="0"/>
              <a:t>To determine the functional value of testicular tissue </a:t>
            </a: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 </a:t>
            </a:r>
            <a:r>
              <a:rPr lang="en-US" dirty="0" err="1">
                <a:sym typeface="Wingdings 3" pitchFamily="18" charset="2"/>
              </a:rPr>
              <a:t>hCG</a:t>
            </a:r>
            <a:r>
              <a:rPr lang="en-US" dirty="0">
                <a:sym typeface="Wingdings 3" pitchFamily="18" charset="2"/>
              </a:rPr>
              <a:t> 1000 IU/D  3-5 D T </a:t>
            </a:r>
            <a:r>
              <a:rPr lang="en-US" dirty="0" err="1">
                <a:sym typeface="Wingdings 3" pitchFamily="18" charset="2"/>
              </a:rPr>
              <a:t>responce</a:t>
            </a:r>
            <a:r>
              <a:rPr lang="en-US" dirty="0">
                <a:sym typeface="Wingdings 3" pitchFamily="18" charset="2"/>
              </a:rPr>
              <a:t> &lt; 3ng/ml 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dysgenesis</a:t>
            </a:r>
            <a:r>
              <a:rPr lang="en-US" dirty="0">
                <a:sym typeface="Wingdings 3" pitchFamily="18" charset="2"/>
              </a:rPr>
              <a:t> or inborn error of T biosynthesis (there will be also ↑↑ 17-OHP, DHEA, ASD)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 T ↑↑ /N  androgen insensitivity or 5</a:t>
            </a:r>
            <a:r>
              <a:rPr lang="el-GR" dirty="0">
                <a:sym typeface="Wingdings 3" pitchFamily="18" charset="2"/>
              </a:rPr>
              <a:t>α</a:t>
            </a:r>
            <a:r>
              <a:rPr lang="en-US" dirty="0">
                <a:sym typeface="Wingdings 3" pitchFamily="18" charset="2"/>
              </a:rPr>
              <a:t>-</a:t>
            </a:r>
            <a:r>
              <a:rPr lang="en-US" dirty="0" err="1">
                <a:sym typeface="Wingdings 3" pitchFamily="18" charset="2"/>
              </a:rPr>
              <a:t>reductase</a:t>
            </a:r>
            <a:r>
              <a:rPr lang="en-US" dirty="0">
                <a:sym typeface="Wingdings 3" pitchFamily="18" charset="2"/>
              </a:rPr>
              <a:t> def</a:t>
            </a:r>
            <a:endParaRPr lang="el-GR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32775" cy="1052513"/>
          </a:xfrm>
        </p:spPr>
        <p:txBody>
          <a:bodyPr>
            <a:normAutofit fontScale="90000"/>
          </a:bodyPr>
          <a:lstStyle/>
          <a:p>
            <a:r>
              <a:rPr lang="en-US" sz="3200"/>
              <a:t>INVESTIGATIONS OF PREPUBERTAL CHILDREN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003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ym typeface="Wingdings 3" pitchFamily="18" charset="2"/>
              </a:rPr>
              <a:t>Under </a:t>
            </a:r>
            <a:r>
              <a:rPr lang="en-US" b="1" dirty="0" err="1">
                <a:sym typeface="Wingdings 3" pitchFamily="18" charset="2"/>
              </a:rPr>
              <a:t>musculinized</a:t>
            </a:r>
            <a:r>
              <a:rPr lang="en-US" b="1" dirty="0">
                <a:sym typeface="Wingdings 3" pitchFamily="18" charset="2"/>
              </a:rPr>
              <a:t> external genitalia + ↑↑ T</a:t>
            </a:r>
            <a:r>
              <a:rPr lang="en-US" dirty="0">
                <a:sym typeface="Wingdings 3" pitchFamily="18" charset="2"/>
              </a:rPr>
              <a:t>  </a:t>
            </a:r>
          </a:p>
          <a:p>
            <a:r>
              <a:rPr lang="en-US" b="1" dirty="0"/>
              <a:t>To test the adequacy of penile response to T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err="1">
                <a:sym typeface="Wingdings 3" pitchFamily="18" charset="2"/>
              </a:rPr>
              <a:t>hCG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stim</a:t>
            </a:r>
            <a:r>
              <a:rPr lang="en-US" dirty="0">
                <a:sym typeface="Wingdings 3" pitchFamily="18" charset="2"/>
              </a:rPr>
              <a:t> may be prolonged  2-3 </a:t>
            </a:r>
            <a:r>
              <a:rPr lang="en-US" dirty="0" err="1">
                <a:sym typeface="Wingdings 3" pitchFamily="18" charset="2"/>
              </a:rPr>
              <a:t>inj</a:t>
            </a:r>
            <a:r>
              <a:rPr lang="en-US" dirty="0">
                <a:sym typeface="Wingdings 3" pitchFamily="18" charset="2"/>
              </a:rPr>
              <a:t>/wk  for 6 wks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T 25-100 mg IM Q 4 Wks 3M ↑↑ phallic length &amp;diameter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</a:t>
            </a:r>
            <a:r>
              <a:rPr lang="en-US" b="1" dirty="0">
                <a:sym typeface="Wingdings 3" pitchFamily="18" charset="2"/>
              </a:rPr>
              <a:t>An ↑↑ &lt; 35mm is insufficient </a:t>
            </a:r>
          </a:p>
          <a:p>
            <a:r>
              <a:rPr lang="en-US" dirty="0">
                <a:sym typeface="Wingdings 3" pitchFamily="18" charset="2"/>
              </a:rPr>
              <a:t>Androgen receptor concentration &lt; 300 </a:t>
            </a:r>
            <a:r>
              <a:rPr lang="en-US" dirty="0" err="1">
                <a:sym typeface="Wingdings 3" pitchFamily="18" charset="2"/>
              </a:rPr>
              <a:t>fmol</a:t>
            </a:r>
            <a:r>
              <a:rPr lang="en-US" dirty="0">
                <a:sym typeface="Wingdings 3" pitchFamily="18" charset="2"/>
              </a:rPr>
              <a:t>/mg of DNA partial androgen insensitivity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88913"/>
            <a:ext cx="8232775" cy="863600"/>
          </a:xfrm>
        </p:spPr>
        <p:txBody>
          <a:bodyPr>
            <a:normAutofit/>
          </a:bodyPr>
          <a:lstStyle/>
          <a:p>
            <a:r>
              <a:rPr lang="en-US" sz="4400" b="1" dirty="0"/>
              <a:t>TREATMENT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It requires multidisciplinary team including: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err="1" smtClean="0">
                <a:sym typeface="Wingdings 3" pitchFamily="18" charset="2"/>
              </a:rPr>
              <a:t>Ped</a:t>
            </a:r>
            <a:r>
              <a:rPr lang="en-US" dirty="0" smtClean="0">
                <a:sym typeface="Wingdings 3" pitchFamily="18" charset="2"/>
              </a:rPr>
              <a:t> urologist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Gynecologist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Surgeon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</a:t>
            </a:r>
            <a:r>
              <a:rPr lang="en-US" dirty="0" smtClean="0">
                <a:sym typeface="Wingdings 3" pitchFamily="18" charset="2"/>
              </a:rPr>
              <a:t>Endocrinologist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Psychologist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          </a:t>
            </a:r>
            <a:r>
              <a:rPr lang="en-US" dirty="0"/>
              <a:t>Geneticist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</a:t>
            </a: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Radiologist </a:t>
            </a:r>
          </a:p>
          <a:p>
            <a:pPr>
              <a:lnSpc>
                <a:spcPct val="90000"/>
              </a:lnSpc>
            </a:pPr>
            <a:r>
              <a:rPr lang="en-US" dirty="0"/>
              <a:t>Psychological support for the parents</a:t>
            </a:r>
          </a:p>
          <a:p>
            <a:pPr>
              <a:lnSpc>
                <a:spcPct val="90000"/>
              </a:lnSpc>
            </a:pPr>
            <a:r>
              <a:rPr lang="en-US" dirty="0"/>
              <a:t>Gender assignment </a:t>
            </a:r>
          </a:p>
          <a:p>
            <a:pPr>
              <a:lnSpc>
                <a:spcPct val="90000"/>
              </a:lnSpc>
            </a:pPr>
            <a:r>
              <a:rPr lang="en-US" dirty="0"/>
              <a:t>Medical treatment</a:t>
            </a:r>
          </a:p>
          <a:p>
            <a:pPr>
              <a:lnSpc>
                <a:spcPct val="90000"/>
              </a:lnSpc>
            </a:pPr>
            <a:r>
              <a:rPr lang="en-US" dirty="0"/>
              <a:t>Surgical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PSYCHOLOGICAL SUPPORT FOR THE PARENTS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Reassurance that a good outcome can be anticipated</a:t>
            </a:r>
          </a:p>
          <a:p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of investigation will take ? Around 3-4 </a:t>
            </a:r>
            <a:r>
              <a:rPr lang="en-US" dirty="0" smtClean="0"/>
              <a:t>Wk.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talk about their fears of future sexual identity &amp; sexual orientation of their child </a:t>
            </a:r>
            <a:r>
              <a:rPr lang="en-US" dirty="0">
                <a:sym typeface="Wingdings 3" pitchFamily="18" charset="2"/>
              </a:rPr>
              <a:t> preferably</a:t>
            </a:r>
            <a:r>
              <a:rPr lang="en-US" dirty="0"/>
              <a:t> with psychologist or social </a:t>
            </a:r>
            <a:r>
              <a:rPr lang="en-US" dirty="0" smtClean="0"/>
              <a:t>worker.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ASSIGNMENT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choice must be the result of full discussion between parents &amp; medical team.</a:t>
            </a:r>
          </a:p>
          <a:p>
            <a:r>
              <a:rPr lang="en-US" dirty="0" smtClean="0"/>
              <a:t>The </a:t>
            </a:r>
            <a:r>
              <a:rPr lang="en-US" dirty="0"/>
              <a:t>decision is guided by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Anatomical condition &amp; functional abilities of the genitalia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Fertility potential (presence of F internal genital organs)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The etiology of the genital malformation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The f</a:t>
            </a:r>
            <a:r>
              <a:rPr lang="en-US" dirty="0"/>
              <a:t>amily’s  cultural &amp; religious background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Girls with CAH are fertile &amp; must always be assigned a female </a:t>
            </a:r>
            <a:r>
              <a:rPr lang="en-US" dirty="0" smtClean="0"/>
              <a:t>sex.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ASSIGNMENT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r>
              <a:rPr lang="en-US" b="1" dirty="0"/>
              <a:t>In cases which can not be fertile, gender assignment will depend on:</a:t>
            </a:r>
          </a:p>
          <a:p>
            <a:pPr>
              <a:buFontTx/>
              <a:buNone/>
            </a:pPr>
            <a:r>
              <a:rPr lang="en-US" b="1" dirty="0"/>
              <a:t>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The appearance of the external genitalia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The potential for unambiguous appearance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ym typeface="Wingdings 3" pitchFamily="18" charset="2"/>
              </a:rPr>
              <a:t>The</a:t>
            </a:r>
            <a:r>
              <a:rPr lang="en-US" dirty="0"/>
              <a:t> potential for normal sexual functioning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ym typeface="Wingdings 3" pitchFamily="18" charset="2"/>
              </a:rPr>
              <a:t>True </a:t>
            </a:r>
            <a:r>
              <a:rPr lang="en-US" dirty="0" err="1">
                <a:sym typeface="Wingdings 3" pitchFamily="18" charset="2"/>
              </a:rPr>
              <a:t>hermaphroditism</a:t>
            </a:r>
            <a:r>
              <a:rPr lang="en-US" dirty="0">
                <a:sym typeface="Wingdings 3" pitchFamily="18" charset="2"/>
              </a:rPr>
              <a:t>  F since ovarian function may be preserved &amp; may be fertile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ASSIGNMENT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5003800"/>
          </a:xfrm>
        </p:spPr>
        <p:txBody>
          <a:bodyPr/>
          <a:lstStyle/>
          <a:p>
            <a:r>
              <a:rPr lang="en-US" b="1" dirty="0"/>
              <a:t>Great care should be taken in declaring a male sex considering</a:t>
            </a:r>
            <a:r>
              <a:rPr lang="en-US" dirty="0"/>
              <a:t>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P</a:t>
            </a:r>
            <a:r>
              <a:rPr lang="en-US" dirty="0"/>
              <a:t>otential for reconstructive surgery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Probability for pubertal </a:t>
            </a:r>
            <a:r>
              <a:rPr lang="en-US" dirty="0" err="1"/>
              <a:t>virilization</a:t>
            </a:r>
            <a:endParaRPr lang="en-US" dirty="0"/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</a:t>
            </a:r>
            <a:r>
              <a:rPr lang="en-US" dirty="0"/>
              <a:t>Response of the external genitalia to exogenous &amp; </a:t>
            </a:r>
            <a:r>
              <a:rPr lang="en-US" dirty="0" err="1"/>
              <a:t>endog</a:t>
            </a:r>
            <a:r>
              <a:rPr lang="en-US" dirty="0"/>
              <a:t>. T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Pt with small phallus &amp; poor response to androgens may be reared as 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ASSIGNMENT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0038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l-GR" dirty="0"/>
              <a:t>α</a:t>
            </a:r>
            <a:r>
              <a:rPr lang="en-US" dirty="0"/>
              <a:t>-</a:t>
            </a:r>
            <a:r>
              <a:rPr lang="en-US" dirty="0" err="1"/>
              <a:t>reductase</a:t>
            </a: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M sex </a:t>
            </a:r>
            <a:r>
              <a:rPr lang="en-US" dirty="0" err="1">
                <a:sym typeface="Wingdings 3" pitchFamily="18" charset="2"/>
              </a:rPr>
              <a:t>assignement</a:t>
            </a:r>
            <a:r>
              <a:rPr lang="en-US" dirty="0">
                <a:sym typeface="Wingdings 3" pitchFamily="18" charset="2"/>
              </a:rPr>
              <a:t> 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pubertal </a:t>
            </a:r>
            <a:r>
              <a:rPr lang="en-US" dirty="0" err="1">
                <a:sym typeface="Wingdings 3" pitchFamily="18" charset="2"/>
              </a:rPr>
              <a:t>virilization</a:t>
            </a:r>
            <a:r>
              <a:rPr lang="en-US" dirty="0">
                <a:sym typeface="Wingdings 3" pitchFamily="18" charset="2"/>
              </a:rPr>
              <a:t>  penile growth (subnormal) &amp; male sexual identity</a:t>
            </a:r>
          </a:p>
          <a:p>
            <a:pPr>
              <a:buFontTx/>
              <a:buNone/>
            </a:pPr>
            <a:endParaRPr lang="en-US" dirty="0">
              <a:sym typeface="Wingdings 3" pitchFamily="18" charset="2"/>
            </a:endParaRPr>
          </a:p>
          <a:p>
            <a:r>
              <a:rPr lang="en-US" dirty="0">
                <a:sym typeface="Wingdings 3" pitchFamily="18" charset="2"/>
              </a:rPr>
              <a:t>Inborn errors of T biosynthesis F effective M reconstructive surgery is highly unlikely</a:t>
            </a:r>
          </a:p>
          <a:p>
            <a:endParaRPr lang="en-US" dirty="0">
              <a:sym typeface="Wingdings 3" pitchFamily="18" charset="2"/>
            </a:endParaRPr>
          </a:p>
          <a:p>
            <a:r>
              <a:rPr lang="en-US" dirty="0">
                <a:sym typeface="Wingdings 3" pitchFamily="18" charset="2"/>
              </a:rPr>
              <a:t>Complete Androgen Insensitivity   F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Partial A I  preferably 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SRY</a:t>
            </a:r>
            <a:r>
              <a:rPr lang="en-US" dirty="0" smtClean="0"/>
              <a:t>(located on </a:t>
            </a:r>
            <a:r>
              <a:rPr lang="en-US" dirty="0" err="1" smtClean="0"/>
              <a:t>Chr</a:t>
            </a:r>
            <a:r>
              <a:rPr lang="en-US" dirty="0" smtClean="0"/>
              <a:t> </a:t>
            </a:r>
            <a:r>
              <a:rPr lang="en-US" dirty="0" err="1" smtClean="0"/>
              <a:t>Yp</a:t>
            </a:r>
            <a:r>
              <a:rPr lang="en-US" dirty="0" smtClean="0"/>
              <a:t>) initiates testicular organogenesis(via TDF).</a:t>
            </a:r>
          </a:p>
          <a:p>
            <a:endParaRPr lang="en-US" dirty="0" smtClean="0"/>
          </a:p>
          <a:p>
            <a:r>
              <a:rPr lang="en-US" dirty="0" smtClean="0"/>
              <a:t>6-7</a:t>
            </a:r>
            <a:r>
              <a:rPr lang="en-US" baseline="30000" dirty="0" smtClean="0"/>
              <a:t>th</a:t>
            </a:r>
            <a:r>
              <a:rPr lang="en-US" dirty="0" smtClean="0"/>
              <a:t> weeks : Germ cells transformation into </a:t>
            </a:r>
            <a:r>
              <a:rPr lang="en-US" dirty="0" err="1" smtClean="0"/>
              <a:t>spermatogonia</a:t>
            </a:r>
            <a:r>
              <a:rPr lang="en-US" dirty="0" smtClean="0"/>
              <a:t> &amp; </a:t>
            </a:r>
            <a:r>
              <a:rPr lang="en-US" dirty="0" err="1" smtClean="0"/>
              <a:t>oogonia</a:t>
            </a:r>
            <a:r>
              <a:rPr lang="en-US" dirty="0" smtClean="0"/>
              <a:t> from differentiation of epithelial </a:t>
            </a:r>
            <a:r>
              <a:rPr lang="en-US" dirty="0" err="1" smtClean="0"/>
              <a:t>gonadal</a:t>
            </a:r>
            <a:r>
              <a:rPr lang="en-US" dirty="0" smtClean="0"/>
              <a:t> “testicular &amp; ovarian cords”.</a:t>
            </a:r>
          </a:p>
          <a:p>
            <a:endParaRPr lang="en-US" dirty="0" smtClean="0"/>
          </a:p>
          <a:p>
            <a:r>
              <a:rPr lang="en-US" dirty="0" smtClean="0"/>
              <a:t>7-8 weeks: </a:t>
            </a:r>
            <a:r>
              <a:rPr lang="en-US" b="1" dirty="0" err="1" smtClean="0"/>
              <a:t>Sertoli</a:t>
            </a:r>
            <a:r>
              <a:rPr lang="en-US" b="1" dirty="0" smtClean="0"/>
              <a:t> cells </a:t>
            </a:r>
            <a:r>
              <a:rPr lang="en-US" dirty="0" smtClean="0"/>
              <a:t>produce </a:t>
            </a:r>
            <a:r>
              <a:rPr lang="en-US" b="1" dirty="0" smtClean="0">
                <a:solidFill>
                  <a:srgbClr val="C00000"/>
                </a:solidFill>
              </a:rPr>
              <a:t>MIS</a:t>
            </a:r>
            <a:r>
              <a:rPr lang="en-US" dirty="0" smtClean="0"/>
              <a:t>(encoded by </a:t>
            </a:r>
            <a:r>
              <a:rPr lang="en-US" dirty="0" err="1" smtClean="0"/>
              <a:t>chr</a:t>
            </a:r>
            <a:r>
              <a:rPr lang="en-US" dirty="0" smtClean="0"/>
              <a:t> 19p). MIS acts locally to produce </a:t>
            </a:r>
            <a:r>
              <a:rPr lang="en-US" dirty="0" err="1" smtClean="0"/>
              <a:t>mullerian</a:t>
            </a:r>
            <a:r>
              <a:rPr lang="en-US" dirty="0" smtClean="0"/>
              <a:t> regression.</a:t>
            </a:r>
          </a:p>
          <a:p>
            <a:endParaRPr lang="en-US" dirty="0" smtClean="0"/>
          </a:p>
          <a:p>
            <a:r>
              <a:rPr lang="en-US" dirty="0" smtClean="0"/>
              <a:t>8-9weeks: 2</a:t>
            </a:r>
            <a:r>
              <a:rPr lang="en-US" baseline="30000" dirty="0" smtClean="0"/>
              <a:t>nd</a:t>
            </a:r>
            <a:r>
              <a:rPr lang="en-US" dirty="0" smtClean="0"/>
              <a:t> line of primordial cells – </a:t>
            </a:r>
            <a:r>
              <a:rPr lang="en-US" b="1" dirty="0" err="1" smtClean="0"/>
              <a:t>Leydig</a:t>
            </a:r>
            <a:r>
              <a:rPr lang="en-US" b="1" dirty="0" smtClean="0"/>
              <a:t> cells </a:t>
            </a:r>
            <a:r>
              <a:rPr lang="en-US" dirty="0" smtClean="0"/>
              <a:t>differentiate &amp; produce </a:t>
            </a:r>
            <a:r>
              <a:rPr lang="en-US" b="1" dirty="0" smtClean="0">
                <a:solidFill>
                  <a:srgbClr val="C00000"/>
                </a:solidFill>
              </a:rPr>
              <a:t>testosterone</a:t>
            </a:r>
            <a:r>
              <a:rPr lang="en-US" dirty="0" smtClean="0"/>
              <a:t>(T).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TREATMENT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CAH</a:t>
            </a:r>
          </a:p>
          <a:p>
            <a:pPr>
              <a:lnSpc>
                <a:spcPct val="90000"/>
              </a:lnSpc>
            </a:pPr>
            <a:r>
              <a:rPr lang="en-US" dirty="0"/>
              <a:t>Monitor electrolytes &amp; glucose</a:t>
            </a:r>
          </a:p>
          <a:p>
            <a:pPr>
              <a:lnSpc>
                <a:spcPct val="90000"/>
              </a:lnSpc>
            </a:pPr>
            <a:r>
              <a:rPr lang="en-US" dirty="0"/>
              <a:t>Hypoglycemia can appear in the first hours </a:t>
            </a:r>
          </a:p>
          <a:p>
            <a:pPr>
              <a:lnSpc>
                <a:spcPct val="90000"/>
              </a:lnSpc>
            </a:pPr>
            <a:r>
              <a:rPr lang="en-US" dirty="0"/>
              <a:t>Serum electrolytes will become abnormal D 6-14</a:t>
            </a:r>
          </a:p>
          <a:p>
            <a:pPr>
              <a:lnSpc>
                <a:spcPct val="90000"/>
              </a:lnSpc>
            </a:pPr>
            <a:r>
              <a:rPr lang="en-US" dirty="0"/>
              <a:t>Hydrocortisone 10-20 mg/m2/D  PO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Fludrocortisone</a:t>
            </a:r>
            <a:r>
              <a:rPr lang="en-US" dirty="0"/>
              <a:t> acetate (</a:t>
            </a:r>
            <a:r>
              <a:rPr lang="en-US" dirty="0" err="1"/>
              <a:t>florinef</a:t>
            </a:r>
            <a:r>
              <a:rPr lang="en-US" dirty="0"/>
              <a:t>) 0.1 mg/D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Prenatal RX CAH</a:t>
            </a:r>
          </a:p>
          <a:p>
            <a:pPr>
              <a:lnSpc>
                <a:spcPct val="90000"/>
              </a:lnSpc>
            </a:pPr>
            <a:r>
              <a:rPr lang="en-US" dirty="0"/>
              <a:t>Mothers with family </a:t>
            </a:r>
            <a:r>
              <a:rPr lang="en-US" dirty="0" err="1"/>
              <a:t>Hx</a:t>
            </a: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err="1">
                <a:sym typeface="Wingdings 3" pitchFamily="18" charset="2"/>
              </a:rPr>
              <a:t>Dexamethasone</a:t>
            </a:r>
            <a:r>
              <a:rPr lang="en-US" dirty="0">
                <a:sym typeface="Wingdings 3" pitchFamily="18" charset="2"/>
              </a:rPr>
              <a:t> is started at 5 wks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 3" pitchFamily="18" charset="2"/>
              </a:rPr>
              <a:t>If confirmed DX of CAH in F fetus (by </a:t>
            </a:r>
            <a:r>
              <a:rPr lang="en-US" dirty="0" err="1">
                <a:sym typeface="Wingdings 3" pitchFamily="18" charset="2"/>
              </a:rPr>
              <a:t>chorion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villus</a:t>
            </a:r>
            <a:r>
              <a:rPr lang="en-US" dirty="0">
                <a:sym typeface="Wingdings 3" pitchFamily="18" charset="2"/>
              </a:rPr>
              <a:t> sampling/amniocentesis)  continue Rx till term 90% N genitalia</a:t>
            </a:r>
            <a:r>
              <a:rPr lang="en-US" dirty="0"/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TREATMENT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Sex steroid replacement therapy at puberty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T </a:t>
            </a:r>
            <a:r>
              <a:rPr lang="en-US" dirty="0" err="1">
                <a:sym typeface="Wingdings 3" pitchFamily="18" charset="2"/>
              </a:rPr>
              <a:t>enanthate</a:t>
            </a:r>
            <a:r>
              <a:rPr lang="en-US" dirty="0"/>
              <a:t> 200-300 mg IM/ M:</a:t>
            </a:r>
          </a:p>
          <a:p>
            <a:pPr>
              <a:lnSpc>
                <a:spcPct val="80000"/>
              </a:lnSpc>
            </a:pPr>
            <a:r>
              <a:rPr lang="en-US" dirty="0"/>
              <a:t>M Pt with steroid enzyme def </a:t>
            </a:r>
          </a:p>
          <a:p>
            <a:pPr>
              <a:lnSpc>
                <a:spcPct val="80000"/>
              </a:lnSpc>
            </a:pPr>
            <a:r>
              <a:rPr lang="en-US" dirty="0"/>
              <a:t>M Pt with partial </a:t>
            </a:r>
            <a:r>
              <a:rPr lang="en-US" dirty="0" err="1"/>
              <a:t>gonadal</a:t>
            </a:r>
            <a:r>
              <a:rPr lang="en-US" dirty="0"/>
              <a:t> </a:t>
            </a:r>
            <a:r>
              <a:rPr lang="en-US" dirty="0" err="1"/>
              <a:t>dysgenesis</a:t>
            </a:r>
            <a:r>
              <a:rPr lang="en-US" dirty="0"/>
              <a:t>, low </a:t>
            </a:r>
            <a:r>
              <a:rPr lang="en-US" dirty="0" err="1"/>
              <a:t>leydig</a:t>
            </a:r>
            <a:r>
              <a:rPr lang="en-US" dirty="0"/>
              <a:t> cell No, </a:t>
            </a:r>
            <a:r>
              <a:rPr lang="en-US" dirty="0" err="1" smtClean="0"/>
              <a:t>truehermaphrodite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Estrogen </a:t>
            </a:r>
            <a:r>
              <a:rPr lang="en-US" dirty="0" err="1">
                <a:sym typeface="Wingdings 3" pitchFamily="18" charset="2"/>
              </a:rPr>
              <a:t>premarin</a:t>
            </a:r>
            <a:r>
              <a:rPr lang="en-US" dirty="0">
                <a:sym typeface="Wingdings 3" pitchFamily="18" charset="2"/>
              </a:rPr>
              <a:t> 0.625 mg PO/D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ym typeface="Wingdings 3" pitchFamily="18" charset="2"/>
              </a:rPr>
              <a:t>    for one year . Then cyclic estrogen progesterone  or OCP (if there is uterus)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F Pt with enzyme def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/>
              <a:t> 3</a:t>
            </a:r>
            <a:r>
              <a:rPr lang="el-GR" dirty="0"/>
              <a:t>β</a:t>
            </a:r>
            <a:r>
              <a:rPr lang="en-US" dirty="0"/>
              <a:t>-OH –steroid </a:t>
            </a:r>
            <a:r>
              <a:rPr lang="en-US" dirty="0" err="1"/>
              <a:t>dehydrogenase</a:t>
            </a:r>
            <a:r>
              <a:rPr lang="en-US" dirty="0"/>
              <a:t> &amp; 17-hydroxylase 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F 46 XY partial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dysgenesis</a:t>
            </a:r>
            <a:r>
              <a:rPr lang="en-US" dirty="0">
                <a:sym typeface="Wingdings 3" pitchFamily="18" charset="2"/>
              </a:rPr>
              <a:t>, true </a:t>
            </a:r>
            <a:r>
              <a:rPr lang="en-US" dirty="0" smtClean="0">
                <a:sym typeface="Wingdings 3" pitchFamily="18" charset="2"/>
              </a:rPr>
              <a:t>hermaphrodite,  </a:t>
            </a:r>
            <a:r>
              <a:rPr lang="en-US" dirty="0">
                <a:sym typeface="Wingdings 3" pitchFamily="18" charset="2"/>
              </a:rPr>
              <a:t>M </a:t>
            </a:r>
            <a:r>
              <a:rPr lang="en-US" dirty="0" err="1">
                <a:sym typeface="Wingdings 3" pitchFamily="18" charset="2"/>
              </a:rPr>
              <a:t>pseudohermaphrodites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TREATMENT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03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1-Genital surgery for F</a:t>
            </a:r>
          </a:p>
          <a:p>
            <a:r>
              <a:rPr lang="en-US" dirty="0"/>
              <a:t>Timing of surgery </a:t>
            </a:r>
            <a:r>
              <a:rPr lang="en-US" dirty="0">
                <a:latin typeface="Arial"/>
              </a:rPr>
              <a:t>…</a:t>
            </a:r>
            <a:r>
              <a:rPr lang="en-US" dirty="0"/>
              <a:t>..controversial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 </a:t>
            </a:r>
            <a:r>
              <a:rPr lang="en-US" dirty="0" err="1" smtClean="0">
                <a:sym typeface="Wingdings 3" pitchFamily="18" charset="2"/>
              </a:rPr>
              <a:t>Clitoroplasty</a:t>
            </a:r>
            <a:r>
              <a:rPr lang="en-US" dirty="0" smtClean="0">
                <a:sym typeface="Wingdings 3" pitchFamily="18" charset="2"/>
              </a:rPr>
              <a:t>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/>
              <a:t>3-6M of age for F with CAH</a:t>
            </a:r>
            <a:endParaRPr lang="en-US" dirty="0">
              <a:sym typeface="Wingdings 3" pitchFamily="18" charset="2"/>
            </a:endParaRPr>
          </a:p>
          <a:p>
            <a:pPr>
              <a:buFont typeface="Wingdings 3" pitchFamily="18" charset="2"/>
              <a:buChar char=""/>
            </a:pPr>
            <a:r>
              <a:rPr lang="en-US" dirty="0" err="1">
                <a:sym typeface="Wingdings 3" pitchFamily="18" charset="2"/>
              </a:rPr>
              <a:t>Vaginoplasty</a:t>
            </a:r>
            <a:r>
              <a:rPr lang="en-US" dirty="0">
                <a:sym typeface="Wingdings 3" pitchFamily="18" charset="2"/>
              </a:rPr>
              <a:t> delayed until the individual is ready to start sexual life</a:t>
            </a:r>
          </a:p>
          <a:p>
            <a:pPr>
              <a:buFont typeface="Wingdings 3" pitchFamily="18" charset="2"/>
              <a:buNone/>
            </a:pP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b="1" dirty="0">
                <a:sym typeface="Wingdings 3" pitchFamily="18" charset="2"/>
              </a:rPr>
              <a:t>2-Genital surgery for M </a:t>
            </a:r>
          </a:p>
          <a:p>
            <a:r>
              <a:rPr lang="en-US" dirty="0">
                <a:sym typeface="Wingdings 3" pitchFamily="18" charset="2"/>
              </a:rPr>
              <a:t>More difficult &amp; involves several steps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32775" cy="1052513"/>
          </a:xfrm>
        </p:spPr>
        <p:txBody>
          <a:bodyPr/>
          <a:lstStyle/>
          <a:p>
            <a:r>
              <a:rPr lang="en-US"/>
              <a:t>SURGICAL TREATMENT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47800"/>
            <a:ext cx="8229600" cy="522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3-Gonadectomy to prevent cancer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ym typeface="Wingdings 3" pitchFamily="18" charset="2"/>
              </a:rPr>
              <a:t>What are the facts?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sym typeface="Wingdings 3" pitchFamily="18" charset="2"/>
            </a:endParaRP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XY Partial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dysgenesis</a:t>
            </a:r>
            <a:r>
              <a:rPr lang="en-US" dirty="0">
                <a:sym typeface="Wingdings 3" pitchFamily="18" charset="2"/>
              </a:rPr>
              <a:t>   </a:t>
            </a:r>
            <a:r>
              <a:rPr lang="en-US" dirty="0" err="1">
                <a:sym typeface="Wingdings 3" pitchFamily="18" charset="2"/>
              </a:rPr>
              <a:t>Gonadolblastoma</a:t>
            </a:r>
            <a:r>
              <a:rPr lang="en-US" dirty="0">
                <a:sym typeface="Wingdings 3" pitchFamily="18" charset="2"/>
              </a:rPr>
              <a:t> 55%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XY complete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dysgenesis</a:t>
            </a:r>
            <a:r>
              <a:rPr lang="en-US" dirty="0">
                <a:sym typeface="Wingdings 3" pitchFamily="18" charset="2"/>
              </a:rPr>
              <a:t>  </a:t>
            </a:r>
            <a:r>
              <a:rPr lang="en-US" dirty="0" err="1">
                <a:sym typeface="Wingdings 3" pitchFamily="18" charset="2"/>
              </a:rPr>
              <a:t>Gonadoblastoma</a:t>
            </a:r>
            <a:r>
              <a:rPr lang="en-US" dirty="0">
                <a:sym typeface="Wingdings 3" pitchFamily="18" charset="2"/>
              </a:rPr>
              <a:t> 30-66%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All </a:t>
            </a:r>
            <a:r>
              <a:rPr lang="en-US" dirty="0" err="1">
                <a:sym typeface="Wingdings 3" pitchFamily="18" charset="2"/>
              </a:rPr>
              <a:t>gonadoblastomas</a:t>
            </a:r>
            <a:r>
              <a:rPr lang="en-US" dirty="0">
                <a:sym typeface="Wingdings 3" pitchFamily="18" charset="2"/>
              </a:rPr>
              <a:t> progress to </a:t>
            </a:r>
            <a:r>
              <a:rPr lang="en-US" dirty="0" err="1">
                <a:sym typeface="Wingdings 3" pitchFamily="18" charset="2"/>
              </a:rPr>
              <a:t>seminoma</a:t>
            </a:r>
            <a:r>
              <a:rPr lang="en-US" dirty="0">
                <a:sym typeface="Wingdings 3" pitchFamily="18" charset="2"/>
              </a:rPr>
              <a:t>.? age 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ym typeface="Wingdings 3" pitchFamily="18" charset="2"/>
              </a:rPr>
              <a:t>Seminoma</a:t>
            </a:r>
            <a:r>
              <a:rPr lang="en-US" dirty="0">
                <a:sym typeface="Wingdings 3" pitchFamily="18" charset="2"/>
              </a:rPr>
              <a:t> has a 95% 5-Y survival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Testicular enzyme defects, 5</a:t>
            </a:r>
            <a:r>
              <a:rPr lang="el-GR" dirty="0">
                <a:sym typeface="Wingdings 3" pitchFamily="18" charset="2"/>
              </a:rPr>
              <a:t>α</a:t>
            </a:r>
            <a:r>
              <a:rPr lang="en-US" dirty="0">
                <a:sym typeface="Wingdings 3" pitchFamily="18" charset="2"/>
              </a:rPr>
              <a:t>-red, partial androgen insensitivity  Risk of malignancy is negligible before adulthood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 3" pitchFamily="18" charset="2"/>
              </a:rPr>
              <a:t>True </a:t>
            </a:r>
            <a:r>
              <a:rPr lang="en-US" dirty="0" smtClean="0">
                <a:sym typeface="Wingdings 3" pitchFamily="18" charset="2"/>
              </a:rPr>
              <a:t>Hermaphrodite </a:t>
            </a:r>
            <a:r>
              <a:rPr lang="en-US" dirty="0">
                <a:sym typeface="Wingdings 3" pitchFamily="18" charset="2"/>
              </a:rPr>
              <a:t>risk is low in XX &amp; higher </a:t>
            </a:r>
            <a:r>
              <a:rPr lang="en-US" dirty="0" err="1">
                <a:sym typeface="Wingdings 3" pitchFamily="18" charset="2"/>
              </a:rPr>
              <a:t>inXY</a:t>
            </a:r>
            <a:endParaRPr lang="en-US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ym typeface="Wingdings 3" pitchFamily="18" charset="2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TREATMENT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ym typeface="Wingdings 3" pitchFamily="18" charset="2"/>
              </a:rPr>
              <a:t>Pt raised as F  </a:t>
            </a:r>
            <a:r>
              <a:rPr lang="en-US" b="1" dirty="0" err="1">
                <a:sym typeface="Wingdings 3" pitchFamily="18" charset="2"/>
              </a:rPr>
              <a:t>gonadectomy</a:t>
            </a:r>
            <a:r>
              <a:rPr lang="en-US" b="1" dirty="0">
                <a:sym typeface="Wingdings 3" pitchFamily="18" charset="2"/>
              </a:rPr>
              <a:t> must be performed in childhood</a:t>
            </a:r>
          </a:p>
          <a:p>
            <a:pPr>
              <a:buFontTx/>
              <a:buNone/>
            </a:pPr>
            <a:endParaRPr lang="en-US" b="1" dirty="0">
              <a:sym typeface="Wingdings 3" pitchFamily="18" charset="2"/>
            </a:endParaRPr>
          </a:p>
          <a:p>
            <a:r>
              <a:rPr lang="en-US" b="1" dirty="0">
                <a:sym typeface="Wingdings 3" pitchFamily="18" charset="2"/>
              </a:rPr>
              <a:t>Pt raised as M  </a:t>
            </a:r>
            <a:r>
              <a:rPr lang="en-US" b="1" dirty="0" smtClean="0">
                <a:sym typeface="Wingdings 3" pitchFamily="18" charset="2"/>
              </a:rPr>
              <a:t>controversial</a:t>
            </a:r>
            <a:endParaRPr lang="en-US" b="1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1-Gonadectomy is recommended by many physicians followed by HRT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2- Close medical surveillance 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-Biopsy in childhood &amp; excising gonads with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 </a:t>
            </a:r>
            <a:r>
              <a:rPr lang="en-US" dirty="0" err="1">
                <a:sym typeface="Wingdings 3" pitchFamily="18" charset="2"/>
              </a:rPr>
              <a:t>gonadoblastoma</a:t>
            </a:r>
            <a:endParaRPr lang="en-US" dirty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-Repeated biopsy at puberty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-Follow up /palpation by experienced Dr every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      6-12 M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TREATMENT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03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dirty="0"/>
              <a:t>4-Gonadectomy to remove source of T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ym typeface="Wingdings 3" pitchFamily="18" charset="2"/>
              </a:rPr>
              <a:t> in Pt raised as F to prevent progressive </a:t>
            </a:r>
            <a:r>
              <a:rPr lang="en-US" dirty="0" err="1">
                <a:sym typeface="Wingdings 3" pitchFamily="18" charset="2"/>
              </a:rPr>
              <a:t>virilization</a:t>
            </a:r>
            <a:r>
              <a:rPr lang="en-US" dirty="0">
                <a:sym typeface="Wingdings 3" pitchFamily="18" charset="2"/>
              </a:rPr>
              <a:t> especially at puberty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b="1" dirty="0">
                <a:sym typeface="Wingdings 3" pitchFamily="18" charset="2"/>
              </a:rPr>
              <a:t>5-Laparoscopy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For evaluation of internal genitalia &amp; </a:t>
            </a:r>
            <a:r>
              <a:rPr lang="en-US" dirty="0" err="1">
                <a:sym typeface="Wingdings 3" pitchFamily="18" charset="2"/>
              </a:rPr>
              <a:t>gonadal</a:t>
            </a:r>
            <a:r>
              <a:rPr lang="en-US" dirty="0">
                <a:sym typeface="Wingdings 3" pitchFamily="18" charset="2"/>
              </a:rPr>
              <a:t> biopsy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 For excision of </a:t>
            </a:r>
            <a:r>
              <a:rPr lang="en-US" dirty="0" err="1" smtClean="0">
                <a:sym typeface="Wingdings 3" pitchFamily="18" charset="2"/>
              </a:rPr>
              <a:t>mullerian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structures in pt raised as M or Pt raised as F with non communicating </a:t>
            </a:r>
            <a:r>
              <a:rPr lang="en-US" dirty="0" err="1" smtClean="0">
                <a:sym typeface="Wingdings 3" pitchFamily="18" charset="2"/>
              </a:rPr>
              <a:t>mullerian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structures</a:t>
            </a:r>
          </a:p>
          <a:p>
            <a:pPr>
              <a:buFontTx/>
              <a:buNone/>
            </a:pPr>
            <a:r>
              <a:rPr lang="en-US" dirty="0">
                <a:sym typeface="Wingdings 3" pitchFamily="18" charset="2"/>
              </a:rPr>
              <a:t>  For </a:t>
            </a:r>
            <a:r>
              <a:rPr lang="en-US" dirty="0" err="1" smtClean="0">
                <a:sym typeface="Wingdings 3" pitchFamily="18" charset="2"/>
              </a:rPr>
              <a:t>gonadectomy</a:t>
            </a:r>
            <a:r>
              <a:rPr lang="en-US" dirty="0" smtClean="0">
                <a:sym typeface="Wingdings 3" pitchFamily="18" charset="2"/>
              </a:rPr>
              <a:t>.</a:t>
            </a:r>
            <a:endParaRPr lang="en-US" dirty="0"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THANK YOU</a:t>
            </a:r>
            <a:endParaRPr lang="en-US" sz="54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5217" t="24931" r="15105" b="43403"/>
          <a:stretch>
            <a:fillRect/>
          </a:stretch>
        </p:blipFill>
        <p:spPr bwMode="auto">
          <a:xfrm>
            <a:off x="1600200" y="19050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causes </a:t>
            </a:r>
            <a:r>
              <a:rPr lang="en-US" dirty="0" err="1" smtClean="0"/>
              <a:t>virilization</a:t>
            </a:r>
            <a:r>
              <a:rPr lang="en-US" dirty="0" smtClean="0"/>
              <a:t> of </a:t>
            </a:r>
            <a:r>
              <a:rPr lang="en-US" dirty="0" err="1" smtClean="0"/>
              <a:t>wolffian</a:t>
            </a:r>
            <a:r>
              <a:rPr lang="en-US" dirty="0" smtClean="0"/>
              <a:t> duct structures, </a:t>
            </a:r>
            <a:r>
              <a:rPr lang="en-US" dirty="0" err="1" smtClean="0"/>
              <a:t>urogenital</a:t>
            </a:r>
            <a:r>
              <a:rPr lang="en-US" dirty="0" smtClean="0"/>
              <a:t> sinus, and genital tubercle.</a:t>
            </a:r>
          </a:p>
          <a:p>
            <a:endParaRPr lang="en-US" dirty="0" smtClean="0"/>
          </a:p>
          <a:p>
            <a:r>
              <a:rPr lang="en-US" dirty="0" smtClean="0"/>
              <a:t>Local source of T is imp</a:t>
            </a:r>
            <a:r>
              <a:rPr lang="en-US" dirty="0" smtClean="0"/>
              <a:t>. for </a:t>
            </a:r>
            <a:r>
              <a:rPr lang="en-US" dirty="0" err="1" smtClean="0"/>
              <a:t>wolffian</a:t>
            </a:r>
            <a:r>
              <a:rPr lang="en-US" dirty="0" smtClean="0"/>
              <a:t> duct </a:t>
            </a:r>
            <a:r>
              <a:rPr lang="en-US" dirty="0" smtClean="0"/>
              <a:t>development(</a:t>
            </a:r>
            <a:r>
              <a:rPr lang="en-US" dirty="0" err="1" smtClean="0"/>
              <a:t>paracrine</a:t>
            </a:r>
            <a:r>
              <a:rPr lang="en-US" dirty="0" smtClean="0"/>
              <a:t> effect); </a:t>
            </a:r>
            <a:r>
              <a:rPr lang="en-US" dirty="0" err="1" smtClean="0"/>
              <a:t>doesnot</a:t>
            </a:r>
            <a:r>
              <a:rPr lang="en-US" dirty="0" smtClean="0"/>
              <a:t> occur if T is </a:t>
            </a:r>
            <a:r>
              <a:rPr lang="en-US" dirty="0" err="1" smtClean="0"/>
              <a:t>suppied</a:t>
            </a:r>
            <a:r>
              <a:rPr lang="en-US" dirty="0" smtClean="0"/>
              <a:t> by peripheral circulation.</a:t>
            </a:r>
          </a:p>
          <a:p>
            <a:endParaRPr lang="en-US" dirty="0" smtClean="0"/>
          </a:p>
          <a:p>
            <a:r>
              <a:rPr lang="en-US" dirty="0" smtClean="0"/>
              <a:t>In tissues equipped with 5α-reductase (e.g., prostate, </a:t>
            </a:r>
            <a:r>
              <a:rPr lang="en-US" dirty="0" err="1" smtClean="0"/>
              <a:t>urogenital</a:t>
            </a:r>
            <a:r>
              <a:rPr lang="en-US" dirty="0" smtClean="0"/>
              <a:t> sinus, external genitalia), DHT is the active </a:t>
            </a:r>
            <a:r>
              <a:rPr lang="en-US" dirty="0" smtClean="0"/>
              <a:t>androgen(endocrine effect).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>
                <a:solidFill>
                  <a:srgbClr val="C00000"/>
                </a:solidFill>
              </a:rPr>
              <a:t>absence of </a:t>
            </a:r>
            <a:r>
              <a:rPr lang="en-US" b="1" i="1" dirty="0" smtClean="0">
                <a:solidFill>
                  <a:srgbClr val="C00000"/>
                </a:solidFill>
              </a:rPr>
              <a:t>SRY</a:t>
            </a:r>
            <a:r>
              <a:rPr lang="en-US" i="1" dirty="0" smtClean="0"/>
              <a:t>, ovarian </a:t>
            </a:r>
            <a:r>
              <a:rPr lang="en-US" dirty="0" smtClean="0"/>
              <a:t>organogenesis results.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Estrogen</a:t>
            </a:r>
            <a:r>
              <a:rPr lang="en-US" dirty="0" smtClean="0"/>
              <a:t> synthesis in female embryo occurs just after 8 weeks of gestation.</a:t>
            </a:r>
          </a:p>
          <a:p>
            <a:endParaRPr lang="en-US" dirty="0" smtClean="0"/>
          </a:p>
          <a:p>
            <a:r>
              <a:rPr lang="en-US" dirty="0" smtClean="0"/>
              <a:t>Estrogen is </a:t>
            </a:r>
            <a:r>
              <a:rPr lang="en-US" b="1" dirty="0" smtClean="0">
                <a:solidFill>
                  <a:srgbClr val="C00000"/>
                </a:solidFill>
              </a:rPr>
              <a:t>not required </a:t>
            </a:r>
            <a:r>
              <a:rPr lang="en-US" dirty="0" smtClean="0"/>
              <a:t>for normal female </a:t>
            </a:r>
            <a:r>
              <a:rPr lang="en-US" dirty="0" err="1" smtClean="0"/>
              <a:t>differntiation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3987" t="9931" r="39468" b="5069"/>
          <a:stretch>
            <a:fillRect/>
          </a:stretch>
        </p:blipFill>
        <p:spPr bwMode="auto">
          <a:xfrm>
            <a:off x="1981200" y="457200"/>
            <a:ext cx="5791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3264</Words>
  <Application>Microsoft Office PowerPoint</Application>
  <PresentationFormat>On-screen Show (4:3)</PresentationFormat>
  <Paragraphs>465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Civic</vt:lpstr>
      <vt:lpstr>AMBIGUOUS GENITALIA</vt:lpstr>
      <vt:lpstr>INTRODUCTION</vt:lpstr>
      <vt:lpstr>Genes determining testis or ovarian differentiation from bipotential gonad.</vt:lpstr>
      <vt:lpstr>Slide 4</vt:lpstr>
      <vt:lpstr>Gonadal Stage of Differentiation</vt:lpstr>
      <vt:lpstr>Slide 6</vt:lpstr>
      <vt:lpstr>Slide 7</vt:lpstr>
      <vt:lpstr>Slide 8</vt:lpstr>
      <vt:lpstr>Slide 9</vt:lpstr>
      <vt:lpstr>Endocrine Effects on Phenotypic Development</vt:lpstr>
      <vt:lpstr>Differentiation of Internal Genitalia(wolffian and mullerian duct) and urogenital sinus in Male and Female</vt:lpstr>
      <vt:lpstr>External Genitalia Diffentiation(8-16Wks)</vt:lpstr>
      <vt:lpstr>External Genitalia Differentiation in Male &amp; Female</vt:lpstr>
      <vt:lpstr>AMBIGUOUS GENITALIA</vt:lpstr>
      <vt:lpstr>Slide 15</vt:lpstr>
      <vt:lpstr>Slide 16</vt:lpstr>
      <vt:lpstr>Micropenis with hypospadias (arrowheads); scrotum is bifid with a midline cleft (arrow)</vt:lpstr>
      <vt:lpstr>Slide 18</vt:lpstr>
      <vt:lpstr>Slide 19</vt:lpstr>
      <vt:lpstr>CLASSIFICATION OF DSD (Grumbach &amp; Conte)</vt:lpstr>
      <vt:lpstr>Slide 21</vt:lpstr>
      <vt:lpstr>CAUSES</vt:lpstr>
      <vt:lpstr>STEROID BIOSYNTHETIC PATHWAY</vt:lpstr>
      <vt:lpstr>1- 46,XX DSD (female pseudohermaphrodite)    Gonads not palpable </vt:lpstr>
      <vt:lpstr>I-CAH  </vt:lpstr>
      <vt:lpstr>External genitalia of a patient with congenital adrenal hyperplasia secondary to 21-hydroxylase deficiency, showing labioscrotal fusion and clitoromegaly</vt:lpstr>
      <vt:lpstr>A-21- hydroxylase deficiency </vt:lpstr>
      <vt:lpstr>I-CAH</vt:lpstr>
      <vt:lpstr>1-46XX, F Pseudohermaphrodites</vt:lpstr>
      <vt:lpstr>2. 46,XY DSD (Male Pseudohermaphrodite)</vt:lpstr>
      <vt:lpstr>2-46,XY DSD (Male Pseudohermaphrodite)</vt:lpstr>
      <vt:lpstr>STEROID BIOSYNTHETIC PATHWAY</vt:lpstr>
      <vt:lpstr>II-Inadequate testosterone biosynthesis  </vt:lpstr>
      <vt:lpstr>2-46,XY DSD (Male Pseudohermaphrodite)</vt:lpstr>
      <vt:lpstr>External genitalia of patient with 5α-reductase deficiency; clitoromegaly with marked labioscrotal fusion and small vaginal introitus</vt:lpstr>
      <vt:lpstr>3-True hermaphroditism/Ovotesticular DSD</vt:lpstr>
      <vt:lpstr>Infant with penile hypospadias, chordee, and bilaterally undescended testes who was found to have true hermaphroditism</vt:lpstr>
      <vt:lpstr>4-Partial/Mixed gonadal dysgenesis</vt:lpstr>
      <vt:lpstr>Slide 39</vt:lpstr>
      <vt:lpstr>EVALUATION</vt:lpstr>
      <vt:lpstr>HISTORY</vt:lpstr>
      <vt:lpstr>PHYSICAL EXAMINATION</vt:lpstr>
      <vt:lpstr>PHYSICAL EXAMINATION</vt:lpstr>
      <vt:lpstr> Examination of external genitalia</vt:lpstr>
      <vt:lpstr>Examination of external genitalia</vt:lpstr>
      <vt:lpstr>Classification by Prader of the various degrees of masculinization of the external genitalia in females with CAH</vt:lpstr>
      <vt:lpstr>INVESTIGATIONS</vt:lpstr>
      <vt:lpstr>INVESTIGATIONS</vt:lpstr>
      <vt:lpstr>Dx ALGORITHM</vt:lpstr>
      <vt:lpstr>Slide 50</vt:lpstr>
      <vt:lpstr>INTERPRETATION OF RESULTS</vt:lpstr>
      <vt:lpstr> INVESTIGATIONS OF PREPUBERTAL CHILDREN </vt:lpstr>
      <vt:lpstr>INVESTIGATIONS OF PREPUBERTAL CHILDREN</vt:lpstr>
      <vt:lpstr>TREATMENT</vt:lpstr>
      <vt:lpstr>PSYCHOLOGICAL SUPPORT FOR THE PARENTS</vt:lpstr>
      <vt:lpstr>GENDER ASSIGNMENT</vt:lpstr>
      <vt:lpstr>GENDER ASSIGNMENT</vt:lpstr>
      <vt:lpstr>GENDER ASSIGNMENT</vt:lpstr>
      <vt:lpstr>GENDER ASSIGNMENT</vt:lpstr>
      <vt:lpstr>MEDICAL TREATMENT</vt:lpstr>
      <vt:lpstr>MEDICAL TREATMENT</vt:lpstr>
      <vt:lpstr>SURGICAL TREATMENT </vt:lpstr>
      <vt:lpstr>SURGICAL TREATMENT</vt:lpstr>
      <vt:lpstr>SURGICAL TREATMENT</vt:lpstr>
      <vt:lpstr>SURGICAL TREATMENT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AMBIGUOUS GENITALIA</dc:title>
  <dc:creator>admin</dc:creator>
  <cp:lastModifiedBy>admin</cp:lastModifiedBy>
  <cp:revision>15</cp:revision>
  <dcterms:created xsi:type="dcterms:W3CDTF">2006-08-16T00:00:00Z</dcterms:created>
  <dcterms:modified xsi:type="dcterms:W3CDTF">2015-04-21T02:24:13Z</dcterms:modified>
</cp:coreProperties>
</file>