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12" r:id="rId2"/>
  </p:sldMasterIdLst>
  <p:notesMasterIdLst>
    <p:notesMasterId r:id="rId34"/>
  </p:notesMasterIdLst>
  <p:handoutMasterIdLst>
    <p:handoutMasterId r:id="rId35"/>
  </p:handoutMasterIdLst>
  <p:sldIdLst>
    <p:sldId id="256" r:id="rId3"/>
    <p:sldId id="288" r:id="rId4"/>
    <p:sldId id="287" r:id="rId5"/>
    <p:sldId id="302" r:id="rId6"/>
    <p:sldId id="295" r:id="rId7"/>
    <p:sldId id="298" r:id="rId8"/>
    <p:sldId id="283" r:id="rId9"/>
    <p:sldId id="291" r:id="rId10"/>
    <p:sldId id="292" r:id="rId11"/>
    <p:sldId id="293" r:id="rId12"/>
    <p:sldId id="294" r:id="rId13"/>
    <p:sldId id="305" r:id="rId14"/>
    <p:sldId id="274" r:id="rId15"/>
    <p:sldId id="258" r:id="rId16"/>
    <p:sldId id="261" r:id="rId17"/>
    <p:sldId id="280" r:id="rId18"/>
    <p:sldId id="263" r:id="rId19"/>
    <p:sldId id="297" r:id="rId20"/>
    <p:sldId id="265" r:id="rId21"/>
    <p:sldId id="296" r:id="rId22"/>
    <p:sldId id="272" r:id="rId23"/>
    <p:sldId id="300" r:id="rId24"/>
    <p:sldId id="279" r:id="rId25"/>
    <p:sldId id="282" r:id="rId26"/>
    <p:sldId id="268" r:id="rId27"/>
    <p:sldId id="277" r:id="rId28"/>
    <p:sldId id="303" r:id="rId29"/>
    <p:sldId id="304" r:id="rId30"/>
    <p:sldId id="289" r:id="rId31"/>
    <p:sldId id="290" r:id="rId32"/>
    <p:sldId id="284" r:id="rId3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FE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6" d="100"/>
          <a:sy n="66" d="100"/>
        </p:scale>
        <p:origin x="900" y="6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8EDDD-7E12-4ED6-9A64-963CF86EB33D}" type="doc">
      <dgm:prSet loTypeId="urn:microsoft.com/office/officeart/2005/8/layout/gear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DB46D8-CB85-48E0-AE7E-ED9B74005373}">
      <dgm:prSet phldrT="[Text]" custT="1"/>
      <dgm:spPr/>
      <dgm:t>
        <a:bodyPr/>
        <a:lstStyle/>
        <a:p>
          <a:r>
            <a:rPr lang="en-US" sz="2000" b="1" dirty="0" smtClean="0"/>
            <a:t>Gender   Expression</a:t>
          </a:r>
          <a:endParaRPr lang="en-US" sz="2000" b="1" dirty="0"/>
        </a:p>
      </dgm:t>
    </dgm:pt>
    <dgm:pt modelId="{3F77292D-F1BC-498D-98D7-64D48F264076}" type="parTrans" cxnId="{619141E4-E521-42A2-B7B0-FCB32F3A531C}">
      <dgm:prSet/>
      <dgm:spPr/>
      <dgm:t>
        <a:bodyPr/>
        <a:lstStyle/>
        <a:p>
          <a:endParaRPr lang="en-US"/>
        </a:p>
      </dgm:t>
    </dgm:pt>
    <dgm:pt modelId="{2D83AB57-5A1F-4C3B-B388-7F96A8810ED6}" type="sibTrans" cxnId="{619141E4-E521-42A2-B7B0-FCB32F3A531C}">
      <dgm:prSet/>
      <dgm:spPr/>
      <dgm:t>
        <a:bodyPr/>
        <a:lstStyle/>
        <a:p>
          <a:endParaRPr lang="en-US"/>
        </a:p>
      </dgm:t>
    </dgm:pt>
    <dgm:pt modelId="{748934FE-CE96-4045-97F3-382E7C409ABA}">
      <dgm:prSet phldrT="[Text]" custT="1"/>
      <dgm:spPr/>
      <dgm:t>
        <a:bodyPr/>
        <a:lstStyle/>
        <a:p>
          <a:r>
            <a:rPr lang="en-US" sz="1200" b="1" dirty="0" smtClean="0"/>
            <a:t>Sexual                         Orientation</a:t>
          </a:r>
          <a:endParaRPr lang="en-US" sz="1200" b="1" dirty="0"/>
        </a:p>
      </dgm:t>
    </dgm:pt>
    <dgm:pt modelId="{FFE2AB52-8765-4DA3-BC3E-99587FBB93A2}" type="parTrans" cxnId="{E51B7FE9-A9D7-4E65-898F-080480CB09EF}">
      <dgm:prSet/>
      <dgm:spPr/>
      <dgm:t>
        <a:bodyPr/>
        <a:lstStyle/>
        <a:p>
          <a:endParaRPr lang="en-US"/>
        </a:p>
      </dgm:t>
    </dgm:pt>
    <dgm:pt modelId="{EF58B74E-53E4-418D-AAA3-CC21D8A4D23B}" type="sibTrans" cxnId="{E51B7FE9-A9D7-4E65-898F-080480CB09EF}">
      <dgm:prSet/>
      <dgm:spPr/>
      <dgm:t>
        <a:bodyPr/>
        <a:lstStyle/>
        <a:p>
          <a:endParaRPr lang="en-US"/>
        </a:p>
      </dgm:t>
    </dgm:pt>
    <dgm:pt modelId="{A1FC69E8-CA89-46DE-AC52-62E9C6D0B605}">
      <dgm:prSet phldrT="[Text]" custT="1"/>
      <dgm:spPr/>
      <dgm:t>
        <a:bodyPr/>
        <a:lstStyle/>
        <a:p>
          <a:r>
            <a:rPr lang="en-US" sz="1400" b="1" dirty="0" smtClean="0"/>
            <a:t>Biological</a:t>
          </a:r>
          <a:r>
            <a:rPr lang="en-US" sz="1200" b="1" dirty="0" smtClean="0"/>
            <a:t> Sex</a:t>
          </a:r>
          <a:endParaRPr lang="en-US" sz="1200" b="1" dirty="0"/>
        </a:p>
      </dgm:t>
    </dgm:pt>
    <dgm:pt modelId="{FB7893AE-72D6-4ABF-A24D-BBF87EF83B5E}" type="parTrans" cxnId="{A0F145B4-E57A-4C98-9A57-7CAE271E6831}">
      <dgm:prSet/>
      <dgm:spPr/>
      <dgm:t>
        <a:bodyPr/>
        <a:lstStyle/>
        <a:p>
          <a:endParaRPr lang="en-US"/>
        </a:p>
      </dgm:t>
    </dgm:pt>
    <dgm:pt modelId="{AC107BF6-0700-42F4-A047-EA26CA22C343}" type="sibTrans" cxnId="{A0F145B4-E57A-4C98-9A57-7CAE271E6831}">
      <dgm:prSet/>
      <dgm:spPr/>
      <dgm:t>
        <a:bodyPr/>
        <a:lstStyle/>
        <a:p>
          <a:endParaRPr lang="en-US"/>
        </a:p>
      </dgm:t>
    </dgm:pt>
    <dgm:pt modelId="{C2E55EAC-612F-498D-85DA-4932EB4912A5}" type="pres">
      <dgm:prSet presAssocID="{F9F8EDDD-7E12-4ED6-9A64-963CF86EB33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A2E8A-E738-449D-81F3-52AA7C6BE91B}" type="pres">
      <dgm:prSet presAssocID="{B9DB46D8-CB85-48E0-AE7E-ED9B7400537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09E4A-CA0F-4DBF-8430-5BDFC8557DCF}" type="pres">
      <dgm:prSet presAssocID="{B9DB46D8-CB85-48E0-AE7E-ED9B74005373}" presName="gear1srcNode" presStyleLbl="node1" presStyleIdx="0" presStyleCnt="3"/>
      <dgm:spPr/>
      <dgm:t>
        <a:bodyPr/>
        <a:lstStyle/>
        <a:p>
          <a:endParaRPr lang="en-US"/>
        </a:p>
      </dgm:t>
    </dgm:pt>
    <dgm:pt modelId="{77C231DB-1035-4097-8CD9-B20554FBFC80}" type="pres">
      <dgm:prSet presAssocID="{B9DB46D8-CB85-48E0-AE7E-ED9B74005373}" presName="gear1dstNode" presStyleLbl="node1" presStyleIdx="0" presStyleCnt="3"/>
      <dgm:spPr/>
      <dgm:t>
        <a:bodyPr/>
        <a:lstStyle/>
        <a:p>
          <a:endParaRPr lang="en-US"/>
        </a:p>
      </dgm:t>
    </dgm:pt>
    <dgm:pt modelId="{BA7ECAA5-8D6A-4C09-B750-7FA8419045C6}" type="pres">
      <dgm:prSet presAssocID="{748934FE-CE96-4045-97F3-382E7C409AB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CDB64-280C-4D21-AA9F-3EF689680343}" type="pres">
      <dgm:prSet presAssocID="{748934FE-CE96-4045-97F3-382E7C409ABA}" presName="gear2srcNode" presStyleLbl="node1" presStyleIdx="1" presStyleCnt="3"/>
      <dgm:spPr/>
      <dgm:t>
        <a:bodyPr/>
        <a:lstStyle/>
        <a:p>
          <a:endParaRPr lang="en-US"/>
        </a:p>
      </dgm:t>
    </dgm:pt>
    <dgm:pt modelId="{7958A9B6-5F75-4761-AEA3-8636329FC83A}" type="pres">
      <dgm:prSet presAssocID="{748934FE-CE96-4045-97F3-382E7C409ABA}" presName="gear2dstNode" presStyleLbl="node1" presStyleIdx="1" presStyleCnt="3"/>
      <dgm:spPr/>
      <dgm:t>
        <a:bodyPr/>
        <a:lstStyle/>
        <a:p>
          <a:endParaRPr lang="en-US"/>
        </a:p>
      </dgm:t>
    </dgm:pt>
    <dgm:pt modelId="{8C0A7714-E9BF-4D07-9CDE-AABA58B5D712}" type="pres">
      <dgm:prSet presAssocID="{A1FC69E8-CA89-46DE-AC52-62E9C6D0B605}" presName="gear3" presStyleLbl="node1" presStyleIdx="2" presStyleCnt="3"/>
      <dgm:spPr/>
      <dgm:t>
        <a:bodyPr/>
        <a:lstStyle/>
        <a:p>
          <a:endParaRPr lang="en-US"/>
        </a:p>
      </dgm:t>
    </dgm:pt>
    <dgm:pt modelId="{0DC28E02-4769-4F20-B96B-A7AAE54433E0}" type="pres">
      <dgm:prSet presAssocID="{A1FC69E8-CA89-46DE-AC52-62E9C6D0B60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B7319-FC6E-4310-8B9C-F99C0177D6C4}" type="pres">
      <dgm:prSet presAssocID="{A1FC69E8-CA89-46DE-AC52-62E9C6D0B605}" presName="gear3srcNode" presStyleLbl="node1" presStyleIdx="2" presStyleCnt="3"/>
      <dgm:spPr/>
      <dgm:t>
        <a:bodyPr/>
        <a:lstStyle/>
        <a:p>
          <a:endParaRPr lang="en-US"/>
        </a:p>
      </dgm:t>
    </dgm:pt>
    <dgm:pt modelId="{0F7A3816-84B3-438B-B368-4F1E1B220A9C}" type="pres">
      <dgm:prSet presAssocID="{A1FC69E8-CA89-46DE-AC52-62E9C6D0B605}" presName="gear3dstNode" presStyleLbl="node1" presStyleIdx="2" presStyleCnt="3"/>
      <dgm:spPr/>
      <dgm:t>
        <a:bodyPr/>
        <a:lstStyle/>
        <a:p>
          <a:endParaRPr lang="en-US"/>
        </a:p>
      </dgm:t>
    </dgm:pt>
    <dgm:pt modelId="{8DB07ABD-3B9C-4A0D-A24B-305751BB1D2C}" type="pres">
      <dgm:prSet presAssocID="{2D83AB57-5A1F-4C3B-B388-7F96A8810ED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F16C807-5D9E-41A8-98C6-A776E8363D15}" type="pres">
      <dgm:prSet presAssocID="{EF58B74E-53E4-418D-AAA3-CC21D8A4D23B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99C1995E-F4E2-471C-BDEC-3F685039779B}" type="pres">
      <dgm:prSet presAssocID="{AC107BF6-0700-42F4-A047-EA26CA22C34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E9595EA-BC6F-4856-B0AB-7536F793F5CC}" type="presOf" srcId="{B9DB46D8-CB85-48E0-AE7E-ED9B74005373}" destId="{F5C09E4A-CA0F-4DBF-8430-5BDFC8557DCF}" srcOrd="1" destOrd="0" presId="urn:microsoft.com/office/officeart/2005/8/layout/gear1"/>
    <dgm:cxn modelId="{F2B7BCD4-6310-418A-8389-7FEF056FDFE2}" type="presOf" srcId="{A1FC69E8-CA89-46DE-AC52-62E9C6D0B605}" destId="{925B7319-FC6E-4310-8B9C-F99C0177D6C4}" srcOrd="2" destOrd="0" presId="urn:microsoft.com/office/officeart/2005/8/layout/gear1"/>
    <dgm:cxn modelId="{E51B7FE9-A9D7-4E65-898F-080480CB09EF}" srcId="{F9F8EDDD-7E12-4ED6-9A64-963CF86EB33D}" destId="{748934FE-CE96-4045-97F3-382E7C409ABA}" srcOrd="1" destOrd="0" parTransId="{FFE2AB52-8765-4DA3-BC3E-99587FBB93A2}" sibTransId="{EF58B74E-53E4-418D-AAA3-CC21D8A4D23B}"/>
    <dgm:cxn modelId="{20A5F844-C07D-4EA5-8D89-05E6A794BC2E}" type="presOf" srcId="{748934FE-CE96-4045-97F3-382E7C409ABA}" destId="{7958A9B6-5F75-4761-AEA3-8636329FC83A}" srcOrd="2" destOrd="0" presId="urn:microsoft.com/office/officeart/2005/8/layout/gear1"/>
    <dgm:cxn modelId="{56448DA1-B248-464B-B5FC-94479CEBACD9}" type="presOf" srcId="{748934FE-CE96-4045-97F3-382E7C409ABA}" destId="{BA7ECAA5-8D6A-4C09-B750-7FA8419045C6}" srcOrd="0" destOrd="0" presId="urn:microsoft.com/office/officeart/2005/8/layout/gear1"/>
    <dgm:cxn modelId="{2A4EB311-32DF-4593-8A5C-C588891AA8AA}" type="presOf" srcId="{A1FC69E8-CA89-46DE-AC52-62E9C6D0B605}" destId="{0DC28E02-4769-4F20-B96B-A7AAE54433E0}" srcOrd="1" destOrd="0" presId="urn:microsoft.com/office/officeart/2005/8/layout/gear1"/>
    <dgm:cxn modelId="{7D9902F3-6BE7-4E22-8E75-BBBE1336A5A0}" type="presOf" srcId="{748934FE-CE96-4045-97F3-382E7C409ABA}" destId="{6F3CDB64-280C-4D21-AA9F-3EF689680343}" srcOrd="1" destOrd="0" presId="urn:microsoft.com/office/officeart/2005/8/layout/gear1"/>
    <dgm:cxn modelId="{04E72FAB-8708-4B10-B4FB-9384F8E4D289}" type="presOf" srcId="{B9DB46D8-CB85-48E0-AE7E-ED9B74005373}" destId="{7DBA2E8A-E738-449D-81F3-52AA7C6BE91B}" srcOrd="0" destOrd="0" presId="urn:microsoft.com/office/officeart/2005/8/layout/gear1"/>
    <dgm:cxn modelId="{921F6062-ADEE-4644-B426-186F0301E61A}" type="presOf" srcId="{2D83AB57-5A1F-4C3B-B388-7F96A8810ED6}" destId="{8DB07ABD-3B9C-4A0D-A24B-305751BB1D2C}" srcOrd="0" destOrd="0" presId="urn:microsoft.com/office/officeart/2005/8/layout/gear1"/>
    <dgm:cxn modelId="{DDDF0762-E350-40A9-9D6C-81E2F46A65DF}" type="presOf" srcId="{B9DB46D8-CB85-48E0-AE7E-ED9B74005373}" destId="{77C231DB-1035-4097-8CD9-B20554FBFC80}" srcOrd="2" destOrd="0" presId="urn:microsoft.com/office/officeart/2005/8/layout/gear1"/>
    <dgm:cxn modelId="{A0F145B4-E57A-4C98-9A57-7CAE271E6831}" srcId="{F9F8EDDD-7E12-4ED6-9A64-963CF86EB33D}" destId="{A1FC69E8-CA89-46DE-AC52-62E9C6D0B605}" srcOrd="2" destOrd="0" parTransId="{FB7893AE-72D6-4ABF-A24D-BBF87EF83B5E}" sibTransId="{AC107BF6-0700-42F4-A047-EA26CA22C343}"/>
    <dgm:cxn modelId="{51EE4C2F-688E-482C-BD57-C4B3F65135A8}" type="presOf" srcId="{AC107BF6-0700-42F4-A047-EA26CA22C343}" destId="{99C1995E-F4E2-471C-BDEC-3F685039779B}" srcOrd="0" destOrd="0" presId="urn:microsoft.com/office/officeart/2005/8/layout/gear1"/>
    <dgm:cxn modelId="{961FD977-A4E8-4215-B3BC-C063DE13D1B5}" type="presOf" srcId="{F9F8EDDD-7E12-4ED6-9A64-963CF86EB33D}" destId="{C2E55EAC-612F-498D-85DA-4932EB4912A5}" srcOrd="0" destOrd="0" presId="urn:microsoft.com/office/officeart/2005/8/layout/gear1"/>
    <dgm:cxn modelId="{619141E4-E521-42A2-B7B0-FCB32F3A531C}" srcId="{F9F8EDDD-7E12-4ED6-9A64-963CF86EB33D}" destId="{B9DB46D8-CB85-48E0-AE7E-ED9B74005373}" srcOrd="0" destOrd="0" parTransId="{3F77292D-F1BC-498D-98D7-64D48F264076}" sibTransId="{2D83AB57-5A1F-4C3B-B388-7F96A8810ED6}"/>
    <dgm:cxn modelId="{A19FDB84-04A0-4482-8149-4A37E18E2370}" type="presOf" srcId="{A1FC69E8-CA89-46DE-AC52-62E9C6D0B605}" destId="{0F7A3816-84B3-438B-B368-4F1E1B220A9C}" srcOrd="3" destOrd="0" presId="urn:microsoft.com/office/officeart/2005/8/layout/gear1"/>
    <dgm:cxn modelId="{6A4E091F-B8D5-49FC-92E7-F62EEDD7D0DB}" type="presOf" srcId="{EF58B74E-53E4-418D-AAA3-CC21D8A4D23B}" destId="{CF16C807-5D9E-41A8-98C6-A776E8363D15}" srcOrd="0" destOrd="0" presId="urn:microsoft.com/office/officeart/2005/8/layout/gear1"/>
    <dgm:cxn modelId="{D2A2D6FB-3262-43DE-B820-8D8F24F4845D}" type="presOf" srcId="{A1FC69E8-CA89-46DE-AC52-62E9C6D0B605}" destId="{8C0A7714-E9BF-4D07-9CDE-AABA58B5D712}" srcOrd="0" destOrd="0" presId="urn:microsoft.com/office/officeart/2005/8/layout/gear1"/>
    <dgm:cxn modelId="{D8BA3BD4-E9C2-407E-92B6-7266887736D0}" type="presParOf" srcId="{C2E55EAC-612F-498D-85DA-4932EB4912A5}" destId="{7DBA2E8A-E738-449D-81F3-52AA7C6BE91B}" srcOrd="0" destOrd="0" presId="urn:microsoft.com/office/officeart/2005/8/layout/gear1"/>
    <dgm:cxn modelId="{3452B9B7-BD46-43FA-843F-42C83668BF0F}" type="presParOf" srcId="{C2E55EAC-612F-498D-85DA-4932EB4912A5}" destId="{F5C09E4A-CA0F-4DBF-8430-5BDFC8557DCF}" srcOrd="1" destOrd="0" presId="urn:microsoft.com/office/officeart/2005/8/layout/gear1"/>
    <dgm:cxn modelId="{F792C4A6-4B36-49EE-BCE0-97F74C991613}" type="presParOf" srcId="{C2E55EAC-612F-498D-85DA-4932EB4912A5}" destId="{77C231DB-1035-4097-8CD9-B20554FBFC80}" srcOrd="2" destOrd="0" presId="urn:microsoft.com/office/officeart/2005/8/layout/gear1"/>
    <dgm:cxn modelId="{422B24AC-0F50-4127-A292-FE4D69E8254E}" type="presParOf" srcId="{C2E55EAC-612F-498D-85DA-4932EB4912A5}" destId="{BA7ECAA5-8D6A-4C09-B750-7FA8419045C6}" srcOrd="3" destOrd="0" presId="urn:microsoft.com/office/officeart/2005/8/layout/gear1"/>
    <dgm:cxn modelId="{5A971B4D-176D-4A5B-BCB0-D18981A06524}" type="presParOf" srcId="{C2E55EAC-612F-498D-85DA-4932EB4912A5}" destId="{6F3CDB64-280C-4D21-AA9F-3EF689680343}" srcOrd="4" destOrd="0" presId="urn:microsoft.com/office/officeart/2005/8/layout/gear1"/>
    <dgm:cxn modelId="{4DAF4747-8D2B-429C-A7E1-F45E42C0A90D}" type="presParOf" srcId="{C2E55EAC-612F-498D-85DA-4932EB4912A5}" destId="{7958A9B6-5F75-4761-AEA3-8636329FC83A}" srcOrd="5" destOrd="0" presId="urn:microsoft.com/office/officeart/2005/8/layout/gear1"/>
    <dgm:cxn modelId="{50C5190D-3F31-4C81-91D9-2DE787780E7D}" type="presParOf" srcId="{C2E55EAC-612F-498D-85DA-4932EB4912A5}" destId="{8C0A7714-E9BF-4D07-9CDE-AABA58B5D712}" srcOrd="6" destOrd="0" presId="urn:microsoft.com/office/officeart/2005/8/layout/gear1"/>
    <dgm:cxn modelId="{55D8A4E2-DC12-4D6E-B20F-7FD0EFE20C2C}" type="presParOf" srcId="{C2E55EAC-612F-498D-85DA-4932EB4912A5}" destId="{0DC28E02-4769-4F20-B96B-A7AAE54433E0}" srcOrd="7" destOrd="0" presId="urn:microsoft.com/office/officeart/2005/8/layout/gear1"/>
    <dgm:cxn modelId="{37D57618-F06E-432C-BAAF-46677234D7C0}" type="presParOf" srcId="{C2E55EAC-612F-498D-85DA-4932EB4912A5}" destId="{925B7319-FC6E-4310-8B9C-F99C0177D6C4}" srcOrd="8" destOrd="0" presId="urn:microsoft.com/office/officeart/2005/8/layout/gear1"/>
    <dgm:cxn modelId="{0BF1840A-3215-4340-B8EF-B13C56CE8BF0}" type="presParOf" srcId="{C2E55EAC-612F-498D-85DA-4932EB4912A5}" destId="{0F7A3816-84B3-438B-B368-4F1E1B220A9C}" srcOrd="9" destOrd="0" presId="urn:microsoft.com/office/officeart/2005/8/layout/gear1"/>
    <dgm:cxn modelId="{BE94A738-1BD1-437A-8C43-AED3AC243F6F}" type="presParOf" srcId="{C2E55EAC-612F-498D-85DA-4932EB4912A5}" destId="{8DB07ABD-3B9C-4A0D-A24B-305751BB1D2C}" srcOrd="10" destOrd="0" presId="urn:microsoft.com/office/officeart/2005/8/layout/gear1"/>
    <dgm:cxn modelId="{BFA31A15-70EE-46AC-9AF5-150CA817B181}" type="presParOf" srcId="{C2E55EAC-612F-498D-85DA-4932EB4912A5}" destId="{CF16C807-5D9E-41A8-98C6-A776E8363D15}" srcOrd="11" destOrd="0" presId="urn:microsoft.com/office/officeart/2005/8/layout/gear1"/>
    <dgm:cxn modelId="{FD97F3A9-16F4-479C-827A-BD59F92D1C60}" type="presParOf" srcId="{C2E55EAC-612F-498D-85DA-4932EB4912A5}" destId="{99C1995E-F4E2-471C-BDEC-3F685039779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A2E8A-E738-449D-81F3-52AA7C6BE91B}">
      <dsp:nvSpPr>
        <dsp:cNvPr id="0" name=""/>
        <dsp:cNvSpPr/>
      </dsp:nvSpPr>
      <dsp:spPr>
        <a:xfrm>
          <a:off x="2510790" y="2091690"/>
          <a:ext cx="2556510" cy="255651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Gender   Expression</a:t>
          </a:r>
          <a:endParaRPr lang="en-US" sz="2000" b="1" kern="1200" dirty="0"/>
        </a:p>
      </dsp:txBody>
      <dsp:txXfrm>
        <a:off x="3024762" y="2690540"/>
        <a:ext cx="1528566" cy="1314099"/>
      </dsp:txXfrm>
    </dsp:sp>
    <dsp:sp modelId="{BA7ECAA5-8D6A-4C09-B750-7FA8419045C6}">
      <dsp:nvSpPr>
        <dsp:cNvPr id="0" name=""/>
        <dsp:cNvSpPr/>
      </dsp:nvSpPr>
      <dsp:spPr>
        <a:xfrm>
          <a:off x="1023366" y="1487424"/>
          <a:ext cx="1859280" cy="185928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Sexual                         Orientation</a:t>
          </a:r>
          <a:endParaRPr lang="en-US" sz="1200" b="1" kern="1200" dirty="0"/>
        </a:p>
      </dsp:txBody>
      <dsp:txXfrm>
        <a:off x="1491445" y="1958332"/>
        <a:ext cx="923122" cy="917464"/>
      </dsp:txXfrm>
    </dsp:sp>
    <dsp:sp modelId="{8C0A7714-E9BF-4D07-9CDE-AABA58B5D712}">
      <dsp:nvSpPr>
        <dsp:cNvPr id="0" name=""/>
        <dsp:cNvSpPr/>
      </dsp:nvSpPr>
      <dsp:spPr>
        <a:xfrm rot="20700000">
          <a:off x="2064752" y="204710"/>
          <a:ext cx="1821714" cy="1821714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Biological</a:t>
          </a:r>
          <a:r>
            <a:rPr lang="en-US" sz="1200" b="1" kern="1200" dirty="0" smtClean="0"/>
            <a:t> Sex</a:t>
          </a:r>
          <a:endParaRPr lang="en-US" sz="1200" b="1" kern="1200" dirty="0"/>
        </a:p>
      </dsp:txBody>
      <dsp:txXfrm rot="-20700000">
        <a:off x="2464308" y="604266"/>
        <a:ext cx="1022604" cy="1022604"/>
      </dsp:txXfrm>
    </dsp:sp>
    <dsp:sp modelId="{8DB07ABD-3B9C-4A0D-A24B-305751BB1D2C}">
      <dsp:nvSpPr>
        <dsp:cNvPr id="0" name=""/>
        <dsp:cNvSpPr/>
      </dsp:nvSpPr>
      <dsp:spPr>
        <a:xfrm>
          <a:off x="2319222" y="1703061"/>
          <a:ext cx="3272332" cy="3272332"/>
        </a:xfrm>
        <a:prstGeom prst="circularArrow">
          <a:avLst>
            <a:gd name="adj1" fmla="val 4688"/>
            <a:gd name="adj2" fmla="val 299029"/>
            <a:gd name="adj3" fmla="val 2526040"/>
            <a:gd name="adj4" fmla="val 15840166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6C807-5D9E-41A8-98C6-A776E8363D15}">
      <dsp:nvSpPr>
        <dsp:cNvPr id="0" name=""/>
        <dsp:cNvSpPr/>
      </dsp:nvSpPr>
      <dsp:spPr>
        <a:xfrm>
          <a:off x="694091" y="1074087"/>
          <a:ext cx="2377554" cy="23775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1995E-F4E2-471C-BDEC-3F685039779B}">
      <dsp:nvSpPr>
        <dsp:cNvPr id="0" name=""/>
        <dsp:cNvSpPr/>
      </dsp:nvSpPr>
      <dsp:spPr>
        <a:xfrm>
          <a:off x="1643371" y="-196261"/>
          <a:ext cx="2563482" cy="25634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12/4/2013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12/4/2013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>
          <a:xfrm>
            <a:off x="1141413" y="1600200"/>
            <a:ext cx="9902952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top graphic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3" name="bottom graphic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905000"/>
            <a:ext cx="9143998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12/4/2013</a:t>
            </a:fld>
            <a:endParaRPr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9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78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03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12/4/2013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7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12/4/2013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6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12/4/2013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7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12/4/2013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12/4/2013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6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12/4/2013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38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12/4/2013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8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0" name="top graphic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Rectangle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12/4/2013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88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53000"/>
            <a:ext cx="12188825" cy="1371600"/>
          </a:xfrm>
        </p:spPr>
        <p:txBody>
          <a:bodyPr numCol="2">
            <a:normAutofit lnSpcReduction="10000"/>
          </a:bodyPr>
          <a:lstStyle/>
          <a:p>
            <a:pPr algn="ctr"/>
            <a:r>
              <a:rPr lang="en-US" dirty="0" smtClean="0">
                <a:latin typeface="Just The Way You Are" panose="02000000000000000000" pitchFamily="2" charset="0"/>
              </a:rPr>
              <a:t>Courtney </a:t>
            </a:r>
            <a:r>
              <a:rPr lang="en-US" dirty="0">
                <a:latin typeface="Just The Way You Are" panose="02000000000000000000" pitchFamily="2" charset="0"/>
              </a:rPr>
              <a:t>East, </a:t>
            </a:r>
            <a:endParaRPr lang="en-US" dirty="0" smtClean="0">
              <a:latin typeface="Just The Way You Are" panose="02000000000000000000" pitchFamily="2" charset="0"/>
            </a:endParaRPr>
          </a:p>
          <a:p>
            <a:pPr algn="ctr"/>
            <a:r>
              <a:rPr lang="en-US" dirty="0" smtClean="0">
                <a:latin typeface="Just The Way You Are" panose="02000000000000000000" pitchFamily="2" charset="0"/>
              </a:rPr>
              <a:t>BA Psychology, Second-Year MS CMHC</a:t>
            </a:r>
          </a:p>
          <a:p>
            <a:pPr algn="ctr"/>
            <a:r>
              <a:rPr lang="en-US" dirty="0" smtClean="0">
                <a:latin typeface="Just The Way You Are" panose="02000000000000000000" pitchFamily="2" charset="0"/>
              </a:rPr>
              <a:t>University of South Alabama</a:t>
            </a:r>
          </a:p>
          <a:p>
            <a:pPr algn="ctr"/>
            <a:endParaRPr lang="en-US" dirty="0" smtClean="0">
              <a:latin typeface="Just The Way You Are" panose="02000000000000000000" pitchFamily="2" charset="0"/>
            </a:endParaRPr>
          </a:p>
          <a:p>
            <a:pPr algn="ctr"/>
            <a:r>
              <a:rPr lang="en-US" dirty="0" smtClean="0">
                <a:latin typeface="Just The Way You Are" panose="02000000000000000000" pitchFamily="2" charset="0"/>
              </a:rPr>
              <a:t>Kristine Ramsay, </a:t>
            </a:r>
          </a:p>
          <a:p>
            <a:pPr algn="ctr"/>
            <a:r>
              <a:rPr lang="en-US" dirty="0" smtClean="0">
                <a:latin typeface="Just The Way You Are" panose="02000000000000000000" pitchFamily="2" charset="0"/>
              </a:rPr>
              <a:t>MS CMHC, First-year PhD Counselor Ed</a:t>
            </a:r>
          </a:p>
          <a:p>
            <a:pPr algn="ctr"/>
            <a:r>
              <a:rPr lang="en-US" dirty="0" smtClean="0">
                <a:latin typeface="Just The Way You Are" panose="02000000000000000000" pitchFamily="2" charset="0"/>
              </a:rPr>
              <a:t>Auburn University</a:t>
            </a:r>
            <a:endParaRPr lang="en-US" dirty="0">
              <a:latin typeface="Just The Way You Are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752600"/>
            <a:ext cx="9143998" cy="2667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RESPECTFUL AND INCLUSIVE </a:t>
            </a:r>
            <a:br>
              <a:rPr lang="en-US" sz="4800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</a:br>
            <a:r>
              <a:rPr lang="en-US" sz="4800" dirty="0">
                <a:latin typeface="Hapole Markerpen" panose="02010101010101010101" pitchFamily="2" charset="-127"/>
                <a:ea typeface="Hapole Markerpen" panose="02010101010101010101" pitchFamily="2" charset="-127"/>
              </a:rPr>
              <a:t/>
            </a:r>
            <a:br>
              <a:rPr lang="en-US" sz="4800" dirty="0">
                <a:latin typeface="Hapole Markerpen" panose="02010101010101010101" pitchFamily="2" charset="-127"/>
                <a:ea typeface="Hapole Markerpen" panose="02010101010101010101" pitchFamily="2" charset="-127"/>
              </a:rPr>
            </a:br>
            <a:r>
              <a:rPr lang="en-US" sz="4800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LANGUAGE-LGBTQ+ EDITION</a:t>
            </a:r>
            <a:endParaRPr lang="en-US" sz="4800" dirty="0">
              <a:latin typeface="Hapole Markerpen" panose="02010101010101010101" pitchFamily="2" charset="-127"/>
              <a:ea typeface="Hapole Markerpen" panose="02010101010101010101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7786" y="6335486"/>
            <a:ext cx="3913251" cy="348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Just The Way You Are" panose="02000000000000000000" pitchFamily="2" charset="0"/>
              </a:rPr>
              <a:t>2013 ALCA Conference, Birmingham, AL</a:t>
            </a:r>
            <a:endParaRPr lang="en-US" b="1" dirty="0">
              <a:solidFill>
                <a:schemeClr val="bg1"/>
              </a:solidFill>
              <a:latin typeface="Just The Way You Are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762000"/>
            <a:ext cx="110490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TRANSEXUAL: 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(</a:t>
            </a:r>
            <a:r>
              <a:rPr lang="en-US" dirty="0" err="1">
                <a:latin typeface="Just The Way You Are" panose="02000000000000000000" pitchFamily="2" charset="0"/>
                <a:ea typeface="Hapole Markerpen" panose="02010101010101010101" pitchFamily="2" charset="-127"/>
              </a:rPr>
              <a:t>adj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) Individual who </a:t>
            </a:r>
            <a:r>
              <a:rPr lang="en-US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expresses him/herself 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and lives as </a:t>
            </a:r>
            <a:r>
              <a:rPr lang="en-US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a gender different than his/her 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genetic gender at birth. </a:t>
            </a:r>
            <a:endParaRPr lang="en-US" dirty="0" smtClean="0">
              <a:latin typeface="Just The Way You Are" panose="02000000000000000000" pitchFamily="2" charset="0"/>
              <a:ea typeface="Hapole Markerpen" panose="02010101010101010101" pitchFamily="2" charset="-127"/>
            </a:endParaRPr>
          </a:p>
          <a:p>
            <a:r>
              <a:rPr lang="en-US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TRANSGENDER: </a:t>
            </a:r>
            <a:r>
              <a:rPr lang="en-US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(noun) Umbrella term that covers a range of identities that transgress social gender norms (</a:t>
            </a:r>
            <a:r>
              <a:rPr lang="en-US" dirty="0" err="1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adj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) </a:t>
            </a:r>
            <a:r>
              <a:rPr lang="en-US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A person who lives as a member of a gender not 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correspond with their genetic sex</a:t>
            </a:r>
            <a:r>
              <a:rPr lang="en-US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. (May identify as gay, straight, lesbian, bi-, or pan- OR as simply </a:t>
            </a:r>
            <a:r>
              <a:rPr lang="en-US" dirty="0" err="1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andro</a:t>
            </a:r>
            <a:r>
              <a:rPr lang="en-US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-, </a:t>
            </a:r>
            <a:r>
              <a:rPr lang="en-US" dirty="0" err="1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gyne</a:t>
            </a:r>
            <a:r>
              <a:rPr lang="en-US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-, or </a:t>
            </a:r>
            <a:r>
              <a:rPr lang="en-US" dirty="0" err="1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skolio-philic</a:t>
            </a:r>
            <a:r>
              <a:rPr lang="en-US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)</a:t>
            </a:r>
            <a:r>
              <a:rPr lang="en-US" dirty="0">
                <a:latin typeface="Hapole Markerpen" panose="02010101010101010101" pitchFamily="2" charset="-127"/>
                <a:ea typeface="Hapole Markerpen" panose="02010101010101010101" pitchFamily="2" charset="-127"/>
              </a:rPr>
              <a:t> </a:t>
            </a:r>
            <a:endParaRPr lang="en-US" dirty="0" smtClean="0">
              <a:latin typeface="Hapole Markerpen" panose="02010101010101010101" pitchFamily="2" charset="-127"/>
              <a:ea typeface="Hapole Markerpen" panose="02010101010101010101" pitchFamily="2" charset="-127"/>
            </a:endParaRPr>
          </a:p>
          <a:p>
            <a:r>
              <a:rPr lang="en-US" dirty="0">
                <a:latin typeface="Hapole Markerpen" panose="02010101010101010101" pitchFamily="2" charset="-127"/>
                <a:ea typeface="Hapole Markerpen" panose="02010101010101010101" pitchFamily="2" charset="-127"/>
              </a:rPr>
              <a:t>GENDERQUEER (GENDER NONCONFORMING, NON-GENDER CONFORMING):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A person who redefines or plays with gender, or who refuses gender altogether. A label for people who bend/break the rules of gender and blur the </a:t>
            </a:r>
            <a:r>
              <a:rPr lang="en-US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boundaries</a:t>
            </a:r>
            <a:endParaRPr lang="en-US" dirty="0" smtClean="0">
              <a:latin typeface="Hapole Markerpen" panose="02010101010101010101" pitchFamily="2" charset="-127"/>
              <a:ea typeface="Hapole Markerpen" panose="02010101010101010101" pitchFamily="2" charset="-127"/>
            </a:endParaRPr>
          </a:p>
          <a:p>
            <a:r>
              <a:rPr lang="en-US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TRANS</a:t>
            </a:r>
            <a:r>
              <a:rPr lang="en-US" dirty="0">
                <a:latin typeface="Hapole Markerpen" panose="02010101010101010101" pitchFamily="2" charset="-127"/>
                <a:ea typeface="Hapole Markerpen" panose="02010101010101010101" pitchFamily="2" charset="-127"/>
              </a:rPr>
              <a:t>*: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 (</a:t>
            </a:r>
            <a:r>
              <a:rPr lang="en-US" dirty="0" err="1">
                <a:latin typeface="Just The Way You Are" panose="02000000000000000000" pitchFamily="2" charset="0"/>
                <a:ea typeface="Hapole Markerpen" panose="02010101010101010101" pitchFamily="2" charset="-127"/>
              </a:rPr>
              <a:t>adj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) Umbrella term for people whose gender identity and/or expression differs from the sex they were assigned at birth. (May identify as descriptor term: transgender, transsexual, </a:t>
            </a:r>
            <a:r>
              <a:rPr lang="en-US" dirty="0" err="1">
                <a:latin typeface="Just The Way You Are" panose="02000000000000000000" pitchFamily="2" charset="0"/>
                <a:ea typeface="Hapole Markerpen" panose="02010101010101010101" pitchFamily="2" charset="-127"/>
              </a:rPr>
              <a:t>genderqueer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, etc</a:t>
            </a:r>
            <a:r>
              <a:rPr lang="en-US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99255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533400"/>
            <a:ext cx="11277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Hapole Markerpen" panose="02010101010101010101" pitchFamily="2" charset="-127"/>
                <a:ea typeface="Hapole Markerpen" panose="02010101010101010101" pitchFamily="2" charset="-127"/>
              </a:rPr>
              <a:t>INTERSEX: 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(</a:t>
            </a:r>
            <a:r>
              <a:rPr lang="en-US" dirty="0" err="1">
                <a:latin typeface="Just The Way You Are" panose="02000000000000000000" pitchFamily="2" charset="0"/>
                <a:ea typeface="Hapole Markerpen" panose="02010101010101010101" pitchFamily="2" charset="-127"/>
              </a:rPr>
              <a:t>adj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) A person born with sex chromosomes, external genitalia, or internal reproductive systems that are not considered "standard" for either male or female. The existence of </a:t>
            </a:r>
            <a:r>
              <a:rPr lang="en-US" dirty="0" err="1">
                <a:latin typeface="Just The Way You Are" panose="02000000000000000000" pitchFamily="2" charset="0"/>
                <a:ea typeface="Hapole Markerpen" panose="02010101010101010101" pitchFamily="2" charset="-127"/>
              </a:rPr>
              <a:t>intersexuals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 is evidence of the reality that there are not just two sexes and that our ways of thinking about sex is socially constructed.</a:t>
            </a:r>
          </a:p>
          <a:p>
            <a:r>
              <a:rPr lang="en-US" dirty="0">
                <a:latin typeface="Hapole Markerpen" panose="02010101010101010101" pitchFamily="2" charset="-127"/>
                <a:ea typeface="Hapole Markerpen" panose="02010101010101010101" pitchFamily="2" charset="-127"/>
              </a:rPr>
              <a:t>PANSEXUAL: 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(</a:t>
            </a:r>
            <a:r>
              <a:rPr lang="en-US" dirty="0" err="1">
                <a:latin typeface="Just The Way You Are" panose="02000000000000000000" pitchFamily="2" charset="0"/>
                <a:ea typeface="Hapole Markerpen" panose="02010101010101010101" pitchFamily="2" charset="-127"/>
              </a:rPr>
              <a:t>adj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) A person who is fluid in sexual orientation and/or gender or sex identity. </a:t>
            </a:r>
            <a:endParaRPr lang="en-US" dirty="0" smtClean="0">
              <a:latin typeface="Just The Way You Are" panose="02000000000000000000" pitchFamily="2" charset="0"/>
              <a:ea typeface="Hapole Markerpen" panose="02010101010101010101" pitchFamily="2" charset="-127"/>
            </a:endParaRPr>
          </a:p>
          <a:p>
            <a:r>
              <a:rPr lang="en-US" dirty="0">
                <a:latin typeface="Hapole Markerpen" panose="02010101010101010101" pitchFamily="2" charset="-127"/>
                <a:ea typeface="Hapole Markerpen" panose="02010101010101010101" pitchFamily="2" charset="-127"/>
              </a:rPr>
              <a:t>ANDROGYNOUS: 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(</a:t>
            </a:r>
            <a:r>
              <a:rPr lang="en-US" dirty="0" err="1">
                <a:latin typeface="Just The Way You Are" panose="02000000000000000000" pitchFamily="2" charset="0"/>
                <a:ea typeface="Hapole Markerpen" panose="02010101010101010101" pitchFamily="2" charset="-127"/>
              </a:rPr>
              <a:t>adj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) A gender expression that that has elements of both masculinity or femininity.   </a:t>
            </a:r>
            <a:endParaRPr lang="en-US" dirty="0" smtClean="0">
              <a:latin typeface="Just The Way You Are" panose="02000000000000000000" pitchFamily="2" charset="0"/>
              <a:ea typeface="Hapole Markerpen" panose="02010101010101010101" pitchFamily="2" charset="-127"/>
            </a:endParaRPr>
          </a:p>
          <a:p>
            <a:r>
              <a:rPr lang="en-US" dirty="0">
                <a:latin typeface="Hapole Markerpen" panose="02010101010101010101" pitchFamily="2" charset="-127"/>
                <a:ea typeface="Hapole Markerpen" panose="02010101010101010101" pitchFamily="2" charset="-127"/>
              </a:rPr>
              <a:t>AGENDER: 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(noun) A person who sees themselves as existing without gender. They have no (or little) connection to the traditional system of gender and no personal alignment with either “man” or “woman”. </a:t>
            </a:r>
          </a:p>
          <a:p>
            <a:r>
              <a:rPr lang="en-US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ASEXUAL</a:t>
            </a:r>
            <a:r>
              <a:rPr lang="en-US" dirty="0">
                <a:latin typeface="Hapole Markerpen" panose="02010101010101010101" pitchFamily="2" charset="-127"/>
                <a:ea typeface="Hapole Markerpen" panose="02010101010101010101" pitchFamily="2" charset="-127"/>
              </a:rPr>
              <a:t>: 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(</a:t>
            </a:r>
            <a:r>
              <a:rPr lang="en-US" dirty="0" err="1">
                <a:latin typeface="Just The Way You Are" panose="02000000000000000000" pitchFamily="2" charset="0"/>
                <a:ea typeface="Hapole Markerpen" panose="02010101010101010101" pitchFamily="2" charset="-127"/>
              </a:rPr>
              <a:t>adj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)</a:t>
            </a:r>
            <a:r>
              <a:rPr lang="en-US" dirty="0">
                <a:latin typeface="Hapole Markerpen" panose="02010101010101010101" pitchFamily="2" charset="-127"/>
                <a:ea typeface="Hapole Markerpen" panose="02010101010101010101" pitchFamily="2" charset="-127"/>
              </a:rPr>
              <a:t> 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Designation or self-designation for people who lack feelings of “sexual attraction” and/or “sexual desire.” There is debate as to whether this is a “sexual dysfunction” or an actual “sexual orientation.” The term is also sometimes used as a “gender identity” by those who believe their lack of sexual attraction places them outside the standard definitions of “gender.” </a:t>
            </a:r>
            <a:endParaRPr lang="en-US" dirty="0" smtClean="0">
              <a:latin typeface="Just The Way You Are" panose="02000000000000000000" pitchFamily="2" charset="0"/>
              <a:ea typeface="Hapole Markerpen" panose="02010101010101010101" pitchFamily="2" charset="-127"/>
            </a:endParaRPr>
          </a:p>
          <a:p>
            <a:r>
              <a:rPr lang="en-US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AROMANTIC:</a:t>
            </a:r>
            <a:r>
              <a:rPr lang="en-US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 (</a:t>
            </a:r>
            <a:r>
              <a:rPr lang="en-US" dirty="0" err="1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adj</a:t>
            </a:r>
            <a:r>
              <a:rPr lang="en-US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) A person who experiences little or no romantic attraction to others and/or a lack of interest in forming romantic relationships. </a:t>
            </a:r>
          </a:p>
          <a:p>
            <a:endParaRPr lang="en-US" dirty="0">
              <a:latin typeface="Just The Way You Are" panose="02000000000000000000" pitchFamily="2" charset="0"/>
              <a:ea typeface="Hapole Markerpen" panose="02010101010101010101" pitchFamily="2" charset="-12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219200"/>
            <a:ext cx="11049000" cy="5638800"/>
          </a:xfrm>
        </p:spPr>
        <p:txBody>
          <a:bodyPr/>
          <a:lstStyle/>
          <a:p>
            <a:r>
              <a:rPr lang="en-US" dirty="0">
                <a:latin typeface="Hapole Markerpen" panose="02010101010101010101" pitchFamily="2" charset="-127"/>
                <a:ea typeface="Hapole Markerpen" panose="02010101010101010101" pitchFamily="2" charset="-127"/>
              </a:rPr>
              <a:t>ANDROPHILIC/SEXUAL: 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(</a:t>
            </a:r>
            <a:r>
              <a:rPr lang="en-US" dirty="0" err="1">
                <a:latin typeface="Just The Way You Are" panose="02000000000000000000" pitchFamily="2" charset="0"/>
                <a:ea typeface="Hapole Markerpen" panose="02010101010101010101" pitchFamily="2" charset="-127"/>
              </a:rPr>
              <a:t>adj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) Attraction to men, males, and/or masculinity. </a:t>
            </a:r>
            <a:endParaRPr lang="en-US" dirty="0" smtClean="0">
              <a:latin typeface="Just The Way You Are" panose="02000000000000000000" pitchFamily="2" charset="0"/>
              <a:ea typeface="Hapole Markerpen" panose="02010101010101010101" pitchFamily="2" charset="-127"/>
            </a:endParaRPr>
          </a:p>
          <a:p>
            <a:pPr marL="0" indent="0">
              <a:buNone/>
            </a:pPr>
            <a:endParaRPr lang="en-US" dirty="0" smtClean="0">
              <a:latin typeface="Just The Way You Are" panose="02000000000000000000" pitchFamily="2" charset="0"/>
              <a:ea typeface="Hapole Markerpen" panose="02010101010101010101" pitchFamily="2" charset="-127"/>
            </a:endParaRPr>
          </a:p>
          <a:p>
            <a:pPr marL="0" indent="0">
              <a:buNone/>
            </a:pPr>
            <a:endParaRPr lang="en-US" dirty="0">
              <a:latin typeface="Just The Way You Are" panose="02000000000000000000" pitchFamily="2" charset="0"/>
              <a:ea typeface="Hapole Markerpen" panose="02010101010101010101" pitchFamily="2" charset="-127"/>
            </a:endParaRPr>
          </a:p>
          <a:p>
            <a:r>
              <a:rPr lang="en-US" dirty="0">
                <a:latin typeface="Hapole Markerpen" panose="02010101010101010101" pitchFamily="2" charset="-127"/>
                <a:ea typeface="Hapole Markerpen" panose="02010101010101010101" pitchFamily="2" charset="-127"/>
              </a:rPr>
              <a:t>GYNEPHILIC/SEXUAL: 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(</a:t>
            </a:r>
            <a:r>
              <a:rPr lang="en-US" dirty="0" err="1">
                <a:latin typeface="Just The Way You Are" panose="02000000000000000000" pitchFamily="2" charset="0"/>
                <a:ea typeface="Hapole Markerpen" panose="02010101010101010101" pitchFamily="2" charset="-127"/>
              </a:rPr>
              <a:t>adj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) Attraction to women, females, and/or femininity</a:t>
            </a:r>
            <a:r>
              <a:rPr lang="en-US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Just The Way You Are" panose="02000000000000000000" pitchFamily="2" charset="0"/>
              <a:ea typeface="Hapole Markerpen" panose="02010101010101010101" pitchFamily="2" charset="-127"/>
            </a:endParaRPr>
          </a:p>
          <a:p>
            <a:pPr marL="0" indent="0">
              <a:buNone/>
            </a:pPr>
            <a:endParaRPr lang="en-US" dirty="0">
              <a:latin typeface="Just The Way You Are" panose="02000000000000000000" pitchFamily="2" charset="0"/>
              <a:ea typeface="Hapole Markerpen" panose="02010101010101010101" pitchFamily="2" charset="-127"/>
            </a:endParaRPr>
          </a:p>
          <a:p>
            <a:r>
              <a:rPr lang="en-US" dirty="0">
                <a:latin typeface="Hapole Markerpen" panose="02010101010101010101" pitchFamily="2" charset="-127"/>
                <a:ea typeface="Hapole Markerpen" panose="02010101010101010101" pitchFamily="2" charset="-127"/>
              </a:rPr>
              <a:t>SKOLIOPHILIC/SEXUAL: 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(</a:t>
            </a:r>
            <a:r>
              <a:rPr lang="en-US" dirty="0" err="1">
                <a:latin typeface="Just The Way You Are" panose="02000000000000000000" pitchFamily="2" charset="0"/>
                <a:ea typeface="Hapole Markerpen" panose="02010101010101010101" pitchFamily="2" charset="-127"/>
              </a:rPr>
              <a:t>adj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) Attraction to </a:t>
            </a:r>
            <a:r>
              <a:rPr lang="en-US" dirty="0" err="1">
                <a:latin typeface="Just The Way You Are" panose="02000000000000000000" pitchFamily="2" charset="0"/>
                <a:ea typeface="Hapole Markerpen" panose="02010101010101010101" pitchFamily="2" charset="-127"/>
              </a:rPr>
              <a:t>genderqueer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 and transsexual people and expression (non-</a:t>
            </a:r>
            <a:r>
              <a:rPr lang="en-US" dirty="0" err="1">
                <a:latin typeface="Just The Way You Are" panose="02000000000000000000" pitchFamily="2" charset="0"/>
                <a:ea typeface="Hapole Markerpen" panose="02010101010101010101" pitchFamily="2" charset="-127"/>
              </a:rPr>
              <a:t>cisgendered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 people).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9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4" y="6019800"/>
            <a:ext cx="8229598" cy="80611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GENDERBREAD PERSON</a:t>
            </a:r>
          </a:p>
          <a:p>
            <a:pPr algn="ctr"/>
            <a:r>
              <a:rPr lang="en-US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(1</a:t>
            </a:r>
            <a:r>
              <a:rPr lang="en-US" baseline="30000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st</a:t>
            </a:r>
            <a:r>
              <a:rPr lang="en-US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 Edition)</a:t>
            </a:r>
            <a:endParaRPr lang="en-US" dirty="0">
              <a:latin typeface="Hapole Markerpen" panose="02010101010101010101" pitchFamily="2" charset="-127"/>
              <a:ea typeface="Hapole Markerpen" panose="02010101010101010101" pitchFamily="2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13112" y="-2857500"/>
            <a:ext cx="5562600" cy="11734800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9767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2" y="6172200"/>
            <a:ext cx="9753600" cy="685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GENDERBREAD PERSON</a:t>
            </a:r>
          </a:p>
          <a:p>
            <a:pPr algn="ctr"/>
            <a:r>
              <a:rPr lang="en-US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(2</a:t>
            </a:r>
            <a:r>
              <a:rPr lang="en-US" baseline="30000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nd</a:t>
            </a:r>
            <a:r>
              <a:rPr lang="en-US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 Edition)</a:t>
            </a:r>
            <a:endParaRPr lang="en-US" dirty="0">
              <a:latin typeface="Hapole Markerpen" panose="02010101010101010101" pitchFamily="2" charset="-127"/>
              <a:ea typeface="Hapole Markerpen" panose="02010101010101010101" pitchFamily="2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160711" y="-2842253"/>
            <a:ext cx="5867401" cy="11856707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8100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05" y="3316442"/>
            <a:ext cx="10363203" cy="2761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5709" y="787400"/>
            <a:ext cx="9601197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accent1"/>
                </a:solidFill>
                <a:latin typeface="Just The Way You Are" panose="02000000000000000000" pitchFamily="2" charset="0"/>
              </a:rPr>
              <a:t>GENDER IDENTITY</a:t>
            </a:r>
            <a:endParaRPr lang="en-US" sz="2400" b="1" dirty="0">
              <a:solidFill>
                <a:schemeClr val="accent1"/>
              </a:solidFill>
              <a:latin typeface="Just The Way You Are" panose="02000000000000000000" pitchFamily="2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1255709" y="1716242"/>
            <a:ext cx="9982199" cy="1219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Just The Way You Are" panose="02000000000000000000" pitchFamily="2" charset="0"/>
              </a:rPr>
              <a:t>Non-gendered-existing without a gender</a:t>
            </a:r>
          </a:p>
          <a:p>
            <a:r>
              <a:rPr lang="en-US" sz="2400" dirty="0" smtClean="0">
                <a:latin typeface="Just The Way You Are" panose="02000000000000000000" pitchFamily="2" charset="0"/>
              </a:rPr>
              <a:t>All about how you think about yourself</a:t>
            </a:r>
          </a:p>
          <a:p>
            <a:r>
              <a:rPr lang="en-US" sz="2400" dirty="0" smtClean="0">
                <a:latin typeface="Just The Way You Are" panose="02000000000000000000" pitchFamily="2" charset="0"/>
              </a:rPr>
              <a:t>Typically form identity by age 4</a:t>
            </a:r>
          </a:p>
        </p:txBody>
      </p:sp>
    </p:spTree>
    <p:extLst>
      <p:ext uri="{BB962C8B-B14F-4D97-AF65-F5344CB8AC3E}">
        <p14:creationId xmlns:p14="http://schemas.microsoft.com/office/powerpoint/2010/main" val="39761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990600"/>
            <a:ext cx="9812048" cy="50292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20927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967" y="381000"/>
            <a:ext cx="9143538" cy="762000"/>
          </a:xfrm>
        </p:spPr>
        <p:txBody>
          <a:bodyPr/>
          <a:lstStyle/>
          <a:p>
            <a:r>
              <a:rPr lang="en-US" b="1" dirty="0" smtClean="0">
                <a:latin typeface="Just The Way You Are" panose="02000000000000000000" pitchFamily="2" charset="0"/>
              </a:rPr>
              <a:t>Expression</a:t>
            </a:r>
            <a:endParaRPr lang="en-US" b="1" dirty="0">
              <a:latin typeface="Just The Way You Are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0" y="2057400"/>
            <a:ext cx="11341505" cy="2590800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1284967" y="1295400"/>
            <a:ext cx="9982199" cy="968829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Just The Way You Are" panose="02000000000000000000" pitchFamily="2" charset="0"/>
              </a:rPr>
              <a:t>Cannot be determined based on biological sex, sexual orientation, or attraction</a:t>
            </a:r>
          </a:p>
          <a:p>
            <a:r>
              <a:rPr lang="en-US" sz="2000" dirty="0" smtClean="0">
                <a:latin typeface="Just The Way You Are" panose="02000000000000000000" pitchFamily="2" charset="0"/>
              </a:rPr>
              <a:t>Can be aligned with bio sex and attraction or not, depends on the individual</a:t>
            </a:r>
            <a:endParaRPr lang="en-US" sz="2000" dirty="0">
              <a:latin typeface="Just The Way You Are" panose="02000000000000000000" pitchFamily="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059062" y="4800600"/>
            <a:ext cx="9982199" cy="14478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latin typeface="Just The Way You Are" panose="02000000000000000000" pitchFamily="2" charset="0"/>
              </a:rPr>
              <a:t>Agender</a:t>
            </a:r>
            <a:r>
              <a:rPr lang="en-US" sz="2000" dirty="0" smtClean="0">
                <a:latin typeface="Just The Way You Are" panose="02000000000000000000" pitchFamily="2" charset="0"/>
              </a:rPr>
              <a:t>- “genderless”; presenting in a neutral manner, neither masculine nor feminine</a:t>
            </a:r>
          </a:p>
          <a:p>
            <a:r>
              <a:rPr lang="en-US" sz="2000" dirty="0" smtClean="0">
                <a:latin typeface="Just The Way You Are" panose="02000000000000000000" pitchFamily="2" charset="0"/>
              </a:rPr>
              <a:t>Androgynous-presenting with some aspects of both masculinity and femininity </a:t>
            </a:r>
          </a:p>
        </p:txBody>
      </p:sp>
    </p:spTree>
    <p:extLst>
      <p:ext uri="{BB962C8B-B14F-4D97-AF65-F5344CB8AC3E}">
        <p14:creationId xmlns:p14="http://schemas.microsoft.com/office/powerpoint/2010/main" val="5180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77" y="228600"/>
            <a:ext cx="9143538" cy="1066800"/>
          </a:xfrm>
        </p:spPr>
        <p:txBody>
          <a:bodyPr/>
          <a:lstStyle/>
          <a:p>
            <a:r>
              <a:rPr lang="en-US" b="1" dirty="0" smtClean="0">
                <a:latin typeface="The Great Escape" panose="02000503000000020003" pitchFamily="2" charset="0"/>
              </a:rPr>
              <a:t>Biological Sex</a:t>
            </a:r>
            <a:endParaRPr lang="en-US" b="1" dirty="0">
              <a:latin typeface="The Great Escape" panose="02000503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1522" y="1581150"/>
            <a:ext cx="9486668" cy="1847850"/>
          </a:xfrm>
        </p:spPr>
        <p:txBody>
          <a:bodyPr>
            <a:noAutofit/>
          </a:bodyPr>
          <a:lstStyle/>
          <a:p>
            <a:pPr>
              <a:buClr>
                <a:schemeClr val="accent3"/>
              </a:buClr>
            </a:pPr>
            <a:r>
              <a:rPr lang="en-US" dirty="0" smtClean="0">
                <a:latin typeface="The Great Escape" panose="02000503000000020003" pitchFamily="2" charset="0"/>
              </a:rPr>
              <a:t>Objectively measurable organs, hormones, chromosomes, etc.</a:t>
            </a:r>
          </a:p>
          <a:p>
            <a:pPr>
              <a:buClr>
                <a:schemeClr val="accent3"/>
              </a:buClr>
            </a:pPr>
            <a:r>
              <a:rPr lang="en-US" dirty="0" smtClean="0">
                <a:latin typeface="The Great Escape" panose="02000503000000020003" pitchFamily="2" charset="0"/>
              </a:rPr>
              <a:t>Intersex-born with both male and female characteristics in some variation</a:t>
            </a:r>
          </a:p>
          <a:p>
            <a:pPr>
              <a:buClr>
                <a:schemeClr val="accent3"/>
              </a:buClr>
            </a:pPr>
            <a:r>
              <a:rPr lang="en-US" dirty="0" err="1" smtClean="0">
                <a:latin typeface="The Great Escape" panose="02000503000000020003" pitchFamily="2" charset="0"/>
              </a:rPr>
              <a:t>Asex</a:t>
            </a:r>
            <a:r>
              <a:rPr lang="en-US" dirty="0" smtClean="0">
                <a:latin typeface="The Great Escape" panose="02000503000000020003" pitchFamily="2" charset="0"/>
              </a:rPr>
              <a:t>-”without sex”</a:t>
            </a:r>
          </a:p>
          <a:p>
            <a:pPr marL="0" indent="0">
              <a:buClr>
                <a:schemeClr val="accent3"/>
              </a:buClr>
              <a:buNone/>
            </a:pPr>
            <a:endParaRPr lang="en-US" dirty="0">
              <a:latin typeface="The Great Escape" panose="02000503000000020003" pitchFamily="2" charset="0"/>
            </a:endParaRPr>
          </a:p>
          <a:p>
            <a:pPr>
              <a:buClr>
                <a:schemeClr val="accent3"/>
              </a:buClr>
            </a:pPr>
            <a:endParaRPr lang="en-US" dirty="0" smtClean="0">
              <a:latin typeface="The Great Escape" panose="020005030000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890" y="3429000"/>
            <a:ext cx="9791933" cy="280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2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20853"/>
              </p:ext>
            </p:extLst>
          </p:nvPr>
        </p:nvGraphicFramePr>
        <p:xfrm>
          <a:off x="1141412" y="381002"/>
          <a:ext cx="9906002" cy="584448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058575"/>
                <a:gridCol w="2847427"/>
              </a:tblGrid>
              <a:tr h="3092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Just The Way You Are" panose="02000000000000000000" pitchFamily="2" charset="0"/>
                        </a:rPr>
                        <a:t>Distinguishing Intersex Factor</a:t>
                      </a:r>
                      <a:endParaRPr lang="en-US" sz="1400" dirty="0">
                        <a:latin typeface="Just The Way You Are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Just The Way You Are" panose="02000000000000000000" pitchFamily="2" charset="0"/>
                        </a:rPr>
                        <a:t>Frequency</a:t>
                      </a:r>
                      <a:endParaRPr lang="en-US" sz="1400" dirty="0">
                        <a:latin typeface="Just The Way You Are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23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Not  XX and Not XY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1 in 1,666 births</a:t>
                      </a:r>
                      <a:endParaRPr lang="en-US" sz="1400" dirty="0" smtClean="0">
                        <a:latin typeface="Just The Way You Are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Klinefelter</a:t>
                      </a: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 (XXY)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1 in 1,000 births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Androgen Insensitivity Syndrome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1 in 13,000 births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Partial Androgen Insensitivity Syndrome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1 in 130,000 births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Classical Congenital Adrenal Hyperplasia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1 in 13,000 births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Late Onset Adrenal Hyperplasia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 1 in 66 individuals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Vaginal Agenesis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1 in 6,000 births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Ovotestes</a:t>
                      </a:r>
                      <a:endParaRPr lang="en-US" sz="1400" dirty="0" smtClean="0">
                        <a:solidFill>
                          <a:srgbClr val="231F20"/>
                        </a:solidFill>
                        <a:latin typeface="Just The Way You Are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 1 in 6,000 births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Idiopathic (no discernible medical cause)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1 in 110,000 births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Iatrogenic (caused by medical treatment)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no estimate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5 </a:t>
                      </a:r>
                      <a:r>
                        <a:rPr lang="es-ES" sz="1400" dirty="0" err="1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Alpha</a:t>
                      </a:r>
                      <a:r>
                        <a:rPr lang="es-E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 </a:t>
                      </a:r>
                      <a:r>
                        <a:rPr lang="es-ES" sz="1400" dirty="0" err="1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Reductase</a:t>
                      </a:r>
                      <a:r>
                        <a:rPr lang="es-E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 </a:t>
                      </a:r>
                      <a:r>
                        <a:rPr lang="es-ES" sz="1400" dirty="0" err="1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Deficiency</a:t>
                      </a:r>
                      <a:endParaRPr lang="es-ES" sz="1400" dirty="0" smtClean="0">
                        <a:solidFill>
                          <a:srgbClr val="231F20"/>
                        </a:solidFill>
                        <a:latin typeface="Just The Way You Are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no estímate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Mixed Gonadal </a:t>
                      </a:r>
                      <a:r>
                        <a:rPr lang="en-US" sz="1400" dirty="0" err="1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Dysgenesis</a:t>
                      </a:r>
                      <a:endParaRPr lang="en-US" sz="1400" dirty="0" smtClean="0">
                        <a:solidFill>
                          <a:srgbClr val="231F20"/>
                        </a:solidFill>
                        <a:latin typeface="Just The Way You Are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no estimate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Complete Gonadal </a:t>
                      </a:r>
                      <a:r>
                        <a:rPr lang="en-US" sz="1400" dirty="0" err="1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Dysgenesis</a:t>
                      </a:r>
                      <a:endParaRPr lang="en-US" sz="1400" dirty="0" smtClean="0">
                        <a:solidFill>
                          <a:srgbClr val="231F20"/>
                        </a:solidFill>
                        <a:latin typeface="Just The Way You Are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1 in 150,000 births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Hypospadias (in perineum or penile shaft)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1 in 2,000 births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Hypospadias (between corona and tip of penis)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1 in 770 births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75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Total number of people whose bodies differ from 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standard male or female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1 in 100 births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23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Total number of people receiving surgery to “normalize”</a:t>
                      </a:r>
                      <a:r>
                        <a:rPr lang="en-US" sz="1400" b="1" baseline="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Genital</a:t>
                      </a:r>
                      <a:r>
                        <a:rPr lang="en-US" sz="1400" b="1" baseline="0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appearance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latin typeface="Just The Way You Are" panose="02000000000000000000" pitchFamily="2" charset="0"/>
                        </a:rPr>
                        <a:t>1 or 2 in 1,000 births</a:t>
                      </a:r>
                      <a:endParaRPr lang="en-US" sz="1400" b="1" dirty="0" smtClean="0">
                        <a:latin typeface="Just The Way You Are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485314" y="6428652"/>
            <a:ext cx="2971800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dirty="0" smtClean="0">
                <a:solidFill>
                  <a:schemeClr val="bg1"/>
                </a:solidFill>
                <a:latin typeface="Just The Way You Are" panose="02000000000000000000" pitchFamily="2" charset="0"/>
              </a:rPr>
              <a:t>Source: Intersex Society </a:t>
            </a:r>
          </a:p>
          <a:p>
            <a:pPr algn="ctr">
              <a:lnSpc>
                <a:spcPct val="90000"/>
              </a:lnSpc>
            </a:pPr>
            <a:r>
              <a:rPr lang="en-US" sz="1050" dirty="0" smtClean="0">
                <a:solidFill>
                  <a:schemeClr val="bg1"/>
                </a:solidFill>
                <a:latin typeface="Just The Way You Are" panose="02000000000000000000" pitchFamily="2" charset="0"/>
              </a:rPr>
              <a:t>of North America (2008)</a:t>
            </a:r>
            <a:endParaRPr lang="en-US" sz="1050" dirty="0">
              <a:solidFill>
                <a:schemeClr val="bg1"/>
              </a:solidFill>
              <a:latin typeface="Just The Way You Ar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5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Arc 1"/>
          <p:cNvSpPr/>
          <p:nvPr/>
        </p:nvSpPr>
        <p:spPr>
          <a:xfrm>
            <a:off x="-3428109" y="894"/>
            <a:ext cx="6856216" cy="6856214"/>
          </a:xfrm>
          <a:prstGeom prst="arc">
            <a:avLst>
              <a:gd name="adj1" fmla="val 16200000"/>
              <a:gd name="adj2" fmla="val 5406790"/>
            </a:avLst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314612" y="1280122"/>
            <a:ext cx="7313295" cy="5230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799" dirty="0">
                <a:latin typeface="The Great Escape" panose="02000503000000020003" pitchFamily="2" charset="0"/>
              </a:rPr>
              <a:t>Why should we even </a:t>
            </a:r>
            <a:r>
              <a:rPr lang="en-US" sz="2799" dirty="0" smtClean="0">
                <a:latin typeface="The Great Escape" panose="02000503000000020003" pitchFamily="2" charset="0"/>
              </a:rPr>
              <a:t>care</a:t>
            </a:r>
            <a:r>
              <a:rPr lang="en-US" sz="2799" dirty="0">
                <a:latin typeface="The Great Escape" panose="02000503000000020003" pitchFamily="2" charset="0"/>
              </a:rPr>
              <a:t>?			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3804344" y="2557710"/>
            <a:ext cx="7313295" cy="523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799" dirty="0">
                <a:latin typeface="The Great Escape" panose="02000503000000020003" pitchFamily="2" charset="0"/>
              </a:rPr>
              <a:t>Terminology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3802756" y="3881871"/>
            <a:ext cx="7313295" cy="523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799" dirty="0">
                <a:latin typeface="The Great Escape" panose="02000503000000020003" pitchFamily="2" charset="0"/>
              </a:rPr>
              <a:t>Genderbread People</a:t>
            </a:r>
            <a:r>
              <a:rPr lang="en-US" sz="2799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3370016" y="5112878"/>
            <a:ext cx="7313295" cy="523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799" dirty="0" smtClean="0">
                <a:latin typeface="The Great Escape" panose="02000503000000020003" pitchFamily="2" charset="0"/>
              </a:rPr>
              <a:t>Politically Correct VS Inclusive</a:t>
            </a:r>
            <a:endParaRPr lang="en-US" sz="2799" dirty="0">
              <a:latin typeface="The Great Escape" panose="02000503000000020003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20967" y="1370900"/>
            <a:ext cx="311646" cy="31164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19353" y="2639085"/>
            <a:ext cx="311646" cy="31164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21335" y="3907271"/>
            <a:ext cx="311646" cy="31164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32839" y="5175455"/>
            <a:ext cx="311646" cy="31164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>
            <a:off x="-1523604" y="1905397"/>
            <a:ext cx="3047206" cy="3047206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bg2"/>
          </a:solidFill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grpSp>
        <p:nvGrpSpPr>
          <p:cNvPr id="12" name="Group 24"/>
          <p:cNvGrpSpPr/>
          <p:nvPr/>
        </p:nvGrpSpPr>
        <p:grpSpPr>
          <a:xfrm rot="5400000">
            <a:off x="-3128335" y="3314730"/>
            <a:ext cx="6244793" cy="22854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rgbClr val="D7D7D7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10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76" y="38100"/>
            <a:ext cx="9143538" cy="1066800"/>
          </a:xfrm>
        </p:spPr>
        <p:txBody>
          <a:bodyPr/>
          <a:lstStyle/>
          <a:p>
            <a:pPr algn="ctr"/>
            <a:r>
              <a:rPr lang="en-US" b="1" dirty="0" smtClean="0">
                <a:latin typeface="Just The Way You Are" panose="02000000000000000000" pitchFamily="2" charset="0"/>
              </a:rPr>
              <a:t>Attraction (formerly Sexual Orientation)</a:t>
            </a:r>
            <a:endParaRPr lang="en-US" b="1" dirty="0">
              <a:latin typeface="Just The Way You Ar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295400"/>
            <a:ext cx="10515600" cy="22098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3"/>
              </a:buClr>
            </a:pPr>
            <a:r>
              <a:rPr lang="en-US" dirty="0" smtClean="0">
                <a:latin typeface="Just The Way You Are" panose="02000000000000000000" pitchFamily="2" charset="0"/>
              </a:rPr>
              <a:t>Another main change in the Genderbread Person is the move from “orientation” to “attraction”</a:t>
            </a:r>
          </a:p>
          <a:p>
            <a:pPr>
              <a:buClr>
                <a:schemeClr val="accent3"/>
              </a:buClr>
            </a:pPr>
            <a:r>
              <a:rPr lang="en-US" dirty="0" smtClean="0">
                <a:latin typeface="Just The Way You Are" panose="02000000000000000000" pitchFamily="2" charset="0"/>
              </a:rPr>
              <a:t>This change accompanies sexual and romantic, but also considers emotional and spiritual attraction</a:t>
            </a:r>
          </a:p>
          <a:p>
            <a:pPr>
              <a:buClr>
                <a:schemeClr val="accent3"/>
              </a:buClr>
            </a:pPr>
            <a:r>
              <a:rPr lang="en-US" dirty="0" smtClean="0">
                <a:latin typeface="Just The Way You Are" panose="02000000000000000000" pitchFamily="2" charset="0"/>
              </a:rPr>
              <a:t>NOT </a:t>
            </a:r>
            <a:r>
              <a:rPr lang="en-US" u="sng" dirty="0" smtClean="0">
                <a:latin typeface="Just The Way You Are" panose="02000000000000000000" pitchFamily="2" charset="0"/>
              </a:rPr>
              <a:t>sexually</a:t>
            </a:r>
            <a:r>
              <a:rPr lang="en-US" dirty="0" smtClean="0">
                <a:latin typeface="Just The Way You Are" panose="02000000000000000000" pitchFamily="2" charset="0"/>
              </a:rPr>
              <a:t> attracted to anyone=</a:t>
            </a:r>
            <a:r>
              <a:rPr lang="en-US" dirty="0" err="1" smtClean="0">
                <a:latin typeface="Just The Way You Are" panose="02000000000000000000" pitchFamily="2" charset="0"/>
              </a:rPr>
              <a:t>Asex</a:t>
            </a:r>
            <a:endParaRPr lang="en-US" dirty="0" smtClean="0">
              <a:latin typeface="Just The Way You Are" panose="02000000000000000000" pitchFamily="2" charset="0"/>
            </a:endParaRPr>
          </a:p>
          <a:p>
            <a:pPr>
              <a:buClr>
                <a:schemeClr val="accent3"/>
              </a:buClr>
            </a:pPr>
            <a:r>
              <a:rPr lang="en-US" dirty="0" smtClean="0">
                <a:latin typeface="Just The Way You Are" panose="02000000000000000000" pitchFamily="2" charset="0"/>
              </a:rPr>
              <a:t>NOT </a:t>
            </a:r>
            <a:r>
              <a:rPr lang="en-US" u="sng" dirty="0" smtClean="0">
                <a:latin typeface="Just The Way You Are" panose="02000000000000000000" pitchFamily="2" charset="0"/>
              </a:rPr>
              <a:t>romantically</a:t>
            </a:r>
            <a:r>
              <a:rPr lang="en-US" dirty="0" smtClean="0">
                <a:latin typeface="Just The Way You Are" panose="02000000000000000000" pitchFamily="2" charset="0"/>
              </a:rPr>
              <a:t> attracted to anyone=</a:t>
            </a:r>
            <a:r>
              <a:rPr lang="en-US" dirty="0" err="1" smtClean="0">
                <a:latin typeface="Just The Way You Are" panose="02000000000000000000" pitchFamily="2" charset="0"/>
              </a:rPr>
              <a:t>Aromantic</a:t>
            </a:r>
            <a:endParaRPr lang="en-US" dirty="0">
              <a:latin typeface="Just The Way You Are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2" y="3505200"/>
            <a:ext cx="9220200" cy="27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6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GENDER IDENTITY</a:t>
            </a:r>
            <a:endParaRPr lang="en-US" dirty="0">
              <a:latin typeface="Hapole Markerpen" panose="02010101010101010101" pitchFamily="2" charset="-127"/>
              <a:ea typeface="Hapole Markerpen" panose="02010101010101010101" pitchFamily="2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8012" y="1981200"/>
            <a:ext cx="5867400" cy="408892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he Great Escape" panose="02000503000000020003" pitchFamily="2" charset="0"/>
              </a:rPr>
              <a:t>Sexual orientation, gender expression, and biological sex are </a:t>
            </a:r>
            <a:r>
              <a:rPr lang="en-US" i="1" u="sng" dirty="0" smtClean="0">
                <a:latin typeface="The Great Escape" panose="02000503000000020003" pitchFamily="2" charset="0"/>
              </a:rPr>
              <a:t>not dependent</a:t>
            </a:r>
            <a:r>
              <a:rPr lang="en-US" i="1" dirty="0" smtClean="0">
                <a:latin typeface="The Great Escape" panose="02000503000000020003" pitchFamily="2" charset="0"/>
              </a:rPr>
              <a:t> </a:t>
            </a:r>
            <a:r>
              <a:rPr lang="en-US" dirty="0" smtClean="0">
                <a:latin typeface="The Great Escape" panose="02000503000000020003" pitchFamily="2" charset="0"/>
              </a:rPr>
              <a:t>on each other, but rather, are </a:t>
            </a:r>
            <a:r>
              <a:rPr lang="en-US" i="1" u="sng" dirty="0" smtClean="0">
                <a:latin typeface="The Great Escape" panose="02000503000000020003" pitchFamily="2" charset="0"/>
              </a:rPr>
              <a:t>interconnected</a:t>
            </a:r>
          </a:p>
        </p:txBody>
      </p:sp>
      <p:graphicFrame>
        <p:nvGraphicFramePr>
          <p:cNvPr id="4" name="Content Placeholder 3" descr="Gear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7703564"/>
              </p:ext>
            </p:extLst>
          </p:nvPr>
        </p:nvGraphicFramePr>
        <p:xfrm>
          <a:off x="5865812" y="1600200"/>
          <a:ext cx="5486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83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549" y="381000"/>
            <a:ext cx="4614175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ONE MORE TIME…</a:t>
            </a:r>
            <a:endParaRPr lang="en-US" sz="3600" dirty="0">
              <a:latin typeface="Hapole Markerpen" panose="02010101010101010101" pitchFamily="2" charset="-127"/>
              <a:ea typeface="Hapole Markerpen" panose="02010101010101010101" pitchFamily="2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366" y="1788886"/>
            <a:ext cx="2560183" cy="3860319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st The Way You Are" panose="02000000000000000000" pitchFamily="2" charset="0"/>
              </a:rPr>
              <a:t>GENDER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st The Way You Are" panose="02000000000000000000" pitchFamily="2" charset="0"/>
              </a:rPr>
              <a:t>IDENTITY</a:t>
            </a:r>
          </a:p>
          <a:p>
            <a:pPr marL="0" indent="0" algn="ctr">
              <a:buNone/>
            </a:pPr>
            <a:r>
              <a:rPr lang="en-US" b="1" dirty="0" smtClean="0">
                <a:latin typeface="Just The Way You Are" panose="02000000000000000000" pitchFamily="2" charset="0"/>
              </a:rPr>
              <a:t>Cisgender Man</a:t>
            </a:r>
          </a:p>
          <a:p>
            <a:pPr marL="0" indent="0" algn="ctr">
              <a:buNone/>
            </a:pPr>
            <a:r>
              <a:rPr lang="en-US" b="1" dirty="0" smtClean="0">
                <a:latin typeface="Just The Way You Are" panose="02000000000000000000" pitchFamily="2" charset="0"/>
              </a:rPr>
              <a:t>Cisgender Woman</a:t>
            </a:r>
          </a:p>
          <a:p>
            <a:pPr marL="0" indent="0" algn="ctr">
              <a:buNone/>
            </a:pPr>
            <a:r>
              <a:rPr lang="en-US" b="1" dirty="0" smtClean="0">
                <a:latin typeface="Just The Way You Are" panose="02000000000000000000" pitchFamily="2" charset="0"/>
              </a:rPr>
              <a:t>Trans*</a:t>
            </a:r>
          </a:p>
          <a:p>
            <a:pPr marL="0" indent="0" algn="ctr">
              <a:buNone/>
            </a:pPr>
            <a:r>
              <a:rPr lang="en-US" b="1" dirty="0" err="1" smtClean="0">
                <a:latin typeface="Just The Way You Are" panose="02000000000000000000" pitchFamily="2" charset="0"/>
              </a:rPr>
              <a:t>Genderqueer</a:t>
            </a:r>
            <a:endParaRPr lang="en-US" b="1" dirty="0">
              <a:latin typeface="Just The Way You Are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4822" y="1788886"/>
            <a:ext cx="2758166" cy="4078514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st The Way You Are" panose="02000000000000000000" pitchFamily="2" charset="0"/>
              </a:rPr>
              <a:t>GENDER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st The Way You Are" panose="02000000000000000000" pitchFamily="2" charset="0"/>
              </a:rPr>
              <a:t>EXPRESSION</a:t>
            </a:r>
          </a:p>
          <a:p>
            <a:pPr marL="0" indent="0" algn="ctr">
              <a:buNone/>
            </a:pPr>
            <a:r>
              <a:rPr lang="en-US" b="1" dirty="0" smtClean="0">
                <a:latin typeface="Just The Way You Are" panose="02000000000000000000" pitchFamily="2" charset="0"/>
              </a:rPr>
              <a:t>Masculine</a:t>
            </a:r>
          </a:p>
          <a:p>
            <a:pPr marL="0" indent="0" algn="ctr">
              <a:buNone/>
            </a:pPr>
            <a:r>
              <a:rPr lang="en-US" b="1" dirty="0" smtClean="0">
                <a:latin typeface="Just The Way You Are" panose="02000000000000000000" pitchFamily="2" charset="0"/>
              </a:rPr>
              <a:t>Butch </a:t>
            </a:r>
          </a:p>
          <a:p>
            <a:pPr marL="0" indent="0" algn="ctr">
              <a:buNone/>
            </a:pPr>
            <a:r>
              <a:rPr lang="en-US" b="1" dirty="0" smtClean="0">
                <a:latin typeface="Just The Way You Are" panose="02000000000000000000" pitchFamily="2" charset="0"/>
              </a:rPr>
              <a:t>Feminine </a:t>
            </a:r>
          </a:p>
          <a:p>
            <a:pPr marL="0" indent="0" algn="ctr">
              <a:buNone/>
            </a:pPr>
            <a:r>
              <a:rPr lang="en-US" b="1" dirty="0" smtClean="0">
                <a:latin typeface="Just The Way You Are" panose="02000000000000000000" pitchFamily="2" charset="0"/>
              </a:rPr>
              <a:t>Femme</a:t>
            </a:r>
          </a:p>
          <a:p>
            <a:pPr marL="0" indent="0" algn="ctr">
              <a:buNone/>
            </a:pPr>
            <a:r>
              <a:rPr lang="en-US" b="1" dirty="0" smtClean="0">
                <a:latin typeface="Just The Way You Are" panose="02000000000000000000" pitchFamily="2" charset="0"/>
              </a:rPr>
              <a:t>Androgynous</a:t>
            </a:r>
          </a:p>
          <a:p>
            <a:pPr marL="0" indent="0" algn="ctr">
              <a:buNone/>
            </a:pPr>
            <a:r>
              <a:rPr lang="en-US" b="1" dirty="0" err="1" smtClean="0">
                <a:latin typeface="Just The Way You Are" panose="02000000000000000000" pitchFamily="2" charset="0"/>
              </a:rPr>
              <a:t>Agender</a:t>
            </a:r>
            <a:endParaRPr lang="en-US" b="1" dirty="0" smtClean="0">
              <a:latin typeface="Just The Way You Are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264538" y="762000"/>
            <a:ext cx="2438400" cy="55626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st The Way You Are" panose="02000000000000000000" pitchFamily="2" charset="0"/>
              </a:rPr>
              <a:t>ATTRACTION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latin typeface="Just The Way You Are" panose="02000000000000000000" pitchFamily="2" charset="0"/>
              </a:rPr>
              <a:t>Gay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latin typeface="Just The Way You Are" panose="02000000000000000000" pitchFamily="2" charset="0"/>
              </a:rPr>
              <a:t>Lesbian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latin typeface="Just The Way You Are" panose="02000000000000000000" pitchFamily="2" charset="0"/>
              </a:rPr>
              <a:t>Bisexual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latin typeface="Just The Way You Are" panose="02000000000000000000" pitchFamily="2" charset="0"/>
              </a:rPr>
              <a:t>Pansexual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latin typeface="Just The Way You Are" panose="02000000000000000000" pitchFamily="2" charset="0"/>
              </a:rPr>
              <a:t>Asexual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 err="1" smtClean="0">
                <a:latin typeface="Just The Way You Are" panose="02000000000000000000" pitchFamily="2" charset="0"/>
              </a:rPr>
              <a:t>Aromantic</a:t>
            </a:r>
            <a:endParaRPr lang="en-US" b="1" dirty="0" smtClean="0">
              <a:latin typeface="Just The Way You Are" panose="02000000000000000000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b="1" dirty="0" err="1" smtClean="0">
                <a:latin typeface="Just The Way You Are" panose="02000000000000000000" pitchFamily="2" charset="0"/>
              </a:rPr>
              <a:t>Androphilic</a:t>
            </a:r>
            <a:endParaRPr lang="en-US" b="1" dirty="0" smtClean="0">
              <a:latin typeface="Just The Way You Are" panose="02000000000000000000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b="1" dirty="0" err="1" smtClean="0">
                <a:latin typeface="Just The Way You Are" panose="02000000000000000000" pitchFamily="2" charset="0"/>
              </a:rPr>
              <a:t>Gynephilic</a:t>
            </a:r>
            <a:endParaRPr lang="en-US" b="1" dirty="0" smtClean="0">
              <a:latin typeface="Just The Way You Are" panose="02000000000000000000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b="1" dirty="0" err="1">
                <a:latin typeface="Just The Way You Are" panose="02000000000000000000" pitchFamily="2" charset="0"/>
              </a:rPr>
              <a:t>S</a:t>
            </a:r>
            <a:r>
              <a:rPr lang="en-US" b="1" dirty="0" err="1" smtClean="0">
                <a:latin typeface="Just The Way You Are" panose="02000000000000000000" pitchFamily="2" charset="0"/>
              </a:rPr>
              <a:t>koliophilic</a:t>
            </a:r>
            <a:endParaRPr lang="en-US" b="1" dirty="0">
              <a:latin typeface="Just The Way You Are" panose="02000000000000000000" pitchFamily="2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313261" y="1788886"/>
            <a:ext cx="2590800" cy="386031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st The Way You Are" panose="02000000000000000000" pitchFamily="2" charset="0"/>
              </a:rPr>
              <a:t>BIOLOGICAL  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st The Way You Are" panose="02000000000000000000" pitchFamily="2" charset="0"/>
              </a:rPr>
              <a:t>SEX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latin typeface="Just The Way You Are" panose="02000000000000000000" pitchFamily="2" charset="0"/>
              </a:rPr>
              <a:t>Male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latin typeface="Just The Way You Are" panose="02000000000000000000" pitchFamily="2" charset="0"/>
              </a:rPr>
              <a:t>Female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latin typeface="Just The Way You Are" panose="02000000000000000000" pitchFamily="2" charset="0"/>
              </a:rPr>
              <a:t>Intersex</a:t>
            </a:r>
            <a:endParaRPr lang="en-US" b="1" dirty="0">
              <a:latin typeface="Just The Way You Ar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12" y="1714500"/>
            <a:ext cx="3580936" cy="3124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INCLUSIVE </a:t>
            </a:r>
            <a:br>
              <a:rPr lang="en-US" sz="4000" b="1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</a:br>
            <a:r>
              <a:rPr lang="en-US" sz="4000" b="1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VS. </a:t>
            </a:r>
            <a:br>
              <a:rPr lang="en-US" sz="4000" b="1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</a:br>
            <a:r>
              <a:rPr lang="en-US" sz="4000" b="1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POLITICALLY CORRECT</a:t>
            </a:r>
            <a:endParaRPr lang="en-US" sz="4000" b="1" dirty="0">
              <a:latin typeface="Just The Way You Are" panose="02000000000000000000" pitchFamily="2" charset="0"/>
              <a:ea typeface="Hapole Markerpen" panose="02010101010101010101" pitchFamily="2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148" y="381000"/>
            <a:ext cx="502754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1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75" y="609601"/>
            <a:ext cx="9143538" cy="1066800"/>
          </a:xfrm>
        </p:spPr>
        <p:txBody>
          <a:bodyPr/>
          <a:lstStyle/>
          <a:p>
            <a:pPr algn="ctr"/>
            <a:r>
              <a:rPr lang="en-US" b="1" dirty="0" smtClean="0">
                <a:latin typeface="The Great Escape" panose="02000503000000020003" pitchFamily="2" charset="0"/>
              </a:rPr>
              <a:t>But aren’t they basically the same…?</a:t>
            </a:r>
            <a:endParaRPr lang="en-US" b="1" dirty="0">
              <a:latin typeface="The Great Escape" panose="02000503000000020003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2157186"/>
            <a:ext cx="4419599" cy="685801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>
                <a:solidFill>
                  <a:schemeClr val="accent3"/>
                </a:solidFill>
                <a:latin typeface="Hapole Markerpen" panose="02010101010101010101" pitchFamily="2" charset="-127"/>
                <a:ea typeface="Hapole Markerpen" panose="02010101010101010101" pitchFamily="2" charset="-127"/>
              </a:rPr>
              <a:t>POLITICALLY CORRECT</a:t>
            </a:r>
            <a:endParaRPr lang="en-US" sz="2400" b="0" dirty="0">
              <a:solidFill>
                <a:schemeClr val="accent3"/>
              </a:solidFill>
              <a:latin typeface="Hapole Markerpen" panose="02010101010101010101" pitchFamily="2" charset="-127"/>
              <a:ea typeface="Hapole Markerpen" panose="02010101010101010101" pitchFamily="2" charset="-127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2594" y="2886530"/>
            <a:ext cx="4419599" cy="3429000"/>
          </a:xfrm>
        </p:spPr>
        <p:txBody>
          <a:bodyPr/>
          <a:lstStyle/>
          <a:p>
            <a:pPr algn="ctr"/>
            <a:r>
              <a:rPr lang="en-US" u="sng" dirty="0" smtClean="0">
                <a:latin typeface="Just The Way You Are" panose="02000000000000000000" pitchFamily="2" charset="0"/>
              </a:rPr>
              <a:t>EXTERNALLY</a:t>
            </a:r>
            <a:r>
              <a:rPr lang="en-US" dirty="0" smtClean="0">
                <a:latin typeface="Just The Way You Are" panose="02000000000000000000" pitchFamily="2" charset="0"/>
              </a:rPr>
              <a:t> driven</a:t>
            </a:r>
          </a:p>
          <a:p>
            <a:pPr algn="ctr"/>
            <a:r>
              <a:rPr lang="en-US" dirty="0" smtClean="0">
                <a:latin typeface="Just The Way You Are" panose="02000000000000000000" pitchFamily="2" charset="0"/>
              </a:rPr>
              <a:t>Behaving in a way that will gain approval from others</a:t>
            </a:r>
          </a:p>
          <a:p>
            <a:pPr algn="ctr"/>
            <a:r>
              <a:rPr lang="en-US" dirty="0" smtClean="0">
                <a:latin typeface="Just The Way You Are" panose="02000000000000000000" pitchFamily="2" charset="0"/>
              </a:rPr>
              <a:t>Compromises value of free speech</a:t>
            </a:r>
          </a:p>
          <a:p>
            <a:pPr algn="ctr"/>
            <a:r>
              <a:rPr lang="en-US" dirty="0" smtClean="0">
                <a:latin typeface="Just The Way You Are" panose="02000000000000000000" pitchFamily="2" charset="0"/>
              </a:rPr>
              <a:t>Can be equated with censorship</a:t>
            </a:r>
            <a:endParaRPr lang="en-US" dirty="0">
              <a:latin typeface="Just The Way You Are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2157185"/>
            <a:ext cx="4419599" cy="685801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>
                <a:solidFill>
                  <a:schemeClr val="accent3"/>
                </a:solidFill>
                <a:latin typeface="Hapole Markerpen" panose="02010101010101010101" pitchFamily="2" charset="-127"/>
                <a:ea typeface="Hapole Markerpen" panose="02010101010101010101" pitchFamily="2" charset="-127"/>
              </a:rPr>
              <a:t>INCLUSIVE</a:t>
            </a:r>
            <a:endParaRPr lang="en-US" sz="2400" b="0" dirty="0">
              <a:solidFill>
                <a:schemeClr val="accent3"/>
              </a:solidFill>
              <a:latin typeface="Hapole Markerpen" panose="02010101010101010101" pitchFamily="2" charset="-127"/>
              <a:ea typeface="Hapole Markerpen" panose="02010101010101010101" pitchFamily="2" charset="-127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886530"/>
            <a:ext cx="4419599" cy="3429000"/>
          </a:xfrm>
        </p:spPr>
        <p:txBody>
          <a:bodyPr/>
          <a:lstStyle/>
          <a:p>
            <a:pPr algn="ctr"/>
            <a:r>
              <a:rPr lang="en-US" u="sng" dirty="0" smtClean="0">
                <a:latin typeface="Just The Way You Are" panose="02000000000000000000" pitchFamily="2" charset="0"/>
              </a:rPr>
              <a:t>INTERNALLY</a:t>
            </a:r>
            <a:r>
              <a:rPr lang="en-US" dirty="0" smtClean="0">
                <a:latin typeface="Just The Way You Are" panose="02000000000000000000" pitchFamily="2" charset="0"/>
              </a:rPr>
              <a:t> driven</a:t>
            </a:r>
          </a:p>
          <a:p>
            <a:pPr algn="ctr"/>
            <a:r>
              <a:rPr lang="en-US" dirty="0" smtClean="0">
                <a:latin typeface="Just The Way You Are" panose="02000000000000000000" pitchFamily="2" charset="0"/>
              </a:rPr>
              <a:t>Being better to the other person</a:t>
            </a:r>
          </a:p>
          <a:p>
            <a:pPr algn="ctr"/>
            <a:r>
              <a:rPr lang="en-US" dirty="0" smtClean="0">
                <a:latin typeface="Just The Way You Are" panose="02000000000000000000" pitchFamily="2" charset="0"/>
              </a:rPr>
              <a:t>Follows “Platinum Rule”</a:t>
            </a:r>
          </a:p>
          <a:p>
            <a:pPr algn="ctr"/>
            <a:r>
              <a:rPr lang="en-US" dirty="0" smtClean="0">
                <a:latin typeface="Just The Way You Are" panose="02000000000000000000" pitchFamily="2" charset="0"/>
              </a:rPr>
              <a:t>Is a mind-set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70812" y="2124075"/>
            <a:ext cx="3886200" cy="236220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Hapole Markerpen" panose="02010101010101010101" pitchFamily="2" charset="-127"/>
                <a:ea typeface="Hapole Markerpen" panose="02010101010101010101" pitchFamily="2" charset="-127"/>
              </a:rPr>
              <a:t>G</a:t>
            </a:r>
            <a:r>
              <a:rPr lang="en-US" sz="4800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ENDER</a:t>
            </a:r>
            <a:br>
              <a:rPr lang="en-US" sz="4800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</a:br>
            <a:r>
              <a:rPr lang="en-US" sz="4800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INCLUSIVE</a:t>
            </a:r>
            <a:br>
              <a:rPr lang="en-US" sz="4800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</a:br>
            <a:r>
              <a:rPr lang="en-US" sz="4800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FORMS</a:t>
            </a:r>
            <a:endParaRPr lang="en-US" sz="4800" dirty="0">
              <a:latin typeface="Hapole Markerpen" panose="02010101010101010101" pitchFamily="2" charset="-127"/>
              <a:ea typeface="Hapole Markerpen" panose="02010101010101010101" pitchFamily="2" charset="-127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61" r="476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304800"/>
            <a:ext cx="11734800" cy="6096000"/>
          </a:xfrm>
        </p:spPr>
        <p:txBody>
          <a:bodyPr numCol="3">
            <a:noAutofit/>
          </a:bodyPr>
          <a:lstStyle/>
          <a:p>
            <a:r>
              <a:rPr lang="en-US" sz="1600" b="1" dirty="0" smtClean="0"/>
              <a:t>1</a:t>
            </a:r>
            <a:r>
              <a:rPr lang="en-US" sz="1600" b="1" dirty="0"/>
              <a:t>. I identify my gender as</a:t>
            </a:r>
            <a:r>
              <a:rPr lang="en-US" sz="1600" b="1" dirty="0" smtClean="0"/>
              <a:t>…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 __________ (fill in the blank</a:t>
            </a:r>
            <a:r>
              <a:rPr lang="en-US" sz="1600" b="1" dirty="0" smtClean="0"/>
              <a:t>)</a:t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i="1" dirty="0">
                <a:solidFill>
                  <a:schemeClr val="accent3"/>
                </a:solidFill>
              </a:rPr>
              <a:t>If you don’t need gender, but would prefer to </a:t>
            </a:r>
            <a:r>
              <a:rPr lang="en-US" sz="1600" b="1" i="1" dirty="0" smtClean="0">
                <a:solidFill>
                  <a:schemeClr val="accent3"/>
                </a:solidFill>
              </a:rPr>
              <a:t>have</a:t>
            </a:r>
            <a:br>
              <a:rPr lang="en-US" sz="1600" b="1" i="1" dirty="0" smtClean="0">
                <a:solidFill>
                  <a:schemeClr val="accent3"/>
                </a:solidFill>
              </a:rPr>
            </a:br>
            <a:r>
              <a:rPr lang="en-US" sz="1600" b="1" i="1" dirty="0" smtClean="0">
                <a:solidFill>
                  <a:schemeClr val="accent3"/>
                </a:solidFill>
              </a:rPr>
              <a:t>it</a:t>
            </a:r>
            <a:r>
              <a:rPr lang="en-US" sz="1600" b="1" i="1" dirty="0">
                <a:solidFill>
                  <a:schemeClr val="accent3"/>
                </a:solidFill>
              </a:rPr>
              <a:t>, here is </a:t>
            </a:r>
            <a:r>
              <a:rPr lang="en-US" sz="1600" b="1" i="1" dirty="0" smtClean="0">
                <a:solidFill>
                  <a:schemeClr val="accent3"/>
                </a:solidFill>
              </a:rPr>
              <a:t>one way </a:t>
            </a:r>
            <a:r>
              <a:rPr lang="en-US" sz="1600" b="1" i="1" dirty="0">
                <a:solidFill>
                  <a:schemeClr val="accent3"/>
                </a:solidFill>
              </a:rPr>
              <a:t>you could do it</a:t>
            </a:r>
            <a:r>
              <a:rPr lang="en-US" sz="1600" b="1" i="1" dirty="0" smtClean="0">
                <a:solidFill>
                  <a:schemeClr val="accent3"/>
                </a:solidFill>
              </a:rPr>
              <a:t>:</a:t>
            </a:r>
            <a:r>
              <a:rPr lang="en-US" sz="1600" b="1" dirty="0" smtClean="0">
                <a:solidFill>
                  <a:schemeClr val="accent3"/>
                </a:solidFill>
              </a:rPr>
              <a:t/>
            </a:r>
            <a:br>
              <a:rPr lang="en-US" sz="1600" b="1" dirty="0" smtClean="0">
                <a:solidFill>
                  <a:schemeClr val="accent3"/>
                </a:solidFill>
              </a:rPr>
            </a:br>
            <a:r>
              <a:rPr lang="en-US" sz="1600" b="1" dirty="0">
                <a:solidFill>
                  <a:schemeClr val="accent3"/>
                </a:solidFill>
              </a:rPr>
              <a:t/>
            </a:r>
            <a:br>
              <a:rPr lang="en-US" sz="1600" b="1" dirty="0">
                <a:solidFill>
                  <a:schemeClr val="accent3"/>
                </a:solidFill>
              </a:rPr>
            </a:br>
            <a:r>
              <a:rPr lang="en-US" sz="1600" b="1" dirty="0">
                <a:solidFill>
                  <a:schemeClr val="accent3"/>
                </a:solidFill>
              </a:rPr>
              <a:t>2. I identify my gender as…</a:t>
            </a:r>
            <a:br>
              <a:rPr lang="en-US" sz="1600" b="1" dirty="0">
                <a:solidFill>
                  <a:schemeClr val="accent3"/>
                </a:solidFill>
              </a:rPr>
            </a:br>
            <a:r>
              <a:rPr lang="en-US" sz="1600" b="1" dirty="0" smtClean="0">
                <a:solidFill>
                  <a:schemeClr val="accent3"/>
                </a:solidFill>
              </a:rPr>
              <a:t>[ ] </a:t>
            </a:r>
            <a:r>
              <a:rPr lang="en-US" sz="1600" b="1" dirty="0">
                <a:solidFill>
                  <a:schemeClr val="accent3"/>
                </a:solidFill>
              </a:rPr>
              <a:t>Man</a:t>
            </a:r>
            <a:br>
              <a:rPr lang="en-US" sz="1600" b="1" dirty="0">
                <a:solidFill>
                  <a:schemeClr val="accent3"/>
                </a:solidFill>
              </a:rPr>
            </a:br>
            <a:r>
              <a:rPr lang="en-US" sz="1600" b="1" dirty="0" smtClean="0">
                <a:solidFill>
                  <a:schemeClr val="accent3"/>
                </a:solidFill>
              </a:rPr>
              <a:t>[ ] </a:t>
            </a:r>
            <a:r>
              <a:rPr lang="en-US" sz="1600" b="1" dirty="0">
                <a:solidFill>
                  <a:schemeClr val="accent3"/>
                </a:solidFill>
              </a:rPr>
              <a:t>Woman</a:t>
            </a:r>
            <a:br>
              <a:rPr lang="en-US" sz="1600" b="1" dirty="0">
                <a:solidFill>
                  <a:schemeClr val="accent3"/>
                </a:solidFill>
              </a:rPr>
            </a:br>
            <a:r>
              <a:rPr lang="en-US" sz="1600" b="1" dirty="0" smtClean="0">
                <a:solidFill>
                  <a:schemeClr val="accent3"/>
                </a:solidFill>
              </a:rPr>
              <a:t>[ ] </a:t>
            </a:r>
            <a:r>
              <a:rPr lang="en-US" sz="1600" b="1" dirty="0">
                <a:solidFill>
                  <a:schemeClr val="accent3"/>
                </a:solidFill>
              </a:rPr>
              <a:t>Trans*</a:t>
            </a:r>
            <a:br>
              <a:rPr lang="en-US" sz="1600" b="1" dirty="0">
                <a:solidFill>
                  <a:schemeClr val="accent3"/>
                </a:solidFill>
              </a:rPr>
            </a:br>
            <a:r>
              <a:rPr lang="en-US" sz="1600" b="1" dirty="0" smtClean="0">
                <a:solidFill>
                  <a:schemeClr val="accent3"/>
                </a:solidFill>
              </a:rPr>
              <a:t>[ ] </a:t>
            </a:r>
            <a:r>
              <a:rPr lang="en-US" sz="1600" b="1" dirty="0">
                <a:solidFill>
                  <a:schemeClr val="accent3"/>
                </a:solidFill>
              </a:rPr>
              <a:t>__________ (fill in the blank)</a:t>
            </a:r>
            <a:br>
              <a:rPr lang="en-US" sz="1600" b="1" dirty="0">
                <a:solidFill>
                  <a:schemeClr val="accent3"/>
                </a:solidFill>
              </a:rPr>
            </a:br>
            <a:r>
              <a:rPr lang="en-US" sz="1600" b="1" dirty="0" smtClean="0">
                <a:solidFill>
                  <a:schemeClr val="accent3"/>
                </a:solidFill>
              </a:rPr>
              <a:t>[ ] </a:t>
            </a:r>
            <a:r>
              <a:rPr lang="en-US" sz="1600" b="1" dirty="0">
                <a:solidFill>
                  <a:schemeClr val="accent3"/>
                </a:solidFill>
              </a:rPr>
              <a:t>Prefer not to </a:t>
            </a:r>
            <a:r>
              <a:rPr lang="en-US" sz="1600" b="1" dirty="0" smtClean="0">
                <a:solidFill>
                  <a:schemeClr val="accent3"/>
                </a:solidFill>
              </a:rPr>
              <a:t>disclose</a:t>
            </a:r>
            <a:br>
              <a:rPr lang="en-US" sz="1600" b="1" dirty="0" smtClean="0">
                <a:solidFill>
                  <a:schemeClr val="accent3"/>
                </a:solidFill>
              </a:rPr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i="1" dirty="0">
                <a:solidFill>
                  <a:srgbClr val="7030A0"/>
                </a:solidFill>
              </a:rPr>
              <a:t>If you absolutely need to know gender, my next easy suggestion</a:t>
            </a:r>
            <a:br>
              <a:rPr lang="en-US" sz="1600" b="1" i="1" dirty="0">
                <a:solidFill>
                  <a:srgbClr val="7030A0"/>
                </a:solidFill>
              </a:rPr>
            </a:br>
            <a:r>
              <a:rPr lang="en-US" sz="1600" b="1" i="1" dirty="0">
                <a:solidFill>
                  <a:srgbClr val="7030A0"/>
                </a:solidFill>
              </a:rPr>
              <a:t>would be to simply remove the “not disclose” option</a:t>
            </a:r>
            <a:r>
              <a:rPr lang="en-US" sz="1600" b="1" i="1" dirty="0" smtClean="0">
                <a:solidFill>
                  <a:srgbClr val="7030A0"/>
                </a:solidFill>
              </a:rPr>
              <a:t>:</a:t>
            </a:r>
            <a:r>
              <a:rPr lang="en-US" sz="1600" b="1" dirty="0" smtClean="0">
                <a:solidFill>
                  <a:srgbClr val="7030A0"/>
                </a:solidFill>
              </a:rPr>
              <a:t/>
            </a:r>
            <a:br>
              <a:rPr lang="en-US" sz="1600" b="1" dirty="0" smtClean="0">
                <a:solidFill>
                  <a:srgbClr val="7030A0"/>
                </a:solidFill>
              </a:rPr>
            </a:br>
            <a:r>
              <a:rPr lang="en-US" sz="1600" b="1" dirty="0">
                <a:solidFill>
                  <a:srgbClr val="7030A0"/>
                </a:solidFill>
              </a:rPr>
              <a:t/>
            </a:r>
            <a:br>
              <a:rPr lang="en-US" sz="1600" b="1" dirty="0">
                <a:solidFill>
                  <a:srgbClr val="7030A0"/>
                </a:solidFill>
              </a:rPr>
            </a:br>
            <a:r>
              <a:rPr lang="en-US" sz="1600" b="1" dirty="0">
                <a:solidFill>
                  <a:srgbClr val="7030A0"/>
                </a:solidFill>
              </a:rPr>
              <a:t>3. I identify my gender as</a:t>
            </a:r>
            <a:r>
              <a:rPr lang="en-US" sz="1600" b="1" dirty="0" smtClean="0">
                <a:solidFill>
                  <a:srgbClr val="7030A0"/>
                </a:solidFill>
              </a:rPr>
              <a:t>…</a:t>
            </a:r>
            <a:r>
              <a:rPr lang="en-US" sz="1600" b="1" dirty="0">
                <a:solidFill>
                  <a:srgbClr val="7030A0"/>
                </a:solidFill>
              </a:rPr>
              <a:t/>
            </a:r>
            <a:br>
              <a:rPr lang="en-US" sz="1600" b="1" dirty="0">
                <a:solidFill>
                  <a:srgbClr val="7030A0"/>
                </a:solidFill>
              </a:rPr>
            </a:br>
            <a:r>
              <a:rPr lang="en-US" sz="1600" b="1" dirty="0" smtClean="0">
                <a:solidFill>
                  <a:srgbClr val="7030A0"/>
                </a:solidFill>
              </a:rPr>
              <a:t>[ ] </a:t>
            </a:r>
            <a:r>
              <a:rPr lang="en-US" sz="1600" b="1" dirty="0">
                <a:solidFill>
                  <a:srgbClr val="7030A0"/>
                </a:solidFill>
              </a:rPr>
              <a:t>Man</a:t>
            </a:r>
            <a:br>
              <a:rPr lang="en-US" sz="1600" b="1" dirty="0">
                <a:solidFill>
                  <a:srgbClr val="7030A0"/>
                </a:solidFill>
              </a:rPr>
            </a:br>
            <a:r>
              <a:rPr lang="en-US" sz="1600" b="1" dirty="0" smtClean="0">
                <a:solidFill>
                  <a:srgbClr val="7030A0"/>
                </a:solidFill>
              </a:rPr>
              <a:t>[ ] </a:t>
            </a:r>
            <a:r>
              <a:rPr lang="en-US" sz="1600" b="1" dirty="0">
                <a:solidFill>
                  <a:srgbClr val="7030A0"/>
                </a:solidFill>
              </a:rPr>
              <a:t>Woman</a:t>
            </a:r>
            <a:br>
              <a:rPr lang="en-US" sz="1600" b="1" dirty="0">
                <a:solidFill>
                  <a:srgbClr val="7030A0"/>
                </a:solidFill>
              </a:rPr>
            </a:br>
            <a:r>
              <a:rPr lang="en-US" sz="1600" b="1" dirty="0" smtClean="0">
                <a:solidFill>
                  <a:srgbClr val="7030A0"/>
                </a:solidFill>
              </a:rPr>
              <a:t>[ ] </a:t>
            </a:r>
            <a:r>
              <a:rPr lang="en-US" sz="1600" b="1" dirty="0">
                <a:solidFill>
                  <a:srgbClr val="7030A0"/>
                </a:solidFill>
              </a:rPr>
              <a:t>Trans*</a:t>
            </a:r>
            <a:br>
              <a:rPr lang="en-US" sz="1600" b="1" dirty="0">
                <a:solidFill>
                  <a:srgbClr val="7030A0"/>
                </a:solidFill>
              </a:rPr>
            </a:br>
            <a:r>
              <a:rPr lang="en-US" sz="1600" b="1" dirty="0" smtClean="0">
                <a:solidFill>
                  <a:srgbClr val="7030A0"/>
                </a:solidFill>
              </a:rPr>
              <a:t>[ ] </a:t>
            </a:r>
            <a:r>
              <a:rPr lang="en-US" sz="1600" b="1" dirty="0">
                <a:solidFill>
                  <a:srgbClr val="7030A0"/>
                </a:solidFill>
              </a:rPr>
              <a:t>__________ (fill in the blank)</a:t>
            </a:r>
            <a:br>
              <a:rPr lang="en-US" sz="1600" b="1" dirty="0">
                <a:solidFill>
                  <a:srgbClr val="7030A0"/>
                </a:solidFill>
              </a:rPr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i="1" dirty="0" smtClean="0">
                <a:solidFill>
                  <a:schemeClr val="accent2"/>
                </a:solidFill>
              </a:rPr>
              <a:t>If </a:t>
            </a:r>
            <a:r>
              <a:rPr lang="en-US" sz="1600" b="1" i="1" dirty="0">
                <a:solidFill>
                  <a:schemeClr val="accent2"/>
                </a:solidFill>
              </a:rPr>
              <a:t>you’d rather not have a fill in the blank because </a:t>
            </a:r>
            <a:r>
              <a:rPr lang="en-US" sz="1600" b="1" i="1" dirty="0" smtClean="0">
                <a:solidFill>
                  <a:schemeClr val="accent2"/>
                </a:solidFill>
              </a:rPr>
              <a:t>it </a:t>
            </a:r>
            <a:r>
              <a:rPr lang="en-US" sz="1600" b="1" i="1" dirty="0">
                <a:solidFill>
                  <a:schemeClr val="accent2"/>
                </a:solidFill>
              </a:rPr>
              <a:t>will </a:t>
            </a:r>
            <a:r>
              <a:rPr lang="en-US" sz="1600" b="1" i="1" dirty="0" smtClean="0">
                <a:solidFill>
                  <a:schemeClr val="accent2"/>
                </a:solidFill>
              </a:rPr>
              <a:t>complicate things (e.g., make</a:t>
            </a:r>
            <a:r>
              <a:rPr lang="en-US" sz="1600" b="1" i="1" dirty="0">
                <a:solidFill>
                  <a:schemeClr val="accent2"/>
                </a:solidFill>
              </a:rPr>
              <a:t> </a:t>
            </a:r>
            <a:r>
              <a:rPr lang="en-US" sz="1600" b="1" i="1" dirty="0" smtClean="0">
                <a:solidFill>
                  <a:schemeClr val="accent2"/>
                </a:solidFill>
              </a:rPr>
              <a:t>it</a:t>
            </a:r>
            <a:r>
              <a:rPr lang="en-US" sz="1600" b="1" i="1" dirty="0">
                <a:solidFill>
                  <a:schemeClr val="accent2"/>
                </a:solidFill>
              </a:rPr>
              <a:t> </a:t>
            </a:r>
            <a:r>
              <a:rPr lang="en-US" sz="1600" b="1" i="1" dirty="0" smtClean="0">
                <a:solidFill>
                  <a:schemeClr val="accent2"/>
                </a:solidFill>
              </a:rPr>
              <a:t>harder</a:t>
            </a:r>
            <a:r>
              <a:rPr lang="en-US" sz="1600" b="1" i="1" dirty="0">
                <a:solidFill>
                  <a:schemeClr val="accent2"/>
                </a:solidFill>
              </a:rPr>
              <a:t> </a:t>
            </a:r>
            <a:r>
              <a:rPr lang="en-US" sz="1600" b="1" i="1" dirty="0" smtClean="0">
                <a:solidFill>
                  <a:schemeClr val="accent2"/>
                </a:solidFill>
              </a:rPr>
              <a:t>to</a:t>
            </a:r>
            <a:r>
              <a:rPr lang="en-US" sz="1600" b="1" i="1" dirty="0">
                <a:solidFill>
                  <a:schemeClr val="accent2"/>
                </a:solidFill>
              </a:rPr>
              <a:t> </a:t>
            </a:r>
            <a:r>
              <a:rPr lang="en-US" sz="1600" b="1" i="1" dirty="0" smtClean="0">
                <a:solidFill>
                  <a:schemeClr val="accent2"/>
                </a:solidFill>
              </a:rPr>
              <a:t>sort</a:t>
            </a:r>
            <a:r>
              <a:rPr lang="en-US" sz="1600" b="1" i="1" dirty="0">
                <a:solidFill>
                  <a:schemeClr val="accent2"/>
                </a:solidFill>
              </a:rPr>
              <a:t> </a:t>
            </a:r>
            <a:r>
              <a:rPr lang="en-US" sz="1600" b="1" i="1" dirty="0" smtClean="0">
                <a:solidFill>
                  <a:schemeClr val="accent2"/>
                </a:solidFill>
              </a:rPr>
              <a:t>a </a:t>
            </a:r>
            <a:r>
              <a:rPr lang="en-US" sz="1600" b="1" i="1" dirty="0">
                <a:solidFill>
                  <a:schemeClr val="accent2"/>
                </a:solidFill>
              </a:rPr>
              <a:t>spreadsheet</a:t>
            </a:r>
            <a:r>
              <a:rPr lang="en-US" sz="1600" b="1" i="1" dirty="0" smtClean="0">
                <a:solidFill>
                  <a:schemeClr val="accent2"/>
                </a:solidFill>
              </a:rPr>
              <a:t>), </a:t>
            </a:r>
            <a:br>
              <a:rPr lang="en-US" sz="1600" b="1" i="1" dirty="0" smtClean="0">
                <a:solidFill>
                  <a:schemeClr val="accent2"/>
                </a:solidFill>
              </a:rPr>
            </a:br>
            <a:r>
              <a:rPr lang="en-US" sz="1600" b="1" i="1" dirty="0" smtClean="0">
                <a:solidFill>
                  <a:schemeClr val="accent2"/>
                </a:solidFill>
              </a:rPr>
              <a:t>but you</a:t>
            </a:r>
            <a:r>
              <a:rPr lang="en-US" sz="1600" b="1" i="1" dirty="0">
                <a:solidFill>
                  <a:schemeClr val="accent2"/>
                </a:solidFill>
              </a:rPr>
              <a:t> </a:t>
            </a:r>
            <a:r>
              <a:rPr lang="en-US" sz="1600" b="1" i="1" dirty="0" smtClean="0">
                <a:solidFill>
                  <a:schemeClr val="accent2"/>
                </a:solidFill>
              </a:rPr>
              <a:t>want</a:t>
            </a:r>
            <a:r>
              <a:rPr lang="en-US" sz="1600" b="1" i="1" dirty="0">
                <a:solidFill>
                  <a:schemeClr val="accent2"/>
                </a:solidFill>
              </a:rPr>
              <a:t> </a:t>
            </a:r>
            <a:r>
              <a:rPr lang="en-US" sz="1600" b="1" i="1" dirty="0" smtClean="0">
                <a:solidFill>
                  <a:schemeClr val="accent2"/>
                </a:solidFill>
              </a:rPr>
              <a:t>to</a:t>
            </a:r>
            <a:r>
              <a:rPr lang="en-US" sz="1600" b="1" i="1" dirty="0">
                <a:solidFill>
                  <a:schemeClr val="accent2"/>
                </a:solidFill>
              </a:rPr>
              <a:t> </a:t>
            </a:r>
            <a:r>
              <a:rPr lang="en-US" sz="1600" b="1" i="1" dirty="0" smtClean="0">
                <a:solidFill>
                  <a:schemeClr val="accent2"/>
                </a:solidFill>
              </a:rPr>
              <a:t>be</a:t>
            </a:r>
            <a:r>
              <a:rPr lang="en-US" sz="1600" b="1" i="1" dirty="0">
                <a:solidFill>
                  <a:schemeClr val="accent2"/>
                </a:solidFill>
              </a:rPr>
              <a:t> </a:t>
            </a:r>
            <a:r>
              <a:rPr lang="en-US" sz="1600" b="1" i="1" dirty="0" smtClean="0">
                <a:solidFill>
                  <a:schemeClr val="accent2"/>
                </a:solidFill>
              </a:rPr>
              <a:t>incredibly</a:t>
            </a:r>
            <a:r>
              <a:rPr lang="en-US" sz="1600" b="1" i="1" dirty="0">
                <a:solidFill>
                  <a:schemeClr val="accent2"/>
                </a:solidFill>
              </a:rPr>
              <a:t> </a:t>
            </a:r>
            <a:r>
              <a:rPr lang="en-US" sz="1600" b="1" i="1" dirty="0" smtClean="0">
                <a:solidFill>
                  <a:schemeClr val="accent2"/>
                </a:solidFill>
              </a:rPr>
              <a:t>inclusive</a:t>
            </a:r>
            <a:r>
              <a:rPr lang="en-US" sz="1600" b="1" i="1" dirty="0">
                <a:solidFill>
                  <a:schemeClr val="accent2"/>
                </a:solidFill>
              </a:rPr>
              <a:t> </a:t>
            </a:r>
            <a:r>
              <a:rPr lang="en-US" sz="1600" b="1" i="1" dirty="0" smtClean="0">
                <a:solidFill>
                  <a:schemeClr val="accent2"/>
                </a:solidFill>
              </a:rPr>
              <a:t> and specific, here’s another</a:t>
            </a:r>
            <a:r>
              <a:rPr lang="en-US" sz="1600" b="1" i="1" dirty="0">
                <a:solidFill>
                  <a:schemeClr val="accent2"/>
                </a:solidFill>
              </a:rPr>
              <a:t> </a:t>
            </a:r>
            <a:r>
              <a:rPr lang="en-US" sz="1600" b="1" i="1" dirty="0" smtClean="0">
                <a:solidFill>
                  <a:schemeClr val="accent2"/>
                </a:solidFill>
              </a:rPr>
              <a:t>suggestion:</a:t>
            </a:r>
            <a:r>
              <a:rPr lang="en-US" sz="1600" b="1" dirty="0" smtClean="0">
                <a:solidFill>
                  <a:schemeClr val="accent2"/>
                </a:solidFill>
              </a:rPr>
              <a:t/>
            </a:r>
            <a:br>
              <a:rPr lang="en-US" sz="1600" b="1" dirty="0" smtClean="0">
                <a:solidFill>
                  <a:schemeClr val="accent2"/>
                </a:solidFill>
              </a:rPr>
            </a:br>
            <a:r>
              <a:rPr lang="en-US" sz="1600" b="1" dirty="0">
                <a:solidFill>
                  <a:schemeClr val="accent2"/>
                </a:solidFill>
              </a:rPr>
              <a:t/>
            </a:r>
            <a:br>
              <a:rPr lang="en-US" sz="1600" b="1" dirty="0">
                <a:solidFill>
                  <a:schemeClr val="accent2"/>
                </a:solidFill>
              </a:rPr>
            </a:br>
            <a:r>
              <a:rPr lang="en-US" sz="1600" b="1" dirty="0">
                <a:solidFill>
                  <a:schemeClr val="accent2"/>
                </a:solidFill>
              </a:rPr>
              <a:t>4. I identify my gender as…</a:t>
            </a:r>
            <a:br>
              <a:rPr lang="en-US" sz="1600" b="1" dirty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[ ] </a:t>
            </a:r>
            <a:r>
              <a:rPr lang="en-US" sz="1600" b="1" dirty="0">
                <a:solidFill>
                  <a:schemeClr val="accent2"/>
                </a:solidFill>
              </a:rPr>
              <a:t>Man</a:t>
            </a:r>
            <a:br>
              <a:rPr lang="en-US" sz="1600" b="1" dirty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[ ] </a:t>
            </a:r>
            <a:r>
              <a:rPr lang="en-US" sz="1600" b="1" dirty="0">
                <a:solidFill>
                  <a:schemeClr val="accent2"/>
                </a:solidFill>
              </a:rPr>
              <a:t>Woman</a:t>
            </a:r>
            <a:br>
              <a:rPr lang="en-US" sz="1600" b="1" dirty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[ ] </a:t>
            </a:r>
            <a:r>
              <a:rPr lang="en-US" sz="1600" b="1" dirty="0">
                <a:solidFill>
                  <a:schemeClr val="accent2"/>
                </a:solidFill>
              </a:rPr>
              <a:t>Transgender</a:t>
            </a:r>
            <a:br>
              <a:rPr lang="en-US" sz="1600" b="1" dirty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[ ] </a:t>
            </a:r>
            <a:r>
              <a:rPr lang="en-US" sz="1600" b="1" dirty="0">
                <a:solidFill>
                  <a:schemeClr val="accent2"/>
                </a:solidFill>
              </a:rPr>
              <a:t>Transsexual</a:t>
            </a:r>
            <a:br>
              <a:rPr lang="en-US" sz="1600" b="1" dirty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[ ] </a:t>
            </a:r>
            <a:r>
              <a:rPr lang="en-US" sz="1600" b="1" dirty="0" err="1">
                <a:solidFill>
                  <a:schemeClr val="accent2"/>
                </a:solidFill>
              </a:rPr>
              <a:t>Genderqueer</a:t>
            </a:r>
            <a:r>
              <a:rPr lang="en-US" sz="1600" b="1" dirty="0">
                <a:solidFill>
                  <a:schemeClr val="accent2"/>
                </a:solidFill>
              </a:rPr>
              <a:t/>
            </a:r>
            <a:br>
              <a:rPr lang="en-US" sz="1600" b="1" dirty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[ ] </a:t>
            </a:r>
            <a:r>
              <a:rPr lang="en-US" sz="1600" b="1" dirty="0" err="1">
                <a:solidFill>
                  <a:schemeClr val="accent2"/>
                </a:solidFill>
              </a:rPr>
              <a:t>Nongendered</a:t>
            </a:r>
            <a:r>
              <a:rPr lang="en-US" sz="1600" b="1" dirty="0">
                <a:solidFill>
                  <a:schemeClr val="accent2"/>
                </a:solidFill>
              </a:rPr>
              <a:t/>
            </a:r>
            <a:br>
              <a:rPr lang="en-US" sz="1600" b="1" dirty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[ ] </a:t>
            </a:r>
            <a:r>
              <a:rPr lang="en-US" sz="1600" b="1" dirty="0" err="1">
                <a:solidFill>
                  <a:schemeClr val="accent2"/>
                </a:solidFill>
              </a:rPr>
              <a:t>Agender</a:t>
            </a:r>
            <a:r>
              <a:rPr lang="en-US" sz="1600" b="1" dirty="0">
                <a:solidFill>
                  <a:schemeClr val="accent2"/>
                </a:solidFill>
              </a:rPr>
              <a:t/>
            </a:r>
            <a:br>
              <a:rPr lang="en-US" sz="1600" b="1" dirty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[ ] </a:t>
            </a:r>
            <a:r>
              <a:rPr lang="en-US" sz="1600" b="1" dirty="0">
                <a:solidFill>
                  <a:schemeClr val="accent2"/>
                </a:solidFill>
              </a:rPr>
              <a:t>Genderless</a:t>
            </a:r>
            <a:br>
              <a:rPr lang="en-US" sz="1600" b="1" dirty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[ ] </a:t>
            </a:r>
            <a:r>
              <a:rPr lang="en-US" sz="1600" b="1" dirty="0">
                <a:solidFill>
                  <a:schemeClr val="accent2"/>
                </a:solidFill>
              </a:rPr>
              <a:t>Non-binary</a:t>
            </a:r>
            <a:br>
              <a:rPr lang="en-US" sz="1600" b="1" dirty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[ ] </a:t>
            </a:r>
            <a:r>
              <a:rPr lang="en-US" sz="1600" b="1" dirty="0">
                <a:solidFill>
                  <a:schemeClr val="accent2"/>
                </a:solidFill>
              </a:rPr>
              <a:t>Trans Man</a:t>
            </a:r>
            <a:br>
              <a:rPr lang="en-US" sz="1600" b="1" dirty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[ ] </a:t>
            </a:r>
            <a:r>
              <a:rPr lang="en-US" sz="1600" b="1" dirty="0">
                <a:solidFill>
                  <a:schemeClr val="accent2"/>
                </a:solidFill>
              </a:rPr>
              <a:t>Trans Woman</a:t>
            </a:r>
            <a:br>
              <a:rPr lang="en-US" sz="1600" b="1" dirty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[ ] </a:t>
            </a:r>
            <a:r>
              <a:rPr lang="en-US" sz="1600" b="1" dirty="0">
                <a:solidFill>
                  <a:schemeClr val="accent2"/>
                </a:solidFill>
              </a:rPr>
              <a:t>Third-Gender</a:t>
            </a:r>
            <a:br>
              <a:rPr lang="en-US" sz="1600" b="1" dirty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[ ] </a:t>
            </a:r>
            <a:r>
              <a:rPr lang="en-US" sz="1600" b="1" dirty="0">
                <a:solidFill>
                  <a:schemeClr val="accent2"/>
                </a:solidFill>
              </a:rPr>
              <a:t>Two-Spirit</a:t>
            </a:r>
            <a:br>
              <a:rPr lang="en-US" sz="1600" b="1" dirty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[ ] </a:t>
            </a:r>
            <a:r>
              <a:rPr lang="en-US" sz="1600" b="1" dirty="0" err="1">
                <a:solidFill>
                  <a:schemeClr val="accent2"/>
                </a:solidFill>
              </a:rPr>
              <a:t>Bigender</a:t>
            </a:r>
            <a:r>
              <a:rPr lang="en-US" sz="1600" b="1" dirty="0">
                <a:solidFill>
                  <a:schemeClr val="accent2"/>
                </a:solidFill>
              </a:rPr>
              <a:t/>
            </a:r>
            <a:br>
              <a:rPr lang="en-US" sz="1600" b="1" dirty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[ ] </a:t>
            </a:r>
            <a:r>
              <a:rPr lang="en-US" sz="1600" b="1" dirty="0" err="1">
                <a:solidFill>
                  <a:schemeClr val="accent2"/>
                </a:solidFill>
              </a:rPr>
              <a:t>Genderfluid</a:t>
            </a:r>
            <a:r>
              <a:rPr lang="en-US" sz="1600" b="1" dirty="0">
                <a:solidFill>
                  <a:schemeClr val="accent2"/>
                </a:solidFill>
              </a:rPr>
              <a:t/>
            </a:r>
            <a:br>
              <a:rPr lang="en-US" sz="1600" b="1" dirty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[ ] Transvestite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i="1" dirty="0" smtClean="0">
                <a:solidFill>
                  <a:schemeClr val="accent4"/>
                </a:solidFill>
              </a:rPr>
              <a:t>And </a:t>
            </a:r>
            <a:r>
              <a:rPr lang="en-US" sz="1600" b="1" i="1" dirty="0">
                <a:solidFill>
                  <a:schemeClr val="accent4"/>
                </a:solidFill>
              </a:rPr>
              <a:t>if you’d rather have fewer options, even at the expense o</a:t>
            </a:r>
            <a:r>
              <a:rPr lang="en-US" sz="1600" b="1" i="1" dirty="0" smtClean="0">
                <a:solidFill>
                  <a:schemeClr val="accent4"/>
                </a:solidFill>
              </a:rPr>
              <a:t>f inclusivity/specificity:</a:t>
            </a:r>
            <a:r>
              <a:rPr lang="en-US" sz="1600" b="1" dirty="0" smtClean="0">
                <a:solidFill>
                  <a:schemeClr val="accent4"/>
                </a:solidFill>
              </a:rPr>
              <a:t/>
            </a:r>
            <a:br>
              <a:rPr lang="en-US" sz="1600" b="1" dirty="0" smtClean="0">
                <a:solidFill>
                  <a:schemeClr val="accent4"/>
                </a:solidFill>
              </a:rPr>
            </a:br>
            <a:r>
              <a:rPr lang="en-US" sz="1600" b="1" dirty="0">
                <a:solidFill>
                  <a:schemeClr val="accent4"/>
                </a:solidFill>
              </a:rPr>
              <a:t/>
            </a:r>
            <a:br>
              <a:rPr lang="en-US" sz="1600" b="1" dirty="0">
                <a:solidFill>
                  <a:schemeClr val="accent4"/>
                </a:solidFill>
              </a:rPr>
            </a:br>
            <a:r>
              <a:rPr lang="en-US" sz="1600" b="1" dirty="0">
                <a:solidFill>
                  <a:schemeClr val="accent4"/>
                </a:solidFill>
              </a:rPr>
              <a:t>5. I identify my gender as…</a:t>
            </a:r>
            <a:br>
              <a:rPr lang="en-US" sz="1600" b="1" dirty="0">
                <a:solidFill>
                  <a:schemeClr val="accent4"/>
                </a:solidFill>
              </a:rPr>
            </a:br>
            <a:r>
              <a:rPr lang="en-US" sz="1600" b="1" dirty="0" smtClean="0">
                <a:solidFill>
                  <a:schemeClr val="accent4"/>
                </a:solidFill>
              </a:rPr>
              <a:t>[ ] </a:t>
            </a:r>
            <a:r>
              <a:rPr lang="en-US" sz="1600" b="1" dirty="0">
                <a:solidFill>
                  <a:schemeClr val="accent4"/>
                </a:solidFill>
              </a:rPr>
              <a:t>Man</a:t>
            </a:r>
            <a:br>
              <a:rPr lang="en-US" sz="1600" b="1" dirty="0">
                <a:solidFill>
                  <a:schemeClr val="accent4"/>
                </a:solidFill>
              </a:rPr>
            </a:br>
            <a:r>
              <a:rPr lang="en-US" sz="1600" b="1" dirty="0" smtClean="0">
                <a:solidFill>
                  <a:schemeClr val="accent4"/>
                </a:solidFill>
              </a:rPr>
              <a:t>[ ] </a:t>
            </a:r>
            <a:r>
              <a:rPr lang="en-US" sz="1600" b="1" dirty="0">
                <a:solidFill>
                  <a:schemeClr val="accent4"/>
                </a:solidFill>
              </a:rPr>
              <a:t>Woman</a:t>
            </a:r>
            <a:br>
              <a:rPr lang="en-US" sz="1600" b="1" dirty="0">
                <a:solidFill>
                  <a:schemeClr val="accent4"/>
                </a:solidFill>
              </a:rPr>
            </a:br>
            <a:r>
              <a:rPr lang="en-US" sz="1600" b="1" dirty="0" smtClean="0">
                <a:solidFill>
                  <a:schemeClr val="accent4"/>
                </a:solidFill>
              </a:rPr>
              <a:t>[ ] Trans*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i="1" dirty="0"/>
              <a:t>And finally, if you need to know sex rather than gender (the </a:t>
            </a:r>
            <a:r>
              <a:rPr lang="en-US" sz="1600" b="1" i="1" dirty="0" smtClean="0"/>
              <a:t>only examples </a:t>
            </a:r>
            <a:r>
              <a:rPr lang="en-US" sz="1600" b="1" i="1" dirty="0"/>
              <a:t>that pop into my mind for a reason why are medical), here’s </a:t>
            </a:r>
            <a:r>
              <a:rPr lang="en-US" sz="1600" b="1" i="1" dirty="0" smtClean="0"/>
              <a:t>a </a:t>
            </a:r>
            <a:r>
              <a:rPr lang="en-US" sz="1600" b="1" i="1" dirty="0"/>
              <a:t>way you can do it and still be inclusive</a:t>
            </a:r>
            <a:r>
              <a:rPr lang="en-US" sz="1600" b="1" i="1" dirty="0" smtClean="0"/>
              <a:t>: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6. I identify my sex as…</a:t>
            </a:r>
            <a:br>
              <a:rPr lang="en-US" sz="1600" b="1" dirty="0"/>
            </a:br>
            <a:r>
              <a:rPr lang="en-US" sz="1600" b="1" dirty="0" smtClean="0"/>
              <a:t>[ ] </a:t>
            </a:r>
            <a:r>
              <a:rPr lang="en-US" sz="1600" b="1" dirty="0"/>
              <a:t>Female</a:t>
            </a:r>
            <a:br>
              <a:rPr lang="en-US" sz="1600" b="1" dirty="0"/>
            </a:br>
            <a:r>
              <a:rPr lang="en-US" sz="1600" b="1" dirty="0" smtClean="0"/>
              <a:t>[ ] </a:t>
            </a:r>
            <a:r>
              <a:rPr lang="en-US" sz="1600" b="1" dirty="0"/>
              <a:t>Male</a:t>
            </a:r>
            <a:br>
              <a:rPr lang="en-US" sz="1600" b="1" dirty="0"/>
            </a:br>
            <a:r>
              <a:rPr lang="en-US" sz="1600" b="1" dirty="0" smtClean="0"/>
              <a:t>[ ] </a:t>
            </a:r>
            <a:r>
              <a:rPr lang="en-US" sz="1600" b="1" dirty="0"/>
              <a:t>Intersex</a:t>
            </a:r>
            <a:br>
              <a:rPr lang="en-US" sz="1600" b="1" dirty="0"/>
            </a:br>
            <a:r>
              <a:rPr lang="en-US" sz="1600" b="1" dirty="0" smtClean="0"/>
              <a:t>[ ] </a:t>
            </a:r>
            <a:r>
              <a:rPr lang="en-US" sz="1600" b="1" dirty="0" err="1"/>
              <a:t>MtF</a:t>
            </a:r>
            <a:r>
              <a:rPr lang="en-US" sz="1600" b="1" dirty="0"/>
              <a:t> Female</a:t>
            </a:r>
            <a:br>
              <a:rPr lang="en-US" sz="1600" b="1" dirty="0"/>
            </a:br>
            <a:r>
              <a:rPr lang="en-US" sz="1600" b="1" dirty="0" smtClean="0"/>
              <a:t>[ ] </a:t>
            </a:r>
            <a:r>
              <a:rPr lang="en-US" sz="1600" b="1" dirty="0" err="1"/>
              <a:t>FtM</a:t>
            </a:r>
            <a:r>
              <a:rPr lang="en-US" sz="1600" b="1" dirty="0"/>
              <a:t> Male</a:t>
            </a:r>
          </a:p>
        </p:txBody>
      </p:sp>
    </p:spTree>
    <p:extLst>
      <p:ext uri="{BB962C8B-B14F-4D97-AF65-F5344CB8AC3E}">
        <p14:creationId xmlns:p14="http://schemas.microsoft.com/office/powerpoint/2010/main" val="10897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he Great Escape" panose="02000503000000020003" pitchFamily="2" charset="0"/>
              </a:rPr>
              <a:t>Other Ways to be Inclusive</a:t>
            </a:r>
            <a:endParaRPr lang="en-US" b="1" dirty="0">
              <a:latin typeface="The Great Escape" panose="02000503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876" y="1905000"/>
            <a:ext cx="9829336" cy="4114800"/>
          </a:xfrm>
        </p:spPr>
        <p:txBody>
          <a:bodyPr/>
          <a:lstStyle/>
          <a:p>
            <a:r>
              <a:rPr lang="en-US" dirty="0" smtClean="0">
                <a:latin typeface="The Great Escape" panose="02000503000000020003" pitchFamily="2" charset="0"/>
              </a:rPr>
              <a:t>Ask for “preferred pronoun” instead of gender</a:t>
            </a:r>
          </a:p>
          <a:p>
            <a:pPr lvl="1"/>
            <a:r>
              <a:rPr lang="en-US" dirty="0" smtClean="0">
                <a:latin typeface="The Great Escape" panose="02000503000000020003" pitchFamily="2" charset="0"/>
              </a:rPr>
              <a:t>He/his</a:t>
            </a:r>
          </a:p>
          <a:p>
            <a:pPr lvl="1"/>
            <a:r>
              <a:rPr lang="en-US" dirty="0" smtClean="0">
                <a:latin typeface="The Great Escape" panose="02000503000000020003" pitchFamily="2" charset="0"/>
              </a:rPr>
              <a:t>She/her</a:t>
            </a:r>
          </a:p>
          <a:p>
            <a:pPr lvl="1"/>
            <a:r>
              <a:rPr lang="en-US" dirty="0" err="1" smtClean="0">
                <a:latin typeface="The Great Escape" panose="02000503000000020003" pitchFamily="2" charset="0"/>
              </a:rPr>
              <a:t>Ze</a:t>
            </a:r>
            <a:r>
              <a:rPr lang="en-US" dirty="0" smtClean="0">
                <a:latin typeface="The Great Escape" panose="02000503000000020003" pitchFamily="2" charset="0"/>
              </a:rPr>
              <a:t>/</a:t>
            </a:r>
            <a:r>
              <a:rPr lang="en-US" dirty="0" err="1" smtClean="0">
                <a:latin typeface="The Great Escape" panose="02000503000000020003" pitchFamily="2" charset="0"/>
              </a:rPr>
              <a:t>hir</a:t>
            </a:r>
            <a:r>
              <a:rPr lang="en-US" dirty="0" smtClean="0">
                <a:latin typeface="The Great Escape" panose="02000503000000020003" pitchFamily="2" charset="0"/>
              </a:rPr>
              <a:t> (pronounced zee and here)</a:t>
            </a:r>
          </a:p>
          <a:p>
            <a:pPr lvl="1"/>
            <a:r>
              <a:rPr lang="en-US" dirty="0" smtClean="0">
                <a:latin typeface="The Great Escape" panose="02000503000000020003" pitchFamily="2" charset="0"/>
              </a:rPr>
              <a:t>They/their</a:t>
            </a:r>
          </a:p>
          <a:p>
            <a:r>
              <a:rPr lang="en-US" dirty="0" smtClean="0">
                <a:latin typeface="The Great Escape" panose="02000503000000020003" pitchFamily="2" charset="0"/>
              </a:rPr>
              <a:t>Create a safe zone in your space (office, classroom, school, etc.)</a:t>
            </a:r>
            <a:endParaRPr lang="en-US" dirty="0">
              <a:latin typeface="The Great Escape" panose="02000503000000020003" pitchFamily="2" charset="0"/>
            </a:endParaRPr>
          </a:p>
          <a:p>
            <a:r>
              <a:rPr lang="en-US" dirty="0" smtClean="0">
                <a:latin typeface="The Great Escape" panose="02000503000000020003" pitchFamily="2" charset="0"/>
              </a:rPr>
              <a:t>Other ideas??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6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he Great Escape" panose="02000503000000020003" pitchFamily="2" charset="0"/>
              </a:rPr>
              <a:t>Let’s Wrap Things Up!</a:t>
            </a:r>
            <a:endParaRPr lang="en-US" b="1" dirty="0">
              <a:latin typeface="The Great Escape" panose="02000503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he Great Escape" panose="02000503000000020003" pitchFamily="2" charset="0"/>
              </a:rPr>
              <a:t>Whatever your client identifies as, go with it! They are free to use whatever term they are most comfortable with regardless of the definition you know to be “true”.</a:t>
            </a:r>
          </a:p>
          <a:p>
            <a:r>
              <a:rPr lang="en-US" dirty="0" smtClean="0">
                <a:latin typeface="The Great Escape" panose="02000503000000020003" pitchFamily="2" charset="0"/>
              </a:rPr>
              <a:t>There is no way to accurately guess someone’s sexual orientation or gender based on their appearance. So don’t. </a:t>
            </a:r>
          </a:p>
          <a:p>
            <a:r>
              <a:rPr lang="en-US" dirty="0" smtClean="0">
                <a:latin typeface="The Great Escape" panose="02000503000000020003" pitchFamily="2" charset="0"/>
              </a:rPr>
              <a:t>Your “genuine curiosity” doesn’t allow you to question people who seem different. The session is not about you so fill your curiosity in on your own time.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FURTHER READING</a:t>
            </a:r>
            <a:endParaRPr lang="en-US" dirty="0">
              <a:latin typeface="Hapole Markerpen" panose="02010101010101010101" pitchFamily="2" charset="-127"/>
              <a:ea typeface="Hapole Markerpen" panose="02010101010101010101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2875" y="1676400"/>
            <a:ext cx="9676937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Just The Way You Are" panose="02000000000000000000" pitchFamily="2" charset="0"/>
              <a:buChar char="—"/>
            </a:pPr>
            <a:r>
              <a:rPr lang="en-US" sz="2000" dirty="0" smtClean="0">
                <a:latin typeface="Just The Way You Are" panose="02000000000000000000" pitchFamily="2" charset="0"/>
              </a:rPr>
              <a:t>ALGBTICAL</a:t>
            </a:r>
            <a:endParaRPr lang="en-US" sz="2000" dirty="0">
              <a:latin typeface="Just The Way You Ar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Just The Way You Are" panose="02000000000000000000" pitchFamily="2" charset="0"/>
              <a:buChar char="—"/>
            </a:pPr>
            <a:r>
              <a:rPr lang="en-US" sz="2000" dirty="0">
                <a:latin typeface="Just The Way You Are" panose="02000000000000000000" pitchFamily="2" charset="0"/>
              </a:rPr>
              <a:t>Sam </a:t>
            </a:r>
            <a:r>
              <a:rPr lang="en-US" sz="2000" dirty="0" err="1">
                <a:latin typeface="Just The Way You Are" panose="02000000000000000000" pitchFamily="2" charset="0"/>
              </a:rPr>
              <a:t>Killerman’s</a:t>
            </a:r>
            <a:r>
              <a:rPr lang="en-US" sz="2000" dirty="0">
                <a:latin typeface="Just The Way You Are" panose="02000000000000000000" pitchFamily="2" charset="0"/>
              </a:rPr>
              <a:t> book-The Social Justice Advocate’s Handbook: A Guide to Gender</a:t>
            </a: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Just The Way You Are" panose="02000000000000000000" pitchFamily="2" charset="0"/>
              <a:buChar char="—"/>
            </a:pPr>
            <a:r>
              <a:rPr lang="en-US" sz="2000" dirty="0" smtClean="0">
                <a:latin typeface="Just The Way You Are" panose="02000000000000000000" pitchFamily="2" charset="0"/>
              </a:rPr>
              <a:t>GLSEN.org</a:t>
            </a:r>
            <a:endParaRPr lang="en-US" sz="2000" dirty="0">
              <a:latin typeface="Just The Way You Ar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Just The Way You Are" panose="02000000000000000000" pitchFamily="2" charset="0"/>
              <a:buChar char="—"/>
            </a:pPr>
            <a:r>
              <a:rPr lang="en-US" sz="2000" dirty="0" smtClean="0">
                <a:latin typeface="Just The Way You Are" panose="02000000000000000000" pitchFamily="2" charset="0"/>
              </a:rPr>
              <a:t>HRC.org</a:t>
            </a:r>
            <a:endParaRPr lang="en-US" sz="2000" dirty="0">
              <a:latin typeface="Just The Way You Ar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Just The Way You Are" panose="02000000000000000000" pitchFamily="2" charset="0"/>
              <a:buChar char="—"/>
            </a:pPr>
            <a:r>
              <a:rPr lang="en-US" sz="2000" dirty="0" smtClean="0">
                <a:latin typeface="Just The Way You Are" panose="02000000000000000000" pitchFamily="2" charset="0"/>
              </a:rPr>
              <a:t>Journal of Gay and Lesbian Mental Health</a:t>
            </a:r>
            <a:endParaRPr lang="en-US" sz="2000" dirty="0">
              <a:latin typeface="Just The Way You Ar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Just The Way You Are" panose="02000000000000000000" pitchFamily="2" charset="0"/>
              <a:buChar char="—"/>
            </a:pPr>
            <a:r>
              <a:rPr lang="en-US" sz="2000" dirty="0" smtClean="0">
                <a:latin typeface="Just The Way You Are" panose="02000000000000000000" pitchFamily="2" charset="0"/>
              </a:rPr>
              <a:t>Itspronouncedmetrosexual.com</a:t>
            </a:r>
            <a:endParaRPr lang="en-US" sz="2000" dirty="0">
              <a:latin typeface="Just The Way You Are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Just The Way You Are" panose="02000000000000000000" pitchFamily="2" charset="0"/>
              <a:buChar char="—"/>
            </a:pPr>
            <a:r>
              <a:rPr lang="en-US" sz="2000" dirty="0" smtClean="0">
                <a:latin typeface="Just The Way You Are" panose="02000000000000000000" pitchFamily="2" charset="0"/>
              </a:rPr>
              <a:t>Wikiqueer.org</a:t>
            </a: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Just The Way You Are" panose="02000000000000000000" pitchFamily="2" charset="0"/>
              <a:buChar char="—"/>
            </a:pPr>
            <a:r>
              <a:rPr lang="en-US" sz="2000" dirty="0">
                <a:latin typeface="Just The Way You Are" panose="02000000000000000000" pitchFamily="2" charset="0"/>
              </a:rPr>
              <a:t>T</a:t>
            </a:r>
            <a:r>
              <a:rPr lang="en-US" sz="2000" dirty="0" smtClean="0">
                <a:latin typeface="Just The Way You Are" panose="02000000000000000000" pitchFamily="2" charset="0"/>
              </a:rPr>
              <a:t>hesafezoneproject.com</a:t>
            </a: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Just The Way You Are" panose="02000000000000000000" pitchFamily="2" charset="0"/>
              <a:buChar char="—"/>
            </a:pPr>
            <a:r>
              <a:rPr lang="en-US" sz="2000" dirty="0" smtClean="0">
                <a:latin typeface="Just The Way You Are" panose="02000000000000000000" pitchFamily="2" charset="0"/>
              </a:rPr>
              <a:t>Transwhat.org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77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Arc 1"/>
          <p:cNvSpPr/>
          <p:nvPr/>
        </p:nvSpPr>
        <p:spPr>
          <a:xfrm>
            <a:off x="-3428109" y="894"/>
            <a:ext cx="6856216" cy="6856214"/>
          </a:xfrm>
          <a:prstGeom prst="arc">
            <a:avLst>
              <a:gd name="adj1" fmla="val 16200000"/>
              <a:gd name="adj2" fmla="val 5406790"/>
            </a:avLst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314612" y="1280126"/>
            <a:ext cx="7313295" cy="523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799" dirty="0">
                <a:latin typeface="The Great Escape" panose="02000503000000020003" pitchFamily="2" charset="0"/>
              </a:rPr>
              <a:t>Inclusive Forms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3804344" y="2557710"/>
            <a:ext cx="7313295" cy="523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799" dirty="0">
                <a:latin typeface="The Great Escape" panose="02000503000000020003" pitchFamily="2" charset="0"/>
              </a:rPr>
              <a:t>H</a:t>
            </a:r>
            <a:r>
              <a:rPr lang="en-US" sz="2799" dirty="0" smtClean="0">
                <a:latin typeface="The Great Escape" panose="02000503000000020003" pitchFamily="2" charset="0"/>
              </a:rPr>
              <a:t>ow to be an ALLY</a:t>
            </a:r>
            <a:endParaRPr lang="en-US" sz="2799" dirty="0">
              <a:latin typeface="The Great Escape" panose="020005030000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802756" y="3881871"/>
            <a:ext cx="7313295" cy="523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799">
                <a:latin typeface="The Great Escape" panose="02000503000000020003" pitchFamily="2" charset="0"/>
              </a:rPr>
              <a:t>Resources to check out!</a:t>
            </a:r>
            <a:endParaRPr lang="en-US" sz="2799" dirty="0">
              <a:latin typeface="The Great Escape" panose="0200050300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370016" y="5112878"/>
            <a:ext cx="7313295" cy="523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799" dirty="0" smtClean="0">
                <a:latin typeface="The Great Escape" panose="02000503000000020003" pitchFamily="2" charset="0"/>
              </a:rPr>
              <a:t>Proof that I didn’t make this all up</a:t>
            </a:r>
            <a:endParaRPr lang="en-US" sz="2799" dirty="0">
              <a:latin typeface="The Great Escape" panose="02000503000000020003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20967" y="1370900"/>
            <a:ext cx="311646" cy="311646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19353" y="2639085"/>
            <a:ext cx="311646" cy="311646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21335" y="3907271"/>
            <a:ext cx="311646" cy="311646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32839" y="5175455"/>
            <a:ext cx="311646" cy="311646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>
            <a:off x="-1523604" y="1905397"/>
            <a:ext cx="3047206" cy="3047206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bg2"/>
          </a:solidFill>
          <a:ln w="571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grpSp>
        <p:nvGrpSpPr>
          <p:cNvPr id="12" name="Group 24"/>
          <p:cNvGrpSpPr/>
          <p:nvPr/>
        </p:nvGrpSpPr>
        <p:grpSpPr>
          <a:xfrm rot="5400000">
            <a:off x="-3128335" y="3314730"/>
            <a:ext cx="6244793" cy="22854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rgbClr val="D7D7D7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992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PEOPLE WHOSE IDEAS I BORROWED</a:t>
            </a:r>
            <a:endParaRPr lang="en-US" dirty="0">
              <a:latin typeface="Hapole Markerpen" panose="02010101010101010101" pitchFamily="2" charset="-127"/>
              <a:ea typeface="Hapole Markerpen" panose="02010101010101010101" pitchFamily="2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905000"/>
            <a:ext cx="11201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latin typeface="Just The Way You Are" panose="02000000000000000000" pitchFamily="2" charset="0"/>
              </a:rPr>
              <a:t>Association of Lesbian, Gay, Bisexual, and Transgender Issues in Counseling. (2013). LGBT affirming counselors: Professional 	and ethical. </a:t>
            </a:r>
            <a:r>
              <a:rPr lang="en-US" sz="1600" dirty="0">
                <a:latin typeface="Just The Way You Are" panose="02000000000000000000" pitchFamily="2" charset="0"/>
              </a:rPr>
              <a:t>Retrieved from http://</a:t>
            </a:r>
            <a:r>
              <a:rPr lang="en-US" sz="1600" dirty="0" smtClean="0">
                <a:latin typeface="Just The Way You Are" panose="02000000000000000000" pitchFamily="2" charset="0"/>
              </a:rPr>
              <a:t>www.algbtical.org/2A%20COUNSELING.htm.</a:t>
            </a:r>
          </a:p>
          <a:p>
            <a:pPr marL="0" indent="0">
              <a:buNone/>
            </a:pPr>
            <a:r>
              <a:rPr lang="en-US" sz="1600" dirty="0" smtClean="0">
                <a:latin typeface="Just The Way You Are" panose="02000000000000000000" pitchFamily="2" charset="0"/>
              </a:rPr>
              <a:t>Heck</a:t>
            </a:r>
            <a:r>
              <a:rPr lang="en-US" sz="1600" dirty="0">
                <a:latin typeface="Just The Way You Are" panose="02000000000000000000" pitchFamily="2" charset="0"/>
              </a:rPr>
              <a:t>, N. C., </a:t>
            </a:r>
            <a:r>
              <a:rPr lang="en-US" sz="1600" dirty="0" err="1">
                <a:latin typeface="Just The Way You Are" panose="02000000000000000000" pitchFamily="2" charset="0"/>
              </a:rPr>
              <a:t>Flentje</a:t>
            </a:r>
            <a:r>
              <a:rPr lang="en-US" sz="1600" dirty="0">
                <a:latin typeface="Just The Way You Are" panose="02000000000000000000" pitchFamily="2" charset="0"/>
              </a:rPr>
              <a:t>, A., &amp; Cochran, B. N. (2013). Intake </a:t>
            </a:r>
            <a:r>
              <a:rPr lang="en-US" sz="1600" dirty="0" smtClean="0">
                <a:latin typeface="Just The Way You Are" panose="02000000000000000000" pitchFamily="2" charset="0"/>
              </a:rPr>
              <a:t>interviewing </a:t>
            </a:r>
            <a:r>
              <a:rPr lang="en-US" sz="1600" dirty="0">
                <a:latin typeface="Just The Way You Are" panose="02000000000000000000" pitchFamily="2" charset="0"/>
              </a:rPr>
              <a:t>with lesbian, gay, bisexual, and </a:t>
            </a:r>
            <a:r>
              <a:rPr lang="en-US" sz="1600" dirty="0" smtClean="0">
                <a:latin typeface="Just The Way You Are" panose="02000000000000000000" pitchFamily="2" charset="0"/>
              </a:rPr>
              <a:t>transgender clients</a:t>
            </a:r>
            <a:r>
              <a:rPr lang="en-US" sz="1600" dirty="0">
                <a:latin typeface="Just The Way You Are" panose="02000000000000000000" pitchFamily="2" charset="0"/>
              </a:rPr>
              <a:t>: </a:t>
            </a:r>
            <a:r>
              <a:rPr lang="en-US" sz="1600" dirty="0" smtClean="0">
                <a:latin typeface="Just The Way You Are" panose="02000000000000000000" pitchFamily="2" charset="0"/>
              </a:rPr>
              <a:t>	Starting </a:t>
            </a:r>
            <a:r>
              <a:rPr lang="en-US" sz="1600" dirty="0">
                <a:latin typeface="Just The Way You Are" panose="02000000000000000000" pitchFamily="2" charset="0"/>
              </a:rPr>
              <a:t>from a place of affirmation. </a:t>
            </a:r>
            <a:r>
              <a:rPr lang="en-US" sz="1600" i="1" dirty="0">
                <a:latin typeface="Just The Way You Are" panose="02000000000000000000" pitchFamily="2" charset="0"/>
              </a:rPr>
              <a:t>Journal of </a:t>
            </a:r>
            <a:r>
              <a:rPr lang="en-US" sz="1600" i="1" dirty="0" smtClean="0">
                <a:latin typeface="Just The Way You Are" panose="02000000000000000000" pitchFamily="2" charset="0"/>
              </a:rPr>
              <a:t>Contemporary Psychotherapy</a:t>
            </a:r>
            <a:r>
              <a:rPr lang="en-US" sz="1600" dirty="0">
                <a:latin typeface="Just The Way You Are" panose="02000000000000000000" pitchFamily="2" charset="0"/>
              </a:rPr>
              <a:t>, </a:t>
            </a:r>
            <a:r>
              <a:rPr lang="en-US" sz="1600" i="1" dirty="0">
                <a:latin typeface="Just The Way You Are" panose="02000000000000000000" pitchFamily="2" charset="0"/>
              </a:rPr>
              <a:t>43</a:t>
            </a:r>
            <a:r>
              <a:rPr lang="en-US" sz="1600" dirty="0">
                <a:latin typeface="Just The Way You Are" panose="02000000000000000000" pitchFamily="2" charset="0"/>
              </a:rPr>
              <a:t>(1), 23-32. </a:t>
            </a:r>
            <a:r>
              <a:rPr lang="en-US" sz="1600" dirty="0" smtClean="0">
                <a:latin typeface="Just The Way You Are" panose="02000000000000000000" pitchFamily="2" charset="0"/>
              </a:rPr>
              <a:t>doi:10.1007/s10879-012-	9220-x</a:t>
            </a:r>
          </a:p>
          <a:p>
            <a:pPr marL="0" indent="0">
              <a:buNone/>
            </a:pPr>
            <a:r>
              <a:rPr lang="en-US" sz="1600" dirty="0" smtClean="0">
                <a:latin typeface="Just The Way You Are" panose="02000000000000000000" pitchFamily="2" charset="0"/>
              </a:rPr>
              <a:t>Intersex Society of North America. (2008). How common is intersex? [data set]. </a:t>
            </a:r>
            <a:r>
              <a:rPr lang="en-US" sz="1600" dirty="0">
                <a:latin typeface="Just The Way You Are" panose="02000000000000000000" pitchFamily="2" charset="0"/>
              </a:rPr>
              <a:t>Retrieved from </a:t>
            </a:r>
            <a:r>
              <a:rPr lang="en-US" sz="1600" dirty="0" smtClean="0">
                <a:latin typeface="Just The Way You Are" panose="02000000000000000000" pitchFamily="2" charset="0"/>
              </a:rPr>
              <a:t>	http</a:t>
            </a:r>
            <a:r>
              <a:rPr lang="en-US" sz="1600" dirty="0">
                <a:latin typeface="Just The Way You Are" panose="02000000000000000000" pitchFamily="2" charset="0"/>
              </a:rPr>
              <a:t>://</a:t>
            </a:r>
            <a:r>
              <a:rPr lang="en-US" sz="1600" dirty="0" smtClean="0">
                <a:latin typeface="Just The Way You Are" panose="02000000000000000000" pitchFamily="2" charset="0"/>
              </a:rPr>
              <a:t>www.isna.org/faq/frequency.</a:t>
            </a:r>
          </a:p>
          <a:p>
            <a:pPr marL="0" indent="0">
              <a:buNone/>
            </a:pPr>
            <a:r>
              <a:rPr lang="en-US" sz="1600" dirty="0" err="1" smtClean="0">
                <a:latin typeface="Just The Way You Are" panose="02000000000000000000" pitchFamily="2" charset="0"/>
              </a:rPr>
              <a:t>Killerman</a:t>
            </a:r>
            <a:r>
              <a:rPr lang="en-US" sz="1600" dirty="0" smtClean="0">
                <a:latin typeface="Just The Way You Are" panose="02000000000000000000" pitchFamily="2" charset="0"/>
              </a:rPr>
              <a:t>, S. (2013). The social justice advocate’s handbook: A guide to gender. Austin, TX: Impetus Books. </a:t>
            </a:r>
          </a:p>
          <a:p>
            <a:pPr marL="0" indent="0">
              <a:buNone/>
            </a:pPr>
            <a:r>
              <a:rPr lang="en-US" sz="1600" dirty="0" err="1">
                <a:latin typeface="Just The Way You Are" panose="02000000000000000000" pitchFamily="2" charset="0"/>
              </a:rPr>
              <a:t>Lemoire</a:t>
            </a:r>
            <a:r>
              <a:rPr lang="en-US" sz="1600" dirty="0">
                <a:latin typeface="Just The Way You Are" panose="02000000000000000000" pitchFamily="2" charset="0"/>
              </a:rPr>
              <a:t>, S. J. </a:t>
            </a:r>
            <a:r>
              <a:rPr lang="en-US" sz="1600" dirty="0" smtClean="0">
                <a:latin typeface="Just The Way You Are" panose="02000000000000000000" pitchFamily="2" charset="0"/>
              </a:rPr>
              <a:t>&amp; Chen</a:t>
            </a:r>
            <a:r>
              <a:rPr lang="en-US" sz="1600" dirty="0">
                <a:latin typeface="Just The Way You Are" panose="02000000000000000000" pitchFamily="2" charset="0"/>
              </a:rPr>
              <a:t>, C. P. (2005</a:t>
            </a:r>
            <a:r>
              <a:rPr lang="en-US" sz="1600" dirty="0" smtClean="0">
                <a:latin typeface="Just The Way You Are" panose="02000000000000000000" pitchFamily="2" charset="0"/>
              </a:rPr>
              <a:t>). </a:t>
            </a:r>
            <a:r>
              <a:rPr lang="en-US" sz="1600" dirty="0">
                <a:latin typeface="Just The Way You Are" panose="02000000000000000000" pitchFamily="2" charset="0"/>
              </a:rPr>
              <a:t>Applying </a:t>
            </a:r>
            <a:r>
              <a:rPr lang="en-US" sz="1600" dirty="0" smtClean="0">
                <a:latin typeface="Just The Way You Are" panose="02000000000000000000" pitchFamily="2" charset="0"/>
              </a:rPr>
              <a:t>person-centered counseling </a:t>
            </a:r>
            <a:r>
              <a:rPr lang="en-US" sz="1600" dirty="0">
                <a:latin typeface="Just The Way You Are" panose="02000000000000000000" pitchFamily="2" charset="0"/>
              </a:rPr>
              <a:t>to </a:t>
            </a:r>
            <a:r>
              <a:rPr lang="en-US" sz="1600" dirty="0" smtClean="0">
                <a:latin typeface="Just The Way You Are" panose="02000000000000000000" pitchFamily="2" charset="0"/>
              </a:rPr>
              <a:t>sexual minority adolescents</a:t>
            </a:r>
            <a:r>
              <a:rPr lang="en-US" sz="1600" i="1" dirty="0">
                <a:latin typeface="Just The Way You Are" panose="02000000000000000000" pitchFamily="2" charset="0"/>
              </a:rPr>
              <a:t>. Journal of </a:t>
            </a:r>
            <a:r>
              <a:rPr lang="en-US" sz="1600" i="1" dirty="0" smtClean="0">
                <a:latin typeface="Just The Way You Are" panose="02000000000000000000" pitchFamily="2" charset="0"/>
              </a:rPr>
              <a:t>	Counseling </a:t>
            </a:r>
            <a:r>
              <a:rPr lang="en-US" sz="1600" i="1" dirty="0">
                <a:latin typeface="Just The Way You Are" panose="02000000000000000000" pitchFamily="2" charset="0"/>
              </a:rPr>
              <a:t>&amp; Development, </a:t>
            </a:r>
            <a:r>
              <a:rPr lang="en-US" sz="1600" i="1" dirty="0" smtClean="0">
                <a:latin typeface="Just The Way You Are" panose="02000000000000000000" pitchFamily="2" charset="0"/>
              </a:rPr>
              <a:t>83</a:t>
            </a:r>
            <a:r>
              <a:rPr lang="en-US" sz="1600" dirty="0" smtClean="0">
                <a:latin typeface="Just The Way You Are" panose="02000000000000000000" pitchFamily="2" charset="0"/>
              </a:rPr>
              <a:t>, </a:t>
            </a:r>
            <a:r>
              <a:rPr lang="en-US" sz="1600" dirty="0">
                <a:latin typeface="Just The Way You Are" panose="02000000000000000000" pitchFamily="2" charset="0"/>
              </a:rPr>
              <a:t>146–154. </a:t>
            </a:r>
            <a:r>
              <a:rPr lang="en-US" sz="1600" dirty="0" err="1">
                <a:latin typeface="Just The Way You Are" panose="02000000000000000000" pitchFamily="2" charset="0"/>
              </a:rPr>
              <a:t>doi</a:t>
            </a:r>
            <a:r>
              <a:rPr lang="en-US" sz="1600" dirty="0">
                <a:latin typeface="Just The Way You Are" panose="02000000000000000000" pitchFamily="2" charset="0"/>
              </a:rPr>
              <a:t>: </a:t>
            </a:r>
            <a:r>
              <a:rPr lang="en-US" sz="1600" dirty="0" smtClean="0">
                <a:latin typeface="Just The Way You Are" panose="02000000000000000000" pitchFamily="2" charset="0"/>
              </a:rPr>
              <a:t>10.1002/j.1556-6678.2005.tb00591.x</a:t>
            </a:r>
          </a:p>
          <a:p>
            <a:pPr marL="0" indent="0">
              <a:buNone/>
            </a:pPr>
            <a:r>
              <a:rPr lang="en-US" sz="1600" dirty="0" err="1" smtClean="0">
                <a:latin typeface="Just The Way You Are" panose="02000000000000000000" pitchFamily="2" charset="0"/>
              </a:rPr>
              <a:t>Weinburg</a:t>
            </a:r>
            <a:r>
              <a:rPr lang="en-US" sz="1600" dirty="0">
                <a:latin typeface="Just The Way You Are" panose="02000000000000000000" pitchFamily="2" charset="0"/>
              </a:rPr>
              <a:t>, M. (2009). LGBT-inclusive language. </a:t>
            </a:r>
            <a:r>
              <a:rPr lang="en-US" sz="1600" i="1" dirty="0">
                <a:latin typeface="Just The Way You Are" panose="02000000000000000000" pitchFamily="2" charset="0"/>
              </a:rPr>
              <a:t>English Journal, </a:t>
            </a:r>
            <a:r>
              <a:rPr lang="en-US" sz="1600" i="1" dirty="0" smtClean="0">
                <a:latin typeface="Just The Way You Are" panose="02000000000000000000" pitchFamily="2" charset="0"/>
              </a:rPr>
              <a:t>	98</a:t>
            </a:r>
            <a:r>
              <a:rPr lang="en-US" sz="1600" dirty="0" smtClean="0">
                <a:latin typeface="Just The Way You Are" panose="02000000000000000000" pitchFamily="2" charset="0"/>
              </a:rPr>
              <a:t>(4</a:t>
            </a:r>
            <a:r>
              <a:rPr lang="en-US" sz="1600" dirty="0">
                <a:latin typeface="Just The Way You Are" panose="02000000000000000000" pitchFamily="2" charset="0"/>
              </a:rPr>
              <a:t>), 50-51.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945" y="609600"/>
            <a:ext cx="5105399" cy="5501129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7295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495" y="1212941"/>
            <a:ext cx="31242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ole Markerpen" panose="02010101010101010101" pitchFamily="2" charset="-127"/>
                <a:ea typeface="Hapole Markerpen" panose="02010101010101010101" pitchFamily="2" charset="-127"/>
              </a:rPr>
              <a:t>DISCLAIMER: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pole Markerpen" panose="02010101010101010101" pitchFamily="2" charset="-127"/>
              <a:ea typeface="Hapole Markerpen" panose="02010101010101010101" pitchFamily="2" charset="-12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495" y="2209800"/>
            <a:ext cx="3124200" cy="3198495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latin typeface="Just The Way You Are" panose="02000000000000000000" pitchFamily="2" charset="0"/>
              </a:rPr>
              <a:t>YOU WILL MOST LIKELY BE CONFUSED AT SOME POINT DURING THIS PRESENTATION AND YOU MIGHT EVEN LEAVE CONFUSED. </a:t>
            </a:r>
          </a:p>
          <a:p>
            <a:pPr algn="ctr"/>
            <a:endParaRPr lang="en-US" sz="1800" dirty="0">
              <a:latin typeface="Just The Way You Are" panose="02000000000000000000" pitchFamily="2" charset="0"/>
            </a:endParaRPr>
          </a:p>
          <a:p>
            <a:pPr algn="ctr"/>
            <a:r>
              <a:rPr lang="en-US" sz="1800" dirty="0" smtClean="0">
                <a:latin typeface="Just The Way You Are" panose="02000000000000000000" pitchFamily="2" charset="0"/>
              </a:rPr>
              <a:t>That’s OK!...</a:t>
            </a:r>
          </a:p>
          <a:p>
            <a:pPr algn="ctr"/>
            <a:endParaRPr lang="en-US" sz="1800" dirty="0" smtClean="0">
              <a:latin typeface="Just The Way You Are" panose="02000000000000000000" pitchFamily="2" charset="0"/>
            </a:endParaRPr>
          </a:p>
          <a:p>
            <a:pPr algn="ctr"/>
            <a:r>
              <a:rPr lang="en-US" sz="1800" dirty="0" smtClean="0">
                <a:latin typeface="Just The Way You Are" panose="02000000000000000000" pitchFamily="2" charset="0"/>
              </a:rPr>
              <a:t>As long as you don’t choose to stay confused.</a:t>
            </a:r>
            <a:endParaRPr lang="en-US" sz="1800" dirty="0">
              <a:latin typeface="Just The Way You Are" panose="02000000000000000000" pitchFamily="2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" b="2224"/>
          <a:stretch>
            <a:fillRect/>
          </a:stretch>
        </p:blipFill>
        <p:spPr>
          <a:xfrm>
            <a:off x="1446212" y="1202055"/>
            <a:ext cx="5715000" cy="4206240"/>
          </a:xfrm>
          <a:ln w="28575">
            <a:solidFill>
              <a:srgbClr val="FEFEFE"/>
            </a:solidFill>
          </a:ln>
        </p:spPr>
      </p:pic>
    </p:spTree>
    <p:extLst>
      <p:ext uri="{BB962C8B-B14F-4D97-AF65-F5344CB8AC3E}">
        <p14:creationId xmlns:p14="http://schemas.microsoft.com/office/powerpoint/2010/main" val="303281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29029"/>
            <a:ext cx="9143538" cy="1066800"/>
          </a:xfrm>
        </p:spPr>
        <p:txBody>
          <a:bodyPr/>
          <a:lstStyle/>
          <a:p>
            <a:r>
              <a:rPr lang="en-US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First, A Word From ALGBTICAL</a:t>
            </a:r>
            <a:endParaRPr lang="en-US" dirty="0">
              <a:latin typeface="Hapole Markerpen" panose="02010101010101010101" pitchFamily="2" charset="-127"/>
              <a:ea typeface="Hapole Markerpen" panose="02010101010101010101" pitchFamily="2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5829"/>
            <a:ext cx="12038012" cy="5562600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buClr>
                <a:schemeClr val="accent3"/>
              </a:buClr>
            </a:pPr>
            <a:r>
              <a:rPr lang="en-US" sz="1900" dirty="0">
                <a:latin typeface="The Great Escape" panose="02000503000000020003" pitchFamily="2" charset="0"/>
              </a:rPr>
              <a:t>Counselors are expected to be ethical.  </a:t>
            </a:r>
            <a:r>
              <a:rPr lang="en-US" sz="1900" b="1" dirty="0">
                <a:latin typeface="The Great Escape" panose="02000503000000020003" pitchFamily="2" charset="0"/>
              </a:rPr>
              <a:t>They are committed to serving the lesbian, gay, bisexual and transgender community with integrity and professionalism.</a:t>
            </a:r>
            <a:r>
              <a:rPr lang="en-US" sz="1900" dirty="0">
                <a:latin typeface="The Great Escape" panose="02000503000000020003" pitchFamily="2" charset="0"/>
              </a:rPr>
              <a:t>  They adhere to codes of ethical behavior</a:t>
            </a:r>
            <a:r>
              <a:rPr lang="en-US" sz="1900" dirty="0" smtClean="0">
                <a:latin typeface="The Great Escape" panose="02000503000000020003" pitchFamily="2" charset="0"/>
              </a:rPr>
              <a:t>.</a:t>
            </a:r>
            <a:endParaRPr lang="en-US" sz="1900" dirty="0">
              <a:latin typeface="The Great Escape" panose="02000503000000020003" pitchFamily="2" charset="0"/>
            </a:endParaRPr>
          </a:p>
          <a:p>
            <a:pPr lvl="1">
              <a:lnSpc>
                <a:spcPct val="100000"/>
              </a:lnSpc>
              <a:buClr>
                <a:schemeClr val="accent3"/>
              </a:buClr>
            </a:pPr>
            <a:r>
              <a:rPr lang="en-US" sz="1900" dirty="0">
                <a:latin typeface="The Great Escape" panose="02000503000000020003" pitchFamily="2" charset="0"/>
              </a:rPr>
              <a:t>Ethical counselors do not consider homosexuality a choice.  Nor do they consider it a disorder or a disease.  They do not consider their clients sick or confused.  They do not consider homosexuality unnatural or immoral. </a:t>
            </a:r>
            <a:r>
              <a:rPr lang="en-US" sz="1900" b="1" dirty="0">
                <a:latin typeface="The Great Escape" panose="02000503000000020003" pitchFamily="2" charset="0"/>
              </a:rPr>
              <a:t>They, in fact, are proud to be allies, advocates, and activists</a:t>
            </a:r>
            <a:r>
              <a:rPr lang="en-US" sz="1900" dirty="0">
                <a:latin typeface="The Great Escape" panose="02000503000000020003" pitchFamily="2" charset="0"/>
              </a:rPr>
              <a:t> in behalf of the issues and concerns of their LGBT students and clients</a:t>
            </a:r>
            <a:r>
              <a:rPr lang="en-US" sz="1900" dirty="0" smtClean="0">
                <a:latin typeface="The Great Escape" panose="02000503000000020003" pitchFamily="2" charset="0"/>
              </a:rPr>
              <a:t>.</a:t>
            </a:r>
            <a:endParaRPr lang="en-US" sz="1900" dirty="0">
              <a:latin typeface="The Great Escape" panose="02000503000000020003" pitchFamily="2" charset="0"/>
            </a:endParaRPr>
          </a:p>
          <a:p>
            <a:pPr lvl="1">
              <a:lnSpc>
                <a:spcPct val="100000"/>
              </a:lnSpc>
              <a:buClr>
                <a:schemeClr val="accent3"/>
              </a:buClr>
            </a:pPr>
            <a:r>
              <a:rPr lang="en-US" sz="1900" dirty="0">
                <a:latin typeface="The Great Escape" panose="02000503000000020003" pitchFamily="2" charset="0"/>
              </a:rPr>
              <a:t>Ethical counselors provide professional and compassionate advising, therapy, consultation, and counseling to LGBT students and clients in a </a:t>
            </a:r>
            <a:r>
              <a:rPr lang="en-US" sz="1900" b="1" dirty="0">
                <a:latin typeface="The Great Escape" panose="02000503000000020003" pitchFamily="2" charset="0"/>
              </a:rPr>
              <a:t>manner that is respectful, affirming, supportive, and non-judgmental</a:t>
            </a:r>
            <a:r>
              <a:rPr lang="en-US" sz="1900" b="1" dirty="0" smtClean="0">
                <a:latin typeface="The Great Escape" panose="02000503000000020003" pitchFamily="2" charset="0"/>
              </a:rPr>
              <a:t>.</a:t>
            </a:r>
            <a:endParaRPr lang="en-US" sz="1900" b="1" dirty="0">
              <a:latin typeface="The Great Escape" panose="02000503000000020003" pitchFamily="2" charset="0"/>
            </a:endParaRPr>
          </a:p>
          <a:p>
            <a:pPr lvl="1">
              <a:lnSpc>
                <a:spcPct val="100000"/>
              </a:lnSpc>
              <a:buClr>
                <a:schemeClr val="accent3"/>
              </a:buClr>
            </a:pPr>
            <a:r>
              <a:rPr lang="en-US" sz="1900" dirty="0" smtClean="0">
                <a:latin typeface="The Great Escape" panose="02000503000000020003" pitchFamily="2" charset="0"/>
              </a:rPr>
              <a:t>Ethical </a:t>
            </a:r>
            <a:r>
              <a:rPr lang="en-US" sz="1900" dirty="0">
                <a:latin typeface="The Great Escape" panose="02000503000000020003" pitchFamily="2" charset="0"/>
              </a:rPr>
              <a:t>counselors avoid attitudes and behavior that are oppressive to LGBT persons, including homophobia and heterosexism. </a:t>
            </a:r>
            <a:r>
              <a:rPr lang="en-US" sz="1900" b="1" dirty="0">
                <a:latin typeface="The Great Escape" panose="02000503000000020003" pitchFamily="2" charset="0"/>
              </a:rPr>
              <a:t>They are informed professionals.</a:t>
            </a:r>
            <a:r>
              <a:rPr lang="en-US" sz="1900" dirty="0">
                <a:latin typeface="The Great Escape" panose="02000503000000020003" pitchFamily="2" charset="0"/>
              </a:rPr>
              <a:t>  Their perspectives on LGBT issues are based on solid medical, psychological, sociological, therapeutic, and scientific research. </a:t>
            </a:r>
          </a:p>
          <a:p>
            <a:pPr lvl="1">
              <a:lnSpc>
                <a:spcPct val="100000"/>
              </a:lnSpc>
              <a:buClr>
                <a:schemeClr val="accent3"/>
              </a:buClr>
            </a:pPr>
            <a:r>
              <a:rPr lang="en-US" sz="1900" b="1" dirty="0">
                <a:latin typeface="The Great Escape" panose="02000503000000020003" pitchFamily="2" charset="0"/>
              </a:rPr>
              <a:t>Ethical counselors are proud to label themselves as LGBT-friendly or LGBT-affirming</a:t>
            </a:r>
            <a:r>
              <a:rPr lang="en-US" sz="1900" dirty="0">
                <a:latin typeface="The Great Escape" panose="02000503000000020003" pitchFamily="2" charset="0"/>
              </a:rPr>
              <a:t>.  They would like for their clients and prospective clients to know that they will be treated with </a:t>
            </a:r>
            <a:r>
              <a:rPr lang="en-US" sz="1900" dirty="0" smtClean="0">
                <a:latin typeface="The Great Escape" panose="02000503000000020003" pitchFamily="2" charset="0"/>
              </a:rPr>
              <a:t>respect.</a:t>
            </a:r>
            <a:endParaRPr lang="en-US" sz="1900" dirty="0">
              <a:latin typeface="The Great Escape" panose="02000503000000020003" pitchFamily="2" charset="0"/>
            </a:endParaRPr>
          </a:p>
          <a:p>
            <a:pPr>
              <a:lnSpc>
                <a:spcPct val="100000"/>
              </a:lnSpc>
              <a:buClr>
                <a:schemeClr val="accent3"/>
              </a:buClr>
            </a:pPr>
            <a:endParaRPr lang="en-US" sz="1900" dirty="0">
              <a:latin typeface="The Great Escap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4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76" y="228600"/>
            <a:ext cx="9143538" cy="1066800"/>
          </a:xfrm>
        </p:spPr>
        <p:txBody>
          <a:bodyPr/>
          <a:lstStyle/>
          <a:p>
            <a:r>
              <a:rPr lang="en-US" dirty="0" smtClean="0">
                <a:latin typeface="Janda Apple Cobbler Solid" panose="02000507000000020002" pitchFamily="2" charset="-18"/>
              </a:rPr>
              <a:t>Why Counselors Should Know These Things</a:t>
            </a:r>
            <a:endParaRPr lang="en-US" dirty="0">
              <a:latin typeface="Janda Apple Cobbler Solid" panose="02000507000000020002" pitchFamily="2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82" y="1600200"/>
            <a:ext cx="11548229" cy="41910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The Great Escape" panose="02000503000000020003" pitchFamily="2" charset="0"/>
              <a:buChar char="˘"/>
            </a:pPr>
            <a:r>
              <a:rPr lang="en-US" dirty="0" smtClean="0">
                <a:latin typeface="The Great Escape" panose="02000503000000020003" pitchFamily="2" charset="0"/>
              </a:rPr>
              <a:t>Research has shown countless times that the therapeutic relationship is a key factor in treatment (put on your Rogers hat for this)</a:t>
            </a:r>
          </a:p>
          <a:p>
            <a:pPr lvl="1">
              <a:buClr>
                <a:srgbClr val="FF0000"/>
              </a:buClr>
              <a:buFont typeface="The Great Escape" panose="02000503000000020003" pitchFamily="2" charset="0"/>
              <a:buChar char="˘"/>
            </a:pPr>
            <a:r>
              <a:rPr lang="en-US" dirty="0" smtClean="0">
                <a:latin typeface="The Great Escape" panose="02000503000000020003" pitchFamily="2" charset="0"/>
              </a:rPr>
              <a:t>That means positive, unconditional regard, and creating an air of acceptance</a:t>
            </a:r>
          </a:p>
          <a:p>
            <a:pPr lvl="2">
              <a:buClr>
                <a:srgbClr val="FF0000"/>
              </a:buClr>
              <a:buFont typeface="The Great Escape" panose="02000503000000020003" pitchFamily="2" charset="0"/>
              <a:buChar char="˘"/>
            </a:pPr>
            <a:r>
              <a:rPr lang="en-US" dirty="0" smtClean="0">
                <a:latin typeface="The Great Escape" panose="02000503000000020003" pitchFamily="2" charset="0"/>
              </a:rPr>
              <a:t>That means using respectful and inclusive language </a:t>
            </a:r>
            <a:r>
              <a:rPr lang="en-US" u="sng" dirty="0" smtClean="0">
                <a:latin typeface="The Great Escape" panose="02000503000000020003" pitchFamily="2" charset="0"/>
              </a:rPr>
              <a:t>all the time and with everyone</a:t>
            </a:r>
          </a:p>
          <a:p>
            <a:pPr lvl="3">
              <a:buClr>
                <a:srgbClr val="FF0000"/>
              </a:buClr>
              <a:buFont typeface="The Great Escape" panose="02000503000000020003" pitchFamily="2" charset="0"/>
              <a:buChar char="˘"/>
            </a:pPr>
            <a:r>
              <a:rPr lang="en-US" dirty="0" smtClean="0">
                <a:latin typeface="The Great Escape" panose="02000503000000020003" pitchFamily="2" charset="0"/>
              </a:rPr>
              <a:t> That means (at minimum) getting comfortable with a few terms first</a:t>
            </a:r>
          </a:p>
          <a:p>
            <a:pPr>
              <a:buClr>
                <a:srgbClr val="FF0000"/>
              </a:buClr>
              <a:buFont typeface="The Great Escape" panose="02000503000000020003" pitchFamily="2" charset="0"/>
              <a:buChar char="˘"/>
            </a:pPr>
            <a:r>
              <a:rPr lang="en-US" dirty="0" smtClean="0">
                <a:latin typeface="The Great Escape" panose="02000503000000020003" pitchFamily="2" charset="0"/>
              </a:rPr>
              <a:t>We have the opportunity to choose language that promotes self-acceptance in LGBTQ+ clients and also models respect and fairness for others</a:t>
            </a:r>
          </a:p>
          <a:p>
            <a:pPr>
              <a:buClr>
                <a:srgbClr val="FF0000"/>
              </a:buClr>
              <a:buFont typeface="The Great Escape" panose="02000503000000020003" pitchFamily="2" charset="0"/>
              <a:buChar char="˘"/>
            </a:pPr>
            <a:r>
              <a:rPr lang="en-US" dirty="0" smtClean="0">
                <a:latin typeface="The Great Escape" panose="02000503000000020003" pitchFamily="2" charset="0"/>
              </a:rPr>
              <a:t>Our nation is in the midst of an exciting civil rights movement!</a:t>
            </a:r>
          </a:p>
          <a:p>
            <a:pPr lvl="2">
              <a:buClr>
                <a:srgbClr val="FF0000"/>
              </a:buClr>
              <a:buFont typeface="The Great Escape" panose="02000503000000020003" pitchFamily="2" charset="0"/>
              <a:buChar char="˘"/>
            </a:pPr>
            <a:r>
              <a:rPr lang="en-US" dirty="0" smtClean="0">
                <a:latin typeface="The Great Escape" panose="02000503000000020003" pitchFamily="2" charset="0"/>
              </a:rPr>
              <a:t>Right, but what does this have to do with us?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he Great Escape" panose="020005030000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2788" y="5440436"/>
            <a:ext cx="6066854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i="1" dirty="0" smtClean="0">
                <a:solidFill>
                  <a:srgbClr val="FF0000"/>
                </a:solidFill>
                <a:latin typeface="Just The Way You Are" panose="02000000000000000000" pitchFamily="2" charset="0"/>
              </a:rPr>
              <a:t>“ </a:t>
            </a:r>
            <a:r>
              <a:rPr lang="en-US" sz="2400" dirty="0" smtClean="0">
                <a:solidFill>
                  <a:srgbClr val="FF0000"/>
                </a:solidFill>
                <a:latin typeface="Just The Way You Are" panose="02000000000000000000" pitchFamily="2" charset="0"/>
              </a:rPr>
              <a:t>Language </a:t>
            </a:r>
            <a:r>
              <a:rPr lang="en-US" sz="2400" dirty="0">
                <a:solidFill>
                  <a:srgbClr val="FF0000"/>
                </a:solidFill>
                <a:latin typeface="Just The Way You Are" panose="02000000000000000000" pitchFamily="2" charset="0"/>
              </a:rPr>
              <a:t>plays a central </a:t>
            </a:r>
            <a:r>
              <a:rPr lang="en-US" sz="2400" dirty="0" smtClean="0">
                <a:solidFill>
                  <a:srgbClr val="FF0000"/>
                </a:solidFill>
                <a:latin typeface="Just The Way You Are" panose="02000000000000000000" pitchFamily="2" charset="0"/>
              </a:rPr>
              <a:t>role </a:t>
            </a:r>
            <a:r>
              <a:rPr lang="en-US" sz="2400" dirty="0">
                <a:solidFill>
                  <a:srgbClr val="FF0000"/>
                </a:solidFill>
                <a:latin typeface="Just The Way You Are" panose="02000000000000000000" pitchFamily="2" charset="0"/>
              </a:rPr>
              <a:t>in the </a:t>
            </a:r>
            <a:r>
              <a:rPr lang="en-US" sz="2400" dirty="0" smtClean="0">
                <a:solidFill>
                  <a:srgbClr val="FF0000"/>
                </a:solidFill>
                <a:latin typeface="Just The Way You Are" panose="02000000000000000000" pitchFamily="2" charset="0"/>
              </a:rPr>
              <a:t>way 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Just The Way You Are" panose="02000000000000000000" pitchFamily="2" charset="0"/>
              </a:rPr>
              <a:t>human </a:t>
            </a:r>
            <a:r>
              <a:rPr lang="en-US" sz="2400" dirty="0">
                <a:solidFill>
                  <a:srgbClr val="FF0000"/>
                </a:solidFill>
                <a:latin typeface="Just The Way You Are" panose="02000000000000000000" pitchFamily="2" charset="0"/>
              </a:rPr>
              <a:t>beings </a:t>
            </a:r>
            <a:r>
              <a:rPr lang="en-US" sz="2400" dirty="0" smtClean="0">
                <a:solidFill>
                  <a:srgbClr val="FF0000"/>
                </a:solidFill>
                <a:latin typeface="Just The Way You Are" panose="02000000000000000000" pitchFamily="2" charset="0"/>
              </a:rPr>
              <a:t>behave </a:t>
            </a:r>
            <a:r>
              <a:rPr lang="en-US" sz="2400" dirty="0">
                <a:solidFill>
                  <a:srgbClr val="FF0000"/>
                </a:solidFill>
                <a:latin typeface="Just The Way You Are" panose="02000000000000000000" pitchFamily="2" charset="0"/>
              </a:rPr>
              <a:t>and think” </a:t>
            </a:r>
            <a:r>
              <a:rPr lang="en-US" dirty="0" smtClean="0">
                <a:solidFill>
                  <a:srgbClr val="FF0000"/>
                </a:solidFill>
                <a:latin typeface="Just The Way You Are" panose="02000000000000000000" pitchFamily="2" charset="0"/>
              </a:rPr>
              <a:t>-(</a:t>
            </a:r>
            <a:r>
              <a:rPr lang="en-US" dirty="0">
                <a:solidFill>
                  <a:srgbClr val="FF0000"/>
                </a:solidFill>
                <a:latin typeface="Just The Way You Are" panose="02000000000000000000" pitchFamily="2" charset="0"/>
              </a:rPr>
              <a:t>WILLA)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Just The Way You Are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Just The Way You Ar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205774"/>
            <a:ext cx="3962400" cy="4206240"/>
          </a:xfrm>
        </p:spPr>
        <p:txBody>
          <a:bodyPr>
            <a:normAutofit/>
          </a:bodyPr>
          <a:lstStyle/>
          <a:p>
            <a:pPr algn="ctr"/>
            <a:r>
              <a:rPr lang="en-US" sz="5300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TERMS TO KNOW ABOUT </a:t>
            </a:r>
            <a:endParaRPr lang="en-US" dirty="0">
              <a:latin typeface="Hapole Markerpen" panose="02010101010101010101" pitchFamily="2" charset="-127"/>
              <a:ea typeface="Hapole Markerpen" panose="02010101010101010101" pitchFamily="2" charset="-127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769" r="10769"/>
          <a:stretch>
            <a:fillRect/>
          </a:stretch>
        </p:blipFill>
        <p:spPr>
          <a:xfrm>
            <a:off x="1446212" y="1205774"/>
            <a:ext cx="576072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Janda Apple Cobbler" panose="02000507000000020002" pitchFamily="2" charset="-18"/>
              </a:rPr>
              <a:t>Before We Get Started…</a:t>
            </a:r>
            <a:endParaRPr lang="en-US" dirty="0">
              <a:latin typeface="Janda Apple Cobbler" panose="02000507000000020002" pitchFamily="2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945" y="2057400"/>
            <a:ext cx="112014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Just The Way You Are" panose="02000000000000000000" pitchFamily="2" charset="0"/>
              </a:rPr>
              <a:t>GLBT, BLTG, LGBTQ+, LGBTQQ, LBTQIA, LGBTTQQIAANPO…LGBT-</a:t>
            </a:r>
            <a:r>
              <a:rPr lang="en-US" dirty="0" err="1" smtClean="0">
                <a:latin typeface="Just The Way You Are" panose="02000000000000000000" pitchFamily="2" charset="0"/>
              </a:rPr>
              <a:t>lmnop</a:t>
            </a:r>
            <a:r>
              <a:rPr lang="en-US" dirty="0" smtClean="0">
                <a:latin typeface="Just The Way You Are" panose="02000000000000000000" pitchFamily="2" charset="0"/>
              </a:rPr>
              <a:t>!?!</a:t>
            </a:r>
          </a:p>
          <a:p>
            <a:pPr lvl="1"/>
            <a:r>
              <a:rPr lang="en-US" sz="2200" dirty="0" smtClean="0">
                <a:latin typeface="Just The Way You Are" panose="02000000000000000000" pitchFamily="2" charset="0"/>
              </a:rPr>
              <a:t>I tend to stick with LGBTQ+, Inclusive of everyone, but not explicitly </a:t>
            </a:r>
            <a:r>
              <a:rPr lang="en-US" sz="2200" i="1" dirty="0">
                <a:latin typeface="Just The Way You Are" panose="02000000000000000000" pitchFamily="2" charset="0"/>
              </a:rPr>
              <a:t>e</a:t>
            </a:r>
            <a:r>
              <a:rPr lang="en-US" sz="2200" i="1" dirty="0" smtClean="0">
                <a:latin typeface="Just The Way You Are" panose="02000000000000000000" pitchFamily="2" charset="0"/>
              </a:rPr>
              <a:t>veryone…</a:t>
            </a:r>
            <a:r>
              <a:rPr lang="en-US" sz="2200" dirty="0" smtClean="0">
                <a:latin typeface="Just The Way You Are" panose="02000000000000000000" pitchFamily="2" charset="0"/>
              </a:rPr>
              <a:t>doesn’t super-marginalize any one group</a:t>
            </a:r>
          </a:p>
          <a:p>
            <a:pPr marL="320040" lvl="1" indent="0">
              <a:buNone/>
            </a:pPr>
            <a:endParaRPr lang="en-US" sz="2200" dirty="0" smtClean="0">
              <a:latin typeface="Just The Way You Are" panose="02000000000000000000" pitchFamily="2" charset="0"/>
            </a:endParaRPr>
          </a:p>
          <a:p>
            <a:r>
              <a:rPr lang="en-US" dirty="0" smtClean="0">
                <a:latin typeface="Just The Way You Are" panose="02000000000000000000" pitchFamily="2" charset="0"/>
              </a:rPr>
              <a:t>Use of term “communities” instead of a singular “community”</a:t>
            </a:r>
          </a:p>
          <a:p>
            <a:pPr marL="0" indent="0">
              <a:buNone/>
            </a:pPr>
            <a:endParaRPr lang="en-US" dirty="0" smtClean="0">
              <a:latin typeface="Just The Way You Are" panose="02000000000000000000" pitchFamily="2" charset="0"/>
            </a:endParaRPr>
          </a:p>
          <a:p>
            <a:r>
              <a:rPr lang="en-US" dirty="0" smtClean="0">
                <a:latin typeface="Just The Way You Are" panose="02000000000000000000" pitchFamily="2" charset="0"/>
              </a:rPr>
              <a:t>Scrap the usage of “homosexual”, “lifestyle”, and “life-choice”</a:t>
            </a:r>
          </a:p>
          <a:p>
            <a:pPr marL="0" indent="0">
              <a:buNone/>
            </a:pPr>
            <a:endParaRPr lang="en-US" dirty="0" smtClean="0">
              <a:latin typeface="Just The Way You Are" panose="02000000000000000000" pitchFamily="2" charset="0"/>
            </a:endParaRPr>
          </a:p>
          <a:p>
            <a:r>
              <a:rPr lang="en-US" dirty="0" smtClean="0">
                <a:latin typeface="Just The Way You Are" panose="02000000000000000000" pitchFamily="2" charset="0"/>
              </a:rPr>
              <a:t>Think twice before using term “queer”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4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643" y="0"/>
            <a:ext cx="9143538" cy="1066800"/>
          </a:xfrm>
        </p:spPr>
        <p:txBody>
          <a:bodyPr/>
          <a:lstStyle/>
          <a:p>
            <a:r>
              <a:rPr lang="en-US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Here We Go…</a:t>
            </a:r>
            <a:endParaRPr lang="en-US" dirty="0">
              <a:latin typeface="Hapole Markerpen" panose="02010101010101010101" pitchFamily="2" charset="-127"/>
              <a:ea typeface="Hapole Markerpen" panose="02010101010101010101" pitchFamily="2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219200"/>
            <a:ext cx="11277600" cy="50292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en-US" dirty="0">
                <a:latin typeface="Hapole Markerpen" panose="02010101010101010101" pitchFamily="2" charset="-127"/>
                <a:ea typeface="Hapole Markerpen" panose="02010101010101010101" pitchFamily="2" charset="-127"/>
              </a:rPr>
              <a:t>HETERONORMATIVE: 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(</a:t>
            </a:r>
            <a:r>
              <a:rPr lang="en-US" dirty="0" err="1">
                <a:latin typeface="Just The Way You Are" panose="02000000000000000000" pitchFamily="2" charset="0"/>
                <a:ea typeface="Hapole Markerpen" panose="02010101010101010101" pitchFamily="2" charset="-127"/>
              </a:rPr>
              <a:t>adj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) Assumption that heterosexuality is superior to other sexualities and that it is the norm, meaning that anything different is abnormal</a:t>
            </a:r>
            <a:endParaRPr lang="en-US" dirty="0">
              <a:latin typeface="Hapole Markerpen" panose="02010101010101010101" pitchFamily="2" charset="-127"/>
              <a:ea typeface="Hapole Markerpen" panose="02010101010101010101" pitchFamily="2" charset="-127"/>
            </a:endParaRPr>
          </a:p>
          <a:p>
            <a:pPr>
              <a:buClr>
                <a:schemeClr val="accent2"/>
              </a:buClr>
            </a:pPr>
            <a:r>
              <a:rPr lang="en-US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LESBIAN: </a:t>
            </a:r>
            <a:r>
              <a:rPr lang="en-US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(noun) Woman 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with emotional and sexual attraction to persons of the same gender</a:t>
            </a:r>
            <a:endParaRPr lang="en-US" dirty="0" smtClean="0">
              <a:latin typeface="Just The Way You Are" panose="02000000000000000000" pitchFamily="2" charset="0"/>
              <a:ea typeface="Hapole Markerpen" panose="02010101010101010101" pitchFamily="2" charset="-127"/>
            </a:endParaRPr>
          </a:p>
          <a:p>
            <a:pPr>
              <a:buClr>
                <a:schemeClr val="accent2"/>
              </a:buClr>
            </a:pPr>
            <a:r>
              <a:rPr lang="en-US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GAY: </a:t>
            </a:r>
            <a:r>
              <a:rPr lang="en-US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(</a:t>
            </a:r>
            <a:r>
              <a:rPr lang="en-US" dirty="0" err="1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adj</a:t>
            </a:r>
            <a:r>
              <a:rPr lang="en-US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) Common 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word for men with emotional and sexual attraction to other men, but </a:t>
            </a:r>
            <a:r>
              <a:rPr lang="en-US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often 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used in reference to both genders.</a:t>
            </a:r>
            <a:endParaRPr lang="en-US" dirty="0" smtClean="0">
              <a:latin typeface="Just The Way You Are" panose="02000000000000000000" pitchFamily="2" charset="0"/>
              <a:ea typeface="Hapole Markerpen" panose="02010101010101010101" pitchFamily="2" charset="-127"/>
            </a:endParaRPr>
          </a:p>
          <a:p>
            <a:pPr>
              <a:buClr>
                <a:schemeClr val="accent2"/>
              </a:buClr>
            </a:pPr>
            <a:r>
              <a:rPr lang="en-US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BISEXUAL: </a:t>
            </a:r>
            <a:r>
              <a:rPr lang="en-US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(</a:t>
            </a:r>
            <a:r>
              <a:rPr lang="en-US" dirty="0" err="1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adj</a:t>
            </a:r>
            <a:r>
              <a:rPr lang="en-US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) Person 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with emotional and sexual attraction to both men and women, not necessarily at the same time or to the same </a:t>
            </a:r>
            <a:r>
              <a:rPr lang="en-US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extent (typically in regards to </a:t>
            </a:r>
            <a:r>
              <a:rPr lang="en-US" dirty="0" err="1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cisgendered</a:t>
            </a:r>
            <a:r>
              <a:rPr lang="en-US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 people, not trans* people….debatable)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latin typeface="Hapole Markerpen" panose="02010101010101010101" pitchFamily="2" charset="-127"/>
                <a:ea typeface="Hapole Markerpen" panose="02010101010101010101" pitchFamily="2" charset="-127"/>
              </a:rPr>
              <a:t>GENDER </a:t>
            </a:r>
            <a:r>
              <a:rPr lang="en-US" dirty="0">
                <a:latin typeface="Hapole Markerpen" panose="02010101010101010101" pitchFamily="2" charset="-127"/>
                <a:ea typeface="Hapole Markerpen" panose="02010101010101010101" pitchFamily="2" charset="-127"/>
              </a:rPr>
              <a:t>BINARY: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 (noun)</a:t>
            </a:r>
            <a:r>
              <a:rPr lang="en-US" dirty="0">
                <a:latin typeface="Hapole Markerpen" panose="02010101010101010101" pitchFamily="2" charset="-127"/>
                <a:ea typeface="Hapole Markerpen" panose="02010101010101010101" pitchFamily="2" charset="-127"/>
              </a:rPr>
              <a:t> 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Idea that only two genders exist: </a:t>
            </a:r>
            <a:r>
              <a:rPr lang="en-US" u="sng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Male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 and </a:t>
            </a:r>
            <a:r>
              <a:rPr lang="en-US" u="sng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Female</a:t>
            </a:r>
            <a:endParaRPr lang="en-US" u="sng" dirty="0">
              <a:latin typeface="Hapole Markerpen" panose="02010101010101010101" pitchFamily="2" charset="-127"/>
              <a:ea typeface="Hapole Markerpen" panose="02010101010101010101" pitchFamily="2" charset="-127"/>
            </a:endParaRPr>
          </a:p>
          <a:p>
            <a:pPr>
              <a:buClr>
                <a:schemeClr val="accent2"/>
              </a:buClr>
            </a:pPr>
            <a:r>
              <a:rPr lang="en-US" dirty="0">
                <a:latin typeface="Hapole Markerpen" panose="02010101010101010101" pitchFamily="2" charset="-127"/>
                <a:ea typeface="Hapole Markerpen" panose="02010101010101010101" pitchFamily="2" charset="-127"/>
              </a:rPr>
              <a:t>CISGENDER: 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(</a:t>
            </a:r>
            <a:r>
              <a:rPr lang="en-US" dirty="0" err="1">
                <a:latin typeface="Just The Way You Are" panose="02000000000000000000" pitchFamily="2" charset="0"/>
                <a:ea typeface="Hapole Markerpen" panose="02010101010101010101" pitchFamily="2" charset="-127"/>
              </a:rPr>
              <a:t>adj</a:t>
            </a:r>
            <a:r>
              <a:rPr lang="en-US" dirty="0">
                <a:latin typeface="Just The Way You Are" panose="02000000000000000000" pitchFamily="2" charset="0"/>
                <a:ea typeface="Hapole Markerpen" panose="02010101010101010101" pitchFamily="2" charset="-127"/>
              </a:rPr>
              <a:t>) A person who’s gender identity and biological sex were aligned at </a:t>
            </a:r>
            <a:r>
              <a:rPr lang="en-US" dirty="0" smtClean="0">
                <a:latin typeface="Just The Way You Are" panose="02000000000000000000" pitchFamily="2" charset="0"/>
                <a:ea typeface="Hapole Markerpen" panose="02010101010101010101" pitchFamily="2" charset="-127"/>
              </a:rPr>
              <a:t>birth</a:t>
            </a:r>
            <a:endParaRPr lang="en-US" dirty="0">
              <a:latin typeface="Hapole Markerpen" panose="02010101010101010101" pitchFamily="2" charset="-127"/>
              <a:ea typeface="Hapole Markerpen" panose="0201010101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645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iped Border 16x9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1C9EA2-3281-42E8-8199-7076EBA492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Striped black border presentation (widescreen)</Template>
  <TotalTime>0</TotalTime>
  <Words>1559</Words>
  <Application>Microsoft Office PowerPoint</Application>
  <PresentationFormat>Custom</PresentationFormat>
  <Paragraphs>209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Hapole Markerpen</vt:lpstr>
      <vt:lpstr>Arial</vt:lpstr>
      <vt:lpstr>Euphemia</vt:lpstr>
      <vt:lpstr>Janda Apple Cobbler</vt:lpstr>
      <vt:lpstr>Janda Apple Cobbler Solid</vt:lpstr>
      <vt:lpstr>Just The Way You Are</vt:lpstr>
      <vt:lpstr>The Great Escape</vt:lpstr>
      <vt:lpstr>Striped Border 16x9</vt:lpstr>
      <vt:lpstr>RESPECTFUL AND INCLUSIVE   LANGUAGE-LGBTQ+ EDITION</vt:lpstr>
      <vt:lpstr>PowerPoint Presentation</vt:lpstr>
      <vt:lpstr>PowerPoint Presentation</vt:lpstr>
      <vt:lpstr>DISCLAIMER:</vt:lpstr>
      <vt:lpstr>First, A Word From ALGBTICAL</vt:lpstr>
      <vt:lpstr>Why Counselors Should Know These Things</vt:lpstr>
      <vt:lpstr>TERMS TO KNOW ABOUT </vt:lpstr>
      <vt:lpstr>Before We Get Started…</vt:lpstr>
      <vt:lpstr>Here We Go…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Expression</vt:lpstr>
      <vt:lpstr>Biological Sex</vt:lpstr>
      <vt:lpstr>PowerPoint Presentation</vt:lpstr>
      <vt:lpstr>Attraction (formerly Sexual Orientation)</vt:lpstr>
      <vt:lpstr>GENDER IDENTITY</vt:lpstr>
      <vt:lpstr>ONE MORE TIME…</vt:lpstr>
      <vt:lpstr>INCLUSIVE  VS.  POLITICALLY CORRECT</vt:lpstr>
      <vt:lpstr>But aren’t they basically the same…?</vt:lpstr>
      <vt:lpstr>GENDER INCLUSIVE FORMS</vt:lpstr>
      <vt:lpstr>1. I identify my gender as…  __________ (fill in the blank)   If you don’t need gender, but would prefer to have it, here is one way you could do it:  2. I identify my gender as… [ ] Man [ ] Woman [ ] Trans* [ ] __________ (fill in the blank) [ ] Prefer not to disclose   If you absolutely need to know gender, my next easy suggestion would be to simply remove the “not disclose” option:  3. I identify my gender as… [ ] Man [ ] Woman [ ] Trans* [ ] __________ (fill in the blank)  If you’d rather not have a fill in the blank because it will complicate things (e.g., make it harder to sort a spreadsheet),  but you want to be incredibly inclusive  and specific, here’s another suggestion:  4. I identify my gender as… [ ] Man [ ] Woman [ ] Transgender [ ] Transsexual [ ] Genderqueer [ ] Nongendered [ ] Agender [ ] Genderless [ ] Non-binary [ ] Trans Man [ ] Trans Woman [ ] Third-Gender [ ] Two-Spirit [ ] Bigender [ ] Genderfluid [ ] Transvestite     And if you’d rather have fewer options, even at the expense of inclusivity/specificity:  5. I identify my gender as… [ ] Man [ ] Woman [ ] Trans*   And finally, if you need to know sex rather than gender (the only examples that pop into my mind for a reason why are medical), here’s a way you can do it and still be inclusive:  6. I identify my sex as… [ ] Female [ ] Male [ ] Intersex [ ] MtF Female [ ] FtM Male</vt:lpstr>
      <vt:lpstr>Other Ways to be Inclusive</vt:lpstr>
      <vt:lpstr>Let’s Wrap Things Up!</vt:lpstr>
      <vt:lpstr>FURTHER READING</vt:lpstr>
      <vt:lpstr>PEOPLE WHOSE IDEAS I BORROWED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2013-11-16T00:40:30Z</dcterms:created>
  <dcterms:modified xsi:type="dcterms:W3CDTF">2013-12-05T05:17:36Z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TC028010989991</vt:lpwstr>
  </property>
</Properties>
</file>