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71" r:id="rId2"/>
    <p:sldId id="272" r:id="rId3"/>
    <p:sldId id="258" r:id="rId4"/>
    <p:sldId id="261" r:id="rId5"/>
    <p:sldId id="262" r:id="rId6"/>
    <p:sldId id="263" r:id="rId7"/>
    <p:sldId id="264" r:id="rId8"/>
    <p:sldId id="266" r:id="rId9"/>
    <p:sldId id="267" r:id="rId10"/>
    <p:sldId id="268" r:id="rId11"/>
    <p:sldId id="274" r:id="rId12"/>
    <p:sldId id="275" r:id="rId13"/>
    <p:sldId id="270" r:id="rId14"/>
    <p:sldId id="273"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87" autoAdjust="0"/>
  </p:normalViewPr>
  <p:slideViewPr>
    <p:cSldViewPr>
      <p:cViewPr>
        <p:scale>
          <a:sx n="60" d="100"/>
          <a:sy n="60" d="100"/>
        </p:scale>
        <p:origin x="-165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558319-031B-449E-9E09-6A1A7247E911}" type="datetimeFigureOut">
              <a:rPr lang="en-AU" smtClean="0"/>
              <a:t>17/09/2012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BBE47-B31D-4042-B815-E2209A528AD3}" type="slidenum">
              <a:rPr lang="en-AU" smtClean="0"/>
              <a:t>‹#›</a:t>
            </a:fld>
            <a:endParaRPr lang="en-AU"/>
          </a:p>
        </p:txBody>
      </p:sp>
    </p:spTree>
    <p:extLst>
      <p:ext uri="{BB962C8B-B14F-4D97-AF65-F5344CB8AC3E}">
        <p14:creationId xmlns:p14="http://schemas.microsoft.com/office/powerpoint/2010/main" val="369394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E412EF-49CD-43AF-AF96-8E63E61E9967}" type="slidenum">
              <a:rPr lang="en-AU" smtClean="0"/>
              <a:t>2</a:t>
            </a:fld>
            <a:endParaRPr lang="en-AU"/>
          </a:p>
        </p:txBody>
      </p:sp>
    </p:spTree>
    <p:extLst>
      <p:ext uri="{BB962C8B-B14F-4D97-AF65-F5344CB8AC3E}">
        <p14:creationId xmlns:p14="http://schemas.microsoft.com/office/powerpoint/2010/main" val="300958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500"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03276" indent="-270491" eaLnBrk="0" hangingPunct="0">
              <a:defRPr>
                <a:solidFill>
                  <a:schemeClr val="tx1"/>
                </a:solidFill>
                <a:latin typeface="Garamond" pitchFamily="18" charset="0"/>
                <a:cs typeface="Arial" charset="0"/>
              </a:defRPr>
            </a:lvl2pPr>
            <a:lvl3pPr marL="1081964" indent="-216393" eaLnBrk="0" hangingPunct="0">
              <a:defRPr>
                <a:solidFill>
                  <a:schemeClr val="tx1"/>
                </a:solidFill>
                <a:latin typeface="Garamond" pitchFamily="18" charset="0"/>
                <a:cs typeface="Arial" charset="0"/>
              </a:defRPr>
            </a:lvl3pPr>
            <a:lvl4pPr marL="1514749" indent="-216393" eaLnBrk="0" hangingPunct="0">
              <a:defRPr>
                <a:solidFill>
                  <a:schemeClr val="tx1"/>
                </a:solidFill>
                <a:latin typeface="Garamond" pitchFamily="18" charset="0"/>
                <a:cs typeface="Arial" charset="0"/>
              </a:defRPr>
            </a:lvl4pPr>
            <a:lvl5pPr marL="1947535" indent="-216393" eaLnBrk="0" hangingPunct="0">
              <a:defRPr>
                <a:solidFill>
                  <a:schemeClr val="tx1"/>
                </a:solidFill>
                <a:latin typeface="Garamond" pitchFamily="18" charset="0"/>
                <a:cs typeface="Arial" charset="0"/>
              </a:defRPr>
            </a:lvl5pPr>
            <a:lvl6pPr marL="2380320" indent="-216393" eaLnBrk="0" fontAlgn="base" hangingPunct="0">
              <a:spcBef>
                <a:spcPct val="0"/>
              </a:spcBef>
              <a:spcAft>
                <a:spcPct val="0"/>
              </a:spcAft>
              <a:defRPr>
                <a:solidFill>
                  <a:schemeClr val="tx1"/>
                </a:solidFill>
                <a:latin typeface="Garamond" pitchFamily="18" charset="0"/>
                <a:cs typeface="Arial" charset="0"/>
              </a:defRPr>
            </a:lvl6pPr>
            <a:lvl7pPr marL="2813106" indent="-216393" eaLnBrk="0" fontAlgn="base" hangingPunct="0">
              <a:spcBef>
                <a:spcPct val="0"/>
              </a:spcBef>
              <a:spcAft>
                <a:spcPct val="0"/>
              </a:spcAft>
              <a:defRPr>
                <a:solidFill>
                  <a:schemeClr val="tx1"/>
                </a:solidFill>
                <a:latin typeface="Garamond" pitchFamily="18" charset="0"/>
                <a:cs typeface="Arial" charset="0"/>
              </a:defRPr>
            </a:lvl7pPr>
            <a:lvl8pPr marL="3245891" indent="-216393" eaLnBrk="0" fontAlgn="base" hangingPunct="0">
              <a:spcBef>
                <a:spcPct val="0"/>
              </a:spcBef>
              <a:spcAft>
                <a:spcPct val="0"/>
              </a:spcAft>
              <a:defRPr>
                <a:solidFill>
                  <a:schemeClr val="tx1"/>
                </a:solidFill>
                <a:latin typeface="Garamond" pitchFamily="18" charset="0"/>
                <a:cs typeface="Arial" charset="0"/>
              </a:defRPr>
            </a:lvl8pPr>
            <a:lvl9pPr marL="3678677" indent="-216393"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6FD10C3-F6A4-462D-B456-6752FC45E7D3}" type="slidenum">
              <a:rPr lang="en-AU" smtClean="0"/>
              <a:pPr eaLnBrk="1" hangingPunct="1"/>
              <a:t>13</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500"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03276" indent="-270491" eaLnBrk="0" hangingPunct="0">
              <a:defRPr>
                <a:solidFill>
                  <a:schemeClr val="tx1"/>
                </a:solidFill>
                <a:latin typeface="Garamond" pitchFamily="18" charset="0"/>
                <a:cs typeface="Arial" charset="0"/>
              </a:defRPr>
            </a:lvl2pPr>
            <a:lvl3pPr marL="1081964" indent="-216393" eaLnBrk="0" hangingPunct="0">
              <a:defRPr>
                <a:solidFill>
                  <a:schemeClr val="tx1"/>
                </a:solidFill>
                <a:latin typeface="Garamond" pitchFamily="18" charset="0"/>
                <a:cs typeface="Arial" charset="0"/>
              </a:defRPr>
            </a:lvl3pPr>
            <a:lvl4pPr marL="1514749" indent="-216393" eaLnBrk="0" hangingPunct="0">
              <a:defRPr>
                <a:solidFill>
                  <a:schemeClr val="tx1"/>
                </a:solidFill>
                <a:latin typeface="Garamond" pitchFamily="18" charset="0"/>
                <a:cs typeface="Arial" charset="0"/>
              </a:defRPr>
            </a:lvl4pPr>
            <a:lvl5pPr marL="1947535" indent="-216393" eaLnBrk="0" hangingPunct="0">
              <a:defRPr>
                <a:solidFill>
                  <a:schemeClr val="tx1"/>
                </a:solidFill>
                <a:latin typeface="Garamond" pitchFamily="18" charset="0"/>
                <a:cs typeface="Arial" charset="0"/>
              </a:defRPr>
            </a:lvl5pPr>
            <a:lvl6pPr marL="2380320" indent="-216393" eaLnBrk="0" fontAlgn="base" hangingPunct="0">
              <a:spcBef>
                <a:spcPct val="0"/>
              </a:spcBef>
              <a:spcAft>
                <a:spcPct val="0"/>
              </a:spcAft>
              <a:defRPr>
                <a:solidFill>
                  <a:schemeClr val="tx1"/>
                </a:solidFill>
                <a:latin typeface="Garamond" pitchFamily="18" charset="0"/>
                <a:cs typeface="Arial" charset="0"/>
              </a:defRPr>
            </a:lvl6pPr>
            <a:lvl7pPr marL="2813106" indent="-216393" eaLnBrk="0" fontAlgn="base" hangingPunct="0">
              <a:spcBef>
                <a:spcPct val="0"/>
              </a:spcBef>
              <a:spcAft>
                <a:spcPct val="0"/>
              </a:spcAft>
              <a:defRPr>
                <a:solidFill>
                  <a:schemeClr val="tx1"/>
                </a:solidFill>
                <a:latin typeface="Garamond" pitchFamily="18" charset="0"/>
                <a:cs typeface="Arial" charset="0"/>
              </a:defRPr>
            </a:lvl7pPr>
            <a:lvl8pPr marL="3245891" indent="-216393" eaLnBrk="0" fontAlgn="base" hangingPunct="0">
              <a:spcBef>
                <a:spcPct val="0"/>
              </a:spcBef>
              <a:spcAft>
                <a:spcPct val="0"/>
              </a:spcAft>
              <a:defRPr>
                <a:solidFill>
                  <a:schemeClr val="tx1"/>
                </a:solidFill>
                <a:latin typeface="Garamond" pitchFamily="18" charset="0"/>
                <a:cs typeface="Arial" charset="0"/>
              </a:defRPr>
            </a:lvl8pPr>
            <a:lvl9pPr marL="3678677" indent="-216393"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6FD10C3-F6A4-462D-B456-6752FC45E7D3}" type="slidenum">
              <a:rPr lang="en-AU" smtClean="0"/>
              <a:pPr eaLnBrk="1" hangingPunct="1"/>
              <a:t>14</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2673350" y="614363"/>
            <a:ext cx="1360488" cy="1020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469640" y="1705355"/>
            <a:ext cx="5920302" cy="675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900" dirty="0"/>
              <a:t>The fall affects the totality of what it means to be human.  All the different aspects of our gender – of being male or female – are susceptible to the consequences of the fall.  </a:t>
            </a:r>
            <a:endParaRPr lang="en-AU" sz="1900" dirty="0" smtClean="0"/>
          </a:p>
          <a:p>
            <a:endParaRPr lang="en-AU" sz="1900" dirty="0" smtClean="0"/>
          </a:p>
          <a:p>
            <a:r>
              <a:rPr lang="en-AU" sz="1900" dirty="0" smtClean="0"/>
              <a:t>Transgender:</a:t>
            </a:r>
            <a:r>
              <a:rPr lang="en-AU" sz="1900" baseline="0" dirty="0" smtClean="0"/>
              <a:t> </a:t>
            </a:r>
            <a:r>
              <a:rPr lang="en-AU" sz="1900" dirty="0" smtClean="0"/>
              <a:t>Someone whose physical appearance, behaviour, feelings of gender identity goes against what other people in the same culture would normally expect from someone of that gender. </a:t>
            </a:r>
          </a:p>
          <a:p>
            <a:endParaRPr lang="en-AU" sz="1900" dirty="0"/>
          </a:p>
          <a:p>
            <a:endParaRPr lang="en-AU" sz="1900" dirty="0"/>
          </a:p>
          <a:p>
            <a:r>
              <a:rPr lang="en-AU" sz="1900" dirty="0"/>
              <a:t>Because of the fall, we now have GID, LGBT, transgender, transsexual... </a:t>
            </a:r>
          </a:p>
          <a:p>
            <a:r>
              <a:rPr lang="en-AU" sz="1900" dirty="0"/>
              <a:t>Not all of us have our gender messed up.  Sin doesn’t affect us all in exactly the same way.  </a:t>
            </a:r>
          </a:p>
          <a:p>
            <a:endParaRPr lang="en-AU" sz="1900" dirty="0"/>
          </a:p>
          <a:p>
            <a:r>
              <a:rPr lang="en-AU" sz="1900" dirty="0"/>
              <a:t>But, in our pastoral work and / or our personal lives, we will come across people who have </a:t>
            </a:r>
            <a:r>
              <a:rPr lang="en-AU" sz="1900" b="1" dirty="0"/>
              <a:t>aspects of their gender out of alignment with the created pattern</a:t>
            </a:r>
            <a:r>
              <a:rPr lang="en-AU" sz="1900" dirty="0"/>
              <a:t>.  </a:t>
            </a:r>
          </a:p>
          <a:p>
            <a:r>
              <a:rPr lang="en-AU" sz="1900" dirty="0"/>
              <a:t>This part of the presentation will help us understand the range of this gender variance, and help us to be comfortable to deal with these gender-variance issues in a pastoral and personal level.  </a:t>
            </a:r>
          </a:p>
          <a:p>
            <a:endParaRPr lang="en-AU" sz="1900"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03276" indent="-270491" eaLnBrk="0" hangingPunct="0">
              <a:defRPr>
                <a:solidFill>
                  <a:schemeClr val="tx1"/>
                </a:solidFill>
                <a:latin typeface="Garamond" pitchFamily="18" charset="0"/>
                <a:cs typeface="Arial" charset="0"/>
              </a:defRPr>
            </a:lvl2pPr>
            <a:lvl3pPr marL="1081964" indent="-216393" eaLnBrk="0" hangingPunct="0">
              <a:defRPr>
                <a:solidFill>
                  <a:schemeClr val="tx1"/>
                </a:solidFill>
                <a:latin typeface="Garamond" pitchFamily="18" charset="0"/>
                <a:cs typeface="Arial" charset="0"/>
              </a:defRPr>
            </a:lvl3pPr>
            <a:lvl4pPr marL="1514749" indent="-216393" eaLnBrk="0" hangingPunct="0">
              <a:defRPr>
                <a:solidFill>
                  <a:schemeClr val="tx1"/>
                </a:solidFill>
                <a:latin typeface="Garamond" pitchFamily="18" charset="0"/>
                <a:cs typeface="Arial" charset="0"/>
              </a:defRPr>
            </a:lvl4pPr>
            <a:lvl5pPr marL="1947535" indent="-216393" eaLnBrk="0" hangingPunct="0">
              <a:defRPr>
                <a:solidFill>
                  <a:schemeClr val="tx1"/>
                </a:solidFill>
                <a:latin typeface="Garamond" pitchFamily="18" charset="0"/>
                <a:cs typeface="Arial" charset="0"/>
              </a:defRPr>
            </a:lvl5pPr>
            <a:lvl6pPr marL="2380320" indent="-216393" eaLnBrk="0" fontAlgn="base" hangingPunct="0">
              <a:spcBef>
                <a:spcPct val="0"/>
              </a:spcBef>
              <a:spcAft>
                <a:spcPct val="0"/>
              </a:spcAft>
              <a:defRPr>
                <a:solidFill>
                  <a:schemeClr val="tx1"/>
                </a:solidFill>
                <a:latin typeface="Garamond" pitchFamily="18" charset="0"/>
                <a:cs typeface="Arial" charset="0"/>
              </a:defRPr>
            </a:lvl6pPr>
            <a:lvl7pPr marL="2813106" indent="-216393" eaLnBrk="0" fontAlgn="base" hangingPunct="0">
              <a:spcBef>
                <a:spcPct val="0"/>
              </a:spcBef>
              <a:spcAft>
                <a:spcPct val="0"/>
              </a:spcAft>
              <a:defRPr>
                <a:solidFill>
                  <a:schemeClr val="tx1"/>
                </a:solidFill>
                <a:latin typeface="Garamond" pitchFamily="18" charset="0"/>
                <a:cs typeface="Arial" charset="0"/>
              </a:defRPr>
            </a:lvl7pPr>
            <a:lvl8pPr marL="3245891" indent="-216393" eaLnBrk="0" fontAlgn="base" hangingPunct="0">
              <a:spcBef>
                <a:spcPct val="0"/>
              </a:spcBef>
              <a:spcAft>
                <a:spcPct val="0"/>
              </a:spcAft>
              <a:defRPr>
                <a:solidFill>
                  <a:schemeClr val="tx1"/>
                </a:solidFill>
                <a:latin typeface="Garamond" pitchFamily="18" charset="0"/>
                <a:cs typeface="Arial" charset="0"/>
              </a:defRPr>
            </a:lvl8pPr>
            <a:lvl9pPr marL="3678677" indent="-216393"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FF083AFE-471D-4FEF-B418-88346958C5C0}" type="slidenum">
              <a:rPr lang="en-AU" smtClean="0"/>
              <a:pPr eaLnBrk="1" hangingPunct="1"/>
              <a:t>3</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2670175" y="273050"/>
            <a:ext cx="1260475" cy="94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241936" y="1364863"/>
            <a:ext cx="6222326" cy="7642941"/>
          </a:xfrm>
        </p:spPr>
        <p:txBody>
          <a:bodyPr wrap="square" numCol="1" anchor="t" anchorCtr="0" compatLnSpc="1">
            <a:prstTxWarp prst="textNoShape">
              <a:avLst/>
            </a:prstTxWarp>
            <a:normAutofit fontScale="92500" lnSpcReduction="20000"/>
          </a:bodyPr>
          <a:lstStyle/>
          <a:p>
            <a:pPr>
              <a:defRPr/>
            </a:pPr>
            <a:r>
              <a:rPr lang="en-AU" dirty="0" smtClean="0"/>
              <a:t>There are four aspects to gender – to being male or female.  </a:t>
            </a:r>
          </a:p>
          <a:p>
            <a:pPr>
              <a:defRPr/>
            </a:pPr>
            <a:endParaRPr lang="en-AU" sz="1500" dirty="0"/>
          </a:p>
          <a:p>
            <a:pPr>
              <a:defRPr/>
            </a:pPr>
            <a:r>
              <a:rPr lang="en-AU" sz="1500" b="1" dirty="0"/>
              <a:t>Biological Sex </a:t>
            </a:r>
          </a:p>
          <a:p>
            <a:pPr>
              <a:defRPr/>
            </a:pPr>
            <a:r>
              <a:rPr lang="en-AU" sz="1500" dirty="0"/>
              <a:t>The biology forms a foundation but is not the whole story.  </a:t>
            </a:r>
          </a:p>
          <a:p>
            <a:pPr>
              <a:defRPr/>
            </a:pPr>
            <a:r>
              <a:rPr lang="en-AU" sz="1500" dirty="0"/>
              <a:t>Biological sex is driven by chromosomes.  Men have XY, women XX.  This is determined at fertilisation.  The ovum always carries an X; the baby’s gender is determined by whichever chromosome the man’s sperm carries.  (More on next slide.)  </a:t>
            </a:r>
          </a:p>
          <a:p>
            <a:pPr>
              <a:defRPr/>
            </a:pPr>
            <a:r>
              <a:rPr lang="en-AU" sz="1500" dirty="0"/>
              <a:t>Men have testis, male internal and external genitals (penis, scrotum), develop secondary sexual characteristics of a male at puberty (brought about by testosterone) (muscles, body hair, deep voice) and have a male sexual arousal pattern of erection and ejaculation.  </a:t>
            </a:r>
          </a:p>
          <a:p>
            <a:pPr>
              <a:defRPr/>
            </a:pPr>
            <a:r>
              <a:rPr lang="en-AU" sz="1500" dirty="0"/>
              <a:t>Women have ovaries (= female gonads) and the external (vulva – labia major, labia minor &amp; clitoris) and internal (uterus and tubes) genitalia of females.  They respond with a female pattern of arousal (more later).  Women develop secondary sexual characteristics (breasts &amp; body shape &amp; menstruation) at puberty (brought about by oestrogen &amp; progesterone).  </a:t>
            </a:r>
          </a:p>
          <a:p>
            <a:pPr>
              <a:defRPr/>
            </a:pPr>
            <a:endParaRPr lang="en-AU" sz="1500" dirty="0"/>
          </a:p>
          <a:p>
            <a:pPr>
              <a:defRPr/>
            </a:pPr>
            <a:r>
              <a:rPr lang="en-AU" sz="1500" b="1" dirty="0"/>
              <a:t>Gender Role  </a:t>
            </a:r>
          </a:p>
          <a:p>
            <a:pPr>
              <a:defRPr/>
            </a:pPr>
            <a:r>
              <a:rPr lang="en-AU" sz="1500" dirty="0"/>
              <a:t>Men act masculine and females act feminine.  This is partly culturally determined.  We would also assert a Biblical-Evangelical-Christian framework for gender roles – more later.  </a:t>
            </a:r>
          </a:p>
          <a:p>
            <a:pPr>
              <a:defRPr/>
            </a:pPr>
            <a:endParaRPr lang="en-AU" sz="1500" dirty="0"/>
          </a:p>
          <a:p>
            <a:pPr>
              <a:defRPr/>
            </a:pPr>
            <a:r>
              <a:rPr lang="en-AU" sz="1500" b="1" dirty="0"/>
              <a:t>Gender identity  </a:t>
            </a:r>
          </a:p>
          <a:p>
            <a:pPr>
              <a:defRPr/>
            </a:pPr>
            <a:r>
              <a:rPr lang="en-AU" sz="1500" dirty="0"/>
              <a:t>This has to do with a person’s core identity – who you deeply know yourself to be – as either male or female .  A boy says he knows he’s a boy, a girl knows she’s a girl.  </a:t>
            </a:r>
          </a:p>
          <a:p>
            <a:pPr>
              <a:defRPr/>
            </a:pPr>
            <a:endParaRPr lang="en-AU" sz="1500" dirty="0"/>
          </a:p>
          <a:p>
            <a:pPr>
              <a:defRPr/>
            </a:pPr>
            <a:r>
              <a:rPr lang="en-AU" sz="1500" b="1" dirty="0"/>
              <a:t>Sexual orientation  </a:t>
            </a:r>
          </a:p>
          <a:p>
            <a:pPr>
              <a:defRPr/>
            </a:pPr>
            <a:r>
              <a:rPr lang="en-AU" sz="1500" dirty="0"/>
              <a:t>This has to do with whom you’re sexually attracted to..</a:t>
            </a:r>
          </a:p>
          <a:p>
            <a:pPr>
              <a:defRPr/>
            </a:pPr>
            <a:endParaRPr lang="en-AU" sz="1500" dirty="0"/>
          </a:p>
          <a:p>
            <a:pPr>
              <a:defRPr/>
            </a:pPr>
            <a:r>
              <a:rPr lang="en-AU" sz="1500" b="1" dirty="0"/>
              <a:t>Variations </a:t>
            </a:r>
          </a:p>
          <a:p>
            <a:pPr>
              <a:defRPr/>
            </a:pPr>
            <a:r>
              <a:rPr lang="en-AU" sz="1500" dirty="0"/>
              <a:t>In our fallen world – this created goodness can be messed up at each of these stages.  </a:t>
            </a:r>
          </a:p>
          <a:p>
            <a:pPr>
              <a:defRPr/>
            </a:pPr>
            <a:r>
              <a:rPr lang="en-AU" sz="1500" dirty="0"/>
              <a:t>Please refer to Appendix One in your pre-reading.  </a:t>
            </a:r>
          </a:p>
          <a:p>
            <a:pPr>
              <a:defRPr/>
            </a:pPr>
            <a:r>
              <a:rPr lang="en-AU" sz="1500" dirty="0"/>
              <a:t>Not going to explain each one.  Some defined in Appendix 2.  This is FYI the potential range of gender diversity.  </a:t>
            </a:r>
          </a:p>
          <a:p>
            <a:pPr>
              <a:defRPr/>
            </a:pPr>
            <a:endParaRPr lang="en-AU"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03276" indent="-270491" eaLnBrk="0" hangingPunct="0">
              <a:defRPr>
                <a:solidFill>
                  <a:schemeClr val="tx1"/>
                </a:solidFill>
                <a:latin typeface="Garamond" pitchFamily="18" charset="0"/>
                <a:cs typeface="Arial" charset="0"/>
              </a:defRPr>
            </a:lvl2pPr>
            <a:lvl3pPr marL="1081964" indent="-216393" eaLnBrk="0" hangingPunct="0">
              <a:defRPr>
                <a:solidFill>
                  <a:schemeClr val="tx1"/>
                </a:solidFill>
                <a:latin typeface="Garamond" pitchFamily="18" charset="0"/>
                <a:cs typeface="Arial" charset="0"/>
              </a:defRPr>
            </a:lvl3pPr>
            <a:lvl4pPr marL="1514749" indent="-216393" eaLnBrk="0" hangingPunct="0">
              <a:defRPr>
                <a:solidFill>
                  <a:schemeClr val="tx1"/>
                </a:solidFill>
                <a:latin typeface="Garamond" pitchFamily="18" charset="0"/>
                <a:cs typeface="Arial" charset="0"/>
              </a:defRPr>
            </a:lvl4pPr>
            <a:lvl5pPr marL="1947535" indent="-216393" eaLnBrk="0" hangingPunct="0">
              <a:defRPr>
                <a:solidFill>
                  <a:schemeClr val="tx1"/>
                </a:solidFill>
                <a:latin typeface="Garamond" pitchFamily="18" charset="0"/>
                <a:cs typeface="Arial" charset="0"/>
              </a:defRPr>
            </a:lvl5pPr>
            <a:lvl6pPr marL="2380320" indent="-216393" eaLnBrk="0" fontAlgn="base" hangingPunct="0">
              <a:spcBef>
                <a:spcPct val="0"/>
              </a:spcBef>
              <a:spcAft>
                <a:spcPct val="0"/>
              </a:spcAft>
              <a:defRPr>
                <a:solidFill>
                  <a:schemeClr val="tx1"/>
                </a:solidFill>
                <a:latin typeface="Garamond" pitchFamily="18" charset="0"/>
                <a:cs typeface="Arial" charset="0"/>
              </a:defRPr>
            </a:lvl6pPr>
            <a:lvl7pPr marL="2813106" indent="-216393" eaLnBrk="0" fontAlgn="base" hangingPunct="0">
              <a:spcBef>
                <a:spcPct val="0"/>
              </a:spcBef>
              <a:spcAft>
                <a:spcPct val="0"/>
              </a:spcAft>
              <a:defRPr>
                <a:solidFill>
                  <a:schemeClr val="tx1"/>
                </a:solidFill>
                <a:latin typeface="Garamond" pitchFamily="18" charset="0"/>
                <a:cs typeface="Arial" charset="0"/>
              </a:defRPr>
            </a:lvl7pPr>
            <a:lvl8pPr marL="3245891" indent="-216393" eaLnBrk="0" fontAlgn="base" hangingPunct="0">
              <a:spcBef>
                <a:spcPct val="0"/>
              </a:spcBef>
              <a:spcAft>
                <a:spcPct val="0"/>
              </a:spcAft>
              <a:defRPr>
                <a:solidFill>
                  <a:schemeClr val="tx1"/>
                </a:solidFill>
                <a:latin typeface="Garamond" pitchFamily="18" charset="0"/>
                <a:cs typeface="Arial" charset="0"/>
              </a:defRPr>
            </a:lvl8pPr>
            <a:lvl9pPr marL="3678677" indent="-216393"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EA26A88F-7899-4C48-B9B0-4D86EA1D1E62}" type="slidenum">
              <a:rPr lang="en-AU" smtClean="0"/>
              <a:pPr eaLnBrk="1" hangingPunct="1"/>
              <a:t>4</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2378075" y="409575"/>
            <a:ext cx="1365250" cy="1023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79128" y="1501060"/>
            <a:ext cx="5825425" cy="6957611"/>
          </a:xfrm>
        </p:spPr>
        <p:txBody>
          <a:bodyPr wrap="square" numCol="1" anchor="t" anchorCtr="0" compatLnSpc="1">
            <a:prstTxWarp prst="textNoShape">
              <a:avLst/>
            </a:prstTxWarp>
            <a:normAutofit lnSpcReduction="10000"/>
          </a:bodyPr>
          <a:lstStyle/>
          <a:p>
            <a:pPr marL="211459" indent="-211459">
              <a:defRPr/>
            </a:pPr>
            <a:r>
              <a:rPr lang="en-AU" b="1" dirty="0" smtClean="0"/>
              <a:t>BIOLOGICAL SEX </a:t>
            </a:r>
            <a:endParaRPr lang="en-AU" dirty="0" smtClean="0"/>
          </a:p>
          <a:p>
            <a:pPr marL="211459" indent="-211459">
              <a:buFont typeface="+mj-lt"/>
              <a:buAutoNum type="arabicPeriod"/>
              <a:defRPr/>
            </a:pPr>
            <a:r>
              <a:rPr lang="en-AU" sz="1500" dirty="0"/>
              <a:t>When a sperm and ovum meet, an XY sex chromosome combination determines a BOY baby and an XX combination a GIRL baby.</a:t>
            </a:r>
          </a:p>
          <a:p>
            <a:pPr marL="211459" indent="-211459">
              <a:buFont typeface="+mj-lt"/>
              <a:buAutoNum type="arabicPeriod"/>
              <a:defRPr/>
            </a:pPr>
            <a:r>
              <a:rPr lang="en-AU" sz="1500" dirty="0"/>
              <a:t>In the presence of this “Y” chromosome – we have testis.  An OVARY will not develop without the “X” sex chromosome</a:t>
            </a:r>
          </a:p>
          <a:p>
            <a:pPr marL="211459" indent="-211459">
              <a:buFont typeface="+mj-lt"/>
              <a:buAutoNum type="arabicPeriod"/>
              <a:defRPr/>
            </a:pPr>
            <a:r>
              <a:rPr lang="en-AU" sz="1500" dirty="0"/>
              <a:t>Once the testis starts developing – it produces the male hormone Testosterone.</a:t>
            </a:r>
          </a:p>
          <a:p>
            <a:pPr marL="211459" indent="-211459">
              <a:buFont typeface="+mj-lt"/>
              <a:buAutoNum type="arabicPeriod"/>
              <a:defRPr/>
            </a:pPr>
            <a:r>
              <a:rPr lang="en-AU" sz="1500" dirty="0"/>
              <a:t>Testosterone now starts ‘masculinising’ the internal and external genitalia.  This happens about 6-7 weeks after fertilisation of the ovum by the sperm.  </a:t>
            </a:r>
            <a:r>
              <a:rPr lang="en-AU" sz="1500" b="1" dirty="0"/>
              <a:t>If</a:t>
            </a:r>
            <a:r>
              <a:rPr lang="en-AU" sz="1500" dirty="0"/>
              <a:t> there is </a:t>
            </a:r>
            <a:r>
              <a:rPr lang="en-AU" sz="1500" b="1" dirty="0"/>
              <a:t>no testosterone</a:t>
            </a:r>
            <a:r>
              <a:rPr lang="en-AU" sz="1500" dirty="0"/>
              <a:t> (as in a female baby) </a:t>
            </a:r>
            <a:r>
              <a:rPr lang="en-AU" sz="1500" b="1" dirty="0"/>
              <a:t>or</a:t>
            </a:r>
            <a:r>
              <a:rPr lang="en-AU" sz="1500" dirty="0"/>
              <a:t> for some reason the </a:t>
            </a:r>
            <a:r>
              <a:rPr lang="en-AU" sz="1500" b="1" dirty="0"/>
              <a:t>tissues in the body cannot respond to the testosterone</a:t>
            </a:r>
            <a:r>
              <a:rPr lang="en-AU" sz="1500" dirty="0"/>
              <a:t> then the internal and external genitals will develop as a female.</a:t>
            </a:r>
          </a:p>
          <a:p>
            <a:pPr marL="211459" indent="-211459">
              <a:buFont typeface="+mj-lt"/>
              <a:buAutoNum type="arabicPeriod"/>
              <a:defRPr/>
            </a:pPr>
            <a:r>
              <a:rPr lang="en-AU" sz="1500" dirty="0"/>
              <a:t>At some time in </a:t>
            </a:r>
            <a:r>
              <a:rPr lang="en-AU" sz="1500" dirty="0" err="1"/>
              <a:t>utero</a:t>
            </a:r>
            <a:r>
              <a:rPr lang="en-AU" sz="1500" dirty="0"/>
              <a:t>, our brain is ‘sexed’ to be either male or female.  This both physiological (as in the patterns of hormone production at and after puberty) and other aspects such as identity, behaviour and orientation.  We are not yet certain how this brain sexualisation happens in the womb.  </a:t>
            </a:r>
          </a:p>
          <a:p>
            <a:pPr>
              <a:defRPr/>
            </a:pPr>
            <a:endParaRPr lang="en-AU" sz="1500" dirty="0"/>
          </a:p>
          <a:p>
            <a:pPr>
              <a:defRPr/>
            </a:pPr>
            <a:r>
              <a:rPr lang="en-AU" sz="1500" b="1" dirty="0"/>
              <a:t>Created goodness in sexual anatomy:  A perfect fit - complementary male and female genitalia.</a:t>
            </a:r>
          </a:p>
          <a:p>
            <a:pPr>
              <a:defRPr/>
            </a:pPr>
            <a:r>
              <a:rPr lang="en-AU" sz="1500" dirty="0"/>
              <a:t>While all other body systems are similar in men and women, the sexual and reproductive systems are uniquely complementary.</a:t>
            </a:r>
          </a:p>
          <a:p>
            <a:pPr>
              <a:buFontTx/>
              <a:buChar char="•"/>
              <a:defRPr/>
            </a:pPr>
            <a:r>
              <a:rPr lang="en-AU" sz="1500" dirty="0"/>
              <a:t>The penis if made to fit perfectly into the shape and direction of the vagina.</a:t>
            </a:r>
          </a:p>
          <a:p>
            <a:pPr>
              <a:buFontTx/>
              <a:buChar char="•"/>
              <a:defRPr/>
            </a:pPr>
            <a:r>
              <a:rPr lang="en-AU" sz="1500" dirty="0"/>
              <a:t>The vagina is made to moisten when aroused to enable entry of the penis.  It is also covered with a lining that does not traumatise easily.</a:t>
            </a:r>
          </a:p>
          <a:p>
            <a:pPr>
              <a:buFontTx/>
              <a:buChar char="•"/>
              <a:defRPr/>
            </a:pPr>
            <a:r>
              <a:rPr lang="en-AU" sz="1500" dirty="0"/>
              <a:t>Also:  The only organ in the body God created solely for pleasure is the clitoris.  </a:t>
            </a:r>
          </a:p>
          <a:p>
            <a:pPr>
              <a:defRPr/>
            </a:pPr>
            <a:endParaRPr lang="en-AU" sz="1500"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03276" indent="-270491" eaLnBrk="0" hangingPunct="0">
              <a:defRPr>
                <a:solidFill>
                  <a:schemeClr val="tx1"/>
                </a:solidFill>
                <a:latin typeface="Garamond" pitchFamily="18" charset="0"/>
                <a:cs typeface="Arial" charset="0"/>
              </a:defRPr>
            </a:lvl2pPr>
            <a:lvl3pPr marL="1081964" indent="-216393" eaLnBrk="0" hangingPunct="0">
              <a:defRPr>
                <a:solidFill>
                  <a:schemeClr val="tx1"/>
                </a:solidFill>
                <a:latin typeface="Garamond" pitchFamily="18" charset="0"/>
                <a:cs typeface="Arial" charset="0"/>
              </a:defRPr>
            </a:lvl3pPr>
            <a:lvl4pPr marL="1514749" indent="-216393" eaLnBrk="0" hangingPunct="0">
              <a:defRPr>
                <a:solidFill>
                  <a:schemeClr val="tx1"/>
                </a:solidFill>
                <a:latin typeface="Garamond" pitchFamily="18" charset="0"/>
                <a:cs typeface="Arial" charset="0"/>
              </a:defRPr>
            </a:lvl4pPr>
            <a:lvl5pPr marL="1947535" indent="-216393" eaLnBrk="0" hangingPunct="0">
              <a:defRPr>
                <a:solidFill>
                  <a:schemeClr val="tx1"/>
                </a:solidFill>
                <a:latin typeface="Garamond" pitchFamily="18" charset="0"/>
                <a:cs typeface="Arial" charset="0"/>
              </a:defRPr>
            </a:lvl5pPr>
            <a:lvl6pPr marL="2380320" indent="-216393" eaLnBrk="0" fontAlgn="base" hangingPunct="0">
              <a:spcBef>
                <a:spcPct val="0"/>
              </a:spcBef>
              <a:spcAft>
                <a:spcPct val="0"/>
              </a:spcAft>
              <a:defRPr>
                <a:solidFill>
                  <a:schemeClr val="tx1"/>
                </a:solidFill>
                <a:latin typeface="Garamond" pitchFamily="18" charset="0"/>
                <a:cs typeface="Arial" charset="0"/>
              </a:defRPr>
            </a:lvl6pPr>
            <a:lvl7pPr marL="2813106" indent="-216393" eaLnBrk="0" fontAlgn="base" hangingPunct="0">
              <a:spcBef>
                <a:spcPct val="0"/>
              </a:spcBef>
              <a:spcAft>
                <a:spcPct val="0"/>
              </a:spcAft>
              <a:defRPr>
                <a:solidFill>
                  <a:schemeClr val="tx1"/>
                </a:solidFill>
                <a:latin typeface="Garamond" pitchFamily="18" charset="0"/>
                <a:cs typeface="Arial" charset="0"/>
              </a:defRPr>
            </a:lvl7pPr>
            <a:lvl8pPr marL="3245891" indent="-216393" eaLnBrk="0" fontAlgn="base" hangingPunct="0">
              <a:spcBef>
                <a:spcPct val="0"/>
              </a:spcBef>
              <a:spcAft>
                <a:spcPct val="0"/>
              </a:spcAft>
              <a:defRPr>
                <a:solidFill>
                  <a:schemeClr val="tx1"/>
                </a:solidFill>
                <a:latin typeface="Garamond" pitchFamily="18" charset="0"/>
                <a:cs typeface="Arial" charset="0"/>
              </a:defRPr>
            </a:lvl8pPr>
            <a:lvl9pPr marL="3678677" indent="-216393"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811A90C-1A4F-49BC-A3BC-E36F988BB475}" type="slidenum">
              <a:rPr lang="en-AU" smtClean="0"/>
              <a:pPr eaLnBrk="1" hangingPunct="1"/>
              <a:t>5</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2395538" y="614363"/>
            <a:ext cx="1816100" cy="1362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553447" y="2047295"/>
            <a:ext cx="5825425" cy="6411376"/>
          </a:xfrm>
        </p:spPr>
        <p:txBody>
          <a:bodyPr wrap="square" numCol="1" anchor="t" anchorCtr="0" compatLnSpc="1">
            <a:prstTxWarp prst="textNoShape">
              <a:avLst/>
            </a:prstTxWarp>
            <a:normAutofit lnSpcReduction="10000"/>
          </a:bodyPr>
          <a:lstStyle/>
          <a:p>
            <a:pPr>
              <a:defRPr/>
            </a:pPr>
            <a:r>
              <a:rPr lang="en-AU" sz="1500" dirty="0"/>
              <a:t>Here is one example of how biological gender can be inconsistent, and how important the sexing of the brain is.  </a:t>
            </a:r>
          </a:p>
          <a:p>
            <a:pPr>
              <a:defRPr/>
            </a:pPr>
            <a:r>
              <a:rPr lang="en-AU" sz="1500" dirty="0"/>
              <a:t>Castor </a:t>
            </a:r>
            <a:r>
              <a:rPr lang="en-AU" sz="1500" dirty="0" err="1"/>
              <a:t>Semenya</a:t>
            </a:r>
            <a:r>
              <a:rPr lang="en-AU" sz="1500" dirty="0"/>
              <a:t> was NOT a hermaphrodite.  A true hermaphrodite has BOTH testis and ovarian tissue.  She has testes but no ovarian tissue.  She probably had Partial</a:t>
            </a:r>
            <a:r>
              <a:rPr lang="en-AU" sz="1500" b="1" dirty="0"/>
              <a:t> Androgen Insensitivity Syndrome</a:t>
            </a:r>
            <a:r>
              <a:rPr lang="en-AU" sz="1500" dirty="0"/>
              <a:t>. [AIS]</a:t>
            </a:r>
          </a:p>
          <a:p>
            <a:pPr>
              <a:defRPr/>
            </a:pPr>
            <a:r>
              <a:rPr lang="en-AU" sz="1500" b="1" i="1" dirty="0" err="1"/>
              <a:t>Semenya</a:t>
            </a:r>
            <a:r>
              <a:rPr lang="en-AU" sz="1500" b="1" i="1" dirty="0"/>
              <a:t>: </a:t>
            </a:r>
          </a:p>
          <a:p>
            <a:pPr>
              <a:buFontTx/>
              <a:buChar char="•"/>
              <a:defRPr/>
            </a:pPr>
            <a:r>
              <a:rPr lang="en-AU" sz="1500" dirty="0"/>
              <a:t> is a Chromosomal MALE (with testis – usually </a:t>
            </a:r>
            <a:r>
              <a:rPr lang="en-AU" sz="1500" dirty="0" err="1"/>
              <a:t>undescended</a:t>
            </a:r>
            <a:r>
              <a:rPr lang="en-AU" sz="1500" dirty="0"/>
              <a:t> testis inside the abdomen or in the groin)</a:t>
            </a:r>
          </a:p>
          <a:p>
            <a:pPr>
              <a:buFontTx/>
              <a:buChar char="•"/>
              <a:defRPr/>
            </a:pPr>
            <a:r>
              <a:rPr lang="en-AU" sz="1500" dirty="0"/>
              <a:t> has male levels of testosterone.</a:t>
            </a:r>
          </a:p>
          <a:p>
            <a:pPr>
              <a:defRPr/>
            </a:pPr>
            <a:r>
              <a:rPr lang="en-AU" sz="1500" dirty="0"/>
              <a:t>BUT in her, the </a:t>
            </a:r>
            <a:r>
              <a:rPr lang="en-AU" sz="1500" b="1" dirty="0"/>
              <a:t>tissues of her developing genitals (early in her development in the womb of her mother)  did not respond to the testosterone</a:t>
            </a:r>
            <a:r>
              <a:rPr lang="en-AU" sz="1500" dirty="0"/>
              <a:t> (didn’t have what we call a receptor for the hormone).  She has the external genitals of a female.  But she does not have female internal genitalia – she has no womb and cannot get pregnant.  </a:t>
            </a:r>
          </a:p>
          <a:p>
            <a:pPr>
              <a:defRPr/>
            </a:pPr>
            <a:r>
              <a:rPr lang="en-AU" sz="1500" b="1" i="1" dirty="0"/>
              <a:t>Maybe</a:t>
            </a:r>
            <a:r>
              <a:rPr lang="en-AU" sz="1500" dirty="0"/>
              <a:t>:  Her muscles had the receptors and responded to the testosterone. Giving her a ‘male’ muscle development.</a:t>
            </a:r>
          </a:p>
          <a:p>
            <a:pPr>
              <a:defRPr/>
            </a:pPr>
            <a:r>
              <a:rPr lang="en-AU" sz="1500" dirty="0"/>
              <a:t>What about her brain?  </a:t>
            </a:r>
          </a:p>
          <a:p>
            <a:pPr>
              <a:defRPr/>
            </a:pPr>
            <a:r>
              <a:rPr lang="en-AU" sz="1500" b="1" dirty="0"/>
              <a:t>Most AIS individuals see themselves as FEMALE – so their brains are NOT masculinised.  </a:t>
            </a:r>
            <a:r>
              <a:rPr lang="en-AU" sz="1500" dirty="0" err="1"/>
              <a:t>Semenya</a:t>
            </a:r>
            <a:r>
              <a:rPr lang="en-AU" sz="1500" dirty="0"/>
              <a:t> fits into this – she sees herself clearly as a female.  </a:t>
            </a:r>
          </a:p>
          <a:p>
            <a:pPr>
              <a:defRPr/>
            </a:pPr>
            <a:r>
              <a:rPr lang="en-AU" sz="1500" b="1" i="1" dirty="0"/>
              <a:t>So what is </a:t>
            </a:r>
            <a:r>
              <a:rPr lang="en-AU" sz="1500" b="1" i="1" dirty="0" err="1"/>
              <a:t>Semenya</a:t>
            </a:r>
            <a:r>
              <a:rPr lang="en-AU" sz="1500" b="1" i="1" dirty="0"/>
              <a:t>?  </a:t>
            </a:r>
          </a:p>
          <a:p>
            <a:pPr>
              <a:buFontTx/>
              <a:buChar char="•"/>
              <a:defRPr/>
            </a:pPr>
            <a:r>
              <a:rPr lang="en-AU" sz="1500" dirty="0"/>
              <a:t> A male because she has ‘XY’ Chromosomes and un-descended testis...?</a:t>
            </a:r>
          </a:p>
          <a:p>
            <a:pPr>
              <a:buFontTx/>
              <a:buChar char="•"/>
              <a:defRPr/>
            </a:pPr>
            <a:r>
              <a:rPr lang="en-AU" sz="1500" dirty="0"/>
              <a:t> A female because she sees herself as a woman and looks like one...?</a:t>
            </a:r>
          </a:p>
          <a:p>
            <a:pPr>
              <a:defRPr/>
            </a:pPr>
            <a:endParaRPr lang="en-AU" sz="1500"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03276" indent="-270491" eaLnBrk="0" hangingPunct="0">
              <a:defRPr>
                <a:solidFill>
                  <a:schemeClr val="tx1"/>
                </a:solidFill>
                <a:latin typeface="Garamond" pitchFamily="18" charset="0"/>
                <a:cs typeface="Arial" charset="0"/>
              </a:defRPr>
            </a:lvl2pPr>
            <a:lvl3pPr marL="1081964" indent="-216393" eaLnBrk="0" hangingPunct="0">
              <a:defRPr>
                <a:solidFill>
                  <a:schemeClr val="tx1"/>
                </a:solidFill>
                <a:latin typeface="Garamond" pitchFamily="18" charset="0"/>
                <a:cs typeface="Arial" charset="0"/>
              </a:defRPr>
            </a:lvl3pPr>
            <a:lvl4pPr marL="1514749" indent="-216393" eaLnBrk="0" hangingPunct="0">
              <a:defRPr>
                <a:solidFill>
                  <a:schemeClr val="tx1"/>
                </a:solidFill>
                <a:latin typeface="Garamond" pitchFamily="18" charset="0"/>
                <a:cs typeface="Arial" charset="0"/>
              </a:defRPr>
            </a:lvl4pPr>
            <a:lvl5pPr marL="1947535" indent="-216393" eaLnBrk="0" hangingPunct="0">
              <a:defRPr>
                <a:solidFill>
                  <a:schemeClr val="tx1"/>
                </a:solidFill>
                <a:latin typeface="Garamond" pitchFamily="18" charset="0"/>
                <a:cs typeface="Arial" charset="0"/>
              </a:defRPr>
            </a:lvl5pPr>
            <a:lvl6pPr marL="2380320" indent="-216393" eaLnBrk="0" fontAlgn="base" hangingPunct="0">
              <a:spcBef>
                <a:spcPct val="0"/>
              </a:spcBef>
              <a:spcAft>
                <a:spcPct val="0"/>
              </a:spcAft>
              <a:defRPr>
                <a:solidFill>
                  <a:schemeClr val="tx1"/>
                </a:solidFill>
                <a:latin typeface="Garamond" pitchFamily="18" charset="0"/>
                <a:cs typeface="Arial" charset="0"/>
              </a:defRPr>
            </a:lvl6pPr>
            <a:lvl7pPr marL="2813106" indent="-216393" eaLnBrk="0" fontAlgn="base" hangingPunct="0">
              <a:spcBef>
                <a:spcPct val="0"/>
              </a:spcBef>
              <a:spcAft>
                <a:spcPct val="0"/>
              </a:spcAft>
              <a:defRPr>
                <a:solidFill>
                  <a:schemeClr val="tx1"/>
                </a:solidFill>
                <a:latin typeface="Garamond" pitchFamily="18" charset="0"/>
                <a:cs typeface="Arial" charset="0"/>
              </a:defRPr>
            </a:lvl7pPr>
            <a:lvl8pPr marL="3245891" indent="-216393" eaLnBrk="0" fontAlgn="base" hangingPunct="0">
              <a:spcBef>
                <a:spcPct val="0"/>
              </a:spcBef>
              <a:spcAft>
                <a:spcPct val="0"/>
              </a:spcAft>
              <a:defRPr>
                <a:solidFill>
                  <a:schemeClr val="tx1"/>
                </a:solidFill>
                <a:latin typeface="Garamond" pitchFamily="18" charset="0"/>
                <a:cs typeface="Arial" charset="0"/>
              </a:defRPr>
            </a:lvl8pPr>
            <a:lvl9pPr marL="3678677" indent="-216393"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FB5420CF-3B14-4BE1-8AB1-10B1C5C4E7E9}" type="slidenum">
              <a:rPr lang="en-AU" smtClean="0"/>
              <a:pPr eaLnBrk="1" hangingPunct="1"/>
              <a:t>6</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2308225" y="204788"/>
            <a:ext cx="1501775" cy="1125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479128" y="1432962"/>
            <a:ext cx="5899745" cy="7025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500" dirty="0"/>
              <a:t>Gender roles are culturally defined behaviours that are seen as appropriate for males or females, including the attitudes, personality traits, emotions, and even postures and body language.  Gender roles also extend into social behaviours (occupation, dress, talk, intimacy patterns).  </a:t>
            </a:r>
          </a:p>
          <a:p>
            <a:r>
              <a:rPr lang="en-AU" sz="1500" b="1" i="1" dirty="0"/>
              <a:t>Children learn patterns early:  Being different leads to being bullied.</a:t>
            </a:r>
          </a:p>
          <a:p>
            <a:endParaRPr lang="en-AU" sz="1500" dirty="0"/>
          </a:p>
          <a:p>
            <a:r>
              <a:rPr lang="en-AU" sz="1500" b="1" dirty="0"/>
              <a:t>In Gods Created Goodness: </a:t>
            </a:r>
            <a:r>
              <a:rPr lang="en-AU" sz="1500" dirty="0"/>
              <a:t>Equal but not identical – Male and Female with complementary roles in life and love.</a:t>
            </a:r>
          </a:p>
          <a:p>
            <a:r>
              <a:rPr lang="en-AU" sz="1500" dirty="0"/>
              <a:t>Loving Leadership and enthusiastic Respect!</a:t>
            </a:r>
          </a:p>
          <a:p>
            <a:r>
              <a:rPr lang="en-AU" sz="1500" b="1" dirty="0"/>
              <a:t>In our fallen nature:</a:t>
            </a:r>
            <a:endParaRPr lang="en-AU" sz="1500" dirty="0"/>
          </a:p>
          <a:p>
            <a:pPr>
              <a:buFontTx/>
              <a:buChar char="•"/>
            </a:pPr>
            <a:r>
              <a:rPr lang="en-AU" sz="1500" dirty="0"/>
              <a:t>Rigid gender roles leads to</a:t>
            </a:r>
            <a:r>
              <a:rPr lang="en-AU" sz="1500" b="1" dirty="0"/>
              <a:t> Oppression</a:t>
            </a:r>
            <a:r>
              <a:rPr lang="en-AU" sz="1500" dirty="0"/>
              <a:t> (Abuse)</a:t>
            </a:r>
          </a:p>
          <a:p>
            <a:pPr>
              <a:buFontTx/>
              <a:buChar char="•"/>
            </a:pPr>
            <a:r>
              <a:rPr lang="en-AU" sz="1500" dirty="0"/>
              <a:t>On the other extreme – belief that all gender roles are socially constructed leads to </a:t>
            </a:r>
            <a:r>
              <a:rPr lang="en-AU" sz="1500" b="1" dirty="0"/>
              <a:t>Radical voluntarism</a:t>
            </a:r>
            <a:r>
              <a:rPr lang="en-AU" sz="1500" dirty="0"/>
              <a:t> – I do whatever I want, with no consideration of any external boundaries or responsibilities.  </a:t>
            </a:r>
          </a:p>
          <a:p>
            <a:pPr>
              <a:buFontTx/>
              <a:buChar char="•"/>
            </a:pPr>
            <a:r>
              <a:rPr lang="en-AU" sz="1500" dirty="0"/>
              <a:t>Some people might simultaneously feel like engaging in gender variant behaviour, </a:t>
            </a:r>
            <a:r>
              <a:rPr lang="en-AU" sz="1500" i="1" dirty="0"/>
              <a:t>and</a:t>
            </a:r>
            <a:r>
              <a:rPr lang="en-AU" sz="1500" dirty="0"/>
              <a:t>  </a:t>
            </a:r>
            <a:r>
              <a:rPr lang="en-AU" sz="1500" u="sng" dirty="0"/>
              <a:t>recognise that this behaviour they desire is inconsistent with their gender</a:t>
            </a:r>
            <a:r>
              <a:rPr lang="en-AU" sz="1500" dirty="0"/>
              <a:t>.  </a:t>
            </a:r>
            <a:r>
              <a:rPr lang="en-AU" sz="1500" dirty="0" err="1"/>
              <a:t>Eg</a:t>
            </a:r>
            <a:r>
              <a:rPr lang="en-AU" sz="1500" dirty="0"/>
              <a:t>: a man wanting to wear female underwear.  This conflict of desire against recognised gender role will cause them much distress.  </a:t>
            </a:r>
          </a:p>
          <a:p>
            <a:pPr>
              <a:buFontTx/>
              <a:buChar char="•"/>
            </a:pPr>
            <a:r>
              <a:rPr lang="en-AU" sz="1500" dirty="0"/>
              <a:t>Another pastoral issue might be parents where a child engages in gender variant behaviour.  </a:t>
            </a:r>
            <a:r>
              <a:rPr lang="en-AU" sz="1500" dirty="0" err="1"/>
              <a:t>Eg</a:t>
            </a:r>
            <a:r>
              <a:rPr lang="en-AU" sz="1500" dirty="0"/>
              <a:t>: a boy wants to play dolls with girls instead of sport; a girl wants to climb trees &amp; play rugby.  Parents may get frightened that their child is homosexual or transsexual.  It’s true that transsexuals  demonstrate gender variant behaviour very early in life.  However, most children who engage in gender variant behaviour grow up to be heterosexual adults; it’s just part of exploring who they are.  Tell the parents to relax.  </a:t>
            </a:r>
          </a:p>
          <a:p>
            <a:endParaRPr lang="en-AU" sz="1500"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03276" indent="-270491" eaLnBrk="0" hangingPunct="0">
              <a:defRPr>
                <a:solidFill>
                  <a:schemeClr val="tx1"/>
                </a:solidFill>
                <a:latin typeface="Garamond" pitchFamily="18" charset="0"/>
                <a:cs typeface="Arial" charset="0"/>
              </a:defRPr>
            </a:lvl2pPr>
            <a:lvl3pPr marL="1081964" indent="-216393" eaLnBrk="0" hangingPunct="0">
              <a:defRPr>
                <a:solidFill>
                  <a:schemeClr val="tx1"/>
                </a:solidFill>
                <a:latin typeface="Garamond" pitchFamily="18" charset="0"/>
                <a:cs typeface="Arial" charset="0"/>
              </a:defRPr>
            </a:lvl3pPr>
            <a:lvl4pPr marL="1514749" indent="-216393" eaLnBrk="0" hangingPunct="0">
              <a:defRPr>
                <a:solidFill>
                  <a:schemeClr val="tx1"/>
                </a:solidFill>
                <a:latin typeface="Garamond" pitchFamily="18" charset="0"/>
                <a:cs typeface="Arial" charset="0"/>
              </a:defRPr>
            </a:lvl4pPr>
            <a:lvl5pPr marL="1947535" indent="-216393" eaLnBrk="0" hangingPunct="0">
              <a:defRPr>
                <a:solidFill>
                  <a:schemeClr val="tx1"/>
                </a:solidFill>
                <a:latin typeface="Garamond" pitchFamily="18" charset="0"/>
                <a:cs typeface="Arial" charset="0"/>
              </a:defRPr>
            </a:lvl5pPr>
            <a:lvl6pPr marL="2380320" indent="-216393" eaLnBrk="0" fontAlgn="base" hangingPunct="0">
              <a:spcBef>
                <a:spcPct val="0"/>
              </a:spcBef>
              <a:spcAft>
                <a:spcPct val="0"/>
              </a:spcAft>
              <a:defRPr>
                <a:solidFill>
                  <a:schemeClr val="tx1"/>
                </a:solidFill>
                <a:latin typeface="Garamond" pitchFamily="18" charset="0"/>
                <a:cs typeface="Arial" charset="0"/>
              </a:defRPr>
            </a:lvl6pPr>
            <a:lvl7pPr marL="2813106" indent="-216393" eaLnBrk="0" fontAlgn="base" hangingPunct="0">
              <a:spcBef>
                <a:spcPct val="0"/>
              </a:spcBef>
              <a:spcAft>
                <a:spcPct val="0"/>
              </a:spcAft>
              <a:defRPr>
                <a:solidFill>
                  <a:schemeClr val="tx1"/>
                </a:solidFill>
                <a:latin typeface="Garamond" pitchFamily="18" charset="0"/>
                <a:cs typeface="Arial" charset="0"/>
              </a:defRPr>
            </a:lvl7pPr>
            <a:lvl8pPr marL="3245891" indent="-216393" eaLnBrk="0" fontAlgn="base" hangingPunct="0">
              <a:spcBef>
                <a:spcPct val="0"/>
              </a:spcBef>
              <a:spcAft>
                <a:spcPct val="0"/>
              </a:spcAft>
              <a:defRPr>
                <a:solidFill>
                  <a:schemeClr val="tx1"/>
                </a:solidFill>
                <a:latin typeface="Garamond" pitchFamily="18" charset="0"/>
                <a:cs typeface="Arial" charset="0"/>
              </a:defRPr>
            </a:lvl8pPr>
            <a:lvl9pPr marL="3678677" indent="-216393"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C2E4AA72-86CC-41AC-BE4E-A20E5F04A9D0}" type="slidenum">
              <a:rPr lang="en-AU" smtClean="0"/>
              <a:pPr eaLnBrk="1" hangingPunct="1"/>
              <a:t>7</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068388" y="685800"/>
            <a:ext cx="2725737" cy="2044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684694" y="2797824"/>
            <a:ext cx="5488613" cy="56608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2300" dirty="0"/>
              <a:t>Gender identity is our personal conception of ourselves as either male or female.  It refers to how a person develops a fundamental sense of belonging to one gender and not the other.  </a:t>
            </a:r>
          </a:p>
          <a:p>
            <a:r>
              <a:rPr lang="en-AU" sz="2300" dirty="0"/>
              <a:t>Very young children (three years) typically would unequivocally state “I am a boy” or “I am a girl”. </a:t>
            </a:r>
          </a:p>
          <a:p>
            <a:endParaRPr lang="en-AU" sz="2300" dirty="0"/>
          </a:p>
          <a:p>
            <a:endParaRPr lang="en-AU" sz="2300"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03276" indent="-270491" eaLnBrk="0" hangingPunct="0">
              <a:defRPr>
                <a:solidFill>
                  <a:schemeClr val="tx1"/>
                </a:solidFill>
                <a:latin typeface="Garamond" pitchFamily="18" charset="0"/>
                <a:cs typeface="Arial" charset="0"/>
              </a:defRPr>
            </a:lvl2pPr>
            <a:lvl3pPr marL="1081964" indent="-216393" eaLnBrk="0" hangingPunct="0">
              <a:defRPr>
                <a:solidFill>
                  <a:schemeClr val="tx1"/>
                </a:solidFill>
                <a:latin typeface="Garamond" pitchFamily="18" charset="0"/>
                <a:cs typeface="Arial" charset="0"/>
              </a:defRPr>
            </a:lvl3pPr>
            <a:lvl4pPr marL="1514749" indent="-216393" eaLnBrk="0" hangingPunct="0">
              <a:defRPr>
                <a:solidFill>
                  <a:schemeClr val="tx1"/>
                </a:solidFill>
                <a:latin typeface="Garamond" pitchFamily="18" charset="0"/>
                <a:cs typeface="Arial" charset="0"/>
              </a:defRPr>
            </a:lvl4pPr>
            <a:lvl5pPr marL="1947535" indent="-216393" eaLnBrk="0" hangingPunct="0">
              <a:defRPr>
                <a:solidFill>
                  <a:schemeClr val="tx1"/>
                </a:solidFill>
                <a:latin typeface="Garamond" pitchFamily="18" charset="0"/>
                <a:cs typeface="Arial" charset="0"/>
              </a:defRPr>
            </a:lvl5pPr>
            <a:lvl6pPr marL="2380320" indent="-216393" eaLnBrk="0" fontAlgn="base" hangingPunct="0">
              <a:spcBef>
                <a:spcPct val="0"/>
              </a:spcBef>
              <a:spcAft>
                <a:spcPct val="0"/>
              </a:spcAft>
              <a:defRPr>
                <a:solidFill>
                  <a:schemeClr val="tx1"/>
                </a:solidFill>
                <a:latin typeface="Garamond" pitchFamily="18" charset="0"/>
                <a:cs typeface="Arial" charset="0"/>
              </a:defRPr>
            </a:lvl6pPr>
            <a:lvl7pPr marL="2813106" indent="-216393" eaLnBrk="0" fontAlgn="base" hangingPunct="0">
              <a:spcBef>
                <a:spcPct val="0"/>
              </a:spcBef>
              <a:spcAft>
                <a:spcPct val="0"/>
              </a:spcAft>
              <a:defRPr>
                <a:solidFill>
                  <a:schemeClr val="tx1"/>
                </a:solidFill>
                <a:latin typeface="Garamond" pitchFamily="18" charset="0"/>
                <a:cs typeface="Arial" charset="0"/>
              </a:defRPr>
            </a:lvl7pPr>
            <a:lvl8pPr marL="3245891" indent="-216393" eaLnBrk="0" fontAlgn="base" hangingPunct="0">
              <a:spcBef>
                <a:spcPct val="0"/>
              </a:spcBef>
              <a:spcAft>
                <a:spcPct val="0"/>
              </a:spcAft>
              <a:defRPr>
                <a:solidFill>
                  <a:schemeClr val="tx1"/>
                </a:solidFill>
                <a:latin typeface="Garamond" pitchFamily="18" charset="0"/>
                <a:cs typeface="Arial" charset="0"/>
              </a:defRPr>
            </a:lvl8pPr>
            <a:lvl9pPr marL="3678677" indent="-216393"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8D354E8-63B0-4B95-AE40-06E8B5406DC1}" type="slidenum">
              <a:rPr lang="en-AU" smtClean="0"/>
              <a:pPr eaLnBrk="1" hangingPunct="1"/>
              <a:t>8</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1050925" y="685800"/>
            <a:ext cx="2270125" cy="1701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xfrm>
            <a:off x="553447" y="2525431"/>
            <a:ext cx="5751106" cy="5933240"/>
          </a:xfrm>
        </p:spPr>
        <p:txBody>
          <a:bodyPr wrap="square" numCol="1" anchor="t" anchorCtr="0" compatLnSpc="1">
            <a:prstTxWarp prst="textNoShape">
              <a:avLst/>
            </a:prstTxWarp>
            <a:normAutofit lnSpcReduction="10000"/>
          </a:bodyPr>
          <a:lstStyle/>
          <a:p>
            <a:pPr>
              <a:defRPr/>
            </a:pPr>
            <a:r>
              <a:rPr lang="en-AU" sz="1500" dirty="0"/>
              <a:t>A </a:t>
            </a:r>
            <a:r>
              <a:rPr lang="en-AU" sz="1500" dirty="0" err="1"/>
              <a:t>transexual</a:t>
            </a:r>
            <a:r>
              <a:rPr lang="en-AU" sz="1500" dirty="0"/>
              <a:t> person would ‘know’ that they belonged to the other gender, from when they were very young.  Often 2-3 years old.  </a:t>
            </a:r>
          </a:p>
          <a:p>
            <a:pPr>
              <a:defRPr/>
            </a:pPr>
            <a:endParaRPr lang="en-AU" sz="1500" dirty="0"/>
          </a:p>
          <a:p>
            <a:pPr>
              <a:defRPr/>
            </a:pPr>
            <a:r>
              <a:rPr lang="en-AU" sz="1500" b="1" dirty="0"/>
              <a:t>Transition</a:t>
            </a:r>
            <a:r>
              <a:rPr lang="en-AU" sz="1500" dirty="0"/>
              <a:t> is traumatic, painful, expensive and takes a long time.  People don’t do it lightly – “hmm – I think I’ll be a woman today”.  </a:t>
            </a:r>
          </a:p>
          <a:p>
            <a:pPr marL="211459" indent="-211459">
              <a:buFontTx/>
              <a:buAutoNum type="arabicPeriod"/>
              <a:defRPr/>
            </a:pPr>
            <a:r>
              <a:rPr lang="en-AU" sz="1500" dirty="0"/>
              <a:t>Diagnosis my more than one professional</a:t>
            </a:r>
          </a:p>
          <a:p>
            <a:pPr marL="211459" indent="-211459">
              <a:buFontTx/>
              <a:buAutoNum type="arabicPeriod"/>
              <a:defRPr/>
            </a:pPr>
            <a:r>
              <a:rPr lang="en-AU" sz="1500" dirty="0"/>
              <a:t>Live in the chosen sex for a period (usually 3 years)</a:t>
            </a:r>
          </a:p>
          <a:p>
            <a:pPr marL="211459" indent="-211459">
              <a:buFontTx/>
              <a:buAutoNum type="arabicPeriod"/>
              <a:defRPr/>
            </a:pPr>
            <a:r>
              <a:rPr lang="en-AU" sz="1500" dirty="0"/>
              <a:t>Hormone therapy</a:t>
            </a:r>
          </a:p>
          <a:p>
            <a:pPr marL="211459" indent="-211459">
              <a:buFontTx/>
              <a:buAutoNum type="arabicPeriod"/>
              <a:defRPr/>
            </a:pPr>
            <a:r>
              <a:rPr lang="en-AU" sz="1500" dirty="0"/>
              <a:t>Body changes (mastectomy, depilation for body hair)</a:t>
            </a:r>
          </a:p>
          <a:p>
            <a:pPr marL="211459" indent="-211459">
              <a:buFontTx/>
              <a:buAutoNum type="arabicPeriod"/>
              <a:defRPr/>
            </a:pPr>
            <a:r>
              <a:rPr lang="en-AU" sz="1500" dirty="0"/>
              <a:t>Finally genital surgery.</a:t>
            </a:r>
          </a:p>
          <a:p>
            <a:pPr>
              <a:defRPr/>
            </a:pPr>
            <a:endParaRPr lang="en-AU" sz="1500" dirty="0"/>
          </a:p>
          <a:p>
            <a:pPr>
              <a:defRPr/>
            </a:pPr>
            <a:r>
              <a:rPr lang="en-AU" sz="1500" dirty="0"/>
              <a:t>Many transgendered people don’t get surgery done.  They live in their chosen gender, without biological change, as a transgendered person.  </a:t>
            </a:r>
          </a:p>
          <a:p>
            <a:pPr>
              <a:defRPr/>
            </a:pPr>
            <a:r>
              <a:rPr lang="en-AU" sz="1500" dirty="0"/>
              <a:t>So: </a:t>
            </a:r>
          </a:p>
          <a:p>
            <a:pPr>
              <a:buFont typeface="Arial" pitchFamily="34" charset="0"/>
              <a:buChar char="•"/>
              <a:defRPr/>
            </a:pPr>
            <a:r>
              <a:rPr lang="en-AU" sz="1500" dirty="0"/>
              <a:t> a biological male who knows herself to be a female would live and dress and conduct herself as a female, while remaining in a male body; </a:t>
            </a:r>
          </a:p>
          <a:p>
            <a:pPr>
              <a:buFont typeface="Arial" pitchFamily="34" charset="0"/>
              <a:buChar char="•"/>
              <a:defRPr/>
            </a:pPr>
            <a:r>
              <a:rPr lang="en-AU" sz="1500" dirty="0"/>
              <a:t> a  biological female who knows himself to be a male would live and dress and conduct himself as a male, while remaining in a female body.  </a:t>
            </a:r>
          </a:p>
          <a:p>
            <a:pPr>
              <a:buFont typeface="Arial" pitchFamily="34" charset="0"/>
              <a:buChar char="•"/>
              <a:defRPr/>
            </a:pPr>
            <a:endParaRPr lang="en-AU" sz="1500" dirty="0"/>
          </a:p>
          <a:p>
            <a:pPr>
              <a:defRPr/>
            </a:pPr>
            <a:r>
              <a:rPr lang="en-AU" sz="1500" b="1" dirty="0"/>
              <a:t>The question </a:t>
            </a:r>
            <a:r>
              <a:rPr lang="en-AU" sz="1500" dirty="0"/>
              <a:t>is not WHY?</a:t>
            </a:r>
          </a:p>
          <a:p>
            <a:pPr>
              <a:defRPr/>
            </a:pPr>
            <a:r>
              <a:rPr lang="en-AU" sz="1500" dirty="0"/>
              <a:t>But:  How do we support and care for these gender variant or </a:t>
            </a:r>
            <a:r>
              <a:rPr lang="en-AU" sz="1500" dirty="0" err="1"/>
              <a:t>dysphoric</a:t>
            </a:r>
            <a:r>
              <a:rPr lang="en-AU" sz="1500" dirty="0"/>
              <a:t> people?</a:t>
            </a:r>
          </a:p>
          <a:p>
            <a:pPr>
              <a:defRPr/>
            </a:pPr>
            <a:endParaRPr lang="en-AU" sz="15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2524125" y="204788"/>
            <a:ext cx="1362075" cy="1020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332068" y="1296765"/>
            <a:ext cx="6193864" cy="7161906"/>
          </a:xfrm>
        </p:spPr>
        <p:txBody>
          <a:bodyPr wrap="square" numCol="1" anchor="t" anchorCtr="0" compatLnSpc="1">
            <a:prstTxWarp prst="textNoShape">
              <a:avLst/>
            </a:prstTxWarp>
            <a:normAutofit fontScale="85000" lnSpcReduction="10000"/>
          </a:bodyPr>
          <a:lstStyle/>
          <a:p>
            <a:pPr>
              <a:defRPr/>
            </a:pPr>
            <a:r>
              <a:rPr lang="en-AU" sz="1600" dirty="0"/>
              <a:t>There is no ‘gay gene’:  There are other genes, beyond XX &amp; XY, that influence behaviour – including sexual behaviour – but there is no specific gay gene.  </a:t>
            </a:r>
          </a:p>
          <a:p>
            <a:pPr>
              <a:defRPr/>
            </a:pPr>
            <a:endParaRPr lang="en-AU" sz="1600" dirty="0"/>
          </a:p>
          <a:p>
            <a:pPr>
              <a:defRPr/>
            </a:pPr>
            <a:r>
              <a:rPr lang="en-AU" sz="1600" dirty="0"/>
              <a:t>Research does demonstrate there is </a:t>
            </a:r>
            <a:r>
              <a:rPr lang="en-AU" sz="1600" b="1" i="1" dirty="0"/>
              <a:t>some</a:t>
            </a:r>
            <a:r>
              <a:rPr lang="en-AU" sz="1600" dirty="0"/>
              <a:t> biological tendency towards homosexuality (NATURE)  </a:t>
            </a:r>
          </a:p>
          <a:p>
            <a:pPr>
              <a:buFontTx/>
              <a:buChar char="•"/>
              <a:defRPr/>
            </a:pPr>
            <a:r>
              <a:rPr lang="en-AU" sz="1600" dirty="0"/>
              <a:t> Twin studies: twins, even when separated at birth, if one is gay, the other tends to be gay.  </a:t>
            </a:r>
          </a:p>
          <a:p>
            <a:pPr>
              <a:buFontTx/>
              <a:buChar char="•"/>
              <a:defRPr/>
            </a:pPr>
            <a:r>
              <a:rPr lang="en-AU" sz="1600" dirty="0"/>
              <a:t> Birth order: if there are a lot of boys in the family, the younger boys demonstrate more feminine behaviour (including, but not limited to, homosexuality).  </a:t>
            </a:r>
          </a:p>
          <a:p>
            <a:pPr>
              <a:defRPr/>
            </a:pPr>
            <a:r>
              <a:rPr lang="en-AU" sz="1600" dirty="0"/>
              <a:t>However: there is evidence that factors such as sexual abuse and neglect are also commoner in homosexuals (NURTURE)</a:t>
            </a:r>
          </a:p>
          <a:p>
            <a:pPr>
              <a:defRPr/>
            </a:pPr>
            <a:r>
              <a:rPr lang="en-AU" sz="1600" b="1" dirty="0"/>
              <a:t>Pastorally: </a:t>
            </a:r>
          </a:p>
          <a:p>
            <a:pPr>
              <a:defRPr/>
            </a:pPr>
            <a:r>
              <a:rPr lang="en-AU" sz="1600" dirty="0"/>
              <a:t>Amongst those who are genuinely converted, </a:t>
            </a:r>
            <a:r>
              <a:rPr lang="en-AU" sz="1600" b="1" dirty="0"/>
              <a:t>some will be “healed</a:t>
            </a:r>
            <a:r>
              <a:rPr lang="en-AU" sz="1600" dirty="0"/>
              <a:t>” – their orientation will change to heterosexual – some will not.  </a:t>
            </a:r>
          </a:p>
          <a:p>
            <a:pPr>
              <a:defRPr/>
            </a:pPr>
            <a:r>
              <a:rPr lang="en-AU" sz="1600" dirty="0"/>
              <a:t>For some people</a:t>
            </a:r>
            <a:r>
              <a:rPr lang="en-AU" sz="1600" b="1" dirty="0"/>
              <a:t>, faithful alignment of their sexual desires with their body will remain an eschatological hope – something they will only experience in the resurrection body</a:t>
            </a:r>
            <a:r>
              <a:rPr lang="en-AU" sz="1600" dirty="0"/>
              <a:t>.  </a:t>
            </a:r>
          </a:p>
          <a:p>
            <a:pPr>
              <a:defRPr/>
            </a:pPr>
            <a:r>
              <a:rPr lang="en-AU" sz="1600" b="1" dirty="0"/>
              <a:t>The real issue is: are we controlling those desires which we know to be contrary to healthy functioning as defined by the bible</a:t>
            </a:r>
            <a:r>
              <a:rPr lang="en-AU" sz="1600" dirty="0"/>
              <a:t>. </a:t>
            </a:r>
          </a:p>
          <a:p>
            <a:pPr>
              <a:defRPr/>
            </a:pPr>
            <a:r>
              <a:rPr lang="en-AU" sz="1600" b="1" dirty="0"/>
              <a:t>And: </a:t>
            </a:r>
          </a:p>
          <a:p>
            <a:pPr>
              <a:defRPr/>
            </a:pPr>
            <a:r>
              <a:rPr lang="en-AU" sz="1600" dirty="0"/>
              <a:t>How are we as a church supporting people who are of homosexual orientation?   Do we give them a community?  Or drive them to seek it in the bath houses and gay bars?</a:t>
            </a:r>
          </a:p>
          <a:p>
            <a:pPr>
              <a:defRPr/>
            </a:pPr>
            <a:r>
              <a:rPr lang="en-AU" sz="1600" dirty="0"/>
              <a:t>Do we of straight heterosexual desires recognise the pain of calling a sister or brother  to lifelong celibacy?  </a:t>
            </a:r>
          </a:p>
          <a:p>
            <a:pPr>
              <a:defRPr/>
            </a:pPr>
            <a:r>
              <a:rPr lang="en-AU" sz="1600" dirty="0"/>
              <a:t>Do we grieve with them?  Or condemn?  Are we as a church homophobic?</a:t>
            </a:r>
          </a:p>
          <a:p>
            <a:pPr>
              <a:defRPr/>
            </a:pPr>
            <a:endParaRPr lang="en-AU" sz="1500" dirty="0"/>
          </a:p>
          <a:p>
            <a:pPr>
              <a:defRPr/>
            </a:pPr>
            <a:endParaRPr lang="en-AU" sz="1500" dirty="0"/>
          </a:p>
          <a:p>
            <a:pPr>
              <a:defRPr/>
            </a:pPr>
            <a:r>
              <a:rPr lang="en-AU" b="1" dirty="0" smtClean="0"/>
              <a:t>(Extra notes</a:t>
            </a:r>
            <a:r>
              <a:rPr lang="en-AU" b="1" dirty="0" smtClean="0">
                <a:sym typeface="Wingdings" pitchFamily="2" charset="2"/>
              </a:rPr>
              <a:t>) </a:t>
            </a:r>
            <a:endParaRPr lang="en-AU" b="1" dirty="0" smtClean="0"/>
          </a:p>
          <a:p>
            <a:pPr>
              <a:defRPr/>
            </a:pPr>
            <a:r>
              <a:rPr lang="en-AU" dirty="0" smtClean="0"/>
              <a:t>The difference between: </a:t>
            </a:r>
          </a:p>
          <a:p>
            <a:pPr>
              <a:buFontTx/>
              <a:buChar char="•"/>
              <a:defRPr/>
            </a:pPr>
            <a:r>
              <a:rPr lang="en-AU" dirty="0" smtClean="0"/>
              <a:t> Sexual orientation </a:t>
            </a:r>
          </a:p>
          <a:p>
            <a:pPr>
              <a:buFontTx/>
              <a:buChar char="•"/>
              <a:defRPr/>
            </a:pPr>
            <a:r>
              <a:rPr lang="en-AU" dirty="0" smtClean="0"/>
              <a:t> Sexual community identity </a:t>
            </a:r>
          </a:p>
          <a:p>
            <a:pPr>
              <a:buFontTx/>
              <a:buChar char="•"/>
              <a:defRPr/>
            </a:pPr>
            <a:r>
              <a:rPr lang="en-AU" dirty="0" smtClean="0"/>
              <a:t> Sexual behaviour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03276" indent="-270491" eaLnBrk="0" hangingPunct="0">
              <a:defRPr>
                <a:solidFill>
                  <a:schemeClr val="tx1"/>
                </a:solidFill>
                <a:latin typeface="Garamond" pitchFamily="18" charset="0"/>
                <a:cs typeface="Arial" charset="0"/>
              </a:defRPr>
            </a:lvl2pPr>
            <a:lvl3pPr marL="1081964" indent="-216393" eaLnBrk="0" hangingPunct="0">
              <a:defRPr>
                <a:solidFill>
                  <a:schemeClr val="tx1"/>
                </a:solidFill>
                <a:latin typeface="Garamond" pitchFamily="18" charset="0"/>
                <a:cs typeface="Arial" charset="0"/>
              </a:defRPr>
            </a:lvl3pPr>
            <a:lvl4pPr marL="1514749" indent="-216393" eaLnBrk="0" hangingPunct="0">
              <a:defRPr>
                <a:solidFill>
                  <a:schemeClr val="tx1"/>
                </a:solidFill>
                <a:latin typeface="Garamond" pitchFamily="18" charset="0"/>
                <a:cs typeface="Arial" charset="0"/>
              </a:defRPr>
            </a:lvl4pPr>
            <a:lvl5pPr marL="1947535" indent="-216393" eaLnBrk="0" hangingPunct="0">
              <a:defRPr>
                <a:solidFill>
                  <a:schemeClr val="tx1"/>
                </a:solidFill>
                <a:latin typeface="Garamond" pitchFamily="18" charset="0"/>
                <a:cs typeface="Arial" charset="0"/>
              </a:defRPr>
            </a:lvl5pPr>
            <a:lvl6pPr marL="2380320" indent="-216393" eaLnBrk="0" fontAlgn="base" hangingPunct="0">
              <a:spcBef>
                <a:spcPct val="0"/>
              </a:spcBef>
              <a:spcAft>
                <a:spcPct val="0"/>
              </a:spcAft>
              <a:defRPr>
                <a:solidFill>
                  <a:schemeClr val="tx1"/>
                </a:solidFill>
                <a:latin typeface="Garamond" pitchFamily="18" charset="0"/>
                <a:cs typeface="Arial" charset="0"/>
              </a:defRPr>
            </a:lvl6pPr>
            <a:lvl7pPr marL="2813106" indent="-216393" eaLnBrk="0" fontAlgn="base" hangingPunct="0">
              <a:spcBef>
                <a:spcPct val="0"/>
              </a:spcBef>
              <a:spcAft>
                <a:spcPct val="0"/>
              </a:spcAft>
              <a:defRPr>
                <a:solidFill>
                  <a:schemeClr val="tx1"/>
                </a:solidFill>
                <a:latin typeface="Garamond" pitchFamily="18" charset="0"/>
                <a:cs typeface="Arial" charset="0"/>
              </a:defRPr>
            </a:lvl7pPr>
            <a:lvl8pPr marL="3245891" indent="-216393" eaLnBrk="0" fontAlgn="base" hangingPunct="0">
              <a:spcBef>
                <a:spcPct val="0"/>
              </a:spcBef>
              <a:spcAft>
                <a:spcPct val="0"/>
              </a:spcAft>
              <a:defRPr>
                <a:solidFill>
                  <a:schemeClr val="tx1"/>
                </a:solidFill>
                <a:latin typeface="Garamond" pitchFamily="18" charset="0"/>
                <a:cs typeface="Arial" charset="0"/>
              </a:defRPr>
            </a:lvl8pPr>
            <a:lvl9pPr marL="3678677" indent="-216393"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63786CE-7558-424D-8492-A7910467616C}" type="slidenum">
              <a:rPr lang="en-AU" smtClean="0"/>
              <a:pPr eaLnBrk="1" hangingPunct="1"/>
              <a:t>10</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0A3A797-20EB-48EF-9943-9C45CABC7592}" type="datetimeFigureOut">
              <a:rPr lang="en-AU" smtClean="0"/>
              <a:t>17/09/2012</a:t>
            </a:fld>
            <a:endParaRPr lang="en-AU"/>
          </a:p>
        </p:txBody>
      </p:sp>
      <p:sp>
        <p:nvSpPr>
          <p:cNvPr id="8" name="Slide Number Placeholder 7"/>
          <p:cNvSpPr>
            <a:spLocks noGrp="1"/>
          </p:cNvSpPr>
          <p:nvPr>
            <p:ph type="sldNum" sz="quarter" idx="11"/>
          </p:nvPr>
        </p:nvSpPr>
        <p:spPr/>
        <p:txBody>
          <a:bodyPr/>
          <a:lstStyle/>
          <a:p>
            <a:fld id="{E9D5D27E-2A1E-4D06-8BDD-F66C16D78FDD}"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3A797-20EB-48EF-9943-9C45CABC7592}" type="datetimeFigureOut">
              <a:rPr lang="en-AU" smtClean="0"/>
              <a:t>17/09/2012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D5D27E-2A1E-4D06-8BDD-F66C16D78FDD}"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3A797-20EB-48EF-9943-9C45CABC7592}" type="datetimeFigureOut">
              <a:rPr lang="en-AU" smtClean="0"/>
              <a:t>17/09/2012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D5D27E-2A1E-4D06-8BDD-F66C16D78FDD}"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0A3A797-20EB-48EF-9943-9C45CABC7592}" type="datetimeFigureOut">
              <a:rPr lang="en-AU" smtClean="0"/>
              <a:t>17/09/2012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D5D27E-2A1E-4D06-8BDD-F66C16D78FDD}"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3A797-20EB-48EF-9943-9C45CABC7592}" type="datetimeFigureOut">
              <a:rPr lang="en-AU" smtClean="0"/>
              <a:t>17/09/2012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D5D27E-2A1E-4D06-8BDD-F66C16D78FDD}" type="slidenum">
              <a:rPr lang="en-AU" smtClean="0"/>
              <a:t>‹#›</a:t>
            </a:fld>
            <a:endParaRPr lang="en-A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0A3A797-20EB-48EF-9943-9C45CABC7592}" type="datetimeFigureOut">
              <a:rPr lang="en-AU" smtClean="0"/>
              <a:t>17/09/2012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D5D27E-2A1E-4D06-8BDD-F66C16D78FDD}" type="slidenum">
              <a:rPr lang="en-AU" smtClean="0"/>
              <a:t>‹#›</a:t>
            </a:fld>
            <a:endParaRPr lang="en-AU"/>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0A3A797-20EB-48EF-9943-9C45CABC7592}" type="datetimeFigureOut">
              <a:rPr lang="en-AU" smtClean="0"/>
              <a:t>17/09/2012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9D5D27E-2A1E-4D06-8BDD-F66C16D78FDD}" type="slidenum">
              <a:rPr lang="en-AU" smtClean="0"/>
              <a:t>‹#›</a:t>
            </a:fld>
            <a:endParaRPr lang="en-AU"/>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A3A797-20EB-48EF-9943-9C45CABC7592}" type="datetimeFigureOut">
              <a:rPr lang="en-AU" smtClean="0"/>
              <a:t>17/09/2012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9D5D27E-2A1E-4D06-8BDD-F66C16D78FDD}"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3A797-20EB-48EF-9943-9C45CABC7592}" type="datetimeFigureOut">
              <a:rPr lang="en-AU" smtClean="0"/>
              <a:t>17/09/2012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9D5D27E-2A1E-4D06-8BDD-F66C16D78FDD}"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3A797-20EB-48EF-9943-9C45CABC7592}" type="datetimeFigureOut">
              <a:rPr lang="en-AU" smtClean="0"/>
              <a:t>17/09/2012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D5D27E-2A1E-4D06-8BDD-F66C16D78FDD}"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3A797-20EB-48EF-9943-9C45CABC7592}" type="datetimeFigureOut">
              <a:rPr lang="en-AU" smtClean="0"/>
              <a:t>17/09/2012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D5D27E-2A1E-4D06-8BDD-F66C16D78FDD}"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A3A797-20EB-48EF-9943-9C45CABC7592}" type="datetimeFigureOut">
              <a:rPr lang="en-AU" smtClean="0"/>
              <a:t>17/09/2012</a:t>
            </a:fld>
            <a:endParaRPr lang="en-A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A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9D5D27E-2A1E-4D06-8BDD-F66C16D78FDD}" type="slidenum">
              <a:rPr lang="en-AU" smtClean="0"/>
              <a:t>‹#›</a:t>
            </a:fld>
            <a:endParaRPr lang="en-A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patriciaweerakoon.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rmAutofit/>
          </a:bodyPr>
          <a:lstStyle/>
          <a:p>
            <a:r>
              <a:rPr lang="en-AU" sz="6600" dirty="0" smtClean="0"/>
              <a:t>Jesus and Gender</a:t>
            </a:r>
            <a:endParaRPr lang="en-AU" sz="6600" dirty="0"/>
          </a:p>
        </p:txBody>
      </p:sp>
      <p:sp>
        <p:nvSpPr>
          <p:cNvPr id="3" name="Subtitle 2"/>
          <p:cNvSpPr>
            <a:spLocks noGrp="1"/>
          </p:cNvSpPr>
          <p:nvPr>
            <p:ph type="subTitle" idx="1"/>
          </p:nvPr>
        </p:nvSpPr>
        <p:spPr>
          <a:xfrm>
            <a:off x="1403648" y="3789040"/>
            <a:ext cx="6400800" cy="2088232"/>
          </a:xfrm>
        </p:spPr>
        <p:txBody>
          <a:bodyPr>
            <a:noAutofit/>
          </a:bodyPr>
          <a:lstStyle/>
          <a:p>
            <a:r>
              <a:rPr lang="en-AU" sz="3200" dirty="0" smtClean="0">
                <a:solidFill>
                  <a:schemeClr val="tx1"/>
                </a:solidFill>
              </a:rPr>
              <a:t>Patricia Weerakoon</a:t>
            </a:r>
          </a:p>
          <a:p>
            <a:r>
              <a:rPr lang="en-AU" sz="3200" dirty="0" smtClean="0">
                <a:solidFill>
                  <a:schemeClr val="tx1"/>
                </a:solidFill>
              </a:rPr>
              <a:t>Honorary Senior Lecturer</a:t>
            </a:r>
          </a:p>
          <a:p>
            <a:r>
              <a:rPr lang="en-AU" sz="3200" dirty="0" smtClean="0">
                <a:solidFill>
                  <a:schemeClr val="tx1"/>
                </a:solidFill>
              </a:rPr>
              <a:t>The University of Sydney </a:t>
            </a:r>
            <a:endParaRPr lang="en-AU" sz="3200" dirty="0">
              <a:solidFill>
                <a:schemeClr val="tx1"/>
              </a:solidFill>
            </a:endParaRPr>
          </a:p>
        </p:txBody>
      </p:sp>
    </p:spTree>
    <p:extLst>
      <p:ext uri="{BB962C8B-B14F-4D97-AF65-F5344CB8AC3E}">
        <p14:creationId xmlns:p14="http://schemas.microsoft.com/office/powerpoint/2010/main" val="166857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332309"/>
            <a:ext cx="8229600" cy="907504"/>
          </a:xfrm>
        </p:spPr>
        <p:txBody>
          <a:bodyPr/>
          <a:lstStyle/>
          <a:p>
            <a:pPr eaLnBrk="1" hangingPunct="1"/>
            <a:r>
              <a:rPr lang="en-AU" sz="4400" dirty="0" smtClean="0">
                <a:effectLst/>
                <a:latin typeface="+mj-lt"/>
              </a:rPr>
              <a:t>Sexual Orientation</a:t>
            </a:r>
          </a:p>
        </p:txBody>
      </p:sp>
      <p:sp>
        <p:nvSpPr>
          <p:cNvPr id="4" name="Slide Number Placeholder 3"/>
          <p:cNvSpPr>
            <a:spLocks noGrp="1"/>
          </p:cNvSpPr>
          <p:nvPr>
            <p:ph type="sldNum" sz="quarter" idx="12"/>
          </p:nvPr>
        </p:nvSpPr>
        <p:spPr/>
        <p:txBody>
          <a:bodyPr/>
          <a:lstStyle/>
          <a:p>
            <a:pPr>
              <a:defRPr/>
            </a:pPr>
            <a:fld id="{A68AE9D2-2A0A-4913-8CFC-6FCF4DD394A0}" type="slidenum">
              <a:rPr lang="en-US" smtClean="0"/>
              <a:pPr>
                <a:defRPr/>
              </a:pPr>
              <a:t>10</a:t>
            </a:fld>
            <a:endParaRPr lang="en-US"/>
          </a:p>
        </p:txBody>
      </p:sp>
      <p:sp>
        <p:nvSpPr>
          <p:cNvPr id="17411" name="TextBox 2"/>
          <p:cNvSpPr txBox="1">
            <a:spLocks noChangeArrowheads="1"/>
          </p:cNvSpPr>
          <p:nvPr/>
        </p:nvSpPr>
        <p:spPr bwMode="auto">
          <a:xfrm>
            <a:off x="609600" y="1219200"/>
            <a:ext cx="8229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dirty="0">
                <a:latin typeface="+mn-lt"/>
              </a:rPr>
              <a:t>Sexual Orientation refers to the gender of the person you are sexually attracted to and sexually aroused by.   </a:t>
            </a:r>
          </a:p>
          <a:p>
            <a:pPr eaLnBrk="1" hangingPunct="1"/>
            <a:r>
              <a:rPr lang="en-AU" sz="2800" b="1" dirty="0" smtClean="0">
                <a:solidFill>
                  <a:srgbClr val="FF0000"/>
                </a:solidFill>
                <a:latin typeface="+mn-lt"/>
              </a:rPr>
              <a:t>Orientation (attraction) Behaviour, Identity.</a:t>
            </a:r>
            <a:endParaRPr lang="en-AU" sz="2800" dirty="0">
              <a:latin typeface="+mn-lt"/>
            </a:endParaRPr>
          </a:p>
          <a:p>
            <a:pPr eaLnBrk="1" hangingPunct="1"/>
            <a:r>
              <a:rPr lang="en-AU" sz="2800" dirty="0">
                <a:latin typeface="+mn-lt"/>
              </a:rPr>
              <a:t>Gay,  Lesbian,  Homosexual,  Bisexual,  Fluid. </a:t>
            </a:r>
          </a:p>
          <a:p>
            <a:pPr eaLnBrk="1" hangingPunct="1"/>
            <a:r>
              <a:rPr lang="en-AU" sz="2800" b="1" dirty="0" smtClean="0">
                <a:solidFill>
                  <a:srgbClr val="FF0000"/>
                </a:solidFill>
                <a:latin typeface="+mn-lt"/>
              </a:rPr>
              <a:t>Nature</a:t>
            </a:r>
            <a:r>
              <a:rPr lang="en-AU" sz="2800" b="1" dirty="0">
                <a:solidFill>
                  <a:srgbClr val="FF0000"/>
                </a:solidFill>
                <a:latin typeface="+mn-lt"/>
              </a:rPr>
              <a:t>?  Or Nurture</a:t>
            </a:r>
            <a:r>
              <a:rPr lang="en-AU" sz="2800" b="1" dirty="0" smtClean="0">
                <a:solidFill>
                  <a:srgbClr val="FF0000"/>
                </a:solidFill>
                <a:latin typeface="+mn-lt"/>
              </a:rPr>
              <a:t>?</a:t>
            </a:r>
          </a:p>
          <a:p>
            <a:pPr eaLnBrk="1" hangingPunct="1"/>
            <a:r>
              <a:rPr lang="en-AU" sz="2800" b="1" dirty="0">
                <a:solidFill>
                  <a:srgbClr val="FF0000"/>
                </a:solidFill>
                <a:latin typeface="+mn-lt"/>
              </a:rPr>
              <a:t>	</a:t>
            </a:r>
            <a:r>
              <a:rPr lang="en-AU" sz="2800" b="1" dirty="0" smtClean="0">
                <a:solidFill>
                  <a:srgbClr val="FF0000"/>
                </a:solidFill>
                <a:latin typeface="+mn-lt"/>
              </a:rPr>
              <a:t>		</a:t>
            </a:r>
            <a:r>
              <a:rPr lang="en-AU" sz="2400" dirty="0" smtClean="0">
                <a:latin typeface="+mn-lt"/>
              </a:rPr>
              <a:t>1-2% 0f Australian population</a:t>
            </a:r>
            <a:endParaRPr lang="en-AU" sz="2400" dirty="0">
              <a:latin typeface="+mn-lt"/>
            </a:endParaRPr>
          </a:p>
        </p:txBody>
      </p:sp>
      <p:pic>
        <p:nvPicPr>
          <p:cNvPr id="5" name="Picture 12" descr="http://www.austinchronicle.com/binary/6f8b/generobin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327741"/>
            <a:ext cx="1467177" cy="223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indiaonrent.com/forwards/6/6-most-handsome-men-in-the-world-/res/-d65b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4327743"/>
            <a:ext cx="1852053" cy="223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test.ecanadanow.com/gay_men_straight_wom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4327744"/>
            <a:ext cx="1679008" cy="22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am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865" y="4327744"/>
            <a:ext cx="1452592" cy="223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1154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332308"/>
            <a:ext cx="8229600" cy="1584523"/>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AU" sz="4400" dirty="0" smtClean="0">
                <a:effectLst/>
                <a:latin typeface="+mj-lt"/>
              </a:rPr>
              <a:t>What did Jesus say about Gender?</a:t>
            </a:r>
          </a:p>
        </p:txBody>
      </p:sp>
      <p:sp>
        <p:nvSpPr>
          <p:cNvPr id="3" name="TextBox 2"/>
          <p:cNvSpPr txBox="1"/>
          <p:nvPr/>
        </p:nvSpPr>
        <p:spPr>
          <a:xfrm>
            <a:off x="594109" y="2348880"/>
            <a:ext cx="8013576" cy="3108543"/>
          </a:xfrm>
          <a:prstGeom prst="rect">
            <a:avLst/>
          </a:prstGeom>
          <a:noFill/>
        </p:spPr>
        <p:txBody>
          <a:bodyPr wrap="square" rtlCol="0">
            <a:spAutoFit/>
          </a:bodyPr>
          <a:lstStyle/>
          <a:p>
            <a:r>
              <a:rPr lang="en-AU" sz="2800" dirty="0"/>
              <a:t>Matthew </a:t>
            </a:r>
            <a:r>
              <a:rPr lang="en-AU" sz="2800" dirty="0" smtClean="0"/>
              <a:t>19:4 </a:t>
            </a:r>
          </a:p>
          <a:p>
            <a:r>
              <a:rPr lang="en-AU" sz="2800" dirty="0" smtClean="0"/>
              <a:t>“’Haven’t </a:t>
            </a:r>
            <a:r>
              <a:rPr lang="en-AU" sz="2800" dirty="0"/>
              <a:t>you read,’ he replied, ‘that at the beginning the Creator “</a:t>
            </a:r>
            <a:r>
              <a:rPr lang="en-AU" sz="2800" b="1" dirty="0">
                <a:solidFill>
                  <a:srgbClr val="FF0000"/>
                </a:solidFill>
              </a:rPr>
              <a:t>made them male and </a:t>
            </a:r>
            <a:r>
              <a:rPr lang="en-AU" sz="2800" b="1" dirty="0" smtClean="0">
                <a:solidFill>
                  <a:srgbClr val="FF0000"/>
                </a:solidFill>
              </a:rPr>
              <a:t>female</a:t>
            </a:r>
            <a:r>
              <a:rPr lang="en-AU" sz="2800" dirty="0" smtClean="0"/>
              <a:t>," and </a:t>
            </a:r>
            <a:r>
              <a:rPr lang="en-AU" sz="2800" dirty="0"/>
              <a:t>said, “For this reason a man will leave his father and mother and be </a:t>
            </a:r>
            <a:r>
              <a:rPr lang="en-AU" sz="2800" b="1" dirty="0">
                <a:solidFill>
                  <a:srgbClr val="FF0000"/>
                </a:solidFill>
              </a:rPr>
              <a:t>united</a:t>
            </a:r>
            <a:r>
              <a:rPr lang="en-AU" sz="2800" dirty="0"/>
              <a:t> to his wife, and the two will become </a:t>
            </a:r>
            <a:r>
              <a:rPr lang="en-AU" sz="2800" b="1" dirty="0">
                <a:solidFill>
                  <a:srgbClr val="FF0000"/>
                </a:solidFill>
              </a:rPr>
              <a:t>one </a:t>
            </a:r>
            <a:r>
              <a:rPr lang="en-AU" sz="2800" b="1" dirty="0" smtClean="0">
                <a:solidFill>
                  <a:srgbClr val="FF0000"/>
                </a:solidFill>
              </a:rPr>
              <a:t>flesh</a:t>
            </a:r>
            <a:r>
              <a:rPr lang="en-AU" sz="2800" dirty="0" smtClean="0"/>
              <a:t>” </a:t>
            </a:r>
            <a:r>
              <a:rPr lang="en-AU" sz="2800" dirty="0"/>
              <a:t>So they are no longer two, but one </a:t>
            </a:r>
            <a:r>
              <a:rPr lang="en-AU" sz="2800" dirty="0" smtClean="0"/>
              <a:t>flesh.”.</a:t>
            </a:r>
            <a:endParaRPr lang="en-AU" sz="2800" dirty="0"/>
          </a:p>
        </p:txBody>
      </p:sp>
    </p:spTree>
    <p:extLst>
      <p:ext uri="{BB962C8B-B14F-4D97-AF65-F5344CB8AC3E}">
        <p14:creationId xmlns:p14="http://schemas.microsoft.com/office/powerpoint/2010/main" val="291196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332308"/>
            <a:ext cx="8229600" cy="1584523"/>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AU" sz="4400" dirty="0" smtClean="0">
                <a:effectLst/>
                <a:latin typeface="+mj-lt"/>
              </a:rPr>
              <a:t>What did Jesus say about Singleness and Sex?</a:t>
            </a:r>
          </a:p>
        </p:txBody>
      </p:sp>
      <p:sp>
        <p:nvSpPr>
          <p:cNvPr id="3" name="TextBox 2"/>
          <p:cNvSpPr txBox="1"/>
          <p:nvPr/>
        </p:nvSpPr>
        <p:spPr>
          <a:xfrm>
            <a:off x="611560" y="1972891"/>
            <a:ext cx="8013576" cy="3539430"/>
          </a:xfrm>
          <a:prstGeom prst="rect">
            <a:avLst/>
          </a:prstGeom>
          <a:noFill/>
        </p:spPr>
        <p:txBody>
          <a:bodyPr wrap="square" rtlCol="0">
            <a:spAutoFit/>
          </a:bodyPr>
          <a:lstStyle/>
          <a:p>
            <a:r>
              <a:rPr lang="en-AU" sz="2800" dirty="0"/>
              <a:t>Matthew 19:11-12 </a:t>
            </a:r>
            <a:endParaRPr lang="en-AU" sz="2800" dirty="0" smtClean="0"/>
          </a:p>
          <a:p>
            <a:r>
              <a:rPr lang="en-AU" sz="2800" dirty="0" smtClean="0"/>
              <a:t>“</a:t>
            </a:r>
            <a:r>
              <a:rPr lang="en-AU" sz="2800" dirty="0"/>
              <a:t>Not everyone can accept this </a:t>
            </a:r>
            <a:r>
              <a:rPr lang="en-AU" sz="2800" dirty="0" smtClean="0"/>
              <a:t>word (</a:t>
            </a:r>
            <a:r>
              <a:rPr lang="en-AU" sz="2800" b="1" dirty="0" smtClean="0"/>
              <a:t>on single life</a:t>
            </a:r>
            <a:r>
              <a:rPr lang="en-AU" sz="2800" dirty="0" smtClean="0"/>
              <a:t>), </a:t>
            </a:r>
            <a:r>
              <a:rPr lang="en-AU" sz="2800" dirty="0"/>
              <a:t>but only those to whom it has been given. For there are singles who were </a:t>
            </a:r>
            <a:r>
              <a:rPr lang="en-AU" sz="2800" b="1" dirty="0">
                <a:solidFill>
                  <a:srgbClr val="FF0000"/>
                </a:solidFill>
              </a:rPr>
              <a:t>born that way</a:t>
            </a:r>
            <a:r>
              <a:rPr lang="en-AU" sz="2800" dirty="0"/>
              <a:t>, and there are singles who have </a:t>
            </a:r>
            <a:r>
              <a:rPr lang="en-AU" sz="2800" b="1" dirty="0">
                <a:solidFill>
                  <a:srgbClr val="FF0000"/>
                </a:solidFill>
              </a:rPr>
              <a:t>been made so by others</a:t>
            </a:r>
            <a:r>
              <a:rPr lang="en-AU" sz="2800" dirty="0"/>
              <a:t>—and there are those who </a:t>
            </a:r>
            <a:r>
              <a:rPr lang="en-AU" sz="2800" b="1" dirty="0">
                <a:solidFill>
                  <a:srgbClr val="FF0000"/>
                </a:solidFill>
              </a:rPr>
              <a:t>choose to live as singles </a:t>
            </a:r>
            <a:r>
              <a:rPr lang="en-AU" sz="2800" dirty="0"/>
              <a:t>for the sake of the kingdom of heaven. The one who can accept this should accept it.”.</a:t>
            </a:r>
          </a:p>
        </p:txBody>
      </p:sp>
    </p:spTree>
    <p:extLst>
      <p:ext uri="{BB962C8B-B14F-4D97-AF65-F5344CB8AC3E}">
        <p14:creationId xmlns:p14="http://schemas.microsoft.com/office/powerpoint/2010/main" val="3507144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332656"/>
            <a:ext cx="8229600" cy="907504"/>
          </a:xfrm>
        </p:spPr>
        <p:txBody>
          <a:bodyPr/>
          <a:lstStyle/>
          <a:p>
            <a:pPr eaLnBrk="1" hangingPunct="1"/>
            <a:r>
              <a:rPr lang="en-AU" sz="4400" dirty="0" smtClean="0">
                <a:effectLst/>
                <a:latin typeface="+mj-lt"/>
              </a:rPr>
              <a:t>What is our response?</a:t>
            </a:r>
          </a:p>
        </p:txBody>
      </p:sp>
      <p:sp>
        <p:nvSpPr>
          <p:cNvPr id="75779" name="Rectangle 3"/>
          <p:cNvSpPr>
            <a:spLocks noGrp="1" noChangeArrowheads="1"/>
          </p:cNvSpPr>
          <p:nvPr>
            <p:ph idx="1"/>
          </p:nvPr>
        </p:nvSpPr>
        <p:spPr>
          <a:xfrm>
            <a:off x="759904" y="1268760"/>
            <a:ext cx="7696200" cy="2376263"/>
          </a:xfrm>
        </p:spPr>
        <p:txBody>
          <a:bodyPr rtlCol="0">
            <a:noAutofit/>
          </a:bodyPr>
          <a:lstStyle/>
          <a:p>
            <a:pPr marL="288925" indent="-288925" eaLnBrk="1" fontAlgn="auto" hangingPunct="1">
              <a:spcAft>
                <a:spcPts val="0"/>
              </a:spcAft>
              <a:buFont typeface="Wingdings" pitchFamily="2" charset="2"/>
              <a:buNone/>
              <a:defRPr/>
            </a:pPr>
            <a:r>
              <a:rPr lang="en-US" sz="2800" b="1" dirty="0" smtClean="0">
                <a:solidFill>
                  <a:schemeClr val="tx1"/>
                </a:solidFill>
                <a:latin typeface="+mn-lt"/>
              </a:rPr>
              <a:t>How do we help: </a:t>
            </a:r>
          </a:p>
          <a:p>
            <a:pPr>
              <a:defRPr/>
            </a:pPr>
            <a:r>
              <a:rPr lang="en-US" sz="2800" dirty="0" smtClean="0">
                <a:solidFill>
                  <a:schemeClr val="tx1"/>
                </a:solidFill>
                <a:latin typeface="+mn-lt"/>
              </a:rPr>
              <a:t>People who trust &amp; follow Christ who are struggling  with these issues? </a:t>
            </a:r>
          </a:p>
          <a:p>
            <a:pPr>
              <a:defRPr/>
            </a:pPr>
            <a:r>
              <a:rPr lang="en-US" sz="2800" dirty="0" smtClean="0">
                <a:solidFill>
                  <a:schemeClr val="tx1"/>
                </a:solidFill>
                <a:latin typeface="+mn-lt"/>
              </a:rPr>
              <a:t>their families?  </a:t>
            </a:r>
          </a:p>
          <a:p>
            <a:pPr>
              <a:defRPr/>
            </a:pPr>
            <a:r>
              <a:rPr lang="en-US" sz="2800" dirty="0" smtClean="0">
                <a:solidFill>
                  <a:schemeClr val="tx1"/>
                </a:solidFill>
                <a:latin typeface="+mn-lt"/>
              </a:rPr>
              <a:t>the Christian community? </a:t>
            </a:r>
          </a:p>
        </p:txBody>
      </p:sp>
      <p:sp>
        <p:nvSpPr>
          <p:cNvPr id="3" name="Slide Number Placeholder 2"/>
          <p:cNvSpPr>
            <a:spLocks noGrp="1"/>
          </p:cNvSpPr>
          <p:nvPr>
            <p:ph type="sldNum" sz="quarter" idx="12"/>
          </p:nvPr>
        </p:nvSpPr>
        <p:spPr/>
        <p:txBody>
          <a:bodyPr/>
          <a:lstStyle/>
          <a:p>
            <a:pPr>
              <a:defRPr/>
            </a:pPr>
            <a:fld id="{1D9C3C06-DCAF-4A67-A0A1-4E096157A582}" type="slidenum">
              <a:rPr lang="en-US" smtClean="0"/>
              <a:pPr>
                <a:defRPr/>
              </a:pPr>
              <a:t>13</a:t>
            </a:fld>
            <a:endParaRPr lang="en-US"/>
          </a:p>
        </p:txBody>
      </p:sp>
      <p:sp>
        <p:nvSpPr>
          <p:cNvPr id="2" name="TextBox 1"/>
          <p:cNvSpPr txBox="1"/>
          <p:nvPr/>
        </p:nvSpPr>
        <p:spPr>
          <a:xfrm>
            <a:off x="493653" y="3717032"/>
            <a:ext cx="8280920" cy="2677656"/>
          </a:xfrm>
          <a:prstGeom prst="rect">
            <a:avLst/>
          </a:prstGeom>
          <a:noFill/>
        </p:spPr>
        <p:txBody>
          <a:bodyPr wrap="square" rtlCol="0">
            <a:spAutoFit/>
          </a:bodyPr>
          <a:lstStyle/>
          <a:p>
            <a:r>
              <a:rPr lang="en-AU" sz="2800" dirty="0" smtClean="0">
                <a:solidFill>
                  <a:srgbClr val="FF0000"/>
                </a:solidFill>
              </a:rPr>
              <a:t>Where do </a:t>
            </a:r>
            <a:r>
              <a:rPr lang="en-AU" sz="2800" b="1" dirty="0" smtClean="0">
                <a:solidFill>
                  <a:srgbClr val="FF0000"/>
                </a:solidFill>
              </a:rPr>
              <a:t>WE</a:t>
            </a:r>
            <a:r>
              <a:rPr lang="en-AU" sz="2800" dirty="0" smtClean="0">
                <a:solidFill>
                  <a:srgbClr val="FF0000"/>
                </a:solidFill>
              </a:rPr>
              <a:t> place our identity? Significance?</a:t>
            </a:r>
          </a:p>
          <a:p>
            <a:r>
              <a:rPr lang="en-AU" sz="2800" dirty="0" smtClean="0">
                <a:solidFill>
                  <a:srgbClr val="FF0000"/>
                </a:solidFill>
              </a:rPr>
              <a:t>Are we comfortable with our sexuality?</a:t>
            </a:r>
          </a:p>
          <a:p>
            <a:r>
              <a:rPr lang="en-AU" sz="2800" dirty="0" smtClean="0">
                <a:solidFill>
                  <a:srgbClr val="FF0000"/>
                </a:solidFill>
              </a:rPr>
              <a:t>Do we strive to control our desires? And appetites? Feel the pain of unfulfilled desires?</a:t>
            </a:r>
          </a:p>
          <a:p>
            <a:r>
              <a:rPr lang="en-AU" sz="2800" dirty="0" smtClean="0">
                <a:solidFill>
                  <a:srgbClr val="FF0000"/>
                </a:solidFill>
              </a:rPr>
              <a:t>How do we live our lives? </a:t>
            </a:r>
          </a:p>
          <a:p>
            <a:endParaRPr lang="en-AU" sz="2800" dirty="0">
              <a:solidFill>
                <a:srgbClr val="FF0000"/>
              </a:solidFill>
            </a:endParaRPr>
          </a:p>
        </p:txBody>
      </p:sp>
    </p:spTree>
    <p:extLst>
      <p:ext uri="{BB962C8B-B14F-4D97-AF65-F5344CB8AC3E}">
        <p14:creationId xmlns:p14="http://schemas.microsoft.com/office/powerpoint/2010/main" val="3943183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332656"/>
            <a:ext cx="8229600" cy="907504"/>
          </a:xfrm>
        </p:spPr>
        <p:txBody>
          <a:bodyPr/>
          <a:lstStyle/>
          <a:p>
            <a:pPr eaLnBrk="1" hangingPunct="1"/>
            <a:r>
              <a:rPr lang="en-AU" sz="4400" dirty="0" smtClean="0">
                <a:effectLst/>
                <a:latin typeface="+mj-lt"/>
              </a:rPr>
              <a:t>What is our response?</a:t>
            </a:r>
          </a:p>
        </p:txBody>
      </p:sp>
      <p:sp>
        <p:nvSpPr>
          <p:cNvPr id="3" name="Slide Number Placeholder 2"/>
          <p:cNvSpPr>
            <a:spLocks noGrp="1"/>
          </p:cNvSpPr>
          <p:nvPr>
            <p:ph type="sldNum" sz="quarter" idx="12"/>
          </p:nvPr>
        </p:nvSpPr>
        <p:spPr/>
        <p:txBody>
          <a:bodyPr/>
          <a:lstStyle/>
          <a:p>
            <a:pPr>
              <a:defRPr/>
            </a:pPr>
            <a:fld id="{1D9C3C06-DCAF-4A67-A0A1-4E096157A582}" type="slidenum">
              <a:rPr lang="en-US" smtClean="0"/>
              <a:pPr>
                <a:defRPr/>
              </a:pPr>
              <a:t>14</a:t>
            </a:fld>
            <a:endParaRPr lang="en-US"/>
          </a:p>
        </p:txBody>
      </p:sp>
      <p:sp>
        <p:nvSpPr>
          <p:cNvPr id="2" name="TextBox 1"/>
          <p:cNvSpPr txBox="1"/>
          <p:nvPr/>
        </p:nvSpPr>
        <p:spPr>
          <a:xfrm>
            <a:off x="467544" y="1628800"/>
            <a:ext cx="8280920" cy="4031873"/>
          </a:xfrm>
          <a:prstGeom prst="rect">
            <a:avLst/>
          </a:prstGeom>
          <a:noFill/>
        </p:spPr>
        <p:txBody>
          <a:bodyPr wrap="square" rtlCol="0">
            <a:spAutoFit/>
          </a:bodyPr>
          <a:lstStyle/>
          <a:p>
            <a:r>
              <a:rPr lang="en-AU" sz="3200" dirty="0">
                <a:solidFill>
                  <a:srgbClr val="FF0000"/>
                </a:solidFill>
              </a:rPr>
              <a:t>"You were washed, you were sanctified, you were justified in the name of the Lord Jesus Christ and by the Spirit of our God” </a:t>
            </a:r>
            <a:endParaRPr lang="en-AU" sz="3200" dirty="0" smtClean="0">
              <a:solidFill>
                <a:srgbClr val="FF0000"/>
              </a:solidFill>
            </a:endParaRPr>
          </a:p>
          <a:p>
            <a:r>
              <a:rPr lang="en-AU" sz="3200" dirty="0" smtClean="0">
                <a:solidFill>
                  <a:srgbClr val="FF0000"/>
                </a:solidFill>
              </a:rPr>
              <a:t>(</a:t>
            </a:r>
            <a:r>
              <a:rPr lang="en-AU" sz="3200" dirty="0">
                <a:solidFill>
                  <a:srgbClr val="FF0000"/>
                </a:solidFill>
              </a:rPr>
              <a:t>1 Corinthians 6:11). </a:t>
            </a:r>
            <a:endParaRPr lang="en-AU" sz="3200" dirty="0" smtClean="0">
              <a:solidFill>
                <a:srgbClr val="FF0000"/>
              </a:solidFill>
            </a:endParaRPr>
          </a:p>
          <a:p>
            <a:endParaRPr lang="en-AU" sz="3200" dirty="0" smtClean="0">
              <a:solidFill>
                <a:srgbClr val="FF0000"/>
              </a:solidFill>
            </a:endParaRPr>
          </a:p>
          <a:p>
            <a:pPr algn="ctr"/>
            <a:r>
              <a:rPr lang="en-AU" sz="3200" b="1" dirty="0" smtClean="0">
                <a:solidFill>
                  <a:srgbClr val="FF0000"/>
                </a:solidFill>
              </a:rPr>
              <a:t>As Christians we are amazed </a:t>
            </a:r>
            <a:r>
              <a:rPr lang="en-AU" sz="3200" b="1" dirty="0">
                <a:solidFill>
                  <a:srgbClr val="FF0000"/>
                </a:solidFill>
              </a:rPr>
              <a:t>that </a:t>
            </a:r>
            <a:r>
              <a:rPr lang="en-AU" sz="3200" b="1" dirty="0" smtClean="0">
                <a:solidFill>
                  <a:srgbClr val="FF0000"/>
                </a:solidFill>
              </a:rPr>
              <a:t>we </a:t>
            </a:r>
            <a:r>
              <a:rPr lang="en-AU" sz="3200" b="1" dirty="0">
                <a:solidFill>
                  <a:srgbClr val="FF0000"/>
                </a:solidFill>
              </a:rPr>
              <a:t>are saved.  </a:t>
            </a:r>
            <a:endParaRPr lang="en-AU" sz="3200" b="1" dirty="0" smtClean="0">
              <a:solidFill>
                <a:srgbClr val="FF0000"/>
              </a:solidFill>
            </a:endParaRPr>
          </a:p>
          <a:p>
            <a:pPr algn="ctr"/>
            <a:r>
              <a:rPr lang="en-AU" sz="3200" b="1" dirty="0" smtClean="0">
                <a:solidFill>
                  <a:srgbClr val="FF0000"/>
                </a:solidFill>
              </a:rPr>
              <a:t>And </a:t>
            </a:r>
            <a:r>
              <a:rPr lang="en-AU" sz="3200" b="1" dirty="0">
                <a:solidFill>
                  <a:srgbClr val="FF0000"/>
                </a:solidFill>
              </a:rPr>
              <a:t>offer this </a:t>
            </a:r>
            <a:r>
              <a:rPr lang="en-AU" sz="3200" b="1" dirty="0" smtClean="0">
                <a:solidFill>
                  <a:srgbClr val="FF0000"/>
                </a:solidFill>
              </a:rPr>
              <a:t>grace to </a:t>
            </a:r>
            <a:r>
              <a:rPr lang="en-AU" sz="3200" b="1" dirty="0">
                <a:solidFill>
                  <a:srgbClr val="FF0000"/>
                </a:solidFill>
              </a:rPr>
              <a:t>everyone.</a:t>
            </a:r>
          </a:p>
        </p:txBody>
      </p:sp>
    </p:spTree>
    <p:extLst>
      <p:ext uri="{BB962C8B-B14F-4D97-AF65-F5344CB8AC3E}">
        <p14:creationId xmlns:p14="http://schemas.microsoft.com/office/powerpoint/2010/main" val="13028545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323600B-1294-4F39-B7FF-49C44BAFDEE4}" type="slidenum">
              <a:rPr lang="en-AU" smtClean="0"/>
              <a:pPr>
                <a:defRPr/>
              </a:pPr>
              <a:t>15</a:t>
            </a:fld>
            <a:endParaRPr lang="en-AU"/>
          </a:p>
        </p:txBody>
      </p:sp>
      <p:pic>
        <p:nvPicPr>
          <p:cNvPr id="1027" name="Picture 3" descr="C:\Users\Patricia\Documents\Teen Sex\PowerPoint par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37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323600B-1294-4F39-B7FF-49C44BAFDEE4}" type="slidenum">
              <a:rPr lang="en-AU" smtClean="0"/>
              <a:pPr>
                <a:defRPr/>
              </a:pPr>
              <a:t>2</a:t>
            </a:fld>
            <a:endParaRPr lang="en-AU"/>
          </a:p>
        </p:txBody>
      </p:sp>
      <p:sp>
        <p:nvSpPr>
          <p:cNvPr id="3" name="Rectangle 2"/>
          <p:cNvSpPr txBox="1">
            <a:spLocks noChangeArrowheads="1"/>
          </p:cNvSpPr>
          <p:nvPr/>
        </p:nvSpPr>
        <p:spPr bwMode="auto">
          <a:xfrm>
            <a:off x="567506" y="1237357"/>
            <a:ext cx="8229600" cy="4896544"/>
          </a:xfrm>
          <a:prstGeom prst="rect">
            <a:avLst/>
          </a:prstGeom>
          <a:noFill/>
          <a:ln w="9525">
            <a:noFill/>
            <a:miter lim="800000"/>
            <a:headEnd/>
            <a:tailEnd/>
          </a:ln>
        </p:spPr>
        <p:txBody>
          <a:bodyPr/>
          <a:lstStyle/>
          <a:p>
            <a:pPr marL="273050" indent="-273050">
              <a:lnSpc>
                <a:spcPct val="90000"/>
              </a:lnSpc>
              <a:spcBef>
                <a:spcPts val="600"/>
              </a:spcBef>
              <a:buClr>
                <a:schemeClr val="accent2"/>
              </a:buClr>
              <a:buSzPct val="85000"/>
              <a:buFont typeface="Wingdings" pitchFamily="2" charset="2"/>
              <a:buNone/>
              <a:defRPr/>
            </a:pPr>
            <a:r>
              <a:rPr lang="en-US" sz="3200" dirty="0" smtClean="0">
                <a:cs typeface="Arial" pitchFamily="34" charset="0"/>
              </a:rPr>
              <a:t>God </a:t>
            </a:r>
            <a:r>
              <a:rPr lang="en-US" sz="3200" dirty="0">
                <a:cs typeface="Arial" pitchFamily="34" charset="0"/>
              </a:rPr>
              <a:t>said, "Let us make man in our image, in our likeness…..” </a:t>
            </a:r>
          </a:p>
          <a:p>
            <a:pPr marL="273050" indent="-273050">
              <a:lnSpc>
                <a:spcPct val="90000"/>
              </a:lnSpc>
              <a:spcBef>
                <a:spcPts val="600"/>
              </a:spcBef>
              <a:buClr>
                <a:schemeClr val="accent2"/>
              </a:buClr>
              <a:buSzPct val="85000"/>
              <a:buFont typeface="Wingdings" pitchFamily="2" charset="2"/>
              <a:buNone/>
              <a:defRPr/>
            </a:pPr>
            <a:r>
              <a:rPr lang="en-US" sz="3200" dirty="0" smtClean="0">
                <a:solidFill>
                  <a:srgbClr val="FF0000"/>
                </a:solidFill>
                <a:cs typeface="Arial" pitchFamily="34" charset="0"/>
              </a:rPr>
              <a:t>		In the image of God - Relational</a:t>
            </a:r>
            <a:endParaRPr lang="en-US" sz="3200" dirty="0">
              <a:solidFill>
                <a:srgbClr val="FF0000"/>
              </a:solidFill>
              <a:cs typeface="Arial" pitchFamily="34" charset="0"/>
            </a:endParaRPr>
          </a:p>
          <a:p>
            <a:pPr marL="273050" indent="-273050">
              <a:lnSpc>
                <a:spcPct val="90000"/>
              </a:lnSpc>
              <a:spcBef>
                <a:spcPts val="600"/>
              </a:spcBef>
              <a:buClr>
                <a:schemeClr val="accent2"/>
              </a:buClr>
              <a:buSzPct val="85000"/>
              <a:buFont typeface="Wingdings" pitchFamily="2" charset="2"/>
              <a:buNone/>
              <a:defRPr/>
            </a:pPr>
            <a:r>
              <a:rPr lang="en-US" sz="3200" dirty="0" smtClean="0">
                <a:cs typeface="Arial" pitchFamily="34" charset="0"/>
              </a:rPr>
              <a:t>“Male </a:t>
            </a:r>
            <a:r>
              <a:rPr lang="en-US" sz="3200" dirty="0">
                <a:cs typeface="Arial" pitchFamily="34" charset="0"/>
              </a:rPr>
              <a:t>and Female he created them…”</a:t>
            </a:r>
          </a:p>
          <a:p>
            <a:pPr marL="273050" indent="-273050">
              <a:lnSpc>
                <a:spcPct val="90000"/>
              </a:lnSpc>
              <a:spcBef>
                <a:spcPts val="600"/>
              </a:spcBef>
              <a:buClr>
                <a:schemeClr val="accent2"/>
              </a:buClr>
              <a:buSzPct val="85000"/>
              <a:buFont typeface="Wingdings" pitchFamily="2" charset="2"/>
              <a:buNone/>
              <a:defRPr/>
            </a:pPr>
            <a:r>
              <a:rPr lang="en-US" sz="3200" b="1" dirty="0" smtClean="0">
                <a:solidFill>
                  <a:srgbClr val="FF0000"/>
                </a:solidFill>
                <a:cs typeface="Arial" pitchFamily="34" charset="0"/>
              </a:rPr>
              <a:t>		Gendered</a:t>
            </a:r>
            <a:endParaRPr lang="en-US" sz="3200" b="1" dirty="0">
              <a:solidFill>
                <a:srgbClr val="FF0000"/>
              </a:solidFill>
              <a:cs typeface="Arial" pitchFamily="34" charset="0"/>
            </a:endParaRPr>
          </a:p>
          <a:p>
            <a:pPr marL="273050" indent="-273050">
              <a:lnSpc>
                <a:spcPct val="90000"/>
              </a:lnSpc>
              <a:spcBef>
                <a:spcPts val="600"/>
              </a:spcBef>
              <a:buClr>
                <a:schemeClr val="accent2"/>
              </a:buClr>
              <a:buSzPct val="85000"/>
              <a:buFont typeface="Wingdings" pitchFamily="2" charset="2"/>
              <a:buNone/>
              <a:defRPr/>
            </a:pPr>
            <a:r>
              <a:rPr lang="en-US" sz="3200" dirty="0" smtClean="0">
                <a:cs typeface="Arial" pitchFamily="34" charset="0"/>
              </a:rPr>
              <a:t>“Be </a:t>
            </a:r>
            <a:r>
              <a:rPr lang="en-US" sz="3200" dirty="0">
                <a:cs typeface="Arial" pitchFamily="34" charset="0"/>
              </a:rPr>
              <a:t>fruitful and multiply…”</a:t>
            </a:r>
          </a:p>
          <a:p>
            <a:pPr marL="273050" indent="-273050">
              <a:lnSpc>
                <a:spcPct val="90000"/>
              </a:lnSpc>
              <a:spcBef>
                <a:spcPts val="600"/>
              </a:spcBef>
              <a:buClr>
                <a:schemeClr val="accent2"/>
              </a:buClr>
              <a:buSzPct val="85000"/>
              <a:buFont typeface="Wingdings" pitchFamily="2" charset="2"/>
              <a:buNone/>
              <a:defRPr/>
            </a:pPr>
            <a:r>
              <a:rPr lang="en-US" sz="3200" dirty="0" smtClean="0">
                <a:solidFill>
                  <a:srgbClr val="FF0000"/>
                </a:solidFill>
                <a:cs typeface="Arial" pitchFamily="34" charset="0"/>
              </a:rPr>
              <a:t>		Sexual</a:t>
            </a:r>
            <a:endParaRPr lang="en-US" sz="3200" dirty="0">
              <a:solidFill>
                <a:srgbClr val="FF0000"/>
              </a:solidFill>
              <a:cs typeface="Arial" pitchFamily="34" charset="0"/>
            </a:endParaRPr>
          </a:p>
          <a:p>
            <a:pPr marL="273050" indent="-273050">
              <a:lnSpc>
                <a:spcPct val="90000"/>
              </a:lnSpc>
              <a:spcBef>
                <a:spcPts val="600"/>
              </a:spcBef>
              <a:buClr>
                <a:schemeClr val="accent2"/>
              </a:buClr>
              <a:buSzPct val="85000"/>
              <a:buFont typeface="Wingdings" pitchFamily="2" charset="2"/>
              <a:buNone/>
              <a:defRPr/>
            </a:pPr>
            <a:r>
              <a:rPr lang="en-US" sz="3200" dirty="0" smtClean="0">
                <a:cs typeface="Arial" pitchFamily="34" charset="0"/>
              </a:rPr>
              <a:t>“God </a:t>
            </a:r>
            <a:r>
              <a:rPr lang="en-US" sz="3200" dirty="0">
                <a:cs typeface="Arial" pitchFamily="34" charset="0"/>
              </a:rPr>
              <a:t>saw all that he had made, and it was very good…”  </a:t>
            </a:r>
          </a:p>
          <a:p>
            <a:pPr marL="273050" indent="-273050">
              <a:lnSpc>
                <a:spcPct val="90000"/>
              </a:lnSpc>
              <a:spcBef>
                <a:spcPts val="600"/>
              </a:spcBef>
              <a:buClr>
                <a:schemeClr val="accent2"/>
              </a:buClr>
              <a:buSzPct val="85000"/>
              <a:buFont typeface="Wingdings" pitchFamily="2" charset="2"/>
              <a:buNone/>
              <a:defRPr/>
            </a:pPr>
            <a:r>
              <a:rPr lang="en-US" sz="3200" dirty="0" smtClean="0">
                <a:solidFill>
                  <a:srgbClr val="FF0000"/>
                </a:solidFill>
                <a:cs typeface="Arial" pitchFamily="34" charset="0"/>
              </a:rPr>
              <a:t>		Perfect</a:t>
            </a:r>
            <a:endParaRPr lang="en-US" sz="3200" dirty="0">
              <a:solidFill>
                <a:srgbClr val="FF0000"/>
              </a:solidFill>
              <a:cs typeface="Arial" pitchFamily="34" charset="0"/>
            </a:endParaRPr>
          </a:p>
        </p:txBody>
      </p:sp>
      <p:sp>
        <p:nvSpPr>
          <p:cNvPr id="4" name="TextBox 2"/>
          <p:cNvSpPr txBox="1">
            <a:spLocks noChangeArrowheads="1"/>
          </p:cNvSpPr>
          <p:nvPr/>
        </p:nvSpPr>
        <p:spPr bwMode="auto">
          <a:xfrm>
            <a:off x="571500" y="428625"/>
            <a:ext cx="7786687" cy="707886"/>
          </a:xfrm>
          <a:prstGeom prst="rect">
            <a:avLst/>
          </a:prstGeom>
          <a:noFill/>
          <a:ln w="9525">
            <a:noFill/>
            <a:miter lim="800000"/>
            <a:headEnd/>
            <a:tailEnd/>
          </a:ln>
        </p:spPr>
        <p:txBody>
          <a:bodyPr>
            <a:spAutoFit/>
          </a:bodyPr>
          <a:lstStyle/>
          <a:p>
            <a:pPr algn="ctr">
              <a:defRPr/>
            </a:pPr>
            <a:r>
              <a:rPr lang="en-AU" sz="4000" dirty="0">
                <a:latin typeface="+mj-lt"/>
              </a:rPr>
              <a:t>God’s </a:t>
            </a:r>
            <a:r>
              <a:rPr lang="en-AU" sz="4000" dirty="0" smtClean="0">
                <a:latin typeface="+mj-lt"/>
              </a:rPr>
              <a:t>Pattern </a:t>
            </a:r>
            <a:r>
              <a:rPr lang="en-AU" sz="3600" dirty="0" smtClean="0">
                <a:latin typeface="+mj-lt"/>
              </a:rPr>
              <a:t>[Genesis 1&amp; 2]</a:t>
            </a:r>
            <a:endParaRPr lang="en-AU" sz="3600" dirty="0">
              <a:latin typeface="+mj-lt"/>
            </a:endParaRPr>
          </a:p>
        </p:txBody>
      </p:sp>
    </p:spTree>
    <p:extLst>
      <p:ext uri="{BB962C8B-B14F-4D97-AF65-F5344CB8AC3E}">
        <p14:creationId xmlns:p14="http://schemas.microsoft.com/office/powerpoint/2010/main" val="74284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ctrTitle"/>
          </p:nvPr>
        </p:nvSpPr>
        <p:spPr>
          <a:xfrm>
            <a:off x="2758440" y="762000"/>
            <a:ext cx="3048000" cy="1252537"/>
          </a:xfrm>
        </p:spPr>
        <p:txBody>
          <a:bodyPr>
            <a:normAutofit/>
          </a:bodyPr>
          <a:lstStyle/>
          <a:p>
            <a:pPr eaLnBrk="1" hangingPunct="1"/>
            <a:r>
              <a:rPr lang="en-US" sz="3600" dirty="0" smtClean="0">
                <a:solidFill>
                  <a:srgbClr val="FF0000"/>
                </a:solidFill>
                <a:effectLst/>
              </a:rPr>
              <a:t>The Present</a:t>
            </a:r>
            <a:br>
              <a:rPr lang="en-US" sz="3600" dirty="0" smtClean="0">
                <a:solidFill>
                  <a:srgbClr val="FF0000"/>
                </a:solidFill>
                <a:effectLst/>
              </a:rPr>
            </a:br>
            <a:r>
              <a:rPr lang="en-US" sz="3600" i="1" dirty="0" smtClean="0">
                <a:solidFill>
                  <a:srgbClr val="FF0000"/>
                </a:solidFill>
                <a:effectLst/>
              </a:rPr>
              <a:t>Transgender</a:t>
            </a:r>
          </a:p>
        </p:txBody>
      </p:sp>
      <p:sp>
        <p:nvSpPr>
          <p:cNvPr id="15" name="Slide Number Placeholder 14"/>
          <p:cNvSpPr>
            <a:spLocks noGrp="1"/>
          </p:cNvSpPr>
          <p:nvPr>
            <p:ph type="sldNum" sz="quarter" idx="11"/>
          </p:nvPr>
        </p:nvSpPr>
        <p:spPr/>
        <p:txBody>
          <a:bodyPr/>
          <a:lstStyle/>
          <a:p>
            <a:pPr>
              <a:defRPr/>
            </a:pPr>
            <a:fld id="{8F1E89F0-B462-4F39-BC51-F4D692DBED62}" type="slidenum">
              <a:rPr lang="en-US" smtClean="0"/>
              <a:pPr>
                <a:defRPr/>
              </a:pPr>
              <a:t>3</a:t>
            </a:fld>
            <a:endParaRPr lang="en-US"/>
          </a:p>
        </p:txBody>
      </p:sp>
      <p:sp>
        <p:nvSpPr>
          <p:cNvPr id="8195" name="TextBox 2"/>
          <p:cNvSpPr txBox="1">
            <a:spLocks noChangeArrowheads="1"/>
          </p:cNvSpPr>
          <p:nvPr/>
        </p:nvSpPr>
        <p:spPr bwMode="auto">
          <a:xfrm>
            <a:off x="1073696" y="552614"/>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Intersex</a:t>
            </a:r>
          </a:p>
        </p:txBody>
      </p:sp>
      <p:sp>
        <p:nvSpPr>
          <p:cNvPr id="8197" name="TextBox 4"/>
          <p:cNvSpPr txBox="1">
            <a:spLocks noChangeArrowheads="1"/>
          </p:cNvSpPr>
          <p:nvPr/>
        </p:nvSpPr>
        <p:spPr bwMode="auto">
          <a:xfrm>
            <a:off x="3228975" y="2366064"/>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Ambiguous</a:t>
            </a:r>
            <a:r>
              <a:rPr lang="en-AU" sz="2800" b="1" dirty="0">
                <a:solidFill>
                  <a:srgbClr val="FFFF00"/>
                </a:solidFill>
              </a:rPr>
              <a:t> </a:t>
            </a:r>
            <a:r>
              <a:rPr lang="en-AU" sz="2800" b="1" dirty="0"/>
              <a:t>Genitalia</a:t>
            </a:r>
          </a:p>
        </p:txBody>
      </p:sp>
      <p:sp>
        <p:nvSpPr>
          <p:cNvPr id="8198" name="TextBox 5"/>
          <p:cNvSpPr txBox="1">
            <a:spLocks noChangeArrowheads="1"/>
          </p:cNvSpPr>
          <p:nvPr/>
        </p:nvSpPr>
        <p:spPr bwMode="auto">
          <a:xfrm>
            <a:off x="793531" y="4201269"/>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Transsexual</a:t>
            </a:r>
          </a:p>
        </p:txBody>
      </p:sp>
      <p:sp>
        <p:nvSpPr>
          <p:cNvPr id="8199" name="TextBox 6"/>
          <p:cNvSpPr txBox="1">
            <a:spLocks noChangeArrowheads="1"/>
          </p:cNvSpPr>
          <p:nvPr/>
        </p:nvSpPr>
        <p:spPr bwMode="auto">
          <a:xfrm>
            <a:off x="4126012" y="3693597"/>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Gender</a:t>
            </a:r>
            <a:r>
              <a:rPr lang="en-AU" sz="2800" b="1" dirty="0">
                <a:solidFill>
                  <a:srgbClr val="FFFF00"/>
                </a:solidFill>
              </a:rPr>
              <a:t> </a:t>
            </a:r>
            <a:r>
              <a:rPr lang="en-AU" sz="2800" b="1" dirty="0"/>
              <a:t>Dysphoria</a:t>
            </a:r>
          </a:p>
        </p:txBody>
      </p:sp>
      <p:sp>
        <p:nvSpPr>
          <p:cNvPr id="8200" name="TextBox 7"/>
          <p:cNvSpPr txBox="1">
            <a:spLocks noChangeArrowheads="1"/>
          </p:cNvSpPr>
          <p:nvPr/>
        </p:nvSpPr>
        <p:spPr bwMode="auto">
          <a:xfrm>
            <a:off x="3913981" y="4725144"/>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Gender</a:t>
            </a:r>
            <a:r>
              <a:rPr lang="en-AU" sz="2800" b="1" dirty="0">
                <a:solidFill>
                  <a:srgbClr val="FFFF00"/>
                </a:solidFill>
              </a:rPr>
              <a:t> </a:t>
            </a:r>
            <a:r>
              <a:rPr lang="en-AU" sz="2800" b="1" dirty="0"/>
              <a:t>Identity Disorder</a:t>
            </a:r>
          </a:p>
        </p:txBody>
      </p:sp>
      <p:sp>
        <p:nvSpPr>
          <p:cNvPr id="8201" name="TextBox 8"/>
          <p:cNvSpPr txBox="1">
            <a:spLocks noChangeArrowheads="1"/>
          </p:cNvSpPr>
          <p:nvPr/>
        </p:nvSpPr>
        <p:spPr bwMode="auto">
          <a:xfrm>
            <a:off x="6107212" y="1714023"/>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Gay</a:t>
            </a:r>
          </a:p>
        </p:txBody>
      </p:sp>
      <p:sp>
        <p:nvSpPr>
          <p:cNvPr id="8202" name="TextBox 9"/>
          <p:cNvSpPr txBox="1">
            <a:spLocks noChangeArrowheads="1"/>
          </p:cNvSpPr>
          <p:nvPr/>
        </p:nvSpPr>
        <p:spPr bwMode="auto">
          <a:xfrm>
            <a:off x="990600" y="5071486"/>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Lesbian</a:t>
            </a:r>
          </a:p>
        </p:txBody>
      </p:sp>
      <p:sp>
        <p:nvSpPr>
          <p:cNvPr id="8203" name="TextBox 10"/>
          <p:cNvSpPr txBox="1">
            <a:spLocks noChangeArrowheads="1"/>
          </p:cNvSpPr>
          <p:nvPr/>
        </p:nvSpPr>
        <p:spPr bwMode="auto">
          <a:xfrm>
            <a:off x="1073696" y="1452085"/>
            <a:ext cx="133843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Queer</a:t>
            </a:r>
          </a:p>
        </p:txBody>
      </p:sp>
      <p:sp>
        <p:nvSpPr>
          <p:cNvPr id="8204" name="TextBox 11"/>
          <p:cNvSpPr txBox="1">
            <a:spLocks noChangeArrowheads="1"/>
          </p:cNvSpPr>
          <p:nvPr/>
        </p:nvSpPr>
        <p:spPr bwMode="auto">
          <a:xfrm>
            <a:off x="3228975" y="5778470"/>
            <a:ext cx="184708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Bisexual</a:t>
            </a:r>
          </a:p>
        </p:txBody>
      </p:sp>
      <p:sp>
        <p:nvSpPr>
          <p:cNvPr id="8205" name="TextBox 12"/>
          <p:cNvSpPr txBox="1">
            <a:spLocks noChangeArrowheads="1"/>
          </p:cNvSpPr>
          <p:nvPr/>
        </p:nvSpPr>
        <p:spPr bwMode="auto">
          <a:xfrm>
            <a:off x="5818981" y="666762"/>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Hermaphrodite</a:t>
            </a:r>
          </a:p>
        </p:txBody>
      </p:sp>
      <p:sp>
        <p:nvSpPr>
          <p:cNvPr id="8206" name="TextBox 10"/>
          <p:cNvSpPr txBox="1">
            <a:spLocks noChangeArrowheads="1"/>
          </p:cNvSpPr>
          <p:nvPr/>
        </p:nvSpPr>
        <p:spPr bwMode="auto">
          <a:xfrm>
            <a:off x="1524000" y="31972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t>LGBT</a:t>
            </a:r>
          </a:p>
        </p:txBody>
      </p:sp>
      <p:sp>
        <p:nvSpPr>
          <p:cNvPr id="16" name="TextBox 10"/>
          <p:cNvSpPr txBox="1">
            <a:spLocks noChangeArrowheads="1"/>
          </p:cNvSpPr>
          <p:nvPr/>
        </p:nvSpPr>
        <p:spPr bwMode="auto">
          <a:xfrm>
            <a:off x="6652245" y="5517232"/>
            <a:ext cx="133843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smtClean="0"/>
              <a:t>Fluid</a:t>
            </a:r>
            <a:endParaRPr lang="en-AU" sz="2800" b="1" dirty="0"/>
          </a:p>
        </p:txBody>
      </p:sp>
      <p:sp>
        <p:nvSpPr>
          <p:cNvPr id="17" name="TextBox 10"/>
          <p:cNvSpPr txBox="1">
            <a:spLocks noChangeArrowheads="1"/>
          </p:cNvSpPr>
          <p:nvPr/>
        </p:nvSpPr>
        <p:spPr bwMode="auto">
          <a:xfrm>
            <a:off x="6107212" y="2781972"/>
            <a:ext cx="22563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smtClean="0"/>
              <a:t>Questioning</a:t>
            </a:r>
            <a:endParaRPr lang="en-AU" sz="2800" b="1" dirty="0"/>
          </a:p>
        </p:txBody>
      </p:sp>
      <p:sp>
        <p:nvSpPr>
          <p:cNvPr id="18" name="TextBox 5"/>
          <p:cNvSpPr txBox="1">
            <a:spLocks noChangeArrowheads="1"/>
          </p:cNvSpPr>
          <p:nvPr/>
        </p:nvSpPr>
        <p:spPr bwMode="auto">
          <a:xfrm>
            <a:off x="793531" y="2258097"/>
            <a:ext cx="216480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smtClean="0"/>
              <a:t>Transvestite</a:t>
            </a:r>
            <a:endParaRPr lang="en-AU" sz="2800" b="1" dirty="0"/>
          </a:p>
        </p:txBody>
      </p:sp>
    </p:spTree>
    <p:extLst>
      <p:ext uri="{BB962C8B-B14F-4D97-AF65-F5344CB8AC3E}">
        <p14:creationId xmlns:p14="http://schemas.microsoft.com/office/powerpoint/2010/main" val="419763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79512" y="404664"/>
            <a:ext cx="8784976" cy="907504"/>
          </a:xfrm>
        </p:spPr>
        <p:txBody>
          <a:bodyPr>
            <a:noAutofit/>
          </a:bodyPr>
          <a:lstStyle/>
          <a:p>
            <a:pPr eaLnBrk="1" hangingPunct="1"/>
            <a:r>
              <a:rPr lang="en-US" sz="4000" dirty="0" smtClean="0">
                <a:effectLst/>
                <a:latin typeface="+mj-lt"/>
              </a:rPr>
              <a:t>The </a:t>
            </a:r>
            <a:r>
              <a:rPr lang="en-US" sz="4000" dirty="0" smtClean="0">
                <a:solidFill>
                  <a:srgbClr val="FF0000"/>
                </a:solidFill>
                <a:effectLst/>
                <a:latin typeface="+mj-lt"/>
              </a:rPr>
              <a:t>Complexity</a:t>
            </a:r>
            <a:r>
              <a:rPr lang="en-US" sz="4000" dirty="0" smtClean="0">
                <a:effectLst/>
                <a:latin typeface="+mj-lt"/>
              </a:rPr>
              <a:t> of Sex and Gender</a:t>
            </a:r>
          </a:p>
        </p:txBody>
      </p:sp>
      <p:sp>
        <p:nvSpPr>
          <p:cNvPr id="6147" name="Rectangle 3"/>
          <p:cNvSpPr>
            <a:spLocks noGrp="1" noChangeArrowheads="1"/>
          </p:cNvSpPr>
          <p:nvPr>
            <p:ph idx="1"/>
          </p:nvPr>
        </p:nvSpPr>
        <p:spPr>
          <a:xfrm>
            <a:off x="539552" y="1196752"/>
            <a:ext cx="7992888" cy="5184576"/>
          </a:xfrm>
        </p:spPr>
        <p:txBody>
          <a:bodyPr>
            <a:noAutofit/>
          </a:bodyPr>
          <a:lstStyle/>
          <a:p>
            <a:pPr eaLnBrk="1" hangingPunct="1">
              <a:lnSpc>
                <a:spcPct val="90000"/>
              </a:lnSpc>
              <a:spcBef>
                <a:spcPts val="1800"/>
              </a:spcBef>
              <a:buFont typeface="Wingdings" pitchFamily="2" charset="2"/>
              <a:buNone/>
            </a:pPr>
            <a:r>
              <a:rPr lang="en-US" sz="3200" b="1" dirty="0" smtClean="0">
                <a:solidFill>
                  <a:schemeClr val="tx1"/>
                </a:solidFill>
                <a:latin typeface="+mn-lt"/>
              </a:rPr>
              <a:t>Biological Sex</a:t>
            </a:r>
          </a:p>
          <a:p>
            <a:pPr eaLnBrk="1" hangingPunct="1">
              <a:lnSpc>
                <a:spcPct val="90000"/>
              </a:lnSpc>
              <a:spcBef>
                <a:spcPts val="1800"/>
              </a:spcBef>
              <a:buFont typeface="Arial" charset="0"/>
              <a:buNone/>
            </a:pPr>
            <a:r>
              <a:rPr lang="en-US" sz="3200" dirty="0">
                <a:solidFill>
                  <a:schemeClr val="tx1"/>
                </a:solidFill>
                <a:latin typeface="+mn-lt"/>
              </a:rPr>
              <a:t>	</a:t>
            </a:r>
            <a:r>
              <a:rPr lang="en-US" sz="3200" dirty="0" smtClean="0">
                <a:solidFill>
                  <a:schemeClr val="tx1"/>
                </a:solidFill>
                <a:latin typeface="+mn-lt"/>
              </a:rPr>
              <a:t>	</a:t>
            </a:r>
            <a:r>
              <a:rPr lang="en-US" sz="3200" dirty="0" smtClean="0">
                <a:solidFill>
                  <a:srgbClr val="FF0000"/>
                </a:solidFill>
                <a:latin typeface="+mn-lt"/>
              </a:rPr>
              <a:t>What do you look like?</a:t>
            </a:r>
          </a:p>
          <a:p>
            <a:pPr eaLnBrk="1" hangingPunct="1">
              <a:lnSpc>
                <a:spcPct val="90000"/>
              </a:lnSpc>
              <a:spcBef>
                <a:spcPts val="1800"/>
              </a:spcBef>
              <a:buFont typeface="Wingdings" pitchFamily="2" charset="2"/>
              <a:buNone/>
            </a:pPr>
            <a:r>
              <a:rPr lang="en-US" sz="3200" b="1" dirty="0" smtClean="0">
                <a:solidFill>
                  <a:schemeClr val="tx1"/>
                </a:solidFill>
                <a:latin typeface="+mn-lt"/>
              </a:rPr>
              <a:t>Gender role</a:t>
            </a:r>
          </a:p>
          <a:p>
            <a:pPr eaLnBrk="1" hangingPunct="1">
              <a:lnSpc>
                <a:spcPct val="90000"/>
              </a:lnSpc>
              <a:spcBef>
                <a:spcPts val="1800"/>
              </a:spcBef>
              <a:buFont typeface="Wingdings" pitchFamily="2" charset="2"/>
              <a:buNone/>
            </a:pPr>
            <a:r>
              <a:rPr lang="en-US" sz="3200" dirty="0" smtClean="0">
                <a:solidFill>
                  <a:schemeClr val="tx1"/>
                </a:solidFill>
                <a:latin typeface="+mn-lt"/>
              </a:rPr>
              <a:t>		</a:t>
            </a:r>
            <a:r>
              <a:rPr lang="en-US" sz="3200" dirty="0" smtClean="0">
                <a:solidFill>
                  <a:srgbClr val="FF0000"/>
                </a:solidFill>
                <a:latin typeface="+mn-lt"/>
              </a:rPr>
              <a:t>How do you behave?</a:t>
            </a:r>
          </a:p>
          <a:p>
            <a:pPr eaLnBrk="1" hangingPunct="1">
              <a:lnSpc>
                <a:spcPct val="90000"/>
              </a:lnSpc>
              <a:spcBef>
                <a:spcPts val="1800"/>
              </a:spcBef>
              <a:buFont typeface="Wingdings" pitchFamily="2" charset="2"/>
              <a:buNone/>
            </a:pPr>
            <a:r>
              <a:rPr lang="en-US" sz="3200" b="1" dirty="0" smtClean="0">
                <a:solidFill>
                  <a:schemeClr val="tx1"/>
                </a:solidFill>
                <a:latin typeface="+mn-lt"/>
              </a:rPr>
              <a:t>Gender identity</a:t>
            </a:r>
          </a:p>
          <a:p>
            <a:pPr eaLnBrk="1" hangingPunct="1">
              <a:lnSpc>
                <a:spcPct val="90000"/>
              </a:lnSpc>
              <a:spcBef>
                <a:spcPts val="1800"/>
              </a:spcBef>
              <a:buFont typeface="Wingdings" pitchFamily="2" charset="2"/>
              <a:buNone/>
            </a:pPr>
            <a:r>
              <a:rPr lang="en-US" sz="3200" dirty="0" smtClean="0">
                <a:solidFill>
                  <a:schemeClr val="tx1"/>
                </a:solidFill>
                <a:latin typeface="+mn-lt"/>
              </a:rPr>
              <a:t>		</a:t>
            </a:r>
            <a:r>
              <a:rPr lang="en-US" sz="3200" dirty="0" smtClean="0">
                <a:solidFill>
                  <a:srgbClr val="FF0000"/>
                </a:solidFill>
                <a:latin typeface="+mn-lt"/>
              </a:rPr>
              <a:t>Do you identify as male or female?</a:t>
            </a:r>
          </a:p>
          <a:p>
            <a:pPr eaLnBrk="1" hangingPunct="1">
              <a:lnSpc>
                <a:spcPct val="90000"/>
              </a:lnSpc>
              <a:spcBef>
                <a:spcPts val="1800"/>
              </a:spcBef>
              <a:buFont typeface="Wingdings" pitchFamily="2" charset="2"/>
              <a:buNone/>
            </a:pPr>
            <a:r>
              <a:rPr lang="en-US" sz="3200" b="1" dirty="0" smtClean="0">
                <a:solidFill>
                  <a:schemeClr val="tx1"/>
                </a:solidFill>
                <a:latin typeface="+mn-lt"/>
              </a:rPr>
              <a:t>Sexual orientation</a:t>
            </a:r>
          </a:p>
          <a:p>
            <a:pPr eaLnBrk="1" hangingPunct="1">
              <a:lnSpc>
                <a:spcPct val="90000"/>
              </a:lnSpc>
              <a:spcBef>
                <a:spcPts val="1800"/>
              </a:spcBef>
              <a:buFont typeface="Wingdings" pitchFamily="2" charset="2"/>
              <a:buNone/>
            </a:pPr>
            <a:r>
              <a:rPr lang="en-US" sz="3200" dirty="0" smtClean="0">
                <a:solidFill>
                  <a:schemeClr val="tx1"/>
                </a:solidFill>
                <a:latin typeface="+mn-lt"/>
              </a:rPr>
              <a:t>		</a:t>
            </a:r>
            <a:r>
              <a:rPr lang="en-US" sz="3200" dirty="0" smtClean="0">
                <a:solidFill>
                  <a:srgbClr val="FF0000"/>
                </a:solidFill>
                <a:latin typeface="+mn-lt"/>
              </a:rPr>
              <a:t>Are you attracted to a male or female?</a:t>
            </a:r>
          </a:p>
        </p:txBody>
      </p:sp>
      <p:sp>
        <p:nvSpPr>
          <p:cNvPr id="4" name="Slide Number Placeholder 3"/>
          <p:cNvSpPr>
            <a:spLocks noGrp="1"/>
          </p:cNvSpPr>
          <p:nvPr>
            <p:ph type="sldNum" sz="quarter" idx="12"/>
          </p:nvPr>
        </p:nvSpPr>
        <p:spPr/>
        <p:txBody>
          <a:bodyPr/>
          <a:lstStyle/>
          <a:p>
            <a:pPr>
              <a:defRPr/>
            </a:pPr>
            <a:fld id="{4DB59755-1405-4F90-9AFE-E8BF73FBB63B}" type="slidenum">
              <a:rPr lang="en-US" smtClean="0"/>
              <a:pPr>
                <a:defRPr/>
              </a:pPr>
              <a:t>4</a:t>
            </a:fld>
            <a:endParaRPr lang="en-US"/>
          </a:p>
        </p:txBody>
      </p:sp>
    </p:spTree>
    <p:extLst>
      <p:ext uri="{BB962C8B-B14F-4D97-AF65-F5344CB8AC3E}">
        <p14:creationId xmlns:p14="http://schemas.microsoft.com/office/powerpoint/2010/main" val="4706897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46856" y="260648"/>
            <a:ext cx="8229600" cy="835496"/>
          </a:xfrm>
        </p:spPr>
        <p:txBody>
          <a:bodyPr/>
          <a:lstStyle/>
          <a:p>
            <a:r>
              <a:rPr lang="en-AU" sz="4000" dirty="0" smtClean="0">
                <a:effectLst/>
                <a:latin typeface="+mj-lt"/>
              </a:rPr>
              <a:t>Biological Sex</a:t>
            </a:r>
          </a:p>
        </p:txBody>
      </p:sp>
      <p:sp>
        <p:nvSpPr>
          <p:cNvPr id="5" name="Slide Number Placeholder 4"/>
          <p:cNvSpPr>
            <a:spLocks noGrp="1"/>
          </p:cNvSpPr>
          <p:nvPr>
            <p:ph type="sldNum" sz="quarter" idx="12"/>
          </p:nvPr>
        </p:nvSpPr>
        <p:spPr/>
        <p:txBody>
          <a:bodyPr/>
          <a:lstStyle/>
          <a:p>
            <a:pPr>
              <a:defRPr/>
            </a:pPr>
            <a:fld id="{81FD9632-13B0-4B85-9B4E-6BA5F4D034FD}" type="slidenum">
              <a:rPr lang="en-US" smtClean="0"/>
              <a:pPr>
                <a:defRPr/>
              </a:pPr>
              <a:t>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29872519"/>
              </p:ext>
            </p:extLst>
          </p:nvPr>
        </p:nvGraphicFramePr>
        <p:xfrm>
          <a:off x="913231" y="1052736"/>
          <a:ext cx="7344816" cy="3168351"/>
        </p:xfrm>
        <a:graphic>
          <a:graphicData uri="http://schemas.openxmlformats.org/drawingml/2006/table">
            <a:tbl>
              <a:tblPr firstRow="1" bandRow="1">
                <a:tableStyleId>{7DF18680-E054-41AD-8BC1-D1AEF772440D}</a:tableStyleId>
              </a:tblPr>
              <a:tblGrid>
                <a:gridCol w="2448272"/>
                <a:gridCol w="2448272"/>
                <a:gridCol w="2448272"/>
              </a:tblGrid>
              <a:tr h="869193">
                <a:tc>
                  <a:txBody>
                    <a:bodyPr/>
                    <a:lstStyle/>
                    <a:p>
                      <a:r>
                        <a:rPr lang="en-AU" sz="2400" dirty="0" smtClean="0"/>
                        <a:t>Chromosomes</a:t>
                      </a:r>
                      <a:endParaRPr lang="en-AU" sz="2400" dirty="0"/>
                    </a:p>
                  </a:txBody>
                  <a:tcPr marT="45728" marB="45728"/>
                </a:tc>
                <a:tc>
                  <a:txBody>
                    <a:bodyPr/>
                    <a:lstStyle/>
                    <a:p>
                      <a:r>
                        <a:rPr lang="en-AU" sz="2400" dirty="0" smtClean="0"/>
                        <a:t>XY Sex Chromosomes</a:t>
                      </a:r>
                      <a:endParaRPr lang="en-AU" sz="2400"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dirty="0" smtClean="0"/>
                        <a:t>XX Sex Chromosomes</a:t>
                      </a:r>
                      <a:endParaRPr lang="en-AU" sz="2400" dirty="0"/>
                    </a:p>
                  </a:txBody>
                  <a:tcPr marT="45728" marB="45728"/>
                </a:tc>
              </a:tr>
              <a:tr h="869193">
                <a:tc>
                  <a:txBody>
                    <a:bodyPr/>
                    <a:lstStyle/>
                    <a:p>
                      <a:r>
                        <a:rPr lang="en-AU" sz="2400" dirty="0" smtClean="0"/>
                        <a:t>The Gonads, Testis or Ovaries</a:t>
                      </a:r>
                      <a:endParaRPr lang="en-AU" sz="2400" dirty="0"/>
                    </a:p>
                  </a:txBody>
                  <a:tcPr marT="45728" marB="45728"/>
                </a:tc>
                <a:tc>
                  <a:txBody>
                    <a:bodyPr/>
                    <a:lstStyle/>
                    <a:p>
                      <a:r>
                        <a:rPr lang="en-AU" sz="2400" dirty="0" smtClean="0"/>
                        <a:t>Testis</a:t>
                      </a:r>
                      <a:endParaRPr lang="en-AU" sz="2400"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dirty="0" smtClean="0"/>
                        <a:t>Ovary</a:t>
                      </a:r>
                      <a:endParaRPr lang="en-AU" sz="2400" dirty="0"/>
                    </a:p>
                  </a:txBody>
                  <a:tcPr marT="45728" marB="45728"/>
                </a:tc>
              </a:tr>
              <a:tr h="476655">
                <a:tc>
                  <a:txBody>
                    <a:bodyPr/>
                    <a:lstStyle/>
                    <a:p>
                      <a:r>
                        <a:rPr lang="en-AU" sz="2400" dirty="0" smtClean="0"/>
                        <a:t>Hormones</a:t>
                      </a:r>
                      <a:endParaRPr lang="en-AU" sz="2400" dirty="0"/>
                    </a:p>
                  </a:txBody>
                  <a:tcPr marT="45728" marB="45728"/>
                </a:tc>
                <a:tc>
                  <a:txBody>
                    <a:bodyPr/>
                    <a:lstStyle/>
                    <a:p>
                      <a:r>
                        <a:rPr lang="en-AU" sz="2400" dirty="0" smtClean="0"/>
                        <a:t>Testosterone</a:t>
                      </a:r>
                      <a:endParaRPr lang="en-AU" sz="2400" b="1"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dirty="0" smtClean="0"/>
                        <a:t>(Oestrogen)</a:t>
                      </a:r>
                      <a:endParaRPr lang="en-AU" sz="2400" dirty="0"/>
                    </a:p>
                  </a:txBody>
                  <a:tcPr marT="45728" marB="45728"/>
                </a:tc>
              </a:tr>
              <a:tr h="476655">
                <a:tc>
                  <a:txBody>
                    <a:bodyPr/>
                    <a:lstStyle/>
                    <a:p>
                      <a:r>
                        <a:rPr lang="en-AU" sz="2400" dirty="0" smtClean="0"/>
                        <a:t>The Genitalia </a:t>
                      </a:r>
                      <a:endParaRPr lang="en-AU" sz="2400" dirty="0"/>
                    </a:p>
                  </a:txBody>
                  <a:tcPr marT="45728" marB="45728"/>
                </a:tc>
                <a:tc>
                  <a:txBody>
                    <a:bodyPr/>
                    <a:lstStyle/>
                    <a:p>
                      <a:r>
                        <a:rPr lang="en-AU" sz="2400" dirty="0" smtClean="0"/>
                        <a:t>Male</a:t>
                      </a:r>
                      <a:endParaRPr lang="en-AU" sz="2400"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dirty="0" smtClean="0"/>
                        <a:t>Female</a:t>
                      </a:r>
                      <a:endParaRPr lang="en-AU" sz="2400" dirty="0"/>
                    </a:p>
                  </a:txBody>
                  <a:tcPr marT="45728" marB="45728"/>
                </a:tc>
              </a:tr>
              <a:tr h="476655">
                <a:tc>
                  <a:txBody>
                    <a:bodyPr/>
                    <a:lstStyle/>
                    <a:p>
                      <a:r>
                        <a:rPr lang="en-AU" sz="2400" dirty="0" smtClean="0"/>
                        <a:t>Brain Sex</a:t>
                      </a:r>
                      <a:endParaRPr lang="en-AU" sz="2400" dirty="0"/>
                    </a:p>
                  </a:txBody>
                  <a:tcPr marT="45728" marB="45728"/>
                </a:tc>
                <a:tc>
                  <a:txBody>
                    <a:bodyPr/>
                    <a:lstStyle/>
                    <a:p>
                      <a:r>
                        <a:rPr lang="en-AU" sz="2400" dirty="0" smtClean="0"/>
                        <a:t>Male</a:t>
                      </a:r>
                      <a:endParaRPr lang="en-AU" sz="2400"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dirty="0" smtClean="0"/>
                        <a:t>Female</a:t>
                      </a:r>
                      <a:endParaRPr lang="en-AU" sz="2400" dirty="0"/>
                    </a:p>
                  </a:txBody>
                  <a:tcPr marT="45728" marB="45728"/>
                </a:tc>
              </a:tr>
            </a:tbl>
          </a:graphicData>
        </a:graphic>
      </p:graphicFrame>
      <p:sp>
        <p:nvSpPr>
          <p:cNvPr id="2" name="TextBox 1"/>
          <p:cNvSpPr txBox="1"/>
          <p:nvPr/>
        </p:nvSpPr>
        <p:spPr>
          <a:xfrm>
            <a:off x="481183" y="4725144"/>
            <a:ext cx="8208912" cy="1815882"/>
          </a:xfrm>
          <a:prstGeom prst="rect">
            <a:avLst/>
          </a:prstGeom>
          <a:noFill/>
        </p:spPr>
        <p:txBody>
          <a:bodyPr wrap="square" rtlCol="0">
            <a:spAutoFit/>
          </a:bodyPr>
          <a:lstStyle/>
          <a:p>
            <a:r>
              <a:rPr lang="en-AU" sz="2800" b="1" dirty="0" smtClean="0">
                <a:solidFill>
                  <a:srgbClr val="FF0000"/>
                </a:solidFill>
              </a:rPr>
              <a:t>Intersex: </a:t>
            </a:r>
            <a:r>
              <a:rPr lang="en-AU" sz="2800" dirty="0" smtClean="0">
                <a:solidFill>
                  <a:srgbClr val="FF0000"/>
                </a:solidFill>
              </a:rPr>
              <a:t>Person </a:t>
            </a:r>
            <a:r>
              <a:rPr lang="en-AU" sz="2800" dirty="0">
                <a:solidFill>
                  <a:srgbClr val="FF0000"/>
                </a:solidFill>
              </a:rPr>
              <a:t>born with mixed sexual biology (encompasses true and pseudo – hermaphrodites, ambiguous genitalia)</a:t>
            </a:r>
          </a:p>
          <a:p>
            <a:r>
              <a:rPr lang="en-AU" sz="2800" dirty="0">
                <a:solidFill>
                  <a:srgbClr val="FF0000"/>
                </a:solidFill>
              </a:rPr>
              <a:t>	[1 in 2000 children – probably higher </a:t>
            </a:r>
            <a:r>
              <a:rPr lang="en-AU" sz="2800" dirty="0" smtClean="0">
                <a:solidFill>
                  <a:srgbClr val="FF0000"/>
                </a:solidFill>
              </a:rPr>
              <a:t>]</a:t>
            </a:r>
            <a:endParaRPr lang="en-AU" sz="2800" dirty="0">
              <a:solidFill>
                <a:srgbClr val="FF0000"/>
              </a:solidFill>
            </a:endParaRPr>
          </a:p>
        </p:txBody>
      </p:sp>
    </p:spTree>
    <p:extLst>
      <p:ext uri="{BB962C8B-B14F-4D97-AF65-F5344CB8AC3E}">
        <p14:creationId xmlns:p14="http://schemas.microsoft.com/office/powerpoint/2010/main" val="34129849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827584" y="476672"/>
            <a:ext cx="44644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400" dirty="0">
                <a:latin typeface="+mn-lt"/>
              </a:rPr>
              <a:t>WORLD athletics is in crisis with tests showing champion runner Caster </a:t>
            </a:r>
            <a:r>
              <a:rPr lang="en-AU" sz="2400" dirty="0" err="1">
                <a:latin typeface="+mn-lt"/>
              </a:rPr>
              <a:t>Semenya</a:t>
            </a:r>
            <a:r>
              <a:rPr lang="en-AU" sz="2400" dirty="0">
                <a:latin typeface="+mn-lt"/>
              </a:rPr>
              <a:t> is a hermaphrodite - a person with both female and male sexual characteristics.</a:t>
            </a:r>
          </a:p>
          <a:p>
            <a:pPr eaLnBrk="1" hangingPunct="1"/>
            <a:r>
              <a:rPr lang="en-AU" dirty="0" smtClean="0">
                <a:latin typeface="+mn-lt"/>
              </a:rPr>
              <a:t>The </a:t>
            </a:r>
            <a:r>
              <a:rPr lang="en-AU" dirty="0">
                <a:latin typeface="+mn-lt"/>
              </a:rPr>
              <a:t>Daily Telegraph September 11, 2009 </a:t>
            </a:r>
          </a:p>
          <a:p>
            <a:pPr eaLnBrk="1" hangingPunct="1"/>
            <a:endParaRPr lang="en-AU" dirty="0"/>
          </a:p>
        </p:txBody>
      </p:sp>
      <p:sp>
        <p:nvSpPr>
          <p:cNvPr id="5" name="Slide Number Placeholder 4"/>
          <p:cNvSpPr>
            <a:spLocks noGrp="1"/>
          </p:cNvSpPr>
          <p:nvPr>
            <p:ph type="sldNum" sz="quarter" idx="12"/>
          </p:nvPr>
        </p:nvSpPr>
        <p:spPr/>
        <p:txBody>
          <a:bodyPr/>
          <a:lstStyle/>
          <a:p>
            <a:pPr>
              <a:defRPr/>
            </a:pPr>
            <a:fld id="{195EB806-E253-48BD-BF4E-3D483E812472}" type="slidenum">
              <a:rPr lang="en-US" smtClean="0"/>
              <a:pPr>
                <a:defRPr/>
              </a:pPr>
              <a:t>6</a:t>
            </a:fld>
            <a:endParaRPr lang="en-US"/>
          </a:p>
        </p:txBody>
      </p:sp>
      <p:sp>
        <p:nvSpPr>
          <p:cNvPr id="2" name="TextBox 1"/>
          <p:cNvSpPr txBox="1"/>
          <p:nvPr/>
        </p:nvSpPr>
        <p:spPr>
          <a:xfrm>
            <a:off x="825327" y="3385279"/>
            <a:ext cx="4464496" cy="2677656"/>
          </a:xfrm>
          <a:prstGeom prst="rect">
            <a:avLst/>
          </a:prstGeom>
          <a:noFill/>
        </p:spPr>
        <p:txBody>
          <a:bodyPr wrap="square" rtlCol="0">
            <a:spAutoFit/>
          </a:bodyPr>
          <a:lstStyle/>
          <a:p>
            <a:r>
              <a:rPr lang="en-AU" sz="2400" dirty="0"/>
              <a:t>According to her mother </a:t>
            </a:r>
            <a:r>
              <a:rPr lang="en-AU" sz="2400" dirty="0" err="1"/>
              <a:t>Dorcus</a:t>
            </a:r>
            <a:r>
              <a:rPr lang="en-AU" sz="2400" dirty="0"/>
              <a:t>, the family has no doubts Caster is a female</a:t>
            </a:r>
            <a:r>
              <a:rPr lang="en-AU" sz="2400" dirty="0" smtClean="0"/>
              <a:t>.  "</a:t>
            </a:r>
            <a:r>
              <a:rPr lang="en-AU" sz="2400" dirty="0"/>
              <a:t>I gave birth to her, and as a mother I know she's a girl, not a boy," she says.</a:t>
            </a:r>
          </a:p>
          <a:p>
            <a:r>
              <a:rPr lang="en-AU" dirty="0"/>
              <a:t>Herald Sun July 04, 2012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686168"/>
            <a:ext cx="2306513" cy="5398222"/>
          </a:xfrm>
          <a:prstGeom prst="rect">
            <a:avLst/>
          </a:prstGeom>
        </p:spPr>
      </p:pic>
    </p:spTree>
    <p:extLst>
      <p:ext uri="{BB962C8B-B14F-4D97-AF65-F5344CB8AC3E}">
        <p14:creationId xmlns:p14="http://schemas.microsoft.com/office/powerpoint/2010/main" val="36726234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70559" y="476672"/>
            <a:ext cx="8229600" cy="835496"/>
          </a:xfrm>
        </p:spPr>
        <p:txBody>
          <a:bodyPr/>
          <a:lstStyle/>
          <a:p>
            <a:pPr eaLnBrk="1" hangingPunct="1"/>
            <a:r>
              <a:rPr lang="en-AU" sz="4400" dirty="0" smtClean="0">
                <a:effectLst/>
                <a:latin typeface="+mj-lt"/>
              </a:rPr>
              <a:t>Gender Role</a:t>
            </a:r>
          </a:p>
        </p:txBody>
      </p:sp>
      <p:sp>
        <p:nvSpPr>
          <p:cNvPr id="4" name="Slide Number Placeholder 3"/>
          <p:cNvSpPr>
            <a:spLocks noGrp="1"/>
          </p:cNvSpPr>
          <p:nvPr>
            <p:ph type="sldNum" sz="quarter" idx="12"/>
          </p:nvPr>
        </p:nvSpPr>
        <p:spPr/>
        <p:txBody>
          <a:bodyPr/>
          <a:lstStyle/>
          <a:p>
            <a:pPr>
              <a:defRPr/>
            </a:pPr>
            <a:fld id="{E161B241-1208-4EAE-AD13-E8AEC993CF8D}" type="slidenum">
              <a:rPr lang="en-US" smtClean="0"/>
              <a:pPr>
                <a:defRPr/>
              </a:pPr>
              <a:t>7</a:t>
            </a:fld>
            <a:endParaRPr lang="en-US"/>
          </a:p>
        </p:txBody>
      </p:sp>
      <p:sp>
        <p:nvSpPr>
          <p:cNvPr id="13315" name="TextBox 2"/>
          <p:cNvSpPr txBox="1">
            <a:spLocks noChangeArrowheads="1"/>
          </p:cNvSpPr>
          <p:nvPr/>
        </p:nvSpPr>
        <p:spPr bwMode="auto">
          <a:xfrm>
            <a:off x="609600" y="14478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3200" dirty="0" smtClean="0">
                <a:latin typeface="+mn-lt"/>
              </a:rPr>
              <a:t>‘Culturally’ </a:t>
            </a:r>
            <a:r>
              <a:rPr lang="en-AU" sz="3200" dirty="0">
                <a:latin typeface="+mn-lt"/>
              </a:rPr>
              <a:t>defined male/female behaviour.</a:t>
            </a:r>
          </a:p>
        </p:txBody>
      </p:sp>
      <p:sp>
        <p:nvSpPr>
          <p:cNvPr id="13317" name="TextBox 4"/>
          <p:cNvSpPr txBox="1">
            <a:spLocks noChangeArrowheads="1"/>
          </p:cNvSpPr>
          <p:nvPr/>
        </p:nvSpPr>
        <p:spPr bwMode="auto">
          <a:xfrm>
            <a:off x="489411" y="3885783"/>
            <a:ext cx="63980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3200" dirty="0">
                <a:solidFill>
                  <a:srgbClr val="FF0000"/>
                </a:solidFill>
              </a:rPr>
              <a:t>Problems: </a:t>
            </a:r>
          </a:p>
          <a:p>
            <a:pPr eaLnBrk="1" hangingPunct="1">
              <a:buFont typeface="Arial" charset="0"/>
              <a:buChar char="•"/>
            </a:pPr>
            <a:r>
              <a:rPr lang="en-AU" sz="3200" dirty="0">
                <a:solidFill>
                  <a:srgbClr val="FF0000"/>
                </a:solidFill>
              </a:rPr>
              <a:t> Oppression (</a:t>
            </a:r>
            <a:r>
              <a:rPr lang="en-AU" sz="3200" dirty="0" err="1">
                <a:solidFill>
                  <a:srgbClr val="FF0000"/>
                </a:solidFill>
              </a:rPr>
              <a:t>eg</a:t>
            </a:r>
            <a:r>
              <a:rPr lang="en-AU" sz="3200" dirty="0">
                <a:solidFill>
                  <a:srgbClr val="FF0000"/>
                </a:solidFill>
              </a:rPr>
              <a:t>: abuse, rape...) </a:t>
            </a:r>
          </a:p>
          <a:p>
            <a:pPr eaLnBrk="1" hangingPunct="1">
              <a:buFont typeface="Arial" charset="0"/>
              <a:buChar char="•"/>
            </a:pPr>
            <a:r>
              <a:rPr lang="en-AU" sz="3200" dirty="0">
                <a:solidFill>
                  <a:srgbClr val="FF0000"/>
                </a:solidFill>
              </a:rPr>
              <a:t> Radical voluntarism </a:t>
            </a:r>
            <a:r>
              <a:rPr lang="en-AU" sz="3200" dirty="0" smtClean="0">
                <a:solidFill>
                  <a:srgbClr val="FF0000"/>
                </a:solidFill>
              </a:rPr>
              <a:t>(cross-dressing)</a:t>
            </a:r>
            <a:endParaRPr lang="en-AU" sz="3200" dirty="0">
              <a:solidFill>
                <a:srgbClr val="FF0000"/>
              </a:solidFill>
            </a:endParaRPr>
          </a:p>
        </p:txBody>
      </p:sp>
      <p:sp>
        <p:nvSpPr>
          <p:cNvPr id="13318" name="TextBox 5"/>
          <p:cNvSpPr txBox="1">
            <a:spLocks noChangeArrowheads="1"/>
          </p:cNvSpPr>
          <p:nvPr/>
        </p:nvSpPr>
        <p:spPr bwMode="auto">
          <a:xfrm>
            <a:off x="623122" y="2133600"/>
            <a:ext cx="7543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b="1" dirty="0">
                <a:latin typeface="+mn-lt"/>
              </a:rPr>
              <a:t>Biblical </a:t>
            </a:r>
            <a:r>
              <a:rPr lang="en-AU" sz="2800" b="1" dirty="0" smtClean="0">
                <a:latin typeface="+mn-lt"/>
              </a:rPr>
              <a:t>definition</a:t>
            </a:r>
            <a:r>
              <a:rPr lang="en-AU" sz="2800" dirty="0" smtClean="0">
                <a:latin typeface="+mn-lt"/>
              </a:rPr>
              <a:t>: </a:t>
            </a:r>
          </a:p>
          <a:p>
            <a:pPr eaLnBrk="1" hangingPunct="1"/>
            <a:r>
              <a:rPr lang="en-AU" sz="2800" dirty="0" smtClean="0">
                <a:latin typeface="+mn-lt"/>
              </a:rPr>
              <a:t>Headship </a:t>
            </a:r>
            <a:r>
              <a:rPr lang="en-AU" sz="2800" dirty="0">
                <a:latin typeface="+mn-lt"/>
              </a:rPr>
              <a:t>&amp; </a:t>
            </a:r>
            <a:r>
              <a:rPr lang="en-AU" sz="2800" dirty="0" smtClean="0">
                <a:latin typeface="+mn-lt"/>
              </a:rPr>
              <a:t>helper-submission</a:t>
            </a:r>
          </a:p>
          <a:p>
            <a:pPr eaLnBrk="1" hangingPunct="1"/>
            <a:r>
              <a:rPr lang="en-AU" sz="2800" dirty="0" smtClean="0">
                <a:latin typeface="+mn-lt"/>
              </a:rPr>
              <a:t>(Ephesians 5; 1 Corinthians 7; 1 Tim 2; Titus 2) </a:t>
            </a:r>
            <a:endParaRPr lang="en-AU" sz="2800" dirty="0">
              <a:latin typeface="+mn-lt"/>
            </a:endParaRPr>
          </a:p>
        </p:txBody>
      </p:sp>
      <p:pic>
        <p:nvPicPr>
          <p:cNvPr id="7" name="Picture 8" descr="transvesti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61" y="3518593"/>
            <a:ext cx="2003537" cy="318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2149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76672"/>
            <a:ext cx="8229600" cy="835496"/>
          </a:xfrm>
        </p:spPr>
        <p:txBody>
          <a:bodyPr/>
          <a:lstStyle/>
          <a:p>
            <a:pPr eaLnBrk="1" hangingPunct="1"/>
            <a:r>
              <a:rPr lang="en-AU" sz="4400" dirty="0" smtClean="0">
                <a:effectLst/>
                <a:latin typeface="+mj-lt"/>
              </a:rPr>
              <a:t>Gender Identity</a:t>
            </a:r>
          </a:p>
        </p:txBody>
      </p:sp>
      <p:sp>
        <p:nvSpPr>
          <p:cNvPr id="4" name="Slide Number Placeholder 3"/>
          <p:cNvSpPr>
            <a:spLocks noGrp="1"/>
          </p:cNvSpPr>
          <p:nvPr>
            <p:ph type="sldNum" sz="quarter" idx="12"/>
          </p:nvPr>
        </p:nvSpPr>
        <p:spPr/>
        <p:txBody>
          <a:bodyPr/>
          <a:lstStyle/>
          <a:p>
            <a:pPr>
              <a:defRPr/>
            </a:pPr>
            <a:fld id="{BAB157ED-B6B4-47B4-84D7-21EF19715D63}" type="slidenum">
              <a:rPr lang="en-US" smtClean="0"/>
              <a:pPr>
                <a:defRPr/>
              </a:pPr>
              <a:t>8</a:t>
            </a:fld>
            <a:endParaRPr lang="en-US"/>
          </a:p>
        </p:txBody>
      </p:sp>
      <p:sp>
        <p:nvSpPr>
          <p:cNvPr id="15363" name="TextBox 2"/>
          <p:cNvSpPr txBox="1">
            <a:spLocks noChangeArrowheads="1"/>
          </p:cNvSpPr>
          <p:nvPr/>
        </p:nvSpPr>
        <p:spPr bwMode="auto">
          <a:xfrm>
            <a:off x="457200" y="1524000"/>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3200"/>
              <a:t>Your conception of yourself as male or female.</a:t>
            </a:r>
          </a:p>
          <a:p>
            <a:pPr algn="ctr" eaLnBrk="1" hangingPunct="1"/>
            <a:r>
              <a:rPr lang="en-AU" sz="3200" b="1">
                <a:solidFill>
                  <a:srgbClr val="FF0000"/>
                </a:solidFill>
              </a:rPr>
              <a:t>Brain Sex  </a:t>
            </a:r>
          </a:p>
        </p:txBody>
      </p:sp>
      <p:sp>
        <p:nvSpPr>
          <p:cNvPr id="15365" name="TextBox 4"/>
          <p:cNvSpPr txBox="1">
            <a:spLocks noChangeArrowheads="1"/>
          </p:cNvSpPr>
          <p:nvPr/>
        </p:nvSpPr>
        <p:spPr bwMode="auto">
          <a:xfrm>
            <a:off x="1143000" y="26670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3200"/>
              <a:t>Starts very young – 2-3 years of age</a:t>
            </a:r>
          </a:p>
        </p:txBody>
      </p:sp>
      <p:pic>
        <p:nvPicPr>
          <p:cNvPr id="15366" name="Picture 5" descr="friends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394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251520" y="548680"/>
            <a:ext cx="8517632" cy="778098"/>
          </a:xfrm>
        </p:spPr>
        <p:txBody>
          <a:bodyPr rtlCol="0">
            <a:normAutofit fontScale="90000"/>
          </a:bodyPr>
          <a:lstStyle/>
          <a:p>
            <a:pPr eaLnBrk="1" fontAlgn="auto" hangingPunct="1">
              <a:spcAft>
                <a:spcPts val="0"/>
              </a:spcAft>
              <a:defRPr/>
            </a:pPr>
            <a:r>
              <a:rPr lang="en-US" sz="4000" dirty="0" smtClean="0"/>
              <a:t/>
            </a:r>
            <a:br>
              <a:rPr lang="en-US" sz="4000" dirty="0" smtClean="0"/>
            </a:br>
            <a:r>
              <a:rPr lang="en-US" sz="4900" dirty="0" smtClean="0">
                <a:effectLst/>
                <a:latin typeface="+mj-lt"/>
              </a:rPr>
              <a:t>Gender Identity Disorder [GID]</a:t>
            </a:r>
            <a:endParaRPr lang="en-US" sz="4000" dirty="0" smtClean="0">
              <a:effectLst/>
            </a:endParaRPr>
          </a:p>
        </p:txBody>
      </p:sp>
      <p:pic>
        <p:nvPicPr>
          <p:cNvPr id="16387" name="Picture 4" descr="transexual f2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905000"/>
            <a:ext cx="2551113" cy="3810000"/>
          </a:xfrm>
          <a:noFill/>
        </p:spPr>
      </p:pic>
      <p:sp>
        <p:nvSpPr>
          <p:cNvPr id="9" name="Slide Number Placeholder 8"/>
          <p:cNvSpPr>
            <a:spLocks noGrp="1"/>
          </p:cNvSpPr>
          <p:nvPr>
            <p:ph type="sldNum" sz="quarter" idx="12"/>
          </p:nvPr>
        </p:nvSpPr>
        <p:spPr/>
        <p:txBody>
          <a:bodyPr/>
          <a:lstStyle/>
          <a:p>
            <a:pPr>
              <a:defRPr/>
            </a:pPr>
            <a:fld id="{03318193-F64A-4E74-ACB0-45CC0D0200BB}" type="slidenum">
              <a:rPr lang="en-US" smtClean="0"/>
              <a:pPr>
                <a:defRPr/>
              </a:pPr>
              <a:t>9</a:t>
            </a:fld>
            <a:endParaRPr lang="en-US"/>
          </a:p>
        </p:txBody>
      </p:sp>
      <p:pic>
        <p:nvPicPr>
          <p:cNvPr id="16388" name="Picture 5" descr="transexu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05000"/>
            <a:ext cx="3228975"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p:cNvSpPr txBox="1">
            <a:spLocks noChangeArrowheads="1"/>
          </p:cNvSpPr>
          <p:nvPr/>
        </p:nvSpPr>
        <p:spPr bwMode="auto">
          <a:xfrm>
            <a:off x="2895600" y="18288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a:t>F2M</a:t>
            </a:r>
          </a:p>
        </p:txBody>
      </p:sp>
      <p:sp>
        <p:nvSpPr>
          <p:cNvPr id="16390" name="TextBox 7"/>
          <p:cNvSpPr txBox="1">
            <a:spLocks noChangeArrowheads="1"/>
          </p:cNvSpPr>
          <p:nvPr/>
        </p:nvSpPr>
        <p:spPr bwMode="auto">
          <a:xfrm>
            <a:off x="6934200" y="19050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sz="2800"/>
              <a:t>M2F</a:t>
            </a:r>
          </a:p>
        </p:txBody>
      </p:sp>
      <p:sp>
        <p:nvSpPr>
          <p:cNvPr id="2" name="TextBox 1"/>
          <p:cNvSpPr txBox="1"/>
          <p:nvPr/>
        </p:nvSpPr>
        <p:spPr>
          <a:xfrm>
            <a:off x="1187624" y="6021288"/>
            <a:ext cx="6765751" cy="523220"/>
          </a:xfrm>
          <a:prstGeom prst="rect">
            <a:avLst/>
          </a:prstGeom>
          <a:noFill/>
        </p:spPr>
        <p:txBody>
          <a:bodyPr wrap="square" rtlCol="0">
            <a:spAutoFit/>
          </a:bodyPr>
          <a:lstStyle/>
          <a:p>
            <a:r>
              <a:rPr lang="en-AU" sz="2800" dirty="0"/>
              <a:t> 1 in 11,900 males and 1 in 30,400 females </a:t>
            </a:r>
          </a:p>
        </p:txBody>
      </p:sp>
    </p:spTree>
    <p:extLst>
      <p:ext uri="{BB962C8B-B14F-4D97-AF65-F5344CB8AC3E}">
        <p14:creationId xmlns:p14="http://schemas.microsoft.com/office/powerpoint/2010/main" val="505872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213</TotalTime>
  <Words>2476</Words>
  <Application>Microsoft Office PowerPoint</Application>
  <PresentationFormat>On-screen Show (4:3)</PresentationFormat>
  <Paragraphs>228</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Jesus and Gender</vt:lpstr>
      <vt:lpstr>PowerPoint Presentation</vt:lpstr>
      <vt:lpstr>The Present Transgender</vt:lpstr>
      <vt:lpstr>The Complexity of Sex and Gender</vt:lpstr>
      <vt:lpstr>Biological Sex</vt:lpstr>
      <vt:lpstr>PowerPoint Presentation</vt:lpstr>
      <vt:lpstr>Gender Role</vt:lpstr>
      <vt:lpstr>Gender Identity</vt:lpstr>
      <vt:lpstr> Gender Identity Disorder [GID]</vt:lpstr>
      <vt:lpstr>Sexual Orientation</vt:lpstr>
      <vt:lpstr>PowerPoint Presentation</vt:lpstr>
      <vt:lpstr>PowerPoint Presentation</vt:lpstr>
      <vt:lpstr>What is our response?</vt:lpstr>
      <vt:lpstr>What is our response?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dc:creator>
  <cp:lastModifiedBy>Patricia</cp:lastModifiedBy>
  <cp:revision>27</cp:revision>
  <dcterms:created xsi:type="dcterms:W3CDTF">2012-07-19T05:56:53Z</dcterms:created>
  <dcterms:modified xsi:type="dcterms:W3CDTF">2012-09-17T03:54:22Z</dcterms:modified>
</cp:coreProperties>
</file>