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4" r:id="rId9"/>
    <p:sldId id="262" r:id="rId10"/>
    <p:sldId id="269" r:id="rId11"/>
    <p:sldId id="272" r:id="rId12"/>
    <p:sldId id="273" r:id="rId13"/>
    <p:sldId id="263" r:id="rId14"/>
    <p:sldId id="264" r:id="rId15"/>
    <p:sldId id="275" r:id="rId16"/>
    <p:sldId id="276" r:id="rId17"/>
    <p:sldId id="265" r:id="rId18"/>
    <p:sldId id="266" r:id="rId19"/>
    <p:sldId id="270" r:id="rId20"/>
    <p:sldId id="278" r:id="rId21"/>
    <p:sldId id="267" r:id="rId22"/>
    <p:sldId id="271" r:id="rId23"/>
    <p:sldId id="277" r:id="rId24"/>
    <p:sldId id="291" r:id="rId25"/>
    <p:sldId id="287" r:id="rId26"/>
    <p:sldId id="290" r:id="rId27"/>
    <p:sldId id="288" r:id="rId28"/>
    <p:sldId id="289" r:id="rId29"/>
    <p:sldId id="294" r:id="rId30"/>
    <p:sldId id="279" r:id="rId31"/>
    <p:sldId id="281" r:id="rId32"/>
    <p:sldId id="280" r:id="rId33"/>
    <p:sldId id="282" r:id="rId34"/>
    <p:sldId id="283" r:id="rId35"/>
    <p:sldId id="284" r:id="rId36"/>
    <p:sldId id="285" r:id="rId37"/>
    <p:sldId id="286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130"/>
    </p:cViewPr>
  </p:sorterViewPr>
  <p:notesViewPr>
    <p:cSldViewPr>
      <p:cViewPr varScale="1">
        <p:scale>
          <a:sx n="53" d="100"/>
          <a:sy n="53" d="100"/>
        </p:scale>
        <p:origin x="-28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A44F-5DDC-4B07-95A8-ED3BA4F53C4B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86F3-3326-4359-BE46-5C82908AD9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642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D369B64-C0AC-4067-87A2-C3CA31C903E5}" type="datetimeFigureOut">
              <a:rPr lang="en-IN" smtClean="0"/>
              <a:t>20-09-2012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5E2270E-8253-46A6-B627-99929B855BA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Moderator : Prof H. </a:t>
            </a:r>
            <a:r>
              <a:rPr lang="en-US" dirty="0" err="1" smtClean="0"/>
              <a:t>Nabachandra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Presenter: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Soreingam</a:t>
            </a:r>
            <a:r>
              <a:rPr lang="en-US" dirty="0" smtClean="0"/>
              <a:t> </a:t>
            </a:r>
            <a:r>
              <a:rPr lang="en-US" dirty="0" err="1" smtClean="0"/>
              <a:t>Ragui</a:t>
            </a:r>
            <a:r>
              <a:rPr lang="en-US" dirty="0" smtClean="0"/>
              <a:t> A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Intersex and Microscopic  Identification of Sex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7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" y="476250"/>
            <a:ext cx="8064500" cy="60483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5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Gynaecomastia</a:t>
            </a:r>
            <a:r>
              <a:rPr lang="en-US" sz="3600" dirty="0" smtClean="0"/>
              <a:t> and no chest hairs</a:t>
            </a:r>
            <a:endParaRPr lang="en-IN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14429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Smaller penis, normally placed but smaller testis, feminine distribution of pubic hairs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8030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Hermaphroditism :implies to the discrepancy between the morphology of gonads and that of external </a:t>
            </a:r>
            <a:r>
              <a:rPr lang="en-US" sz="4000" dirty="0" err="1" smtClean="0"/>
              <a:t>genetiles</a:t>
            </a:r>
            <a:r>
              <a:rPr lang="en-US" sz="4000" dirty="0" smtClean="0"/>
              <a:t>. Thus hermaphroditism means presence of both ovaries and testis in a person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4000" dirty="0" smtClean="0"/>
              <a:t>True hermaphroditism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4000" dirty="0" smtClean="0"/>
              <a:t>Pseudo hermaphroditism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0198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776864" cy="5721499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 smtClean="0"/>
              <a:t>True hermaphroditism :</a:t>
            </a:r>
          </a:p>
          <a:p>
            <a:r>
              <a:rPr lang="en-US" dirty="0"/>
              <a:t> </a:t>
            </a:r>
            <a:r>
              <a:rPr lang="en-US" dirty="0" smtClean="0"/>
              <a:t>Rare condition , may have gonads of both sexes</a:t>
            </a:r>
          </a:p>
          <a:p>
            <a:r>
              <a:rPr lang="en-US" dirty="0" smtClean="0"/>
              <a:t>According to </a:t>
            </a:r>
            <a:r>
              <a:rPr lang="en-US" dirty="0" err="1" smtClean="0"/>
              <a:t>watanabe</a:t>
            </a:r>
            <a:r>
              <a:rPr lang="en-US" dirty="0" smtClean="0"/>
              <a:t> there are three types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Bilateral true </a:t>
            </a:r>
            <a:r>
              <a:rPr lang="en-US" dirty="0" err="1" smtClean="0"/>
              <a:t>hermaphrodism</a:t>
            </a:r>
            <a:r>
              <a:rPr lang="en-US" dirty="0"/>
              <a:t> </a:t>
            </a:r>
            <a:r>
              <a:rPr lang="en-US" dirty="0" smtClean="0"/>
              <a:t>:there is a testis and ovary (</a:t>
            </a:r>
            <a:r>
              <a:rPr lang="en-US" dirty="0" err="1" smtClean="0"/>
              <a:t>Ovotestis</a:t>
            </a:r>
            <a:r>
              <a:rPr lang="en-US" dirty="0" smtClean="0"/>
              <a:t>) on each side.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Unilateral true </a:t>
            </a:r>
            <a:r>
              <a:rPr lang="en-US" dirty="0" err="1" smtClean="0"/>
              <a:t>hermaphrodism</a:t>
            </a:r>
            <a:r>
              <a:rPr lang="en-US" dirty="0" smtClean="0"/>
              <a:t> :there is a testis and ovary(</a:t>
            </a:r>
            <a:r>
              <a:rPr lang="en-US" dirty="0" err="1" smtClean="0"/>
              <a:t>ovotestis</a:t>
            </a:r>
            <a:r>
              <a:rPr lang="en-US" dirty="0" smtClean="0"/>
              <a:t>) on one side and either a testis or an Ovary on the </a:t>
            </a:r>
            <a:r>
              <a:rPr lang="en-US" dirty="0"/>
              <a:t>o</a:t>
            </a:r>
            <a:r>
              <a:rPr lang="en-US" dirty="0" smtClean="0"/>
              <a:t>ther side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Alternating true </a:t>
            </a:r>
            <a:r>
              <a:rPr lang="en-US" dirty="0" err="1" smtClean="0"/>
              <a:t>hermaphrodism</a:t>
            </a:r>
            <a:r>
              <a:rPr lang="en-US" dirty="0"/>
              <a:t> </a:t>
            </a:r>
            <a:r>
              <a:rPr lang="en-US" dirty="0" smtClean="0"/>
              <a:t>:testis on one side and ovary on the other side</a:t>
            </a:r>
            <a:endParaRPr lang="en-US" dirty="0"/>
          </a:p>
          <a:p>
            <a:r>
              <a:rPr lang="en-US" dirty="0" smtClean="0"/>
              <a:t>External features : may pose character of both sexes with phallus penile or </a:t>
            </a:r>
            <a:r>
              <a:rPr lang="en-US" dirty="0" err="1" smtClean="0"/>
              <a:t>clitorial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labias</a:t>
            </a:r>
            <a:r>
              <a:rPr lang="en-US" dirty="0" smtClean="0"/>
              <a:t> may be bifid as in females or fused resembling scrotum of males</a:t>
            </a:r>
          </a:p>
          <a:p>
            <a:r>
              <a:rPr lang="en-US" dirty="0" smtClean="0"/>
              <a:t>Chromosomal pattern: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XY  (males)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XX  (females)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Bilateral true hermaphrodite :</a:t>
            </a:r>
            <a:r>
              <a:rPr lang="en-US" sz="2800" dirty="0" smtClean="0"/>
              <a:t>well developed phallus, bilateral </a:t>
            </a:r>
            <a:r>
              <a:rPr lang="en-US" sz="2800" dirty="0" err="1" smtClean="0"/>
              <a:t>ovotestes</a:t>
            </a:r>
            <a:r>
              <a:rPr lang="en-US" sz="2800" dirty="0" smtClean="0"/>
              <a:t>, with fish mouthed urethra below the phallus and vaginal opening in between the scrotum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3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Unilteral</a:t>
            </a:r>
            <a:r>
              <a:rPr lang="en-US" sz="3200" dirty="0" smtClean="0"/>
              <a:t> true hermaphrodite with </a:t>
            </a:r>
            <a:r>
              <a:rPr lang="en-US" sz="3200" dirty="0" err="1"/>
              <a:t>e</a:t>
            </a:r>
            <a:r>
              <a:rPr lang="en-US" sz="3200" dirty="0" err="1" smtClean="0"/>
              <a:t>mbigous</a:t>
            </a:r>
            <a:r>
              <a:rPr lang="en-US" sz="3200" dirty="0" smtClean="0"/>
              <a:t> external </a:t>
            </a:r>
            <a:r>
              <a:rPr lang="en-US" sz="3200" dirty="0" err="1" smtClean="0"/>
              <a:t>genetilias</a:t>
            </a:r>
            <a:r>
              <a:rPr lang="en-US" sz="3200" dirty="0" smtClean="0"/>
              <a:t> :well developed phallus and right scrotal </a:t>
            </a:r>
            <a:r>
              <a:rPr lang="en-US" sz="3200" dirty="0" err="1" smtClean="0"/>
              <a:t>ovotestis</a:t>
            </a:r>
            <a:r>
              <a:rPr lang="en-US" sz="3200" dirty="0" smtClean="0"/>
              <a:t> and testis on the left side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626610"/>
            <a:ext cx="6035040" cy="4281055"/>
          </a:xfrm>
        </p:spPr>
      </p:pic>
    </p:spTree>
    <p:extLst>
      <p:ext uri="{BB962C8B-B14F-4D97-AF65-F5344CB8AC3E}">
        <p14:creationId xmlns:p14="http://schemas.microsoft.com/office/powerpoint/2010/main" val="19199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80920" cy="6081539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000" dirty="0" smtClean="0"/>
              <a:t>pseudo hermaphroditism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The gonads of one sex is present internally but external appearance  is that of the opposite sex</a:t>
            </a:r>
          </a:p>
          <a:p>
            <a:r>
              <a:rPr lang="en-US" sz="4000" dirty="0" smtClean="0"/>
              <a:t>Two types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4000" dirty="0" smtClean="0"/>
              <a:t>Male pseudo hermaphroditism</a:t>
            </a:r>
            <a:endParaRPr lang="en-US" sz="4000" dirty="0"/>
          </a:p>
          <a:p>
            <a:pPr marL="779526" indent="-742950">
              <a:buFont typeface="+mj-lt"/>
              <a:buAutoNum type="arabicPeriod"/>
            </a:pPr>
            <a:r>
              <a:rPr lang="en-US" sz="4000" dirty="0" smtClean="0"/>
              <a:t>Female pseudo hermaphroditism</a:t>
            </a:r>
          </a:p>
          <a:p>
            <a:pPr marL="36576" indent="0">
              <a:buNone/>
            </a:pP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9829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7931224" cy="60486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Male pseudo hermaphroditism</a:t>
            </a:r>
          </a:p>
          <a:p>
            <a:pPr marL="36576" indent="0">
              <a:buNone/>
            </a:pPr>
            <a:r>
              <a:rPr lang="en-US" dirty="0"/>
              <a:t> T</a:t>
            </a:r>
            <a:r>
              <a:rPr lang="en-US" dirty="0" smtClean="0"/>
              <a:t>he gonads are testes internally with </a:t>
            </a:r>
            <a:r>
              <a:rPr lang="en-US" dirty="0" err="1" smtClean="0"/>
              <a:t>chromosal</a:t>
            </a:r>
            <a:r>
              <a:rPr lang="en-US" dirty="0" smtClean="0"/>
              <a:t> pattern 46XY but externally features are of female type.</a:t>
            </a:r>
          </a:p>
          <a:p>
            <a:r>
              <a:rPr lang="en-US" dirty="0" smtClean="0"/>
              <a:t>Cause : underdeveloped penis and testicular feminization</a:t>
            </a:r>
          </a:p>
          <a:p>
            <a:r>
              <a:rPr lang="en-US" dirty="0" smtClean="0"/>
              <a:t>Inability</a:t>
            </a:r>
          </a:p>
          <a:p>
            <a:pPr marL="36576" indent="0">
              <a:buNone/>
            </a:pPr>
            <a:r>
              <a:rPr lang="en-US" dirty="0" smtClean="0"/>
              <a:t>  Testosterone                        </a:t>
            </a:r>
            <a:r>
              <a:rPr lang="en-US" dirty="0" err="1" smtClean="0"/>
              <a:t>dihydro</a:t>
            </a:r>
            <a:r>
              <a:rPr lang="en-US" dirty="0" smtClean="0"/>
              <a:t> testosterone  </a:t>
            </a:r>
          </a:p>
          <a:p>
            <a:pPr marL="36576" indent="0">
              <a:buNone/>
            </a:pPr>
            <a:r>
              <a:rPr lang="en-US" dirty="0" smtClean="0"/>
              <a:t>Causes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Defective androgen synthesis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Defective androgen action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Defective </a:t>
            </a:r>
            <a:r>
              <a:rPr lang="en-US" dirty="0" err="1"/>
              <a:t>M</a:t>
            </a:r>
            <a:r>
              <a:rPr lang="en-US" dirty="0" err="1" smtClean="0"/>
              <a:t>ullerian</a:t>
            </a:r>
            <a:r>
              <a:rPr lang="en-US" dirty="0" smtClean="0"/>
              <a:t> duct regression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Uncertain cause </a:t>
            </a:r>
            <a:endParaRPr lang="en-IN" dirty="0"/>
          </a:p>
        </p:txBody>
      </p:sp>
      <p:sp>
        <p:nvSpPr>
          <p:cNvPr id="4" name="Right Arrow 3"/>
          <p:cNvSpPr/>
          <p:nvPr/>
        </p:nvSpPr>
        <p:spPr>
          <a:xfrm>
            <a:off x="2699792" y="3501008"/>
            <a:ext cx="1800200" cy="360040"/>
          </a:xfrm>
          <a:prstGeom prst="rightArrow">
            <a:avLst>
              <a:gd name="adj1" fmla="val 580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64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067"/>
            <a:ext cx="8218488" cy="61638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Introduction</a:t>
            </a:r>
          </a:p>
          <a:p>
            <a:pPr marL="0" indent="0">
              <a:buNone/>
            </a:pPr>
            <a:r>
              <a:rPr lang="en-US" sz="4400" dirty="0" smtClean="0"/>
              <a:t>Intersex : intermingling of sexual characters of both sexes in varying degrees in one individual.</a:t>
            </a:r>
          </a:p>
          <a:p>
            <a:r>
              <a:rPr lang="en-US" sz="4400" dirty="0" smtClean="0"/>
              <a:t>Physical form</a:t>
            </a:r>
          </a:p>
          <a:p>
            <a:r>
              <a:rPr lang="en-US" sz="4400" dirty="0" smtClean="0"/>
              <a:t>Reproductive organs</a:t>
            </a:r>
          </a:p>
          <a:p>
            <a:r>
              <a:rPr lang="en-US" sz="4400" dirty="0" smtClean="0"/>
              <a:t>Sexual behaviors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51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male </a:t>
            </a:r>
            <a:r>
              <a:rPr lang="en-US" sz="3200" dirty="0" err="1"/>
              <a:t>P</a:t>
            </a:r>
            <a:r>
              <a:rPr lang="en-US" sz="3200" dirty="0" err="1" smtClean="0"/>
              <a:t>seudohermaphrodite</a:t>
            </a:r>
            <a:r>
              <a:rPr lang="en-US" sz="3200" dirty="0" smtClean="0"/>
              <a:t> with external female features but has a male gonads internally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39909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19256" cy="5865515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 smtClean="0"/>
              <a:t>Female Pseudo Hermaphroditism</a:t>
            </a:r>
          </a:p>
          <a:p>
            <a:r>
              <a:rPr lang="en-US" dirty="0" smtClean="0"/>
              <a:t>The gonads are ovaries internally with chromosomal pattern of 46XX.externally genitals are </a:t>
            </a:r>
            <a:r>
              <a:rPr lang="en-US" dirty="0" err="1" smtClean="0"/>
              <a:t>ambigous</a:t>
            </a:r>
            <a:r>
              <a:rPr lang="en-US" dirty="0" smtClean="0"/>
              <a:t> or </a:t>
            </a:r>
            <a:r>
              <a:rPr lang="en-US" dirty="0" err="1" smtClean="0"/>
              <a:t>doubful</a:t>
            </a:r>
            <a:r>
              <a:rPr lang="en-US" dirty="0" smtClean="0"/>
              <a:t> with enlarged clitoris.</a:t>
            </a:r>
          </a:p>
          <a:p>
            <a:pPr marL="36576" indent="0">
              <a:buNone/>
            </a:pPr>
            <a:r>
              <a:rPr lang="en-US" dirty="0" smtClean="0"/>
              <a:t>Cause</a:t>
            </a:r>
          </a:p>
          <a:p>
            <a:pPr marL="36576" indent="0">
              <a:buNone/>
            </a:pPr>
            <a:r>
              <a:rPr lang="en-US" dirty="0" smtClean="0"/>
              <a:t>Due to excessive and in appropriate exposure to androgens</a:t>
            </a:r>
          </a:p>
          <a:p>
            <a:r>
              <a:rPr lang="en-US" dirty="0" smtClean="0"/>
              <a:t>Causes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Congenital adrenal hyperplasia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Placenta aromatase deficiency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Arrhenoblastomas</a:t>
            </a:r>
            <a:r>
              <a:rPr lang="en-US" dirty="0" smtClean="0"/>
              <a:t> of mother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Luteomas</a:t>
            </a:r>
            <a:r>
              <a:rPr lang="en-US" dirty="0" smtClean="0"/>
              <a:t> of mother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Developmental disorders of </a:t>
            </a:r>
            <a:r>
              <a:rPr lang="en-US" dirty="0" err="1" smtClean="0"/>
              <a:t>mullerian</a:t>
            </a:r>
            <a:r>
              <a:rPr lang="en-US" dirty="0" smtClean="0"/>
              <a:t> ducts</a:t>
            </a:r>
          </a:p>
          <a:p>
            <a:pPr marL="36576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5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592"/>
            <a:ext cx="8002588" cy="60019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9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Female </a:t>
            </a:r>
            <a:r>
              <a:rPr lang="en-US" sz="3200" dirty="0" err="1" smtClean="0"/>
              <a:t>pseudohermaphrodite</a:t>
            </a:r>
            <a:r>
              <a:rPr lang="en-US" sz="3200" dirty="0" smtClean="0"/>
              <a:t> with male external features with a hypertrophied clitoris and fused labia but has female gonads internally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8" y="1591281"/>
            <a:ext cx="5802284" cy="4351713"/>
          </a:xfrm>
        </p:spPr>
      </p:pic>
    </p:spTree>
    <p:extLst>
      <p:ext uri="{BB962C8B-B14F-4D97-AF65-F5344CB8AC3E}">
        <p14:creationId xmlns:p14="http://schemas.microsoft.com/office/powerpoint/2010/main" val="8845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136904" cy="6192687"/>
          </a:xfrm>
        </p:spPr>
      </p:pic>
    </p:spTree>
    <p:extLst>
      <p:ext uri="{BB962C8B-B14F-4D97-AF65-F5344CB8AC3E}">
        <p14:creationId xmlns:p14="http://schemas.microsoft.com/office/powerpoint/2010/main" val="23346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16632"/>
            <a:ext cx="8064896" cy="6408712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3200" b="1" dirty="0" smtClean="0"/>
              <a:t>    </a:t>
            </a:r>
            <a:r>
              <a:rPr lang="en-US" sz="3200" b="1" dirty="0" err="1" smtClean="0"/>
              <a:t>Medicolegal</a:t>
            </a:r>
            <a:r>
              <a:rPr lang="en-US" sz="3200" b="1" dirty="0" smtClean="0"/>
              <a:t> aspect of Intersex</a:t>
            </a:r>
          </a:p>
          <a:p>
            <a:pPr marL="36576" indent="0">
              <a:buNone/>
            </a:pPr>
            <a:r>
              <a:rPr lang="en-US" sz="3200" b="1" dirty="0" smtClean="0"/>
              <a:t>1) Selection of sex for rearing up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Depends upon : Development of the anatomical feature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Rather than on the Gonads, Chromosomal pattern.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Female </a:t>
            </a:r>
            <a:r>
              <a:rPr lang="en-US" sz="3200" dirty="0" err="1" smtClean="0"/>
              <a:t>pseudohermaphodite</a:t>
            </a:r>
            <a:endParaRPr lang="en-US" sz="3200" dirty="0" smtClean="0"/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It should be reared up as females as most of them have normal internal sex </a:t>
            </a:r>
            <a:r>
              <a:rPr lang="en-US" sz="3200" dirty="0" err="1" smtClean="0"/>
              <a:t>organ,capable</a:t>
            </a:r>
            <a:r>
              <a:rPr lang="en-US" sz="3200" dirty="0" smtClean="0"/>
              <a:t> of developing into normal fertile female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person having large phallus or </a:t>
            </a:r>
            <a:r>
              <a:rPr lang="en-US" sz="3200" dirty="0" err="1" smtClean="0"/>
              <a:t>labro</a:t>
            </a:r>
            <a:r>
              <a:rPr lang="en-US" sz="3200" dirty="0" smtClean="0"/>
              <a:t>-scrotal fusion may require surgery</a:t>
            </a:r>
          </a:p>
          <a:p>
            <a:pPr marL="36576" indent="0">
              <a:buNone/>
            </a:pPr>
            <a:r>
              <a:rPr lang="en-US" sz="3200" dirty="0" smtClean="0"/>
              <a:t>           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822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363272" cy="64807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 Male pseudo-hermaphrodite</a:t>
            </a:r>
          </a:p>
          <a:p>
            <a:pPr marL="36576" indent="0">
              <a:buNone/>
            </a:pPr>
            <a:r>
              <a:rPr lang="en-US" sz="3200" dirty="0"/>
              <a:t>Having small phallus may be reared as </a:t>
            </a:r>
            <a:r>
              <a:rPr lang="en-US" sz="3200" dirty="0" err="1" smtClean="0"/>
              <a:t>female,orchidectomy</a:t>
            </a:r>
            <a:r>
              <a:rPr lang="en-US" sz="3200" dirty="0" smtClean="0"/>
              <a:t> </a:t>
            </a:r>
            <a:r>
              <a:rPr lang="en-US" sz="3200" dirty="0"/>
              <a:t>needs to be done in infancy to be supported by estrogen therapy.</a:t>
            </a:r>
          </a:p>
          <a:p>
            <a:pPr marL="36576" indent="0">
              <a:buNone/>
            </a:pPr>
            <a:r>
              <a:rPr lang="en-US" sz="3200" dirty="0"/>
              <a:t>         If phallus is sufficiently well develop the child may be reared as male. Surgical correction for </a:t>
            </a:r>
            <a:r>
              <a:rPr lang="en-US" sz="3200" dirty="0" err="1"/>
              <a:t>Hypospadius</a:t>
            </a:r>
            <a:r>
              <a:rPr lang="en-US" sz="3200" dirty="0" smtClean="0"/>
              <a:t>, scrotal </a:t>
            </a:r>
            <a:r>
              <a:rPr lang="en-US" sz="3200" dirty="0"/>
              <a:t>cleft with or without hysterectomy or </a:t>
            </a:r>
            <a:r>
              <a:rPr lang="en-US" sz="3200" dirty="0" err="1"/>
              <a:t>tubectomy</a:t>
            </a:r>
            <a:endParaRPr lang="en-US" sz="3200" dirty="0"/>
          </a:p>
          <a:p>
            <a:pPr marL="36576" indent="0">
              <a:buNone/>
            </a:pPr>
            <a:r>
              <a:rPr lang="en-US" sz="3200" dirty="0"/>
              <a:t>          </a:t>
            </a:r>
            <a:r>
              <a:rPr lang="en-US" sz="3200" dirty="0" smtClean="0"/>
              <a:t>Individuals </a:t>
            </a:r>
            <a:r>
              <a:rPr lang="en-US" sz="3200" dirty="0"/>
              <a:t>with unilateral testis and contralateral gonadal aplasia should better be reared as female</a:t>
            </a:r>
            <a:r>
              <a:rPr lang="en-US" sz="3200" dirty="0" smtClean="0"/>
              <a:t>, as </a:t>
            </a:r>
            <a:r>
              <a:rPr lang="en-US" sz="3200" dirty="0" err="1"/>
              <a:t>genetalia</a:t>
            </a:r>
            <a:r>
              <a:rPr lang="en-US" sz="3200" dirty="0"/>
              <a:t> are poorly </a:t>
            </a:r>
            <a:r>
              <a:rPr lang="en-US" sz="3200" dirty="0" err="1"/>
              <a:t>masculanised</a:t>
            </a:r>
            <a:r>
              <a:rPr lang="en-US" sz="3200" dirty="0"/>
              <a:t>.</a:t>
            </a:r>
          </a:p>
          <a:p>
            <a:pPr marL="36576" indent="0">
              <a:buNone/>
            </a:pPr>
            <a:r>
              <a:rPr lang="en-US" sz="3200" dirty="0"/>
              <a:t>      subject having </a:t>
            </a:r>
            <a:r>
              <a:rPr lang="en-US" sz="3200" dirty="0" smtClean="0"/>
              <a:t>small </a:t>
            </a:r>
            <a:r>
              <a:rPr lang="en-US" sz="3200" dirty="0"/>
              <a:t>penis and </a:t>
            </a:r>
            <a:r>
              <a:rPr lang="en-US" sz="3200" dirty="0" smtClean="0"/>
              <a:t>rudimentary </a:t>
            </a:r>
            <a:r>
              <a:rPr lang="en-US" sz="3200" dirty="0"/>
              <a:t>testis not responding to  testosterone therapy should be reared as female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03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6632"/>
            <a:ext cx="8075240" cy="62646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True hermaphrodite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proper development of the external </a:t>
            </a:r>
            <a:r>
              <a:rPr lang="en-US" sz="3200" dirty="0" err="1" smtClean="0"/>
              <a:t>genetalia</a:t>
            </a:r>
            <a:r>
              <a:rPr lang="en-US" sz="3200" dirty="0" smtClean="0"/>
              <a:t> of a particular sex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if </a:t>
            </a:r>
            <a:r>
              <a:rPr lang="en-US" sz="3200" dirty="0" err="1" smtClean="0"/>
              <a:t>ovo</a:t>
            </a:r>
            <a:r>
              <a:rPr lang="en-US" sz="3200" dirty="0" smtClean="0"/>
              <a:t>-testis on one side and ovary on the other, remove the </a:t>
            </a:r>
            <a:r>
              <a:rPr lang="en-US" sz="3200" dirty="0" err="1" smtClean="0"/>
              <a:t>ovo</a:t>
            </a:r>
            <a:r>
              <a:rPr lang="en-US" sz="3200" dirty="0" smtClean="0"/>
              <a:t>-testis and the external genitalia need to be corrected as to make a the subject female type</a:t>
            </a:r>
          </a:p>
          <a:p>
            <a:pPr marL="36576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in case of presence of </a:t>
            </a:r>
            <a:r>
              <a:rPr lang="en-US" sz="3200" dirty="0" err="1" smtClean="0"/>
              <a:t>Vagina,Uterus</a:t>
            </a:r>
            <a:r>
              <a:rPr lang="en-US" sz="3200" dirty="0" smtClean="0"/>
              <a:t> and tubes even with external </a:t>
            </a:r>
            <a:r>
              <a:rPr lang="en-US" sz="3200" dirty="0" err="1" smtClean="0"/>
              <a:t>genetalia</a:t>
            </a:r>
            <a:r>
              <a:rPr lang="en-US" sz="3200" dirty="0" smtClean="0"/>
              <a:t> well </a:t>
            </a:r>
            <a:r>
              <a:rPr lang="en-US" sz="3200" dirty="0" err="1" smtClean="0"/>
              <a:t>masculanised</a:t>
            </a:r>
            <a:r>
              <a:rPr lang="en-US" sz="3200" dirty="0" smtClean="0"/>
              <a:t> ,</a:t>
            </a:r>
            <a:r>
              <a:rPr lang="en-US" sz="3200" dirty="0" err="1" smtClean="0"/>
              <a:t>necesary</a:t>
            </a:r>
            <a:r>
              <a:rPr lang="en-US" sz="3200" dirty="0" smtClean="0"/>
              <a:t> surgical operation need to be done to make the subject female type</a:t>
            </a:r>
          </a:p>
        </p:txBody>
      </p:sp>
    </p:spTree>
    <p:extLst>
      <p:ext uri="{BB962C8B-B14F-4D97-AF65-F5344CB8AC3E}">
        <p14:creationId xmlns:p14="http://schemas.microsoft.com/office/powerpoint/2010/main" val="995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363272" cy="612068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 smtClean="0"/>
              <a:t>2) Perfection of sex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practically the correct sex is that which the individually wants to do or desire</a:t>
            </a:r>
          </a:p>
          <a:p>
            <a:r>
              <a:rPr lang="en-US" dirty="0"/>
              <a:t> I</a:t>
            </a:r>
            <a:r>
              <a:rPr lang="en-US" dirty="0" smtClean="0"/>
              <a:t>nclination</a:t>
            </a:r>
          </a:p>
          <a:p>
            <a:r>
              <a:rPr lang="en-US" dirty="0" smtClean="0"/>
              <a:t>Orientation</a:t>
            </a:r>
          </a:p>
          <a:p>
            <a:r>
              <a:rPr lang="en-US" dirty="0" smtClean="0"/>
              <a:t>Not unethical to use medical, Psychiatric or surgical means to perfect the sexual characteristic of intersex</a:t>
            </a:r>
          </a:p>
          <a:p>
            <a:pPr marL="36576" indent="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Paraphilias</a:t>
            </a:r>
            <a:endParaRPr lang="en-US" dirty="0" smtClean="0"/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homosexuality ,</a:t>
            </a:r>
            <a:r>
              <a:rPr lang="en-US" dirty="0" err="1" smtClean="0"/>
              <a:t>transvestism</a:t>
            </a:r>
            <a:r>
              <a:rPr lang="en-US" dirty="0" smtClean="0"/>
              <a:t>, </a:t>
            </a:r>
            <a:r>
              <a:rPr lang="en-US" dirty="0" err="1" smtClean="0"/>
              <a:t>exhibitionism,voyerism</a:t>
            </a:r>
            <a:r>
              <a:rPr lang="en-US" dirty="0" smtClean="0"/>
              <a:t>, sadist, masochism etc..</a:t>
            </a:r>
          </a:p>
          <a:p>
            <a:pPr marL="36576" indent="0">
              <a:buNone/>
            </a:pPr>
            <a:r>
              <a:rPr lang="en-US" dirty="0" smtClean="0"/>
              <a:t>Often associated more with anomalies of sex differentiation.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96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Effect of change of sex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English court held Decision that the reversal of sex state does not invalidate a legacy, person remaining the same- no matter he is regarded as son or daughter. There is no such law in India.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79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Types( Davidson)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Gonadal agenesis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Gonadal </a:t>
            </a:r>
            <a:r>
              <a:rPr lang="en-US" sz="4400" dirty="0" err="1" smtClean="0"/>
              <a:t>dysgenesis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True hermaphroditism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Pseudo hermaphroditism 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8301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075240" cy="619268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Microscopic examination</a:t>
            </a:r>
          </a:p>
          <a:p>
            <a:pPr marL="36576" indent="0">
              <a:buNone/>
            </a:pPr>
            <a:r>
              <a:rPr lang="en-US" dirty="0" smtClean="0"/>
              <a:t>It can be done by determination of :</a:t>
            </a:r>
          </a:p>
          <a:p>
            <a:r>
              <a:rPr lang="en-US" dirty="0" smtClean="0"/>
              <a:t>Barr body or sex  chromatin</a:t>
            </a:r>
          </a:p>
          <a:p>
            <a:r>
              <a:rPr lang="en-US" dirty="0" smtClean="0"/>
              <a:t>Barr  </a:t>
            </a:r>
            <a:r>
              <a:rPr lang="en-US" dirty="0"/>
              <a:t>M.L  and Bertram </a:t>
            </a:r>
            <a:r>
              <a:rPr lang="en-US" dirty="0" smtClean="0"/>
              <a:t>L.F(1949 )</a:t>
            </a:r>
          </a:p>
          <a:p>
            <a:pPr marL="36576" indent="0">
              <a:buNone/>
            </a:pPr>
            <a:r>
              <a:rPr lang="en-US" dirty="0" smtClean="0"/>
              <a:t>basophilic </a:t>
            </a:r>
            <a:r>
              <a:rPr lang="en-US" dirty="0" err="1" smtClean="0"/>
              <a:t>intranuclear</a:t>
            </a:r>
            <a:r>
              <a:rPr lang="en-US" dirty="0" smtClean="0"/>
              <a:t> condensed structure located near the nuclear membrane of the somatic cells in females.</a:t>
            </a:r>
          </a:p>
          <a:p>
            <a:pPr marL="36576" indent="0">
              <a:buNone/>
            </a:pPr>
            <a:r>
              <a:rPr lang="en-US" dirty="0" smtClean="0"/>
              <a:t>       </a:t>
            </a:r>
            <a:r>
              <a:rPr lang="en-US" dirty="0"/>
              <a:t>A</a:t>
            </a:r>
            <a:r>
              <a:rPr lang="en-US" dirty="0" smtClean="0"/>
              <a:t>ppreciated in cells of : </a:t>
            </a:r>
            <a:r>
              <a:rPr lang="en-US" dirty="0" err="1" smtClean="0"/>
              <a:t>buccal</a:t>
            </a:r>
            <a:r>
              <a:rPr lang="en-US" dirty="0" smtClean="0"/>
              <a:t> mucosa, skin ,cartilage ,nerve , amniotic fluid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6576" indent="0">
              <a:buNone/>
            </a:pPr>
            <a:r>
              <a:rPr lang="en-US" dirty="0"/>
              <a:t>  R</a:t>
            </a:r>
            <a:r>
              <a:rPr lang="en-US" dirty="0" smtClean="0"/>
              <a:t>outinely used : </a:t>
            </a:r>
            <a:r>
              <a:rPr lang="en-US" dirty="0" err="1" smtClean="0"/>
              <a:t>Buccal</a:t>
            </a:r>
            <a:r>
              <a:rPr lang="en-US" dirty="0" smtClean="0"/>
              <a:t> smear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9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Diagrammatic representation of </a:t>
            </a:r>
            <a:r>
              <a:rPr lang="en-US" sz="3200" dirty="0"/>
              <a:t>B</a:t>
            </a:r>
            <a:r>
              <a:rPr lang="en-US" sz="3200" dirty="0" smtClean="0"/>
              <a:t>arr bodies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12849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Plano convex chromatin mass of </a:t>
            </a:r>
            <a:r>
              <a:rPr lang="en-US" sz="3200" dirty="0" err="1" smtClean="0"/>
              <a:t>barr</a:t>
            </a:r>
            <a:r>
              <a:rPr lang="en-US" sz="3200" dirty="0" smtClean="0"/>
              <a:t> bodies(arrow )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28515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7467600" cy="57935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Davidson bodies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     Davidson W.M and Smith D.R (1954)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some neutrophils in female demonstrate an additional lobe( drumstick) 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rare in males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Davidson describe it as : dense chromatin head 1.5 micrometer in diameter and are attached to nucleus by a thread like connective tissue.</a:t>
            </a:r>
          </a:p>
          <a:p>
            <a:pPr marL="36576" indent="0">
              <a:buNone/>
            </a:pPr>
            <a:r>
              <a:rPr lang="en-US" dirty="0" smtClean="0"/>
              <a:t>peripheral smears : </a:t>
            </a:r>
            <a:r>
              <a:rPr lang="en-US" dirty="0" err="1" smtClean="0"/>
              <a:t>Leishman</a:t>
            </a:r>
            <a:r>
              <a:rPr lang="en-US" dirty="0" smtClean="0"/>
              <a:t> or </a:t>
            </a:r>
            <a:r>
              <a:rPr lang="en-US" dirty="0" err="1"/>
              <a:t>G</a:t>
            </a:r>
            <a:r>
              <a:rPr lang="en-US" dirty="0" err="1" smtClean="0"/>
              <a:t>eimsa</a:t>
            </a:r>
            <a:r>
              <a:rPr lang="en-US" dirty="0" smtClean="0"/>
              <a:t> stains</a:t>
            </a:r>
          </a:p>
          <a:p>
            <a:pPr marL="36576" indent="0">
              <a:buNone/>
            </a:pPr>
            <a:r>
              <a:rPr lang="en-US" dirty="0" smtClean="0"/>
              <a:t>Diagnostic : peripheral smear            min of six percent count.</a:t>
            </a:r>
            <a:endParaRPr lang="en-IN" dirty="0"/>
          </a:p>
        </p:txBody>
      </p:sp>
      <p:sp>
        <p:nvSpPr>
          <p:cNvPr id="4" name="Right Arrow 3"/>
          <p:cNvSpPr/>
          <p:nvPr/>
        </p:nvSpPr>
        <p:spPr>
          <a:xfrm>
            <a:off x="5148064" y="5195116"/>
            <a:ext cx="690376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6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Drumstick like </a:t>
            </a:r>
            <a:r>
              <a:rPr lang="en-US" sz="3200" dirty="0"/>
              <a:t>D</a:t>
            </a:r>
            <a:r>
              <a:rPr lang="en-US" sz="3200" dirty="0" smtClean="0"/>
              <a:t>avidson body in peripheral smear</a:t>
            </a:r>
            <a:endParaRPr lang="en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39542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7931224" cy="5976664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 smtClean="0"/>
              <a:t>Karyotyping :</a:t>
            </a:r>
          </a:p>
          <a:p>
            <a:pPr marL="36576" indent="0">
              <a:buNone/>
            </a:pPr>
            <a:r>
              <a:rPr lang="en-US" dirty="0" smtClean="0"/>
              <a:t>Human chromosome are studied in detail</a:t>
            </a:r>
          </a:p>
          <a:p>
            <a:pPr marL="36576" indent="0">
              <a:buNone/>
            </a:pPr>
            <a:r>
              <a:rPr lang="en-US" dirty="0" smtClean="0"/>
              <a:t>Human cells are grown in tissue culture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colchicine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   Arrest  mitosis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                   Metaphase of developing cell    </a:t>
            </a:r>
          </a:p>
          <a:p>
            <a:pPr marL="36576" indent="0">
              <a:buNone/>
            </a:pPr>
            <a:r>
              <a:rPr lang="en-US" dirty="0" smtClean="0"/>
              <a:t>Cell are exposed to hypotonic solution</a:t>
            </a:r>
          </a:p>
          <a:p>
            <a:pPr marL="36576" indent="0">
              <a:buNone/>
            </a:pPr>
            <a:r>
              <a:rPr lang="en-US" dirty="0" smtClean="0"/>
              <a:t>Chromosomes swell and disperse 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put on the slide</a:t>
            </a:r>
          </a:p>
          <a:p>
            <a:pPr marL="36576" indent="0">
              <a:buNone/>
            </a:pPr>
            <a:r>
              <a:rPr lang="en-US" dirty="0" smtClean="0"/>
              <a:t>Staining  or  fluorescent  technique</a:t>
            </a:r>
          </a:p>
          <a:p>
            <a:pPr marL="36576" indent="0">
              <a:buNone/>
            </a:pPr>
            <a:r>
              <a:rPr lang="en-US" dirty="0" smtClean="0"/>
              <a:t>Individual chromosomes are </a:t>
            </a:r>
            <a:r>
              <a:rPr lang="en-US" dirty="0" err="1" smtClean="0"/>
              <a:t>arraged</a:t>
            </a:r>
            <a:r>
              <a:rPr lang="en-US" dirty="0" smtClean="0"/>
              <a:t> in an </a:t>
            </a:r>
            <a:r>
              <a:rPr lang="en-US" dirty="0" err="1" smtClean="0"/>
              <a:t>arbitary</a:t>
            </a:r>
            <a:r>
              <a:rPr lang="en-US" dirty="0" smtClean="0"/>
              <a:t> pattern   (Karyotype)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4211960" y="2122558"/>
            <a:ext cx="60579" cy="83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3563888" y="2444811"/>
            <a:ext cx="1080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3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karyotyping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2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19314"/>
            <a:ext cx="8147248" cy="6062014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Demonstration of Y – chromosome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 can be demonstrated by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Quinacrine</a:t>
            </a:r>
            <a:r>
              <a:rPr lang="en-US" dirty="0" smtClean="0"/>
              <a:t> Stain      under </a:t>
            </a:r>
            <a:r>
              <a:rPr lang="en-US" dirty="0" err="1" smtClean="0"/>
              <a:t>flourescent</a:t>
            </a:r>
            <a:r>
              <a:rPr lang="en-US" dirty="0" smtClean="0"/>
              <a:t> Micro</a:t>
            </a:r>
          </a:p>
          <a:p>
            <a:r>
              <a:rPr lang="en-US" dirty="0" smtClean="0"/>
              <a:t>     </a:t>
            </a:r>
            <a:r>
              <a:rPr lang="en-US" dirty="0" err="1"/>
              <a:t>A</a:t>
            </a:r>
            <a:r>
              <a:rPr lang="en-US" dirty="0" err="1" smtClean="0"/>
              <a:t>cridine</a:t>
            </a:r>
            <a:r>
              <a:rPr lang="en-US" dirty="0" smtClean="0"/>
              <a:t>    Stain         </a:t>
            </a:r>
          </a:p>
          <a:p>
            <a:pPr marL="36576" indent="0">
              <a:buNone/>
            </a:pPr>
            <a:r>
              <a:rPr lang="en-US" dirty="0" smtClean="0"/>
              <a:t>Cells usually used :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err="1" smtClean="0"/>
              <a:t>Buccal</a:t>
            </a:r>
            <a:r>
              <a:rPr lang="en-US" dirty="0" smtClean="0"/>
              <a:t> mucosa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Hair follicles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Leucocytes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Dental pulp 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4201390" y="1484784"/>
            <a:ext cx="298601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1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075240" cy="5976664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                              </a:t>
            </a:r>
            <a:r>
              <a:rPr lang="en-US" sz="3600" b="1" dirty="0" smtClean="0"/>
              <a:t>Conclusion</a:t>
            </a:r>
          </a:p>
          <a:p>
            <a:r>
              <a:rPr lang="en-US" dirty="0" smtClean="0"/>
              <a:t>Determination of sex is very important for the identification of both living and dead person.</a:t>
            </a:r>
          </a:p>
          <a:p>
            <a:r>
              <a:rPr lang="en-US" dirty="0" smtClean="0"/>
              <a:t>Microscopic examination is one of the most important positive sign of sex identification just next to gonadal biopsy</a:t>
            </a:r>
          </a:p>
          <a:p>
            <a:r>
              <a:rPr lang="en-IN" dirty="0" smtClean="0"/>
              <a:t>Intersex </a:t>
            </a:r>
            <a:r>
              <a:rPr lang="en-IN" dirty="0"/>
              <a:t>may result </a:t>
            </a:r>
            <a:r>
              <a:rPr lang="en-IN" dirty="0" smtClean="0"/>
              <a:t>in an </a:t>
            </a:r>
            <a:r>
              <a:rPr lang="en-IN" dirty="0"/>
              <a:t>error in diagnosis of true sex from external genital examination therefore a thorough knowledge of this </a:t>
            </a:r>
            <a:r>
              <a:rPr lang="en-IN" dirty="0" smtClean="0"/>
              <a:t>subjects </a:t>
            </a:r>
            <a:r>
              <a:rPr lang="en-IN" dirty="0"/>
              <a:t>is a must for every forensic </a:t>
            </a:r>
            <a:r>
              <a:rPr lang="en-IN" dirty="0" smtClean="0"/>
              <a:t>expert to identify the true sex of an individual.</a:t>
            </a:r>
            <a:endParaRPr lang="en-IN" dirty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97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 BLANCA" pitchFamily="2" charset="0"/>
              </a:rPr>
              <a:t>     Thank  -  you</a:t>
            </a:r>
            <a:endParaRPr lang="en-IN" sz="6000" dirty="0">
              <a:latin typeface="AR BLANCA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29597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Gonadal agenesis :</a:t>
            </a:r>
          </a:p>
          <a:p>
            <a:r>
              <a:rPr lang="en-US" sz="3600" dirty="0" smtClean="0"/>
              <a:t>In this condition , the testis or the ovaries have </a:t>
            </a:r>
            <a:r>
              <a:rPr lang="en-US" sz="3600" dirty="0"/>
              <a:t>n</a:t>
            </a:r>
            <a:r>
              <a:rPr lang="en-US" sz="3600" dirty="0" smtClean="0"/>
              <a:t>ever developed and the abnormality occurs in early fetal life.</a:t>
            </a:r>
          </a:p>
          <a:p>
            <a:r>
              <a:rPr lang="en-US" sz="3600" dirty="0" smtClean="0"/>
              <a:t>Nuclear sex in negative.</a:t>
            </a:r>
          </a:p>
          <a:p>
            <a:r>
              <a:rPr lang="en-US" sz="3600" dirty="0" smtClean="0"/>
              <a:t>Physical characters may contain features of both sexes or may have dominance of one particular sex.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640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Gonadal </a:t>
            </a:r>
            <a:r>
              <a:rPr lang="en-US" dirty="0" err="1" smtClean="0"/>
              <a:t>Dysgenesis</a:t>
            </a:r>
            <a:endParaRPr lang="en-US" dirty="0" smtClean="0"/>
          </a:p>
          <a:p>
            <a:r>
              <a:rPr lang="en-US" dirty="0" smtClean="0"/>
              <a:t>In this condition, the external sexual features are present but at puberty, the testis or ovaries fail to develop.</a:t>
            </a:r>
          </a:p>
          <a:p>
            <a:r>
              <a:rPr lang="en-US" dirty="0" smtClean="0"/>
              <a:t>Turner’s syndrome</a:t>
            </a:r>
          </a:p>
          <a:p>
            <a:r>
              <a:rPr lang="en-US" dirty="0" err="1" smtClean="0"/>
              <a:t>Klinefelter</a:t>
            </a:r>
            <a:r>
              <a:rPr lang="en-US" dirty="0" smtClean="0"/>
              <a:t> syndrome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68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Turner’s syndrome</a:t>
            </a:r>
          </a:p>
          <a:p>
            <a:r>
              <a:rPr lang="en-US" sz="3500" dirty="0" smtClean="0"/>
              <a:t>Type : female</a:t>
            </a:r>
          </a:p>
          <a:p>
            <a:r>
              <a:rPr lang="en-US" sz="3500" dirty="0" smtClean="0"/>
              <a:t>Anatomically : female</a:t>
            </a:r>
          </a:p>
          <a:p>
            <a:r>
              <a:rPr lang="en-US" sz="3500" dirty="0" smtClean="0"/>
              <a:t>Nuclear : male</a:t>
            </a:r>
          </a:p>
          <a:p>
            <a:r>
              <a:rPr lang="en-US" sz="3500" dirty="0" smtClean="0"/>
              <a:t>Cause : complete or partial </a:t>
            </a:r>
            <a:r>
              <a:rPr lang="en-US" sz="3500" dirty="0" err="1" smtClean="0"/>
              <a:t>monosomy</a:t>
            </a:r>
            <a:r>
              <a:rPr lang="en-US" sz="3500" dirty="0" smtClean="0"/>
              <a:t> of</a:t>
            </a:r>
          </a:p>
          <a:p>
            <a:pPr marL="36576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          X-chromosome </a:t>
            </a:r>
          </a:p>
          <a:p>
            <a:r>
              <a:rPr lang="en-US" sz="3500" dirty="0" smtClean="0"/>
              <a:t>Karyotype : 45XO (45 chromosomes )</a:t>
            </a:r>
          </a:p>
          <a:p>
            <a:r>
              <a:rPr lang="en-US" sz="3500" dirty="0" smtClean="0"/>
              <a:t>Physical features : short stature, low posterior hair line , webbing of neck, broad chest ,widely spaced nipples ,congenital defect like </a:t>
            </a:r>
            <a:r>
              <a:rPr lang="en-US" sz="3500" dirty="0" err="1" smtClean="0"/>
              <a:t>cubitus</a:t>
            </a:r>
            <a:r>
              <a:rPr lang="en-US" sz="3500" dirty="0" smtClean="0"/>
              <a:t> valgus ,lymphedema , </a:t>
            </a:r>
            <a:r>
              <a:rPr lang="en-US" sz="3500" dirty="0" err="1" smtClean="0"/>
              <a:t>coarctation</a:t>
            </a:r>
            <a:r>
              <a:rPr lang="en-US" sz="3500" dirty="0" smtClean="0"/>
              <a:t> of aorta and primary </a:t>
            </a:r>
            <a:r>
              <a:rPr lang="en-US" sz="3500" dirty="0" err="1" smtClean="0"/>
              <a:t>ammenorrhea</a:t>
            </a:r>
            <a:endParaRPr lang="en-US" sz="3500" dirty="0" smtClean="0"/>
          </a:p>
          <a:p>
            <a:r>
              <a:rPr lang="en-US" sz="3500" dirty="0" smtClean="0"/>
              <a:t>Ovaries : infantile and streak like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0" y="465138"/>
            <a:ext cx="7548033" cy="56610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Turners syndrome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503997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32879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Klinefelter</a:t>
            </a:r>
            <a:r>
              <a:rPr lang="en-US" sz="3600" dirty="0" smtClean="0"/>
              <a:t> syndrome</a:t>
            </a:r>
          </a:p>
          <a:p>
            <a:r>
              <a:rPr lang="en-US" sz="3600" dirty="0" smtClean="0"/>
              <a:t>Type : male</a:t>
            </a:r>
          </a:p>
          <a:p>
            <a:r>
              <a:rPr lang="en-US" sz="3600" dirty="0" smtClean="0"/>
              <a:t>Anatomically : male</a:t>
            </a:r>
          </a:p>
          <a:p>
            <a:r>
              <a:rPr lang="en-US" sz="3600" dirty="0" smtClean="0"/>
              <a:t>Nuclear sex : female</a:t>
            </a:r>
          </a:p>
          <a:p>
            <a:r>
              <a:rPr lang="en-US" sz="3600" dirty="0" smtClean="0"/>
              <a:t>Karyotype : XXY (47 chromosomes)</a:t>
            </a:r>
          </a:p>
          <a:p>
            <a:r>
              <a:rPr lang="en-US" sz="3600" dirty="0" smtClean="0"/>
              <a:t>Physical features : </a:t>
            </a:r>
            <a:r>
              <a:rPr lang="en-US" sz="3600" dirty="0" err="1" smtClean="0"/>
              <a:t>eunuchoid</a:t>
            </a:r>
            <a:r>
              <a:rPr lang="en-US" sz="3600" dirty="0" smtClean="0"/>
              <a:t> tall appearance with abnormally thin long legs, there are small atrophic testes with small penis , </a:t>
            </a:r>
            <a:r>
              <a:rPr lang="en-US" sz="3600" dirty="0" err="1" smtClean="0"/>
              <a:t>gynecomastia</a:t>
            </a:r>
            <a:r>
              <a:rPr lang="en-US" sz="3600" dirty="0" smtClean="0"/>
              <a:t>, axillary and pubic hairs are absent.</a:t>
            </a: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6992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860</TotalTime>
  <Words>1275</Words>
  <Application>Microsoft Office PowerPoint</Application>
  <PresentationFormat>On-screen Show (4:3)</PresentationFormat>
  <Paragraphs>158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Soho</vt:lpstr>
      <vt:lpstr>Intersex and Microscopic  Identification of Sex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Turners syndrome</vt:lpstr>
      <vt:lpstr>PowerPoint Presentation</vt:lpstr>
      <vt:lpstr>PowerPoint Presentation</vt:lpstr>
      <vt:lpstr>Gynaecomastia and no chest hairs</vt:lpstr>
      <vt:lpstr>Smaller penis, normally placed but smaller testis, feminine distribution of pubic hairs</vt:lpstr>
      <vt:lpstr>PowerPoint Presentation</vt:lpstr>
      <vt:lpstr>PowerPoint Presentation</vt:lpstr>
      <vt:lpstr>Bilateral true hermaphrodite :well developed phallus, bilateral ovotestes, with fish mouthed urethra below the phallus and vaginal opening in between the scrotum</vt:lpstr>
      <vt:lpstr>Unilteral true hermaphrodite with embigous external genetilias :well developed phallus and right scrotal ovotestis and testis on the left side</vt:lpstr>
      <vt:lpstr>PowerPoint Presentation</vt:lpstr>
      <vt:lpstr>PowerPoint Presentation</vt:lpstr>
      <vt:lpstr>PowerPoint Presentation</vt:lpstr>
      <vt:lpstr>male Pseudohermaphrodite with external female features but has a male gonads internally</vt:lpstr>
      <vt:lpstr>PowerPoint Presentation</vt:lpstr>
      <vt:lpstr>PowerPoint Presentation</vt:lpstr>
      <vt:lpstr>Female pseudohermaphrodite with male external features with a hypertrophied clitoris and fused labia but has female gonads internally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change of sex</vt:lpstr>
      <vt:lpstr>PowerPoint Presentation</vt:lpstr>
      <vt:lpstr>Diagrammatic representation of Barr bodies</vt:lpstr>
      <vt:lpstr>Plano convex chromatin mass of barr bodies(arrow )</vt:lpstr>
      <vt:lpstr>PowerPoint Presentation</vt:lpstr>
      <vt:lpstr>Drumstick like Davidson body in peripheral smear</vt:lpstr>
      <vt:lpstr>PowerPoint Presentation</vt:lpstr>
      <vt:lpstr>karyotyping</vt:lpstr>
      <vt:lpstr>PowerPoint Presentation</vt:lpstr>
      <vt:lpstr>PowerPoint Presentation</vt:lpstr>
      <vt:lpstr>     Thank  - 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Intersex and Microscopic  Identification of Sex</dc:title>
  <dc:creator>hp</dc:creator>
  <cp:lastModifiedBy>hp</cp:lastModifiedBy>
  <cp:revision>63</cp:revision>
  <dcterms:created xsi:type="dcterms:W3CDTF">2012-09-02T12:29:41Z</dcterms:created>
  <dcterms:modified xsi:type="dcterms:W3CDTF">2012-09-20T12:23:17Z</dcterms:modified>
</cp:coreProperties>
</file>