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5" r:id="rId6"/>
    <p:sldId id="286" r:id="rId7"/>
    <p:sldId id="283" r:id="rId8"/>
    <p:sldId id="287" r:id="rId9"/>
    <p:sldId id="28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8" r:id="rId20"/>
    <p:sldId id="291" r:id="rId21"/>
    <p:sldId id="289" r:id="rId22"/>
    <p:sldId id="290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90" d="100"/>
          <a:sy n="90" d="100"/>
        </p:scale>
        <p:origin x="-8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234-C48D-4E85-95CB-BA7346FA4CBA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B3AC-0AB7-4399-B8F1-738D9E1BFC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177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D1D1-5FE9-40BB-B15F-394EAA1F2060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F1DD-B6D8-477D-B726-E5EE45CF58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3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DA4D-CF4A-443F-80C9-BFFC61D934D5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B04E-FD2F-4842-AC04-E82690190E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5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934D-8758-460D-8CCF-F25F78D3CA91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5753-B4C1-404C-BB43-36DBB463FB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3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1A0E-FE61-44E3-B602-873F141FF5B6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0802-CF52-4F1F-93C7-B8B78F8D0E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94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C31D-3B4B-49EC-A420-60FBFBBBC27C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98BF-09D5-47A4-9FC7-FCAC0EDFEE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D33C-2EF8-4209-9C99-E667E90A6DB4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8BAE-2F9E-4C46-9F41-19376F6C3EC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17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2F24-9F59-4149-B3CF-2B497C10E945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F7E4-8E66-42D2-AC66-1E7A9370F4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57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7AEA-77F9-4782-AF90-B65485E93181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0507-F66A-40A3-A163-1576AD9C1E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729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35-B786-4A5A-81C0-CDECBD11DE99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906-02AE-475A-9173-F96EC7E65A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162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0527-9B20-4DE7-B15A-A7E8D47B4476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2201-D212-425F-A8B4-4A33C5CB680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04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FA3C6-3575-4B1A-B551-85A768CC4B16}" type="datetimeFigureOut">
              <a:rPr lang="fr-FR"/>
              <a:pPr>
                <a:defRPr/>
              </a:pPr>
              <a:t>06/12/2011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B79DE6-A8FA-4288-9998-8903D4D44A4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1923678"/>
            <a:ext cx="7772400" cy="598885"/>
          </a:xfrm>
        </p:spPr>
        <p:txBody>
          <a:bodyPr/>
          <a:lstStyle/>
          <a:p>
            <a:r>
              <a:rPr lang="fr-CA" sz="4000" dirty="0" smtClean="0">
                <a:solidFill>
                  <a:srgbClr val="E35C06"/>
                </a:solidFill>
              </a:rPr>
              <a:t>Hermaphroditism</a:t>
            </a:r>
            <a:br>
              <a:rPr lang="fr-CA" sz="4000" dirty="0" smtClean="0">
                <a:solidFill>
                  <a:srgbClr val="E35C06"/>
                </a:solidFill>
              </a:rPr>
            </a:br>
            <a:r>
              <a:rPr lang="fr-CA" sz="4000" dirty="0" smtClean="0">
                <a:solidFill>
                  <a:srgbClr val="E35C06"/>
                </a:solidFill>
              </a:rPr>
              <a:t>(</a:t>
            </a:r>
            <a:r>
              <a:rPr lang="fr-CA" sz="4000" dirty="0" err="1" smtClean="0">
                <a:solidFill>
                  <a:srgbClr val="E35C06"/>
                </a:solidFill>
              </a:rPr>
              <a:t>Ovotesticular</a:t>
            </a:r>
            <a:r>
              <a:rPr lang="fr-CA" sz="4000" dirty="0" smtClean="0">
                <a:solidFill>
                  <a:srgbClr val="E35C06"/>
                </a:solidFill>
              </a:rPr>
              <a:t> DSD)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817019"/>
            <a:ext cx="6400800" cy="1554931"/>
          </a:xfrm>
        </p:spPr>
        <p:txBody>
          <a:bodyPr/>
          <a:lstStyle/>
          <a:p>
            <a:pPr algn="r"/>
            <a:r>
              <a:rPr lang="fr-CA" sz="2400" dirty="0" err="1" smtClean="0">
                <a:solidFill>
                  <a:schemeClr val="tx2"/>
                </a:solidFill>
              </a:rPr>
              <a:t>Shridhan</a:t>
            </a:r>
            <a:r>
              <a:rPr lang="fr-CA" sz="2400" dirty="0" smtClean="0">
                <a:solidFill>
                  <a:schemeClr val="tx2"/>
                </a:solidFill>
              </a:rPr>
              <a:t> A </a:t>
            </a:r>
            <a:r>
              <a:rPr lang="fr-CA" sz="2400" dirty="0" err="1" smtClean="0">
                <a:solidFill>
                  <a:schemeClr val="tx2"/>
                </a:solidFill>
              </a:rPr>
              <a:t>Patil</a:t>
            </a:r>
            <a:endParaRPr lang="fr-CA" sz="2400" dirty="0" smtClean="0">
              <a:solidFill>
                <a:schemeClr val="tx2"/>
              </a:solidFill>
            </a:endParaRPr>
          </a:p>
          <a:p>
            <a:pPr algn="r"/>
            <a:r>
              <a:rPr lang="fr-CA" sz="2400" dirty="0" smtClean="0">
                <a:solidFill>
                  <a:schemeClr val="tx2"/>
                </a:solidFill>
              </a:rPr>
              <a:t>DNB </a:t>
            </a:r>
            <a:r>
              <a:rPr lang="fr-CA" sz="2400" dirty="0" err="1" smtClean="0">
                <a:solidFill>
                  <a:schemeClr val="tx2"/>
                </a:solidFill>
              </a:rPr>
              <a:t>Trainee</a:t>
            </a:r>
            <a:endParaRPr lang="fr-CA" sz="2400" dirty="0" smtClean="0">
              <a:solidFill>
                <a:schemeClr val="tx2"/>
              </a:solidFill>
            </a:endParaRPr>
          </a:p>
          <a:p>
            <a:pPr algn="r"/>
            <a:r>
              <a:rPr lang="fr-CA" sz="2400" dirty="0" smtClean="0">
                <a:solidFill>
                  <a:schemeClr val="tx2"/>
                </a:solidFill>
              </a:rPr>
              <a:t>RCC, Trivandrum</a:t>
            </a:r>
          </a:p>
          <a:p>
            <a:pPr algn="r"/>
            <a:r>
              <a:rPr lang="fr-CA" sz="2400" dirty="0" smtClean="0">
                <a:solidFill>
                  <a:schemeClr val="tx2"/>
                </a:solidFill>
              </a:rPr>
              <a:t>06 </a:t>
            </a:r>
            <a:r>
              <a:rPr lang="fr-CA" sz="2400" dirty="0" err="1" smtClean="0">
                <a:solidFill>
                  <a:schemeClr val="tx2"/>
                </a:solidFill>
              </a:rPr>
              <a:t>December</a:t>
            </a:r>
            <a:r>
              <a:rPr lang="fr-CA" sz="2400" dirty="0" smtClean="0">
                <a:solidFill>
                  <a:schemeClr val="tx2"/>
                </a:solidFill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>
                <a:solidFill>
                  <a:schemeClr val="bg1"/>
                </a:solidFill>
              </a:rPr>
              <a:t>The genetic regulation of gonadal development</a:t>
            </a:r>
            <a:endParaRPr lang="fr-CA" sz="3200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56" y="1275607"/>
            <a:ext cx="3906367" cy="378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Internal genital organs development</a:t>
            </a:r>
            <a:r>
              <a:rPr lang="en-US" sz="3600" b="1" dirty="0" smtClean="0">
                <a:effectLst/>
                <a:latin typeface="Tahoma" pitchFamily="34" charset="0"/>
              </a:rPr>
              <a:t> </a:t>
            </a:r>
            <a:endParaRPr lang="fr-CA" sz="3200" dirty="0" smtClean="0">
              <a:solidFill>
                <a:srgbClr val="E35C06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7574"/>
            <a:ext cx="566103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  <a:latin typeface="Tahoma" pitchFamily="34" charset="0"/>
              </a:rPr>
              <a:t>External genital organs development</a:t>
            </a:r>
            <a:r>
              <a:rPr lang="en-US" sz="3200" dirty="0" smtClean="0"/>
              <a:t> </a:t>
            </a:r>
            <a:endParaRPr lang="en-IN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0150"/>
            <a:ext cx="5186169" cy="381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04048" cy="51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Male </a:t>
            </a:r>
            <a:r>
              <a:rPr lang="en-US" sz="4000" dirty="0" smtClean="0"/>
              <a:t>External Genitalia Development</a:t>
            </a:r>
            <a:endParaRPr lang="en-IN" sz="4000" dirty="0"/>
          </a:p>
        </p:txBody>
      </p:sp>
      <p:sp>
        <p:nvSpPr>
          <p:cNvPr id="71" name="Rectangle 70"/>
          <p:cNvSpPr/>
          <p:nvPr/>
        </p:nvSpPr>
        <p:spPr>
          <a:xfrm>
            <a:off x="3491880" y="1000199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Testes</a:t>
            </a:r>
            <a:endParaRPr lang="en-IN" dirty="0"/>
          </a:p>
        </p:txBody>
      </p:sp>
      <p:sp>
        <p:nvSpPr>
          <p:cNvPr id="72" name="Oval 71"/>
          <p:cNvSpPr/>
          <p:nvPr/>
        </p:nvSpPr>
        <p:spPr>
          <a:xfrm>
            <a:off x="2555776" y="1504255"/>
            <a:ext cx="1296144" cy="779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Leydig</a:t>
            </a:r>
            <a:r>
              <a:rPr lang="en-US" dirty="0" smtClean="0"/>
              <a:t> Cells</a:t>
            </a:r>
            <a:endParaRPr lang="en-IN" dirty="0"/>
          </a:p>
        </p:txBody>
      </p:sp>
      <p:sp>
        <p:nvSpPr>
          <p:cNvPr id="73" name="Oval 72"/>
          <p:cNvSpPr/>
          <p:nvPr/>
        </p:nvSpPr>
        <p:spPr>
          <a:xfrm>
            <a:off x="4860032" y="1504255"/>
            <a:ext cx="1368152" cy="779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Sertoli</a:t>
            </a:r>
            <a:endParaRPr lang="en-US" dirty="0" smtClean="0"/>
          </a:p>
          <a:p>
            <a:pPr algn="ctr"/>
            <a:r>
              <a:rPr lang="en-US" dirty="0" smtClean="0"/>
              <a:t>Cells</a:t>
            </a:r>
            <a:endParaRPr lang="en-IN" dirty="0"/>
          </a:p>
        </p:txBody>
      </p:sp>
      <p:sp>
        <p:nvSpPr>
          <p:cNvPr id="75" name="Rectangle 74"/>
          <p:cNvSpPr/>
          <p:nvPr/>
        </p:nvSpPr>
        <p:spPr>
          <a:xfrm>
            <a:off x="971600" y="2283718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Testosterone</a:t>
            </a:r>
            <a:endParaRPr lang="en-IN" dirty="0"/>
          </a:p>
        </p:txBody>
      </p:sp>
      <p:sp>
        <p:nvSpPr>
          <p:cNvPr id="78" name="Rectangle 77"/>
          <p:cNvSpPr/>
          <p:nvPr/>
        </p:nvSpPr>
        <p:spPr>
          <a:xfrm>
            <a:off x="1005299" y="329183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Wolffian</a:t>
            </a:r>
            <a:r>
              <a:rPr lang="en-US" dirty="0" smtClean="0"/>
              <a:t> duct</a:t>
            </a:r>
            <a:endParaRPr lang="en-IN" dirty="0"/>
          </a:p>
        </p:txBody>
      </p:sp>
      <p:sp>
        <p:nvSpPr>
          <p:cNvPr id="80" name="Rectangle 79"/>
          <p:cNvSpPr/>
          <p:nvPr/>
        </p:nvSpPr>
        <p:spPr>
          <a:xfrm>
            <a:off x="2003763" y="4371950"/>
            <a:ext cx="240016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 External Genitalia</a:t>
            </a:r>
            <a:endParaRPr lang="en-IN" dirty="0"/>
          </a:p>
        </p:txBody>
      </p:sp>
      <p:sp>
        <p:nvSpPr>
          <p:cNvPr id="81" name="Rectangle 80"/>
          <p:cNvSpPr/>
          <p:nvPr/>
        </p:nvSpPr>
        <p:spPr>
          <a:xfrm>
            <a:off x="3275856" y="2535746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DHT</a:t>
            </a:r>
            <a:endParaRPr lang="en-IN" dirty="0"/>
          </a:p>
        </p:txBody>
      </p:sp>
      <p:sp>
        <p:nvSpPr>
          <p:cNvPr id="82" name="Rectangle 81"/>
          <p:cNvSpPr/>
          <p:nvPr/>
        </p:nvSpPr>
        <p:spPr>
          <a:xfrm>
            <a:off x="3275856" y="329183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Urogenital Sinus</a:t>
            </a:r>
            <a:endParaRPr lang="en-IN" dirty="0"/>
          </a:p>
        </p:txBody>
      </p:sp>
      <p:sp>
        <p:nvSpPr>
          <p:cNvPr id="84" name="Rectangle 83"/>
          <p:cNvSpPr/>
          <p:nvPr/>
        </p:nvSpPr>
        <p:spPr>
          <a:xfrm>
            <a:off x="5940152" y="230140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AMH/MIS</a:t>
            </a:r>
            <a:endParaRPr lang="en-IN" dirty="0"/>
          </a:p>
        </p:txBody>
      </p:sp>
      <p:sp>
        <p:nvSpPr>
          <p:cNvPr id="85" name="Rectangle 84"/>
          <p:cNvSpPr/>
          <p:nvPr/>
        </p:nvSpPr>
        <p:spPr>
          <a:xfrm>
            <a:off x="5268949" y="4235702"/>
            <a:ext cx="327572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Regression of </a:t>
            </a:r>
            <a:r>
              <a:rPr lang="en-US" dirty="0" err="1" smtClean="0"/>
              <a:t>Mullerian</a:t>
            </a:r>
            <a:r>
              <a:rPr lang="en-US" dirty="0" smtClean="0"/>
              <a:t> ducts</a:t>
            </a:r>
            <a:endParaRPr lang="en-IN" dirty="0"/>
          </a:p>
        </p:txBody>
      </p:sp>
      <p:cxnSp>
        <p:nvCxnSpPr>
          <p:cNvPr id="89" name="Straight Arrow Connector 88"/>
          <p:cNvCxnSpPr>
            <a:stCxn id="71" idx="2"/>
          </p:cNvCxnSpPr>
          <p:nvPr/>
        </p:nvCxnSpPr>
        <p:spPr>
          <a:xfrm flipH="1">
            <a:off x="3851920" y="1504255"/>
            <a:ext cx="540060" cy="389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1" idx="2"/>
          </p:cNvCxnSpPr>
          <p:nvPr/>
        </p:nvCxnSpPr>
        <p:spPr>
          <a:xfrm>
            <a:off x="4391980" y="1504255"/>
            <a:ext cx="468052" cy="389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72" idx="2"/>
            <a:endCxn id="75" idx="0"/>
          </p:cNvCxnSpPr>
          <p:nvPr/>
        </p:nvCxnSpPr>
        <p:spPr>
          <a:xfrm rot="10800000" flipV="1">
            <a:off x="1871700" y="1893986"/>
            <a:ext cx="684076" cy="3897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75" idx="3"/>
          </p:cNvCxnSpPr>
          <p:nvPr/>
        </p:nvCxnSpPr>
        <p:spPr>
          <a:xfrm>
            <a:off x="2771800" y="2535746"/>
            <a:ext cx="504056" cy="2697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871699" y="2805456"/>
            <a:ext cx="1" cy="48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78" idx="2"/>
            <a:endCxn id="80" idx="0"/>
          </p:cNvCxnSpPr>
          <p:nvPr/>
        </p:nvCxnSpPr>
        <p:spPr>
          <a:xfrm rot="16200000" flipH="1">
            <a:off x="2266591" y="3434693"/>
            <a:ext cx="576064" cy="12984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1" idx="2"/>
            <a:endCxn id="82" idx="0"/>
          </p:cNvCxnSpPr>
          <p:nvPr/>
        </p:nvCxnSpPr>
        <p:spPr>
          <a:xfrm>
            <a:off x="4175956" y="3039802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82" idx="2"/>
            <a:endCxn id="80" idx="0"/>
          </p:cNvCxnSpPr>
          <p:nvPr/>
        </p:nvCxnSpPr>
        <p:spPr>
          <a:xfrm rot="5400000">
            <a:off x="3401870" y="3597864"/>
            <a:ext cx="576064" cy="9721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73" idx="6"/>
            <a:endCxn id="84" idx="0"/>
          </p:cNvCxnSpPr>
          <p:nvPr/>
        </p:nvCxnSpPr>
        <p:spPr>
          <a:xfrm>
            <a:off x="6228184" y="1893987"/>
            <a:ext cx="612068" cy="4074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4" idx="2"/>
          </p:cNvCxnSpPr>
          <p:nvPr/>
        </p:nvCxnSpPr>
        <p:spPr>
          <a:xfrm>
            <a:off x="6840252" y="2805456"/>
            <a:ext cx="0" cy="1422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Female </a:t>
            </a:r>
            <a:r>
              <a:rPr lang="en-US" sz="3600" dirty="0" smtClean="0"/>
              <a:t>External Genitalia Development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      Absence of androgen exposure</a:t>
            </a:r>
            <a:endParaRPr lang="en-IN" i="1" dirty="0"/>
          </a:p>
        </p:txBody>
      </p:sp>
      <p:sp>
        <p:nvSpPr>
          <p:cNvPr id="4" name="Oval 3"/>
          <p:cNvSpPr/>
          <p:nvPr/>
        </p:nvSpPr>
        <p:spPr>
          <a:xfrm>
            <a:off x="3437279" y="1059582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Ovary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259632" y="206769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Urogenital sinus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237734" y="3003798"/>
            <a:ext cx="20162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Female external genitalia</a:t>
            </a:r>
          </a:p>
          <a:p>
            <a:pPr algn="ctr"/>
            <a:r>
              <a:rPr lang="en-US" dirty="0" smtClean="0"/>
              <a:t>-Lower part of vagina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381495" y="3147814"/>
            <a:ext cx="20162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Female internal genital organs</a:t>
            </a:r>
          </a:p>
          <a:p>
            <a:pPr algn="ctr"/>
            <a:r>
              <a:rPr lang="en-US" dirty="0" smtClean="0"/>
              <a:t>-Most of vagina</a:t>
            </a:r>
          </a:p>
          <a:p>
            <a:pPr algn="ctr"/>
            <a:r>
              <a:rPr lang="en-US" dirty="0" smtClean="0"/>
              <a:t>-Uterus</a:t>
            </a:r>
          </a:p>
          <a:p>
            <a:pPr algn="ctr"/>
            <a:r>
              <a:rPr lang="en-US" dirty="0" smtClean="0"/>
              <a:t>-Fallopian tubes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381495" y="204335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Mullerian</a:t>
            </a:r>
            <a:r>
              <a:rPr lang="en-US" dirty="0" smtClean="0"/>
              <a:t> ducts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83768" y="1516782"/>
            <a:ext cx="953511" cy="526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81495" y="1516782"/>
            <a:ext cx="1008112" cy="526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7744" y="271576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89607" y="271576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Normal Sex Differentiation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Genetic sex is determined at fertilization. </a:t>
            </a:r>
          </a:p>
          <a:p>
            <a:r>
              <a:rPr lang="en-IN" sz="2400" dirty="0" smtClean="0"/>
              <a:t>Testes develop in XY </a:t>
            </a:r>
            <a:r>
              <a:rPr lang="en-IN" sz="2400" dirty="0" err="1" smtClean="0"/>
              <a:t>fetus</a:t>
            </a:r>
            <a:r>
              <a:rPr lang="en-IN" sz="2400" dirty="0" smtClean="0"/>
              <a:t>, ovaries develop in XX </a:t>
            </a:r>
            <a:r>
              <a:rPr lang="en-IN" sz="2400" dirty="0" err="1" smtClean="0"/>
              <a:t>fetus</a:t>
            </a:r>
            <a:r>
              <a:rPr lang="en-IN" sz="2400" dirty="0" smtClean="0"/>
              <a:t>. </a:t>
            </a:r>
          </a:p>
          <a:p>
            <a:r>
              <a:rPr lang="en-IN" sz="2400" dirty="0" smtClean="0"/>
              <a:t>XY </a:t>
            </a:r>
            <a:r>
              <a:rPr lang="en-IN" sz="2400" dirty="0" err="1" smtClean="0"/>
              <a:t>fetus</a:t>
            </a:r>
            <a:r>
              <a:rPr lang="en-IN" sz="2400" dirty="0" smtClean="0"/>
              <a:t> produces MIS and androgens and XX </a:t>
            </a:r>
            <a:r>
              <a:rPr lang="en-IN" sz="2400" dirty="0" err="1" smtClean="0"/>
              <a:t>fetus</a:t>
            </a:r>
            <a:r>
              <a:rPr lang="en-IN" sz="2400" dirty="0" smtClean="0"/>
              <a:t> does not. </a:t>
            </a:r>
          </a:p>
          <a:p>
            <a:r>
              <a:rPr lang="en-IN" sz="2400" dirty="0" smtClean="0"/>
              <a:t>XY </a:t>
            </a:r>
            <a:r>
              <a:rPr lang="en-IN" sz="2400" dirty="0" err="1" smtClean="0"/>
              <a:t>fetus</a:t>
            </a:r>
            <a:r>
              <a:rPr lang="en-IN" sz="2400" dirty="0" smtClean="0"/>
              <a:t> develops </a:t>
            </a:r>
            <a:r>
              <a:rPr lang="en-IN" sz="2400" dirty="0" err="1" smtClean="0"/>
              <a:t>Wolffian</a:t>
            </a:r>
            <a:r>
              <a:rPr lang="en-IN" sz="2400" dirty="0" smtClean="0"/>
              <a:t> ducts and XX </a:t>
            </a:r>
            <a:r>
              <a:rPr lang="en-IN" sz="2400" dirty="0" err="1" smtClean="0"/>
              <a:t>fetus</a:t>
            </a:r>
            <a:r>
              <a:rPr lang="en-IN" sz="2400" dirty="0" smtClean="0"/>
              <a:t> develops </a:t>
            </a:r>
            <a:r>
              <a:rPr lang="en-IN" sz="2400" dirty="0" err="1" smtClean="0"/>
              <a:t>Mullerian</a:t>
            </a:r>
            <a:r>
              <a:rPr lang="en-IN" sz="2400" dirty="0" smtClean="0"/>
              <a:t> ducts. </a:t>
            </a:r>
          </a:p>
          <a:p>
            <a:r>
              <a:rPr lang="en-IN" sz="2400" dirty="0" smtClean="0"/>
              <a:t>XY </a:t>
            </a:r>
            <a:r>
              <a:rPr lang="en-IN" sz="2400" dirty="0" err="1" smtClean="0"/>
              <a:t>fetus</a:t>
            </a:r>
            <a:r>
              <a:rPr lang="en-IN" sz="2400" dirty="0" smtClean="0"/>
              <a:t> masculinizes the female genitalia to make it male and the XX </a:t>
            </a:r>
            <a:r>
              <a:rPr lang="en-IN" sz="2400" dirty="0" err="1" smtClean="0"/>
              <a:t>fetus</a:t>
            </a:r>
            <a:r>
              <a:rPr lang="en-IN" sz="2400" dirty="0" smtClean="0"/>
              <a:t> retains female genitalia.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261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DSD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b="1" u="sng" dirty="0" smtClean="0">
                <a:effectLst/>
              </a:rPr>
              <a:t>Sex Chromosome DSD</a:t>
            </a:r>
          </a:p>
          <a:p>
            <a:pPr lvl="1"/>
            <a:r>
              <a:rPr lang="en-IN" sz="1600" dirty="0" smtClean="0">
                <a:effectLst/>
              </a:rPr>
              <a:t>47,XXY (</a:t>
            </a:r>
            <a:r>
              <a:rPr lang="en-IN" sz="1600" dirty="0" err="1" smtClean="0">
                <a:effectLst/>
              </a:rPr>
              <a:t>Klinefelter's</a:t>
            </a:r>
            <a:r>
              <a:rPr lang="en-IN" sz="1600" dirty="0" smtClean="0">
                <a:effectLst/>
              </a:rPr>
              <a:t> syndrome and variants)</a:t>
            </a:r>
          </a:p>
          <a:p>
            <a:pPr lvl="1"/>
            <a:r>
              <a:rPr lang="en-IN" sz="1600" dirty="0" smtClean="0">
                <a:effectLst/>
              </a:rPr>
              <a:t>45,X (Turner's syndrome and variants)</a:t>
            </a:r>
          </a:p>
          <a:p>
            <a:pPr lvl="1"/>
            <a:r>
              <a:rPr lang="en-IN" sz="1600" dirty="0" smtClean="0">
                <a:effectLst/>
              </a:rPr>
              <a:t>45,X/46,XY </a:t>
            </a:r>
            <a:r>
              <a:rPr lang="en-IN" sz="1600" dirty="0" err="1" smtClean="0">
                <a:effectLst/>
              </a:rPr>
              <a:t>mosaicism</a:t>
            </a:r>
            <a:r>
              <a:rPr lang="en-IN" sz="1600" dirty="0" smtClean="0">
                <a:effectLst/>
              </a:rPr>
              <a:t> (mixed gonadal </a:t>
            </a:r>
            <a:r>
              <a:rPr lang="en-IN" sz="1600" dirty="0" err="1" smtClean="0">
                <a:effectLst/>
              </a:rPr>
              <a:t>dysgenesis</a:t>
            </a:r>
            <a:r>
              <a:rPr lang="en-IN" sz="1600" dirty="0" smtClean="0">
                <a:effectLst/>
              </a:rPr>
              <a:t>)</a:t>
            </a:r>
          </a:p>
          <a:p>
            <a:pPr lvl="1"/>
            <a:r>
              <a:rPr lang="en-IN" sz="1600" dirty="0" smtClean="0">
                <a:effectLst/>
              </a:rPr>
              <a:t>46,XX/46,XY (</a:t>
            </a:r>
            <a:r>
              <a:rPr lang="en-IN" sz="1600" dirty="0" err="1" smtClean="0">
                <a:effectLst/>
              </a:rPr>
              <a:t>chimerism</a:t>
            </a:r>
            <a:r>
              <a:rPr lang="en-IN" sz="1600" dirty="0" smtClean="0">
                <a:effectLst/>
              </a:rPr>
              <a:t>/</a:t>
            </a:r>
            <a:r>
              <a:rPr lang="en-IN" sz="1600" dirty="0" err="1" smtClean="0">
                <a:effectLst/>
              </a:rPr>
              <a:t>mosaicism</a:t>
            </a:r>
            <a:r>
              <a:rPr lang="en-IN" sz="1600" dirty="0" smtClean="0">
                <a:effectLst/>
              </a:rPr>
              <a:t>)	</a:t>
            </a:r>
            <a:r>
              <a:rPr lang="en-IN" sz="1400" dirty="0" smtClean="0">
                <a:effectLst/>
              </a:rPr>
              <a:t>		</a:t>
            </a:r>
          </a:p>
          <a:p>
            <a:r>
              <a:rPr lang="en-IN" sz="1600" b="1" u="sng" dirty="0" smtClean="0">
                <a:effectLst/>
              </a:rPr>
              <a:t>46,XY DSD</a:t>
            </a:r>
          </a:p>
          <a:p>
            <a:pPr lvl="1"/>
            <a:r>
              <a:rPr lang="en-IN" sz="1600" b="1" dirty="0" smtClean="0">
                <a:effectLst/>
              </a:rPr>
              <a:t>Disorders of gonadal (testis) development</a:t>
            </a:r>
          </a:p>
          <a:p>
            <a:pPr lvl="2"/>
            <a:r>
              <a:rPr lang="en-IN" sz="1600" dirty="0" smtClean="0">
                <a:effectLst/>
              </a:rPr>
              <a:t>Complete or partial gonadal </a:t>
            </a:r>
            <a:r>
              <a:rPr lang="en-IN" sz="1600" dirty="0" err="1" smtClean="0">
                <a:effectLst/>
              </a:rPr>
              <a:t>dysgenesis</a:t>
            </a:r>
            <a:r>
              <a:rPr lang="en-IN" sz="1600" dirty="0" smtClean="0">
                <a:effectLst/>
              </a:rPr>
              <a:t> (e.g., </a:t>
            </a:r>
            <a:r>
              <a:rPr lang="en-IN" sz="1600" i="1" dirty="0" smtClean="0">
                <a:effectLst/>
              </a:rPr>
              <a:t>SRY, SOX9, SF1, WT1, DHH)</a:t>
            </a:r>
            <a:endParaRPr lang="en-IN" sz="1600" dirty="0" smtClean="0">
              <a:effectLst/>
            </a:endParaRPr>
          </a:p>
          <a:p>
            <a:pPr lvl="2"/>
            <a:r>
              <a:rPr lang="en-IN" sz="1600" dirty="0" smtClean="0">
                <a:effectLst/>
              </a:rPr>
              <a:t>Impaired </a:t>
            </a:r>
            <a:r>
              <a:rPr lang="en-IN" sz="1600" dirty="0" err="1" smtClean="0">
                <a:effectLst/>
              </a:rPr>
              <a:t>fetal</a:t>
            </a:r>
            <a:r>
              <a:rPr lang="en-IN" sz="1600" dirty="0" smtClean="0">
                <a:effectLst/>
              </a:rPr>
              <a:t> </a:t>
            </a:r>
            <a:r>
              <a:rPr lang="en-IN" sz="1600" dirty="0" err="1" smtClean="0">
                <a:effectLst/>
              </a:rPr>
              <a:t>Leydig</a:t>
            </a:r>
            <a:r>
              <a:rPr lang="en-IN" sz="1600" dirty="0" smtClean="0">
                <a:effectLst/>
              </a:rPr>
              <a:t> cell function (e.g., </a:t>
            </a:r>
            <a:r>
              <a:rPr lang="en-IN" sz="1600" i="1" dirty="0" smtClean="0">
                <a:effectLst/>
              </a:rPr>
              <a:t>SF1/NR5A1, CXorf6/MAMLD1</a:t>
            </a:r>
            <a:r>
              <a:rPr lang="en-IN" sz="1600" dirty="0" smtClean="0">
                <a:effectLst/>
              </a:rPr>
              <a:t>)</a:t>
            </a:r>
          </a:p>
          <a:p>
            <a:pPr lvl="2"/>
            <a:r>
              <a:rPr lang="en-IN" sz="1600" dirty="0" err="1" smtClean="0">
                <a:effectLst/>
              </a:rPr>
              <a:t>Ovotesticular</a:t>
            </a:r>
            <a:r>
              <a:rPr lang="en-IN" sz="1600" dirty="0" smtClean="0">
                <a:effectLst/>
              </a:rPr>
              <a:t> DSD</a:t>
            </a:r>
          </a:p>
          <a:p>
            <a:pPr lvl="2"/>
            <a:r>
              <a:rPr lang="en-IN" sz="1600" dirty="0" smtClean="0">
                <a:effectLst/>
              </a:rPr>
              <a:t>Testis regression</a:t>
            </a:r>
          </a:p>
          <a:p>
            <a:pPr lvl="1"/>
            <a:endParaRPr lang="en-IN" sz="2000" dirty="0" smtClean="0">
              <a:effectLst/>
            </a:endParaRPr>
          </a:p>
          <a:p>
            <a:pPr lvl="2"/>
            <a:endParaRPr lang="en-IN" sz="800" b="1" u="sng" dirty="0" smtClean="0">
              <a:effectLst/>
            </a:endParaRPr>
          </a:p>
          <a:p>
            <a:pPr lvl="1"/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2742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sz="1600" b="1" dirty="0" smtClean="0">
                <a:effectLst/>
              </a:rPr>
              <a:t>Disorders in androgen synthesis or action </a:t>
            </a:r>
            <a:endParaRPr lang="en-IN" sz="1200" dirty="0" smtClean="0"/>
          </a:p>
          <a:p>
            <a:pPr lvl="1"/>
            <a:r>
              <a:rPr lang="en-IN" sz="1600" b="1" dirty="0" smtClean="0">
                <a:effectLst/>
              </a:rPr>
              <a:t>Other</a:t>
            </a:r>
          </a:p>
          <a:p>
            <a:r>
              <a:rPr lang="en-IN" sz="1600" b="1" u="sng" dirty="0" smtClean="0">
                <a:effectLst/>
              </a:rPr>
              <a:t>46,XX DSD</a:t>
            </a:r>
          </a:p>
          <a:p>
            <a:pPr lvl="1"/>
            <a:r>
              <a:rPr lang="en-IN" sz="1600" b="1" dirty="0" smtClean="0">
                <a:effectLst/>
              </a:rPr>
              <a:t>Disorders of gonadal (ovary) development</a:t>
            </a:r>
            <a:endParaRPr lang="en-IN" sz="1600" b="1" u="sng" dirty="0" smtClean="0">
              <a:effectLst/>
            </a:endParaRPr>
          </a:p>
          <a:p>
            <a:pPr lvl="2"/>
            <a:r>
              <a:rPr lang="en-IN" sz="1600" dirty="0" smtClean="0">
                <a:effectLst/>
              </a:rPr>
              <a:t>Gonadal </a:t>
            </a:r>
            <a:r>
              <a:rPr lang="en-IN" sz="1600" dirty="0" err="1" smtClean="0">
                <a:effectLst/>
              </a:rPr>
              <a:t>dysgenesis</a:t>
            </a:r>
            <a:endParaRPr lang="en-IN" sz="1600" dirty="0" smtClean="0">
              <a:effectLst/>
            </a:endParaRPr>
          </a:p>
          <a:p>
            <a:pPr lvl="2"/>
            <a:r>
              <a:rPr lang="en-IN" sz="1600" dirty="0" err="1" smtClean="0">
                <a:effectLst/>
              </a:rPr>
              <a:t>Ovotesticular</a:t>
            </a:r>
            <a:r>
              <a:rPr lang="en-IN" sz="1600" dirty="0" smtClean="0">
                <a:effectLst/>
              </a:rPr>
              <a:t> DSD</a:t>
            </a:r>
          </a:p>
          <a:p>
            <a:pPr lvl="2"/>
            <a:r>
              <a:rPr lang="en-IN" sz="1600" dirty="0" smtClean="0">
                <a:effectLst/>
              </a:rPr>
              <a:t>Testicular DSD (e.g., </a:t>
            </a:r>
            <a:r>
              <a:rPr lang="en-IN" sz="1600" i="1" dirty="0" smtClean="0">
                <a:effectLst/>
              </a:rPr>
              <a:t>SRY+</a:t>
            </a:r>
            <a:r>
              <a:rPr lang="en-IN" sz="1600" dirty="0" smtClean="0">
                <a:effectLst/>
              </a:rPr>
              <a:t>, dup </a:t>
            </a:r>
            <a:r>
              <a:rPr lang="en-IN" sz="1600" i="1" dirty="0" smtClean="0">
                <a:effectLst/>
              </a:rPr>
              <a:t>SOX9, RSPO1</a:t>
            </a:r>
            <a:r>
              <a:rPr lang="en-IN" sz="1600" dirty="0" smtClean="0">
                <a:effectLst/>
              </a:rPr>
              <a:t>)</a:t>
            </a:r>
          </a:p>
          <a:p>
            <a:pPr lvl="1"/>
            <a:r>
              <a:rPr lang="en-IN" sz="1600" b="1" dirty="0" smtClean="0">
                <a:effectLst/>
              </a:rPr>
              <a:t>Androgen </a:t>
            </a:r>
            <a:r>
              <a:rPr lang="en-IN" sz="1600" b="1" dirty="0" smtClean="0">
                <a:effectLst/>
              </a:rPr>
              <a:t>excess</a:t>
            </a:r>
          </a:p>
          <a:p>
            <a:pPr lvl="2"/>
            <a:r>
              <a:rPr lang="en-US" sz="1600" dirty="0" smtClean="0"/>
              <a:t>Fetal enzyme def. , Aromatase def.</a:t>
            </a:r>
          </a:p>
          <a:p>
            <a:pPr lvl="2"/>
            <a:r>
              <a:rPr lang="en-US" sz="1600" dirty="0" smtClean="0">
                <a:effectLst/>
              </a:rPr>
              <a:t>Maternal </a:t>
            </a:r>
            <a:r>
              <a:rPr lang="en-US" sz="1600" dirty="0" err="1" smtClean="0">
                <a:effectLst/>
              </a:rPr>
              <a:t>virilizing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tumours</a:t>
            </a:r>
            <a:endParaRPr lang="en-US" sz="1600" dirty="0" smtClean="0">
              <a:effectLst/>
            </a:endParaRPr>
          </a:p>
          <a:p>
            <a:pPr lvl="2"/>
            <a:r>
              <a:rPr lang="en-US" sz="1600" dirty="0" smtClean="0"/>
              <a:t>Androgenic drugs</a:t>
            </a:r>
            <a:endParaRPr lang="en-IN" sz="1600" dirty="0" smtClean="0">
              <a:effectLst/>
            </a:endParaRPr>
          </a:p>
          <a:p>
            <a:pPr lvl="1"/>
            <a:r>
              <a:rPr lang="en-IN" sz="1600" b="1" dirty="0" smtClean="0">
                <a:effectLst/>
              </a:rPr>
              <a:t>Other</a:t>
            </a:r>
          </a:p>
          <a:p>
            <a:pPr lvl="2"/>
            <a:r>
              <a:rPr lang="en-US" sz="1400" dirty="0" err="1" smtClean="0"/>
              <a:t>Mullerian</a:t>
            </a:r>
            <a:r>
              <a:rPr lang="en-US" sz="1400" dirty="0" smtClean="0"/>
              <a:t> agenesis (MRKH), Vaginal atresia, </a:t>
            </a:r>
            <a:r>
              <a:rPr lang="en-US" sz="1400" dirty="0" err="1" smtClean="0"/>
              <a:t>Syndromic</a:t>
            </a:r>
            <a:endParaRPr lang="en-IN" sz="1400" dirty="0" smtClean="0">
              <a:effectLst/>
            </a:endParaRPr>
          </a:p>
          <a:p>
            <a:pPr lvl="1"/>
            <a:endParaRPr lang="en-IN" sz="1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7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chemeClr val="accent1"/>
                </a:solidFill>
              </a:rPr>
              <a:t>46,XX </a:t>
            </a:r>
            <a:r>
              <a:rPr lang="en-IN" sz="3200" b="1" dirty="0" smtClean="0">
                <a:solidFill>
                  <a:schemeClr val="accent1"/>
                </a:solidFill>
              </a:rPr>
              <a:t>DSD </a:t>
            </a:r>
            <a:r>
              <a:rPr lang="en-IN" sz="3200" b="1" dirty="0">
                <a:solidFill>
                  <a:schemeClr val="accent1"/>
                </a:solidFill>
              </a:rPr>
              <a:t>(Androgenized Females</a:t>
            </a:r>
            <a:r>
              <a:rPr lang="en-IN" sz="3200" b="1" dirty="0" smtClean="0">
                <a:solidFill>
                  <a:schemeClr val="accent1"/>
                </a:solidFill>
              </a:rPr>
              <a:t>) , </a:t>
            </a:r>
            <a:r>
              <a:rPr lang="en-IN" sz="3200" b="1" i="1" dirty="0" smtClean="0">
                <a:solidFill>
                  <a:schemeClr val="accent1"/>
                </a:solidFill>
              </a:rPr>
              <a:t>Prev. Female </a:t>
            </a:r>
            <a:r>
              <a:rPr lang="en-IN" sz="3200" b="1" i="1" dirty="0" err="1" smtClean="0">
                <a:solidFill>
                  <a:schemeClr val="accent1"/>
                </a:solidFill>
              </a:rPr>
              <a:t>pseudohermaphroditism</a:t>
            </a:r>
            <a:endParaRPr lang="en-IN" sz="3200" b="1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416" y="1491630"/>
            <a:ext cx="4038600" cy="253476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EXCESS FETAL  ANDROGENS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Congenital  adrenal  hyperplasia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  <a:sym typeface="Marlett" pitchFamily="2" charset="2"/>
              </a:rPr>
              <a:t> 21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-hydroxylase deficiency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11-hydroxylase    deficiency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3ß-hydroxysteroid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 dehydrogenase deficiency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cs typeface="Arial" charset="0"/>
              </a:rPr>
              <a:t>    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24400" y="1491630"/>
            <a:ext cx="4038600" cy="2534766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800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EXCESS MATERNAL ANDROGENS</a:t>
            </a:r>
          </a:p>
          <a:p>
            <a:pPr>
              <a:buFont typeface="Wingdings" pitchFamily="2" charset="2"/>
              <a:buNone/>
            </a:pPr>
            <a:endParaRPr lang="en-US" sz="1800" i="1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Marlett" pitchFamily="2" charset="2"/>
              <a:buChar char="g"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Maternal androgen secreting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tumours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(ovary, adrenal)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accent1"/>
                </a:solidFill>
                <a:latin typeface="Arial" charset="0"/>
                <a:cs typeface="Arial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Maternal ingestion of androgenic drugs</a:t>
            </a:r>
          </a:p>
          <a:p>
            <a:endParaRPr lang="en-US" sz="24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2400" b="1" dirty="0" smtClean="0">
              <a:solidFill>
                <a:schemeClr val="bg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3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131590"/>
            <a:ext cx="3008313" cy="3518297"/>
          </a:xfrm>
        </p:spPr>
        <p:txBody>
          <a:bodyPr/>
          <a:lstStyle/>
          <a:p>
            <a:r>
              <a:rPr lang="en-US" sz="2800" dirty="0" smtClean="0"/>
              <a:t>Disorders of Sexual Development (DSDs)</a:t>
            </a:r>
            <a:endParaRPr lang="en-IN" sz="2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561181"/>
            <a:ext cx="41719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683568" y="-326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  <a:effectLst/>
              </a:rPr>
              <a:t>Congenital adrenal hyperplasia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81000" y="17526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The commonest cause of genital ambiguity at birth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21-Ohas deficiency is most common form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Autosomal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reccessive</a:t>
            </a:r>
            <a:endParaRPr lang="en-US" sz="18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Salt wasting form may be lethal in neonates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SERUM  17OH-progesterone  (21OHase)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 SERUM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deoxycorticosterone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, 11-deoxycotisol (11-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OHase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6" name="Picture 13" descr="C:\My Documents\My Pictures\c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0240" y="1923678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7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2147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chemeClr val="accent1"/>
                </a:solidFill>
                <a:effectLst/>
              </a:rPr>
              <a:t>21-hydrxylase </a:t>
            </a:r>
            <a:r>
              <a:rPr lang="en-US" sz="2400" b="1" dirty="0" smtClean="0">
                <a:solidFill>
                  <a:schemeClr val="accent1"/>
                </a:solidFill>
                <a:effectLst/>
              </a:rPr>
              <a:t>deficiency (congenital </a:t>
            </a:r>
            <a:r>
              <a:rPr lang="en-US" sz="2400" b="1" dirty="0" smtClean="0">
                <a:solidFill>
                  <a:schemeClr val="accent1"/>
                </a:solidFill>
                <a:effectLst/>
              </a:rPr>
              <a:t>adrenal </a:t>
            </a:r>
            <a:r>
              <a:rPr lang="en-US" sz="2400" b="1" dirty="0" smtClean="0">
                <a:solidFill>
                  <a:schemeClr val="accent1"/>
                </a:solidFill>
                <a:effectLst/>
              </a:rPr>
              <a:t>hyperplasia)</a:t>
            </a:r>
            <a:endParaRPr lang="en-US" sz="24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7031" y="1200133"/>
            <a:ext cx="1592263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28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Pituitary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85631" y="2114533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b="1">
                <a:solidFill>
                  <a:schemeClr val="folHlink"/>
                </a:solidFill>
                <a:cs typeface="Times New Roman" pitchFamily="18" charset="0"/>
              </a:rPr>
              <a:t>ACTH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6031" y="3028933"/>
            <a:ext cx="2576513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28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Adrenal cortex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97675" y="4278295"/>
            <a:ext cx="170973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2800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  <a:sym typeface="Wingdings 3" pitchFamily="18" charset="2"/>
              </a:rPr>
              <a:t>     </a:t>
            </a:r>
            <a:r>
              <a:rPr lang="en-US" sz="2000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  <a:sym typeface="Wingdings 3" pitchFamily="18" charset="2"/>
              </a:rPr>
              <a:t></a:t>
            </a:r>
          </a:p>
          <a:p>
            <a:pPr algn="l" rtl="0" eaLnBrk="1" hangingPunct="1"/>
            <a:r>
              <a:rPr lang="en-US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Androgens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23631" y="4705333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Cortisol </a:t>
            </a:r>
          </a:p>
        </p:txBody>
      </p: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 rot="16200000" flipH="1">
            <a:off x="6318250" y="3539314"/>
            <a:ext cx="1057275" cy="11033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 rot="5400000">
            <a:off x="5343525" y="3675839"/>
            <a:ext cx="1057275" cy="8302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295231" y="2571733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219031" y="1733533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70831" y="1047733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>
                <a:latin typeface="Tahoma" pitchFamily="34" charset="0"/>
                <a:cs typeface="Times New Roman" pitchFamily="18" charset="0"/>
              </a:rPr>
              <a:t>Cholesterol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18431" y="1581133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>
                <a:latin typeface="Tahoma" pitchFamily="34" charset="0"/>
                <a:cs typeface="Times New Roman" pitchFamily="18" charset="0"/>
              </a:rPr>
              <a:t>Pregnenolone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94631" y="211453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  <a:cs typeface="Times New Roman" pitchFamily="18" charset="0"/>
              </a:rPr>
              <a:t>Progesterone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61230" y="2724133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dirty="0">
                <a:latin typeface="Tahoma" pitchFamily="34" charset="0"/>
                <a:cs typeface="Times New Roman" pitchFamily="18" charset="0"/>
              </a:rPr>
              <a:t>17-OH progesterone 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65098" y="3342035"/>
            <a:ext cx="1592263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21-hydroxylase</a:t>
            </a:r>
            <a:r>
              <a:rPr lang="en-US" b="1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37632" y="4597901"/>
            <a:ext cx="170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Androgens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80230" y="4597901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Cortisol 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2485231" y="2495533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2485231" y="1428733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5914231" y="1733533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5914231" y="2571733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600031" y="1733533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cxnSp>
        <p:nvCxnSpPr>
          <p:cNvPr id="26" name="AutoShape 40"/>
          <p:cNvCxnSpPr>
            <a:cxnSpLocks noChangeShapeType="1"/>
            <a:stCxn id="17" idx="2"/>
          </p:cNvCxnSpPr>
          <p:nvPr/>
        </p:nvCxnSpPr>
        <p:spPr bwMode="auto">
          <a:xfrm rot="5400000">
            <a:off x="1136389" y="3264937"/>
            <a:ext cx="1416570" cy="12493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/>
        </p:nvCxnSpPr>
        <p:spPr bwMode="auto">
          <a:xfrm rot="16200000" flipH="1">
            <a:off x="2185591" y="3312698"/>
            <a:ext cx="1590675" cy="1023144"/>
          </a:xfrm>
          <a:prstGeom prst="bentConnector3">
            <a:avLst>
              <a:gd name="adj1" fmla="val 54679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2485231" y="1962133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6600031" y="2571733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30" name="AutoShape 44"/>
          <p:cNvCxnSpPr>
            <a:cxnSpLocks noChangeShapeType="1"/>
            <a:stCxn id="5" idx="1"/>
            <a:endCxn id="9" idx="1"/>
          </p:cNvCxnSpPr>
          <p:nvPr/>
        </p:nvCxnSpPr>
        <p:spPr bwMode="auto">
          <a:xfrm rot="10800000" flipV="1">
            <a:off x="4923631" y="1465246"/>
            <a:ext cx="533400" cy="3468687"/>
          </a:xfrm>
          <a:prstGeom prst="curvedConnector3">
            <a:avLst>
              <a:gd name="adj1" fmla="val 142856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4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Drugs with Androgenic side effects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ingested during pregnancy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0469" y="1203598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</a:t>
            </a:r>
            <a:r>
              <a:rPr lang="en-US" sz="20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Testosterone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Synthetic </a:t>
            </a:r>
            <a:r>
              <a:rPr lang="en-US" sz="2000" dirty="0" err="1" smtClean="0">
                <a:latin typeface="Arial Narrow" pitchFamily="34" charset="0"/>
              </a:rPr>
              <a:t>progestins</a:t>
            </a:r>
            <a:endParaRPr lang="en-US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</a:t>
            </a:r>
            <a:r>
              <a:rPr lang="en-US" sz="2000" dirty="0" err="1" smtClean="0">
                <a:latin typeface="Arial Narrow" pitchFamily="34" charset="0"/>
              </a:rPr>
              <a:t>Danocrine</a:t>
            </a:r>
            <a:endParaRPr lang="en-US" sz="2000" dirty="0" smtClean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Arial Narrow" pitchFamily="34" charset="0"/>
              </a:rPr>
              <a:t>- </a:t>
            </a:r>
            <a:r>
              <a:rPr lang="en-US" sz="2000" dirty="0" err="1" smtClean="0">
                <a:latin typeface="Arial Narrow" pitchFamily="34" charset="0"/>
              </a:rPr>
              <a:t>Diazoxide</a:t>
            </a:r>
            <a:endParaRPr lang="en-US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</a:t>
            </a:r>
            <a:r>
              <a:rPr lang="en-US" sz="2000" dirty="0" err="1" smtClean="0">
                <a:latin typeface="Arial Narrow" pitchFamily="34" charset="0"/>
              </a:rPr>
              <a:t>Minoxidil</a:t>
            </a: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Phenytoin sodium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Streptomycin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- </a:t>
            </a:r>
            <a:r>
              <a:rPr lang="en-US" sz="2000" dirty="0" err="1" smtClean="0">
                <a:latin typeface="Arial Narrow" pitchFamily="34" charset="0"/>
              </a:rPr>
              <a:t>Penicillamine</a:t>
            </a: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1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8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46 XY DSD (</a:t>
            </a:r>
            <a:r>
              <a:rPr lang="en-US" sz="2800" b="1" dirty="0" err="1" smtClean="0">
                <a:solidFill>
                  <a:schemeClr val="accent1"/>
                </a:solidFill>
              </a:rPr>
              <a:t>Unandrogenized</a:t>
            </a:r>
            <a:r>
              <a:rPr lang="en-US" sz="2800" b="1" dirty="0" smtClean="0">
                <a:solidFill>
                  <a:schemeClr val="accent1"/>
                </a:solidFill>
              </a:rPr>
              <a:t> males)</a:t>
            </a:r>
            <a:r>
              <a:rPr lang="en-US" sz="2800" b="1" i="1" dirty="0" smtClean="0">
                <a:solidFill>
                  <a:schemeClr val="accent1"/>
                </a:solidFill>
              </a:rPr>
              <a:t> prev. male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pseudohermaphroditism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275606"/>
            <a:ext cx="3810000" cy="352839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Failure to produce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testosterone</a:t>
            </a: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Pure XY gonadal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dysgenesis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Swyer’s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syndrome)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Anatomical testicular failure (testicular regression syndrome)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Leydig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-cell agenesis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Enzymatic testicular failur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58653" y="1275606"/>
            <a:ext cx="4038600" cy="349399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Failure to utilize </a:t>
            </a:r>
          </a:p>
          <a:p>
            <a:pPr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testosterone</a:t>
            </a: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5-alpha-reductase deficiency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Marlett" pitchFamily="2" charset="2"/>
              </a:rPr>
              <a:t></a:t>
            </a: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Androgen receptor deficiency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* Complete androgen                            Insensitivity (TFS)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* Incomplete androgen Insensitivity </a:t>
            </a:r>
          </a:p>
          <a:p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649662" y="-308122"/>
            <a:ext cx="4808538" cy="15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</a:rPr>
              <a:t>Swyer</a:t>
            </a:r>
            <a:r>
              <a:rPr lang="en-US" sz="4000" b="1" dirty="0" smtClean="0">
                <a:solidFill>
                  <a:schemeClr val="accent1"/>
                </a:solidFill>
              </a:rPr>
              <a:t>  syndrome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27" name="Picture 3" descr="D:\Documents and Settings\Al majed Center Tel .AL-1IBM98YNWWK4\My Documents\My Pictures\turner synd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5878"/>
            <a:ext cx="3733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409700" y="195486"/>
            <a:ext cx="1060450" cy="5191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latin typeface="Arial Narrow" pitchFamily="34" charset="0"/>
                <a:cs typeface=""/>
              </a:rPr>
              <a:t>46, XY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8262" y="951136"/>
            <a:ext cx="3581400" cy="5191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No SRY OR its receptors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25462" y="2170336"/>
            <a:ext cx="2667000" cy="11874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STREAK GONADS                 - NO MIF (Uterus +)                                   - NO SEX STEROIDS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30462" y="3770536"/>
            <a:ext cx="2133600" cy="11874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Narrow" pitchFamily="34" charset="0"/>
                <a:cs typeface="Tahoma" pitchFamily="34" charset="0"/>
              </a:rPr>
              <a:t>Female   Internal Genitalia 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8262" y="3770536"/>
            <a:ext cx="2057400" cy="11874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Female external</a:t>
            </a:r>
          </a:p>
          <a:p>
            <a:pPr algn="ctr" rtl="0"/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Genitalia</a:t>
            </a:r>
          </a:p>
        </p:txBody>
      </p:sp>
      <p:cxnSp>
        <p:nvCxnSpPr>
          <p:cNvPr id="33" name="AutoShape 9"/>
          <p:cNvCxnSpPr>
            <a:cxnSpLocks noChangeShapeType="1"/>
            <a:stCxn id="30" idx="2"/>
            <a:endCxn id="31" idx="0"/>
          </p:cNvCxnSpPr>
          <p:nvPr/>
        </p:nvCxnSpPr>
        <p:spPr bwMode="auto">
          <a:xfrm rot="16200000" flipH="1">
            <a:off x="2471737" y="2745011"/>
            <a:ext cx="412750" cy="163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0"/>
          <p:cNvCxnSpPr>
            <a:cxnSpLocks noChangeShapeType="1"/>
            <a:stCxn id="30" idx="2"/>
            <a:endCxn id="32" idx="0"/>
          </p:cNvCxnSpPr>
          <p:nvPr/>
        </p:nvCxnSpPr>
        <p:spPr bwMode="auto">
          <a:xfrm rot="5400000">
            <a:off x="1271587" y="3183161"/>
            <a:ext cx="41275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981200" y="722536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981200" y="1470249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3713"/>
            <a:ext cx="7772400" cy="1143000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Testicular regression syndrome</a:t>
            </a:r>
            <a:br>
              <a:rPr lang="en-US" sz="3600" b="1">
                <a:solidFill>
                  <a:schemeClr val="accent1"/>
                </a:solidFill>
              </a:rPr>
            </a:br>
            <a:r>
              <a:rPr lang="en-US" sz="3600" b="1">
                <a:solidFill>
                  <a:schemeClr val="accent1"/>
                </a:solidFill>
              </a:rPr>
              <a:t>(congenital anorchia)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16918" y="531902"/>
            <a:ext cx="156845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 Narrow" pitchFamily="34" charset="0"/>
                <a:cs typeface=""/>
              </a:rPr>
              <a:t>46-XY/SRY</a:t>
            </a:r>
            <a:r>
              <a:rPr lang="en-US" sz="2800" b="1">
                <a:solidFill>
                  <a:srgbClr val="000099"/>
                </a:solidFill>
                <a:latin typeface="Tahoma" pitchFamily="34" charset="0"/>
                <a:cs typeface=""/>
              </a:rPr>
              <a:t>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7493" y="1222465"/>
            <a:ext cx="2211388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Testis </a:t>
            </a:r>
            <a:r>
              <a:rPr lang="en-US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 MIF </a:t>
            </a:r>
          </a:p>
          <a:p>
            <a:pPr algn="ctr" rtl="0"/>
            <a:r>
              <a:rPr lang="en-US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(self destruction)</a:t>
            </a:r>
            <a:endParaRPr lang="en-US" b="1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0668" y="2365465"/>
            <a:ext cx="2287588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800" b="1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± testosterone </a:t>
            </a:r>
          </a:p>
          <a:p>
            <a:pPr algn="ctr" rtl="0"/>
            <a:r>
              <a:rPr lang="en-US" sz="2800" b="1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±  DHT</a:t>
            </a:r>
            <a:r>
              <a:rPr lang="en-US" sz="2800" b="1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188518" y="3735477"/>
            <a:ext cx="175260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± Male          Internal genitalia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51520" y="3740240"/>
            <a:ext cx="1251198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Female or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ambiguous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External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genitalia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578918" y="989102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1578918" y="2055902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cxnSp>
        <p:nvCxnSpPr>
          <p:cNvPr id="23" name="AutoShape 12"/>
          <p:cNvCxnSpPr>
            <a:cxnSpLocks noChangeShapeType="1"/>
            <a:stCxn id="18" idx="2"/>
            <a:endCxn id="19" idx="0"/>
          </p:cNvCxnSpPr>
          <p:nvPr/>
        </p:nvCxnSpPr>
        <p:spPr bwMode="auto">
          <a:xfrm rot="16200000" flipH="1">
            <a:off x="2063106" y="2733765"/>
            <a:ext cx="423862" cy="1579562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3"/>
          <p:cNvCxnSpPr>
            <a:cxnSpLocks noChangeShapeType="1"/>
            <a:stCxn id="18" idx="2"/>
            <a:endCxn id="20" idx="0"/>
          </p:cNvCxnSpPr>
          <p:nvPr/>
        </p:nvCxnSpPr>
        <p:spPr bwMode="auto">
          <a:xfrm rot="5400000">
            <a:off x="966479" y="3222256"/>
            <a:ext cx="428625" cy="60734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162662"/>
            <a:ext cx="3500437" cy="39051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967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943600" cy="9144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Tahoma" pitchFamily="34" charset="0"/>
              </a:rPr>
              <a:t>Leydig-cell agenesis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50950" y="14287"/>
            <a:ext cx="156845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 Narrow" pitchFamily="34" charset="0"/>
                <a:cs typeface="Times New Roman" pitchFamily="18" charset="0"/>
              </a:rPr>
              <a:t>46-XY/SRY</a:t>
            </a:r>
            <a:r>
              <a:rPr lang="en-US" sz="2800" b="1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3413" y="979487"/>
            <a:ext cx="3398837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rPr>
              <a:t>TESTIS </a:t>
            </a:r>
            <a:r>
              <a:rPr lang="en-US" b="1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 MIF </a:t>
            </a:r>
          </a:p>
          <a:p>
            <a:pPr algn="ctr" rtl="0"/>
            <a:r>
              <a:rPr lang="en-US" b="1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( partial/ complete absence</a:t>
            </a:r>
          </a:p>
          <a:p>
            <a:pPr algn="ctr" rtl="0"/>
            <a:r>
              <a:rPr lang="en-US" b="1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Of  leydig-cells)</a:t>
            </a:r>
            <a:endParaRPr lang="en-US" b="1">
              <a:solidFill>
                <a:schemeClr val="folHlin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65150" y="2681287"/>
            <a:ext cx="2979738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No or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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testosterone</a:t>
            </a:r>
          </a:p>
          <a:p>
            <a:pPr algn="l" rtl="0"/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No or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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DHT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622550" y="4311650"/>
            <a:ext cx="187744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± Male </a:t>
            </a:r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Internal</a:t>
            </a:r>
            <a:endParaRPr lang="en-US" b="1" dirty="0">
              <a:solidFill>
                <a:schemeClr val="bg2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Genitalia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84149" y="4310062"/>
            <a:ext cx="2148681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Female or ambiguous external Genitalia 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012950" y="547687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936750" y="2147887"/>
            <a:ext cx="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cxnSp>
        <p:nvCxnSpPr>
          <p:cNvPr id="23" name="AutoShape 13"/>
          <p:cNvCxnSpPr>
            <a:cxnSpLocks noChangeShapeType="1"/>
          </p:cNvCxnSpPr>
          <p:nvPr/>
        </p:nvCxnSpPr>
        <p:spPr bwMode="auto">
          <a:xfrm rot="16200000" flipH="1">
            <a:off x="2309812" y="3375025"/>
            <a:ext cx="652463" cy="1093788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4"/>
          <p:cNvCxnSpPr>
            <a:cxnSpLocks noChangeShapeType="1"/>
          </p:cNvCxnSpPr>
          <p:nvPr/>
        </p:nvCxnSpPr>
        <p:spPr bwMode="auto">
          <a:xfrm rot="5400000">
            <a:off x="1266032" y="3428205"/>
            <a:ext cx="654050" cy="9890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15" descr="D:\Documents and Settings\administrator\My Documents\My Pictures\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22192"/>
            <a:ext cx="3143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9342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ahoma" pitchFamily="34" charset="0"/>
              </a:rPr>
              <a:t>Testicular enzymatic failure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2123" y="45247"/>
            <a:ext cx="1738312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46-XY/SRY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07" y="1092870"/>
            <a:ext cx="2582758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 MIF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(defects in testosterone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Synthesis)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3879" y="2566070"/>
            <a:ext cx="39624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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testosterone precursors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DHT</a:t>
            </a:r>
            <a:endParaRPr lang="en-US" sz="28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18478" y="3986883"/>
            <a:ext cx="188151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Male  Internal Genitalia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0079" y="3986883"/>
            <a:ext cx="1905001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Ambiguous </a:t>
            </a:r>
          </a:p>
          <a:p>
            <a:pPr algn="l" rtl="0"/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External</a:t>
            </a:r>
          </a:p>
          <a:p>
            <a:pPr algn="l" rtl="0"/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Genitalia</a:t>
            </a:r>
            <a:r>
              <a:rPr lang="en-US" b="1">
                <a:solidFill>
                  <a:schemeClr val="bg2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37479" y="661070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181786" y="2261270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cxnSp>
        <p:nvCxnSpPr>
          <p:cNvPr id="12" name="AutoShape 11"/>
          <p:cNvCxnSpPr>
            <a:cxnSpLocks noChangeShapeType="1"/>
            <a:stCxn id="7" idx="2"/>
            <a:endCxn id="8" idx="0"/>
          </p:cNvCxnSpPr>
          <p:nvPr/>
        </p:nvCxnSpPr>
        <p:spPr bwMode="auto">
          <a:xfrm rot="16200000" flipH="1">
            <a:off x="2584826" y="3012473"/>
            <a:ext cx="474663" cy="14741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7" idx="2"/>
            <a:endCxn id="9" idx="0"/>
          </p:cNvCxnSpPr>
          <p:nvPr/>
        </p:nvCxnSpPr>
        <p:spPr bwMode="auto">
          <a:xfrm rot="5400000">
            <a:off x="1371499" y="3273302"/>
            <a:ext cx="474663" cy="95249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05400" y="1828800"/>
            <a:ext cx="396240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</a:rPr>
              <a:t>Autosomal recessive enzyme deficiency :                                          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         -20-22 desmolase                                     -3-</a:t>
            </a:r>
            <a:r>
              <a:rPr lang="en-US" b="1">
                <a:solidFill>
                  <a:schemeClr val="bg2"/>
                </a:solidFill>
                <a:latin typeface="Times New Roman"/>
                <a:cs typeface="Tahoma" pitchFamily="34" charset="0"/>
              </a:rPr>
              <a:t>ß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-ol-dehydrogenase                               -17- 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 -hydroxylase                                        -17,20-desmolase                                                   -17-</a:t>
            </a:r>
            <a:r>
              <a:rPr lang="en-US" b="1">
                <a:solidFill>
                  <a:schemeClr val="bg2"/>
                </a:solidFill>
                <a:latin typeface="Times New Roman"/>
                <a:cs typeface="Tahoma" pitchFamily="34" charset="0"/>
              </a:rPr>
              <a:t>ß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Times New Roman"/>
              </a:rPr>
              <a:t>–</a:t>
            </a: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hydroxysteroid                                              oxyreductase</a:t>
            </a:r>
          </a:p>
        </p:txBody>
      </p:sp>
    </p:spTree>
    <p:extLst>
      <p:ext uri="{BB962C8B-B14F-4D97-AF65-F5344CB8AC3E}">
        <p14:creationId xmlns:p14="http://schemas.microsoft.com/office/powerpoint/2010/main" val="33487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D:\Documents and Settings\Al majed Center Tel .AL-1IBM98YNWWK4\My Documents\My Pictures\partial androgen ressist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2773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3657600" y="31173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0"/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5-alpha-reductase </a:t>
            </a:r>
            <a:b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deficiency</a:t>
            </a: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143000" y="107373"/>
            <a:ext cx="18288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Arial Narrow" pitchFamily="34" charset="0"/>
                <a:cs typeface="Times New Roman" pitchFamily="18" charset="0"/>
              </a:rPr>
              <a:t>46-XY/SRY </a:t>
            </a: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914400" y="1026536"/>
            <a:ext cx="2039938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Testis </a:t>
            </a:r>
            <a:r>
              <a:rPr lang="en-US" sz="280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 MIF </a:t>
            </a:r>
            <a:endParaRPr lang="en-US" sz="2800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990600" y="1780598"/>
            <a:ext cx="196532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rPr>
              <a:t>Testosterone 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838200" y="2774373"/>
            <a:ext cx="2514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5-</a:t>
            </a:r>
            <a:r>
              <a:rPr lang="en-US" sz="28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sz="28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-rductase</a:t>
            </a:r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2971800" y="4374573"/>
            <a:ext cx="1981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Male Internal Genitalia</a:t>
            </a:r>
            <a:r>
              <a:rPr lang="en-US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323528" y="4374573"/>
            <a:ext cx="249587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Female or Ambiguous external Genitalia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1371600" y="3612573"/>
            <a:ext cx="13493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DHT</a:t>
            </a:r>
            <a:endParaRPr lang="en-US" sz="2800">
              <a:solidFill>
                <a:schemeClr val="folHlink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3" name="AutoShape 1039"/>
          <p:cNvCxnSpPr>
            <a:cxnSpLocks noChangeShapeType="1"/>
            <a:stCxn id="8" idx="3"/>
          </p:cNvCxnSpPr>
          <p:nvPr/>
        </p:nvCxnSpPr>
        <p:spPr bwMode="auto">
          <a:xfrm>
            <a:off x="2955925" y="2040948"/>
            <a:ext cx="503238" cy="2254250"/>
          </a:xfrm>
          <a:prstGeom prst="bentConnector2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ine 1041"/>
          <p:cNvSpPr>
            <a:spLocks noChangeShapeType="1"/>
          </p:cNvSpPr>
          <p:nvPr/>
        </p:nvSpPr>
        <p:spPr bwMode="auto">
          <a:xfrm>
            <a:off x="2057400" y="640773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5" name="Line 1042"/>
          <p:cNvSpPr>
            <a:spLocks noChangeShapeType="1"/>
          </p:cNvSpPr>
          <p:nvPr/>
        </p:nvSpPr>
        <p:spPr bwMode="auto">
          <a:xfrm>
            <a:off x="2057400" y="1478973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6" name="Line 1043"/>
          <p:cNvSpPr>
            <a:spLocks noChangeShapeType="1"/>
          </p:cNvSpPr>
          <p:nvPr/>
        </p:nvSpPr>
        <p:spPr bwMode="auto">
          <a:xfrm>
            <a:off x="2057400" y="2317173"/>
            <a:ext cx="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7" name="Line 1044"/>
          <p:cNvSpPr>
            <a:spLocks noChangeShapeType="1"/>
          </p:cNvSpPr>
          <p:nvPr/>
        </p:nvSpPr>
        <p:spPr bwMode="auto">
          <a:xfrm>
            <a:off x="2057400" y="3231573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8" name="Line 1046"/>
          <p:cNvSpPr>
            <a:spLocks noChangeShapeType="1"/>
          </p:cNvSpPr>
          <p:nvPr/>
        </p:nvSpPr>
        <p:spPr bwMode="auto">
          <a:xfrm>
            <a:off x="2057400" y="4145973"/>
            <a:ext cx="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6600" y="69056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0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Androgen Insensitivity Syndrome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83617"/>
              </p:ext>
            </p:extLst>
          </p:nvPr>
        </p:nvGraphicFramePr>
        <p:xfrm>
          <a:off x="6588224" y="1384248"/>
          <a:ext cx="2249364" cy="356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" r:id="rId3" imgW="685714" imgH="1085714" progId="PSP5.Image">
                  <p:embed/>
                </p:oleObj>
              </mc:Choice>
              <mc:Fallback>
                <p:oleObj name="Image" r:id="rId3" imgW="685714" imgH="1085714" progId="PSP5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384248"/>
                        <a:ext cx="2249364" cy="3561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3797" y="0"/>
            <a:ext cx="18288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  <a:cs typeface="Times New Roman" pitchFamily="18" charset="0"/>
              </a:rPr>
              <a:t>46-XY/SRY </a:t>
            </a:r>
            <a:endParaRPr lang="en-US" sz="2800" b="1" dirty="0">
              <a:solidFill>
                <a:srgbClr val="0000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1320" y="583346"/>
            <a:ext cx="163859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TESTIS </a:t>
            </a:r>
            <a:r>
              <a:rPr lang="en-US" sz="2000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 MIF</a:t>
            </a:r>
            <a:endParaRPr lang="en-US" sz="2000" dirty="0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1288256"/>
            <a:ext cx="24384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Testosterone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2018506"/>
            <a:ext cx="2098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5-</a:t>
            </a:r>
            <a:r>
              <a:rPr lang="en-US" dirty="0">
                <a:solidFill>
                  <a:schemeClr val="hlink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dirty="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reductase</a:t>
            </a:r>
            <a:endParaRPr lang="en-US" dirty="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3000" y="2659856"/>
            <a:ext cx="920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solidFill>
                  <a:schemeClr val="hlink"/>
                </a:solidFill>
                <a:cs typeface="Times New Roman" pitchFamily="18" charset="0"/>
              </a:rPr>
              <a:t>DHT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" y="3345656"/>
            <a:ext cx="2819400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>
                <a:solidFill>
                  <a:schemeClr val="folHlink"/>
                </a:solidFill>
                <a:cs typeface="Times New Roman" pitchFamily="18" charset="0"/>
                <a:sym typeface="Wingdings 3" pitchFamily="18" charset="2"/>
              </a:rPr>
              <a:t>Absent </a:t>
            </a:r>
            <a:r>
              <a:rPr lang="en-US" sz="2000" dirty="0">
                <a:solidFill>
                  <a:schemeClr val="folHlink"/>
                </a:solidFill>
                <a:cs typeface="Times New Roman" pitchFamily="18" charset="0"/>
              </a:rPr>
              <a:t>androgen receptors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95600" y="4560094"/>
            <a:ext cx="1964432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 dirty="0" smtClean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Male Internal Genitalia</a:t>
            </a:r>
            <a:r>
              <a:rPr lang="en-US" sz="1600" b="1" dirty="0" smtClean="0">
                <a:solidFill>
                  <a:schemeClr val="bg2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bg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3" y="4268932"/>
            <a:ext cx="259228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rPr>
              <a:t>Female External Genitalia</a:t>
            </a:r>
            <a:r>
              <a:rPr lang="en-US" b="1" dirty="0" smtClean="0">
                <a:solidFill>
                  <a:schemeClr val="bg2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bg2"/>
              </a:solidFill>
              <a:latin typeface="Tahoma" pitchFamily="34" charset="0"/>
              <a:cs typeface="Times New Roman" pitchFamily="18" charset="0"/>
            </a:endParaRPr>
          </a:p>
        </p:txBody>
      </p:sp>
      <p:cxnSp>
        <p:nvCxnSpPr>
          <p:cNvPr id="14" name="AutoShape 12"/>
          <p:cNvCxnSpPr>
            <a:cxnSpLocks noChangeShapeType="1"/>
            <a:stCxn id="8" idx="3"/>
            <a:endCxn id="12" idx="0"/>
          </p:cNvCxnSpPr>
          <p:nvPr/>
        </p:nvCxnSpPr>
        <p:spPr bwMode="auto">
          <a:xfrm>
            <a:off x="2971800" y="1488311"/>
            <a:ext cx="906016" cy="3071783"/>
          </a:xfrm>
          <a:prstGeom prst="bentConnector2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600200" y="1745456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600200" y="2507456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676400" y="373856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676400" y="983456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600200" y="3117056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170709" y="4031456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067944" y="2659856"/>
            <a:ext cx="2445619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400" b="1" i="1" dirty="0">
                <a:solidFill>
                  <a:schemeClr val="folHlink"/>
                </a:solidFill>
                <a:latin typeface="Tahoma" pitchFamily="34" charset="0"/>
              </a:rPr>
              <a:t>Incomplete form </a:t>
            </a:r>
            <a:r>
              <a:rPr lang="en-US" sz="1400" b="1" i="1" dirty="0">
                <a:solidFill>
                  <a:schemeClr val="folHlink"/>
                </a:solidFill>
                <a:latin typeface="Tahoma" pitchFamily="34" charset="0"/>
                <a:sym typeface="Wingdings 3" pitchFamily="18" charset="2"/>
              </a:rPr>
              <a:t> </a:t>
            </a:r>
            <a:r>
              <a:rPr lang="en-US" sz="1400" b="1" i="1" dirty="0" err="1">
                <a:solidFill>
                  <a:schemeClr val="folHlink"/>
                </a:solidFill>
                <a:latin typeface="Tahoma" pitchFamily="34" charset="0"/>
                <a:sym typeface="Wingdings 3" pitchFamily="18" charset="2"/>
              </a:rPr>
              <a:t>Ambigious</a:t>
            </a:r>
            <a:r>
              <a:rPr lang="en-US" sz="1400" b="1" i="1" dirty="0">
                <a:solidFill>
                  <a:schemeClr val="folHlink"/>
                </a:solidFill>
                <a:latin typeface="Tahoma" pitchFamily="34" charset="0"/>
                <a:sym typeface="Wingdings 3" pitchFamily="18" charset="2"/>
              </a:rPr>
              <a:t> genitalia </a:t>
            </a:r>
            <a:endParaRPr lang="en-US" sz="1400" b="1" i="1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Chromosomal sex </a:t>
            </a:r>
          </a:p>
          <a:p>
            <a:pPr lvl="1"/>
            <a:r>
              <a:rPr lang="en-US" dirty="0" smtClean="0"/>
              <a:t>Describes X and/or Y complement </a:t>
            </a:r>
          </a:p>
          <a:p>
            <a:pPr lvl="1"/>
            <a:r>
              <a:rPr lang="en-US" dirty="0" smtClean="0"/>
              <a:t>Determined at fertilization</a:t>
            </a:r>
          </a:p>
          <a:p>
            <a:pPr lvl="1"/>
            <a:r>
              <a:rPr lang="en-US" dirty="0" smtClean="0"/>
              <a:t>Presence of Y chromosome means testes development will occur </a:t>
            </a:r>
            <a:r>
              <a:rPr lang="en-US" b="1" dirty="0" smtClean="0">
                <a:solidFill>
                  <a:schemeClr val="accent6"/>
                </a:solidFill>
              </a:rPr>
              <a:t>irrespective of number of X </a:t>
            </a:r>
            <a:r>
              <a:rPr lang="en-US" b="1" dirty="0" smtClean="0">
                <a:solidFill>
                  <a:schemeClr val="accent6"/>
                </a:solidFill>
              </a:rPr>
              <a:t>chromosomes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/>
              <a:t>45 Y fetus not viable</a:t>
            </a:r>
          </a:p>
          <a:p>
            <a:pPr lvl="1"/>
            <a:r>
              <a:rPr lang="en-US" dirty="0" smtClean="0"/>
              <a:t>Absence of X chromosome impairs development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80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0"/>
          <p:cNvSpPr txBox="1">
            <a:spLocks noChangeArrowheads="1"/>
          </p:cNvSpPr>
          <p:nvPr/>
        </p:nvSpPr>
        <p:spPr bwMode="auto">
          <a:xfrm>
            <a:off x="6981661" y="24478"/>
            <a:ext cx="2158442" cy="861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Diagnosis </a:t>
            </a:r>
            <a:endParaRPr lang="en-US" sz="20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of  XY  Female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" name="Text Box 2051"/>
          <p:cNvSpPr txBox="1">
            <a:spLocks noChangeArrowheads="1"/>
          </p:cNvSpPr>
          <p:nvPr/>
        </p:nvSpPr>
        <p:spPr bwMode="auto">
          <a:xfrm>
            <a:off x="2782887" y="193676"/>
            <a:ext cx="379783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Testosterone</a:t>
            </a:r>
            <a:r>
              <a:rPr lang="en-US" sz="2000" b="1" dirty="0">
                <a:solidFill>
                  <a:srgbClr val="FF0066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concentration </a:t>
            </a:r>
          </a:p>
        </p:txBody>
      </p:sp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6440487" y="1171576"/>
            <a:ext cx="1082348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8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Normal</a:t>
            </a:r>
          </a:p>
          <a:p>
            <a:pPr algn="l" rtl="0" eaLnBrk="1" hangingPunct="1"/>
            <a:r>
              <a:rPr lang="en-US" sz="18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Male level</a:t>
            </a:r>
          </a:p>
        </p:txBody>
      </p:sp>
      <p:sp>
        <p:nvSpPr>
          <p:cNvPr id="7" name="Text Box 2053"/>
          <p:cNvSpPr txBox="1">
            <a:spLocks noChangeArrowheads="1"/>
          </p:cNvSpPr>
          <p:nvPr/>
        </p:nvSpPr>
        <p:spPr bwMode="auto">
          <a:xfrm>
            <a:off x="6821487" y="2259013"/>
            <a:ext cx="57259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8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DHT</a:t>
            </a:r>
            <a:endParaRPr lang="en-US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 Box 2054"/>
          <p:cNvSpPr txBox="1">
            <a:spLocks noChangeArrowheads="1"/>
          </p:cNvSpPr>
          <p:nvPr/>
        </p:nvSpPr>
        <p:spPr bwMode="auto">
          <a:xfrm>
            <a:off x="7202487" y="3478213"/>
            <a:ext cx="109837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Normal 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2055"/>
          <p:cNvSpPr txBox="1">
            <a:spLocks noChangeArrowheads="1"/>
          </p:cNvSpPr>
          <p:nvPr/>
        </p:nvSpPr>
        <p:spPr bwMode="auto">
          <a:xfrm>
            <a:off x="5754687" y="3478213"/>
            <a:ext cx="73129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Low 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2056"/>
          <p:cNvSpPr txBox="1">
            <a:spLocks noChangeArrowheads="1"/>
          </p:cNvSpPr>
          <p:nvPr/>
        </p:nvSpPr>
        <p:spPr bwMode="auto">
          <a:xfrm>
            <a:off x="6981661" y="4220756"/>
            <a:ext cx="1677061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Testicular </a:t>
            </a:r>
          </a:p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Feminization</a:t>
            </a:r>
          </a:p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Syndrome </a:t>
            </a:r>
          </a:p>
        </p:txBody>
      </p:sp>
      <p:sp>
        <p:nvSpPr>
          <p:cNvPr id="11" name="Text Box 2057"/>
          <p:cNvSpPr txBox="1">
            <a:spLocks noChangeArrowheads="1"/>
          </p:cNvSpPr>
          <p:nvPr/>
        </p:nvSpPr>
        <p:spPr bwMode="auto">
          <a:xfrm>
            <a:off x="5277891" y="4220756"/>
            <a:ext cx="1617573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5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-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reductase</a:t>
            </a:r>
            <a:endParaRPr lang="en-US" sz="1800" b="1" dirty="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Deficiency</a:t>
            </a:r>
          </a:p>
        </p:txBody>
      </p:sp>
      <p:sp>
        <p:nvSpPr>
          <p:cNvPr id="12" name="Text Box 2058"/>
          <p:cNvSpPr txBox="1">
            <a:spLocks noChangeArrowheads="1"/>
          </p:cNvSpPr>
          <p:nvPr/>
        </p:nvSpPr>
        <p:spPr bwMode="auto">
          <a:xfrm>
            <a:off x="2097087" y="1116013"/>
            <a:ext cx="79380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2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Low 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2059"/>
          <p:cNvSpPr txBox="1">
            <a:spLocks noChangeArrowheads="1"/>
          </p:cNvSpPr>
          <p:nvPr/>
        </p:nvSpPr>
        <p:spPr bwMode="auto">
          <a:xfrm>
            <a:off x="958156" y="1954213"/>
            <a:ext cx="306526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Concentration of </a:t>
            </a:r>
          </a:p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Testosterone 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precurcers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87687" y="3402013"/>
            <a:ext cx="73129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/>
            <a:r>
              <a:rPr lang="en-US" sz="1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Low 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2061"/>
          <p:cNvSpPr txBox="1">
            <a:spLocks noChangeArrowheads="1"/>
          </p:cNvSpPr>
          <p:nvPr/>
        </p:nvSpPr>
        <p:spPr bwMode="auto">
          <a:xfrm>
            <a:off x="954087" y="3397251"/>
            <a:ext cx="79060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imes New Roman" pitchFamily="18" charset="0"/>
              </a:rPr>
              <a:t>High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2062"/>
          <p:cNvSpPr txBox="1">
            <a:spLocks noChangeArrowheads="1"/>
          </p:cNvSpPr>
          <p:nvPr/>
        </p:nvSpPr>
        <p:spPr bwMode="auto">
          <a:xfrm>
            <a:off x="2147669" y="4164816"/>
            <a:ext cx="2498725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Absent testes or</a:t>
            </a:r>
          </a:p>
          <a:p>
            <a:pPr algn="ctr" rtl="0"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Absent 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leydig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-cell</a:t>
            </a:r>
            <a:r>
              <a:rPr lang="en-U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Text Box 2063"/>
          <p:cNvSpPr txBox="1">
            <a:spLocks noChangeArrowheads="1"/>
          </p:cNvSpPr>
          <p:nvPr/>
        </p:nvSpPr>
        <p:spPr bwMode="auto">
          <a:xfrm>
            <a:off x="719118" y="4164816"/>
            <a:ext cx="120097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ctr" rtl="0" eaLnBrk="1" hangingPunct="1"/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Testicular</a:t>
            </a:r>
          </a:p>
          <a:p>
            <a:pPr algn="ctr" rtl="0" eaLnBrk="1" hangingPunct="1"/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enzyme</a:t>
            </a:r>
          </a:p>
          <a:p>
            <a:pPr algn="ctr" rtl="0" eaLnBrk="1" hangingPunct="1"/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Failure </a:t>
            </a:r>
          </a:p>
        </p:txBody>
      </p:sp>
      <p:cxnSp>
        <p:nvCxnSpPr>
          <p:cNvPr id="18" name="AutoShape 2064"/>
          <p:cNvCxnSpPr>
            <a:cxnSpLocks noChangeShapeType="1"/>
            <a:stCxn id="13" idx="2"/>
            <a:endCxn id="14" idx="0"/>
          </p:cNvCxnSpPr>
          <p:nvPr/>
        </p:nvCxnSpPr>
        <p:spPr bwMode="auto">
          <a:xfrm rot="16200000" flipH="1">
            <a:off x="2571325" y="2520005"/>
            <a:ext cx="801469" cy="96254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065"/>
          <p:cNvCxnSpPr>
            <a:cxnSpLocks noChangeShapeType="1"/>
            <a:stCxn id="13" idx="2"/>
            <a:endCxn id="15" idx="0"/>
          </p:cNvCxnSpPr>
          <p:nvPr/>
        </p:nvCxnSpPr>
        <p:spPr bwMode="auto">
          <a:xfrm rot="5400000">
            <a:off x="1521735" y="2428198"/>
            <a:ext cx="796707" cy="114139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68"/>
          <p:cNvCxnSpPr>
            <a:cxnSpLocks noChangeShapeType="1"/>
            <a:stCxn id="7" idx="2"/>
            <a:endCxn id="8" idx="0"/>
          </p:cNvCxnSpPr>
          <p:nvPr/>
        </p:nvCxnSpPr>
        <p:spPr bwMode="auto">
          <a:xfrm rot="16200000" flipH="1">
            <a:off x="7004796" y="2731333"/>
            <a:ext cx="849868" cy="64389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069"/>
          <p:cNvCxnSpPr>
            <a:cxnSpLocks noChangeShapeType="1"/>
            <a:stCxn id="7" idx="2"/>
            <a:endCxn id="9" idx="0"/>
          </p:cNvCxnSpPr>
          <p:nvPr/>
        </p:nvCxnSpPr>
        <p:spPr bwMode="auto">
          <a:xfrm rot="5400000">
            <a:off x="6189124" y="2559553"/>
            <a:ext cx="849868" cy="98745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Line 2070"/>
          <p:cNvSpPr>
            <a:spLocks noChangeShapeType="1"/>
          </p:cNvSpPr>
          <p:nvPr/>
        </p:nvSpPr>
        <p:spPr bwMode="auto">
          <a:xfrm>
            <a:off x="7120801" y="1817907"/>
            <a:ext cx="0" cy="49504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3" name="Line 2071"/>
          <p:cNvSpPr>
            <a:spLocks noChangeShapeType="1"/>
          </p:cNvSpPr>
          <p:nvPr/>
        </p:nvSpPr>
        <p:spPr bwMode="auto">
          <a:xfrm>
            <a:off x="2493990" y="1494741"/>
            <a:ext cx="0" cy="527994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4" name="Line 2072"/>
          <p:cNvSpPr>
            <a:spLocks noChangeShapeType="1"/>
          </p:cNvSpPr>
          <p:nvPr/>
        </p:nvSpPr>
        <p:spPr bwMode="auto">
          <a:xfrm flipH="1">
            <a:off x="1319603" y="3766583"/>
            <a:ext cx="0" cy="424389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5" name="Line 2073"/>
          <p:cNvSpPr>
            <a:spLocks noChangeShapeType="1"/>
          </p:cNvSpPr>
          <p:nvPr/>
        </p:nvSpPr>
        <p:spPr bwMode="auto">
          <a:xfrm>
            <a:off x="3544887" y="3766583"/>
            <a:ext cx="0" cy="5560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6" name="Line 2074"/>
          <p:cNvSpPr>
            <a:spLocks noChangeShapeType="1"/>
          </p:cNvSpPr>
          <p:nvPr/>
        </p:nvSpPr>
        <p:spPr bwMode="auto">
          <a:xfrm>
            <a:off x="6137159" y="3825635"/>
            <a:ext cx="0" cy="395121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7" name="Line 2075"/>
          <p:cNvSpPr>
            <a:spLocks noChangeShapeType="1"/>
          </p:cNvSpPr>
          <p:nvPr/>
        </p:nvSpPr>
        <p:spPr bwMode="auto">
          <a:xfrm>
            <a:off x="7820191" y="3825635"/>
            <a:ext cx="0" cy="43792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endParaRPr lang="en-IN"/>
          </a:p>
        </p:txBody>
      </p:sp>
      <p:sp>
        <p:nvSpPr>
          <p:cNvPr id="28" name="Text Box 2076"/>
          <p:cNvSpPr txBox="1">
            <a:spLocks noChangeArrowheads="1"/>
          </p:cNvSpPr>
          <p:nvPr/>
        </p:nvSpPr>
        <p:spPr bwMode="auto">
          <a:xfrm>
            <a:off x="2147669" y="4834494"/>
            <a:ext cx="25146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Arabic)" pitchFamily="26" charset="-78"/>
              </a:defRPr>
            </a:lvl9pPr>
          </a:lstStyle>
          <a:p>
            <a:pPr algn="l" rtl="0" eaLnBrk="1" hangingPunct="1"/>
            <a:r>
              <a:rPr lang="en-US" sz="1600" b="1" i="1" dirty="0">
                <a:solidFill>
                  <a:schemeClr val="bg1"/>
                </a:solidFill>
                <a:latin typeface="Tahoma" pitchFamily="34" charset="0"/>
              </a:rPr>
              <a:t>Surgical exploration</a:t>
            </a:r>
            <a:r>
              <a:rPr lang="en-US" sz="1800" i="1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cxnSp>
        <p:nvCxnSpPr>
          <p:cNvPr id="29" name="AutoShape 2077"/>
          <p:cNvCxnSpPr>
            <a:cxnSpLocks noChangeShapeType="1"/>
            <a:stCxn id="5" idx="2"/>
            <a:endCxn id="6" idx="0"/>
          </p:cNvCxnSpPr>
          <p:nvPr/>
        </p:nvCxnSpPr>
        <p:spPr bwMode="auto">
          <a:xfrm rot="16200000" flipH="1">
            <a:off x="5542838" y="-267247"/>
            <a:ext cx="577790" cy="2299856"/>
          </a:xfrm>
          <a:prstGeom prst="bentConnector3">
            <a:avLst>
              <a:gd name="adj1" fmla="val 46043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078"/>
          <p:cNvCxnSpPr>
            <a:cxnSpLocks noChangeShapeType="1"/>
            <a:stCxn id="5" idx="2"/>
            <a:endCxn id="12" idx="0"/>
          </p:cNvCxnSpPr>
          <p:nvPr/>
        </p:nvCxnSpPr>
        <p:spPr bwMode="auto">
          <a:xfrm rot="5400000">
            <a:off x="3326785" y="-239008"/>
            <a:ext cx="522227" cy="21878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97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3568" y="-16455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MIXED GONADAL DYSGENESIS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81000" y="819150"/>
            <a:ext cx="480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folHlink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</a:rPr>
              <a:t>Combined features of Turner</a:t>
            </a:r>
            <a:r>
              <a:rPr lang="en-US" sz="2200" dirty="0" smtClean="0">
                <a:cs typeface="Times New Roman" pitchFamily="18" charset="0"/>
              </a:rPr>
              <a:t>’</a:t>
            </a:r>
            <a:r>
              <a:rPr lang="en-US" sz="2200" dirty="0" smtClean="0">
                <a:latin typeface="Arial" charset="0"/>
                <a:cs typeface="Times New Roman" pitchFamily="18" charset="0"/>
              </a:rPr>
              <a:t>s syndrome and male </a:t>
            </a:r>
            <a:r>
              <a:rPr lang="en-US" sz="2200" dirty="0" err="1" smtClean="0">
                <a:latin typeface="Arial" charset="0"/>
                <a:cs typeface="Times New Roman" pitchFamily="18" charset="0"/>
              </a:rPr>
              <a:t>pseudohermaphroditism</a:t>
            </a:r>
            <a:r>
              <a:rPr lang="en-US" sz="2200" dirty="0" smtClean="0">
                <a:latin typeface="Arial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Times New Roman" pitchFamily="18" charset="0"/>
              </a:rPr>
              <a:t>Short stature</a:t>
            </a:r>
            <a:endParaRPr lang="en-US" sz="2200" dirty="0" smtClean="0">
              <a:latin typeface="Arial" charset="0"/>
            </a:endParaRPr>
          </a:p>
          <a:p>
            <a:pPr eaLnBrk="1" hangingPunct="1"/>
            <a:r>
              <a:rPr lang="en-US" sz="2200" dirty="0" smtClean="0">
                <a:latin typeface="Arial" charset="0"/>
              </a:rPr>
              <a:t>Streak gonad on one side with a testis on the other</a:t>
            </a:r>
          </a:p>
          <a:p>
            <a:pPr eaLnBrk="1" hangingPunct="1"/>
            <a:r>
              <a:rPr lang="en-US" sz="2200" dirty="0" err="1" smtClean="0">
                <a:latin typeface="Arial" charset="0"/>
              </a:rPr>
              <a:t>Unicornuate</a:t>
            </a:r>
            <a:r>
              <a:rPr lang="en-US" sz="2200" dirty="0" smtClean="0">
                <a:latin typeface="Arial" charset="0"/>
              </a:rPr>
              <a:t> uterus &amp; fallopian tube- side of streak gonad </a:t>
            </a:r>
          </a:p>
          <a:p>
            <a:pPr eaLnBrk="1" hangingPunct="1"/>
            <a:r>
              <a:rPr lang="en-US" sz="2200" dirty="0" smtClean="0">
                <a:latin typeface="Arial" charset="0"/>
              </a:rPr>
              <a:t>Karyotype 46XY / 45X0</a:t>
            </a:r>
          </a:p>
          <a:p>
            <a:pPr eaLnBrk="1" hangingPunct="1"/>
            <a:r>
              <a:rPr lang="en-US" sz="2200" dirty="0" err="1" smtClean="0">
                <a:latin typeface="Arial" charset="0"/>
              </a:rPr>
              <a:t>Considrable</a:t>
            </a:r>
            <a:r>
              <a:rPr lang="en-US" sz="2200" dirty="0" smtClean="0">
                <a:latin typeface="Arial" charset="0"/>
              </a:rPr>
              <a:t> variation in the sexual phenotype</a:t>
            </a:r>
          </a:p>
        </p:txBody>
      </p:sp>
      <p:pic>
        <p:nvPicPr>
          <p:cNvPr id="6" name="Picture 5" descr="D:\Documents and Settings\Al majed Center Tel .AL-1IBM98YNWWK4\My Documents\My Pictures\mixed gonadal dys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3950"/>
            <a:ext cx="358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51520" y="-236562"/>
            <a:ext cx="87129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 (Arabic)" pitchFamily="26" charset="-78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accent1"/>
                </a:solidFill>
                <a:effectLst/>
              </a:rPr>
              <a:t>Ovotesticular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 DSD (prev. True Hermaphroditism)</a:t>
            </a:r>
            <a:endParaRPr lang="en-US" sz="32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09600" y="78105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folHlink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folHlink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• </a:t>
            </a:r>
            <a:r>
              <a:rPr lang="en-US" sz="2400" smtClean="0">
                <a:latin typeface="Arial" charset="0"/>
              </a:rPr>
              <a:t>Gonads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    - ovary one side and testis on the other 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    - bilateral ovotestis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•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Karyotype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  <a:cs typeface="Times New Roman" pitchFamily="18" charset="0"/>
              </a:rPr>
              <a:t>   46,XX most common(57%); XY(13%) and XX/XY(30%)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•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Internal genitalia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  <a:cs typeface="Times New Roman" pitchFamily="18" charset="0"/>
              </a:rPr>
              <a:t>   Both mullerian and wolffian derivates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•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Phenotype is variable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•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Gonadal biopsy is required for confirming diagnosis </a:t>
            </a:r>
            <a:endParaRPr lang="en-US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Harrison’s Internal Medicine 18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err="1" smtClean="0"/>
              <a:t>Robbin’s</a:t>
            </a:r>
            <a:r>
              <a:rPr lang="en-US" dirty="0" smtClean="0"/>
              <a:t> Pathologic Basis Of Disease 8 </a:t>
            </a:r>
            <a:r>
              <a:rPr lang="en-US" dirty="0" err="1" smtClean="0"/>
              <a:t>th</a:t>
            </a:r>
            <a:r>
              <a:rPr lang="en-US" dirty="0" smtClean="0"/>
              <a:t> edition</a:t>
            </a:r>
          </a:p>
          <a:p>
            <a:endParaRPr lang="en-US" dirty="0"/>
          </a:p>
          <a:p>
            <a:pPr marL="2628900" lvl="6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THANK YOU</a:t>
            </a:r>
            <a:endParaRPr lang="en-IN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6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8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Gonadal sex</a:t>
            </a:r>
          </a:p>
          <a:p>
            <a:pPr lvl="1"/>
            <a:r>
              <a:rPr lang="en-US" dirty="0" smtClean="0"/>
              <a:t>Refers to </a:t>
            </a:r>
            <a:r>
              <a:rPr lang="en-US" b="1" dirty="0" smtClean="0">
                <a:solidFill>
                  <a:schemeClr val="accent6"/>
                </a:solidFill>
              </a:rPr>
              <a:t>tissue</a:t>
            </a:r>
            <a:r>
              <a:rPr lang="en-US" dirty="0" smtClean="0"/>
              <a:t> assigned as testis or ovary</a:t>
            </a:r>
          </a:p>
          <a:p>
            <a:pPr lvl="1"/>
            <a:r>
              <a:rPr lang="en-US" dirty="0" smtClean="0"/>
              <a:t>Embryonic gonad is </a:t>
            </a:r>
            <a:r>
              <a:rPr lang="en-US" b="1" dirty="0" err="1" smtClean="0">
                <a:solidFill>
                  <a:schemeClr val="accent6"/>
                </a:solidFill>
              </a:rPr>
              <a:t>bipotential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i.e. can develop into either ovary or testis depending on gene </a:t>
            </a:r>
            <a:r>
              <a:rPr lang="en-US" dirty="0" smtClean="0"/>
              <a:t>expression( from 42</a:t>
            </a:r>
            <a:r>
              <a:rPr lang="en-US" baseline="30000" dirty="0" smtClean="0"/>
              <a:t>nd</a:t>
            </a:r>
            <a:r>
              <a:rPr lang="en-US" dirty="0" smtClean="0"/>
              <a:t> day of gestation)</a:t>
            </a:r>
            <a:endParaRPr lang="en-US" dirty="0" smtClean="0"/>
          </a:p>
          <a:p>
            <a:pPr lvl="1"/>
            <a:r>
              <a:rPr lang="en-US" dirty="0" smtClean="0"/>
              <a:t>SRY gene – </a:t>
            </a:r>
            <a:r>
              <a:rPr lang="en-IN" dirty="0" smtClean="0"/>
              <a:t>expressed </a:t>
            </a:r>
            <a:r>
              <a:rPr lang="en-IN" dirty="0"/>
              <a:t>transiently in cells destined to become </a:t>
            </a:r>
            <a:r>
              <a:rPr lang="en-IN" b="1" dirty="0" err="1">
                <a:solidFill>
                  <a:schemeClr val="accent6"/>
                </a:solidFill>
              </a:rPr>
              <a:t>Sertoli</a:t>
            </a:r>
            <a:r>
              <a:rPr lang="en-IN" b="1" dirty="0">
                <a:solidFill>
                  <a:schemeClr val="accent6"/>
                </a:solidFill>
              </a:rPr>
              <a:t> cells </a:t>
            </a:r>
            <a:r>
              <a:rPr lang="en-IN" dirty="0"/>
              <a:t>and serves as a pivotal switch to establish the testis lineage.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20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SRY mutation – Prevents testicular development</a:t>
            </a:r>
          </a:p>
          <a:p>
            <a:r>
              <a:rPr lang="en-US" dirty="0" smtClean="0"/>
              <a:t>SRY translocation in 46 XX – testis development and male phenotype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66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Ovarian development once thought to be default process</a:t>
            </a:r>
          </a:p>
          <a:p>
            <a:r>
              <a:rPr lang="en-US" dirty="0" smtClean="0"/>
              <a:t>Certain genes expressed in ovarian development (</a:t>
            </a:r>
            <a:r>
              <a:rPr lang="en-IN" dirty="0"/>
              <a:t>e.g., WNT4, </a:t>
            </a:r>
            <a:r>
              <a:rPr lang="en-IN" dirty="0" smtClean="0"/>
              <a:t>R-spondin-1 – Impair testes development)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454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Phenotypic sex</a:t>
            </a:r>
          </a:p>
          <a:p>
            <a:pPr lvl="1"/>
            <a:r>
              <a:rPr lang="en-IN" dirty="0" smtClean="0">
                <a:effectLst/>
              </a:rPr>
              <a:t>Refers to the </a:t>
            </a:r>
            <a:r>
              <a:rPr lang="en-IN" b="1" dirty="0" smtClean="0">
                <a:effectLst/>
              </a:rPr>
              <a:t>structures</a:t>
            </a:r>
            <a:r>
              <a:rPr lang="en-IN" dirty="0" smtClean="0">
                <a:effectLst/>
              </a:rPr>
              <a:t> of the external and internal genitalia and secondary sex characteristics</a:t>
            </a:r>
          </a:p>
          <a:p>
            <a:pPr lvl="1"/>
            <a:r>
              <a:rPr lang="en-IN" dirty="0" smtClean="0"/>
              <a:t> The male phenotype requires the secretion of </a:t>
            </a:r>
            <a:r>
              <a:rPr lang="en-IN" b="1" dirty="0" smtClean="0">
                <a:solidFill>
                  <a:schemeClr val="accent6"/>
                </a:solidFill>
              </a:rPr>
              <a:t>AMH/MIS</a:t>
            </a:r>
            <a:r>
              <a:rPr lang="en-IN" dirty="0" smtClean="0"/>
              <a:t> </a:t>
            </a:r>
            <a:r>
              <a:rPr lang="en-IN" dirty="0" smtClean="0">
                <a:effectLst/>
              </a:rPr>
              <a:t>from </a:t>
            </a:r>
            <a:r>
              <a:rPr lang="en-IN" dirty="0" err="1" smtClean="0">
                <a:effectLst/>
              </a:rPr>
              <a:t>Sertoli</a:t>
            </a:r>
            <a:r>
              <a:rPr lang="en-IN" dirty="0" smtClean="0">
                <a:effectLst/>
              </a:rPr>
              <a:t> cells </a:t>
            </a:r>
          </a:p>
          <a:p>
            <a:pPr lvl="1"/>
            <a:r>
              <a:rPr lang="en-IN" dirty="0" smtClean="0"/>
              <a:t>And </a:t>
            </a:r>
            <a:r>
              <a:rPr lang="en-IN" b="1" dirty="0" smtClean="0"/>
              <a:t>testosterone</a:t>
            </a:r>
            <a:r>
              <a:rPr lang="en-IN" dirty="0" smtClean="0"/>
              <a:t> from testicular </a:t>
            </a:r>
            <a:r>
              <a:rPr lang="en-IN" dirty="0" err="1" smtClean="0"/>
              <a:t>Leydig</a:t>
            </a:r>
            <a:r>
              <a:rPr lang="en-IN" dirty="0" smtClean="0"/>
              <a:t>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9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AMH – </a:t>
            </a:r>
            <a:r>
              <a:rPr lang="en-US" sz="2800" dirty="0" err="1" smtClean="0"/>
              <a:t>Mullerian</a:t>
            </a:r>
            <a:r>
              <a:rPr lang="en-US" sz="2800" dirty="0" smtClean="0"/>
              <a:t> duct regression </a:t>
            </a:r>
            <a:r>
              <a:rPr lang="en-IN" sz="2800" dirty="0"/>
              <a:t>(from 60–80 </a:t>
            </a:r>
            <a:r>
              <a:rPr lang="en-IN" sz="2800" dirty="0" smtClean="0"/>
              <a:t>days </a:t>
            </a:r>
            <a:r>
              <a:rPr lang="en-IN" sz="2800" dirty="0"/>
              <a:t>gestation</a:t>
            </a:r>
            <a:r>
              <a:rPr lang="en-IN" sz="2800" dirty="0" smtClean="0"/>
              <a:t>)</a:t>
            </a:r>
          </a:p>
          <a:p>
            <a:r>
              <a:rPr lang="en-US" sz="2800" dirty="0" smtClean="0"/>
              <a:t>AMH- member is TGF-</a:t>
            </a:r>
            <a:r>
              <a:rPr lang="el-GR" sz="2800" dirty="0" smtClean="0"/>
              <a:t>β</a:t>
            </a:r>
            <a:r>
              <a:rPr lang="en-US" sz="2800" dirty="0" smtClean="0"/>
              <a:t> family </a:t>
            </a:r>
          </a:p>
          <a:p>
            <a:r>
              <a:rPr lang="en-US" sz="2800" dirty="0" smtClean="0"/>
              <a:t>Testosterone – </a:t>
            </a:r>
            <a:r>
              <a:rPr lang="en-US" sz="2800" b="1" dirty="0" err="1" smtClean="0">
                <a:solidFill>
                  <a:schemeClr val="accent6"/>
                </a:solidFill>
              </a:rPr>
              <a:t>Wolffian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/>
              <a:t>structure development ( Vas, seminal vesicles ,</a:t>
            </a:r>
            <a:r>
              <a:rPr lang="en-IN" sz="2800" dirty="0" err="1" smtClean="0"/>
              <a:t>epididymides</a:t>
            </a:r>
            <a:r>
              <a:rPr lang="en-IN" sz="2800" dirty="0" smtClean="0"/>
              <a:t>) 60-80 days</a:t>
            </a:r>
          </a:p>
          <a:p>
            <a:r>
              <a:rPr lang="en-US" sz="2800" dirty="0" smtClean="0"/>
              <a:t>DHT – promotes development of male external genitalia ( 65- 100 days)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143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Sexual ambiguity is present whenever there is disagreement among these various criteria for determining sex.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3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939</TotalTime>
  <Words>1013</Words>
  <Application>Microsoft Office PowerPoint</Application>
  <PresentationFormat>On-screen Show (16:9)</PresentationFormat>
  <Paragraphs>253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147</vt:lpstr>
      <vt:lpstr>Image</vt:lpstr>
      <vt:lpstr>Hermaphroditism (Ovotesticular DSD)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genetic regulation of gonadal development</vt:lpstr>
      <vt:lpstr>Internal genital organs development </vt:lpstr>
      <vt:lpstr>External genital organs development </vt:lpstr>
      <vt:lpstr>PowerPoint Presentation</vt:lpstr>
      <vt:lpstr>Male External Genitalia Development</vt:lpstr>
      <vt:lpstr>Female External Genitalia Development</vt:lpstr>
      <vt:lpstr>Normal Sex Differentiation</vt:lpstr>
      <vt:lpstr>Classification of DSD</vt:lpstr>
      <vt:lpstr>PowerPoint Presentation</vt:lpstr>
      <vt:lpstr>46,XX DSD (Androgenized Females) , Prev. Female pseudohermaphroditism</vt:lpstr>
      <vt:lpstr>Congenital adrenal hyperplasia</vt:lpstr>
      <vt:lpstr>21-hydrxylase deficiency (congenital adrenal hyperplasia)</vt:lpstr>
      <vt:lpstr>Drugs with Androgenic side effects ingested during pregnancy</vt:lpstr>
      <vt:lpstr>PowerPoint Presentation</vt:lpstr>
      <vt:lpstr>PowerPoint Presentation</vt:lpstr>
      <vt:lpstr>Testicular regression syndrome (congenital anorchia)</vt:lpstr>
      <vt:lpstr>Leydig-cell agenesis</vt:lpstr>
      <vt:lpstr>Testicular enzymatic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Hermaphroditism</dc:title>
  <dc:creator>Shridhan</dc:creator>
  <cp:lastModifiedBy>shri</cp:lastModifiedBy>
  <cp:revision>28</cp:revision>
  <dcterms:created xsi:type="dcterms:W3CDTF">2011-12-05T13:42:49Z</dcterms:created>
  <dcterms:modified xsi:type="dcterms:W3CDTF">2011-12-06T07:15:15Z</dcterms:modified>
</cp:coreProperties>
</file>