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4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E65E-E83F-4605-B873-2B5ED0E667A7}" type="datetimeFigureOut">
              <a:rPr lang="es-ES" smtClean="0"/>
              <a:t>13/02/2012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3184-820F-4D77-98CE-22A426DD9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10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E65E-E83F-4605-B873-2B5ED0E667A7}" type="datetimeFigureOut">
              <a:rPr lang="es-ES" smtClean="0"/>
              <a:t>13/02/2012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3184-820F-4D77-98CE-22A426DD9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15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E65E-E83F-4605-B873-2B5ED0E667A7}" type="datetimeFigureOut">
              <a:rPr lang="es-ES" smtClean="0"/>
              <a:t>13/02/2012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3184-820F-4D77-98CE-22A426DD9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01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E65E-E83F-4605-B873-2B5ED0E667A7}" type="datetimeFigureOut">
              <a:rPr lang="es-ES" smtClean="0"/>
              <a:t>13/02/2012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3184-820F-4D77-98CE-22A426DD9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17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E65E-E83F-4605-B873-2B5ED0E667A7}" type="datetimeFigureOut">
              <a:rPr lang="es-ES" smtClean="0"/>
              <a:t>13/02/2012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3184-820F-4D77-98CE-22A426DD9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167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E65E-E83F-4605-B873-2B5ED0E667A7}" type="datetimeFigureOut">
              <a:rPr lang="es-ES" smtClean="0"/>
              <a:t>13/02/2012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3184-820F-4D77-98CE-22A426DD9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092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E65E-E83F-4605-B873-2B5ED0E667A7}" type="datetimeFigureOut">
              <a:rPr lang="es-ES" smtClean="0"/>
              <a:t>13/02/2012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3184-820F-4D77-98CE-22A426DD9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693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E65E-E83F-4605-B873-2B5ED0E667A7}" type="datetimeFigureOut">
              <a:rPr lang="es-ES" smtClean="0"/>
              <a:t>13/02/2012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3184-820F-4D77-98CE-22A426DD9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69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E65E-E83F-4605-B873-2B5ED0E667A7}" type="datetimeFigureOut">
              <a:rPr lang="es-ES" smtClean="0"/>
              <a:t>13/02/2012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3184-820F-4D77-98CE-22A426DD9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801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E65E-E83F-4605-B873-2B5ED0E667A7}" type="datetimeFigureOut">
              <a:rPr lang="es-ES" smtClean="0"/>
              <a:t>13/02/2012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3184-820F-4D77-98CE-22A426DD9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431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E65E-E83F-4605-B873-2B5ED0E667A7}" type="datetimeFigureOut">
              <a:rPr lang="es-ES" smtClean="0"/>
              <a:t>13/02/2012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3184-820F-4D77-98CE-22A426DD9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93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1E65E-E83F-4605-B873-2B5ED0E667A7}" type="datetimeFigureOut">
              <a:rPr lang="es-ES" smtClean="0"/>
              <a:t>13/02/2012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63184-820F-4D77-98CE-22A426DD9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12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mediam.org/images/Equipo_Filabres/Atlas_Flora/026e.jp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752" y="-1755576"/>
            <a:ext cx="9324528" cy="1198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Estados intersexuales.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Jessica </a:t>
            </a:r>
            <a:r>
              <a:rPr lang="es-ES_tradnl" dirty="0" err="1" smtClean="0"/>
              <a:t>Samantha</a:t>
            </a:r>
            <a:r>
              <a:rPr lang="es-ES_tradnl" dirty="0" smtClean="0"/>
              <a:t> Cabañas Munguía.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16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Genitales femeninos: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Femeninos, atróficos, sin menstruación.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877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Caracteres sexuales secundarios: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 descr="http://www.emuleitor.com/wp-content/uploads/Gente-extraordinariaEl-ni%C3%B1o-mas-fuerte-del-m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609600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kalipedia.com/kalipediamedia/cienciasnaturales/media/200704/17/delavida/20070417klpcnavid_214.Ees.S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905275"/>
            <a:ext cx="528637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static.photaki.com/peludos-pelos-vello-desnudos_837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08" y="1340768"/>
            <a:ext cx="3862592" cy="55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t3.gstatic.com/images?q=tbn:ANd9GcT4jgR9iBk5zRM1xvxE8-g4HvOGmul1E0RmPUvh69b5SmhXgckHS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484784"/>
            <a:ext cx="22098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57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46, XX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Suprarrenal.</a:t>
            </a:r>
          </a:p>
          <a:p>
            <a:r>
              <a:rPr lang="es-ES_tradnl" dirty="0" smtClean="0"/>
              <a:t>Aumentada de volumen.</a:t>
            </a:r>
          </a:p>
          <a:p>
            <a:r>
              <a:rPr lang="es-ES_tradnl" dirty="0" smtClean="0"/>
              <a:t>Reticular +</a:t>
            </a:r>
          </a:p>
          <a:p>
            <a:r>
              <a:rPr lang="es-ES_tradnl" dirty="0" smtClean="0"/>
              <a:t>Glomerular +</a:t>
            </a:r>
          </a:p>
          <a:p>
            <a:r>
              <a:rPr lang="es-ES_tradnl" dirty="0" smtClean="0"/>
              <a:t>Fasciculada -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768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Formas especiales: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Sx</a:t>
            </a:r>
            <a:r>
              <a:rPr lang="es-ES_tradnl" dirty="0" smtClean="0"/>
              <a:t>. </a:t>
            </a:r>
            <a:r>
              <a:rPr lang="es-ES_tradnl" dirty="0" err="1" smtClean="0"/>
              <a:t>Adrenogenital</a:t>
            </a:r>
            <a:r>
              <a:rPr lang="es-ES_tradnl" dirty="0" smtClean="0"/>
              <a:t> con pérdida de sal. 2º semana de vida, vómitos, pérdida de peso, deshidratación.</a:t>
            </a:r>
          </a:p>
          <a:p>
            <a:r>
              <a:rPr lang="es-ES_tradnl" dirty="0" err="1" smtClean="0"/>
              <a:t>Sx</a:t>
            </a:r>
            <a:r>
              <a:rPr lang="es-ES_tradnl" dirty="0" smtClean="0"/>
              <a:t>. </a:t>
            </a:r>
            <a:r>
              <a:rPr lang="es-ES_tradnl" dirty="0" err="1" smtClean="0"/>
              <a:t>Adrenogenital</a:t>
            </a:r>
            <a:r>
              <a:rPr lang="es-ES_tradnl" dirty="0" smtClean="0"/>
              <a:t> con hipertensión.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709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Dx</a:t>
            </a:r>
            <a:r>
              <a:rPr lang="es-ES_tradnl" dirty="0" smtClean="0"/>
              <a:t>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Masculinización, XX.</a:t>
            </a:r>
          </a:p>
          <a:p>
            <a:r>
              <a:rPr lang="es-ES_tradnl" dirty="0" smtClean="0"/>
              <a:t>17- </a:t>
            </a:r>
            <a:r>
              <a:rPr lang="es-ES_tradnl" dirty="0" err="1" smtClean="0"/>
              <a:t>hidroxiprogesterona</a:t>
            </a:r>
            <a:r>
              <a:rPr lang="es-ES_tradnl" dirty="0" smtClean="0"/>
              <a:t> en sangre.</a:t>
            </a:r>
          </a:p>
          <a:p>
            <a:r>
              <a:rPr lang="es-ES_tradnl" dirty="0" smtClean="0"/>
              <a:t>Primeras horas de la mañana.</a:t>
            </a:r>
          </a:p>
          <a:p>
            <a:r>
              <a:rPr lang="es-ES_tradnl" dirty="0" smtClean="0"/>
              <a:t>+800ng/dl</a:t>
            </a:r>
            <a:r>
              <a:rPr lang="es-ES" dirty="0" smtClean="0"/>
              <a:t> 21 </a:t>
            </a:r>
            <a:r>
              <a:rPr lang="es-ES" dirty="0" err="1" smtClean="0"/>
              <a:t>hidroxilasa</a:t>
            </a:r>
            <a:r>
              <a:rPr lang="es-ES" dirty="0" smtClean="0"/>
              <a:t>.</a:t>
            </a:r>
          </a:p>
          <a:p>
            <a:r>
              <a:rPr lang="es-ES_tradnl" dirty="0" smtClean="0"/>
              <a:t>200 – 800ng/dl requieren confirmación.</a:t>
            </a:r>
          </a:p>
        </p:txBody>
      </p:sp>
    </p:spTree>
    <p:extLst>
      <p:ext uri="{BB962C8B-B14F-4D97-AF65-F5344CB8AC3E}">
        <p14:creationId xmlns:p14="http://schemas.microsoft.com/office/powerpoint/2010/main" val="509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Tx</a:t>
            </a:r>
            <a:r>
              <a:rPr lang="es-ES_tradnl" dirty="0" smtClean="0"/>
              <a:t>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_tradnl" dirty="0" smtClean="0"/>
              <a:t>Compensar la deficiencia de cortisol, disminución de la ACTH, disminución de andrógenos.</a:t>
            </a:r>
          </a:p>
          <a:p>
            <a:r>
              <a:rPr lang="es-ES_tradnl" dirty="0" smtClean="0"/>
              <a:t>Hidrocortisona 10mg/día</a:t>
            </a:r>
          </a:p>
          <a:p>
            <a:r>
              <a:rPr lang="es-ES_tradnl" dirty="0" smtClean="0"/>
              <a:t>9-fluorohidroxicortisona 100mg/día</a:t>
            </a:r>
          </a:p>
          <a:p>
            <a:endParaRPr lang="es-ES_tradnl" dirty="0"/>
          </a:p>
          <a:p>
            <a:r>
              <a:rPr lang="es-ES_tradnl" dirty="0" smtClean="0"/>
              <a:t>Normalización de ovulación, menstruación, embarazo.</a:t>
            </a:r>
          </a:p>
          <a:p>
            <a:r>
              <a:rPr lang="es-ES_tradnl" dirty="0" err="1" smtClean="0"/>
              <a:t>Qx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29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Seudohermafroditismo femenino no originado por hiperplasia suprarrenal.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XX, gónadas, genitales internos. Externos-masculinizados.</a:t>
            </a:r>
          </a:p>
          <a:p>
            <a:pPr marL="514350" indent="-514350">
              <a:buAutoNum type="alphaLcParenR"/>
            </a:pPr>
            <a:r>
              <a:rPr lang="es-ES_tradnl" dirty="0" smtClean="0"/>
              <a:t>Por hormonas exógenas. (</a:t>
            </a:r>
            <a:r>
              <a:rPr lang="es-ES_tradnl" dirty="0" err="1" smtClean="0"/>
              <a:t>gestágenos</a:t>
            </a:r>
            <a:r>
              <a:rPr lang="es-ES_tradnl" dirty="0" smtClean="0"/>
              <a:t>, </a:t>
            </a:r>
            <a:r>
              <a:rPr lang="es-ES_tradnl" dirty="0" err="1" smtClean="0"/>
              <a:t>danazol</a:t>
            </a:r>
            <a:r>
              <a:rPr lang="es-ES_tradnl" dirty="0" smtClean="0"/>
              <a:t> y </a:t>
            </a:r>
            <a:r>
              <a:rPr lang="es-ES_tradnl" dirty="0" err="1" smtClean="0"/>
              <a:t>noretilesterona</a:t>
            </a:r>
            <a:r>
              <a:rPr lang="es-ES_tradnl" dirty="0" smtClean="0"/>
              <a:t>)</a:t>
            </a:r>
          </a:p>
          <a:p>
            <a:pPr marL="514350" indent="-514350">
              <a:buAutoNum type="alphaLcParenR"/>
            </a:pPr>
            <a:r>
              <a:rPr lang="es-ES_tradnl" dirty="0" err="1" smtClean="0"/>
              <a:t>Virilización</a:t>
            </a:r>
            <a:r>
              <a:rPr lang="es-ES_tradnl" dirty="0" smtClean="0"/>
              <a:t> transitoria durante el embarazo.</a:t>
            </a:r>
          </a:p>
          <a:p>
            <a:pPr marL="514350" indent="-514350">
              <a:buAutoNum type="alphaLcParenR"/>
            </a:pPr>
            <a:r>
              <a:rPr lang="es-ES_tradnl" dirty="0" smtClean="0"/>
              <a:t>Tumores </a:t>
            </a:r>
            <a:r>
              <a:rPr lang="es-ES_tradnl" dirty="0" err="1" smtClean="0"/>
              <a:t>virilizantes</a:t>
            </a:r>
            <a:r>
              <a:rPr lang="es-ES_tradnl" dirty="0" smtClean="0"/>
              <a:t>.</a:t>
            </a:r>
          </a:p>
          <a:p>
            <a:pPr marL="514350" indent="-514350">
              <a:buAutoNum type="alphaLcParenR"/>
            </a:pPr>
            <a:r>
              <a:rPr lang="es-ES_tradnl" dirty="0" smtClean="0"/>
              <a:t>Masculinización de causa desconocida.</a:t>
            </a:r>
          </a:p>
          <a:p>
            <a:pPr marL="514350" indent="-514350">
              <a:buAutoNum type="alphaLcParenR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736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1.bp.blogspot.com/_FmvXZMoDjds/TUF5A1ClNhI/AAAAAAAADDI/T6j_pFkdaSM/s1600/DCP004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60" y="23149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Seudohermafroditismo masculino.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Gonadal + genético. Masculino.</a:t>
            </a:r>
          </a:p>
          <a:p>
            <a:r>
              <a:rPr lang="es-ES_tradnl" dirty="0" smtClean="0"/>
              <a:t>Genitales externos más o menos feminizados, o de aspecto masculino y con estructuras </a:t>
            </a:r>
            <a:r>
              <a:rPr lang="es-ES_tradnl" dirty="0" err="1" smtClean="0"/>
              <a:t>mûllerianas</a:t>
            </a:r>
            <a:r>
              <a:rPr lang="es-ES_tradnl" dirty="0" smtClean="0"/>
              <a:t> con distinto grado de desarrollo.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316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1820" y="1600200"/>
            <a:ext cx="5834980" cy="4525963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 smtClean="0"/>
              <a:t>Por fallo en la regresión de los conductos de </a:t>
            </a:r>
            <a:r>
              <a:rPr lang="es-ES_tradnl" dirty="0" err="1" smtClean="0"/>
              <a:t>muller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Defectos innatos en la secreción de testosterona:</a:t>
            </a:r>
          </a:p>
          <a:p>
            <a:pPr>
              <a:buFontTx/>
              <a:buChar char="-"/>
            </a:pPr>
            <a:r>
              <a:rPr lang="es-ES_tradnl" dirty="0" smtClean="0"/>
              <a:t>Por defectos en la diferenciación en las células de Leydig; agenesia, hipoplasia o resistencia </a:t>
            </a:r>
            <a:r>
              <a:rPr lang="es-ES_tradnl" dirty="0"/>
              <a:t>t</a:t>
            </a:r>
            <a:r>
              <a:rPr lang="es-ES_tradnl" dirty="0" smtClean="0"/>
              <a:t>esticular a las gonadotrofinas.</a:t>
            </a:r>
          </a:p>
          <a:p>
            <a:pPr>
              <a:buFontTx/>
              <a:buChar char="-"/>
            </a:pPr>
            <a:r>
              <a:rPr lang="es-ES_tradnl" dirty="0" smtClean="0"/>
              <a:t>Defectos enzimáticos de la biosíntesis de la testosterona.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242" name="Picture 2" descr="http://muyseguridad.net/wp-content/uploads/2011/05/three_finger_ru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0" y="-53144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81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Por anormalidades en la acción de los andrógenos:</a:t>
            </a:r>
          </a:p>
          <a:p>
            <a:pPr>
              <a:buFontTx/>
              <a:buChar char="-"/>
            </a:pPr>
            <a:r>
              <a:rPr lang="es-ES_tradnl" dirty="0" smtClean="0"/>
              <a:t>Insensibilidad total a los andrógenos.</a:t>
            </a:r>
          </a:p>
          <a:p>
            <a:pPr>
              <a:buFontTx/>
              <a:buChar char="-"/>
            </a:pPr>
            <a:r>
              <a:rPr lang="es-ES_tradnl" dirty="0" smtClean="0"/>
              <a:t>Insensibilidad parcial a los andrógenos.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586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4800" dirty="0" smtClean="0">
                <a:latin typeface="Blackadder ITC" pitchFamily="82" charset="0"/>
              </a:rPr>
              <a:t>-Se definen los estados intersexuales como la existencia de contradicción entre uno o más de los criterios que definen el sexo.-</a:t>
            </a:r>
            <a:endParaRPr lang="es-ES" sz="4800" dirty="0"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8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Por fallo en la regresión: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098" y="1600200"/>
            <a:ext cx="1851701" cy="4525963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 smtClean="0"/>
              <a:t>XY</a:t>
            </a:r>
          </a:p>
          <a:p>
            <a:r>
              <a:rPr lang="es-ES_tradnl" dirty="0" smtClean="0"/>
              <a:t>GE </a:t>
            </a:r>
          </a:p>
          <a:p>
            <a:r>
              <a:rPr lang="es-ES_tradnl" dirty="0" smtClean="0"/>
              <a:t>Fertilidad.</a:t>
            </a:r>
          </a:p>
          <a:p>
            <a:r>
              <a:rPr lang="es-ES_tradnl" dirty="0" smtClean="0"/>
              <a:t>GI –</a:t>
            </a:r>
          </a:p>
          <a:p>
            <a:r>
              <a:rPr lang="es-ES_tradnl" dirty="0" err="1" smtClean="0"/>
              <a:t>Sx</a:t>
            </a:r>
            <a:r>
              <a:rPr lang="es-ES_tradnl" dirty="0" smtClean="0"/>
              <a:t> de hernia uterina inguinal.</a:t>
            </a:r>
            <a:endParaRPr lang="es-ES" dirty="0"/>
          </a:p>
        </p:txBody>
      </p:sp>
      <p:pic>
        <p:nvPicPr>
          <p:cNvPr id="11268" name="Picture 4" descr="http://i.esmas.com/image/0/000/005/365/hughgr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63063"/>
            <a:ext cx="6679524" cy="487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9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Por defectos enzimáticos en la biosíntesis: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_tradnl" b="1" i="1" dirty="0" smtClean="0"/>
              <a:t>Son individuos con sexo gonadal y genético masculino, que muestran defectos en la </a:t>
            </a:r>
            <a:r>
              <a:rPr lang="es-ES_tradnl" b="1" i="1" dirty="0" err="1" smtClean="0"/>
              <a:t>virilización</a:t>
            </a:r>
            <a:r>
              <a:rPr lang="es-ES_tradnl" b="1" i="1" dirty="0" smtClean="0"/>
              <a:t>, y que puede oscilar entre un </a:t>
            </a:r>
            <a:r>
              <a:rPr lang="es-ES_tradnl" b="1" i="1" dirty="0" err="1" smtClean="0"/>
              <a:t>hipospadias</a:t>
            </a:r>
            <a:r>
              <a:rPr lang="es-ES_tradnl" b="1" i="1" dirty="0" smtClean="0"/>
              <a:t> a una feminización casi total.</a:t>
            </a:r>
          </a:p>
          <a:p>
            <a:pPr algn="ctr"/>
            <a:r>
              <a:rPr lang="es-ES_tradnl" b="1" i="1" dirty="0" smtClean="0"/>
              <a:t>10% de amenorreas primarias.</a:t>
            </a:r>
            <a:endParaRPr lang="es-ES_tradnl" b="1" i="1" dirty="0"/>
          </a:p>
          <a:p>
            <a:pPr algn="ctr"/>
            <a:endParaRPr lang="es-ES" b="1" i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1365"/>
            <a:ext cx="2160240" cy="250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08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Niños, niñas o indiferenciados.</a:t>
            </a:r>
            <a:endParaRPr lang="es-ES" dirty="0"/>
          </a:p>
        </p:txBody>
      </p:sp>
      <p:pic>
        <p:nvPicPr>
          <p:cNvPr id="13314" name="Picture 2" descr="http://www.areapadres.com/images/alimentacion-adolescentes-adolescenc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93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4338" name="Picture 2" descr="http://img.webdelanovia.com.s3.amazonaws.com/wp-content/uploads/2009/01/vestido_de_ceremonia_nin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740" y="84921"/>
            <a:ext cx="276225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557463"/>
            <a:ext cx="6462556" cy="430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 descr="http://util.arkihome.netdna-cdn.com/wp-content/uploads/2009/08/dormitorio-rosado-ni%C3%B1as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8719"/>
            <a:ext cx="8568952" cy="723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11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5362" name="Picture 2" descr="http://www.inmedsuc.8m.com/131/Barriento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908720"/>
            <a:ext cx="94202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92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Autosómica recesiva.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20, 22 </a:t>
            </a:r>
            <a:r>
              <a:rPr lang="es-ES_tradnl" dirty="0" err="1" smtClean="0"/>
              <a:t>desmolasa</a:t>
            </a:r>
            <a:endParaRPr lang="es-ES_tradnl" dirty="0" smtClean="0"/>
          </a:p>
          <a:p>
            <a:r>
              <a:rPr lang="es-ES_tradnl" dirty="0" smtClean="0"/>
              <a:t>3b </a:t>
            </a:r>
            <a:r>
              <a:rPr lang="es-ES_tradnl" dirty="0" err="1" smtClean="0"/>
              <a:t>hidroxiesteroide</a:t>
            </a:r>
            <a:r>
              <a:rPr lang="es-ES_tradnl" dirty="0" smtClean="0"/>
              <a:t> deshidrogenasa.</a:t>
            </a:r>
          </a:p>
          <a:p>
            <a:r>
              <a:rPr lang="es-ES_tradnl" dirty="0" smtClean="0"/>
              <a:t>17ª </a:t>
            </a:r>
            <a:r>
              <a:rPr lang="es-ES_tradnl" dirty="0" err="1" smtClean="0"/>
              <a:t>hidroxilasa</a:t>
            </a:r>
            <a:endParaRPr lang="es-ES_tradnl" dirty="0" smtClean="0"/>
          </a:p>
          <a:p>
            <a:r>
              <a:rPr lang="es-ES_tradnl" dirty="0" smtClean="0"/>
              <a:t>17, 20 </a:t>
            </a:r>
            <a:r>
              <a:rPr lang="es-ES_tradnl" dirty="0" err="1" smtClean="0"/>
              <a:t>desmolasa</a:t>
            </a:r>
            <a:endParaRPr lang="es-ES_tradnl" dirty="0" smtClean="0"/>
          </a:p>
          <a:p>
            <a:r>
              <a:rPr lang="es-ES_tradnl" dirty="0" smtClean="0"/>
              <a:t>17b </a:t>
            </a:r>
            <a:r>
              <a:rPr lang="es-ES_tradnl" dirty="0" err="1" smtClean="0"/>
              <a:t>hidroxiesteroide</a:t>
            </a:r>
            <a:r>
              <a:rPr lang="es-ES_tradnl" dirty="0" smtClean="0"/>
              <a:t> deshidrogenasa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06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Por anormalidades en la acción.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smtClean="0"/>
              <a:t>Insensibilidad. Síndrome de feminización testicular (Completa o parcial)</a:t>
            </a:r>
          </a:p>
          <a:p>
            <a:pPr marL="0" indent="0">
              <a:buNone/>
            </a:pPr>
            <a:r>
              <a:rPr lang="es-ES_tradnl" dirty="0" smtClean="0"/>
              <a:t>-Completa: </a:t>
            </a:r>
            <a:r>
              <a:rPr lang="es-ES_tradnl" dirty="0" err="1" smtClean="0"/>
              <a:t>Sx</a:t>
            </a:r>
            <a:r>
              <a:rPr lang="es-ES_tradnl" dirty="0" smtClean="0"/>
              <a:t> de </a:t>
            </a:r>
            <a:r>
              <a:rPr lang="es-ES_tradnl" dirty="0" err="1" smtClean="0"/>
              <a:t>morris</a:t>
            </a:r>
            <a:r>
              <a:rPr lang="es-ES_tradnl" dirty="0" smtClean="0"/>
              <a:t>, insensibilidad androgénica, </a:t>
            </a:r>
            <a:r>
              <a:rPr lang="es-ES_tradnl" dirty="0" err="1" smtClean="0"/>
              <a:t>Sx</a:t>
            </a:r>
            <a:r>
              <a:rPr lang="es-ES_tradnl" dirty="0" smtClean="0"/>
              <a:t> de las mujeres sin vello, </a:t>
            </a:r>
            <a:r>
              <a:rPr lang="es-ES_tradnl" dirty="0" err="1" smtClean="0"/>
              <a:t>androgenoidismo</a:t>
            </a:r>
            <a:r>
              <a:rPr lang="es-ES_tradnl" dirty="0" smtClean="0"/>
              <a:t>, </a:t>
            </a:r>
            <a:r>
              <a:rPr lang="es-ES_tradnl" dirty="0" err="1" smtClean="0"/>
              <a:t>Sx</a:t>
            </a:r>
            <a:r>
              <a:rPr lang="es-ES_tradnl" dirty="0" smtClean="0"/>
              <a:t> de </a:t>
            </a:r>
            <a:r>
              <a:rPr lang="es-ES_tradnl" dirty="0" err="1" smtClean="0"/>
              <a:t>Goldberg</a:t>
            </a:r>
            <a:r>
              <a:rPr lang="es-ES_tradnl" dirty="0" smtClean="0"/>
              <a:t> Maxwell. Antecedentes de hernias inguinales. GE típicamente femeninos. GI sin estructuras </a:t>
            </a:r>
            <a:r>
              <a:rPr lang="es-ES_tradnl" dirty="0" err="1" smtClean="0"/>
              <a:t>mullerianas</a:t>
            </a:r>
            <a:r>
              <a:rPr lang="es-ES_tradnl" dirty="0" smtClean="0"/>
              <a:t>. Vagina corta en fondo de saco. Testículos </a:t>
            </a:r>
            <a:r>
              <a:rPr lang="es-ES_tradnl" dirty="0" err="1" smtClean="0"/>
              <a:t>intraabdominales</a:t>
            </a:r>
            <a:r>
              <a:rPr lang="es-ES_tradnl" dirty="0" smtClean="0"/>
              <a:t>. </a:t>
            </a:r>
            <a:r>
              <a:rPr lang="es-ES_tradnl" dirty="0" err="1" smtClean="0"/>
              <a:t>Disgerminoma</a:t>
            </a:r>
            <a:r>
              <a:rPr lang="es-ES_tradnl" dirty="0" smtClean="0"/>
              <a:t>, 3.5% 25 a, 33% 50 a.  </a:t>
            </a:r>
          </a:p>
          <a:p>
            <a:r>
              <a:rPr lang="es-ES_tradnl" dirty="0" err="1" smtClean="0"/>
              <a:t>Deficincia</a:t>
            </a:r>
            <a:r>
              <a:rPr lang="es-ES_tradnl" dirty="0" smtClean="0"/>
              <a:t> de 5ª </a:t>
            </a:r>
            <a:r>
              <a:rPr lang="es-ES_tradnl" dirty="0" err="1" smtClean="0"/>
              <a:t>reductasa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089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centromujer.es/files/2011/10/La-mujer-espa%C3%B1ola-se-considera-guapa-pero-mejor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" y="620688"/>
            <a:ext cx="9162263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6386" name="Picture 2" descr="http://2.bp.blogspot.com/_nvWgMkmFQCE/SArFBGipLtI/AAAAAAAAA_0/k18h0SOaKOc/s400/Skin+Dee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747464"/>
            <a:ext cx="6148632" cy="462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53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smtClean="0"/>
              <a:t>Testosterona elevada.</a:t>
            </a:r>
          </a:p>
          <a:p>
            <a:r>
              <a:rPr lang="es-ES_tradnl" dirty="0" smtClean="0"/>
              <a:t>Estradiol elevado (</a:t>
            </a:r>
            <a:r>
              <a:rPr lang="es-ES_tradnl" dirty="0" err="1" smtClean="0"/>
              <a:t>Sertoli</a:t>
            </a:r>
            <a:r>
              <a:rPr lang="es-ES_tradnl" dirty="0" smtClean="0"/>
              <a:t> y testosterona)</a:t>
            </a:r>
          </a:p>
          <a:p>
            <a:r>
              <a:rPr lang="es-ES_tradnl" dirty="0" smtClean="0"/>
              <a:t>LH elevada.</a:t>
            </a:r>
          </a:p>
          <a:p>
            <a:endParaRPr lang="es-ES_tradnl" dirty="0"/>
          </a:p>
          <a:p>
            <a:r>
              <a:rPr lang="es-ES_tradnl" dirty="0" smtClean="0"/>
              <a:t>Mujeres vida sexual satisfactoria, quizás </a:t>
            </a:r>
            <a:r>
              <a:rPr lang="es-ES_tradnl" dirty="0" err="1" smtClean="0"/>
              <a:t>dispareunia</a:t>
            </a:r>
            <a:r>
              <a:rPr lang="es-ES_tradnl" dirty="0" smtClean="0"/>
              <a:t> por vagina corta.</a:t>
            </a:r>
          </a:p>
          <a:p>
            <a:r>
              <a:rPr lang="es-ES_tradnl" dirty="0" smtClean="0"/>
              <a:t>Andrógeno al receptor.</a:t>
            </a:r>
          </a:p>
          <a:p>
            <a:r>
              <a:rPr lang="es-ES_tradnl" dirty="0" err="1" smtClean="0"/>
              <a:t>Andrógeno+receptor</a:t>
            </a:r>
            <a:r>
              <a:rPr lang="es-ES_tradnl" dirty="0" smtClean="0"/>
              <a:t> al ADN.</a:t>
            </a:r>
          </a:p>
          <a:p>
            <a:r>
              <a:rPr lang="es-ES_tradnl" dirty="0" smtClean="0"/>
              <a:t>El testículo fetal sí produce la hormona inhibidora del conducto de </a:t>
            </a:r>
            <a:r>
              <a:rPr lang="es-ES_tradnl" dirty="0" err="1" smtClean="0"/>
              <a:t>Muller</a:t>
            </a:r>
            <a:r>
              <a:rPr lang="es-ES_tradnl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113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Tx</a:t>
            </a:r>
            <a:r>
              <a:rPr lang="es-ES_tradnl" dirty="0" smtClean="0"/>
              <a:t>- </a:t>
            </a:r>
            <a:r>
              <a:rPr lang="es-ES_tradnl" dirty="0" err="1" smtClean="0"/>
              <a:t>Qx</a:t>
            </a:r>
            <a:r>
              <a:rPr lang="es-ES_tradnl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290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24300" cy="994122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Identificación del sexo: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924300" cy="4709120"/>
          </a:xfrm>
        </p:spPr>
        <p:txBody>
          <a:bodyPr/>
          <a:lstStyle/>
          <a:p>
            <a:r>
              <a:rPr lang="es-ES_tradnl" dirty="0" smtClean="0"/>
              <a:t>Sexo genético.</a:t>
            </a:r>
          </a:p>
          <a:p>
            <a:r>
              <a:rPr lang="es-ES_tradnl" dirty="0" smtClean="0"/>
              <a:t>Sexo gonadal.</a:t>
            </a:r>
          </a:p>
          <a:p>
            <a:r>
              <a:rPr lang="es-ES_tradnl" dirty="0" smtClean="0"/>
              <a:t>Sexo genital.</a:t>
            </a:r>
          </a:p>
          <a:p>
            <a:r>
              <a:rPr lang="es-ES_tradnl" dirty="0" smtClean="0"/>
              <a:t>Sexo fenotípico.</a:t>
            </a:r>
          </a:p>
          <a:p>
            <a:r>
              <a:rPr lang="es-ES_tradnl" dirty="0" smtClean="0"/>
              <a:t>Sexo psicológico o mental.</a:t>
            </a:r>
            <a:endParaRPr lang="es-ES" dirty="0"/>
          </a:p>
        </p:txBody>
      </p:sp>
      <p:pic>
        <p:nvPicPr>
          <p:cNvPr id="2050" name="Picture 2" descr="http://25.media.tumblr.com/tumblr_lz292eb7p51r3krup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-285750"/>
            <a:ext cx="47625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33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Incompleta: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Sx</a:t>
            </a:r>
            <a:r>
              <a:rPr lang="es-ES_tradnl" dirty="0" smtClean="0"/>
              <a:t> de </a:t>
            </a:r>
            <a:r>
              <a:rPr lang="es-ES_tradnl" dirty="0" err="1" smtClean="0"/>
              <a:t>Lub</a:t>
            </a:r>
            <a:r>
              <a:rPr lang="es-ES_tradnl" dirty="0" smtClean="0"/>
              <a:t>. </a:t>
            </a:r>
          </a:p>
          <a:p>
            <a:r>
              <a:rPr lang="es-ES_tradnl" dirty="0" err="1" smtClean="0"/>
              <a:t>Sx</a:t>
            </a:r>
            <a:r>
              <a:rPr lang="es-ES_tradnl" dirty="0" smtClean="0"/>
              <a:t> de </a:t>
            </a:r>
            <a:r>
              <a:rPr lang="es-ES_tradnl" dirty="0" err="1" smtClean="0"/>
              <a:t>Refeinstein</a:t>
            </a:r>
            <a:r>
              <a:rPr lang="es-ES_tradnl" dirty="0" smtClean="0"/>
              <a:t>.</a:t>
            </a:r>
            <a:endParaRPr lang="es-E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27456"/>
            <a:ext cx="5212804" cy="388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81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Por deficiencia de 5 a </a:t>
            </a:r>
            <a:r>
              <a:rPr lang="es-ES_tradnl" dirty="0" err="1" smtClean="0"/>
              <a:t>reductasa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err="1" smtClean="0"/>
              <a:t>Hipospadia</a:t>
            </a:r>
            <a:r>
              <a:rPr lang="es-ES_tradnl" dirty="0" smtClean="0"/>
              <a:t> </a:t>
            </a:r>
            <a:r>
              <a:rPr lang="es-ES_tradnl" dirty="0" err="1" smtClean="0"/>
              <a:t>perineoescrital</a:t>
            </a:r>
            <a:r>
              <a:rPr lang="es-ES_tradnl" dirty="0" smtClean="0"/>
              <a:t> </a:t>
            </a:r>
            <a:r>
              <a:rPr lang="es-ES_tradnl" dirty="0" err="1" smtClean="0"/>
              <a:t>seudovaginal</a:t>
            </a:r>
            <a:r>
              <a:rPr lang="es-ES_tradnl" dirty="0" smtClean="0"/>
              <a:t>, seudohermafroditismo masculino incompleto familiar tipo II. Autosómico recesivo. </a:t>
            </a:r>
          </a:p>
          <a:p>
            <a:r>
              <a:rPr lang="es-ES_tradnl" dirty="0" smtClean="0"/>
              <a:t>GE: aspecto femenino, hipertrofia de </a:t>
            </a:r>
            <a:r>
              <a:rPr lang="es-ES_tradnl" dirty="0" err="1" smtClean="0"/>
              <a:t>clítoria</a:t>
            </a:r>
            <a:r>
              <a:rPr lang="es-ES_tradnl" dirty="0" smtClean="0"/>
              <a:t>, </a:t>
            </a:r>
            <a:r>
              <a:rPr lang="es-ES_tradnl" dirty="0" err="1" smtClean="0"/>
              <a:t>hipospadias</a:t>
            </a:r>
            <a:r>
              <a:rPr lang="es-ES_tradnl" dirty="0" smtClean="0"/>
              <a:t>. NIÑAS.</a:t>
            </a:r>
            <a:r>
              <a:rPr lang="es-ES" dirty="0" smtClean="0"/>
              <a:t> Vagina de tamaño variable. Estructuras derivadas de conducto de Wolff: epidídimo, vasos deferentes y </a:t>
            </a:r>
            <a:r>
              <a:rPr lang="es-ES" dirty="0" err="1" smtClean="0"/>
              <a:t>vesícuas</a:t>
            </a:r>
            <a:r>
              <a:rPr lang="es-ES" dirty="0" smtClean="0"/>
              <a:t> seminales. No </a:t>
            </a:r>
            <a:r>
              <a:rPr lang="es-ES" dirty="0" err="1" smtClean="0"/>
              <a:t>Muller</a:t>
            </a:r>
            <a:r>
              <a:rPr lang="es-ES" dirty="0" smtClean="0"/>
              <a:t>. Testículos normalmente funcionales. 46 XY. Masculinización en pubertad, pero con menos vello. Espermatogénesis, </a:t>
            </a:r>
            <a:r>
              <a:rPr lang="es-ES" dirty="0" err="1" smtClean="0"/>
              <a:t>líbido</a:t>
            </a:r>
            <a:r>
              <a:rPr lang="es-ES" dirty="0" smtClean="0"/>
              <a:t> y voz normales.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52108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Testosterona ------ </a:t>
            </a:r>
            <a:r>
              <a:rPr lang="es-ES_tradnl" dirty="0" err="1" smtClean="0"/>
              <a:t>dihidrotestosterona</a:t>
            </a:r>
            <a:endParaRPr lang="es-ES_tradnl" dirty="0" smtClean="0"/>
          </a:p>
          <a:p>
            <a:r>
              <a:rPr lang="es-ES_tradnl" dirty="0" smtClean="0"/>
              <a:t>Testosterona: Epidídimo, vasos deferentes y vesículas seminales.</a:t>
            </a:r>
          </a:p>
          <a:p>
            <a:r>
              <a:rPr lang="es-ES_tradnl" dirty="0" err="1" smtClean="0"/>
              <a:t>Dihidrotestosterona</a:t>
            </a:r>
            <a:r>
              <a:rPr lang="es-ES_tradnl" dirty="0" smtClean="0"/>
              <a:t>: Seno urogenital y tubérculo genital</a:t>
            </a:r>
          </a:p>
          <a:p>
            <a:r>
              <a:rPr lang="es-ES_tradnl" dirty="0" err="1" smtClean="0"/>
              <a:t>Tx</a:t>
            </a:r>
            <a:r>
              <a:rPr lang="es-ES_tradnl" dirty="0" smtClean="0"/>
              <a:t>. </a:t>
            </a:r>
            <a:r>
              <a:rPr lang="es-ES_tradnl" dirty="0" err="1" smtClean="0"/>
              <a:t>Qx</a:t>
            </a:r>
            <a:r>
              <a:rPr lang="es-ES_tradnl" dirty="0" smtClean="0"/>
              <a:t>, estrógenos y </a:t>
            </a:r>
            <a:r>
              <a:rPr lang="es-ES_tradnl" dirty="0" err="1" smtClean="0"/>
              <a:t>gestágenos</a:t>
            </a:r>
            <a:r>
              <a:rPr lang="es-ES_tradnl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36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Hermafroditismo verdadero: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Individuos que poseen tejido ovárico y testicular.</a:t>
            </a:r>
          </a:p>
          <a:p>
            <a:r>
              <a:rPr lang="es-ES_tradnl" dirty="0" smtClean="0"/>
              <a:t>2/3 XX</a:t>
            </a:r>
          </a:p>
          <a:p>
            <a:r>
              <a:rPr lang="es-ES_tradnl" dirty="0" smtClean="0"/>
              <a:t>1/3 Mosaico.</a:t>
            </a:r>
            <a:endParaRPr lang="es-E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46764"/>
            <a:ext cx="345757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7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GE – Masculinos.</a:t>
            </a:r>
          </a:p>
          <a:p>
            <a:r>
              <a:rPr lang="es-ES_tradnl" dirty="0" smtClean="0"/>
              <a:t>Educados como hombres.</a:t>
            </a:r>
          </a:p>
          <a:p>
            <a:r>
              <a:rPr lang="es-ES_tradnl" dirty="0" smtClean="0"/>
              <a:t>Masculinización incompleta, falo no completamente desarrollado. En otras, </a:t>
            </a:r>
            <a:r>
              <a:rPr lang="es-ES_tradnl" dirty="0" err="1" smtClean="0"/>
              <a:t>amiguo</a:t>
            </a:r>
            <a:r>
              <a:rPr lang="es-ES_tradnl" dirty="0" smtClean="0"/>
              <a:t> – mujeres.</a:t>
            </a:r>
          </a:p>
          <a:p>
            <a:endParaRPr lang="es-ES_tradnl" dirty="0" smtClean="0"/>
          </a:p>
          <a:p>
            <a:endParaRPr lang="es-E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488" y="4528912"/>
            <a:ext cx="3446512" cy="23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64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Útero a veces sí a veces no.</a:t>
            </a:r>
          </a:p>
          <a:p>
            <a:r>
              <a:rPr lang="es-ES_tradnl" dirty="0" smtClean="0"/>
              <a:t>Endometrio bien desarrollado, menstruaciones.</a:t>
            </a:r>
          </a:p>
          <a:p>
            <a:r>
              <a:rPr lang="es-ES_tradnl" dirty="0" smtClean="0"/>
              <a:t>Falta una trompa, falta un testículo.</a:t>
            </a:r>
          </a:p>
          <a:p>
            <a:r>
              <a:rPr lang="es-ES_tradnl" dirty="0" smtClean="0"/>
              <a:t>Vagina variable.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76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Ovarios: normales o en saco herniario.</a:t>
            </a:r>
          </a:p>
          <a:p>
            <a:r>
              <a:rPr lang="es-ES_tradnl" dirty="0" smtClean="0"/>
              <a:t>Testículos: Capacidad funcional menor que la de los ovarios, escroto, cavidad abdominal, saco herniario, pueden contener espermatozoides.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52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Variedad alternante.</a:t>
            </a:r>
          </a:p>
          <a:p>
            <a:r>
              <a:rPr lang="es-ES_tradnl" dirty="0" smtClean="0"/>
              <a:t>Hermafroditismo bilateral.</a:t>
            </a:r>
            <a:r>
              <a:rPr lang="es-ES" dirty="0" smtClean="0"/>
              <a:t> A) ovario y testículo bilateral. B) Ovotestis bilateral.</a:t>
            </a:r>
          </a:p>
          <a:p>
            <a:r>
              <a:rPr lang="es-ES_tradnl" dirty="0" err="1" smtClean="0"/>
              <a:t>Herafroditismo</a:t>
            </a:r>
            <a:r>
              <a:rPr lang="es-ES_tradnl" dirty="0" smtClean="0"/>
              <a:t> unilateral:</a:t>
            </a:r>
          </a:p>
          <a:p>
            <a:pPr>
              <a:buFontTx/>
              <a:buChar char="-"/>
            </a:pPr>
            <a:r>
              <a:rPr lang="es-ES_tradnl" dirty="0" smtClean="0"/>
              <a:t>Ovario y ovotestis.</a:t>
            </a:r>
          </a:p>
          <a:p>
            <a:pPr>
              <a:buFontTx/>
              <a:buChar char="-"/>
            </a:pPr>
            <a:r>
              <a:rPr lang="es-ES_tradnl" dirty="0" smtClean="0"/>
              <a:t>Dos ovarios y un testículo.</a:t>
            </a:r>
          </a:p>
          <a:p>
            <a:pPr>
              <a:buFontTx/>
              <a:buChar char="-"/>
            </a:pPr>
            <a:r>
              <a:rPr lang="es-ES_tradnl" dirty="0" smtClean="0"/>
              <a:t>Un testículo y un ovotestis.</a:t>
            </a:r>
          </a:p>
          <a:p>
            <a:pPr>
              <a:buFontTx/>
              <a:buChar char="-"/>
            </a:pPr>
            <a:r>
              <a:rPr lang="es-ES_tradnl" dirty="0" smtClean="0"/>
              <a:t>Ovotestis y ausencia de gónada.</a:t>
            </a:r>
          </a:p>
        </p:txBody>
      </p:sp>
    </p:spTree>
    <p:extLst>
      <p:ext uri="{BB962C8B-B14F-4D97-AF65-F5344CB8AC3E}">
        <p14:creationId xmlns:p14="http://schemas.microsoft.com/office/powerpoint/2010/main" val="87986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 smtClean="0"/>
              <a:t>Puede haber tejido testicular sin cromosoma Y, y ovárico con Y.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 err="1" smtClean="0"/>
              <a:t>Tx</a:t>
            </a:r>
            <a:r>
              <a:rPr lang="es-ES_tradnl" dirty="0" smtClean="0"/>
              <a:t>. Necesidades del paciente.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50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Disgenesia</a:t>
            </a:r>
            <a:r>
              <a:rPr lang="es-ES_tradnl" dirty="0" smtClean="0"/>
              <a:t> gonadal, </a:t>
            </a:r>
            <a:r>
              <a:rPr lang="es-ES_tradnl" dirty="0" err="1" smtClean="0"/>
              <a:t>Sx</a:t>
            </a:r>
            <a:r>
              <a:rPr lang="es-ES_tradnl" dirty="0" smtClean="0"/>
              <a:t> de Turner: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1506" name="Picture 2" descr="http://www.ferato.com/wiki/images/3/3c/2010715_mgb_S%C3%ADndrome_de_Turner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196752"/>
            <a:ext cx="9240962" cy="567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8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ameens.dia.uned.es/Trabajos6/Trabajos_Publicos/Trab_2/Vitoria_Isusi_2/documentos/sexo-gen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107504"/>
            <a:ext cx="7912726" cy="806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0"/>
            <a:ext cx="8229600" cy="1143000"/>
          </a:xfrm>
        </p:spPr>
        <p:txBody>
          <a:bodyPr/>
          <a:lstStyle/>
          <a:p>
            <a:r>
              <a:rPr lang="es-ES_tradnl" b="1" dirty="0" smtClean="0"/>
              <a:t>Clasificación: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Seudohermafroditismo femenino.</a:t>
            </a:r>
          </a:p>
          <a:p>
            <a:r>
              <a:rPr lang="es-ES_tradn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Seudohermafroditismo masculino.</a:t>
            </a:r>
          </a:p>
          <a:p>
            <a:r>
              <a:rPr lang="es-ES_tradn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Hermafroditismo verdadero.</a:t>
            </a:r>
          </a:p>
          <a:p>
            <a:r>
              <a:rPr lang="es-ES_tradnl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Disgenesia</a:t>
            </a:r>
            <a:r>
              <a:rPr lang="es-ES_tradn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gonadal.</a:t>
            </a:r>
            <a:endParaRPr lang="es-E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Turner, 1937.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2997835" cy="5257800"/>
          </a:xfrm>
        </p:spPr>
        <p:txBody>
          <a:bodyPr/>
          <a:lstStyle/>
          <a:p>
            <a:r>
              <a:rPr lang="es-ES_tradnl" dirty="0" smtClean="0"/>
              <a:t>Talla baja, infantilismo sexual, </a:t>
            </a:r>
            <a:r>
              <a:rPr lang="es-ES_tradnl" dirty="0" err="1" smtClean="0"/>
              <a:t>pterigion</a:t>
            </a:r>
            <a:r>
              <a:rPr lang="es-ES_tradnl" dirty="0" smtClean="0"/>
              <a:t> </a:t>
            </a:r>
            <a:r>
              <a:rPr lang="es-ES_tradnl" dirty="0" err="1" smtClean="0"/>
              <a:t>colli</a:t>
            </a:r>
            <a:r>
              <a:rPr lang="es-ES_tradnl" dirty="0" smtClean="0"/>
              <a:t> y </a:t>
            </a:r>
            <a:r>
              <a:rPr lang="es-ES_tradnl" dirty="0" err="1" smtClean="0"/>
              <a:t>cubitus</a:t>
            </a:r>
            <a:r>
              <a:rPr lang="es-ES_tradnl" dirty="0" smtClean="0"/>
              <a:t> </a:t>
            </a:r>
            <a:r>
              <a:rPr lang="es-ES_tradnl" dirty="0" err="1" smtClean="0"/>
              <a:t>valgus</a:t>
            </a:r>
            <a:r>
              <a:rPr lang="es-ES_tradnl" dirty="0" smtClean="0"/>
              <a:t>.</a:t>
            </a:r>
            <a:endParaRPr lang="es-ES" dirty="0"/>
          </a:p>
        </p:txBody>
      </p:sp>
      <p:pic>
        <p:nvPicPr>
          <p:cNvPr id="20482" name="Picture 2" descr="http://4.bp.blogspot.com/-GUAqn--4u6Y/Td57SRz_OTI/AAAAAAAAABg/TcmZolrs7rY/s1600/Sindrome-de-Noon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035" y="1962150"/>
            <a:ext cx="571500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3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No se dudaba de que fueran mujeres, hasta que se descubrió que algunos individuos </a:t>
            </a:r>
            <a:r>
              <a:rPr lang="es-ES_tradnl" dirty="0" err="1" smtClean="0"/>
              <a:t>enían</a:t>
            </a:r>
            <a:r>
              <a:rPr lang="es-ES_tradnl" dirty="0" smtClean="0"/>
              <a:t> sexo </a:t>
            </a:r>
            <a:r>
              <a:rPr lang="es-ES_tradnl" dirty="0" err="1" smtClean="0"/>
              <a:t>cromatínico</a:t>
            </a:r>
            <a:r>
              <a:rPr lang="es-ES_tradnl" dirty="0" smtClean="0"/>
              <a:t> masculino…</a:t>
            </a:r>
          </a:p>
          <a:p>
            <a:r>
              <a:rPr lang="es-ES_tradnl" dirty="0" smtClean="0"/>
              <a:t>Se creía que eran 45X, pero ahora se descubrió que no tiene sexo cromosómico único, se han descrito 20.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272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Disgenesia</a:t>
            </a:r>
            <a:r>
              <a:rPr lang="es-ES_tradnl" dirty="0" smtClean="0"/>
              <a:t> gonadal: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Hace referencia a sólo una gónada e incluye individuos en cuyas gónadas no se observan células germinales, ni elementos de la vía germinal, independientemente de los caracteres somáticos o de la estructura de los cromosomas.</a:t>
            </a:r>
          </a:p>
          <a:p>
            <a:pPr marL="0" indent="0">
              <a:buNone/>
            </a:pPr>
            <a:r>
              <a:rPr lang="es-ES_tradnl" dirty="0" smtClean="0"/>
              <a:t>-</a:t>
            </a:r>
            <a:r>
              <a:rPr lang="es-ES_tradnl" dirty="0" err="1" smtClean="0"/>
              <a:t>Disgenesia</a:t>
            </a:r>
            <a:r>
              <a:rPr lang="es-ES_tradnl" dirty="0" smtClean="0"/>
              <a:t> gonadal con síndrome de </a:t>
            </a:r>
            <a:r>
              <a:rPr lang="es-ES_tradnl" dirty="0" err="1" smtClean="0"/>
              <a:t>turner</a:t>
            </a:r>
            <a:r>
              <a:rPr lang="es-ES_tradnl" dirty="0" smtClean="0"/>
              <a:t>.</a:t>
            </a:r>
          </a:p>
          <a:p>
            <a:pPr marL="0" indent="0">
              <a:buNone/>
            </a:pPr>
            <a:r>
              <a:rPr lang="es-ES_tradnl" dirty="0" smtClean="0"/>
              <a:t>-</a:t>
            </a:r>
            <a:r>
              <a:rPr lang="es-ES_tradnl" dirty="0" err="1" smtClean="0"/>
              <a:t>Disgenesia</a:t>
            </a:r>
            <a:r>
              <a:rPr lang="es-ES_tradnl" dirty="0" smtClean="0"/>
              <a:t> gonadal pura.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1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Turner: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 smtClean="0"/>
              <a:t>150/10,000</a:t>
            </a:r>
          </a:p>
          <a:p>
            <a:r>
              <a:rPr lang="es-ES_tradnl" dirty="0" smtClean="0"/>
              <a:t>1-5/10,000</a:t>
            </a:r>
          </a:p>
          <a:p>
            <a:r>
              <a:rPr lang="es-ES_tradnl" dirty="0" smtClean="0"/>
              <a:t>15 -50% de las amenorreas primarias.</a:t>
            </a:r>
          </a:p>
          <a:p>
            <a:r>
              <a:rPr lang="es-ES_tradnl" dirty="0" smtClean="0"/>
              <a:t>45X más frecuente. 45X /46XX</a:t>
            </a:r>
          </a:p>
          <a:p>
            <a:r>
              <a:rPr lang="es-ES_tradnl" dirty="0" smtClean="0"/>
              <a:t>Brazo corto: talla baja.</a:t>
            </a:r>
          </a:p>
          <a:p>
            <a:r>
              <a:rPr lang="es-ES_tradnl" dirty="0" smtClean="0"/>
              <a:t>Brazo largo: Amenorrea y gónada rudimentaria.</a:t>
            </a:r>
            <a:endParaRPr lang="es-ES" dirty="0"/>
          </a:p>
        </p:txBody>
      </p:sp>
      <p:sp>
        <p:nvSpPr>
          <p:cNvPr id="4" name="AutoShape 2" descr="data:image/jpeg;base64,/9j/4AAQSkZJRgABAQAAAQABAAD/2wCEAAkGBhQSEBUUEhQVFBQUFBYWFxYYFBgUFBYVFxYWFBgYFBUXHCceGBojHBUXHy8iIycqLiwsFh4xNTAqNSYrLCkBCQoKDgwOGg8PFCwcHyUsLi0sKSwsKSkpLCksLCwqKS0pKSwpLCkpKSwtKSkpKSkpKSkpKSksKSwsKSwsLCksLP/AABEIAOEA4QMBIgACEQEDEQH/xAAbAAEAAgMBAQAAAAAAAAAAAAAABAUCAwYBB//EAEkQAAIBAwEGAwQFCQUGBgMAAAECEQADEiEEBRMiMUEGUWEycYGRI0JSkqEUM1NicoKx0dIWQ5PBwgdjc6Ky4SSDo7PD8BUXNP/EABkBAQADAQEAAAAAAAAAAAAAAAABAgMEBf/EACQRAQEAAgICAgICAwAAAAAAAAABAhEDIQQxEjIiQUJxE1Fh/9oADAMBAAIRAxEAPwD7jUCzv2w7YrcWSQBMjKQxBWRzKeG8MJBxMHSp9cxc8DK4YPckHKFFtVQFrd63mU9nifTSWULOA0oOhvbWiKzMyqqzkSwAECTJPSBrS9tqIuTOqrGWRYAY6aye2o19RXOf2Dtktk5aQ6jkWYdby5MTOVz6d+fSQBp1mRvXwiL7KxcLFnhGLYMwHA6mAJeYidIBAJBC7O2IGCl1yaQFyEkrGUDvEifeKz46+Y7DqOp6Vy9vwLDl+Nz5hweEIyVw+oy7lUnHHoek6ef/AK+t4gcRicgWOMZDh2rf1SIYcKQdYzbQzQdZSlKBSlKBSlQN970Gz2WuHU9FH2nOij3dz6A1Fuu0ybuoh758VW9nbCDcuROKwAs9M2PSesamNY6TQN44vk8qWlHkQ7/jkv8ACqHZ9ju33KpzXDLsx0EnUljEAk6Af5AxMTwffYS2AjoGKlj8kZRXFeXkyv49R6E4eLCay7rpN2+OLbj6UY/rJzpp1Me0PgCPWunVwRIMg6gjoR6V8zXdbrDFHUK6Zs3WZIUDsRJA5dAG9a6vwttZE2idAMk9BIDKPQEqR+1HQVrxclt1kw5uLGT5YuipSldLlKUpQKUpQKUpQKUpQKUpQKUpQKUryaD2leTQtQe0rzIV7NApSlApXk14Wojb2a4//aLtMW7aj/eXPuJH/wAn8a60tXCeP2zvKg6iyfm5YD/p/hWPPdYVv43fJGe5mOz7vNxEe4QzsVtoLl1gn0YCKSATCA9+p0q33fvJntI7JcVrgRglxAjoHOONwAxkNTGnaoPgvaw1gr9lsv3bkuP+bMfCp22bVDlBdRS40mZSB2IIE94MfHpWeH1joz+1Qt27wfalvI9naLYVmtkXbS2uJ2yssG6dwTI9TWG5NsYX15CYZ7RMoJ0kHr3xX7wq82naQiM/ZRPv8gPeYHxqi3Bb5rM/WuFveBbYqfjgp+NP5RW/Wut/KX/RN95P50/KX/RN95P51tDV6GrqcW2n8pf9E33k/nT8of8ARN95P51ImvaJVW99ouC2hAdFNwC4UXO4tuG1UKG6sEBIBIDE6RIpxvba7eZCXLlskBC9g8UDCxDuEKggl3kQCIPSCtWvie9fS0rbOGLLcyZVTMsio7YxI0LBBoQe3eqixvrbWHNaKkMBAs3BmovFS+bEBORV5SJOROg6BgPE+28JXOzmSwGAsXpgJaLycpUlneDiR9GevWlzf+2iGFuQU1X8mugI825mWyfHIrpAPtD2SKz2TeW23Uvlka2w2e5w/ois3cEZDi/VgWZYkjl79Tqub929Aw4GRViB9FcYkLxBzEaHIKhDLIlyDGlBuvb921VLmz5wgtXXgB2WBBBZiFBBJQQw9Jy3dvfbOMEuocTcYZmxcggXcQoCmE5Dlm0g4+s1jY3rtwAt8Ms/Eg3GsMFFsuFyMMAYltAdQoPQycrW+9tyGVgAcYKQLdxmClmUgEwpgYtnOOp10AIdYKUpQKUpQK5Zdx7ULdm2HVBalSUvXBMujC4VCDIhVcYEkHiddK6mlBy1vw5tJsbRbu3+Ibtooks8KxlST6YrbOn1jcPetV/w7thuCLw4YZvavXSShuXnUMrAhiA1oT15OpgV11KDkNn8JbQGUm+fYti4Rdui47BLQY5jm1ZG7jQjpVjuHdW027rNfvcQFAIzYgty64FYWIYSDzZSRPS+rygj8K5+kH3P+9eG3c/SD7n/AHreWrAtUq7aClz9IP8ADH86xNu5+kH+GP51uLVgWortrKP+kH+GP6q4bxVZf8rMsNbduOQdOb188q7badqCAdSSYVR1Y9dJ09SToKrNv3MNoZWvQMZ5UJ5lJnF30lZHYDuJ1M480+WOtunxrcc/lpS+H9kYA3hoZS2GjQjIhpH1lyZRodCCR016BtdWtNkPssuJ9/Ms/vCpLWBiFiFGMAaCFIIAHlpEeVZk1ljNTTpyvyu1RvgHhE3GVAGSEDQPziSXbTLTsNB69ai7NfVGtc4OL2xJYT1Ca+utW3B4plxCCYQrq2kZOD0GphfdPkI1zcagg29MWDYHVDBkCSCyCQOmmnTtSzuVXf42LobYn20+8P51kNsT7afeH86jbPcRxIUCDBBAlSOoP/3WQRoRW4IvkPkK63nto2xPtp94fzrIban20+8P51qCL5L8hWYRfJfkKJ21bx3zbs2+IxyUuqcpX2nIUaswUde5FRz4p2cRk4BPUSpw5GuHJlJWAF1IJgkeYqVtey22UcQAKjLc64gFDkCe0CO9QLvhXZrvMZZWyZYuHBTcBzNvE6ZE5e8AiKhbaTb8RWDbFwuFRne2CwK81tmR9DqAChJJiAJMUteIrLIr5Yh3dFDKVZjbc22hTqBK9T5jpNa7vhiy1sI2ZAa6Sczk3GJa6rH7LFjIERpEQKy2jw9ZdUU5RauFwA5EMzcQyeo1PaDBImCQSWtPFuzYqxuqoZVYE+TBj28gjT2GJ10MXFUVrwZsoXFUIXBrQAdgoUrctsAAdPztw+9iavqBSlKBSlKBUWzvO07FUuW2YNiQHUkNBMEA9YVtP1T5VJNccnhEXQYvoVWQoQMyqxtXlVhLnAjjqwRSFGIIAnQOuO0LE5CJAmRElsQJ88tI89K9W6CSAQSpggGSDAaD5GCD7iK5S74IdrmR2hvaDAwcli7xMV16TrrMMJjpGyz4NZdnu2+KAbrK2KqVtcq2FlgSWJPBJMmDmQVbWQ6dLoYSCDqRoZ1BII07ggj4UJrj9p8CObTKt8Bny4jcMjJi11g8ZaFeII/Z0I6iP/Yq86tneCE3LhKrkQ4Ny+Va4cvaAuqViIxA6wVK12ZuiSJEgAkTqAZgkeRxPyPlWJaqTcm4W2drpNwMbiouQU5ko1053CxYM7cTXSOX5WBst+lf7tv+ipVqQWrAtUc2m/St923/AEVquqygk3WgAk6W+gE/YqVdsrPNcdvL6Nfhq5+Laf8AlipFQtj2RwizceYk8tv2m5m+p5k0S25uMOK+KgD2berEZfY6AR8z5VzW7r0MJqaTa5rxLtN62yhbkLcLAAELryKAXI5BzSWB0gmr78nb9I/yt/0Vwvi3L8ouKxJJUcOfsm2qnHsNcpjuay5LqOzxOP8AycmkS3tYXBsgtwsRy5ZKYkHimJLaCNeuvr2m4Ju2FZ2ctLKTxbgyxYqDAaJgVxG6tqRb+VyMAeG4iQLRTUEDtJDafZHlX0C3sy2LZ4c4ZhyJyAUkZ4z2iW+dU4u+3T52Mw1jZ3+r/wA/0XNkCXFYF4fkb6W51+ofa8+X98eVShso87n+Ld/qrzbbZNtgOsEj9oar+IFZWruQBHQgEe4iRXbx3ceDzzV2yGyjzuf4t3+qsxsg87n+Ld/rorVmrVox2jbx3aXthUMlblu5jcZmV8GDYsTkQDHrBAMGqh/D992bG8lsEmVtPcQW8smNoIsDUutw3NGJHQAiLXe+xtdt4oQCHViCWVXUHVGZOYA9dPIdpqrPhW4Nle0t4F7l1bj3DkpaLKWiSRPMWQPrPloYYQtK8veFL7Ov0oZFZGAa5dOlvaFuoAOxCCMiWnTQak4nwhfKMhvZq9rCTdvSrGxbtM+h+kyZW0Y6Az1JFbNk8KXiym9ezEy4D3DxCVvAFwSBym4igdCLYJ7BZHhvw7e2e7L3FNsWRbwUtEqLQUhW6QFcdT7WkTAhZGTwttMgceFyy5bl0EIXZjaAECOYHOcpWOldHuvZWt2lR2zKyJkkxkSoltTCwNfKpdKJKUpQKUpQK5G1/s/VFhXUEMP7kBWQcGLdxQ3Mh4MkTBzPSuuriW8S7WCwKaKLoBFthLbKjm60nSHdrQX9lutBIbwGQFxvDIOjljalptpYRcTnkoHBaIOgukdtbrcW5vyZGTPPJy844xIAxGp5VjFR9VQq64yaBfG17iRwQysyAANGJMZW2ZgJvc0Yj7Da+UzdXia69m4Xtc9mwtxtSgd2t8RAsjlBEz9k6a0RXRMa1sa5FfHrGfo00AkB2kSCcyMI4UgLlMc4MxzHBPHTtbL8FRBAxNwyslAbjyuItSzAHLqkeeMq11pNamNUO5/EVy/eKm2EUWS2Ek3A4dFAckBRIJK66gg6VZs1w9kT3k3D8hiB8zUqVvLVC3nfUIVZgMyqwTBObBTp1OhPTyNZHZZ9p3b0nAfJIPzJrRcW3bZdFQAl2aANFGOp6nmdflUZXUMJvKRN/LJ9hHb1jAfN4n4A1p2TiFnnFRxBpqxjC3InSPlW9dtQoXDBkAJJU5dNSNO/p1qNuecbhb2musxHkWVDHwmPhXNp6O+9Jty6FEsQBIEkwJJgdfWq/wAQbmG0WsQYdeZD2yiIb9U9D8D2qwu2gwhgCJBggESNR19ayJ86r7aY5XGzLH2+Z7u8O3b1/Brb2wNLjFSoC9wCdGbrET1npNfQN6K3ChComF1BPtcgAgjuwPwqbNQ7quBzlSOMhWBEJkoAbXUz39ajHGY+m/keTlz3eXWm3G5PW39xv66hbCbnDTW3ooHsN2Efb9KtFqu2Fvo191dHG8vyPUb14nnb+439dZrxPO39xv66Ka2Ka1csqHvZb5tKLZ5zetSULJ9HkM5bmIETJFVibft1s8NlzC8rXRYdyFm3FxcT9MSGcFVEjCSPtWm+L11bX0IORYAlVDsqwdVQkBjOI9ASe1UuxbXvLQMg0W2pyUEyyqnEykBiGY3GAJ0QjTSYaRYflu2HZc3Xh3ePalEtFylrJOJKhibgjPp2Gk99Sb43jFstYWWbmUW30AFnSQxgtneORgDhgE9zGtbbvEsGdCqjINimZWWtSVQxxCoDYnXQsebpWWyb23hckBArAsr/AEQxtsqAhUYvzy2Sk6xC/EtBt+bwe0Qtoq5W6FI2e4Gy4KvbaLnKsOzCGOuIAy1rtLRlRPWB2g9PLt7q5DaNu3kshbasQjlTh7TYM0EAwuLYgSwnXr1FvuQ7Txrv5QTgFUW+VQpi9tALDHWSnBJn0jvULLulKUClKUCuNveLtoThl7SoHw1IuYJxGsAZ8sllzfQEdPiOyqIm22bhxD23KsBAZWIcSRp2YYsf3T5UHJHxttDCU2ckqSWtqHZxjbV8HJUAFy+nlwz3MCbuXf7vfVDZVBdDuzqCSzKXUOSJEFbS6yw1AyHKG6fFVBMBRqxPQT3JP+deNRWtPDAJIABaJI0JIECT300rFm9a9vOFBJMACSToAB1JJ6CsGqVKwZq0sazY1qY1KlYu1Y7vt6cQ+08HX6qdUX00Mn1Y1p2sZQn22Cn9nVn/AOVSPjVgzQCToBqT0A7may5L+nT4+P8AJA3jaVRCqoa6ygkAAsFORyI68oI/erZuz2WPncf8Dh/oqEb2RNxpiOUdwnX4Fok/ujtVhu63FpAeuIJ97cx/Emq5TWLTDL58ls/STWF6yHUqwDKwIIPQg6EGsdn2ZUBCiMmZjqTzMZJ1r0XwXKfWADEehJA/6TWboZqoAAGgAgD0rTtvsfvW/wD3ErfWu6gdCJkMCJGvXTSgw4zTAQxPtMVAidYAJJ+IHvqssM6jGFbDlIkq0gDUTIIIIYdNGqw3ZtnFso50LKMh5P8AWHwM1p2pcboPZ1j95NR81J+5WmF1dOfnx3jtiu3KNGlD+uMR8G9k/A1MU1oWsF2JR7Mof1DA+K+yflXQ4U9TW1TVFvt7y2U4ZYtxUDFFbLhw0yERyPqyQvyFVbb12227lLb3VxXBGsvzmLc/S4rgRLtzjXGAAaheO2U1tU1yNrfe2l1AsBkZo4nCuW+UubYcozSn1XIP1QT3EdYpqFm4V7WK1lULwpSlElKUoBrkbngdmBDXFAAOACOVU8O+iuuTkpBvAhFOIw0AJkddXInwHCwt6GhQTh7YCoGV5JlXZJIM9e9Bi/gk3OIHvBgRcUjEtLPbugXLoLQbkX19Itp00jU3gRznlekNkQMTALW7yJoCPzZurjMmLS6jSDeAXGOF8LDo5YWznkqbPbkPlPs2CB6PBkCDjtngW46qovIgVGTktsPaR0Yg5yCwcMdQJXoZkSrWvbPAlx+JN/IXC+jqxHMXIcqpE3EDYgmdO/QL0t/bUGpdQCxWSwAyBIKz5ggiPQ1ze0+DLjm7DpbV3fFQhbK2SpXPWOXHlAGmTdJmpi+GJsJauPni99nMEZcZL6GJJII40zr7PrRWrbiAzBBgwYMwYBg+Rgj51g1Rdj2F7VpVDq7yzXGKlRcd2LswgnDUmPagQO1evtkA5qywJ81PorDqT0AME+VSzZ2BN4n7Cfi51/C2Pma1bbe4hKfUUw367DXH9kaT5nTsZ2rNq0znV21jtkYRE9wOInvqe8VHS3ioEzHfuT3J9SZPxrPGfLLbozyvHhMf207b7DDzBH3uX/OrfatoCCSCdQABHUmB1IHzNVVwSVHncQfJgx/AGrhkBEEAg9QRIPvFRy+1vFnVrCxtAcSO3UHRlPkw7VsxEz36TULaNyWm+oEbs6cjr+yy/wAOnpWjgXGVUNy4CSwcjFeVZBKkJIy0iDpl10rF1p207YqEAyWP1REx3JkgAepIpsCoLacNQqQCoAgAHXp8a1Wdz2U9m0nvKgk+8mSfjXlvUuLVwyjYsrAuoMBo1hhoR0aPSgjbgaA6+RVvmCh/G2al7zHID9l0PzYIfwYj41VbFtTJe5kMM15SU5xPEZxyxl9V+x69astt2hXtNiQ0FJg6j6Reo6j41pfswxu+Oz+3i1uWtK1tWuh56Hv2/dWz9ACWJIkWzdZeRyCEBBMuEX0yntVIN4bxOP0ZXBxkBbYllCXhzHQODFt4Q6sQukwOsWtq1C8c4+8dvwZktrIyxBstLhbe0OrFcwVLslhceqm4R16Y7VvbbbTNcdforRfIC3C3VRmjGW5GZF0gwWdfMCurWtqioXhsJfhpxI4mK5x7OUDKPSZqRWC1nULwpSlElKUoFc2vjVFz41t7eOoABd8Qt1yWTEEALaYyuSnorMdK6M1w+yb72LAm5sxtgg5aB1t22CpzGYVSNqjFJHO3rQXG0eM7KwIfMyMSuJlXa2ynyIKOfLl66ibLYNs41m3cAgXEV46xkAYn41zO0722AXC1ywy3AWZwUGStGeTKrwxPFIkT1MwBNW779tWRat8O4gNtCBiItqxwQPzaGRECY92tSrVk1amqh/txaLDFHK4sTABYQLhgBSVb831DQAZJEGrZN422RHyADqGWSOhE9iR37E1KlZtVU21ze0ElTinlkWCMfOeo9BJ76Tm2+39tfvCqAbyW3dfKCeI1xFU5Nctm5ZEp0Bb2xjM6etUz9L8Mny7Wb7abgbSAL1vD9ZIU5fFlueWgHnWbVHt7I4FroAFt5gzPIrAYx6vr+zUphU4zTPly+d20j27f/EH8DVsaqX0ZD5XE/E4f6hVtWfL7dPi/VFe9mqXbRzA1GJEOpEEA9J7j1WO9V+zXjxrhTF2JaInJQwt4i8uIK4hDoTJnTqaulUAQBA+VQdgX6faD+vbHysof9RrOOmpWykFFhiwj2j1PmT5H07dNK2iq9HZCzsuKFzkA2UCYF30BHtDt1+1MnbnxtORoQjEehg1B6U+yJmbczzM1wwSOz3NCNRqw/h3qZtG7EuFl5gVCkMXZoM5AiTMSvYjv0qJdXAJ1ARlGhxMEG3oe3tA/Cj7xtgM4a6txUPtBmBAU3ApUSMT1mB10Ik1rn1XNwWXG/wBtmzo+MhvMFX5oYEqQHEHqDqZqQu1Ee2jL6jnX5qJHxArHZXkt+2T5iGAYEHuDPWpiitp6cmU1bGq5vC2qhi0qzBVxDXCzGYACAknQ9B2rfs+3W2QOrqVIkGQBETJnpp59Kib02O06Lxiqol1bnMQqkiQAxPnl/CqgeF7INsflIGJt4K3DM3EFu2sgmX//AJ1GPmG79CY6PZ962XXJbiYnoSwUHTKRlEiDM1LO1oJl1ERMsBEiRMnSRrXI7u8LbIuIF5XhraqTwoZlAhU0gk4dF8vSt+w+BtnYErdNxedQZV4JS5bYEyRINwkQBEAa1C7qbO8rTDluIfbGjj6jFH7/AFWBB8oqRbvBuhB76EH0/wAj8q5TaP8AZ8jkTdbEZcuK6h2vswPYj/xDDUHoPWbrdG5+Dcvvp9LclQDIS2NcRoOtx7tw+t0iTAqF4tKUpRJSlKBUI7lsQRwrYkRoijpiR27FEP7i+QqbSgp9i8J7PaTHhq+rGWVTOQAMgALEKoiO3nrUvad3W39u2jaBeZQdAZA1HQHWptYMKK1U/wBn9nExZt6/qCffPWfX1qRashFCoAqqAAo0AA6AAVJYVqYVKlaWJ86j3rQaMgDichImCOhE9D61KYVqYVKlaGFamFSGFa2WpVQtrQ4NHUCR7xzD8QKsbwLoMHKTiwYAHlkNEHzGnxqORWzdjcmP6MlPgNV/5StY8sdXjZatiXUDYD9NtH/Etn4cG2P4qalJYh2bJjkFGJMqMZ1UdiZ19wqDsJ/8Rd/W/wBBwH4VlHXldWLOqjbHCW2tzKsQika4lmANs+UAkr6COwm2mqzeOyoYQKAHZrjxpJUQGJH1sipB6yk9qnGdo5LrG1o220zIcfaEMOvUGR0IP4+VQNibiMAOinX7QSEgMwIBONu2sFQdW0lSTZ7K5nB/aAkHpmvTL39iOx9CKliui47u3n4Z3GWPLVoCYAEmTAAk+ZjvW5RXiitiirKK7fuzI9tc2ZSH5MEFxizI9vEIQQxwd+2kT2qpO4NkIEX2tf3mLsqMqqy6MlwBgouI7c31rj+YK3u9bSFFLsUK3FKMIJDkMvRgQQVZwZERJ0iRSpuPYli2doEEl8DctCXh2yEKIAS6QFEKARp3qGkZL4d2KUI2hYt2renFt4m0nDAYjpqbSHLpM+eln4e2nZrNlVt3w4dkKjTIC5hbQLbUSqez2AGWkCAKhN27C78YbWVxe46k3LeIZH4jsuS6qGTLy5WmdYz2XdWwpeQ/lTE2FRtblsoBNvEM2OkmwpgEfW+ELR1N/f2z22xe9bVpIILqIIRrhy15eVGOsdDW1t72RM3rYghT9IuhIJAOvUgE/A1z207o2N3Zm2n88+eIuWwpLLetmFC6luI4nqSqifOJf3PsF1LjHasFuks30lpSBeF65iwZZ/vbjANMY+hqF3YbHt6XQSjBoJB7EEEjUHUdDUiud2Xadj2FLxF9QuTXbgNxSc2DOxCjWWxOg+yfWuioFKUoFKUoFeEV7Sg0sK1sK3sK1MKlStDCtbCt7CsCtSpYjkVgRW9lrArRWxHK1rtHG76Ouv7Sag/EMR8BUkrUXadnDOgboch8YDDr+xPwqufpfi6ziwIqr2IgXrhOgGZJ6ADiNJP3fwqYmzW1YQqhtY6T64z6eVQrAXK+GnEhpjrAe6DEazzVhP27svcT+CgfiQMioXLuVmQs+81EU5Oz+uA/ZQlT82yPuit9jZG1zcvlgY0ChkgysCdWAOtatj1WexZyPcXYj8CKtxTtl5N/F5f2bIaGGBlW6wfd3HYjuCay2W7kDIhlMMvWD169wRqD3B+A3ha1X7BkOntLpHTNeuJ9e4PY+hNdDibwK2KKwsXAyhl1B+HoQR2IOkdiK3qtQtIrt9Ja4am84tqrhpPT2XVh8Ua4PTr2qlO7938N1ubQWDYK5a6JOCkqORQNFstqBpw27g1beJ9mR7Izu8E5wr4sxDMj2yFVGBJKu/wBPaRV7Dsm7ypUXH5VuJDl1wULtSOFGIgEflDfuyNFAELxhvDdm71Fxrt9mbnFzVC7s3FMgBNCC9yCkCRBmIEx9y7JfvlBddnLXWABUrbOTNcgMhHMdpf2supgjERG/wDx+7zeIF27nezQlWbEqX5kZ8dVL3MQZM4gA8sCbuxdgsXWupeJYkoSWJALc5k46wMSWJMCCTrJheJjeB9nyBAYQ7NEqRDG2xWGUws2kIiCNYOprWfBKLwxbu3UFsnHVCVVluB1QlfrNcyJbLpAjSLbZN9WrrAW2yyzggHE4Y5QT19tTI0IOlTqJc03gDZ4YKbiAq6DEpK27gYXEDFC0NmTqSRAgiK6UUpQKUpQKptk8WbPcMZhOkZwgac4xJP+7cx1hSYirmuft+CNnHXNuV06gcjrcRgcVE6XW1Mn16yFkm/bBAIvWjMxzr2DE9/JHP7p8q9TfVg2zcF62bakAuHBUEwQJnqcljzyHnUA+D7Bdbjl3uBgxctBZhcW5LBQF+rjoAMSw7mtg8LWhYayCwVuFrKsfokS2kZKR0tr2669aDe3iDZhM37XKYP0i6Ezodf1T8j5U2XfNm62Nu4rNLjGYb6N2ttynWAyMPXE1Vp4Gtkc926xBvBDkJS3eLcRASCTkGALMSZWQVqbsnhm3avC6peRnAkY873LhBgZEA3GhSSBoYkTRFgN+7Of75AcS0FgDh9qDrBGoPca1hd35YABFxWnKMSGJxTiNAB1hSDp9oedaG8GWTbCMWOOEEGI4aG3bMGQSqx10JEx2rxfCFldUyVwoAbQgMFuLmUAAk8TWInBPsipV0s11AI1BAII1BB6EViUrxd3IERMQVtqFWdSAAFH4AVid3W/sL8qlXT0pUba1jA9xcT/AJjwz+Dk/Ctx3bb+wvxUH+NRts3db5Po7f5xfqL6+lRfRhPyjYrW3uHQG5a7lTK5ieViO48qj7AJuE+Qcn3vebT/ANL+PnU9LYUQAAB2AgfIVA2MHK8FMGTiYkCXvAae8E/Guaeq78u7Eva3ItuRoQjEehAJpZtAKAOgAA9wEVr2gMLDBiC3DIJAgE4kEgdte1Swla8Tn8j3GAWsgtZhayC1q5tId1eGxcewfzg8v94P9Xpr2MzVFehaj2hwmC/3bGE/Vb7HuP1fu/Zksby3Um0WzbuSVJkwY8/5/wACIIBEZ/CVgqyw4DMWMXHBlhdVgDMgEXrg/e9BFwq1mBULRUf2UsYhfpAFJKDiPFuSGhBMABgGHqB2AFY/2O2bFVwMKxYEsWJJVUaS0mCEWfdPWrulQuq9h8O27VzNMpm42pmWuBAWJPeLYHrLEyTNWlKUClKUClKUClKUClKUClKUHhFYFa2V5FEaaitYFa3laxK1KumgrUXb15QfJ7Z+bhf9U/Cp5WtG27OXtuo6lSB740/GKX0TqtFQ9lEXCezcSPXG8w/1/jUi1tathqAbgyVSRkRAJgd4mtVheWwftI8+9sLh/EH51zz1XZle4y23VCPMqnuyYL/nU8iq9NlUXFVVC5XGutHcqOp9cilWoWtOP0w5vs1hayC1mFrILWjHTALS7YDKVYSCIIraBXsUWkUu+Lu0W7VsWYe5xlBlfbtgMxVj9RmChcugJn0qH4d8SXbzqr2mUMGPMjW7gXRld1IhVOWETOSH1jp6VCzjh4u2kIGbZgJVemcIWXZnJfIAYr+UMDqNbR6a45XPF20KmbbMFBEgc5K48EtJKgGeKQo0nA9Sca6+lByK+K76ZG5aBVTcGQS6pnLaxbXGD2sWR6m+NBpOjafGG0F2VLUYtB5HLEcPadBpoQ9m3qR/eqIMhj2tKDlLXinaGbSwIEM35yV57SG17P51RcJPbT3x1dKUClKUClKUClKUClKUClKUCkUpQeRXmNZVheuhVLHooJPuAk0RpUbNbEAwJVrgUxqBxGEA9hAHyrG2wK2APq25PpyhIPrM6ehrKzZlFy0acz6MWzI90kj3VF3UntTMqSiySfogxwPrJDSepM66Vjv26tb0stiWbrn7Kqo95JY/wT5elWGNVmxqFvn/AHia+pQiPwc/I1a1pj6Yck/JjjXsV7SrKaKUpRJSlKBSlKBSlKBSlKBSlKBSlKBSlKBSlKBSlKBSlKBVfva8IW3OrnX9gGW+fs/vehiwqr3zuc3SGRgrqCBkCVIkNrB01HXyZhGtRfScdb7a9rci25GhCsQfWDH41s2uyEa1Gi4tbHwxZRr6K3zqJsO7buWLoBbDKZyDSqKoVfWSoJkAe11q42vZs0K9Jgg9YYEFT8CAfhVJj01yz7lim2zbVWCDzqZGncSGB9IDA9/ScQbvZb4dFcdGUMPcRPaquz4dlibrl5acQMV6INY1PsKYmNB1q4AirYzSueUvp7SlKszKUpQKUpQKUpQKUpQKUpQKUpQKUpQKUpQKUpQKUpQKUpQKUpQKUpQKUpQKUpQKUpQKUpQKUpQKUpQKUpQKUp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data:image/jpeg;base64,/9j/4AAQSkZJRgABAQAAAQABAAD/2wCEAAkGBhQSEBUUEhQVFBQUFBYWFxYYFBgUFBYVFxYWFBgYFBUXHCceGBojHBUXHy8iIycqLiwsFh4xNTAqNSYrLCkBCQoKDgwOGg8PFCwcHyUsLi0sKSwsKSkpLCksLCwqKS0pKSwpLCkpKSwtKSkpKSkpKSkpKSksKSwsKSwsLCksLP/AABEIAOEA4QMBIgACEQEDEQH/xAAbAAEAAgMBAQAAAAAAAAAAAAAABAUCAwYBB//EAEkQAAIBAwEGAwQFCQUGBgMAAAECEQADEiEEBRMiMUEGUWEycYGRI0JSkqEUM1NicoKx0dIWQ5PBwgdjc6Ky4SSDo7PD8BUXNP/EABkBAQADAQEAAAAAAAAAAAAAAAABAgMEBf/EACQRAQEAAgICAgICAwAAAAAAAAABAhEDIQQxEjIiQUJxE1Fh/9oADAMBAAIRAxEAPwD7jUCzv2w7YrcWSQBMjKQxBWRzKeG8MJBxMHSp9cxc8DK4YPckHKFFtVQFrd63mU9nifTSWULOA0oOhvbWiKzMyqqzkSwAECTJPSBrS9tqIuTOqrGWRYAY6aye2o19RXOf2Dtktk5aQ6jkWYdby5MTOVz6d+fSQBp1mRvXwiL7KxcLFnhGLYMwHA6mAJeYidIBAJBC7O2IGCl1yaQFyEkrGUDvEifeKz46+Y7DqOp6Vy9vwLDl+Nz5hweEIyVw+oy7lUnHHoek6ef/AK+t4gcRicgWOMZDh2rf1SIYcKQdYzbQzQdZSlKBSlKBSlQN970Gz2WuHU9FH2nOij3dz6A1Fuu0ybuoh758VW9nbCDcuROKwAs9M2PSesamNY6TQN44vk8qWlHkQ7/jkv8ACqHZ9ju33KpzXDLsx0EnUljEAk6Af5AxMTwffYS2AjoGKlj8kZRXFeXkyv49R6E4eLCay7rpN2+OLbj6UY/rJzpp1Me0PgCPWunVwRIMg6gjoR6V8zXdbrDFHUK6Zs3WZIUDsRJA5dAG9a6vwttZE2idAMk9BIDKPQEqR+1HQVrxclt1kw5uLGT5YuipSldLlKUpQKUpQKUpQKUpQKUpQKUpQKUryaD2leTQtQe0rzIV7NApSlApXk14Wojb2a4//aLtMW7aj/eXPuJH/wAn8a60tXCeP2zvKg6iyfm5YD/p/hWPPdYVv43fJGe5mOz7vNxEe4QzsVtoLl1gn0YCKSATCA9+p0q33fvJntI7JcVrgRglxAjoHOONwAxkNTGnaoPgvaw1gr9lsv3bkuP+bMfCp22bVDlBdRS40mZSB2IIE94MfHpWeH1joz+1Qt27wfalvI9naLYVmtkXbS2uJ2yssG6dwTI9TWG5NsYX15CYZ7RMoJ0kHr3xX7wq82naQiM/ZRPv8gPeYHxqi3Bb5rM/WuFveBbYqfjgp+NP5RW/Wut/KX/RN95P50/KX/RN95P51tDV6GrqcW2n8pf9E33k/nT8of8ARN95P51ImvaJVW99ouC2hAdFNwC4UXO4tuG1UKG6sEBIBIDE6RIpxvba7eZCXLlskBC9g8UDCxDuEKggl3kQCIPSCtWvie9fS0rbOGLLcyZVTMsio7YxI0LBBoQe3eqixvrbWHNaKkMBAs3BmovFS+bEBORV5SJOROg6BgPE+28JXOzmSwGAsXpgJaLycpUlneDiR9GevWlzf+2iGFuQU1X8mugI825mWyfHIrpAPtD2SKz2TeW23Uvlka2w2e5w/ois3cEZDi/VgWZYkjl79Tqub929Aw4GRViB9FcYkLxBzEaHIKhDLIlyDGlBuvb921VLmz5wgtXXgB2WBBBZiFBBJQQw9Jy3dvfbOMEuocTcYZmxcggXcQoCmE5Dlm0g4+s1jY3rtwAt8Ms/Eg3GsMFFsuFyMMAYltAdQoPQycrW+9tyGVgAcYKQLdxmClmUgEwpgYtnOOp10AIdYKUpQKUpQK5Zdx7ULdm2HVBalSUvXBMujC4VCDIhVcYEkHiddK6mlBy1vw5tJsbRbu3+Ibtooks8KxlST6YrbOn1jcPetV/w7thuCLw4YZvavXSShuXnUMrAhiA1oT15OpgV11KDkNn8JbQGUm+fYti4Rdui47BLQY5jm1ZG7jQjpVjuHdW027rNfvcQFAIzYgty64FYWIYSDzZSRPS+rygj8K5+kH3P+9eG3c/SD7n/AHreWrAtUq7aClz9IP8ADH86xNu5+kH+GP51uLVgWortrKP+kH+GP6q4bxVZf8rMsNbduOQdOb188q7badqCAdSSYVR1Y9dJ09SToKrNv3MNoZWvQMZ5UJ5lJnF30lZHYDuJ1M480+WOtunxrcc/lpS+H9kYA3hoZS2GjQjIhpH1lyZRodCCR016BtdWtNkPssuJ9/Ms/vCpLWBiFiFGMAaCFIIAHlpEeVZk1ljNTTpyvyu1RvgHhE3GVAGSEDQPziSXbTLTsNB69ai7NfVGtc4OL2xJYT1Ca+utW3B4plxCCYQrq2kZOD0GphfdPkI1zcagg29MWDYHVDBkCSCyCQOmmnTtSzuVXf42LobYn20+8P51kNsT7afeH86jbPcRxIUCDBBAlSOoP/3WQRoRW4IvkPkK63nto2xPtp94fzrIban20+8P51qCL5L8hWYRfJfkKJ21bx3zbs2+IxyUuqcpX2nIUaswUde5FRz4p2cRk4BPUSpw5GuHJlJWAF1IJgkeYqVtey22UcQAKjLc64gFDkCe0CO9QLvhXZrvMZZWyZYuHBTcBzNvE6ZE5e8AiKhbaTb8RWDbFwuFRne2CwK81tmR9DqAChJJiAJMUteIrLIr5Yh3dFDKVZjbc22hTqBK9T5jpNa7vhiy1sI2ZAa6Sczk3GJa6rH7LFjIERpEQKy2jw9ZdUU5RauFwA5EMzcQyeo1PaDBImCQSWtPFuzYqxuqoZVYE+TBj28gjT2GJ10MXFUVrwZsoXFUIXBrQAdgoUrctsAAdPztw+9iavqBSlKBSlKBUWzvO07FUuW2YNiQHUkNBMEA9YVtP1T5VJNccnhEXQYvoVWQoQMyqxtXlVhLnAjjqwRSFGIIAnQOuO0LE5CJAmRElsQJ88tI89K9W6CSAQSpggGSDAaD5GCD7iK5S74IdrmR2hvaDAwcli7xMV16TrrMMJjpGyz4NZdnu2+KAbrK2KqVtcq2FlgSWJPBJMmDmQVbWQ6dLoYSCDqRoZ1BII07ggj4UJrj9p8CObTKt8Bny4jcMjJi11g8ZaFeII/Z0I6iP/Yq86tneCE3LhKrkQ4Ny+Va4cvaAuqViIxA6wVK12ZuiSJEgAkTqAZgkeRxPyPlWJaqTcm4W2drpNwMbiouQU5ko1053CxYM7cTXSOX5WBst+lf7tv+ipVqQWrAtUc2m/St923/AEVquqygk3WgAk6W+gE/YqVdsrPNcdvL6Nfhq5+Laf8AlipFQtj2RwizceYk8tv2m5m+p5k0S25uMOK+KgD2berEZfY6AR8z5VzW7r0MJqaTa5rxLtN62yhbkLcLAAELryKAXI5BzSWB0gmr78nb9I/yt/0Vwvi3L8ouKxJJUcOfsm2qnHsNcpjuay5LqOzxOP8AycmkS3tYXBsgtwsRy5ZKYkHimJLaCNeuvr2m4Ju2FZ2ctLKTxbgyxYqDAaJgVxG6tqRb+VyMAeG4iQLRTUEDtJDafZHlX0C3sy2LZ4c4ZhyJyAUkZ4z2iW+dU4u+3T52Mw1jZ3+r/wA/0XNkCXFYF4fkb6W51+ofa8+X98eVShso87n+Ld/qrzbbZNtgOsEj9oar+IFZWruQBHQgEe4iRXbx3ceDzzV2yGyjzuf4t3+qsxsg87n+Ld/rorVmrVox2jbx3aXthUMlblu5jcZmV8GDYsTkQDHrBAMGqh/D992bG8lsEmVtPcQW8smNoIsDUutw3NGJHQAiLXe+xtdt4oQCHViCWVXUHVGZOYA9dPIdpqrPhW4Nle0t4F7l1bj3DkpaLKWiSRPMWQPrPloYYQtK8veFL7Ov0oZFZGAa5dOlvaFuoAOxCCMiWnTQak4nwhfKMhvZq9rCTdvSrGxbtM+h+kyZW0Y6Az1JFbNk8KXiym9ezEy4D3DxCVvAFwSBym4igdCLYJ7BZHhvw7e2e7L3FNsWRbwUtEqLQUhW6QFcdT7WkTAhZGTwttMgceFyy5bl0EIXZjaAECOYHOcpWOldHuvZWt2lR2zKyJkkxkSoltTCwNfKpdKJKUpQKUpQK5G1/s/VFhXUEMP7kBWQcGLdxQ3Mh4MkTBzPSuuriW8S7WCwKaKLoBFthLbKjm60nSHdrQX9lutBIbwGQFxvDIOjljalptpYRcTnkoHBaIOgukdtbrcW5vyZGTPPJy844xIAxGp5VjFR9VQq64yaBfG17iRwQysyAANGJMZW2ZgJvc0Yj7Da+UzdXia69m4Xtc9mwtxtSgd2t8RAsjlBEz9k6a0RXRMa1sa5FfHrGfo00AkB2kSCcyMI4UgLlMc4MxzHBPHTtbL8FRBAxNwyslAbjyuItSzAHLqkeeMq11pNamNUO5/EVy/eKm2EUWS2Ek3A4dFAckBRIJK66gg6VZs1w9kT3k3D8hiB8zUqVvLVC3nfUIVZgMyqwTBObBTp1OhPTyNZHZZ9p3b0nAfJIPzJrRcW3bZdFQAl2aANFGOp6nmdflUZXUMJvKRN/LJ9hHb1jAfN4n4A1p2TiFnnFRxBpqxjC3InSPlW9dtQoXDBkAJJU5dNSNO/p1qNuecbhb2musxHkWVDHwmPhXNp6O+9Jty6FEsQBIEkwJJgdfWq/wAQbmG0WsQYdeZD2yiIb9U9D8D2qwu2gwhgCJBggESNR19ayJ86r7aY5XGzLH2+Z7u8O3b1/Brb2wNLjFSoC9wCdGbrET1npNfQN6K3ChComF1BPtcgAgjuwPwqbNQ7quBzlSOMhWBEJkoAbXUz39ajHGY+m/keTlz3eXWm3G5PW39xv66hbCbnDTW3ooHsN2Efb9KtFqu2Fvo191dHG8vyPUb14nnb+439dZrxPO39xv66Ka2Ka1csqHvZb5tKLZ5zetSULJ9HkM5bmIETJFVibft1s8NlzC8rXRYdyFm3FxcT9MSGcFVEjCSPtWm+L11bX0IORYAlVDsqwdVQkBjOI9ASe1UuxbXvLQMg0W2pyUEyyqnEykBiGY3GAJ0QjTSYaRYflu2HZc3Xh3ePalEtFylrJOJKhibgjPp2Gk99Sb43jFstYWWbmUW30AFnSQxgtneORgDhgE9zGtbbvEsGdCqjINimZWWtSVQxxCoDYnXQsebpWWyb23hckBArAsr/AEQxtsqAhUYvzy2Sk6xC/EtBt+bwe0Qtoq5W6FI2e4Gy4KvbaLnKsOzCGOuIAy1rtLRlRPWB2g9PLt7q5DaNu3kshbasQjlTh7TYM0EAwuLYgSwnXr1FvuQ7Txrv5QTgFUW+VQpi9tALDHWSnBJn0jvULLulKUClKUCuNveLtoThl7SoHw1IuYJxGsAZ8sllzfQEdPiOyqIm22bhxD23KsBAZWIcSRp2YYsf3T5UHJHxttDCU2ckqSWtqHZxjbV8HJUAFy+nlwz3MCbuXf7vfVDZVBdDuzqCSzKXUOSJEFbS6yw1AyHKG6fFVBMBRqxPQT3JP+deNRWtPDAJIABaJI0JIECT300rFm9a9vOFBJMACSToAB1JJ6CsGqVKwZq0sazY1qY1KlYu1Y7vt6cQ+08HX6qdUX00Mn1Y1p2sZQn22Cn9nVn/AOVSPjVgzQCToBqT0A7may5L+nT4+P8AJA3jaVRCqoa6ygkAAsFORyI68oI/erZuz2WPncf8Dh/oqEb2RNxpiOUdwnX4Fok/ujtVhu63FpAeuIJ97cx/Emq5TWLTDL58ls/STWF6yHUqwDKwIIPQg6EGsdn2ZUBCiMmZjqTzMZJ1r0XwXKfWADEehJA/6TWboZqoAAGgAgD0rTtvsfvW/wD3ErfWu6gdCJkMCJGvXTSgw4zTAQxPtMVAidYAJJ+IHvqssM6jGFbDlIkq0gDUTIIIIYdNGqw3ZtnFso50LKMh5P8AWHwM1p2pcboPZ1j95NR81J+5WmF1dOfnx3jtiu3KNGlD+uMR8G9k/A1MU1oWsF2JR7Mof1DA+K+yflXQ4U9TW1TVFvt7y2U4ZYtxUDFFbLhw0yERyPqyQvyFVbb12227lLb3VxXBGsvzmLc/S4rgRLtzjXGAAaheO2U1tU1yNrfe2l1AsBkZo4nCuW+UubYcozSn1XIP1QT3EdYpqFm4V7WK1lULwpSlElKUoBrkbngdmBDXFAAOACOVU8O+iuuTkpBvAhFOIw0AJkddXInwHCwt6GhQTh7YCoGV5JlXZJIM9e9Bi/gk3OIHvBgRcUjEtLPbugXLoLQbkX19Itp00jU3gRznlekNkQMTALW7yJoCPzZurjMmLS6jSDeAXGOF8LDo5YWznkqbPbkPlPs2CB6PBkCDjtngW46qovIgVGTktsPaR0Yg5yCwcMdQJXoZkSrWvbPAlx+JN/IXC+jqxHMXIcqpE3EDYgmdO/QL0t/bUGpdQCxWSwAyBIKz5ggiPQ1ze0+DLjm7DpbV3fFQhbK2SpXPWOXHlAGmTdJmpi+GJsJauPni99nMEZcZL6GJJII40zr7PrRWrbiAzBBgwYMwYBg+Rgj51g1Rdj2F7VpVDq7yzXGKlRcd2LswgnDUmPagQO1evtkA5qywJ81PorDqT0AME+VSzZ2BN4n7Cfi51/C2Pma1bbe4hKfUUw367DXH9kaT5nTsZ2rNq0znV21jtkYRE9wOInvqe8VHS3ioEzHfuT3J9SZPxrPGfLLbozyvHhMf207b7DDzBH3uX/OrfatoCCSCdQABHUmB1IHzNVVwSVHncQfJgx/AGrhkBEEAg9QRIPvFRy+1vFnVrCxtAcSO3UHRlPkw7VsxEz36TULaNyWm+oEbs6cjr+yy/wAOnpWjgXGVUNy4CSwcjFeVZBKkJIy0iDpl10rF1p207YqEAyWP1REx3JkgAepIpsCoLacNQqQCoAgAHXp8a1Wdz2U9m0nvKgk+8mSfjXlvUuLVwyjYsrAuoMBo1hhoR0aPSgjbgaA6+RVvmCh/G2al7zHID9l0PzYIfwYj41VbFtTJe5kMM15SU5xPEZxyxl9V+x69astt2hXtNiQ0FJg6j6Reo6j41pfswxu+Oz+3i1uWtK1tWuh56Hv2/dWz9ACWJIkWzdZeRyCEBBMuEX0yntVIN4bxOP0ZXBxkBbYllCXhzHQODFt4Q6sQukwOsWtq1C8c4+8dvwZktrIyxBstLhbe0OrFcwVLslhceqm4R16Y7VvbbbTNcdforRfIC3C3VRmjGW5GZF0gwWdfMCurWtqioXhsJfhpxI4mK5x7OUDKPSZqRWC1nULwpSlElKUoFc2vjVFz41t7eOoABd8Qt1yWTEEALaYyuSnorMdK6M1w+yb72LAm5sxtgg5aB1t22CpzGYVSNqjFJHO3rQXG0eM7KwIfMyMSuJlXa2ynyIKOfLl66ibLYNs41m3cAgXEV46xkAYn41zO0722AXC1ywy3AWZwUGStGeTKrwxPFIkT1MwBNW779tWRat8O4gNtCBiItqxwQPzaGRECY92tSrVk1amqh/txaLDFHK4sTABYQLhgBSVb831DQAZJEGrZN422RHyADqGWSOhE9iR37E1KlZtVU21ze0ElTinlkWCMfOeo9BJ76Tm2+39tfvCqAbyW3dfKCeI1xFU5Nctm5ZEp0Bb2xjM6etUz9L8Mny7Wb7abgbSAL1vD9ZIU5fFlueWgHnWbVHt7I4FroAFt5gzPIrAYx6vr+zUphU4zTPly+d20j27f/EH8DVsaqX0ZD5XE/E4f6hVtWfL7dPi/VFe9mqXbRzA1GJEOpEEA9J7j1WO9V+zXjxrhTF2JaInJQwt4i8uIK4hDoTJnTqaulUAQBA+VQdgX6faD+vbHysof9RrOOmpWykFFhiwj2j1PmT5H07dNK2iq9HZCzsuKFzkA2UCYF30BHtDt1+1MnbnxtORoQjEehg1B6U+yJmbczzM1wwSOz3NCNRqw/h3qZtG7EuFl5gVCkMXZoM5AiTMSvYjv0qJdXAJ1ARlGhxMEG3oe3tA/Cj7xtgM4a6txUPtBmBAU3ApUSMT1mB10Ik1rn1XNwWXG/wBtmzo+MhvMFX5oYEqQHEHqDqZqQu1Ee2jL6jnX5qJHxArHZXkt+2T5iGAYEHuDPWpiitp6cmU1bGq5vC2qhi0qzBVxDXCzGYACAknQ9B2rfs+3W2QOrqVIkGQBETJnpp59Kib02O06Lxiqol1bnMQqkiQAxPnl/CqgeF7INsflIGJt4K3DM3EFu2sgmX//AJ1GPmG79CY6PZ962XXJbiYnoSwUHTKRlEiDM1LO1oJl1ERMsBEiRMnSRrXI7u8LbIuIF5XhraqTwoZlAhU0gk4dF8vSt+w+BtnYErdNxedQZV4JS5bYEyRINwkQBEAa1C7qbO8rTDluIfbGjj6jFH7/AFWBB8oqRbvBuhB76EH0/wAj8q5TaP8AZ8jkTdbEZcuK6h2vswPYj/xDDUHoPWbrdG5+Dcvvp9LclQDIS2NcRoOtx7tw+t0iTAqF4tKUpRJSlKBUI7lsQRwrYkRoijpiR27FEP7i+QqbSgp9i8J7PaTHhq+rGWVTOQAMgALEKoiO3nrUvad3W39u2jaBeZQdAZA1HQHWptYMKK1U/wBn9nExZt6/qCffPWfX1qRashFCoAqqAAo0AA6AAVJYVqYVKlaWJ86j3rQaMgDichImCOhE9D61KYVqYVKlaGFamFSGFa2WpVQtrQ4NHUCR7xzD8QKsbwLoMHKTiwYAHlkNEHzGnxqORWzdjcmP6MlPgNV/5StY8sdXjZatiXUDYD9NtH/Etn4cG2P4qalJYh2bJjkFGJMqMZ1UdiZ19wqDsJ/8Rd/W/wBBwH4VlHXldWLOqjbHCW2tzKsQika4lmANs+UAkr6COwm2mqzeOyoYQKAHZrjxpJUQGJH1sipB6yk9qnGdo5LrG1o220zIcfaEMOvUGR0IP4+VQNibiMAOinX7QSEgMwIBONu2sFQdW0lSTZ7K5nB/aAkHpmvTL39iOx9CKliui47u3n4Z3GWPLVoCYAEmTAAk+ZjvW5RXiitiirKK7fuzI9tc2ZSH5MEFxizI9vEIQQxwd+2kT2qpO4NkIEX2tf3mLsqMqqy6MlwBgouI7c31rj+YK3u9bSFFLsUK3FKMIJDkMvRgQQVZwZERJ0iRSpuPYli2doEEl8DctCXh2yEKIAS6QFEKARp3qGkZL4d2KUI2hYt2renFt4m0nDAYjpqbSHLpM+eln4e2nZrNlVt3w4dkKjTIC5hbQLbUSqez2AGWkCAKhN27C78YbWVxe46k3LeIZH4jsuS6qGTLy5WmdYz2XdWwpeQ/lTE2FRtblsoBNvEM2OkmwpgEfW+ELR1N/f2z22xe9bVpIILqIIRrhy15eVGOsdDW1t72RM3rYghT9IuhIJAOvUgE/A1z207o2N3Zm2n88+eIuWwpLLetmFC6luI4nqSqifOJf3PsF1LjHasFuks30lpSBeF65iwZZ/vbjANMY+hqF3YbHt6XQSjBoJB7EEEjUHUdDUiud2Xadj2FLxF9QuTXbgNxSc2DOxCjWWxOg+yfWuioFKUoFKUoFeEV7Sg0sK1sK3sK1MKlStDCtbCt7CsCtSpYjkVgRW9lrArRWxHK1rtHG76Ouv7Sag/EMR8BUkrUXadnDOgboch8YDDr+xPwqufpfi6ziwIqr2IgXrhOgGZJ6ADiNJP3fwqYmzW1YQqhtY6T64z6eVQrAXK+GnEhpjrAe6DEazzVhP27svcT+CgfiQMioXLuVmQs+81EU5Oz+uA/ZQlT82yPuit9jZG1zcvlgY0ChkgysCdWAOtatj1WexZyPcXYj8CKtxTtl5N/F5f2bIaGGBlW6wfd3HYjuCay2W7kDIhlMMvWD169wRqD3B+A3ha1X7BkOntLpHTNeuJ9e4PY+hNdDibwK2KKwsXAyhl1B+HoQR2IOkdiK3qtQtIrt9Ja4am84tqrhpPT2XVh8Ua4PTr2qlO7938N1ubQWDYK5a6JOCkqORQNFstqBpw27g1beJ9mR7Izu8E5wr4sxDMj2yFVGBJKu/wBPaRV7Dsm7ypUXH5VuJDl1wULtSOFGIgEflDfuyNFAELxhvDdm71Fxrt9mbnFzVC7s3FMgBNCC9yCkCRBmIEx9y7JfvlBddnLXWABUrbOTNcgMhHMdpf2supgjERG/wDx+7zeIF27nezQlWbEqX5kZ8dVL3MQZM4gA8sCbuxdgsXWupeJYkoSWJALc5k46wMSWJMCCTrJheJjeB9nyBAYQ7NEqRDG2xWGUws2kIiCNYOprWfBKLwxbu3UFsnHVCVVluB1QlfrNcyJbLpAjSLbZN9WrrAW2yyzggHE4Y5QT19tTI0IOlTqJc03gDZ4YKbiAq6DEpK27gYXEDFC0NmTqSRAgiK6UUpQKUpQKptk8WbPcMZhOkZwgac4xJP+7cx1hSYirmuft+CNnHXNuV06gcjrcRgcVE6XW1Mn16yFkm/bBAIvWjMxzr2DE9/JHP7p8q9TfVg2zcF62bakAuHBUEwQJnqcljzyHnUA+D7Bdbjl3uBgxctBZhcW5LBQF+rjoAMSw7mtg8LWhYayCwVuFrKsfokS2kZKR0tr2669aDe3iDZhM37XKYP0i6Ezodf1T8j5U2XfNm62Nu4rNLjGYb6N2ttynWAyMPXE1Vp4Gtkc926xBvBDkJS3eLcRASCTkGALMSZWQVqbsnhm3avC6peRnAkY873LhBgZEA3GhSSBoYkTRFgN+7Of75AcS0FgDh9qDrBGoPca1hd35YABFxWnKMSGJxTiNAB1hSDp9oedaG8GWTbCMWOOEEGI4aG3bMGQSqx10JEx2rxfCFldUyVwoAbQgMFuLmUAAk8TWInBPsipV0s11AI1BAII1BB6EViUrxd3IERMQVtqFWdSAAFH4AVid3W/sL8qlXT0pUba1jA9xcT/AJjwz+Dk/Ctx3bb+wvxUH+NRts3db5Po7f5xfqL6+lRfRhPyjYrW3uHQG5a7lTK5ieViO48qj7AJuE+Qcn3vebT/ANL+PnU9LYUQAAB2AgfIVA2MHK8FMGTiYkCXvAae8E/Guaeq78u7Eva3ItuRoQjEehAJpZtAKAOgAA9wEVr2gMLDBiC3DIJAgE4kEgdte1Swla8Tn8j3GAWsgtZhayC1q5tId1eGxcewfzg8v94P9Xpr2MzVFehaj2hwmC/3bGE/Vb7HuP1fu/Zksby3Um0WzbuSVJkwY8/5/wACIIBEZ/CVgqyw4DMWMXHBlhdVgDMgEXrg/e9BFwq1mBULRUf2UsYhfpAFJKDiPFuSGhBMABgGHqB2AFY/2O2bFVwMKxYEsWJJVUaS0mCEWfdPWrulQuq9h8O27VzNMpm42pmWuBAWJPeLYHrLEyTNWlKUClKUClKUClKUClKUClKUHhFYFa2V5FEaaitYFa3laxK1KumgrUXb15QfJ7Z+bhf9U/Cp5WtG27OXtuo6lSB740/GKX0TqtFQ9lEXCezcSPXG8w/1/jUi1tathqAbgyVSRkRAJgd4mtVheWwftI8+9sLh/EH51zz1XZle4y23VCPMqnuyYL/nU8iq9NlUXFVVC5XGutHcqOp9cilWoWtOP0w5vs1hayC1mFrILWjHTALS7YDKVYSCIIraBXsUWkUu+Lu0W7VsWYe5xlBlfbtgMxVj9RmChcugJn0qH4d8SXbzqr2mUMGPMjW7gXRld1IhVOWETOSH1jp6VCzjh4u2kIGbZgJVemcIWXZnJfIAYr+UMDqNbR6a45XPF20KmbbMFBEgc5K48EtJKgGeKQo0nA9Sca6+lByK+K76ZG5aBVTcGQS6pnLaxbXGD2sWR6m+NBpOjafGG0F2VLUYtB5HLEcPadBpoQ9m3qR/eqIMhj2tKDlLXinaGbSwIEM35yV57SG17P51RcJPbT3x1dKUClKUClKUClKUClKUClKUCkUpQeRXmNZVheuhVLHooJPuAk0RpUbNbEAwJVrgUxqBxGEA9hAHyrG2wK2APq25PpyhIPrM6ehrKzZlFy0acz6MWzI90kj3VF3UntTMqSiySfogxwPrJDSepM66Vjv26tb0stiWbrn7Kqo95JY/wT5elWGNVmxqFvn/AHia+pQiPwc/I1a1pj6Yck/JjjXsV7SrKaKUpRJSlKBSlKBSlKBSlKBSlKBSlKBSlKBSlKBSlKBSlKBVfva8IW3OrnX9gGW+fs/vehiwqr3zuc3SGRgrqCBkCVIkNrB01HXyZhGtRfScdb7a9rci25GhCsQfWDH41s2uyEa1Gi4tbHwxZRr6K3zqJsO7buWLoBbDKZyDSqKoVfWSoJkAe11q42vZs0K9Jgg9YYEFT8CAfhVJj01yz7lim2zbVWCDzqZGncSGB9IDA9/ScQbvZb4dFcdGUMPcRPaquz4dlibrl5acQMV6INY1PsKYmNB1q4AirYzSueUvp7SlKszKUpQKUpQKUpQKUpQKUpQKUpQKUpQKUpQKUpQKUpQKUpQKUpQKUpQKUpQKUpQKUpQKUpQKUpQKUpQKUpQKUp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4582" name="Picture 6" descr="http://escuela.med.puc.cl/paginas/ops/curso/lecciones/leccion07/M3L7Imagenes/M3L7fig0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3059832" cy="648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6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La característica fundamental de la </a:t>
            </a:r>
            <a:r>
              <a:rPr lang="es-ES_tradnl" dirty="0" err="1" smtClean="0"/>
              <a:t>disgenesia</a:t>
            </a:r>
            <a:r>
              <a:rPr lang="es-ES_tradnl" dirty="0" smtClean="0"/>
              <a:t> gonadal es la ausencia de células germinales en la gónada.</a:t>
            </a:r>
          </a:p>
          <a:p>
            <a:r>
              <a:rPr lang="es-ES_tradnl" dirty="0" smtClean="0"/>
              <a:t>Peso menor a 2500gr. Talla baja (menor a 1.5m), ausencia de desarrollo de mamas, ausencia de comienzo de </a:t>
            </a:r>
            <a:r>
              <a:rPr lang="es-ES_tradnl" dirty="0" err="1" smtClean="0"/>
              <a:t>menstración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Sofocaciones e hipertonías, producción de gonadotrofinas.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484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77500" lnSpcReduction="20000"/>
          </a:bodyPr>
          <a:lstStyle/>
          <a:p>
            <a:r>
              <a:rPr lang="es-ES_tradnl" dirty="0" smtClean="0"/>
              <a:t>Aspecto macroscópico de gónadas característico, cintas o cordones blancos de .5cm. Ausencia de elementos </a:t>
            </a:r>
            <a:r>
              <a:rPr lang="es-ES_tradnl" dirty="0" err="1" smtClean="0"/>
              <a:t>fgerminales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GI: existen, pero completamente infantiles.</a:t>
            </a:r>
          </a:p>
          <a:p>
            <a:r>
              <a:rPr lang="es-ES_tradnl" dirty="0" smtClean="0"/>
              <a:t>GE: aspecto infantil.</a:t>
            </a:r>
          </a:p>
          <a:p>
            <a:r>
              <a:rPr lang="es-ES_tradnl" dirty="0" smtClean="0"/>
              <a:t>Vello escaso.</a:t>
            </a:r>
          </a:p>
          <a:p>
            <a:r>
              <a:rPr lang="es-ES_tradnl" dirty="0" smtClean="0"/>
              <a:t>Ausencia completa de desarrollo de mamas.</a:t>
            </a:r>
          </a:p>
          <a:p>
            <a:r>
              <a:rPr lang="es-ES_tradnl" dirty="0" smtClean="0"/>
              <a:t>Implantación baja de pelo en la nuca.</a:t>
            </a:r>
            <a:endParaRPr lang="es-ES" dirty="0"/>
          </a:p>
        </p:txBody>
      </p:sp>
      <p:pic>
        <p:nvPicPr>
          <p:cNvPr id="22530" name="Picture 2" descr="http://www.medicinayprevencion.com/sindromes/sindrome-de-tur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344"/>
            <a:ext cx="4365848" cy="736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4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552515" cy="4525963"/>
          </a:xfrm>
        </p:spPr>
        <p:txBody>
          <a:bodyPr/>
          <a:lstStyle/>
          <a:p>
            <a:r>
              <a:rPr lang="es-ES_tradnl" dirty="0" smtClean="0"/>
              <a:t>Coeficiente intelectual bajo.</a:t>
            </a:r>
          </a:p>
          <a:p>
            <a:r>
              <a:rPr lang="es-ES_tradnl" dirty="0" smtClean="0"/>
              <a:t>Libido disminuida.</a:t>
            </a:r>
          </a:p>
          <a:p>
            <a:r>
              <a:rPr lang="es-ES_tradnl" dirty="0" smtClean="0"/>
              <a:t>Estrógenos bajos, 17 – </a:t>
            </a:r>
            <a:r>
              <a:rPr lang="es-ES_tradnl" dirty="0" err="1" smtClean="0"/>
              <a:t>cetoesteroides</a:t>
            </a:r>
            <a:r>
              <a:rPr lang="es-ES_tradnl" dirty="0" smtClean="0"/>
              <a:t> bajos. Gonadotrofinas altas.</a:t>
            </a:r>
            <a:endParaRPr lang="es-E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715" y="1124744"/>
            <a:ext cx="2905125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38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Disgenesia</a:t>
            </a:r>
            <a:r>
              <a:rPr lang="es-ES_tradnl" dirty="0" smtClean="0"/>
              <a:t> gonadal pura: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Hoffenburg</a:t>
            </a:r>
            <a:r>
              <a:rPr lang="es-ES_tradnl" dirty="0" smtClean="0"/>
              <a:t> y </a:t>
            </a:r>
            <a:r>
              <a:rPr lang="es-ES_tradnl" dirty="0" err="1" smtClean="0"/>
              <a:t>Hackon</a:t>
            </a:r>
            <a:r>
              <a:rPr lang="es-ES_tradnl" dirty="0" smtClean="0"/>
              <a:t>, 1987.</a:t>
            </a:r>
          </a:p>
          <a:p>
            <a:r>
              <a:rPr lang="es-ES_tradnl" dirty="0" smtClean="0"/>
              <a:t>Grupo de individuos con gónadas rudimentarias con cariotipo normal XX o XY, y biotipo femenino normal aunque </a:t>
            </a:r>
            <a:r>
              <a:rPr lang="es-ES_tradnl" dirty="0" err="1" smtClean="0"/>
              <a:t>hipoplásico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Talla normal, GE y GI femeninos por ausencia de andrógenos durante la diferenciación sexual.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180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85000" lnSpcReduction="10000"/>
          </a:bodyPr>
          <a:lstStyle/>
          <a:p>
            <a:r>
              <a:rPr lang="es-ES_tradnl" dirty="0" smtClean="0"/>
              <a:t>Algunos XY pueden tener hiperplasia de clítoris por los andrógenos residuales de su gónada </a:t>
            </a:r>
            <a:r>
              <a:rPr lang="es-ES_tradnl" dirty="0" err="1" smtClean="0"/>
              <a:t>hipotrófica</a:t>
            </a:r>
            <a:r>
              <a:rPr lang="es-ES_tradnl" dirty="0" smtClean="0"/>
              <a:t>.</a:t>
            </a:r>
          </a:p>
          <a:p>
            <a:r>
              <a:rPr lang="es-ES_tradnl" dirty="0" err="1" smtClean="0"/>
              <a:t>Sx</a:t>
            </a:r>
            <a:r>
              <a:rPr lang="es-ES_tradnl" dirty="0" smtClean="0"/>
              <a:t> de </a:t>
            </a:r>
            <a:r>
              <a:rPr lang="es-ES_tradnl" dirty="0" err="1" smtClean="0"/>
              <a:t>Swyer</a:t>
            </a:r>
            <a:r>
              <a:rPr lang="es-ES_tradnl" dirty="0" smtClean="0"/>
              <a:t>: Producción de estradiol y </a:t>
            </a:r>
            <a:r>
              <a:rPr lang="es-ES_tradnl" dirty="0" err="1" smtClean="0"/>
              <a:t>estrona</a:t>
            </a:r>
            <a:r>
              <a:rPr lang="es-ES_tradnl" dirty="0" smtClean="0"/>
              <a:t> en las células </a:t>
            </a:r>
            <a:r>
              <a:rPr lang="es-ES_tradnl" dirty="0" err="1" smtClean="0"/>
              <a:t>hiliares</a:t>
            </a:r>
            <a:r>
              <a:rPr lang="es-ES_tradnl" dirty="0" smtClean="0"/>
              <a:t> de la gónada </a:t>
            </a:r>
            <a:r>
              <a:rPr lang="es-ES_tradnl" dirty="0" err="1" smtClean="0"/>
              <a:t>disgénica</a:t>
            </a:r>
            <a:r>
              <a:rPr lang="es-ES_tradnl" dirty="0" smtClean="0"/>
              <a:t>. Mamas, vello, grasa de distribución femenina.</a:t>
            </a:r>
            <a:endParaRPr lang="es-ES" dirty="0"/>
          </a:p>
        </p:txBody>
      </p:sp>
      <p:pic>
        <p:nvPicPr>
          <p:cNvPr id="25604" name="Picture 4" descr="http://web.me.com/jfallad/Sitio_web_286/HIPERPLASIA_SUPRARRENAL_CONG%C3%89NITA_Y_CLASIFICACI%C3%93N_DE_ANDREA_PRADER_files/dropped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5495638" cy="534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7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Disgenesia</a:t>
            </a:r>
            <a:r>
              <a:rPr lang="es-ES_tradnl" dirty="0" smtClean="0"/>
              <a:t> gonadal con feminización.</a:t>
            </a:r>
          </a:p>
          <a:p>
            <a:r>
              <a:rPr lang="es-ES_tradnl" dirty="0" err="1" smtClean="0"/>
              <a:t>Disgenesia</a:t>
            </a:r>
            <a:r>
              <a:rPr lang="es-ES_tradnl" dirty="0" smtClean="0"/>
              <a:t> gonadal con hipertrofia del falo.</a:t>
            </a:r>
          </a:p>
          <a:p>
            <a:r>
              <a:rPr lang="es-ES_tradnl" dirty="0" err="1" smtClean="0"/>
              <a:t>Disgenesia</a:t>
            </a:r>
            <a:r>
              <a:rPr lang="es-ES_tradnl" dirty="0" smtClean="0"/>
              <a:t> gonadal mixta. “Hembras” con ovarios rudimentarios y un testículo.</a:t>
            </a:r>
          </a:p>
          <a:p>
            <a:r>
              <a:rPr lang="es-ES_tradnl" dirty="0" err="1" smtClean="0"/>
              <a:t>Sx</a:t>
            </a:r>
            <a:r>
              <a:rPr lang="es-ES_tradnl" dirty="0" smtClean="0"/>
              <a:t>. De </a:t>
            </a:r>
            <a:r>
              <a:rPr lang="es-ES_tradnl" dirty="0" err="1" smtClean="0"/>
              <a:t>Noonan</a:t>
            </a:r>
            <a:r>
              <a:rPr lang="es-ES_tradnl" dirty="0" smtClean="0"/>
              <a:t>, 1963. Autosómico dominante, parece </a:t>
            </a:r>
            <a:r>
              <a:rPr lang="es-ES_tradnl" dirty="0" err="1" smtClean="0"/>
              <a:t>turner</a:t>
            </a:r>
            <a:r>
              <a:rPr lang="es-ES_tradnl" dirty="0" smtClean="0"/>
              <a:t>, pero con gónadas y cariotipo aparentemente normales.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408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Seudohermafroditismo femenino,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100" name="Picture 4" descr="http://28.media.tumblr.com/tumblr_lxcn4nGLjS1qbb8fh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51424"/>
            <a:ext cx="7598482" cy="520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51424"/>
            <a:ext cx="3652011" cy="547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59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Tx</a:t>
            </a:r>
            <a:r>
              <a:rPr lang="es-ES_tradnl" dirty="0" smtClean="0"/>
              <a:t>. Todos debería ser criados como mujeres.</a:t>
            </a:r>
          </a:p>
          <a:p>
            <a:r>
              <a:rPr lang="es-ES_tradnl" dirty="0" smtClean="0"/>
              <a:t>Estrógenos 12-14 años, .5mg estradiol/día, .3mg estrógenos conjugados/día. A los seis meses o al año se incrementa la dosis y se añaden </a:t>
            </a:r>
            <a:r>
              <a:rPr lang="es-ES_tradnl" dirty="0" err="1" smtClean="0"/>
              <a:t>gestágenos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28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SUPERhembras</a:t>
            </a:r>
            <a:r>
              <a:rPr lang="es-ES_tradnl" dirty="0" smtClean="0"/>
              <a:t>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67944" y="1600200"/>
            <a:ext cx="4618856" cy="4925144"/>
          </a:xfrm>
        </p:spPr>
        <p:txBody>
          <a:bodyPr/>
          <a:lstStyle/>
          <a:p>
            <a:r>
              <a:rPr lang="es-ES_tradnl" dirty="0" smtClean="0"/>
              <a:t>Biotipo femenino sin anomalías </a:t>
            </a:r>
            <a:r>
              <a:rPr lang="es-ES_tradnl" dirty="0" err="1" smtClean="0"/>
              <a:t>físias</a:t>
            </a:r>
            <a:r>
              <a:rPr lang="es-ES_tradnl" dirty="0" smtClean="0"/>
              <a:t> aparentes.</a:t>
            </a:r>
          </a:p>
          <a:p>
            <a:r>
              <a:rPr lang="es-ES_tradnl" dirty="0" smtClean="0"/>
              <a:t>Amenorrea secundaria o menopausia precoz, escasez de formaciones foliculares.</a:t>
            </a:r>
          </a:p>
          <a:p>
            <a:r>
              <a:rPr lang="es-ES_tradnl" dirty="0" smtClean="0"/>
              <a:t>Mujeres con </a:t>
            </a:r>
            <a:r>
              <a:rPr lang="es-ES_tradnl" smtClean="0"/>
              <a:t>déficit mental.</a:t>
            </a:r>
            <a:endParaRPr lang="es-E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816" y="1196752"/>
            <a:ext cx="4471937" cy="672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70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Gónadas + Cariotipo + grado intenso de masculinización.</a:t>
            </a:r>
          </a:p>
          <a:p>
            <a:pPr marL="0" indent="0" algn="ctr">
              <a:buNone/>
            </a:pPr>
            <a:r>
              <a:rPr lang="es-ES_tradnl" i="1" dirty="0" smtClean="0"/>
              <a:t>“Es una forma de intersexualidad producida por un déficit metabólico congénito, transmitido por un gen recesivo, y caracterizada en su forma clásica por masculinización más o menos acentuada en un sujeto con gónadas y sexo genético femenino.”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203339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0688"/>
            <a:ext cx="9432583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915816" y="119675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P450scc</a:t>
            </a:r>
            <a:endParaRPr lang="es-ES" dirty="0"/>
          </a:p>
        </p:txBody>
      </p:sp>
      <p:sp>
        <p:nvSpPr>
          <p:cNvPr id="8" name="7 Elipse"/>
          <p:cNvSpPr/>
          <p:nvPr/>
        </p:nvSpPr>
        <p:spPr>
          <a:xfrm>
            <a:off x="179512" y="3573016"/>
            <a:ext cx="187220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Elipse"/>
          <p:cNvSpPr/>
          <p:nvPr/>
        </p:nvSpPr>
        <p:spPr>
          <a:xfrm>
            <a:off x="2627784" y="1844824"/>
            <a:ext cx="165618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3275856" y="2708920"/>
            <a:ext cx="1296144" cy="36004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275856" y="3408979"/>
            <a:ext cx="1440435" cy="59608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2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Cuadro clínico: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Sx</a:t>
            </a:r>
            <a:r>
              <a:rPr lang="es-ES_tradnl" dirty="0" smtClean="0"/>
              <a:t>. </a:t>
            </a:r>
            <a:r>
              <a:rPr lang="es-ES_tradnl" dirty="0" err="1" smtClean="0"/>
              <a:t>Adrenogenital</a:t>
            </a:r>
            <a:r>
              <a:rPr lang="es-ES_tradnl" dirty="0" smtClean="0"/>
              <a:t>.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597"/>
            <a:ext cx="7128792" cy="692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www.virtual.unal.edu.co/cursos/enfermeria/2005359/contenido/endocrino/14_clip_image002_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39433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eb.me.com/jfallad/Sitio_web_286/HIPERPLASIA_SUPRARRENAL_CONG%C3%89NITA_Y_CLASIFICACI%C3%93N_DE_ANDREA_PRADER_files/Hiperp.%20Suprarr.10CM%20120P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135413" cy="695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43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2816"/>
            <a:ext cx="6020494" cy="647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Genitales externos: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Virilización</a:t>
            </a:r>
            <a:r>
              <a:rPr lang="es-ES_tradnl" dirty="0" smtClean="0"/>
              <a:t>, edad de inicio y </a:t>
            </a:r>
            <a:r>
              <a:rPr lang="es-ES_tradnl" dirty="0" err="1" smtClean="0"/>
              <a:t>Tx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343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1353</Words>
  <Application>Microsoft Office PowerPoint</Application>
  <PresentationFormat>Presentación en pantalla (4:3)</PresentationFormat>
  <Paragraphs>169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2" baseType="lpstr">
      <vt:lpstr>Tema de Office</vt:lpstr>
      <vt:lpstr>Estados intersexuales.</vt:lpstr>
      <vt:lpstr>Presentación de PowerPoint</vt:lpstr>
      <vt:lpstr>Identificación del sexo:</vt:lpstr>
      <vt:lpstr>Clasificación:</vt:lpstr>
      <vt:lpstr>Seudohermafroditismo femenino,</vt:lpstr>
      <vt:lpstr>Presentación de PowerPoint</vt:lpstr>
      <vt:lpstr>Presentación de PowerPoint</vt:lpstr>
      <vt:lpstr>Cuadro clínico:</vt:lpstr>
      <vt:lpstr>Genitales externos:</vt:lpstr>
      <vt:lpstr>Genitales femeninos:</vt:lpstr>
      <vt:lpstr>Caracteres sexuales secundarios:</vt:lpstr>
      <vt:lpstr>46, XX</vt:lpstr>
      <vt:lpstr>Formas especiales:</vt:lpstr>
      <vt:lpstr>Dx.</vt:lpstr>
      <vt:lpstr>Tx.</vt:lpstr>
      <vt:lpstr>Seudohermafroditismo femenino no originado por hiperplasia suprarrenal.</vt:lpstr>
      <vt:lpstr>Seudohermafroditismo masculino.</vt:lpstr>
      <vt:lpstr>Presentación de PowerPoint</vt:lpstr>
      <vt:lpstr>Presentación de PowerPoint</vt:lpstr>
      <vt:lpstr>Por fallo en la regresión:</vt:lpstr>
      <vt:lpstr>Por defectos enzimáticos en la biosíntesis:</vt:lpstr>
      <vt:lpstr>Presentación de PowerPoint</vt:lpstr>
      <vt:lpstr>Presentación de PowerPoint</vt:lpstr>
      <vt:lpstr>Presentación de PowerPoint</vt:lpstr>
      <vt:lpstr>Autosómica recesiva.</vt:lpstr>
      <vt:lpstr>Por anormalidades en la acción.</vt:lpstr>
      <vt:lpstr>Presentación de PowerPoint</vt:lpstr>
      <vt:lpstr>Presentación de PowerPoint</vt:lpstr>
      <vt:lpstr>Presentación de PowerPoint</vt:lpstr>
      <vt:lpstr>Incompleta:</vt:lpstr>
      <vt:lpstr>Por deficiencia de 5 a reductasa</vt:lpstr>
      <vt:lpstr>Presentación de PowerPoint</vt:lpstr>
      <vt:lpstr>Hermafroditismo verdadero: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Disgenesia gonadal, Sx de Turner:</vt:lpstr>
      <vt:lpstr>Turner, 1937.</vt:lpstr>
      <vt:lpstr>Presentación de PowerPoint</vt:lpstr>
      <vt:lpstr>Disgenesia gonadal:</vt:lpstr>
      <vt:lpstr>Turner:</vt:lpstr>
      <vt:lpstr>Presentación de PowerPoint</vt:lpstr>
      <vt:lpstr>Presentación de PowerPoint</vt:lpstr>
      <vt:lpstr>Presentación de PowerPoint</vt:lpstr>
      <vt:lpstr>Disgenesia gonadal pura:</vt:lpstr>
      <vt:lpstr>Presentación de PowerPoint</vt:lpstr>
      <vt:lpstr>Presentación de PowerPoint</vt:lpstr>
      <vt:lpstr>Presentación de PowerPoint</vt:lpstr>
      <vt:lpstr>SUPERhembras: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Jess Sam</dc:creator>
  <cp:lastModifiedBy>Jess Sam</cp:lastModifiedBy>
  <cp:revision>26</cp:revision>
  <dcterms:created xsi:type="dcterms:W3CDTF">2012-02-13T07:02:06Z</dcterms:created>
  <dcterms:modified xsi:type="dcterms:W3CDTF">2012-02-13T14:27:02Z</dcterms:modified>
</cp:coreProperties>
</file>