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7" d="100"/>
          <a:sy n="57"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B261C5C-F6C9-4EDA-8FAE-B33A470AA466}" type="datetimeFigureOut">
              <a:rPr lang="id-ID" smtClean="0"/>
              <a:pPr/>
              <a:t>9/20/2012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FFCC072-1510-42D9-8316-6B4992F6AD27}"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B261C5C-F6C9-4EDA-8FAE-B33A470AA466}" type="datetimeFigureOut">
              <a:rPr lang="id-ID" smtClean="0"/>
              <a:pPr/>
              <a:t>9/20/2012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FFCC072-1510-42D9-8316-6B4992F6AD27}"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B261C5C-F6C9-4EDA-8FAE-B33A470AA466}" type="datetimeFigureOut">
              <a:rPr lang="id-ID" smtClean="0"/>
              <a:pPr/>
              <a:t>9/20/2012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FFCC072-1510-42D9-8316-6B4992F6AD27}"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B261C5C-F6C9-4EDA-8FAE-B33A470AA466}" type="datetimeFigureOut">
              <a:rPr lang="id-ID" smtClean="0"/>
              <a:pPr/>
              <a:t>9/20/2012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FFCC072-1510-42D9-8316-6B4992F6AD27}"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261C5C-F6C9-4EDA-8FAE-B33A470AA466}" type="datetimeFigureOut">
              <a:rPr lang="id-ID" smtClean="0"/>
              <a:pPr/>
              <a:t>9/20/2012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FFCC072-1510-42D9-8316-6B4992F6AD27}"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B261C5C-F6C9-4EDA-8FAE-B33A470AA466}" type="datetimeFigureOut">
              <a:rPr lang="id-ID" smtClean="0"/>
              <a:pPr/>
              <a:t>9/20/2012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FFCC072-1510-42D9-8316-6B4992F6AD27}"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B261C5C-F6C9-4EDA-8FAE-B33A470AA466}" type="datetimeFigureOut">
              <a:rPr lang="id-ID" smtClean="0"/>
              <a:pPr/>
              <a:t>9/20/2012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FFCC072-1510-42D9-8316-6B4992F6AD27}"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B261C5C-F6C9-4EDA-8FAE-B33A470AA466}" type="datetimeFigureOut">
              <a:rPr lang="id-ID" smtClean="0"/>
              <a:pPr/>
              <a:t>9/20/2012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FFCC072-1510-42D9-8316-6B4992F6AD27}"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61C5C-F6C9-4EDA-8FAE-B33A470AA466}" type="datetimeFigureOut">
              <a:rPr lang="id-ID" smtClean="0"/>
              <a:pPr/>
              <a:t>9/20/2012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FFCC072-1510-42D9-8316-6B4992F6AD27}"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261C5C-F6C9-4EDA-8FAE-B33A470AA466}" type="datetimeFigureOut">
              <a:rPr lang="id-ID" smtClean="0"/>
              <a:pPr/>
              <a:t>9/20/2012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FFCC072-1510-42D9-8316-6B4992F6AD27}"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261C5C-F6C9-4EDA-8FAE-B33A470AA466}" type="datetimeFigureOut">
              <a:rPr lang="id-ID" smtClean="0"/>
              <a:pPr/>
              <a:t>9/20/2012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FFCC072-1510-42D9-8316-6B4992F6AD27}"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261C5C-F6C9-4EDA-8FAE-B33A470AA466}" type="datetimeFigureOut">
              <a:rPr lang="id-ID" smtClean="0"/>
              <a:pPr/>
              <a:t>9/20/2012</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CC072-1510-42D9-8316-6B4992F6AD27}"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4348" y="785794"/>
            <a:ext cx="8143932" cy="1470025"/>
          </a:xfrm>
        </p:spPr>
        <p:txBody>
          <a:bodyPr>
            <a:normAutofit fontScale="90000"/>
          </a:bodyPr>
          <a:lstStyle/>
          <a:p>
            <a:r>
              <a:rPr lang="id-ID" b="1" dirty="0" smtClean="0">
                <a:solidFill>
                  <a:schemeClr val="bg1"/>
                </a:solidFill>
              </a:rPr>
              <a:t>ASUHAN KEPERAWATAN CONGENITAL  ADRENAL HYPERPLASIA</a:t>
            </a:r>
            <a:endParaRPr lang="id-ID" dirty="0">
              <a:solidFill>
                <a:schemeClr val="bg1"/>
              </a:solidFill>
            </a:endParaRPr>
          </a:p>
        </p:txBody>
      </p:sp>
      <p:sp>
        <p:nvSpPr>
          <p:cNvPr id="3" name="Subtitle 2"/>
          <p:cNvSpPr>
            <a:spLocks noGrp="1"/>
          </p:cNvSpPr>
          <p:nvPr>
            <p:ph type="subTitle" idx="1"/>
          </p:nvPr>
        </p:nvSpPr>
        <p:spPr>
          <a:xfrm>
            <a:off x="1357290" y="3071810"/>
            <a:ext cx="6400800" cy="1752600"/>
          </a:xfrm>
        </p:spPr>
        <p:txBody>
          <a:bodyPr/>
          <a:lstStyle/>
          <a:p>
            <a:r>
              <a:rPr lang="id-ID" dirty="0" smtClean="0">
                <a:solidFill>
                  <a:schemeClr val="bg1"/>
                </a:solidFill>
              </a:rPr>
              <a:t>BY :</a:t>
            </a:r>
          </a:p>
          <a:p>
            <a:r>
              <a:rPr lang="id-ID" dirty="0" smtClean="0">
                <a:solidFill>
                  <a:schemeClr val="bg1"/>
                </a:solidFill>
              </a:rPr>
              <a:t>PRODALIMA, S.Kep, Ners</a:t>
            </a:r>
            <a:endParaRPr lang="id-ID"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NexT...</a:t>
            </a:r>
            <a:endParaRPr lang="id-ID" dirty="0"/>
          </a:p>
        </p:txBody>
      </p:sp>
      <p:graphicFrame>
        <p:nvGraphicFramePr>
          <p:cNvPr id="4" name="Content Placeholder 3"/>
          <p:cNvGraphicFramePr>
            <a:graphicFrameLocks noGrp="1"/>
          </p:cNvGraphicFramePr>
          <p:nvPr>
            <p:ph idx="1"/>
          </p:nvPr>
        </p:nvGraphicFramePr>
        <p:xfrm>
          <a:off x="0" y="1214422"/>
          <a:ext cx="9144000" cy="5357851"/>
        </p:xfrm>
        <a:graphic>
          <a:graphicData uri="http://schemas.openxmlformats.org/drawingml/2006/table">
            <a:tbl>
              <a:tblPr firstRow="1" bandRow="1">
                <a:tableStyleId>{5C22544A-7EE6-4342-B048-85BDC9FD1C3A}</a:tableStyleId>
              </a:tblPr>
              <a:tblGrid>
                <a:gridCol w="4572000"/>
                <a:gridCol w="4572000"/>
              </a:tblGrid>
              <a:tr h="446488">
                <a:tc>
                  <a:txBody>
                    <a:bodyPr/>
                    <a:lstStyle/>
                    <a:p>
                      <a:pPr algn="ctr">
                        <a:lnSpc>
                          <a:spcPct val="115000"/>
                        </a:lnSpc>
                        <a:spcAft>
                          <a:spcPts val="1000"/>
                        </a:spcAft>
                      </a:pPr>
                      <a:r>
                        <a:rPr lang="id-ID" sz="2400" dirty="0">
                          <a:latin typeface="Times New Roman"/>
                          <a:ea typeface="Times New Roman"/>
                          <a:cs typeface="Times New Roman"/>
                        </a:rPr>
                        <a:t>Intervensi</a:t>
                      </a:r>
                      <a:endParaRPr lang="id-ID" sz="2400" dirty="0">
                        <a:latin typeface="Calibri"/>
                        <a:ea typeface="Calibri"/>
                        <a:cs typeface="Times New Roman"/>
                      </a:endParaRPr>
                    </a:p>
                  </a:txBody>
                  <a:tcPr marL="0" marR="0" marT="0" marB="0"/>
                </a:tc>
                <a:tc>
                  <a:txBody>
                    <a:bodyPr/>
                    <a:lstStyle/>
                    <a:p>
                      <a:pPr algn="ctr">
                        <a:lnSpc>
                          <a:spcPct val="115000"/>
                        </a:lnSpc>
                        <a:spcAft>
                          <a:spcPts val="1000"/>
                        </a:spcAft>
                      </a:pPr>
                      <a:r>
                        <a:rPr lang="id-ID" sz="2400" dirty="0">
                          <a:latin typeface="Times New Roman"/>
                          <a:ea typeface="Times New Roman"/>
                          <a:cs typeface="Times New Roman"/>
                        </a:rPr>
                        <a:t>Rasional</a:t>
                      </a:r>
                      <a:endParaRPr lang="id-ID" sz="2400" dirty="0">
                        <a:latin typeface="Calibri"/>
                        <a:ea typeface="Calibri"/>
                        <a:cs typeface="Times New Roman"/>
                      </a:endParaRPr>
                    </a:p>
                  </a:txBody>
                  <a:tcPr marL="0" marR="0" marT="0" marB="0"/>
                </a:tc>
              </a:tr>
              <a:tr h="4911363">
                <a:tc>
                  <a:txBody>
                    <a:bodyPr/>
                    <a:lstStyle/>
                    <a:p>
                      <a:pPr marL="365125" indent="-365125">
                        <a:lnSpc>
                          <a:spcPct val="115000"/>
                        </a:lnSpc>
                        <a:spcAft>
                          <a:spcPts val="0"/>
                        </a:spcAft>
                        <a:buFont typeface="Arial" pitchFamily="34" charset="0"/>
                        <a:buChar char="•"/>
                      </a:pPr>
                      <a:r>
                        <a:rPr lang="id-ID" sz="2400" dirty="0" smtClean="0">
                          <a:latin typeface="Times New Roman"/>
                          <a:ea typeface="Times New Roman"/>
                          <a:cs typeface="Times New Roman"/>
                        </a:rPr>
                        <a:t>Mennjelaskan </a:t>
                      </a:r>
                      <a:r>
                        <a:rPr lang="id-ID" sz="2400" dirty="0">
                          <a:latin typeface="Times New Roman"/>
                          <a:ea typeface="Times New Roman"/>
                          <a:cs typeface="Times New Roman"/>
                        </a:rPr>
                        <a:t>kepada keluarga tentang kondisi </a:t>
                      </a:r>
                      <a:r>
                        <a:rPr lang="id-ID" sz="2400" dirty="0" smtClean="0">
                          <a:latin typeface="Times New Roman"/>
                          <a:ea typeface="Times New Roman"/>
                          <a:cs typeface="Times New Roman"/>
                        </a:rPr>
                        <a:t>pasien.</a:t>
                      </a:r>
                    </a:p>
                    <a:p>
                      <a:pPr marL="365125" indent="-365125">
                        <a:lnSpc>
                          <a:spcPct val="115000"/>
                        </a:lnSpc>
                        <a:spcAft>
                          <a:spcPts val="0"/>
                        </a:spcAft>
                        <a:buFont typeface="Arial" pitchFamily="34" charset="0"/>
                        <a:buChar char="•"/>
                      </a:pPr>
                      <a:endParaRPr lang="id-ID" sz="2400" dirty="0" smtClean="0">
                        <a:latin typeface="Times New Roman"/>
                        <a:ea typeface="Times New Roman"/>
                        <a:cs typeface="Times New Roman"/>
                      </a:endParaRPr>
                    </a:p>
                    <a:p>
                      <a:pPr marL="365125" indent="-365125">
                        <a:lnSpc>
                          <a:spcPct val="115000"/>
                        </a:lnSpc>
                        <a:spcAft>
                          <a:spcPts val="0"/>
                        </a:spcAft>
                        <a:buFont typeface="Arial" pitchFamily="34" charset="0"/>
                        <a:buChar char="•"/>
                      </a:pPr>
                      <a:endParaRPr lang="id-ID" sz="2400" dirty="0" smtClean="0">
                        <a:latin typeface="Times New Roman"/>
                        <a:ea typeface="Times New Roman"/>
                        <a:cs typeface="Times New Roman"/>
                      </a:endParaRPr>
                    </a:p>
                    <a:p>
                      <a:pPr marL="365125" indent="-365125">
                        <a:lnSpc>
                          <a:spcPct val="115000"/>
                        </a:lnSpc>
                        <a:spcAft>
                          <a:spcPts val="0"/>
                        </a:spcAft>
                        <a:buFont typeface="Arial" pitchFamily="34" charset="0"/>
                        <a:buChar char="•"/>
                      </a:pPr>
                      <a:r>
                        <a:rPr lang="id-ID" sz="2400" dirty="0" smtClean="0">
                          <a:latin typeface="Times New Roman"/>
                          <a:ea typeface="Times New Roman"/>
                          <a:cs typeface="Times New Roman"/>
                        </a:rPr>
                        <a:t>Konseling </a:t>
                      </a:r>
                      <a:r>
                        <a:rPr lang="id-ID" sz="2400" dirty="0">
                          <a:latin typeface="Times New Roman"/>
                          <a:ea typeface="Times New Roman"/>
                          <a:cs typeface="Times New Roman"/>
                        </a:rPr>
                        <a:t>kepada keluarga mengenai permasalahan yang sedang dialami dan kemungkinan dihadapi </a:t>
                      </a:r>
                      <a:r>
                        <a:rPr lang="id-ID" sz="2400" dirty="0" smtClean="0">
                          <a:latin typeface="Times New Roman"/>
                          <a:ea typeface="Times New Roman"/>
                          <a:cs typeface="Times New Roman"/>
                        </a:rPr>
                        <a:t>pasien.</a:t>
                      </a:r>
                    </a:p>
                    <a:p>
                      <a:pPr marL="365125" indent="-365125">
                        <a:lnSpc>
                          <a:spcPct val="115000"/>
                        </a:lnSpc>
                        <a:spcAft>
                          <a:spcPts val="0"/>
                        </a:spcAft>
                        <a:buFont typeface="Arial" pitchFamily="34" charset="0"/>
                        <a:buChar char="•"/>
                      </a:pPr>
                      <a:r>
                        <a:rPr lang="id-ID" sz="2400" dirty="0" smtClean="0">
                          <a:latin typeface="Times New Roman"/>
                          <a:ea typeface="Times New Roman"/>
                          <a:cs typeface="Times New Roman"/>
                        </a:rPr>
                        <a:t>Mendiskusikan </a:t>
                      </a:r>
                      <a:r>
                        <a:rPr lang="id-ID" sz="2400" dirty="0">
                          <a:latin typeface="Times New Roman"/>
                          <a:ea typeface="Times New Roman"/>
                          <a:cs typeface="Times New Roman"/>
                        </a:rPr>
                        <a:t>tindakan-tindakan yang dapat dilakukan untuk menghadapi kondisi pasien.</a:t>
                      </a:r>
                      <a:endParaRPr lang="id-ID" sz="2400" dirty="0">
                        <a:latin typeface="Calibri"/>
                        <a:ea typeface="Calibri"/>
                        <a:cs typeface="Times New Roman"/>
                      </a:endParaRPr>
                    </a:p>
                  </a:txBody>
                  <a:tcPr marL="0" marR="0" marT="0" marB="0"/>
                </a:tc>
                <a:tc>
                  <a:txBody>
                    <a:bodyPr/>
                    <a:lstStyle/>
                    <a:p>
                      <a:pPr marL="365125" indent="-365125">
                        <a:lnSpc>
                          <a:spcPct val="115000"/>
                        </a:lnSpc>
                        <a:spcAft>
                          <a:spcPts val="0"/>
                        </a:spcAft>
                        <a:buFont typeface="Arial" pitchFamily="34" charset="0"/>
                        <a:buChar char="•"/>
                      </a:pPr>
                      <a:r>
                        <a:rPr lang="id-ID" sz="2400" dirty="0" smtClean="0">
                          <a:latin typeface="Times New Roman"/>
                          <a:ea typeface="Times New Roman"/>
                          <a:cs typeface="Times New Roman"/>
                        </a:rPr>
                        <a:t>Dengan </a:t>
                      </a:r>
                      <a:r>
                        <a:rPr lang="id-ID" sz="2400" dirty="0">
                          <a:latin typeface="Times New Roman"/>
                          <a:ea typeface="Times New Roman"/>
                          <a:cs typeface="Times New Roman"/>
                        </a:rPr>
                        <a:t>pengetahuan yang cukup maka akan mengurangi tingkat kekhawatiran dan persepsi negatif keluarga </a:t>
                      </a:r>
                      <a:r>
                        <a:rPr lang="id-ID" sz="2400" dirty="0" smtClean="0">
                          <a:latin typeface="Times New Roman"/>
                          <a:ea typeface="Times New Roman"/>
                          <a:cs typeface="Times New Roman"/>
                        </a:rPr>
                        <a:t>pasien.</a:t>
                      </a:r>
                    </a:p>
                    <a:p>
                      <a:pPr marL="365125" indent="-365125">
                        <a:lnSpc>
                          <a:spcPct val="115000"/>
                        </a:lnSpc>
                        <a:spcAft>
                          <a:spcPts val="0"/>
                        </a:spcAft>
                        <a:buFont typeface="Arial" pitchFamily="34" charset="0"/>
                        <a:buChar char="•"/>
                      </a:pPr>
                      <a:r>
                        <a:rPr lang="id-ID" sz="2400" dirty="0" smtClean="0">
                          <a:latin typeface="Times New Roman"/>
                          <a:ea typeface="Times New Roman"/>
                          <a:cs typeface="Times New Roman"/>
                        </a:rPr>
                        <a:t>Agar </a:t>
                      </a:r>
                      <a:r>
                        <a:rPr lang="id-ID" sz="2400" dirty="0">
                          <a:latin typeface="Times New Roman"/>
                          <a:ea typeface="Times New Roman"/>
                          <a:cs typeface="Times New Roman"/>
                        </a:rPr>
                        <a:t>keluarga memiliki gambaran tentang kondisi pasien</a:t>
                      </a:r>
                      <a:r>
                        <a:rPr lang="id-ID" sz="2400" dirty="0" smtClean="0">
                          <a:latin typeface="Times New Roman"/>
                          <a:ea typeface="Times New Roman"/>
                          <a:cs typeface="Times New Roman"/>
                        </a:rPr>
                        <a:t>.</a:t>
                      </a:r>
                    </a:p>
                    <a:p>
                      <a:pPr marL="365125" indent="-365125">
                        <a:lnSpc>
                          <a:spcPct val="115000"/>
                        </a:lnSpc>
                        <a:spcAft>
                          <a:spcPts val="0"/>
                        </a:spcAft>
                        <a:buFont typeface="Arial" pitchFamily="34" charset="0"/>
                        <a:buNone/>
                      </a:pPr>
                      <a:endParaRPr lang="id-ID" sz="2400" dirty="0" smtClean="0">
                        <a:latin typeface="Times New Roman"/>
                        <a:ea typeface="Times New Roman"/>
                        <a:cs typeface="Times New Roman"/>
                      </a:endParaRPr>
                    </a:p>
                    <a:p>
                      <a:pPr marL="365125" indent="-365125">
                        <a:lnSpc>
                          <a:spcPct val="115000"/>
                        </a:lnSpc>
                        <a:spcAft>
                          <a:spcPts val="0"/>
                        </a:spcAft>
                        <a:buFont typeface="Arial" pitchFamily="34" charset="0"/>
                        <a:buNone/>
                      </a:pPr>
                      <a:endParaRPr lang="id-ID" sz="2400" dirty="0" smtClean="0">
                        <a:latin typeface="Times New Roman"/>
                        <a:ea typeface="Times New Roman"/>
                        <a:cs typeface="Times New Roman"/>
                      </a:endParaRPr>
                    </a:p>
                    <a:p>
                      <a:pPr marL="365125" indent="-365125">
                        <a:lnSpc>
                          <a:spcPct val="115000"/>
                        </a:lnSpc>
                        <a:spcAft>
                          <a:spcPts val="0"/>
                        </a:spcAft>
                        <a:buFont typeface="Arial" pitchFamily="34" charset="0"/>
                        <a:buChar char="•"/>
                      </a:pPr>
                      <a:r>
                        <a:rPr lang="id-ID" sz="2400" dirty="0" smtClean="0">
                          <a:latin typeface="Times New Roman"/>
                          <a:ea typeface="Times New Roman"/>
                          <a:cs typeface="Times New Roman"/>
                        </a:rPr>
                        <a:t> Membantu </a:t>
                      </a:r>
                      <a:r>
                        <a:rPr lang="id-ID" sz="2400" dirty="0">
                          <a:latin typeface="Times New Roman"/>
                          <a:ea typeface="Times New Roman"/>
                          <a:cs typeface="Times New Roman"/>
                        </a:rPr>
                        <a:t>keluarga memutuskan tindakan yang harus dilakukan nantinya.</a:t>
                      </a:r>
                      <a:endParaRPr lang="id-ID" sz="2400" dirty="0">
                        <a:latin typeface="Calibri"/>
                        <a:ea typeface="Calibri"/>
                        <a:cs typeface="Times New Roman"/>
                      </a:endParaRPr>
                    </a:p>
                  </a:txBody>
                  <a:tcPr marL="0" marR="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a:t>
            </a:r>
            <a:endParaRPr lang="id-ID" dirty="0"/>
          </a:p>
        </p:txBody>
      </p:sp>
      <p:sp>
        <p:nvSpPr>
          <p:cNvPr id="3" name="Content Placeholder 2"/>
          <p:cNvSpPr>
            <a:spLocks noGrp="1"/>
          </p:cNvSpPr>
          <p:nvPr>
            <p:ph idx="1"/>
          </p:nvPr>
        </p:nvSpPr>
        <p:spPr>
          <a:xfrm>
            <a:off x="428596" y="1357298"/>
            <a:ext cx="8229600" cy="5500702"/>
          </a:xfrm>
        </p:spPr>
        <p:txBody>
          <a:bodyPr>
            <a:noAutofit/>
          </a:bodyPr>
          <a:lstStyle/>
          <a:p>
            <a:pPr algn="just">
              <a:buNone/>
            </a:pPr>
            <a:r>
              <a:rPr lang="id-ID" sz="2400" dirty="0" smtClean="0"/>
              <a:t>	</a:t>
            </a:r>
            <a:r>
              <a:rPr lang="id-ID" sz="2400" dirty="0"/>
              <a:t>Congenital adrenal Hyperplasia (CAH) adalah suatu kelainan bawaan yang disebabkan kelainan kromosom dan gen (autosomal recessive inheritance), menyebabkan kegagalan produksi hormon oleh kortek kelenjar adrenal yang mengalami penebalan atau pertumbuhan berlebih (hiperplasia) sejak dalam kandungan (kongenital). Kelainan yang terjadi adalah tidak bekerjanya enzim 21-hydroxilase sehingga mempengaruhi produksi kortisol dan aldosteron. Hal ini menyebabkan terpengaruhnya pengaturan tekanan darah, kadar gula darah, sistim kekebalan tubuh, dan kadar garam dalam tubuh</a:t>
            </a:r>
            <a:r>
              <a:rPr lang="id-ID" sz="2400" dirty="0" smtClean="0"/>
              <a:t>.</a:t>
            </a:r>
          </a:p>
          <a:p>
            <a:pPr indent="22225" algn="just">
              <a:buNone/>
            </a:pPr>
            <a:r>
              <a:rPr lang="id-ID" sz="1200" b="1" dirty="0" smtClean="0"/>
              <a:t>Kortek </a:t>
            </a:r>
            <a:r>
              <a:rPr lang="id-ID" sz="1200" b="1" dirty="0" smtClean="0">
                <a:sym typeface="Wingdings" pitchFamily="2" charset="2"/>
              </a:rPr>
              <a:t>(adrenal) </a:t>
            </a:r>
            <a:r>
              <a:rPr lang="id-ID" sz="1200" dirty="0" smtClean="0"/>
              <a:t>adalah </a:t>
            </a:r>
            <a:r>
              <a:rPr lang="id-ID" sz="1200" dirty="0" smtClean="0"/>
              <a:t>lapisan luar dari kelenjar adrenal yang menghasilkan hormon </a:t>
            </a:r>
            <a:r>
              <a:rPr lang="id-ID" sz="1200" dirty="0" smtClean="0"/>
              <a:t>steroid.</a:t>
            </a:r>
          </a:p>
          <a:p>
            <a:pPr indent="22225" algn="just">
              <a:buNone/>
            </a:pPr>
            <a:r>
              <a:rPr lang="id-ID" sz="1200" b="1" dirty="0" smtClean="0"/>
              <a:t>Kortiso</a:t>
            </a:r>
            <a:r>
              <a:rPr lang="id-ID" sz="1200" dirty="0" smtClean="0"/>
              <a:t>l adalah hormon steroid yang digunakan untuk mengembalikan keseimbangan tubuh selama periode </a:t>
            </a:r>
            <a:r>
              <a:rPr lang="id-ID" sz="1200" dirty="0" smtClean="0"/>
              <a:t>stres</a:t>
            </a:r>
            <a:r>
              <a:rPr lang="id-ID" sz="1200" dirty="0" smtClean="0"/>
              <a:t>. Oleh sebab itu, kortisol disebut juga sebagai “hormon stres”.</a:t>
            </a:r>
            <a:endParaRPr lang="id-ID" sz="1200" dirty="0" smtClean="0"/>
          </a:p>
          <a:p>
            <a:pPr>
              <a:buNone/>
            </a:pPr>
            <a:r>
              <a:rPr lang="id-ID" sz="1200" dirty="0" smtClean="0"/>
              <a:t>	</a:t>
            </a:r>
            <a:r>
              <a:rPr lang="id-ID" sz="1200" b="1" dirty="0" smtClean="0"/>
              <a:t>Epinefrin </a:t>
            </a:r>
            <a:r>
              <a:rPr lang="id-ID" sz="1200" b="1" dirty="0" smtClean="0"/>
              <a:t>(adrenalin</a:t>
            </a:r>
            <a:r>
              <a:rPr lang="id-ID" sz="1200" dirty="0" smtClean="0"/>
              <a:t>) bisa digunakan untuk mengobati serangan jantung dan/atau disritmia jantung/ meningkatkan denyut </a:t>
            </a:r>
            <a:r>
              <a:rPr lang="id-ID" sz="1200" dirty="0" smtClean="0"/>
              <a:t>jantung/</a:t>
            </a:r>
            <a:r>
              <a:rPr lang="sv-SE" sz="1200" dirty="0" smtClean="0"/>
              <a:t> melebarkan otot-otot kaki, dan meningkatkan gula darah dengan mendorong penggunaan glukosa.</a:t>
            </a:r>
          </a:p>
          <a:p>
            <a:pPr>
              <a:buNone/>
            </a:pPr>
            <a:r>
              <a:rPr lang="id-ID" sz="1200" dirty="0" smtClean="0"/>
              <a:t>	</a:t>
            </a:r>
            <a:r>
              <a:rPr lang="sv-SE" sz="1200" dirty="0" smtClean="0"/>
              <a:t>Peningkatan </a:t>
            </a:r>
            <a:r>
              <a:rPr lang="sv-SE" sz="1200" dirty="0" smtClean="0"/>
              <a:t>aliran darah dan energi mempertinggi pengiriman oksigen dan glukosa ke otot dan otak.</a:t>
            </a:r>
          </a:p>
          <a:p>
            <a:pPr algn="just">
              <a:buNone/>
            </a:pPr>
            <a:endParaRPr lang="id-ID" sz="1200" dirty="0" smtClean="0"/>
          </a:p>
          <a:p>
            <a:pPr algn="just">
              <a:buNone/>
            </a:pPr>
            <a:endParaRPr lang="id-ID" sz="2400" dirty="0"/>
          </a:p>
          <a:p>
            <a:pPr algn="just">
              <a:buNone/>
            </a:pPr>
            <a:endParaRPr lang="id-ID"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KLASIFIKASI</a:t>
            </a:r>
            <a:endParaRPr lang="id-ID" dirty="0"/>
          </a:p>
        </p:txBody>
      </p:sp>
      <p:sp>
        <p:nvSpPr>
          <p:cNvPr id="3" name="Content Placeholder 2"/>
          <p:cNvSpPr>
            <a:spLocks noGrp="1"/>
          </p:cNvSpPr>
          <p:nvPr>
            <p:ph idx="1"/>
          </p:nvPr>
        </p:nvSpPr>
        <p:spPr/>
        <p:txBody>
          <a:bodyPr>
            <a:normAutofit fontScale="92500"/>
          </a:bodyPr>
          <a:lstStyle/>
          <a:p>
            <a:pPr algn="just">
              <a:buNone/>
            </a:pPr>
            <a:r>
              <a:rPr lang="id-ID" dirty="0"/>
              <a:t>1. CAH tipe kehilangan garam berat</a:t>
            </a:r>
          </a:p>
          <a:p>
            <a:pPr algn="just">
              <a:buNone/>
            </a:pPr>
            <a:r>
              <a:rPr lang="id-ID" dirty="0" smtClean="0"/>
              <a:t>	Terjadi </a:t>
            </a:r>
            <a:r>
              <a:rPr lang="id-ID" dirty="0"/>
              <a:t>karena kekurangan enzim yang berat, menyebabkan kortisol dan aldosteron yang rendah, dan meningkatkan androgen</a:t>
            </a:r>
            <a:r>
              <a:rPr lang="id-ID" dirty="0" smtClean="0"/>
              <a:t>.</a:t>
            </a:r>
          </a:p>
          <a:p>
            <a:pPr algn="just">
              <a:buNone/>
            </a:pPr>
            <a:r>
              <a:rPr lang="id-ID" dirty="0"/>
              <a:t>2. CAH tipe virilisasi</a:t>
            </a:r>
          </a:p>
          <a:p>
            <a:pPr algn="just">
              <a:buNone/>
            </a:pPr>
            <a:r>
              <a:rPr lang="id-ID" dirty="0" smtClean="0"/>
              <a:t>	CAH </a:t>
            </a:r>
            <a:r>
              <a:rPr lang="id-ID" dirty="0"/>
              <a:t>tipe ini merupakan hasil kegagalan enzim yang lebih ringan, menyebabkan rendahnya kadar kortisol, normal atau sedikit rendah kadar aldosteron, dan tingginya kadar androgen.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NexT...</a:t>
            </a:r>
            <a:endParaRPr lang="id-ID" dirty="0"/>
          </a:p>
        </p:txBody>
      </p:sp>
      <p:sp>
        <p:nvSpPr>
          <p:cNvPr id="3" name="Content Placeholder 2"/>
          <p:cNvSpPr>
            <a:spLocks noGrp="1"/>
          </p:cNvSpPr>
          <p:nvPr>
            <p:ph idx="1"/>
          </p:nvPr>
        </p:nvSpPr>
        <p:spPr/>
        <p:txBody>
          <a:bodyPr/>
          <a:lstStyle/>
          <a:p>
            <a:pPr algn="just">
              <a:buNone/>
            </a:pPr>
            <a:r>
              <a:rPr lang="id-ID" dirty="0"/>
              <a:t>3. Non-klasikal CAH</a:t>
            </a:r>
          </a:p>
          <a:p>
            <a:pPr algn="just">
              <a:buNone/>
            </a:pPr>
            <a:r>
              <a:rPr lang="id-ID" dirty="0" smtClean="0"/>
              <a:t>	Tipe </a:t>
            </a:r>
            <a:r>
              <a:rPr lang="id-ID" dirty="0"/>
              <a:t>CAH ini ringan dan mungkin tidak ada gejala pada waktu anak-anak. Gejalanya adalah pertumbuhan yang cepat, tumbuh </a:t>
            </a:r>
            <a:r>
              <a:rPr lang="id-ID" dirty="0" smtClean="0"/>
              <a:t>pubis lebih </a:t>
            </a:r>
            <a:r>
              <a:rPr lang="id-ID" dirty="0"/>
              <a:t>awal, masalah tekanan darah, jerawat, dan mudah terkena infeksi.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PROSES KEPERAWATAN</a:t>
            </a:r>
            <a:endParaRPr lang="id-ID" dirty="0"/>
          </a:p>
        </p:txBody>
      </p:sp>
      <p:sp>
        <p:nvSpPr>
          <p:cNvPr id="3" name="Content Placeholder 2"/>
          <p:cNvSpPr>
            <a:spLocks noGrp="1"/>
          </p:cNvSpPr>
          <p:nvPr>
            <p:ph idx="1"/>
          </p:nvPr>
        </p:nvSpPr>
        <p:spPr/>
        <p:txBody>
          <a:bodyPr>
            <a:normAutofit fontScale="92500" lnSpcReduction="20000"/>
          </a:bodyPr>
          <a:lstStyle/>
          <a:p>
            <a:pPr algn="just"/>
            <a:r>
              <a:rPr lang="id-ID" dirty="0" smtClean="0"/>
              <a:t>PENGKAJIAN</a:t>
            </a:r>
          </a:p>
          <a:p>
            <a:pPr algn="just"/>
            <a:r>
              <a:rPr lang="id-ID" dirty="0" smtClean="0"/>
              <a:t>DIAGNOSA</a:t>
            </a:r>
          </a:p>
          <a:p>
            <a:pPr algn="just">
              <a:buNone/>
            </a:pPr>
            <a:r>
              <a:rPr lang="id-ID" dirty="0" smtClean="0"/>
              <a:t>	Antara Lain :	</a:t>
            </a:r>
          </a:p>
          <a:p>
            <a:pPr marL="898525" indent="-533400" algn="just">
              <a:buAutoNum type="alphaLcPeriod"/>
            </a:pPr>
            <a:r>
              <a:rPr lang="id-ID" dirty="0" smtClean="0"/>
              <a:t>Gangguan </a:t>
            </a:r>
            <a:r>
              <a:rPr lang="id-ID" dirty="0"/>
              <a:t>keseimbangan elektrolit b.d </a:t>
            </a:r>
            <a:r>
              <a:rPr lang="id-ID" dirty="0" smtClean="0"/>
              <a:t>hiponatremia.</a:t>
            </a:r>
          </a:p>
          <a:p>
            <a:pPr marL="898525" indent="-533400" algn="just">
              <a:buFont typeface="Arial" pitchFamily="34" charset="0"/>
              <a:buAutoNum type="alphaLcPeriod"/>
            </a:pPr>
            <a:r>
              <a:rPr lang="id-ID" dirty="0" smtClean="0"/>
              <a:t>Gangguan nutrisi kurang dari kebutuhan tubuh b.d ketidak adekuatan tubuh menyimpan natrium</a:t>
            </a:r>
          </a:p>
          <a:p>
            <a:pPr marL="898525" indent="-533400" algn="just">
              <a:buAutoNum type="alphaLcPeriod"/>
            </a:pPr>
            <a:r>
              <a:rPr lang="id-ID" dirty="0" smtClean="0"/>
              <a:t>Koping </a:t>
            </a:r>
            <a:r>
              <a:rPr lang="id-ID" dirty="0"/>
              <a:t>keluarga inefektif b.d kurangnya pengetahuan tentang proses penyakit anak</a:t>
            </a:r>
          </a:p>
          <a:p>
            <a:pPr algn="just">
              <a:buNone/>
            </a:pP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INTERVENSI</a:t>
            </a:r>
            <a:endParaRPr lang="id-ID" dirty="0"/>
          </a:p>
        </p:txBody>
      </p:sp>
      <p:sp>
        <p:nvSpPr>
          <p:cNvPr id="3" name="Content Placeholder 2"/>
          <p:cNvSpPr>
            <a:spLocks noGrp="1"/>
          </p:cNvSpPr>
          <p:nvPr>
            <p:ph idx="1"/>
          </p:nvPr>
        </p:nvSpPr>
        <p:spPr/>
        <p:txBody>
          <a:bodyPr/>
          <a:lstStyle/>
          <a:p>
            <a:pPr>
              <a:buNone/>
            </a:pPr>
            <a:r>
              <a:rPr lang="id-ID" dirty="0" smtClean="0"/>
              <a:t>Dx. I</a:t>
            </a:r>
          </a:p>
          <a:p>
            <a:r>
              <a:rPr lang="id-ID" dirty="0" smtClean="0"/>
              <a:t>Tujuan	: </a:t>
            </a:r>
            <a:r>
              <a:rPr lang="id-ID" dirty="0"/>
              <a:t>menyeimbangkan kadar cairan dan </a:t>
            </a:r>
            <a:r>
              <a:rPr lang="id-ID" dirty="0" smtClean="0"/>
              <a:t>		  elektrolit </a:t>
            </a:r>
            <a:r>
              <a:rPr lang="id-ID" dirty="0"/>
              <a:t>tubuh.</a:t>
            </a:r>
          </a:p>
          <a:p>
            <a:r>
              <a:rPr lang="id-ID" dirty="0"/>
              <a:t>Kriteria </a:t>
            </a:r>
            <a:r>
              <a:rPr lang="id-ID" dirty="0" smtClean="0"/>
              <a:t>hasil: </a:t>
            </a:r>
            <a:r>
              <a:rPr lang="id-ID" dirty="0"/>
              <a:t>dalam 2×24 jam </a:t>
            </a:r>
            <a:r>
              <a:rPr lang="id-ID" dirty="0" smtClean="0"/>
              <a:t>kadar</a:t>
            </a:r>
          </a:p>
          <a:p>
            <a:pPr>
              <a:buNone/>
            </a:pPr>
            <a:r>
              <a:rPr lang="id-ID" dirty="0"/>
              <a:t>	</a:t>
            </a:r>
            <a:r>
              <a:rPr lang="id-ID" dirty="0" smtClean="0"/>
              <a:t>		natrium </a:t>
            </a:r>
            <a:r>
              <a:rPr lang="id-ID" dirty="0"/>
              <a:t>normal (135 – 145 mmol/L)</a:t>
            </a:r>
          </a:p>
          <a:p>
            <a:r>
              <a:rPr lang="id-ID" dirty="0"/>
              <a:t>Kadar kalium normal (3,5 – 5,0 mmol/L)</a:t>
            </a:r>
          </a:p>
          <a:p>
            <a:r>
              <a:rPr lang="id-ID" dirty="0"/>
              <a:t>Tidak terjadi </a:t>
            </a:r>
            <a:r>
              <a:rPr lang="id-ID" dirty="0" smtClean="0"/>
              <a:t>neusea &amp; vomitus</a:t>
            </a:r>
            <a:endParaRPr lang="id-ID" dirty="0"/>
          </a:p>
          <a:p>
            <a:pPr>
              <a:buNone/>
            </a:pP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NexT...</a:t>
            </a:r>
            <a:endParaRPr lang="id-ID" dirty="0"/>
          </a:p>
        </p:txBody>
      </p:sp>
      <p:graphicFrame>
        <p:nvGraphicFramePr>
          <p:cNvPr id="4" name="Content Placeholder 3"/>
          <p:cNvGraphicFramePr>
            <a:graphicFrameLocks noGrp="1"/>
          </p:cNvGraphicFramePr>
          <p:nvPr>
            <p:ph idx="1"/>
          </p:nvPr>
        </p:nvGraphicFramePr>
        <p:xfrm>
          <a:off x="428596" y="1179569"/>
          <a:ext cx="8429684" cy="5636102"/>
        </p:xfrm>
        <a:graphic>
          <a:graphicData uri="http://schemas.openxmlformats.org/drawingml/2006/table">
            <a:tbl>
              <a:tblPr firstRow="1" bandRow="1">
                <a:tableStyleId>{5C22544A-7EE6-4342-B048-85BDC9FD1C3A}</a:tableStyleId>
              </a:tblPr>
              <a:tblGrid>
                <a:gridCol w="4361192"/>
                <a:gridCol w="4068492"/>
              </a:tblGrid>
              <a:tr h="588614">
                <a:tc>
                  <a:txBody>
                    <a:bodyPr/>
                    <a:lstStyle/>
                    <a:p>
                      <a:pPr algn="ctr">
                        <a:lnSpc>
                          <a:spcPct val="115000"/>
                        </a:lnSpc>
                        <a:spcAft>
                          <a:spcPts val="1000"/>
                        </a:spcAft>
                      </a:pPr>
                      <a:r>
                        <a:rPr lang="id-ID" sz="2400" dirty="0" smtClean="0">
                          <a:latin typeface="Times New Roman"/>
                          <a:ea typeface="Times New Roman"/>
                          <a:cs typeface="Times New Roman"/>
                        </a:rPr>
                        <a:t>Intervensi</a:t>
                      </a:r>
                      <a:endParaRPr lang="id-ID" sz="2400" dirty="0">
                        <a:latin typeface="Calibri"/>
                        <a:ea typeface="Calibri"/>
                        <a:cs typeface="Times New Roman"/>
                      </a:endParaRPr>
                    </a:p>
                  </a:txBody>
                  <a:tcPr marL="0" marR="0" marT="0" marB="0"/>
                </a:tc>
                <a:tc>
                  <a:txBody>
                    <a:bodyPr/>
                    <a:lstStyle/>
                    <a:p>
                      <a:pPr algn="ctr">
                        <a:lnSpc>
                          <a:spcPct val="115000"/>
                        </a:lnSpc>
                        <a:spcAft>
                          <a:spcPts val="1000"/>
                        </a:spcAft>
                      </a:pPr>
                      <a:r>
                        <a:rPr lang="id-ID" sz="2400" dirty="0">
                          <a:latin typeface="Times New Roman"/>
                          <a:ea typeface="Times New Roman"/>
                          <a:cs typeface="Times New Roman"/>
                        </a:rPr>
                        <a:t>Rasional</a:t>
                      </a:r>
                      <a:endParaRPr lang="id-ID" sz="2400" dirty="0">
                        <a:latin typeface="Calibri"/>
                        <a:ea typeface="Calibri"/>
                        <a:cs typeface="Times New Roman"/>
                      </a:endParaRPr>
                    </a:p>
                  </a:txBody>
                  <a:tcPr marL="0" marR="0" marT="0" marB="0"/>
                </a:tc>
              </a:tr>
              <a:tr h="4732651">
                <a:tc>
                  <a:txBody>
                    <a:bodyPr/>
                    <a:lstStyle/>
                    <a:p>
                      <a:pPr marL="365125" indent="-365125" algn="l">
                        <a:lnSpc>
                          <a:spcPct val="115000"/>
                        </a:lnSpc>
                        <a:spcAft>
                          <a:spcPts val="0"/>
                        </a:spcAft>
                        <a:buFont typeface="Arial" pitchFamily="34" charset="0"/>
                        <a:buChar char="•"/>
                      </a:pPr>
                      <a:r>
                        <a:rPr lang="id-ID" sz="2400" dirty="0" smtClean="0">
                          <a:latin typeface="Times New Roman"/>
                          <a:ea typeface="Times New Roman"/>
                          <a:cs typeface="Times New Roman"/>
                        </a:rPr>
                        <a:t>Kolaborasi pemberian mineral okortikoid</a:t>
                      </a:r>
                    </a:p>
                    <a:p>
                      <a:pPr marL="365125" indent="-365125" algn="l">
                        <a:lnSpc>
                          <a:spcPct val="115000"/>
                        </a:lnSpc>
                        <a:spcAft>
                          <a:spcPts val="0"/>
                        </a:spcAft>
                        <a:buFont typeface="Arial" pitchFamily="34" charset="0"/>
                        <a:buNone/>
                      </a:pPr>
                      <a:endParaRPr lang="id-ID" sz="2400" dirty="0" smtClean="0">
                        <a:latin typeface="Times New Roman"/>
                        <a:ea typeface="Times New Roman"/>
                        <a:cs typeface="Times New Roman"/>
                      </a:endParaRPr>
                    </a:p>
                    <a:p>
                      <a:pPr marL="365125" indent="-365125" algn="l">
                        <a:lnSpc>
                          <a:spcPct val="115000"/>
                        </a:lnSpc>
                        <a:spcAft>
                          <a:spcPts val="0"/>
                        </a:spcAft>
                        <a:buFont typeface="Arial" pitchFamily="34" charset="0"/>
                        <a:buNone/>
                      </a:pPr>
                      <a:endParaRPr lang="id-ID" sz="2400" dirty="0" smtClean="0">
                        <a:latin typeface="Times New Roman"/>
                        <a:ea typeface="Times New Roman"/>
                        <a:cs typeface="Times New Roman"/>
                      </a:endParaRPr>
                    </a:p>
                    <a:p>
                      <a:pPr marL="365125" indent="-365125" algn="l">
                        <a:lnSpc>
                          <a:spcPct val="115000"/>
                        </a:lnSpc>
                        <a:spcAft>
                          <a:spcPts val="0"/>
                        </a:spcAft>
                        <a:buFont typeface="Arial" pitchFamily="34" charset="0"/>
                        <a:buChar char="•"/>
                      </a:pPr>
                      <a:r>
                        <a:rPr lang="id-ID" sz="2400" dirty="0" smtClean="0">
                          <a:latin typeface="Times New Roman"/>
                          <a:ea typeface="Times New Roman"/>
                          <a:cs typeface="Times New Roman"/>
                        </a:rPr>
                        <a:t>Mandiri</a:t>
                      </a:r>
                      <a:r>
                        <a:rPr lang="id-ID" sz="2400" baseline="0" dirty="0" smtClean="0">
                          <a:latin typeface="Times New Roman"/>
                          <a:ea typeface="Times New Roman"/>
                          <a:cs typeface="Times New Roman"/>
                        </a:rPr>
                        <a:t> </a:t>
                      </a:r>
                      <a:r>
                        <a:rPr lang="id-ID" sz="2400" dirty="0" smtClean="0">
                          <a:latin typeface="Times New Roman"/>
                          <a:ea typeface="Times New Roman"/>
                          <a:cs typeface="Times New Roman"/>
                        </a:rPr>
                        <a:t>pemberian </a:t>
                      </a:r>
                      <a:r>
                        <a:rPr lang="id-ID" sz="2400" dirty="0">
                          <a:latin typeface="Times New Roman"/>
                          <a:ea typeface="Times New Roman"/>
                          <a:cs typeface="Times New Roman"/>
                        </a:rPr>
                        <a:t>makanan yang mengandung </a:t>
                      </a:r>
                      <a:r>
                        <a:rPr lang="id-ID" sz="2400" dirty="0" smtClean="0">
                          <a:latin typeface="Times New Roman"/>
                          <a:ea typeface="Times New Roman"/>
                          <a:cs typeface="Times New Roman"/>
                        </a:rPr>
                        <a:t>natrium.</a:t>
                      </a:r>
                      <a:endParaRPr lang="id-ID" sz="2400" dirty="0" smtClean="0">
                        <a:latin typeface="Calibri"/>
                        <a:ea typeface="Times New Roman"/>
                        <a:cs typeface="Times New Roman"/>
                      </a:endParaRPr>
                    </a:p>
                    <a:p>
                      <a:pPr marL="365125" indent="-365125" algn="l">
                        <a:lnSpc>
                          <a:spcPct val="115000"/>
                        </a:lnSpc>
                        <a:spcAft>
                          <a:spcPts val="0"/>
                        </a:spcAft>
                        <a:buFont typeface="Arial" pitchFamily="34" charset="0"/>
                        <a:buChar char="•"/>
                      </a:pPr>
                      <a:r>
                        <a:rPr lang="id-ID" sz="2400" dirty="0" smtClean="0">
                          <a:latin typeface="Times New Roman"/>
                          <a:ea typeface="Times New Roman"/>
                          <a:cs typeface="Times New Roman"/>
                        </a:rPr>
                        <a:t>Menjelaskan </a:t>
                      </a:r>
                      <a:r>
                        <a:rPr lang="id-ID" sz="2400" dirty="0">
                          <a:latin typeface="Times New Roman"/>
                          <a:ea typeface="Times New Roman"/>
                          <a:cs typeface="Times New Roman"/>
                        </a:rPr>
                        <a:t>kepada keluarga pasien untuk memberikan asi(untuk balita) dan makanan serta minuman dan nutrisi yang cukup.</a:t>
                      </a:r>
                      <a:endParaRPr lang="id-ID" sz="2400" dirty="0">
                        <a:latin typeface="Calibri"/>
                        <a:ea typeface="Calibri"/>
                        <a:cs typeface="Times New Roman"/>
                      </a:endParaRPr>
                    </a:p>
                    <a:p>
                      <a:pPr algn="l">
                        <a:lnSpc>
                          <a:spcPct val="115000"/>
                        </a:lnSpc>
                        <a:spcAft>
                          <a:spcPts val="1000"/>
                        </a:spcAft>
                      </a:pPr>
                      <a:r>
                        <a:rPr lang="id-ID" sz="2400" dirty="0">
                          <a:latin typeface="Times New Roman"/>
                          <a:ea typeface="Times New Roman"/>
                          <a:cs typeface="Times New Roman"/>
                        </a:rPr>
                        <a:t> </a:t>
                      </a:r>
                      <a:endParaRPr lang="id-ID" sz="2400" dirty="0">
                        <a:latin typeface="Calibri"/>
                        <a:ea typeface="Calibri"/>
                        <a:cs typeface="Times New Roman"/>
                      </a:endParaRPr>
                    </a:p>
                  </a:txBody>
                  <a:tcPr marL="0" marR="0" marT="0" marB="0"/>
                </a:tc>
                <a:tc>
                  <a:txBody>
                    <a:bodyPr/>
                    <a:lstStyle/>
                    <a:p>
                      <a:pPr marL="266700" indent="-266700" algn="l">
                        <a:lnSpc>
                          <a:spcPct val="115000"/>
                        </a:lnSpc>
                        <a:spcAft>
                          <a:spcPts val="0"/>
                        </a:spcAft>
                        <a:buFont typeface="Arial" pitchFamily="34" charset="0"/>
                        <a:buChar char="•"/>
                      </a:pPr>
                      <a:r>
                        <a:rPr lang="id-ID" sz="2400" dirty="0" smtClean="0">
                          <a:latin typeface="Times New Roman"/>
                          <a:ea typeface="Times New Roman"/>
                          <a:cs typeface="Times New Roman"/>
                        </a:rPr>
                        <a:t>Mineral okortikoid </a:t>
                      </a:r>
                      <a:r>
                        <a:rPr lang="id-ID" sz="2400" dirty="0">
                          <a:latin typeface="Times New Roman"/>
                          <a:ea typeface="Times New Roman"/>
                          <a:cs typeface="Times New Roman"/>
                        </a:rPr>
                        <a:t>dapat mensuplay elektrolit-elektrolit yang dibutuhkan oleh tubuh dengan </a:t>
                      </a:r>
                      <a:r>
                        <a:rPr lang="id-ID" sz="2400" dirty="0" smtClean="0">
                          <a:latin typeface="Times New Roman"/>
                          <a:ea typeface="Times New Roman"/>
                          <a:cs typeface="Times New Roman"/>
                        </a:rPr>
                        <a:t>cepat</a:t>
                      </a:r>
                    </a:p>
                    <a:p>
                      <a:pPr marL="266700" indent="-266700" algn="l">
                        <a:lnSpc>
                          <a:spcPct val="115000"/>
                        </a:lnSpc>
                        <a:spcAft>
                          <a:spcPts val="0"/>
                        </a:spcAft>
                        <a:buFont typeface="Arial" pitchFamily="34" charset="0"/>
                        <a:buChar char="•"/>
                      </a:pPr>
                      <a:r>
                        <a:rPr lang="id-ID" sz="2400" dirty="0" smtClean="0">
                          <a:latin typeface="Times New Roman"/>
                          <a:ea typeface="Times New Roman"/>
                          <a:cs typeface="Times New Roman"/>
                        </a:rPr>
                        <a:t>Membantu </a:t>
                      </a:r>
                      <a:r>
                        <a:rPr lang="id-ID" sz="2400" dirty="0">
                          <a:latin typeface="Times New Roman"/>
                          <a:ea typeface="Times New Roman"/>
                          <a:cs typeface="Times New Roman"/>
                        </a:rPr>
                        <a:t>meningkatkan kadar natrium dalam </a:t>
                      </a:r>
                      <a:r>
                        <a:rPr lang="id-ID" sz="2400" dirty="0" smtClean="0">
                          <a:latin typeface="Times New Roman"/>
                          <a:ea typeface="Times New Roman"/>
                          <a:cs typeface="Times New Roman"/>
                        </a:rPr>
                        <a:t>tubuh.</a:t>
                      </a:r>
                    </a:p>
                    <a:p>
                      <a:pPr marL="266700" indent="-266700" algn="l">
                        <a:lnSpc>
                          <a:spcPct val="115000"/>
                        </a:lnSpc>
                        <a:spcAft>
                          <a:spcPts val="0"/>
                        </a:spcAft>
                        <a:buFont typeface="Arial" pitchFamily="34" charset="0"/>
                        <a:buChar char="•"/>
                      </a:pPr>
                      <a:r>
                        <a:rPr lang="id-ID" sz="2400" dirty="0" smtClean="0">
                          <a:latin typeface="Times New Roman"/>
                          <a:ea typeface="Times New Roman"/>
                          <a:cs typeface="Times New Roman"/>
                        </a:rPr>
                        <a:t>Menyeimbangkan </a:t>
                      </a:r>
                      <a:r>
                        <a:rPr lang="id-ID" sz="2400" dirty="0">
                          <a:latin typeface="Times New Roman"/>
                          <a:ea typeface="Times New Roman"/>
                          <a:cs typeface="Times New Roman"/>
                        </a:rPr>
                        <a:t>kadar cairan dan elektrolit</a:t>
                      </a:r>
                      <a:endParaRPr lang="id-ID" sz="2400" dirty="0">
                        <a:latin typeface="Calibri"/>
                        <a:ea typeface="Calibri"/>
                        <a:cs typeface="Times New Roman"/>
                      </a:endParaRPr>
                    </a:p>
                    <a:p>
                      <a:pPr algn="l">
                        <a:lnSpc>
                          <a:spcPct val="115000"/>
                        </a:lnSpc>
                        <a:spcAft>
                          <a:spcPts val="1000"/>
                        </a:spcAft>
                      </a:pPr>
                      <a:r>
                        <a:rPr lang="id-ID" sz="2400" dirty="0">
                          <a:latin typeface="Times New Roman"/>
                          <a:ea typeface="Times New Roman"/>
                          <a:cs typeface="Times New Roman"/>
                        </a:rPr>
                        <a:t> </a:t>
                      </a:r>
                      <a:endParaRPr lang="id-ID" sz="2400" dirty="0">
                        <a:latin typeface="Calibri"/>
                        <a:ea typeface="Calibri"/>
                        <a:cs typeface="Times New Roman"/>
                      </a:endParaRPr>
                    </a:p>
                  </a:txBody>
                  <a:tcPr marL="0" marR="0" marT="0" marB="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NexT...</a:t>
            </a:r>
            <a:endParaRPr lang="id-ID" dirty="0"/>
          </a:p>
        </p:txBody>
      </p:sp>
      <p:sp>
        <p:nvSpPr>
          <p:cNvPr id="3" name="Content Placeholder 2"/>
          <p:cNvSpPr>
            <a:spLocks noGrp="1"/>
          </p:cNvSpPr>
          <p:nvPr>
            <p:ph idx="1"/>
          </p:nvPr>
        </p:nvSpPr>
        <p:spPr>
          <a:xfrm>
            <a:off x="0" y="1214422"/>
            <a:ext cx="9144000" cy="5643578"/>
          </a:xfrm>
        </p:spPr>
        <p:txBody>
          <a:bodyPr/>
          <a:lstStyle/>
          <a:p>
            <a:pPr>
              <a:buNone/>
            </a:pPr>
            <a:r>
              <a:rPr lang="id-ID" dirty="0" smtClean="0"/>
              <a:t>Dx. II</a:t>
            </a:r>
          </a:p>
          <a:p>
            <a:r>
              <a:rPr lang="id-ID" sz="1600" dirty="0" smtClean="0"/>
              <a:t>Tujuan: </a:t>
            </a:r>
            <a:r>
              <a:rPr lang="id-ID" sz="1600" dirty="0"/>
              <a:t>Memenuhi kebutuhan nutrisi sesuai </a:t>
            </a:r>
            <a:r>
              <a:rPr lang="id-ID" sz="1600" dirty="0" smtClean="0"/>
              <a:t>kebutuhan </a:t>
            </a:r>
            <a:r>
              <a:rPr lang="id-ID" sz="1600" dirty="0"/>
              <a:t>tubuh.</a:t>
            </a:r>
          </a:p>
          <a:p>
            <a:r>
              <a:rPr lang="id-ID" sz="1600" dirty="0"/>
              <a:t>Kriteria </a:t>
            </a:r>
            <a:r>
              <a:rPr lang="id-ID" sz="1600" dirty="0" smtClean="0"/>
              <a:t>hasil: </a:t>
            </a:r>
            <a:r>
              <a:rPr lang="id-ID" sz="1600" dirty="0"/>
              <a:t>dalam 2×24 jam pasien memperlihatkan toleransi terhadap makanan yang diberikan.</a:t>
            </a:r>
          </a:p>
          <a:p>
            <a:r>
              <a:rPr lang="id-ID" sz="1600" dirty="0"/>
              <a:t>Tidak ada tanda-tanda </a:t>
            </a:r>
            <a:r>
              <a:rPr lang="id-ID" sz="1600" dirty="0" smtClean="0"/>
              <a:t>kelemahan</a:t>
            </a:r>
          </a:p>
          <a:p>
            <a:pPr>
              <a:buNone/>
            </a:pPr>
            <a:endParaRPr lang="id-ID" sz="1600" dirty="0" smtClean="0"/>
          </a:p>
          <a:p>
            <a:pPr>
              <a:buNone/>
            </a:pPr>
            <a:endParaRPr lang="id-ID" sz="1600" dirty="0"/>
          </a:p>
          <a:p>
            <a:pPr>
              <a:buNone/>
            </a:pPr>
            <a:endParaRPr lang="id-ID" dirty="0"/>
          </a:p>
        </p:txBody>
      </p:sp>
      <p:graphicFrame>
        <p:nvGraphicFramePr>
          <p:cNvPr id="5" name="Table 4"/>
          <p:cNvGraphicFramePr>
            <a:graphicFrameLocks noGrp="1"/>
          </p:cNvGraphicFramePr>
          <p:nvPr/>
        </p:nvGraphicFramePr>
        <p:xfrm>
          <a:off x="285720" y="2857496"/>
          <a:ext cx="8643998" cy="3681701"/>
        </p:xfrm>
        <a:graphic>
          <a:graphicData uri="http://schemas.openxmlformats.org/drawingml/2006/table">
            <a:tbl>
              <a:tblPr firstRow="1" bandRow="1">
                <a:tableStyleId>{5C22544A-7EE6-4342-B048-85BDC9FD1C3A}</a:tableStyleId>
              </a:tblPr>
              <a:tblGrid>
                <a:gridCol w="4321999"/>
                <a:gridCol w="4321999"/>
              </a:tblGrid>
              <a:tr h="597125">
                <a:tc>
                  <a:txBody>
                    <a:bodyPr/>
                    <a:lstStyle/>
                    <a:p>
                      <a:pPr algn="ctr">
                        <a:lnSpc>
                          <a:spcPct val="115000"/>
                        </a:lnSpc>
                        <a:spcAft>
                          <a:spcPts val="1000"/>
                        </a:spcAft>
                      </a:pPr>
                      <a:r>
                        <a:rPr lang="id-ID" sz="2000" dirty="0">
                          <a:latin typeface="Times New Roman"/>
                          <a:ea typeface="Times New Roman"/>
                          <a:cs typeface="Times New Roman"/>
                        </a:rPr>
                        <a:t>Intervensi</a:t>
                      </a:r>
                      <a:endParaRPr lang="id-ID" sz="2000" dirty="0">
                        <a:latin typeface="Calibri"/>
                        <a:ea typeface="Calibri"/>
                        <a:cs typeface="Times New Roman"/>
                      </a:endParaRPr>
                    </a:p>
                  </a:txBody>
                  <a:tcPr marL="0" marR="0" marT="0" marB="0"/>
                </a:tc>
                <a:tc>
                  <a:txBody>
                    <a:bodyPr/>
                    <a:lstStyle/>
                    <a:p>
                      <a:pPr algn="ctr">
                        <a:lnSpc>
                          <a:spcPct val="115000"/>
                        </a:lnSpc>
                        <a:spcAft>
                          <a:spcPts val="1000"/>
                        </a:spcAft>
                      </a:pPr>
                      <a:r>
                        <a:rPr lang="id-ID" sz="2000" dirty="0">
                          <a:latin typeface="Times New Roman"/>
                          <a:ea typeface="Times New Roman"/>
                          <a:cs typeface="Times New Roman"/>
                        </a:rPr>
                        <a:t>Rasional</a:t>
                      </a:r>
                      <a:endParaRPr lang="id-ID" sz="2000" dirty="0">
                        <a:latin typeface="Calibri"/>
                        <a:ea typeface="Calibri"/>
                        <a:cs typeface="Times New Roman"/>
                      </a:endParaRPr>
                    </a:p>
                  </a:txBody>
                  <a:tcPr marL="0" marR="0" marT="0" marB="0"/>
                </a:tc>
              </a:tr>
              <a:tr h="2903337">
                <a:tc>
                  <a:txBody>
                    <a:bodyPr/>
                    <a:lstStyle/>
                    <a:p>
                      <a:pPr marL="182563" indent="-182563">
                        <a:lnSpc>
                          <a:spcPct val="115000"/>
                        </a:lnSpc>
                        <a:spcAft>
                          <a:spcPts val="0"/>
                        </a:spcAft>
                        <a:buFont typeface="Arial" pitchFamily="34" charset="0"/>
                        <a:buChar char="•"/>
                      </a:pPr>
                      <a:r>
                        <a:rPr lang="id-ID" sz="2200" dirty="0" smtClean="0">
                          <a:latin typeface="Times New Roman"/>
                          <a:ea typeface="Times New Roman"/>
                          <a:cs typeface="Times New Roman"/>
                        </a:rPr>
                        <a:t>Berikan </a:t>
                      </a:r>
                      <a:r>
                        <a:rPr lang="id-ID" sz="2200" dirty="0">
                          <a:latin typeface="Times New Roman"/>
                          <a:ea typeface="Times New Roman"/>
                          <a:cs typeface="Times New Roman"/>
                        </a:rPr>
                        <a:t>makanan sedikit tapi </a:t>
                      </a:r>
                      <a:r>
                        <a:rPr lang="id-ID" sz="2200" dirty="0" smtClean="0">
                          <a:latin typeface="Times New Roman"/>
                          <a:ea typeface="Times New Roman"/>
                          <a:cs typeface="Times New Roman"/>
                        </a:rPr>
                        <a:t>sering</a:t>
                      </a:r>
                    </a:p>
                    <a:p>
                      <a:pPr marL="182563" indent="-182563">
                        <a:lnSpc>
                          <a:spcPct val="115000"/>
                        </a:lnSpc>
                        <a:spcAft>
                          <a:spcPts val="0"/>
                        </a:spcAft>
                        <a:buFont typeface="Arial" pitchFamily="34" charset="0"/>
                        <a:buNone/>
                      </a:pPr>
                      <a:endParaRPr lang="id-ID" sz="2200" dirty="0" smtClean="0">
                        <a:latin typeface="Times New Roman"/>
                        <a:ea typeface="Times New Roman"/>
                        <a:cs typeface="Times New Roman"/>
                      </a:endParaRPr>
                    </a:p>
                    <a:p>
                      <a:pPr marL="182563" indent="-182563">
                        <a:lnSpc>
                          <a:spcPct val="115000"/>
                        </a:lnSpc>
                        <a:spcAft>
                          <a:spcPts val="0"/>
                        </a:spcAft>
                        <a:buFont typeface="Arial" pitchFamily="34" charset="0"/>
                        <a:buChar char="•"/>
                      </a:pPr>
                      <a:r>
                        <a:rPr lang="id-ID" sz="2200" dirty="0" smtClean="0">
                          <a:latin typeface="Times New Roman"/>
                          <a:ea typeface="Times New Roman"/>
                          <a:cs typeface="Times New Roman"/>
                        </a:rPr>
                        <a:t>Berikan </a:t>
                      </a:r>
                      <a:r>
                        <a:rPr lang="id-ID" sz="2200" dirty="0">
                          <a:latin typeface="Times New Roman"/>
                          <a:ea typeface="Times New Roman"/>
                          <a:cs typeface="Times New Roman"/>
                        </a:rPr>
                        <a:t>diet yang lunak dan mudah dicerna namun tinggi </a:t>
                      </a:r>
                      <a:r>
                        <a:rPr lang="id-ID" sz="2200" dirty="0" smtClean="0">
                          <a:latin typeface="Times New Roman"/>
                          <a:ea typeface="Times New Roman"/>
                          <a:cs typeface="Times New Roman"/>
                        </a:rPr>
                        <a:t>kalori</a:t>
                      </a:r>
                    </a:p>
                    <a:p>
                      <a:pPr marL="182563" indent="-182563">
                        <a:lnSpc>
                          <a:spcPct val="115000"/>
                        </a:lnSpc>
                        <a:spcAft>
                          <a:spcPts val="0"/>
                        </a:spcAft>
                        <a:buFont typeface="Arial" pitchFamily="34" charset="0"/>
                        <a:buChar char="•"/>
                      </a:pPr>
                      <a:r>
                        <a:rPr lang="id-ID" sz="2200" dirty="0" smtClean="0">
                          <a:latin typeface="Times New Roman"/>
                          <a:ea typeface="Times New Roman"/>
                          <a:cs typeface="Times New Roman"/>
                        </a:rPr>
                        <a:t>Kolaborasi </a:t>
                      </a:r>
                      <a:r>
                        <a:rPr lang="id-ID" sz="2200" dirty="0">
                          <a:latin typeface="Times New Roman"/>
                          <a:ea typeface="Times New Roman"/>
                          <a:cs typeface="Times New Roman"/>
                        </a:rPr>
                        <a:t>dengan ahli gizi untuk menentukan diet yang tepat untuk memperbaiki keadaan pasien.</a:t>
                      </a:r>
                      <a:endParaRPr lang="id-ID" sz="2200" dirty="0">
                        <a:latin typeface="Calibri"/>
                        <a:ea typeface="Calibri"/>
                        <a:cs typeface="Times New Roman"/>
                      </a:endParaRPr>
                    </a:p>
                  </a:txBody>
                  <a:tcPr marL="0" marR="0" marT="0" marB="0"/>
                </a:tc>
                <a:tc>
                  <a:txBody>
                    <a:bodyPr/>
                    <a:lstStyle/>
                    <a:p>
                      <a:pPr marL="182563" indent="-182563">
                        <a:lnSpc>
                          <a:spcPct val="115000"/>
                        </a:lnSpc>
                        <a:spcAft>
                          <a:spcPts val="0"/>
                        </a:spcAft>
                        <a:buFont typeface="Arial" pitchFamily="34" charset="0"/>
                        <a:buChar char="•"/>
                      </a:pPr>
                      <a:r>
                        <a:rPr lang="id-ID" sz="2200" dirty="0" smtClean="0">
                          <a:latin typeface="Times New Roman"/>
                          <a:ea typeface="Times New Roman"/>
                          <a:cs typeface="Times New Roman"/>
                        </a:rPr>
                        <a:t>Pasien </a:t>
                      </a:r>
                      <a:r>
                        <a:rPr lang="id-ID" sz="2200" dirty="0">
                          <a:latin typeface="Times New Roman"/>
                          <a:ea typeface="Times New Roman"/>
                          <a:cs typeface="Times New Roman"/>
                        </a:rPr>
                        <a:t>dengan mual akan lebih toleransi terhadap makanan dalam jumlah </a:t>
                      </a:r>
                      <a:r>
                        <a:rPr lang="id-ID" sz="2200" dirty="0" smtClean="0">
                          <a:latin typeface="Times New Roman"/>
                          <a:ea typeface="Times New Roman"/>
                          <a:cs typeface="Times New Roman"/>
                        </a:rPr>
                        <a:t>sedikit</a:t>
                      </a:r>
                    </a:p>
                    <a:p>
                      <a:pPr marL="182563" indent="-182563">
                        <a:lnSpc>
                          <a:spcPct val="115000"/>
                        </a:lnSpc>
                        <a:spcAft>
                          <a:spcPts val="0"/>
                        </a:spcAft>
                        <a:buFont typeface="Arial" pitchFamily="34" charset="0"/>
                        <a:buChar char="•"/>
                      </a:pPr>
                      <a:r>
                        <a:rPr lang="id-ID" sz="2200" dirty="0" smtClean="0">
                          <a:latin typeface="Times New Roman"/>
                          <a:ea typeface="Times New Roman"/>
                          <a:cs typeface="Times New Roman"/>
                        </a:rPr>
                        <a:t>Makanan </a:t>
                      </a:r>
                      <a:r>
                        <a:rPr lang="id-ID" sz="2200" dirty="0">
                          <a:latin typeface="Times New Roman"/>
                          <a:ea typeface="Times New Roman"/>
                          <a:cs typeface="Times New Roman"/>
                        </a:rPr>
                        <a:t>yang lunak akan lebih mudah </a:t>
                      </a:r>
                      <a:r>
                        <a:rPr lang="id-ID" sz="2200" dirty="0" smtClean="0">
                          <a:latin typeface="Times New Roman"/>
                          <a:ea typeface="Times New Roman"/>
                          <a:cs typeface="Times New Roman"/>
                        </a:rPr>
                        <a:t>dicerna.</a:t>
                      </a:r>
                    </a:p>
                    <a:p>
                      <a:pPr marL="182563" indent="-182563">
                        <a:lnSpc>
                          <a:spcPct val="115000"/>
                        </a:lnSpc>
                        <a:spcAft>
                          <a:spcPts val="0"/>
                        </a:spcAft>
                        <a:buFont typeface="Arial" pitchFamily="34" charset="0"/>
                        <a:buChar char="•"/>
                      </a:pPr>
                      <a:r>
                        <a:rPr lang="id-ID" sz="2200" dirty="0" smtClean="0">
                          <a:latin typeface="Times New Roman"/>
                          <a:ea typeface="Times New Roman"/>
                          <a:cs typeface="Times New Roman"/>
                        </a:rPr>
                        <a:t>Memberikan </a:t>
                      </a:r>
                      <a:r>
                        <a:rPr lang="id-ID" sz="2200" dirty="0">
                          <a:latin typeface="Times New Roman"/>
                          <a:ea typeface="Times New Roman"/>
                          <a:cs typeface="Times New Roman"/>
                        </a:rPr>
                        <a:t>asupan yang tepat dan sesuai dengan kebutuhan dan kapasitas tubuh klien.</a:t>
                      </a:r>
                      <a:endParaRPr lang="id-ID" sz="2200" dirty="0">
                        <a:latin typeface="Calibri"/>
                        <a:ea typeface="Calibri"/>
                        <a:cs typeface="Times New Roman"/>
                      </a:endParaRPr>
                    </a:p>
                  </a:txBody>
                  <a:tcPr marL="0" marR="0" marT="0" marB="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NexT...</a:t>
            </a:r>
            <a:endParaRPr lang="id-ID" dirty="0"/>
          </a:p>
        </p:txBody>
      </p:sp>
      <p:sp>
        <p:nvSpPr>
          <p:cNvPr id="3" name="Content Placeholder 2"/>
          <p:cNvSpPr>
            <a:spLocks noGrp="1"/>
          </p:cNvSpPr>
          <p:nvPr>
            <p:ph idx="1"/>
          </p:nvPr>
        </p:nvSpPr>
        <p:spPr>
          <a:xfrm>
            <a:off x="0" y="1600200"/>
            <a:ext cx="9144000" cy="4525963"/>
          </a:xfrm>
        </p:spPr>
        <p:txBody>
          <a:bodyPr>
            <a:normAutofit fontScale="92500" lnSpcReduction="20000"/>
          </a:bodyPr>
          <a:lstStyle/>
          <a:p>
            <a:pPr algn="just">
              <a:buNone/>
            </a:pPr>
            <a:r>
              <a:rPr lang="id-ID" dirty="0" smtClean="0"/>
              <a:t>Dx. III</a:t>
            </a:r>
          </a:p>
          <a:p>
            <a:pPr algn="just"/>
            <a:r>
              <a:rPr lang="id-ID" dirty="0" smtClean="0"/>
              <a:t>Tujuan : </a:t>
            </a:r>
            <a:r>
              <a:rPr lang="id-ID" dirty="0"/>
              <a:t>memperbaiki mekanisme koping keluarga</a:t>
            </a:r>
          </a:p>
          <a:p>
            <a:pPr algn="just"/>
            <a:r>
              <a:rPr lang="id-ID" dirty="0"/>
              <a:t>Kriteria </a:t>
            </a:r>
            <a:r>
              <a:rPr lang="id-ID" dirty="0" smtClean="0"/>
              <a:t>hasil:</a:t>
            </a:r>
          </a:p>
          <a:p>
            <a:pPr marL="898525" indent="-533400" algn="just">
              <a:buFont typeface="Courier New" pitchFamily="49" charset="0"/>
              <a:buChar char="o"/>
            </a:pPr>
            <a:r>
              <a:rPr lang="id-ID" dirty="0"/>
              <a:t>	</a:t>
            </a:r>
            <a:r>
              <a:rPr lang="id-ID" dirty="0" smtClean="0"/>
              <a:t>Dalam </a:t>
            </a:r>
            <a:r>
              <a:rPr lang="id-ID" dirty="0"/>
              <a:t>4×24 jam keluarga menyadari dan menerima keadaan </a:t>
            </a:r>
            <a:r>
              <a:rPr lang="id-ID" dirty="0" smtClean="0"/>
              <a:t>pasien</a:t>
            </a:r>
          </a:p>
          <a:p>
            <a:pPr marL="898525" indent="-533400" algn="just">
              <a:buFont typeface="Courier New" pitchFamily="49" charset="0"/>
              <a:buChar char="o"/>
            </a:pPr>
            <a:r>
              <a:rPr lang="id-ID" dirty="0" smtClean="0"/>
              <a:t>Keluarga </a:t>
            </a:r>
            <a:r>
              <a:rPr lang="id-ID" dirty="0"/>
              <a:t>menunjukkan penerimaan terhadap kondisi yang sedang dialami pasien dan situasi yang kemungkinan akan </a:t>
            </a:r>
            <a:r>
              <a:rPr lang="id-ID" dirty="0" smtClean="0"/>
              <a:t>dihadapi.</a:t>
            </a:r>
          </a:p>
          <a:p>
            <a:pPr marL="898525" indent="-533400" algn="just">
              <a:buFont typeface="Courier New" pitchFamily="49" charset="0"/>
              <a:buChar char="o"/>
            </a:pPr>
            <a:r>
              <a:rPr lang="id-ID" dirty="0" smtClean="0"/>
              <a:t>Keluarga </a:t>
            </a:r>
            <a:r>
              <a:rPr lang="id-ID" dirty="0"/>
              <a:t>mendiskusikan rencana kedepannya menyangkut kondisi pasien.</a:t>
            </a:r>
          </a:p>
          <a:p>
            <a:pPr algn="just">
              <a:buNone/>
            </a:pPr>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267</Words>
  <Application>Microsoft Office PowerPoint</Application>
  <PresentationFormat>On-screen Show (4:3)</PresentationFormat>
  <Paragraphs>80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ASUHAN KEPERAWATAN CONGENITAL  ADRENAL HYPERPLASIA</vt:lpstr>
      <vt:lpstr>PENGERTIAN</vt:lpstr>
      <vt:lpstr>KLASIFIKASI</vt:lpstr>
      <vt:lpstr>NexT...</vt:lpstr>
      <vt:lpstr>PROSES KEPERAWATAN</vt:lpstr>
      <vt:lpstr>INTERVENSI</vt:lpstr>
      <vt:lpstr>NexT...</vt:lpstr>
      <vt:lpstr>NexT...</vt:lpstr>
      <vt:lpstr>NexT...</vt:lpstr>
      <vt:lpstr>NexT...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ASUHAN KEPERAWATAN CONGENITAL  ADRENAL HYPERPLASIA</dc:title>
  <dc:creator>acer</dc:creator>
  <cp:lastModifiedBy>acer</cp:lastModifiedBy>
  <cp:revision>9</cp:revision>
  <dcterms:created xsi:type="dcterms:W3CDTF">2012-09-20T02:55:18Z</dcterms:created>
  <dcterms:modified xsi:type="dcterms:W3CDTF">2012-09-20T04:14:39Z</dcterms:modified>
</cp:coreProperties>
</file>