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5" r:id="rId4"/>
    <p:sldId id="273" r:id="rId5"/>
    <p:sldId id="274" r:id="rId6"/>
    <p:sldId id="276" r:id="rId7"/>
    <p:sldId id="271" r:id="rId8"/>
    <p:sldId id="277" r:id="rId9"/>
    <p:sldId id="278" r:id="rId10"/>
    <p:sldId id="279" r:id="rId11"/>
    <p:sldId id="257" r:id="rId12"/>
    <p:sldId id="258" r:id="rId13"/>
    <p:sldId id="259" r:id="rId14"/>
    <p:sldId id="260" r:id="rId15"/>
    <p:sldId id="26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62" r:id="rId24"/>
    <p:sldId id="26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D400C6-FE4D-4C78-A779-1014992A3358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319C4B-FC28-4488-B58C-5F29ED4152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975104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APPROACH TO A CASE OF AMBIGUOUS GENITALIA</a:t>
            </a:r>
            <a:endParaRPr lang="en-US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48200"/>
            <a:ext cx="7772400" cy="1508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MODERATOR – DR M. L. BARMAN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PRESENTED BY- DR. NISHANT PRABHAKAR</a:t>
            </a:r>
          </a:p>
          <a:p>
            <a:r>
              <a:rPr lang="en-US" dirty="0" smtClean="0"/>
              <a:t>                                    DEPT OF PEDIATRICS NSCB MCH JABALPUR(M. P.)</a:t>
            </a:r>
            <a:endParaRPr lang="en-US" dirty="0"/>
          </a:p>
        </p:txBody>
      </p:sp>
      <p:pic>
        <p:nvPicPr>
          <p:cNvPr id="4" name="Picture 3" descr="depositphotos_1752779-3d-charac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2286000" cy="2286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diseases_Ambiguous-genitalia-616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2828925" cy="2514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ETIOLOGICAL CLASSIFICATION OF DISORDER OF SEX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OVOTESTICULAR DSD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XX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XX/XY chimeras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SEX CHROMOSOME DSD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45,X ( turner syndrome and variant)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47, XXY ( </a:t>
            </a:r>
            <a:r>
              <a:rPr lang="en-US" dirty="0" err="1" smtClean="0"/>
              <a:t>Klinefelter</a:t>
            </a:r>
            <a:r>
              <a:rPr lang="en-US" dirty="0" smtClean="0"/>
              <a:t> syndrome and variants)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45,X/46,XY (mixed 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 err="1" smtClean="0"/>
              <a:t>dysgenesis,sometimes</a:t>
            </a:r>
            <a:r>
              <a:rPr lang="en-US" dirty="0" smtClean="0"/>
              <a:t> a cause </a:t>
            </a:r>
            <a:r>
              <a:rPr lang="en-US" dirty="0" err="1" smtClean="0"/>
              <a:t>ovotesticular</a:t>
            </a:r>
            <a:r>
              <a:rPr lang="en-US" dirty="0" smtClean="0"/>
              <a:t> DSD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46,XX/46,XY (</a:t>
            </a:r>
            <a:r>
              <a:rPr lang="en-US" dirty="0" err="1" smtClean="0"/>
              <a:t>chimeric</a:t>
            </a:r>
            <a:r>
              <a:rPr lang="en-US" dirty="0" smtClean="0"/>
              <a:t>, sometimes a cause of </a:t>
            </a:r>
            <a:r>
              <a:rPr lang="en-US" dirty="0" err="1" smtClean="0"/>
              <a:t>ovotesticular</a:t>
            </a:r>
            <a:r>
              <a:rPr lang="en-US" dirty="0" smtClean="0"/>
              <a:t> DSD)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short overview of two cases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CASE- 1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full term normal delivered baby presented with mild respiratory distress, reticular pattern &amp;prolonged CRT with sign of shock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 reports-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CBC-WNL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CRP-negative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S. Na- 128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/dl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S. K- 5.4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/dl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RFT- blood urea-64mg/dl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- 1.1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ABG shows- met. Acidosis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pH-7.14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h-7y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810000"/>
            <a:ext cx="3266084" cy="24495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NEXT…????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Content Placeholder 6" descr="carrying_question_pa_md_wm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152400"/>
            <a:ext cx="1333500" cy="1333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5800" y="1752600"/>
            <a:ext cx="8153400" cy="4623816"/>
          </a:xfrm>
        </p:spPr>
        <p:txBody>
          <a:bodyPr/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USG ABDOMEN = Presence of uterus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KARYOTYPE = 46XX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17 HYDROXY PROGESTERONE = Markedly elevated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Baby was resuscitated with fluids ; Started upon initially with </a:t>
            </a:r>
            <a:r>
              <a:rPr lang="en-US" sz="3200" dirty="0" err="1" smtClean="0">
                <a:latin typeface="Arabic Typesetting" pitchFamily="66" charset="-78"/>
                <a:cs typeface="Arabic Typesetting" pitchFamily="66" charset="-78"/>
              </a:rPr>
              <a:t>injectable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 smtClean="0">
                <a:latin typeface="Arabic Typesetting" pitchFamily="66" charset="-78"/>
                <a:cs typeface="Arabic Typesetting" pitchFamily="66" charset="-78"/>
              </a:rPr>
              <a:t>hydrocort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; Then on oral </a:t>
            </a:r>
            <a:r>
              <a:rPr lang="en-US" sz="3200" dirty="0" err="1" smtClean="0">
                <a:latin typeface="Arabic Typesetting" pitchFamily="66" charset="-78"/>
                <a:cs typeface="Arabic Typesetting" pitchFamily="66" charset="-78"/>
              </a:rPr>
              <a:t>hydrocort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&amp; </a:t>
            </a:r>
            <a:r>
              <a:rPr lang="en-US" sz="3200" dirty="0" err="1" smtClean="0">
                <a:latin typeface="Arabic Typesetting" pitchFamily="66" charset="-78"/>
                <a:cs typeface="Arabic Typesetting" pitchFamily="66" charset="-78"/>
              </a:rPr>
              <a:t>fludrocort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…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DIAGNOSIS= 46XX FEMALE DSD WITH 21 HYDROXYLASE DEFICIENCY</a:t>
            </a:r>
          </a:p>
          <a:p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FLOW CHART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3429000"/>
            <a:ext cx="5334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57400" y="3429000"/>
            <a:ext cx="5334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6609" y="5950634"/>
            <a:ext cx="1127118" cy="444995"/>
          </a:xfrm>
          <a:custGeom>
            <a:avLst/>
            <a:gdLst>
              <a:gd name="connsiteX0" fmla="*/ 323557 w 1127118"/>
              <a:gd name="connsiteY0" fmla="*/ 309489 h 444995"/>
              <a:gd name="connsiteX1" fmla="*/ 239151 w 1127118"/>
              <a:gd name="connsiteY1" fmla="*/ 295421 h 444995"/>
              <a:gd name="connsiteX2" fmla="*/ 196948 w 1127118"/>
              <a:gd name="connsiteY2" fmla="*/ 267286 h 444995"/>
              <a:gd name="connsiteX3" fmla="*/ 98474 w 1127118"/>
              <a:gd name="connsiteY3" fmla="*/ 239151 h 444995"/>
              <a:gd name="connsiteX4" fmla="*/ 70339 w 1127118"/>
              <a:gd name="connsiteY4" fmla="*/ 211015 h 444995"/>
              <a:gd name="connsiteX5" fmla="*/ 42203 w 1127118"/>
              <a:gd name="connsiteY5" fmla="*/ 126609 h 444995"/>
              <a:gd name="connsiteX6" fmla="*/ 56271 w 1127118"/>
              <a:gd name="connsiteY6" fmla="*/ 70338 h 444995"/>
              <a:gd name="connsiteX7" fmla="*/ 98474 w 1127118"/>
              <a:gd name="connsiteY7" fmla="*/ 56271 h 444995"/>
              <a:gd name="connsiteX8" fmla="*/ 126609 w 1127118"/>
              <a:gd name="connsiteY8" fmla="*/ 28135 h 444995"/>
              <a:gd name="connsiteX9" fmla="*/ 196948 w 1127118"/>
              <a:gd name="connsiteY9" fmla="*/ 14068 h 444995"/>
              <a:gd name="connsiteX10" fmla="*/ 393896 w 1127118"/>
              <a:gd name="connsiteY10" fmla="*/ 0 h 444995"/>
              <a:gd name="connsiteX11" fmla="*/ 858129 w 1127118"/>
              <a:gd name="connsiteY11" fmla="*/ 14068 h 444995"/>
              <a:gd name="connsiteX12" fmla="*/ 998806 w 1127118"/>
              <a:gd name="connsiteY12" fmla="*/ 56271 h 444995"/>
              <a:gd name="connsiteX13" fmla="*/ 1041009 w 1127118"/>
              <a:gd name="connsiteY13" fmla="*/ 70338 h 444995"/>
              <a:gd name="connsiteX14" fmla="*/ 1069145 w 1127118"/>
              <a:gd name="connsiteY14" fmla="*/ 98474 h 444995"/>
              <a:gd name="connsiteX15" fmla="*/ 1125416 w 1127118"/>
              <a:gd name="connsiteY15" fmla="*/ 182880 h 444995"/>
              <a:gd name="connsiteX16" fmla="*/ 1111348 w 1127118"/>
              <a:gd name="connsiteY16" fmla="*/ 309489 h 444995"/>
              <a:gd name="connsiteX17" fmla="*/ 1069145 w 1127118"/>
              <a:gd name="connsiteY17" fmla="*/ 323557 h 444995"/>
              <a:gd name="connsiteX18" fmla="*/ 1012874 w 1127118"/>
              <a:gd name="connsiteY18" fmla="*/ 337624 h 444995"/>
              <a:gd name="connsiteX19" fmla="*/ 886265 w 1127118"/>
              <a:gd name="connsiteY19" fmla="*/ 365760 h 444995"/>
              <a:gd name="connsiteX20" fmla="*/ 365760 w 1127118"/>
              <a:gd name="connsiteY20" fmla="*/ 379828 h 444995"/>
              <a:gd name="connsiteX21" fmla="*/ 126609 w 1127118"/>
              <a:gd name="connsiteY21" fmla="*/ 422031 h 444995"/>
              <a:gd name="connsiteX22" fmla="*/ 0 w 1127118"/>
              <a:gd name="connsiteY22" fmla="*/ 436098 h 44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27118" h="444995">
                <a:moveTo>
                  <a:pt x="323557" y="309489"/>
                </a:moveTo>
                <a:cubicBezTo>
                  <a:pt x="295422" y="304800"/>
                  <a:pt x="266211" y="304441"/>
                  <a:pt x="239151" y="295421"/>
                </a:cubicBezTo>
                <a:cubicBezTo>
                  <a:pt x="223111" y="290074"/>
                  <a:pt x="212070" y="274847"/>
                  <a:pt x="196948" y="267286"/>
                </a:cubicBezTo>
                <a:cubicBezTo>
                  <a:pt x="176762" y="257193"/>
                  <a:pt x="116509" y="243659"/>
                  <a:pt x="98474" y="239151"/>
                </a:cubicBezTo>
                <a:cubicBezTo>
                  <a:pt x="89096" y="229772"/>
                  <a:pt x="76270" y="222878"/>
                  <a:pt x="70339" y="211015"/>
                </a:cubicBezTo>
                <a:cubicBezTo>
                  <a:pt x="57076" y="184489"/>
                  <a:pt x="42203" y="126609"/>
                  <a:pt x="42203" y="126609"/>
                </a:cubicBezTo>
                <a:cubicBezTo>
                  <a:pt x="46892" y="107852"/>
                  <a:pt x="44193" y="85435"/>
                  <a:pt x="56271" y="70338"/>
                </a:cubicBezTo>
                <a:cubicBezTo>
                  <a:pt x="65534" y="58759"/>
                  <a:pt x="85759" y="63900"/>
                  <a:pt x="98474" y="56271"/>
                </a:cubicBezTo>
                <a:cubicBezTo>
                  <a:pt x="109847" y="49447"/>
                  <a:pt x="114418" y="33360"/>
                  <a:pt x="126609" y="28135"/>
                </a:cubicBezTo>
                <a:cubicBezTo>
                  <a:pt x="148586" y="18716"/>
                  <a:pt x="173169" y="16571"/>
                  <a:pt x="196948" y="14068"/>
                </a:cubicBezTo>
                <a:cubicBezTo>
                  <a:pt x="262403" y="7178"/>
                  <a:pt x="328247" y="4689"/>
                  <a:pt x="393896" y="0"/>
                </a:cubicBezTo>
                <a:cubicBezTo>
                  <a:pt x="548640" y="4689"/>
                  <a:pt x="703539" y="5712"/>
                  <a:pt x="858129" y="14068"/>
                </a:cubicBezTo>
                <a:cubicBezTo>
                  <a:pt x="883511" y="15440"/>
                  <a:pt x="987574" y="52527"/>
                  <a:pt x="998806" y="56271"/>
                </a:cubicBezTo>
                <a:lnTo>
                  <a:pt x="1041009" y="70338"/>
                </a:lnTo>
                <a:cubicBezTo>
                  <a:pt x="1050388" y="79717"/>
                  <a:pt x="1061187" y="87863"/>
                  <a:pt x="1069145" y="98474"/>
                </a:cubicBezTo>
                <a:cubicBezTo>
                  <a:pt x="1089434" y="125526"/>
                  <a:pt x="1125416" y="182880"/>
                  <a:pt x="1125416" y="182880"/>
                </a:cubicBezTo>
                <a:cubicBezTo>
                  <a:pt x="1120727" y="225083"/>
                  <a:pt x="1127118" y="270063"/>
                  <a:pt x="1111348" y="309489"/>
                </a:cubicBezTo>
                <a:cubicBezTo>
                  <a:pt x="1105841" y="323257"/>
                  <a:pt x="1083403" y="319483"/>
                  <a:pt x="1069145" y="323557"/>
                </a:cubicBezTo>
                <a:cubicBezTo>
                  <a:pt x="1050555" y="328868"/>
                  <a:pt x="1031464" y="332313"/>
                  <a:pt x="1012874" y="337624"/>
                </a:cubicBezTo>
                <a:cubicBezTo>
                  <a:pt x="955682" y="353964"/>
                  <a:pt x="962080" y="362234"/>
                  <a:pt x="886265" y="365760"/>
                </a:cubicBezTo>
                <a:cubicBezTo>
                  <a:pt x="712887" y="373824"/>
                  <a:pt x="539262" y="375139"/>
                  <a:pt x="365760" y="379828"/>
                </a:cubicBezTo>
                <a:cubicBezTo>
                  <a:pt x="212024" y="418262"/>
                  <a:pt x="291651" y="403693"/>
                  <a:pt x="126609" y="422031"/>
                </a:cubicBezTo>
                <a:cubicBezTo>
                  <a:pt x="57714" y="444995"/>
                  <a:pt x="99235" y="436098"/>
                  <a:pt x="0" y="4360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drenal_Hyperplasia_Congenita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0" y="34290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057400" y="34290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63246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9800" y="5943600"/>
            <a:ext cx="1524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0" y="23622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5181600"/>
            <a:ext cx="1295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6.93802E-7 L 0.56667 -6.93802E-7 " pathEditMode="relative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DISCUSSION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21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hydroxylase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 deficiency leads to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mineralocorticoid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,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glucocorticoid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 deficiency &amp; androgen excess.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So baby fail to conserve sodium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normally.Progressive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 weight loss ,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vomitting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, refusal to feed, dehydration &amp; shock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Infants generally present at the age of 6 to 14 days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 pigmentation in nipples,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axilla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, umbilicus, genitalia are due to feed back rise of ACTH level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Diagnostic clue= 17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hydroxyprogesterone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 level &gt;50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ng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/ml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                                       24 hours after birth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                                   = 11 </a:t>
            </a:r>
            <a:r>
              <a:rPr lang="en-US" dirty="0" err="1" smtClean="0">
                <a:latin typeface="FrankRuehl" pitchFamily="34" charset="-79"/>
                <a:cs typeface="FrankRuehl" pitchFamily="34" charset="-79"/>
              </a:rPr>
              <a:t>deoxycorticosterone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 elevated in  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FrankRuehl" pitchFamily="34" charset="-79"/>
                <a:cs typeface="FrankRuehl" pitchFamily="34" charset="-79"/>
              </a:rPr>
              <a:t>                                       CYP11B1 deficiency</a:t>
            </a:r>
            <a:endParaRPr lang="en-US" dirty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4" name="Picture 3" descr="video_conference_presentation_anim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0"/>
            <a:ext cx="162426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73936"/>
            <a:ext cx="8458200" cy="4623816"/>
          </a:xfrm>
        </p:spPr>
        <p:txBody>
          <a:bodyPr/>
          <a:lstStyle/>
          <a:p>
            <a:r>
              <a:rPr lang="en-US" dirty="0" smtClean="0"/>
              <a:t>Initial first aid management</a:t>
            </a:r>
          </a:p>
          <a:p>
            <a:r>
              <a:rPr lang="en-US" dirty="0" smtClean="0"/>
              <a:t>Correction of </a:t>
            </a:r>
            <a:r>
              <a:rPr lang="en-US" dirty="0" err="1" smtClean="0"/>
              <a:t>hypovolemia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&amp; </a:t>
            </a:r>
            <a:r>
              <a:rPr lang="en-US" dirty="0" err="1" smtClean="0"/>
              <a:t>hyponatremia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Cortisol</a:t>
            </a:r>
            <a:r>
              <a:rPr lang="en-US" dirty="0" smtClean="0"/>
              <a:t> replacement in </a:t>
            </a:r>
            <a:r>
              <a:rPr lang="en-US" dirty="0" err="1" smtClean="0"/>
              <a:t>virilized</a:t>
            </a:r>
            <a:r>
              <a:rPr lang="en-US" dirty="0" smtClean="0"/>
              <a:t> female</a:t>
            </a:r>
          </a:p>
          <a:p>
            <a:pPr>
              <a:buNone/>
            </a:pPr>
            <a:r>
              <a:rPr lang="en-US" dirty="0" smtClean="0"/>
              <a:t>     with </a:t>
            </a:r>
            <a:r>
              <a:rPr lang="en-US" dirty="0" err="1" smtClean="0"/>
              <a:t>hydrocort</a:t>
            </a:r>
            <a:r>
              <a:rPr lang="en-US" dirty="0" smtClean="0"/>
              <a:t> @ 20 mg/m2/day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Close monitoring of weight; fluid balance; &amp; electrolyte should be done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Fludrocortisone</a:t>
            </a:r>
            <a:r>
              <a:rPr lang="en-US" dirty="0" smtClean="0"/>
              <a:t> acetate should be given @ 0.05 – 0.2 mg/kg for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Content Placeholder 6" descr="cpr_chest_compressions_md_wm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228600"/>
            <a:ext cx="26670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 (CAH)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 HYDROXYLASE DEFICIENCY ( CLASSIC FORM)-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SIGN &amp; SYMPTOME-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Of </a:t>
            </a:r>
            <a:r>
              <a:rPr lang="en-US" dirty="0" err="1" smtClean="0"/>
              <a:t>glucocorticoid</a:t>
            </a:r>
            <a:r>
              <a:rPr lang="en-US" dirty="0" smtClean="0"/>
              <a:t> &amp; </a:t>
            </a:r>
            <a:r>
              <a:rPr lang="en-US" dirty="0" err="1" smtClean="0"/>
              <a:t>mineralocorticoid</a:t>
            </a:r>
            <a:r>
              <a:rPr lang="en-US" dirty="0" smtClean="0"/>
              <a:t> deficiency(salt-wasting crisis)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Ambiguous genitalia in females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Postnatal </a:t>
            </a:r>
            <a:r>
              <a:rPr lang="en-US" dirty="0" err="1" smtClean="0"/>
              <a:t>virilisation</a:t>
            </a:r>
            <a:r>
              <a:rPr lang="en-US" dirty="0" smtClean="0"/>
              <a:t> in males &amp; females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LAB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 </a:t>
            </a:r>
            <a:r>
              <a:rPr lang="en-US" dirty="0" err="1" smtClean="0"/>
              <a:t>cortisol</a:t>
            </a:r>
            <a:r>
              <a:rPr lang="en-US" dirty="0" smtClean="0"/>
              <a:t>, increase ACTH; </a:t>
            </a:r>
            <a:r>
              <a:rPr lang="en-US" dirty="0" err="1" smtClean="0"/>
              <a:t>elivated</a:t>
            </a:r>
            <a:r>
              <a:rPr lang="en-US" dirty="0" smtClean="0"/>
              <a:t> both baseline as well as ACTH stimulated 17 </a:t>
            </a:r>
            <a:r>
              <a:rPr lang="en-US" dirty="0" err="1" smtClean="0"/>
              <a:t>hydroxy</a:t>
            </a:r>
            <a:r>
              <a:rPr lang="en-US" dirty="0" smtClean="0"/>
              <a:t>-progesterone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Hyponatremia</a:t>
            </a:r>
            <a:r>
              <a:rPr lang="en-US" dirty="0" smtClean="0"/>
              <a:t> &amp; </a:t>
            </a:r>
            <a:r>
              <a:rPr lang="en-US" dirty="0" err="1" smtClean="0"/>
              <a:t>hyperkalemia</a:t>
            </a:r>
            <a:r>
              <a:rPr lang="en-US" dirty="0" smtClean="0"/>
              <a:t> with raised plasma </a:t>
            </a:r>
            <a:r>
              <a:rPr lang="en-US" dirty="0" err="1" smtClean="0"/>
              <a:t>renin</a:t>
            </a:r>
            <a:r>
              <a:rPr lang="en-US" dirty="0" smtClean="0"/>
              <a:t> level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Elivated</a:t>
            </a:r>
            <a:r>
              <a:rPr lang="en-US" dirty="0" smtClean="0"/>
              <a:t> serum androgen levels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THERAPEUTIC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 (</a:t>
            </a:r>
            <a:r>
              <a:rPr lang="en-US" dirty="0" err="1" smtClean="0"/>
              <a:t>hydrocort</a:t>
            </a:r>
            <a:r>
              <a:rPr lang="en-US" dirty="0" smtClean="0"/>
              <a:t>)  &amp; </a:t>
            </a:r>
            <a:r>
              <a:rPr lang="en-US" dirty="0" err="1" smtClean="0"/>
              <a:t>mineralocorticoid</a:t>
            </a:r>
            <a:r>
              <a:rPr lang="en-US" dirty="0" smtClean="0"/>
              <a:t>  (</a:t>
            </a:r>
            <a:r>
              <a:rPr lang="en-US" dirty="0" err="1" smtClean="0"/>
              <a:t>fludrocortisone</a:t>
            </a:r>
            <a:r>
              <a:rPr lang="en-US" dirty="0" smtClean="0"/>
              <a:t>)  replacement 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Sodium chloride </a:t>
            </a:r>
            <a:r>
              <a:rPr lang="en-US" dirty="0" err="1" smtClean="0"/>
              <a:t>supplimentation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Vaginoplasty</a:t>
            </a:r>
            <a:r>
              <a:rPr lang="en-US" dirty="0" smtClean="0"/>
              <a:t> &amp; clitoral recession for ambiguous genitalia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raised androgen levels  suppression with </a:t>
            </a:r>
            <a:r>
              <a:rPr lang="en-US" dirty="0" err="1" smtClean="0"/>
              <a:t>glucocorticoids</a:t>
            </a:r>
            <a:r>
              <a:rPr lang="en-US" dirty="0" smtClean="0"/>
              <a:t> is used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 HYDROXYLASE DEFICIENCY (NON CLASSIC FORM)-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May be asymptomatic precocious </a:t>
            </a:r>
            <a:r>
              <a:rPr lang="en-US" sz="2400" dirty="0" err="1" smtClean="0"/>
              <a:t>adrenarch</a:t>
            </a:r>
            <a:r>
              <a:rPr lang="en-US" sz="2400" dirty="0" smtClean="0"/>
              <a:t>,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, acne, menstrual irregularity, infertility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LAB FINDINGS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Raised baseline &amp; ACTH stimulated 17 </a:t>
            </a:r>
            <a:r>
              <a:rPr lang="en-US" sz="2400" dirty="0" err="1" smtClean="0"/>
              <a:t>hydroxyprogesterone</a:t>
            </a:r>
            <a:r>
              <a:rPr lang="en-US" sz="24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Raised androgen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THERAPEUTIC MEASURES-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Sippression</a:t>
            </a:r>
            <a:r>
              <a:rPr lang="en-US" sz="2400" dirty="0" smtClean="0"/>
              <a:t> with </a:t>
            </a:r>
            <a:r>
              <a:rPr lang="en-US" sz="2400" dirty="0" err="1" smtClean="0"/>
              <a:t>glucocorticoids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2999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HYDROXYLASE DEFICIENCY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PRESENTATION-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With features of </a:t>
            </a:r>
            <a:r>
              <a:rPr lang="en-US" dirty="0" err="1" smtClean="0"/>
              <a:t>glucocorticoid</a:t>
            </a:r>
            <a:r>
              <a:rPr lang="en-US" dirty="0" smtClean="0"/>
              <a:t> deficiency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Ambiguous genitalia in females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Postnatal </a:t>
            </a:r>
            <a:r>
              <a:rPr lang="en-US" dirty="0" err="1" smtClean="0"/>
              <a:t>virilisation</a:t>
            </a:r>
            <a:r>
              <a:rPr lang="en-US" dirty="0" smtClean="0"/>
              <a:t> in males &amp; females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Hypertension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LAB FINDINGS-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decreased </a:t>
            </a:r>
            <a:r>
              <a:rPr lang="en-US" dirty="0" err="1" smtClean="0"/>
              <a:t>cortisol</a:t>
            </a:r>
            <a:r>
              <a:rPr lang="en-US" dirty="0" smtClean="0"/>
              <a:t> &amp; raised ACTH levels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both </a:t>
            </a:r>
            <a:r>
              <a:rPr lang="en-US" dirty="0" err="1" smtClean="0"/>
              <a:t>basline</a:t>
            </a:r>
            <a:r>
              <a:rPr lang="en-US" dirty="0" smtClean="0"/>
              <a:t> as well as ACTH stimulated 11- </a:t>
            </a:r>
            <a:r>
              <a:rPr lang="en-US" dirty="0" err="1" smtClean="0"/>
              <a:t>deoxycortisol</a:t>
            </a:r>
            <a:r>
              <a:rPr lang="en-US" dirty="0" smtClean="0"/>
              <a:t> &amp; </a:t>
            </a:r>
            <a:r>
              <a:rPr lang="en-US" dirty="0" err="1" smtClean="0"/>
              <a:t>deoycorticosterone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serum androgens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Decreased plasma </a:t>
            </a:r>
            <a:r>
              <a:rPr lang="en-US" dirty="0" err="1" smtClean="0"/>
              <a:t>renin</a:t>
            </a:r>
            <a:r>
              <a:rPr lang="en-US" dirty="0" smtClean="0"/>
              <a:t> &amp; </a:t>
            </a:r>
            <a:r>
              <a:rPr lang="en-US" dirty="0" err="1" smtClean="0"/>
              <a:t>hypokalemia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THERAPEUTIC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( </a:t>
            </a:r>
            <a:r>
              <a:rPr lang="en-US" dirty="0" err="1" smtClean="0"/>
              <a:t>hydrocort</a:t>
            </a:r>
            <a:r>
              <a:rPr lang="en-US" dirty="0" smtClean="0"/>
              <a:t>) replacement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Vaginoplasty</a:t>
            </a:r>
            <a:r>
              <a:rPr lang="en-US" dirty="0" smtClean="0"/>
              <a:t> &amp; clitoral recession for ambiguous genitalia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suppression for raised androgen &amp; decreased </a:t>
            </a:r>
            <a:r>
              <a:rPr lang="en-US" dirty="0" err="1" smtClean="0"/>
              <a:t>renin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HYDROXYSTEROID DEHYDROGENASE DEFICIENCY( CLASSICAL FORM)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PRESENTATION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With </a:t>
            </a:r>
            <a:r>
              <a:rPr lang="en-US" dirty="0" err="1" smtClean="0"/>
              <a:t>glucocorticoid</a:t>
            </a:r>
            <a:r>
              <a:rPr lang="en-US" dirty="0" smtClean="0"/>
              <a:t> &amp; </a:t>
            </a:r>
            <a:r>
              <a:rPr lang="en-US" dirty="0" err="1" smtClean="0"/>
              <a:t>mineralocorticoid</a:t>
            </a:r>
            <a:r>
              <a:rPr lang="en-US" dirty="0" smtClean="0"/>
              <a:t> deficiency( salt wasting crisis)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Ambiguous genitalia in males &amp; females both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Precocious </a:t>
            </a:r>
            <a:r>
              <a:rPr lang="en-US" dirty="0" err="1" smtClean="0"/>
              <a:t>adrenarch</a:t>
            </a:r>
            <a:r>
              <a:rPr lang="en-US" dirty="0" smtClean="0"/>
              <a:t>, disordered puberty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LAB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Decreased </a:t>
            </a:r>
            <a:r>
              <a:rPr lang="en-US" dirty="0" err="1" smtClean="0"/>
              <a:t>cortisol</a:t>
            </a:r>
            <a:r>
              <a:rPr lang="en-US" dirty="0" smtClean="0"/>
              <a:t> &amp; raised ACTH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baseline &amp; ACTH stimulated </a:t>
            </a:r>
            <a:r>
              <a:rPr lang="el-GR" dirty="0" smtClean="0"/>
              <a:t>Δ</a:t>
            </a:r>
            <a:r>
              <a:rPr lang="en-US" dirty="0" smtClean="0"/>
              <a:t>5 steroids( pregnenolones,17 </a:t>
            </a:r>
            <a:r>
              <a:rPr lang="en-US" dirty="0" err="1" smtClean="0"/>
              <a:t>hydroxy</a:t>
            </a:r>
            <a:r>
              <a:rPr lang="en-US" dirty="0" smtClean="0"/>
              <a:t> </a:t>
            </a:r>
            <a:r>
              <a:rPr lang="en-US" dirty="0" err="1" smtClean="0"/>
              <a:t>pregnenolone</a:t>
            </a:r>
            <a:r>
              <a:rPr lang="en-US" dirty="0" smtClean="0"/>
              <a:t>, DHEA)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Hyponatremia,hyperkalemia</a:t>
            </a:r>
            <a:r>
              <a:rPr lang="en-US" dirty="0" smtClean="0"/>
              <a:t> &amp; raised plasma </a:t>
            </a:r>
            <a:r>
              <a:rPr lang="en-US" dirty="0" err="1" smtClean="0"/>
              <a:t>renin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DHEA; decreased </a:t>
            </a:r>
            <a:r>
              <a:rPr lang="en-US" dirty="0" err="1" smtClean="0"/>
              <a:t>androstenedione,testosterone</a:t>
            </a:r>
            <a:r>
              <a:rPr lang="en-US" dirty="0" smtClean="0"/>
              <a:t> &amp; </a:t>
            </a:r>
            <a:r>
              <a:rPr lang="en-US" dirty="0" err="1" smtClean="0"/>
              <a:t>estradiol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THERAPEUTIC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&amp;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 sodium chloride </a:t>
            </a:r>
            <a:r>
              <a:rPr lang="en-US" dirty="0" err="1" smtClean="0"/>
              <a:t>supplimentation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Surgical correction of genitals &amp; sex hormone replacement as necessary as consonant with sex of rearing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SEXUAL DIFFERENTIATION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Germ cells arise from </a:t>
            </a:r>
            <a:r>
              <a:rPr lang="en-US" dirty="0" err="1" smtClean="0"/>
              <a:t>celomic</a:t>
            </a:r>
            <a:r>
              <a:rPr lang="en-US" dirty="0" smtClean="0"/>
              <a:t> epithelium of hindgut &amp; migrate into </a:t>
            </a:r>
            <a:r>
              <a:rPr lang="en-US" dirty="0" err="1" smtClean="0"/>
              <a:t>gonadal</a:t>
            </a:r>
            <a:r>
              <a:rPr lang="en-US" dirty="0" smtClean="0"/>
              <a:t> ridge at 4-6  weeks of gestation. These cells combine with somatic cells to give rise to </a:t>
            </a:r>
            <a:r>
              <a:rPr lang="en-US" dirty="0" err="1" smtClean="0"/>
              <a:t>bipotential</a:t>
            </a:r>
            <a:r>
              <a:rPr lang="en-US" dirty="0" smtClean="0"/>
              <a:t> gonads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20800"/>
                </a:solidFill>
              </a:rPr>
              <a:t>1-undeferentiated stage (4-8 wk)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66FF"/>
                </a:solidFill>
              </a:rPr>
              <a:t>                        genital tubercle (</a:t>
            </a:r>
            <a:r>
              <a:rPr lang="en-US" dirty="0" err="1" smtClean="0">
                <a:solidFill>
                  <a:srgbClr val="0066FF"/>
                </a:solidFill>
              </a:rPr>
              <a:t>phalus</a:t>
            </a:r>
            <a:r>
              <a:rPr lang="en-US" dirty="0" smtClean="0">
                <a:solidFill>
                  <a:srgbClr val="0066FF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66FF"/>
                </a:solidFill>
              </a:rPr>
              <a:t>                        </a:t>
            </a:r>
            <a:r>
              <a:rPr lang="en-US" dirty="0" err="1" smtClean="0">
                <a:solidFill>
                  <a:srgbClr val="0066FF"/>
                </a:solidFill>
              </a:rPr>
              <a:t>labioscrotal</a:t>
            </a:r>
            <a:r>
              <a:rPr lang="en-US" dirty="0" smtClean="0">
                <a:solidFill>
                  <a:srgbClr val="0066FF"/>
                </a:solidFill>
              </a:rPr>
              <a:t> swellings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66FF"/>
                </a:solidFill>
              </a:rPr>
              <a:t>                        </a:t>
            </a:r>
            <a:r>
              <a:rPr lang="en-US" dirty="0" err="1" smtClean="0">
                <a:solidFill>
                  <a:srgbClr val="0066FF"/>
                </a:solidFill>
              </a:rPr>
              <a:t>urogenital</a:t>
            </a:r>
            <a:r>
              <a:rPr lang="en-US" dirty="0" smtClean="0">
                <a:solidFill>
                  <a:srgbClr val="0066FF"/>
                </a:solidFill>
              </a:rPr>
              <a:t> folds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66FF"/>
                </a:solidFill>
              </a:rPr>
              <a:t>                        </a:t>
            </a:r>
            <a:r>
              <a:rPr lang="en-US" dirty="0" err="1" smtClean="0">
                <a:solidFill>
                  <a:srgbClr val="0066FF"/>
                </a:solidFill>
              </a:rPr>
              <a:t>urogenital</a:t>
            </a:r>
            <a:r>
              <a:rPr lang="en-US" dirty="0" smtClean="0">
                <a:solidFill>
                  <a:srgbClr val="0066FF"/>
                </a:solidFill>
              </a:rPr>
              <a:t> sinus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45XO embryo the ovaries develop but undergo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 streak </a:t>
            </a:r>
            <a:r>
              <a:rPr lang="en-US" dirty="0" smtClean="0">
                <a:sym typeface="Wingdings 3" pitchFamily="18" charset="2"/>
              </a:rPr>
              <a:t>ovaries</a:t>
            </a:r>
            <a:endParaRPr lang="en-US" dirty="0" smtClean="0">
              <a:solidFill>
                <a:srgbClr val="0066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Gonadal differentiation at 6-8 wk gestation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TDF gene </a:t>
            </a:r>
            <a:r>
              <a:rPr lang="en-US" dirty="0" err="1" smtClean="0">
                <a:latin typeface="Goudy Old Style" pitchFamily="18" charset="0"/>
              </a:rPr>
              <a:t>ie</a:t>
            </a:r>
            <a:r>
              <a:rPr lang="en-US" dirty="0" smtClean="0">
                <a:latin typeface="Goudy Old Style" pitchFamily="18" charset="0"/>
              </a:rPr>
              <a:t> SRY gene(Y-chromosome):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stimulates gonads towards testicular differentiation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Absence of TDF: gonads differentiate into ovaries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latin typeface="Goudy Old Style" pitchFamily="18" charset="0"/>
              </a:rPr>
              <a:t>Wolffian</a:t>
            </a:r>
            <a:r>
              <a:rPr lang="en-US" dirty="0" smtClean="0">
                <a:latin typeface="Goudy Old Style" pitchFamily="18" charset="0"/>
              </a:rPr>
              <a:t> duct from </a:t>
            </a:r>
            <a:r>
              <a:rPr lang="en-US" dirty="0" err="1" smtClean="0">
                <a:latin typeface="Goudy Old Style" pitchFamily="18" charset="0"/>
              </a:rPr>
              <a:t>mesonephros</a:t>
            </a:r>
            <a:endParaRPr lang="en-US" dirty="0" smtClean="0">
              <a:latin typeface="Goudy Old Style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M</a:t>
            </a:r>
            <a:r>
              <a:rPr lang="sv-SE" dirty="0" smtClean="0">
                <a:latin typeface="Goudy Old Style" pitchFamily="18" charset="0"/>
                <a:cs typeface="Tahoma" pitchFamily="34" charset="0"/>
                <a:sym typeface="Arial Alternative" pitchFamily="49" charset="2"/>
              </a:rPr>
              <a:t>ü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llerian duct from coelomic epithelium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Endocrine effect during this phase is crucial:</a:t>
            </a:r>
            <a:endParaRPr lang="sv-SE" sz="2800" dirty="0" smtClean="0">
              <a:latin typeface="Goudy Old Style" pitchFamily="18" charset="0"/>
              <a:sym typeface="Arial Alternative" pitchFamily="49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paracrine action of hormones produced by </a:t>
            </a:r>
            <a:r>
              <a:rPr lang="sv-SE" u="sng" dirty="0" smtClean="0">
                <a:latin typeface="Goudy Old Style" pitchFamily="18" charset="0"/>
                <a:sym typeface="Arial Alternative" pitchFamily="49" charset="2"/>
              </a:rPr>
              <a:t>ipsilateral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 gonad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testis (MIS, T) </a:t>
            </a:r>
            <a:r>
              <a:rPr lang="sv-SE" dirty="0" smtClean="0">
                <a:latin typeface="Goudy Old Style" pitchFamily="18" charset="0"/>
                <a:sym typeface="Symbol" pitchFamily="18" charset="2"/>
              </a:rPr>
              <a:t> male internal genitalia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latin typeface="Goudy Old Style" pitchFamily="18" charset="0"/>
                <a:sym typeface="Symbol" pitchFamily="18" charset="2"/>
              </a:rPr>
              <a:t>ovary (nil)  female internal genitalia</a:t>
            </a:r>
            <a:endParaRPr lang="sv-SE" sz="1800" dirty="0" smtClean="0">
              <a:latin typeface="Goudy Old Style" pitchFamily="18" charset="0"/>
            </a:endParaRPr>
          </a:p>
          <a:p>
            <a:pPr lvl="1"/>
            <a:endParaRPr lang="en-US" dirty="0" smtClean="0">
              <a:latin typeface="Goudy Old Style" pitchFamily="18" charset="0"/>
            </a:endParaRPr>
          </a:p>
          <a:p>
            <a:pPr lvl="1"/>
            <a:endParaRPr lang="en-US" dirty="0" smtClean="0">
              <a:latin typeface="Goudy Old Style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nrendo.2014.83-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76" y="1981200"/>
            <a:ext cx="486032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8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 </a:t>
            </a:r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HYDROXYLASE / 17, 20 LYASE DEFICIENCY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PRESENTATION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With </a:t>
            </a:r>
            <a:r>
              <a:rPr lang="en-US" dirty="0" err="1" smtClean="0"/>
              <a:t>cortisol</a:t>
            </a:r>
            <a:r>
              <a:rPr lang="en-US" dirty="0" smtClean="0"/>
              <a:t> deficiency( </a:t>
            </a:r>
            <a:r>
              <a:rPr lang="en-US" dirty="0" err="1" smtClean="0"/>
              <a:t>corticosterone</a:t>
            </a:r>
            <a:r>
              <a:rPr lang="en-US" dirty="0" smtClean="0"/>
              <a:t> is an adequate </a:t>
            </a:r>
            <a:r>
              <a:rPr lang="en-US" dirty="0" err="1" smtClean="0"/>
              <a:t>glucocorticoid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Ambiguous genitalia in 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Sexual infantilism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Hypertension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LAB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Decreased </a:t>
            </a:r>
            <a:r>
              <a:rPr lang="en-US" dirty="0" err="1" smtClean="0"/>
              <a:t>cortisol</a:t>
            </a:r>
            <a:r>
              <a:rPr lang="en-US" dirty="0" smtClean="0"/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</a:t>
            </a:r>
            <a:r>
              <a:rPr lang="en-US" dirty="0" err="1" smtClean="0"/>
              <a:t>ACTH,DOC,corticosterone</a:t>
            </a:r>
            <a:r>
              <a:rPr lang="en-US" dirty="0" smtClean="0"/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Low 17</a:t>
            </a:r>
            <a:r>
              <a:rPr lang="el-GR" dirty="0" smtClean="0"/>
              <a:t>α</a:t>
            </a:r>
            <a:r>
              <a:rPr lang="en-US" dirty="0" smtClean="0"/>
              <a:t>- </a:t>
            </a:r>
            <a:r>
              <a:rPr lang="en-US" dirty="0" err="1" smtClean="0"/>
              <a:t>hydroxylated</a:t>
            </a:r>
            <a:r>
              <a:rPr lang="en-US" dirty="0" smtClean="0"/>
              <a:t> steroids; poor response to ACTH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Low serum androgens or estrogens; poor response to </a:t>
            </a:r>
            <a:r>
              <a:rPr lang="en-US" dirty="0" err="1" smtClean="0"/>
              <a:t>Hcg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Low plasma </a:t>
            </a:r>
            <a:r>
              <a:rPr lang="en-US" dirty="0" err="1" smtClean="0"/>
              <a:t>renin</a:t>
            </a:r>
            <a:r>
              <a:rPr lang="en-US" dirty="0" smtClean="0"/>
              <a:t>; </a:t>
            </a:r>
            <a:r>
              <a:rPr lang="en-US" dirty="0" err="1" smtClean="0"/>
              <a:t>hypokalemia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THERAPEUTIC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administration &amp; </a:t>
            </a:r>
            <a:r>
              <a:rPr lang="en-US" dirty="0" err="1" smtClean="0"/>
              <a:t>suppresion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Orchidopexy</a:t>
            </a:r>
            <a:r>
              <a:rPr lang="en-US" dirty="0" smtClean="0"/>
              <a:t> or removal of intra-abdominal testes; sex hormone replacement consonant with sex of rearing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CONGENITAL LIPOID ADRENAL  HYPERPLASIA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PRESENTATION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&amp; </a:t>
            </a:r>
            <a:r>
              <a:rPr lang="en-US" dirty="0" err="1" smtClean="0"/>
              <a:t>mineralocorticoid</a:t>
            </a:r>
            <a:r>
              <a:rPr lang="en-US" dirty="0" smtClean="0"/>
              <a:t> deficiency( salt wasting crisis)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Ambiguous genitalia in 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Poor pubertal development or premature ovarian failure in females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LAB FINDINGS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ACTH, low levels of all steroid </a:t>
            </a:r>
            <a:r>
              <a:rPr lang="en-US" dirty="0" err="1" smtClean="0"/>
              <a:t>hormones,decreased</a:t>
            </a:r>
            <a:r>
              <a:rPr lang="en-US" dirty="0" smtClean="0"/>
              <a:t> or absent response to ACTH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Hyponatremia</a:t>
            </a:r>
            <a:r>
              <a:rPr lang="en-US" dirty="0" smtClean="0"/>
              <a:t>, </a:t>
            </a:r>
            <a:r>
              <a:rPr lang="en-US" dirty="0" err="1" smtClean="0"/>
              <a:t>hyperkalemia</a:t>
            </a:r>
            <a:r>
              <a:rPr lang="en-US" dirty="0" smtClean="0"/>
              <a:t>, low </a:t>
            </a:r>
            <a:r>
              <a:rPr lang="en-US" dirty="0" err="1" smtClean="0"/>
              <a:t>aldosterone,raised</a:t>
            </a:r>
            <a:r>
              <a:rPr lang="en-US" dirty="0" smtClean="0"/>
              <a:t> plasma </a:t>
            </a:r>
            <a:r>
              <a:rPr lang="en-US" dirty="0" err="1" smtClean="0"/>
              <a:t>renin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Decreased or absent response to </a:t>
            </a:r>
            <a:r>
              <a:rPr lang="en-US" dirty="0" err="1" smtClean="0"/>
              <a:t>hCG</a:t>
            </a:r>
            <a:r>
              <a:rPr lang="en-US" dirty="0" smtClean="0"/>
              <a:t> in 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FSH &amp; LH &amp; low </a:t>
            </a:r>
            <a:r>
              <a:rPr lang="en-US" dirty="0" err="1" smtClean="0"/>
              <a:t>estradiol</a:t>
            </a:r>
            <a:r>
              <a:rPr lang="en-US" dirty="0" smtClean="0"/>
              <a:t> ( after puberty) in females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THERAPEUTIC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&amp; </a:t>
            </a:r>
            <a:r>
              <a:rPr lang="en-US" dirty="0" err="1" smtClean="0"/>
              <a:t>mineralocorticoid</a:t>
            </a:r>
            <a:r>
              <a:rPr lang="en-US" dirty="0" smtClean="0"/>
              <a:t> replacement &amp; sodium chloride </a:t>
            </a:r>
            <a:r>
              <a:rPr lang="en-US" dirty="0" err="1" smtClean="0"/>
              <a:t>supplimentation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Orchidopexy</a:t>
            </a:r>
            <a:r>
              <a:rPr lang="en-US" dirty="0" smtClean="0"/>
              <a:t> or removal of intra-abdominal </a:t>
            </a:r>
            <a:r>
              <a:rPr lang="en-US" dirty="0" err="1" smtClean="0"/>
              <a:t>testes;sex</a:t>
            </a:r>
            <a:r>
              <a:rPr lang="en-US" dirty="0" smtClean="0"/>
              <a:t> hormone replacement consonant with sex of rearing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Estrogen replacement in females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CONGENITAL ADRENAL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P450 OXIDOREDUCTASE DEFICIENCY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PRESENTATION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deficiency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Ambiguous genitalia in males &amp; females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Maternal </a:t>
            </a:r>
            <a:r>
              <a:rPr lang="en-US" dirty="0" err="1" smtClean="0"/>
              <a:t>virilization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Antley</a:t>
            </a:r>
            <a:r>
              <a:rPr lang="en-US" dirty="0" smtClean="0">
                <a:solidFill>
                  <a:schemeClr val="accent6"/>
                </a:solidFill>
              </a:rPr>
              <a:t>- </a:t>
            </a:r>
            <a:r>
              <a:rPr lang="en-US" dirty="0" err="1" smtClean="0">
                <a:solidFill>
                  <a:schemeClr val="accent6"/>
                </a:solidFill>
              </a:rPr>
              <a:t>Bixler</a:t>
            </a:r>
            <a:r>
              <a:rPr lang="en-US" dirty="0" smtClean="0">
                <a:solidFill>
                  <a:schemeClr val="accent6"/>
                </a:solidFill>
              </a:rPr>
              <a:t> syndrome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LAB FINDINGS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Low </a:t>
            </a:r>
            <a:r>
              <a:rPr lang="en-US" dirty="0" err="1" smtClean="0"/>
              <a:t>cortisol</a:t>
            </a:r>
            <a:r>
              <a:rPr lang="en-US" dirty="0" smtClean="0"/>
              <a:t>; raised ACTH, </a:t>
            </a:r>
            <a:r>
              <a:rPr lang="en-US" dirty="0" err="1" smtClean="0"/>
              <a:t>pregnenolone</a:t>
            </a:r>
            <a:r>
              <a:rPr lang="en-US" dirty="0" smtClean="0"/>
              <a:t> &amp; progesterone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Raised serum androgen prenatally, low androgen &amp; estrogens at puberty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Decreased ratio of estrogen to androgen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THERAPEUTIC MEASURES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Glucocorticoid</a:t>
            </a:r>
            <a:r>
              <a:rPr lang="en-US" dirty="0" smtClean="0"/>
              <a:t> replacement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Surgical correction of genitals and sex hormone replacement as </a:t>
            </a:r>
            <a:r>
              <a:rPr lang="en-US" dirty="0" err="1" smtClean="0"/>
              <a:t>necessary,consonant</a:t>
            </a:r>
            <a:r>
              <a:rPr lang="en-US" dirty="0" smtClean="0"/>
              <a:t> with sex of rearing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953000" cy="4623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 Narrow" pitchFamily="34" charset="0"/>
              </a:rPr>
              <a:t>A 22 day old baby was brought by mother for routine checkup as she found unusual genitals. no other </a:t>
            </a:r>
            <a:r>
              <a:rPr lang="en-US" dirty="0" err="1" smtClean="0">
                <a:latin typeface="Arial Narrow" pitchFamily="34" charset="0"/>
              </a:rPr>
              <a:t>complaints.bilaterally</a:t>
            </a:r>
            <a:r>
              <a:rPr lang="en-US" dirty="0" smtClean="0">
                <a:latin typeface="Arial Narrow" pitchFamily="34" charset="0"/>
              </a:rPr>
              <a:t> the folds had palpable round body.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Narrow" pitchFamily="34" charset="0"/>
              </a:rPr>
              <a:t>Lab test- S. Na- 138; S. K – 4.4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Arial Narrow" pitchFamily="34" charset="0"/>
              </a:rPr>
              <a:t>Karyotype</a:t>
            </a:r>
            <a:r>
              <a:rPr lang="en-US" dirty="0" smtClean="0">
                <a:latin typeface="Arial Narrow" pitchFamily="34" charset="0"/>
              </a:rPr>
              <a:t> 46XY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Narrow" pitchFamily="34" charset="0"/>
              </a:rPr>
              <a:t>17 </a:t>
            </a:r>
            <a:r>
              <a:rPr lang="en-US" dirty="0" err="1" smtClean="0">
                <a:latin typeface="Arial Narrow" pitchFamily="34" charset="0"/>
              </a:rPr>
              <a:t>Hydroxyprogesterone</a:t>
            </a:r>
            <a:r>
              <a:rPr lang="en-US" dirty="0" smtClean="0">
                <a:latin typeface="Arial Narrow" pitchFamily="34" charset="0"/>
              </a:rPr>
              <a:t>- Normal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7" name="Content Placeholder 6" descr="1304380968-680x4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400" y="1828800"/>
            <a:ext cx="3487366" cy="289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NEXT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 descr="back_and_forth_questions_md_wm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8500" y="0"/>
            <a:ext cx="2095500" cy="2095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773936"/>
            <a:ext cx="8001000" cy="317906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Testosterone/DHT ratio= normal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LH;Testosterone</a:t>
            </a:r>
            <a:r>
              <a:rPr lang="en-US" dirty="0" smtClean="0"/>
              <a:t>; &amp; Androgen levels</a:t>
            </a:r>
          </a:p>
          <a:p>
            <a:endParaRPr lang="en-US" dirty="0" smtClean="0"/>
          </a:p>
          <a:p>
            <a:r>
              <a:rPr lang="en-US" dirty="0" smtClean="0"/>
              <a:t>DIAGNOSIS= Complete androgen insensitivity</a:t>
            </a:r>
          </a:p>
          <a:p>
            <a:r>
              <a:rPr lang="en-US" dirty="0" smtClean="0"/>
              <a:t>Also called testicular </a:t>
            </a:r>
            <a:r>
              <a:rPr lang="en-US" dirty="0" err="1" smtClean="0"/>
              <a:t>feminisation</a:t>
            </a:r>
            <a:r>
              <a:rPr lang="en-US" dirty="0" smtClean="0"/>
              <a:t> (female phenotype)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utero</a:t>
            </a:r>
            <a:r>
              <a:rPr lang="en-US" dirty="0" smtClean="0"/>
              <a:t> loss of androgen &amp; MIS secretion means loss of internal genitalia</a:t>
            </a:r>
          </a:p>
          <a:p>
            <a:r>
              <a:rPr lang="en-US" dirty="0" smtClean="0"/>
              <a:t>Females with inguinal hernia with complete androgen insensitivity diagnosed with amenorrhea absence of pubic hair or hormonal profile.</a:t>
            </a:r>
          </a:p>
          <a:p>
            <a:r>
              <a:rPr lang="en-US" dirty="0" smtClean="0"/>
              <a:t>Treated with </a:t>
            </a:r>
            <a:r>
              <a:rPr lang="en-US" dirty="0" err="1" smtClean="0"/>
              <a:t>Gonadectomy</a:t>
            </a:r>
            <a:r>
              <a:rPr lang="en-US" dirty="0" smtClean="0"/>
              <a:t> &amp; Estrogen replacement therapy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PARTIAL ANDROGEN INSENSITIVITY- </a:t>
            </a:r>
            <a:r>
              <a:rPr lang="en-US" dirty="0" err="1" smtClean="0"/>
              <a:t>Reifenstein”s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Incomplete male </a:t>
            </a:r>
            <a:r>
              <a:rPr lang="en-US" dirty="0" err="1" smtClean="0"/>
              <a:t>pseudohermaphroditism</a:t>
            </a:r>
            <a:endParaRPr lang="en-US" dirty="0" smtClean="0"/>
          </a:p>
          <a:p>
            <a:r>
              <a:rPr lang="en-US" dirty="0" smtClean="0"/>
              <a:t>Ambiguous genitalia</a:t>
            </a:r>
          </a:p>
          <a:p>
            <a:r>
              <a:rPr lang="en-US" dirty="0" smtClean="0"/>
              <a:t>Normal </a:t>
            </a:r>
            <a:r>
              <a:rPr lang="en-US" dirty="0" err="1" smtClean="0"/>
              <a:t>testosterone,LH</a:t>
            </a:r>
            <a:r>
              <a:rPr lang="en-US" dirty="0" smtClean="0"/>
              <a:t> &amp; Testosterone/DHT ratio</a:t>
            </a:r>
          </a:p>
          <a:p>
            <a:endParaRPr lang="en-US" dirty="0"/>
          </a:p>
        </p:txBody>
      </p:sp>
      <p:pic>
        <p:nvPicPr>
          <p:cNvPr id="6" name="Picture 5" descr="pr19992877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8610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APPROACH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3600" b="1" dirty="0" smtClean="0">
                <a:solidFill>
                  <a:srgbClr val="020800"/>
                </a:solidFill>
              </a:rPr>
              <a:t>HISTORY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sym typeface="Wingdings 3" pitchFamily="18" charset="2"/>
              </a:rPr>
              <a:t></a:t>
            </a:r>
            <a:r>
              <a:rPr lang="en-US" b="1" dirty="0" smtClean="0">
                <a:solidFill>
                  <a:srgbClr val="FF0000"/>
                </a:solidFill>
              </a:rPr>
              <a:t>Family history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Ambiguous genitalia, infertility or unexpected changes at puberty may suggest a genetically transmitted trait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-CAH ---</a:t>
            </a:r>
            <a:r>
              <a:rPr lang="en-US" dirty="0" err="1" smtClean="0"/>
              <a:t>autosomal</a:t>
            </a:r>
            <a:r>
              <a:rPr lang="en-US" dirty="0" smtClean="0"/>
              <a:t> recessive--occur in siblings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-Partial androgen insensitivity---X-linked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-XY 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r>
              <a:rPr lang="en-US" dirty="0" smtClean="0"/>
              <a:t> ---sporadic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Consanguinity </a:t>
            </a:r>
            <a:r>
              <a:rPr lang="en-US" dirty="0" smtClean="0">
                <a:latin typeface="Arial" charset="0"/>
              </a:rPr>
              <a:t>↑↑</a:t>
            </a:r>
            <a:r>
              <a:rPr lang="en-US" dirty="0" smtClean="0"/>
              <a:t>the risk of </a:t>
            </a:r>
            <a:r>
              <a:rPr lang="en-US" dirty="0" err="1" smtClean="0"/>
              <a:t>autosomal</a:t>
            </a:r>
            <a:r>
              <a:rPr lang="en-US" dirty="0" smtClean="0"/>
              <a:t> recessive disorders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2CB800"/>
                </a:solidFill>
              </a:rPr>
              <a:t>A </a:t>
            </a:r>
            <a:r>
              <a:rPr lang="en-US" dirty="0" err="1" smtClean="0">
                <a:solidFill>
                  <a:srgbClr val="2CB800"/>
                </a:solidFill>
              </a:rPr>
              <a:t>Hx</a:t>
            </a:r>
            <a:r>
              <a:rPr lang="en-US" dirty="0" smtClean="0">
                <a:solidFill>
                  <a:srgbClr val="2CB800"/>
                </a:solidFill>
              </a:rPr>
              <a:t> of neonatal death may suggest a missed diagnosis of CAH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Pregnancy history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Maternal </a:t>
            </a:r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 err="1" smtClean="0"/>
              <a:t>virillization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020800"/>
                </a:solidFill>
              </a:rPr>
              <a:t>        </a:t>
            </a:r>
            <a:r>
              <a:rPr lang="en-US" dirty="0" smtClean="0"/>
              <a:t>-Placental </a:t>
            </a:r>
            <a:r>
              <a:rPr lang="en-US" dirty="0" err="1" smtClean="0"/>
              <a:t>aromatase</a:t>
            </a:r>
            <a:r>
              <a:rPr lang="en-US" dirty="0" smtClean="0"/>
              <a:t> def. allows fetal adrenal androgens to </a:t>
            </a:r>
            <a:r>
              <a:rPr lang="en-US" dirty="0" err="1" smtClean="0"/>
              <a:t>virilize</a:t>
            </a:r>
            <a:r>
              <a:rPr lang="en-US" dirty="0" smtClean="0"/>
              <a:t> both mother &amp; fetus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-Maternal poorly controlled CAH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-Androgen secreting tumors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ED31DB"/>
                </a:solidFill>
              </a:rPr>
              <a:t>Medications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</a:t>
            </a:r>
            <a:r>
              <a:rPr lang="en-US" dirty="0" err="1" smtClean="0"/>
              <a:t>Progestins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-Androgens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        -</a:t>
            </a:r>
            <a:r>
              <a:rPr lang="en-US" dirty="0" err="1" smtClean="0"/>
              <a:t>Antiandrogens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sym typeface="Wingdings 3" pitchFamily="18" charset="2"/>
              </a:rPr>
              <a:t></a:t>
            </a:r>
            <a:r>
              <a:rPr lang="en-US" b="1" dirty="0" smtClean="0">
                <a:solidFill>
                  <a:srgbClr val="0208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Adolescent Pt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When ambiguity first noted?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Any pubertal signs?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PHYSICAL EXAMINATION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Overall assessment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Abnormal facial appearance or other </a:t>
            </a:r>
            <a:r>
              <a:rPr lang="en-US" dirty="0" err="1" smtClean="0"/>
              <a:t>dysmorphic</a:t>
            </a:r>
            <a:r>
              <a:rPr lang="en-US" dirty="0" smtClean="0"/>
              <a:t> features suggesting a multiple malformation syndrome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Evidence of salt wasting</a:t>
            </a: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skin </a:t>
            </a:r>
            <a:r>
              <a:rPr lang="en-US" dirty="0" err="1" smtClean="0">
                <a:sym typeface="Wingdings 3" pitchFamily="18" charset="2"/>
              </a:rPr>
              <a:t>turgor</a:t>
            </a:r>
            <a:r>
              <a:rPr lang="en-US" dirty="0" smtClean="0">
                <a:sym typeface="Wingdings 3" pitchFamily="18" charset="2"/>
              </a:rPr>
              <a:t>, poor tone ,dehydration, low BP, </a:t>
            </a:r>
            <a:r>
              <a:rPr lang="en-US" dirty="0" err="1" smtClean="0">
                <a:sym typeface="Wingdings 3" pitchFamily="18" charset="2"/>
              </a:rPr>
              <a:t>vomitting</a:t>
            </a:r>
            <a:r>
              <a:rPr lang="en-US" dirty="0" smtClean="0">
                <a:sym typeface="Wingdings 3" pitchFamily="18" charset="2"/>
              </a:rPr>
              <a:t>, poor feeding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Hyper pigmentation of the skin due </a:t>
            </a:r>
            <a:r>
              <a:rPr lang="en-US" dirty="0" smtClean="0">
                <a:latin typeface="Arial" charset="0"/>
              </a:rPr>
              <a:t>↑↑ ACTH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Abdominal masses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20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adolescent </a:t>
            </a:r>
            <a:r>
              <a:rPr lang="en-US" dirty="0" smtClean="0">
                <a:solidFill>
                  <a:srgbClr val="020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evidence of </a:t>
            </a:r>
            <a:r>
              <a:rPr lang="en-US" dirty="0" err="1" smtClean="0">
                <a:solidFill>
                  <a:srgbClr val="020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hirsutism</a:t>
            </a:r>
            <a:r>
              <a:rPr lang="en-US" dirty="0" smtClean="0">
                <a:solidFill>
                  <a:srgbClr val="020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/ </a:t>
            </a:r>
            <a:r>
              <a:rPr lang="en-US" dirty="0" err="1" smtClean="0">
                <a:solidFill>
                  <a:srgbClr val="0208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virilization</a:t>
            </a:r>
            <a:endParaRPr lang="en-US" dirty="0" smtClean="0">
              <a:solidFill>
                <a:srgbClr val="0208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3" pitchFamily="18" charset="2"/>
            </a:endParaRP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Gonadal Examination</a:t>
            </a:r>
            <a:endParaRPr lang="en-US" b="1" dirty="0" smtClean="0">
              <a:solidFill>
                <a:srgbClr val="0208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Palpate </a:t>
            </a:r>
            <a:r>
              <a:rPr lang="en-US" dirty="0" err="1" smtClean="0"/>
              <a:t>labioscrotal</a:t>
            </a:r>
            <a:r>
              <a:rPr lang="en-US" dirty="0" smtClean="0"/>
              <a:t> tissue &amp; inguinal canal for presence of gonads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Note No. of gonads, size, symmetry, position.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Palpable gonads below the inguinal canal are almost always testicles </a:t>
            </a:r>
            <a:r>
              <a:rPr lang="en-US" dirty="0" smtClean="0">
                <a:sym typeface="Wingdings 3" pitchFamily="18" charset="2"/>
              </a:rPr>
              <a:t>excluding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female </a:t>
            </a:r>
            <a:r>
              <a:rPr lang="en-US" dirty="0" err="1" smtClean="0">
                <a:sym typeface="Wingdings 3" pitchFamily="18" charset="2"/>
              </a:rPr>
              <a:t>eg</a:t>
            </a:r>
            <a:r>
              <a:rPr lang="en-US" dirty="0" smtClean="0">
                <a:sym typeface="Wingdings 3" pitchFamily="18" charset="2"/>
              </a:rPr>
              <a:t>. CAH</a:t>
            </a:r>
          </a:p>
          <a:p>
            <a:pPr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FF0000"/>
              </a:solidFill>
              <a:sym typeface="Wingdings 3" pitchFamily="18" charset="2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Rectal exam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palpate for presence or absence of the uterus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           Tanner staging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EXAMINATION OF EXTERNAL GENITALIA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Phallus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 development may be in-between a penis &amp; a clitoris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note size : length &amp; breadth should be measured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   (N mean stretched penile length 3.5 cm+_0.5)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the penis may appear bent buried or sunken 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erectile tissue should be detected by palpation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2CB800"/>
              </a:solidFill>
              <a:sym typeface="Wingdings 3" pitchFamily="18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</a:rPr>
              <a:t>Labioscrotal</a:t>
            </a:r>
            <a:r>
              <a:rPr lang="en-US" b="1" dirty="0" smtClean="0">
                <a:solidFill>
                  <a:srgbClr val="FF0000"/>
                </a:solidFill>
              </a:rPr>
              <a:t> folds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separated or fused fusion is an androgen effect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skin texture </a:t>
            </a:r>
            <a:r>
              <a:rPr lang="en-US" dirty="0" err="1" smtClean="0">
                <a:sym typeface="Wingdings 3" pitchFamily="18" charset="2"/>
              </a:rPr>
              <a:t>rugosity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err="1" smtClean="0">
                <a:sym typeface="Wingdings 3" pitchFamily="18" charset="2"/>
              </a:rPr>
              <a:t>suggestes</a:t>
            </a:r>
            <a:r>
              <a:rPr lang="en-US" dirty="0" smtClean="0">
                <a:sym typeface="Wingdings 3" pitchFamily="18" charset="2"/>
              </a:rPr>
              <a:t> exposure to androgens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color of the skin </a:t>
            </a:r>
            <a:r>
              <a:rPr lang="en-US" dirty="0" smtClean="0">
                <a:latin typeface="Arial" charset="0"/>
                <a:sym typeface="Wingdings 3" pitchFamily="18" charset="2"/>
              </a:rPr>
              <a:t>↑↑ pigmentation may be evidence for CAH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latin typeface="Arial" charset="0"/>
              <a:sym typeface="Wingdings 3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900" dirty="0" smtClean="0">
                <a:solidFill>
                  <a:srgbClr val="FF0000"/>
                </a:solidFill>
                <a:latin typeface="Arial" charset="0"/>
                <a:sym typeface="Wingdings 3" pitchFamily="18" charset="2"/>
              </a:rPr>
              <a:t>Orifices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should be determined &amp; recorded on a diagram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are there two openings ? or single </a:t>
            </a:r>
            <a:r>
              <a:rPr lang="en-US" dirty="0" err="1" smtClean="0">
                <a:sym typeface="Wingdings 3" pitchFamily="18" charset="2"/>
              </a:rPr>
              <a:t>perineal</a:t>
            </a:r>
            <a:r>
              <a:rPr lang="en-US" dirty="0" smtClean="0">
                <a:sym typeface="Wingdings 3" pitchFamily="18" charset="2"/>
              </a:rPr>
              <a:t> orifice (</a:t>
            </a:r>
            <a:r>
              <a:rPr lang="en-US" dirty="0" err="1" smtClean="0">
                <a:sym typeface="Wingdings 3" pitchFamily="18" charset="2"/>
              </a:rPr>
              <a:t>urogenital</a:t>
            </a:r>
            <a:r>
              <a:rPr lang="en-US" dirty="0" smtClean="0">
                <a:sym typeface="Wingdings 3" pitchFamily="18" charset="2"/>
              </a:rPr>
              <a:t> sinus)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ym typeface="Wingdings 3" pitchFamily="18" charset="2"/>
              </a:rPr>
              <a:t>urethral </a:t>
            </a:r>
            <a:r>
              <a:rPr lang="en-US" dirty="0" err="1" smtClean="0">
                <a:sym typeface="Wingdings 3" pitchFamily="18" charset="2"/>
              </a:rPr>
              <a:t>meatus</a:t>
            </a:r>
            <a:r>
              <a:rPr lang="en-US" dirty="0" smtClean="0">
                <a:sym typeface="Wingdings 3" pitchFamily="18" charset="2"/>
              </a:rPr>
              <a:t> on </a:t>
            </a:r>
            <a:r>
              <a:rPr lang="en-US" dirty="0" err="1" smtClean="0">
                <a:sym typeface="Wingdings 3" pitchFamily="18" charset="2"/>
              </a:rPr>
              <a:t>glans</a:t>
            </a:r>
            <a:r>
              <a:rPr lang="en-US" dirty="0" smtClean="0">
                <a:sym typeface="Wingdings 3" pitchFamily="18" charset="2"/>
              </a:rPr>
              <a:t>, shaft or perineum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vaginal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introitus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</a:t>
            </a:r>
            <a:endParaRPr lang="en-US" dirty="0" smtClean="0">
              <a:solidFill>
                <a:srgbClr val="020800"/>
              </a:solidFill>
              <a:latin typeface="Arial" charset="0"/>
              <a:sym typeface="Wingdings 3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EXAMINATION OF EXTERNAL GENITALIA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Quigley</a:t>
            </a:r>
            <a:r>
              <a:rPr lang="en-US" b="1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b="1" dirty="0" smtClean="0">
                <a:solidFill>
                  <a:srgbClr val="FF0000"/>
                </a:solidFill>
              </a:rPr>
              <a:t>s 6 stages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020800"/>
                </a:solidFill>
              </a:rPr>
              <a:t>Grade 1-</a:t>
            </a:r>
            <a:r>
              <a:rPr lang="en-US" dirty="0" smtClean="0"/>
              <a:t> N, M external genitalia </a:t>
            </a:r>
            <a:r>
              <a:rPr lang="en-US" dirty="0" smtClean="0">
                <a:latin typeface="Arial" charset="0"/>
                <a:sym typeface="Wingdings 3" pitchFamily="18" charset="2"/>
              </a:rPr>
              <a:t> infertile with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azoospermia</a:t>
            </a:r>
            <a:r>
              <a:rPr lang="en-US" dirty="0" smtClean="0">
                <a:latin typeface="Arial" charset="0"/>
                <a:sym typeface="Wingdings 3" pitchFamily="18" charset="2"/>
              </a:rPr>
              <a:t>,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virilization</a:t>
            </a:r>
            <a:r>
              <a:rPr lang="en-US" dirty="0" smtClean="0">
                <a:latin typeface="Arial" charset="0"/>
                <a:sym typeface="Wingdings 3" pitchFamily="18" charset="2"/>
              </a:rPr>
              <a:t> at puberty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G </a:t>
            </a:r>
            <a:r>
              <a:rPr lang="en-US" b="1" dirty="0" smtClean="0">
                <a:latin typeface="Arial" charset="0"/>
                <a:sym typeface="Wingdings 3" pitchFamily="18" charset="2"/>
              </a:rPr>
              <a:t>2-</a:t>
            </a:r>
            <a:r>
              <a:rPr lang="en-US" dirty="0" smtClean="0">
                <a:latin typeface="Arial" charset="0"/>
                <a:sym typeface="Wingdings 3" pitchFamily="18" charset="2"/>
              </a:rPr>
              <a:t> M phenotype with mildly defective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musculinization</a:t>
            </a:r>
            <a:r>
              <a:rPr lang="en-US" dirty="0" smtClean="0">
                <a:latin typeface="Arial" charset="0"/>
                <a:sym typeface="Wingdings 3" pitchFamily="18" charset="2"/>
              </a:rPr>
              <a:t> 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hypospadias</a:t>
            </a:r>
            <a:r>
              <a:rPr lang="en-US" dirty="0" smtClean="0">
                <a:latin typeface="Arial" charset="0"/>
                <a:sym typeface="Wingdings 3" pitchFamily="18" charset="2"/>
              </a:rPr>
              <a:t> &amp; or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micropenis</a:t>
            </a:r>
            <a:endParaRPr lang="en-US" dirty="0" smtClean="0">
              <a:latin typeface="Arial" charset="0"/>
              <a:sym typeface="Wingdings 3" pitchFamily="18" charset="2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latin typeface="Arial" charset="0"/>
                <a:sym typeface="Wingdings 3" pitchFamily="18" charset="2"/>
              </a:rPr>
              <a:t>G 3-</a:t>
            </a:r>
            <a:r>
              <a:rPr lang="en-US" dirty="0" smtClean="0">
                <a:latin typeface="Arial" charset="0"/>
                <a:sym typeface="Wingdings 3" pitchFamily="18" charset="2"/>
              </a:rPr>
              <a:t> M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ph.with</a:t>
            </a:r>
            <a:r>
              <a:rPr lang="en-US" dirty="0" smtClean="0">
                <a:latin typeface="Arial" charset="0"/>
                <a:sym typeface="Wingdings 3" pitchFamily="18" charset="2"/>
              </a:rPr>
              <a:t> severely defective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musculinization</a:t>
            </a:r>
            <a:r>
              <a:rPr lang="en-US" dirty="0" smtClean="0">
                <a:latin typeface="Arial" charset="0"/>
                <a:sym typeface="Wingdings 3" pitchFamily="18" charset="2"/>
              </a:rPr>
              <a:t> 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perineal</a:t>
            </a:r>
            <a:r>
              <a:rPr lang="en-US" dirty="0" smtClean="0">
                <a:latin typeface="Arial" charset="0"/>
                <a:sym typeface="Wingdings 3" pitchFamily="18" charset="2"/>
              </a:rPr>
              <a:t>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hypospadias</a:t>
            </a:r>
            <a:r>
              <a:rPr lang="en-US" dirty="0" smtClean="0">
                <a:latin typeface="Arial" charset="0"/>
                <a:sym typeface="Wingdings 3" pitchFamily="18" charset="2"/>
              </a:rPr>
              <a:t> ,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micropenis</a:t>
            </a:r>
            <a:r>
              <a:rPr lang="en-US" dirty="0" smtClean="0">
                <a:latin typeface="Arial" charset="0"/>
                <a:sym typeface="Wingdings 3" pitchFamily="18" charset="2"/>
              </a:rPr>
              <a:t>,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cryptorchidism</a:t>
            </a:r>
            <a:r>
              <a:rPr lang="en-US" dirty="0" smtClean="0">
                <a:latin typeface="Arial" charset="0"/>
                <a:sym typeface="Wingdings 3" pitchFamily="18" charset="2"/>
              </a:rPr>
              <a:t> &amp; or bifid scrotum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latin typeface="Arial" charset="0"/>
                <a:sym typeface="Wingdings 3" pitchFamily="18" charset="2"/>
              </a:rPr>
              <a:t>G 4-</a:t>
            </a:r>
            <a:r>
              <a:rPr lang="en-US" dirty="0" smtClean="0">
                <a:latin typeface="Arial" charset="0"/>
                <a:sym typeface="Wingdings 3" pitchFamily="18" charset="2"/>
              </a:rPr>
              <a:t> Ambiguous ph.  phallic structure between clitoris &amp; penis,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urogenital</a:t>
            </a:r>
            <a:r>
              <a:rPr lang="en-US" dirty="0" smtClean="0">
                <a:latin typeface="Arial" charset="0"/>
                <a:sym typeface="Wingdings 3" pitchFamily="18" charset="2"/>
              </a:rPr>
              <a:t> sinus &amp;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labioscrotal</a:t>
            </a:r>
            <a:r>
              <a:rPr lang="en-US" dirty="0" smtClean="0">
                <a:latin typeface="Arial" charset="0"/>
                <a:sym typeface="Wingdings 3" pitchFamily="18" charset="2"/>
              </a:rPr>
              <a:t> folds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latin typeface="Arial" charset="0"/>
                <a:sym typeface="Wingdings 3" pitchFamily="18" charset="2"/>
              </a:rPr>
              <a:t>G 5-</a:t>
            </a:r>
            <a:r>
              <a:rPr lang="en-US" dirty="0" smtClean="0">
                <a:latin typeface="Arial" charset="0"/>
                <a:sym typeface="Wingdings 3" pitchFamily="18" charset="2"/>
              </a:rPr>
              <a:t> F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ph.with</a:t>
            </a:r>
            <a:r>
              <a:rPr lang="en-US" dirty="0" smtClean="0">
                <a:latin typeface="Arial" charset="0"/>
                <a:sym typeface="Wingdings 3" pitchFamily="18" charset="2"/>
              </a:rPr>
              <a:t> minimal androgen action  separate urethra &amp; vagina, mild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clitromegaly</a:t>
            </a:r>
            <a:r>
              <a:rPr lang="en-US" dirty="0" smtClean="0">
                <a:latin typeface="Arial" charset="0"/>
                <a:sym typeface="Wingdings 3" pitchFamily="18" charset="2"/>
              </a:rPr>
              <a:t> or mild post labial fusion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latin typeface="Arial" charset="0"/>
                <a:sym typeface="Wingdings 3" pitchFamily="18" charset="2"/>
              </a:rPr>
              <a:t>G 6-</a:t>
            </a:r>
            <a:r>
              <a:rPr lang="en-US" dirty="0" smtClean="0">
                <a:latin typeface="Arial" charset="0"/>
                <a:sym typeface="Wingdings 3" pitchFamily="18" charset="2"/>
              </a:rPr>
              <a:t> N, F phenotype mild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virilization</a:t>
            </a:r>
            <a:r>
              <a:rPr lang="en-US" dirty="0" smtClean="0">
                <a:latin typeface="Arial" charset="0"/>
                <a:sym typeface="Wingdings 3" pitchFamily="18" charset="2"/>
              </a:rPr>
              <a:t> at puberty </a:t>
            </a:r>
          </a:p>
          <a:p>
            <a:pPr>
              <a:buNone/>
            </a:pPr>
            <a:r>
              <a:rPr lang="en-US" dirty="0" smtClean="0"/>
              <a:t>G  7- N,F external genitalia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INVESTIGATION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Urgent RFT &amp; SE &amp; Glucose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Hormonal assay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17-OHP </a:t>
            </a:r>
            <a:r>
              <a:rPr lang="en-US" dirty="0" smtClean="0">
                <a:sym typeface="Wingdings 3" pitchFamily="18" charset="2"/>
              </a:rPr>
              <a:t>D3 &amp; D6 (normally elevated in the 1</a:t>
            </a:r>
            <a:r>
              <a:rPr lang="en-US" baseline="30000" dirty="0" smtClean="0">
                <a:sym typeface="Wingdings 3" pitchFamily="18" charset="2"/>
              </a:rPr>
              <a:t>st</a:t>
            </a:r>
            <a:r>
              <a:rPr lang="en-US" dirty="0" smtClean="0">
                <a:sym typeface="Wingdings 3" pitchFamily="18" charset="2"/>
              </a:rPr>
              <a:t>  2 days of life)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   N =82-400 </a:t>
            </a:r>
            <a:r>
              <a:rPr lang="en-US" dirty="0" err="1" smtClean="0">
                <a:sym typeface="Wingdings 3" pitchFamily="18" charset="2"/>
              </a:rPr>
              <a:t>ng</a:t>
            </a:r>
            <a:r>
              <a:rPr lang="en-US" dirty="0" smtClean="0">
                <a:sym typeface="Wingdings 3" pitchFamily="18" charset="2"/>
              </a:rPr>
              <a:t>/dl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   &gt;400 CAH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   200-300 ACTH </a:t>
            </a:r>
            <a:r>
              <a:rPr lang="en-US" dirty="0" err="1" smtClean="0">
                <a:sym typeface="Wingdings 3" pitchFamily="18" charset="2"/>
              </a:rPr>
              <a:t>stim</a:t>
            </a:r>
            <a:r>
              <a:rPr lang="en-US" dirty="0" smtClean="0">
                <a:sym typeface="Wingdings 3" pitchFamily="18" charset="2"/>
              </a:rPr>
              <a:t> test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 Urinary 17-ketosteroids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   N &lt;= 1 mg/24 h</a:t>
            </a:r>
          </a:p>
          <a:p>
            <a:pPr>
              <a:spcAft>
                <a:spcPts val="600"/>
              </a:spcAft>
              <a:buFont typeface="Wingdings 3" pitchFamily="18" charset="2"/>
              <a:buChar char=""/>
            </a:pPr>
            <a:r>
              <a:rPr lang="en-US" dirty="0" smtClean="0">
                <a:sym typeface="Wingdings 3" pitchFamily="18" charset="2"/>
              </a:rPr>
              <a:t>Testosterone, DHT, </a:t>
            </a:r>
            <a:r>
              <a:rPr lang="en-US" dirty="0" err="1" smtClean="0">
                <a:sym typeface="Wingdings 3" pitchFamily="18" charset="2"/>
              </a:rPr>
              <a:t>androstenedione</a:t>
            </a:r>
            <a:r>
              <a:rPr lang="en-US" dirty="0" smtClean="0">
                <a:sym typeface="Wingdings 3" pitchFamily="18" charset="2"/>
              </a:rPr>
              <a:t> D2 &amp; 6</a:t>
            </a:r>
          </a:p>
          <a:p>
            <a:pPr>
              <a:spcAft>
                <a:spcPts val="600"/>
              </a:spcAft>
              <a:buFont typeface="Wingdings 3" pitchFamily="18" charset="2"/>
              <a:buChar char=""/>
            </a:pPr>
            <a:r>
              <a:rPr lang="en-US" dirty="0" smtClean="0">
                <a:sym typeface="Wingdings 3" pitchFamily="18" charset="2"/>
              </a:rPr>
              <a:t>N T at birth  100ng/dl  50 in the 1</a:t>
            </a:r>
            <a:r>
              <a:rPr lang="en-US" baseline="30000" dirty="0" smtClean="0">
                <a:sym typeface="Wingdings 3" pitchFamily="18" charset="2"/>
              </a:rPr>
              <a:t>st</a:t>
            </a:r>
            <a:r>
              <a:rPr lang="en-US" dirty="0" smtClean="0">
                <a:sym typeface="Wingdings 3" pitchFamily="18" charset="2"/>
              </a:rPr>
              <a:t> WK </a:t>
            </a:r>
            <a:r>
              <a:rPr lang="en-US" dirty="0" smtClean="0">
                <a:latin typeface="Arial" charset="0"/>
                <a:sym typeface="Wingdings 3" pitchFamily="18" charset="2"/>
              </a:rPr>
              <a:t>↑T at </a:t>
            </a:r>
          </a:p>
          <a:p>
            <a:pPr>
              <a:spcAft>
                <a:spcPts val="600"/>
              </a:spcAft>
              <a:buFont typeface="Wingdings 3" pitchFamily="18" charset="2"/>
              <a:buNone/>
            </a:pPr>
            <a:r>
              <a:rPr lang="en-US" dirty="0" smtClean="0">
                <a:latin typeface="Arial" charset="0"/>
                <a:sym typeface="Wingdings 3" pitchFamily="18" charset="2"/>
              </a:rPr>
              <a:t>    4-6Wk T at 6M barely detectable</a:t>
            </a:r>
            <a:endParaRPr lang="en-US" dirty="0" smtClean="0">
              <a:sym typeface="Wingdings 3" pitchFamily="18" charset="2"/>
            </a:endParaRPr>
          </a:p>
          <a:p>
            <a:pPr>
              <a:spcAft>
                <a:spcPts val="600"/>
              </a:spcAft>
              <a:buFont typeface="Wingdings 3" pitchFamily="18" charset="2"/>
              <a:buChar char=""/>
            </a:pP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↑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T:DHT 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5</a:t>
            </a:r>
            <a:r>
              <a:rPr lang="el-GR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α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reductase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def</a:t>
            </a:r>
          </a:p>
          <a:p>
            <a:pPr>
              <a:spcAft>
                <a:spcPts val="600"/>
              </a:spcAft>
              <a:buFont typeface="Wingdings 3" pitchFamily="18" charset="2"/>
              <a:buChar char=""/>
            </a:pPr>
            <a:r>
              <a:rPr lang="en-US" dirty="0" smtClean="0">
                <a:latin typeface="Arial" charset="0"/>
                <a:sym typeface="Wingdings 3" pitchFamily="18" charset="2"/>
              </a:rPr>
              <a:t>↑ ASD:T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smtClean="0">
                <a:latin typeface="Arial" charset="0"/>
                <a:sym typeface="Wingdings 3" pitchFamily="18" charset="2"/>
              </a:rPr>
              <a:t>17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ketosteroid</a:t>
            </a:r>
            <a:r>
              <a:rPr lang="en-US" dirty="0" smtClean="0">
                <a:latin typeface="Arial" charset="0"/>
                <a:sym typeface="Wingdings 3" pitchFamily="18" charset="2"/>
              </a:rPr>
              <a:t>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reductase</a:t>
            </a:r>
            <a:r>
              <a:rPr lang="en-US" dirty="0" smtClean="0">
                <a:latin typeface="Arial" charset="0"/>
                <a:sym typeface="Wingdings 3" pitchFamily="18" charset="2"/>
              </a:rPr>
              <a:t> def. </a:t>
            </a:r>
            <a:endParaRPr lang="el-GR" dirty="0" smtClean="0">
              <a:latin typeface="Arial" charset="0"/>
              <a:sym typeface="Wingdings 3" pitchFamily="18" charset="2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 </a:t>
            </a:r>
            <a:r>
              <a:rPr lang="en-US" dirty="0" err="1" smtClean="0">
                <a:sym typeface="Wingdings 3" pitchFamily="18" charset="2"/>
              </a:rPr>
              <a:t>Cortisol</a:t>
            </a:r>
            <a:r>
              <a:rPr lang="en-US" dirty="0" smtClean="0">
                <a:sym typeface="Wingdings 3" pitchFamily="18" charset="2"/>
              </a:rPr>
              <a:t>, ACTH, DHEA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Fetal LH, placental HCG necessary for normal growth of penis, scrotum, descent of testes</a:t>
            </a:r>
          </a:p>
          <a:p>
            <a:r>
              <a:rPr lang="en-US" dirty="0" err="1" smtClean="0"/>
              <a:t>Hypopituitarism</a:t>
            </a:r>
            <a:r>
              <a:rPr lang="en-US" dirty="0" smtClean="0"/>
              <a:t> (congenital </a:t>
            </a:r>
            <a:r>
              <a:rPr lang="en-US" dirty="0" err="1" smtClean="0"/>
              <a:t>gonadotrophin</a:t>
            </a:r>
            <a:r>
              <a:rPr lang="en-US" dirty="0" smtClean="0"/>
              <a:t> deficiency) – </a:t>
            </a:r>
            <a:r>
              <a:rPr lang="en-US" dirty="0" err="1" smtClean="0"/>
              <a:t>micropenis</a:t>
            </a:r>
            <a:r>
              <a:rPr lang="en-US" dirty="0" smtClean="0"/>
              <a:t>, bilateral </a:t>
            </a:r>
            <a:r>
              <a:rPr lang="en-US" dirty="0" err="1" smtClean="0"/>
              <a:t>cryptorchidism</a:t>
            </a:r>
            <a:endParaRPr lang="sv-SE" dirty="0" smtClean="0">
              <a:latin typeface="Goudy Old Style" pitchFamily="18" charset="0"/>
              <a:sym typeface="Arial Alternative" pitchFamily="49" charset="2"/>
            </a:endParaRPr>
          </a:p>
          <a:p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  <a:latin typeface="Goudy Old Style" pitchFamily="18" charset="0"/>
                <a:sym typeface="Arial Alternative" pitchFamily="49" charset="2"/>
              </a:rPr>
              <a:t>M</a:t>
            </a:r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  <a:latin typeface="Goudy Old Style" pitchFamily="18" charset="0"/>
                <a:cs typeface="Tahoma" pitchFamily="34" charset="0"/>
                <a:sym typeface="Arial Alternative" pitchFamily="49" charset="2"/>
              </a:rPr>
              <a:t>ü</a:t>
            </a:r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  <a:latin typeface="Goudy Old Style" pitchFamily="18" charset="0"/>
                <a:sym typeface="Arial Alternative" pitchFamily="49" charset="2"/>
              </a:rPr>
              <a:t>llerian-inhibiting substance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:-</a:t>
            </a:r>
            <a:r>
              <a:rPr lang="en-US" dirty="0" smtClean="0">
                <a:latin typeface="Goudy Old Style" pitchFamily="18" charset="0"/>
                <a:sym typeface="Arial Alternative" pitchFamily="49" charset="2"/>
              </a:rPr>
              <a:t>produced by fetal testes( chr.19)</a:t>
            </a:r>
          </a:p>
          <a:p>
            <a:r>
              <a:rPr lang="en-US" dirty="0" smtClean="0">
                <a:latin typeface="Goudy Old Style" pitchFamily="18" charset="0"/>
                <a:sym typeface="Arial Alternative" pitchFamily="49" charset="2"/>
              </a:rPr>
              <a:t>Causes almost complete regression of 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M</a:t>
            </a:r>
            <a:r>
              <a:rPr lang="sv-SE" dirty="0" smtClean="0">
                <a:latin typeface="Goudy Old Style" pitchFamily="18" charset="0"/>
                <a:cs typeface="Tahoma" pitchFamily="34" charset="0"/>
                <a:sym typeface="Arial Alternative" pitchFamily="49" charset="2"/>
              </a:rPr>
              <a:t>ü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llerian duct derivatives:i.e.</a:t>
            </a:r>
          </a:p>
          <a:p>
            <a:pPr lvl="1"/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utriculus masculinus, appendix testis</a:t>
            </a:r>
          </a:p>
          <a:p>
            <a:pPr>
              <a:buFont typeface="Wingdings" pitchFamily="2" charset="2"/>
              <a:buChar char="§"/>
            </a:pP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   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 </a:t>
            </a:r>
            <a:r>
              <a:rPr lang="sv-SE" dirty="0" smtClean="0">
                <a:latin typeface="Goudy Old Style" pitchFamily="18" charset="0"/>
                <a:sym typeface="Arial Alternative" pitchFamily="49" charset="2"/>
              </a:rPr>
              <a:t>Important in testicular differentiation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Testosterone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:</a:t>
            </a:r>
          </a:p>
          <a:p>
            <a:pPr lvl="1"/>
            <a:r>
              <a:rPr lang="en-US" dirty="0" smtClean="0">
                <a:latin typeface="Goudy Old Style" pitchFamily="18" charset="0"/>
              </a:rPr>
              <a:t>produced by fetal </a:t>
            </a:r>
            <a:r>
              <a:rPr lang="en-US" dirty="0" err="1" smtClean="0">
                <a:latin typeface="Goudy Old Style" pitchFamily="18" charset="0"/>
              </a:rPr>
              <a:t>Leydig</a:t>
            </a:r>
            <a:r>
              <a:rPr lang="en-US" dirty="0" smtClean="0">
                <a:latin typeface="Goudy Old Style" pitchFamily="18" charset="0"/>
              </a:rPr>
              <a:t> cells</a:t>
            </a:r>
            <a:endParaRPr lang="en-US" sz="2400" dirty="0" smtClean="0">
              <a:latin typeface="Goudy Old Style" pitchFamily="18" charset="0"/>
            </a:endParaRPr>
          </a:p>
          <a:p>
            <a:r>
              <a:rPr lang="en-US" sz="2800" dirty="0" smtClean="0">
                <a:latin typeface="Goudy Old Style" pitchFamily="18" charset="0"/>
              </a:rPr>
              <a:t>Regulates male phenotypic development</a:t>
            </a:r>
          </a:p>
          <a:p>
            <a:r>
              <a:rPr lang="en-US" sz="2800" dirty="0" smtClean="0">
                <a:latin typeface="Goudy Old Style" pitchFamily="18" charset="0"/>
              </a:rPr>
              <a:t>Multiple steps in effect of testosterone:</a:t>
            </a:r>
          </a:p>
          <a:p>
            <a:pPr lvl="1"/>
            <a:r>
              <a:rPr lang="en-US" dirty="0" smtClean="0">
                <a:latin typeface="Goudy Old Style" pitchFamily="18" charset="0"/>
              </a:rPr>
              <a:t>production, 5-alpha </a:t>
            </a:r>
            <a:r>
              <a:rPr lang="en-US" dirty="0" err="1" smtClean="0">
                <a:latin typeface="Goudy Old Style" pitchFamily="18" charset="0"/>
              </a:rPr>
              <a:t>reductase</a:t>
            </a:r>
            <a:r>
              <a:rPr lang="en-US" dirty="0" smtClean="0">
                <a:latin typeface="Goudy Old Style" pitchFamily="18" charset="0"/>
              </a:rPr>
              <a:t>, AR</a:t>
            </a:r>
          </a:p>
          <a:p>
            <a:pPr lvl="1"/>
            <a:r>
              <a:rPr lang="en-US" dirty="0" smtClean="0">
                <a:latin typeface="Goudy Old Style" pitchFamily="18" charset="0"/>
              </a:rPr>
              <a:t>T </a:t>
            </a:r>
            <a:r>
              <a:rPr lang="en-US" dirty="0" smtClean="0">
                <a:latin typeface="Goudy Old Style" pitchFamily="18" charset="0"/>
                <a:sym typeface="Symbol" pitchFamily="18" charset="2"/>
              </a:rPr>
              <a:t> </a:t>
            </a:r>
            <a:r>
              <a:rPr lang="en-US" dirty="0" err="1" smtClean="0">
                <a:latin typeface="Goudy Old Style" pitchFamily="18" charset="0"/>
                <a:sym typeface="Symbol" pitchFamily="18" charset="2"/>
              </a:rPr>
              <a:t>Wolffian</a:t>
            </a:r>
            <a:r>
              <a:rPr lang="en-US" dirty="0" smtClean="0">
                <a:latin typeface="Goudy Old Style" pitchFamily="18" charset="0"/>
                <a:sym typeface="Symbol" pitchFamily="18" charset="2"/>
              </a:rPr>
              <a:t> duct (male internal genitalia)</a:t>
            </a:r>
          </a:p>
          <a:p>
            <a:pPr lvl="1"/>
            <a:r>
              <a:rPr lang="en-US" dirty="0" smtClean="0">
                <a:latin typeface="Goudy Old Style" pitchFamily="18" charset="0"/>
              </a:rPr>
              <a:t>DHT </a:t>
            </a:r>
            <a:r>
              <a:rPr lang="en-US" dirty="0" smtClean="0">
                <a:latin typeface="Goudy Old Style" pitchFamily="18" charset="0"/>
                <a:sym typeface="Symbol" pitchFamily="18" charset="2"/>
              </a:rPr>
              <a:t> male external genitalia (includes </a:t>
            </a:r>
            <a:r>
              <a:rPr lang="en-US" dirty="0" err="1" smtClean="0">
                <a:latin typeface="Goudy Old Style" pitchFamily="18" charset="0"/>
                <a:sym typeface="Symbol" pitchFamily="18" charset="2"/>
              </a:rPr>
              <a:t>prostate,scrotal</a:t>
            </a:r>
            <a:r>
              <a:rPr lang="en-US" dirty="0" smtClean="0">
                <a:latin typeface="Goudy Old Style" pitchFamily="18" charset="0"/>
                <a:sym typeface="Symbol" pitchFamily="18" charset="2"/>
              </a:rPr>
              <a:t> fusion,&amp;  development of corpus </a:t>
            </a:r>
            <a:r>
              <a:rPr lang="en-US" dirty="0" err="1" smtClean="0">
                <a:latin typeface="Goudy Old Style" pitchFamily="18" charset="0"/>
                <a:sym typeface="Symbol" pitchFamily="18" charset="2"/>
              </a:rPr>
              <a:t>spongiosum</a:t>
            </a:r>
            <a:r>
              <a:rPr lang="en-US" dirty="0" smtClean="0">
                <a:latin typeface="Goudy Old Style" pitchFamily="18" charset="0"/>
                <a:sym typeface="Symbol" pitchFamily="18" charset="2"/>
              </a:rPr>
              <a:t> &amp; penile corpus </a:t>
            </a:r>
            <a:r>
              <a:rPr lang="en-US" dirty="0" err="1" smtClean="0">
                <a:latin typeface="Goudy Old Style" pitchFamily="18" charset="0"/>
                <a:sym typeface="Symbol" pitchFamily="18" charset="2"/>
              </a:rPr>
              <a:t>cavernosa</a:t>
            </a:r>
            <a:r>
              <a:rPr lang="en-US" dirty="0" smtClean="0">
                <a:latin typeface="Goudy Old Style" pitchFamily="18" charset="0"/>
                <a:sym typeface="Symbol" pitchFamily="18" charset="2"/>
              </a:rPr>
              <a:t>)</a:t>
            </a:r>
            <a:endParaRPr lang="en-CA" sz="2400" dirty="0" smtClean="0"/>
          </a:p>
          <a:p>
            <a:endParaRPr lang="sv-SE" dirty="0" smtClean="0">
              <a:latin typeface="Goudy Old Style" pitchFamily="18" charset="0"/>
              <a:sym typeface="Arial Alternative" pitchFamily="49" charset="2"/>
            </a:endParaRPr>
          </a:p>
          <a:p>
            <a:endParaRPr lang="sv-SE" dirty="0" smtClean="0">
              <a:latin typeface="Goudy Old Style" pitchFamily="18" charset="0"/>
              <a:sym typeface="Arial Alternative" pitchFamily="49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Karyotyping </a:t>
            </a:r>
            <a:r>
              <a:rPr lang="en-US" dirty="0" smtClean="0">
                <a:sym typeface="Wingdings 3" pitchFamily="18" charset="2"/>
              </a:rPr>
              <a:t> several days/wks</a:t>
            </a:r>
          </a:p>
          <a:p>
            <a:r>
              <a:rPr lang="en-US" dirty="0" smtClean="0">
                <a:solidFill>
                  <a:srgbClr val="020800"/>
                </a:solidFill>
              </a:rPr>
              <a:t>FISH (florescent in situ hybridization) for Y chromosome material </a:t>
            </a:r>
          </a:p>
          <a:p>
            <a:r>
              <a:rPr lang="en-US" dirty="0" smtClean="0"/>
              <a:t>PCR analysis of the SRY gene on the Y chromosome </a:t>
            </a:r>
            <a:r>
              <a:rPr lang="en-US" dirty="0" smtClean="0">
                <a:sym typeface="Wingdings 3" pitchFamily="18" charset="2"/>
              </a:rPr>
              <a:t> 1D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Radiographic imaging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sym typeface="Wingdings 3" pitchFamily="18" charset="2"/>
              </a:rPr>
              <a:t></a:t>
            </a:r>
            <a:r>
              <a:rPr lang="en-US" dirty="0" smtClean="0">
                <a:sym typeface="Wingdings 3" pitchFamily="18" charset="2"/>
              </a:rPr>
              <a:t>abdominal &amp; pelvic U/S uterus &amp;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location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sym typeface="Wingdings 3" pitchFamily="18" charset="2"/>
              </a:rPr>
              <a:t> </a:t>
            </a:r>
            <a:r>
              <a:rPr lang="en-US" dirty="0" err="1" smtClean="0">
                <a:sym typeface="Wingdings 3" pitchFamily="18" charset="2"/>
              </a:rPr>
              <a:t>genitogram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smtClean="0">
                <a:latin typeface="Arial" charset="0"/>
                <a:sym typeface="Wingdings 3" pitchFamily="18" charset="2"/>
              </a:rPr>
              <a:t>single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perineal</a:t>
            </a:r>
            <a:r>
              <a:rPr lang="en-US" dirty="0" smtClean="0">
                <a:latin typeface="Arial" charset="0"/>
                <a:sym typeface="Wingdings 3" pitchFamily="18" charset="2"/>
              </a:rPr>
              <a:t> orifice (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urogenital</a:t>
            </a:r>
            <a:r>
              <a:rPr lang="en-US" dirty="0" smtClean="0">
                <a:latin typeface="Arial" charset="0"/>
                <a:sym typeface="Wingdings 3" pitchFamily="18" charset="2"/>
              </a:rPr>
              <a:t> sinus)  detect the level of implantation of the vagina on the urethra</a:t>
            </a:r>
            <a:endParaRPr lang="en-US" dirty="0" smtClean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 3" pitchFamily="18" charset="2"/>
              </a:rPr>
              <a:t>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MRI</a:t>
            </a:r>
          </a:p>
          <a:p>
            <a:r>
              <a:rPr lang="en-US" dirty="0" err="1" smtClean="0">
                <a:sym typeface="Wingdings 3" pitchFamily="18" charset="2"/>
              </a:rPr>
              <a:t>Cystoscopy</a:t>
            </a:r>
            <a:endParaRPr lang="en-US" dirty="0" smtClean="0">
              <a:sym typeface="Wingdings 3" pitchFamily="18" charset="2"/>
            </a:endParaRPr>
          </a:p>
          <a:p>
            <a:r>
              <a:rPr lang="en-US" dirty="0" smtClean="0">
                <a:sym typeface="Wingdings 3" pitchFamily="18" charset="2"/>
              </a:rPr>
              <a:t>Rarely </a:t>
            </a:r>
            <a:r>
              <a:rPr lang="en-US" dirty="0" err="1" smtClean="0">
                <a:sym typeface="Wingdings 3" pitchFamily="18" charset="2"/>
              </a:rPr>
              <a:t>laporoscopy</a:t>
            </a:r>
            <a:r>
              <a:rPr lang="en-US" dirty="0" smtClean="0">
                <a:sym typeface="Wingdings 3" pitchFamily="18" charset="2"/>
              </a:rPr>
              <a:t> &amp;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biopsy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INTERPRETATION OF RESULT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20800"/>
                </a:solidFill>
                <a:latin typeface="Arial" charset="0"/>
              </a:rPr>
              <a:t>↑↑ 17-OHP + 46XX 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CAH due to 21-hydroxylase def.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sym typeface="Wingdings 3" pitchFamily="18" charset="2"/>
              </a:rPr>
              <a:t>N 17-OHP + 46XX  ACTH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stim</a:t>
            </a:r>
            <a:r>
              <a:rPr lang="en-US" dirty="0" smtClean="0">
                <a:latin typeface="Arial" charset="0"/>
                <a:sym typeface="Wingdings 3" pitchFamily="18" charset="2"/>
              </a:rPr>
              <a:t> test check (11-deoxycorticosterone, 11-deoxycortisol, 17-hydroxypregnenolone ) to detect other adrenal enzymatic defects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sym typeface="Wingdings 3" pitchFamily="18" charset="2"/>
              </a:rPr>
              <a:t>N 17-OHP + N ACTH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stim</a:t>
            </a:r>
            <a:r>
              <a:rPr lang="en-US" dirty="0" smtClean="0">
                <a:latin typeface="Arial" charset="0"/>
                <a:sym typeface="Wingdings 3" pitchFamily="18" charset="2"/>
              </a:rPr>
              <a:t>  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gonadal</a:t>
            </a:r>
            <a:r>
              <a:rPr lang="en-US" dirty="0" smtClean="0">
                <a:latin typeface="Arial" charset="0"/>
                <a:sym typeface="Wingdings 3" pitchFamily="18" charset="2"/>
              </a:rPr>
              <a:t>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dysgenesis</a:t>
            </a:r>
            <a:r>
              <a:rPr lang="en-US" dirty="0" smtClean="0">
                <a:latin typeface="Arial" charset="0"/>
                <a:sym typeface="Wingdings 3" pitchFamily="18" charset="2"/>
              </a:rPr>
              <a:t> or true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hermaphroditism</a:t>
            </a:r>
            <a:endParaRPr lang="en-US" dirty="0" smtClean="0">
              <a:latin typeface="Arial" charset="0"/>
              <a:sym typeface="Wingdings 3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sym typeface="Wingdings 3" pitchFamily="18" charset="2"/>
              </a:rPr>
              <a:t>46 XY + ↑↑T: DHT  5</a:t>
            </a:r>
            <a:r>
              <a:rPr lang="el-GR" dirty="0" smtClean="0">
                <a:latin typeface="Arial" charset="0"/>
                <a:sym typeface="Wingdings 3" pitchFamily="18" charset="2"/>
              </a:rPr>
              <a:t>α</a:t>
            </a:r>
            <a:r>
              <a:rPr lang="en-US" dirty="0" smtClean="0">
                <a:latin typeface="Arial" charset="0"/>
                <a:sym typeface="Wingdings 3" pitchFamily="18" charset="2"/>
              </a:rPr>
              <a:t>-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reductase</a:t>
            </a:r>
            <a:r>
              <a:rPr lang="en-US" dirty="0" smtClean="0">
                <a:latin typeface="Arial" charset="0"/>
                <a:sym typeface="Wingdings 3" pitchFamily="18" charset="2"/>
              </a:rPr>
              <a:t> def.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sym typeface="Wingdings 3" pitchFamily="18" charset="2"/>
              </a:rPr>
              <a:t>Basal T levels  presence of functioning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leydig</a:t>
            </a:r>
            <a:r>
              <a:rPr lang="en-US" dirty="0" smtClean="0">
                <a:latin typeface="Arial" charset="0"/>
                <a:sym typeface="Wingdings 3" pitchFamily="18" charset="2"/>
              </a:rPr>
              <a:t> cells</a:t>
            </a:r>
            <a:endParaRPr lang="el-GR" dirty="0" smtClean="0">
              <a:latin typeface="Arial" charset="0"/>
              <a:sym typeface="Wingdings 3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INVESTIGATION OF PREPUBERTAL CHILDREN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Leydig cell function is active in the 1</a:t>
            </a:r>
            <a:r>
              <a:rPr lang="en-US" baseline="30000" dirty="0" smtClean="0"/>
              <a:t>st</a:t>
            </a:r>
            <a:r>
              <a:rPr lang="en-US" dirty="0" smtClean="0"/>
              <a:t> 3M of life then quiescent till puberty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ym typeface="Wingdings 3" pitchFamily="18" charset="2"/>
              </a:rPr>
              <a:t>hCG</a:t>
            </a:r>
            <a:r>
              <a:rPr lang="en-US" b="1" dirty="0" smtClean="0">
                <a:sym typeface="Wingdings 3" pitchFamily="18" charset="2"/>
              </a:rPr>
              <a:t> stimulation test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To determine the functional value of testicular tissue </a:t>
            </a:r>
            <a:endParaRPr lang="en-US" dirty="0" smtClean="0">
              <a:sym typeface="Wingdings 3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  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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hCG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1000 IU/D  3-5 D T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responce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&lt; 3ng/ml 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gonadal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dysgenesis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or inborn error of T biosynthesis (there will be also 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↑↑ 17-OHP, DHEA, ASD)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latin typeface="Arial" charset="0"/>
                <a:sym typeface="Wingdings 3" pitchFamily="18" charset="2"/>
              </a:rPr>
              <a:t>   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>
                <a:latin typeface="Arial" charset="0"/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T </a:t>
            </a:r>
            <a:r>
              <a:rPr lang="en-US" dirty="0" smtClean="0">
                <a:latin typeface="Arial" charset="0"/>
                <a:sym typeface="Wingdings 3" pitchFamily="18" charset="2"/>
              </a:rPr>
              <a:t>↑↑ /N </a:t>
            </a:r>
            <a:r>
              <a:rPr lang="en-US" dirty="0" smtClean="0">
                <a:sym typeface="Wingdings 3" pitchFamily="18" charset="2"/>
              </a:rPr>
              <a:t> androgen insensitivity or 5</a:t>
            </a:r>
            <a:r>
              <a:rPr lang="el-GR" dirty="0" smtClean="0">
                <a:sym typeface="Wingdings 3" pitchFamily="18" charset="2"/>
              </a:rPr>
              <a:t>α</a:t>
            </a:r>
            <a:r>
              <a:rPr lang="en-US" dirty="0" smtClean="0">
                <a:sym typeface="Wingdings 3" pitchFamily="18" charset="2"/>
              </a:rPr>
              <a:t>-</a:t>
            </a:r>
            <a:r>
              <a:rPr lang="en-US" dirty="0" err="1" smtClean="0">
                <a:sym typeface="Wingdings 3" pitchFamily="18" charset="2"/>
              </a:rPr>
              <a:t>reductase</a:t>
            </a:r>
            <a:r>
              <a:rPr lang="en-US" dirty="0" smtClean="0">
                <a:sym typeface="Wingdings 3" pitchFamily="18" charset="2"/>
              </a:rPr>
              <a:t> def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Under </a:t>
            </a:r>
            <a:r>
              <a:rPr lang="en-US" b="1" dirty="0" err="1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musculinized</a:t>
            </a:r>
            <a:r>
              <a:rPr lang="en-US" b="1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external genitalia + ↑↑ T</a:t>
            </a:r>
            <a:r>
              <a:rPr lang="en-US" dirty="0" smtClean="0">
                <a:solidFill>
                  <a:srgbClr val="020800"/>
                </a:solidFill>
                <a:latin typeface="Arial" charset="0"/>
                <a:sym typeface="Wingdings 3" pitchFamily="18" charset="2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To test the adequacy of penile response to 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err="1" smtClean="0">
                <a:sym typeface="Wingdings 3" pitchFamily="18" charset="2"/>
              </a:rPr>
              <a:t>hCG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err="1" smtClean="0">
                <a:sym typeface="Wingdings 3" pitchFamily="18" charset="2"/>
              </a:rPr>
              <a:t>stim</a:t>
            </a:r>
            <a:r>
              <a:rPr lang="en-US" dirty="0" smtClean="0">
                <a:sym typeface="Wingdings 3" pitchFamily="18" charset="2"/>
              </a:rPr>
              <a:t> may be prolonged  2-3 </a:t>
            </a:r>
            <a:r>
              <a:rPr lang="en-US" dirty="0" err="1" smtClean="0">
                <a:sym typeface="Wingdings 3" pitchFamily="18" charset="2"/>
              </a:rPr>
              <a:t>inj</a:t>
            </a:r>
            <a:r>
              <a:rPr lang="en-US" dirty="0" smtClean="0">
                <a:sym typeface="Wingdings 3" pitchFamily="18" charset="2"/>
              </a:rPr>
              <a:t>/wk  for 6 wks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T 25-100 mg IM Q 4 Wks 3M </a:t>
            </a:r>
            <a:r>
              <a:rPr lang="en-US" dirty="0" smtClean="0">
                <a:latin typeface="Arial" charset="0"/>
                <a:sym typeface="Wingdings 3" pitchFamily="18" charset="2"/>
              </a:rPr>
              <a:t>↑↑ phallic length &amp;diameter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latin typeface="Arial" charset="0"/>
                <a:sym typeface="Wingdings 3" pitchFamily="18" charset="2"/>
              </a:rPr>
              <a:t>  </a:t>
            </a:r>
            <a:r>
              <a:rPr lang="en-US" b="1" dirty="0" smtClean="0">
                <a:latin typeface="Arial" charset="0"/>
                <a:sym typeface="Wingdings 3" pitchFamily="18" charset="2"/>
              </a:rPr>
              <a:t>An ↑↑ &lt; 35mm is insufficient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sym typeface="Wingdings 3" pitchFamily="18" charset="2"/>
              </a:rPr>
              <a:t>Androgen receptor concentration &lt; 300 </a:t>
            </a:r>
            <a:r>
              <a:rPr lang="en-US" dirty="0" err="1" smtClean="0">
                <a:latin typeface="Arial" charset="0"/>
                <a:sym typeface="Wingdings 3" pitchFamily="18" charset="2"/>
              </a:rPr>
              <a:t>fmol</a:t>
            </a:r>
            <a:r>
              <a:rPr lang="en-US" dirty="0" smtClean="0">
                <a:latin typeface="Arial" charset="0"/>
                <a:sym typeface="Wingdings 3" pitchFamily="18" charset="2"/>
              </a:rPr>
              <a:t>/mg of DNA </a:t>
            </a:r>
            <a:r>
              <a:rPr lang="en-US" dirty="0" smtClean="0">
                <a:sym typeface="Wingdings 3" pitchFamily="18" charset="2"/>
              </a:rPr>
              <a:t>partial androgen insensitivity </a:t>
            </a:r>
            <a:endParaRPr lang="en-US" dirty="0" smtClean="0">
              <a:latin typeface="Arial" charset="0"/>
              <a:sym typeface="Wingdings 3" pitchFamily="18" charset="2"/>
            </a:endParaRPr>
          </a:p>
          <a:p>
            <a:pPr>
              <a:buFontTx/>
              <a:buNone/>
            </a:pPr>
            <a:endParaRPr lang="el-GR" dirty="0" smtClean="0">
              <a:solidFill>
                <a:srgbClr val="ED31DB"/>
              </a:solidFill>
              <a:sym typeface="Wingdings 3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TREATMENT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20800"/>
                </a:solidFill>
              </a:rPr>
              <a:t>It requires multidisciplinary team including: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 3" pitchFamily="18" charset="2"/>
              </a:rPr>
              <a:t>Endocrinologist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 3" pitchFamily="18" charset="2"/>
              </a:rPr>
              <a:t>              Gynecologist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 3" pitchFamily="18" charset="2"/>
              </a:rPr>
              <a:t>              Surgeon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 3" pitchFamily="18" charset="2"/>
              </a:rPr>
              <a:t>              </a:t>
            </a:r>
            <a:r>
              <a:rPr lang="en-US" dirty="0" err="1" smtClean="0">
                <a:sym typeface="Wingdings 3" pitchFamily="18" charset="2"/>
              </a:rPr>
              <a:t>Ped</a:t>
            </a:r>
            <a:r>
              <a:rPr lang="en-US" dirty="0" smtClean="0">
                <a:sym typeface="Wingdings 3" pitchFamily="18" charset="2"/>
              </a:rPr>
              <a:t> urologist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 3" pitchFamily="18" charset="2"/>
              </a:rPr>
              <a:t>              Psychologist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 3" pitchFamily="18" charset="2"/>
              </a:rPr>
              <a:t>              </a:t>
            </a:r>
            <a:r>
              <a:rPr lang="en-US" dirty="0" smtClean="0"/>
              <a:t>Geneticist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Radiologist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Psychological support for the parents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Gender assignment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20800"/>
                </a:solidFill>
              </a:rPr>
              <a:t>Medical treatment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Surgical treatment</a:t>
            </a:r>
          </a:p>
          <a:p>
            <a:endParaRPr lang="en-US" dirty="0"/>
          </a:p>
        </p:txBody>
      </p:sp>
      <p:pic>
        <p:nvPicPr>
          <p:cNvPr id="4" name="Picture 3" descr="business_team_walking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3622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PSYCHOLOGICAL SUPPORT FOR THE PARENTS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Show the baby to the parents</a:t>
            </a:r>
          </a:p>
          <a:p>
            <a:r>
              <a:rPr lang="en-US" dirty="0" smtClean="0">
                <a:solidFill>
                  <a:srgbClr val="020800"/>
                </a:solidFill>
              </a:rPr>
              <a:t>Counsel both parents together </a:t>
            </a:r>
          </a:p>
          <a:p>
            <a:pPr>
              <a:buFontTx/>
              <a:buNone/>
            </a:pPr>
            <a:endParaRPr lang="en-US" dirty="0" smtClean="0">
              <a:solidFill>
                <a:srgbClr val="020800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What to tell the parents?</a:t>
            </a:r>
          </a:p>
          <a:p>
            <a:r>
              <a:rPr lang="en-US" dirty="0" smtClean="0"/>
              <a:t>The baby is healthy but the external genitalia is incompletely developed &amp; tests are necessary to determine the sex</a:t>
            </a:r>
          </a:p>
          <a:p>
            <a:r>
              <a:rPr lang="en-US" dirty="0" smtClean="0"/>
              <a:t>There are other babies with similar condition</a:t>
            </a:r>
          </a:p>
          <a:p>
            <a:r>
              <a:rPr lang="en-US" dirty="0" smtClean="0"/>
              <a:t>A No. of treatable conditions can result in atypical </a:t>
            </a:r>
            <a:r>
              <a:rPr lang="en-US" dirty="0" err="1" smtClean="0"/>
              <a:t>genetalia</a:t>
            </a:r>
            <a:endParaRPr lang="en-US" dirty="0" smtClean="0"/>
          </a:p>
          <a:p>
            <a:r>
              <a:rPr lang="en-US" dirty="0" smtClean="0"/>
              <a:t>Reassurance that a good outcome can be anticipated</a:t>
            </a:r>
          </a:p>
          <a:p>
            <a:r>
              <a:rPr lang="en-US" dirty="0" smtClean="0"/>
              <a:t>How long the process of investigation will take ? Around 3-4 Wk</a:t>
            </a:r>
          </a:p>
          <a:p>
            <a:r>
              <a:rPr lang="en-US" dirty="0" smtClean="0"/>
              <a:t>Give them appt times &amp; names of the people who will see them</a:t>
            </a:r>
          </a:p>
          <a:p>
            <a:r>
              <a:rPr lang="en-US" dirty="0" smtClean="0">
                <a:solidFill>
                  <a:srgbClr val="020800"/>
                </a:solidFill>
              </a:rPr>
              <a:t>To talk about their fears of future sexual identity &amp; sexual orientation of their child 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 preferably</a:t>
            </a:r>
            <a:r>
              <a:rPr lang="en-US" dirty="0" smtClean="0">
                <a:solidFill>
                  <a:srgbClr val="020800"/>
                </a:solidFill>
              </a:rPr>
              <a:t> with psychologist or social worker</a:t>
            </a:r>
          </a:p>
          <a:p>
            <a:r>
              <a:rPr lang="en-US" dirty="0" smtClean="0"/>
              <a:t>Support when it comes to facing their friend &amp; relatives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ock-expression-vector-11929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524000"/>
            <a:ext cx="30480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GENDER ASSIGNMENT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It is extremely distressing for the parents &amp; must be dealt with as an emergency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20800"/>
                </a:solidFill>
              </a:rPr>
              <a:t>There is profound pressure on the medical team to announce gender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CB800"/>
                </a:solidFill>
              </a:rPr>
              <a:t>.....</a:t>
            </a:r>
            <a:r>
              <a:rPr lang="en-US" dirty="0" smtClean="0"/>
              <a:t>however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Postpone making a gender assignment until sufficient information is available &amp; the results of investigation has enabled the most appropriate choice of the sex of rearing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The choice must be the result of full discussion between parents &amp; medical team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decision is guided by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Anatomical condition &amp; functional abilities of the genitalia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Fertility potential (presence of F internal genital organs)</a:t>
            </a:r>
            <a:endParaRPr lang="en-US" dirty="0" smtClean="0">
              <a:solidFill>
                <a:srgbClr val="020800"/>
              </a:solidFill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The etiology of the genital malformation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The f</a:t>
            </a:r>
            <a:r>
              <a:rPr lang="en-US" dirty="0" smtClean="0"/>
              <a:t>amily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 cultural &amp; religious background</a:t>
            </a:r>
          </a:p>
          <a:p>
            <a:pPr>
              <a:spcAft>
                <a:spcPts val="600"/>
              </a:spcAft>
              <a:buFontTx/>
              <a:buNone/>
            </a:pPr>
            <a:endParaRPr lang="en-US" dirty="0" smtClean="0">
              <a:solidFill>
                <a:srgbClr val="2CB8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Girls with CAH are fertile &amp; must always be assigned a female sex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2CB8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tick_figure_sitting_confused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GENDER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20800"/>
                </a:solidFill>
              </a:rPr>
              <a:t>In cases which can not be fertile, gender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20800"/>
                </a:solidFill>
              </a:rPr>
              <a:t>assignment will depend on:</a:t>
            </a:r>
            <a:endParaRPr lang="en-US" b="1" dirty="0" smtClean="0"/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The appearance of the external genitalia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ED31DB"/>
                </a:solidFill>
                <a:sym typeface="Wingdings 3" pitchFamily="18" charset="2"/>
              </a:rPr>
              <a:t></a:t>
            </a:r>
            <a:r>
              <a:rPr lang="en-US" dirty="0" smtClean="0"/>
              <a:t>The potential for unambiguous appearance 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 3" pitchFamily="18" charset="2"/>
              </a:rPr>
              <a:t>The</a:t>
            </a:r>
            <a:r>
              <a:rPr lang="en-US" dirty="0" smtClean="0"/>
              <a:t> potential for normal sexual functioning</a:t>
            </a:r>
          </a:p>
          <a:p>
            <a:r>
              <a:rPr lang="en-US" dirty="0" smtClean="0">
                <a:sym typeface="Wingdings 3" pitchFamily="18" charset="2"/>
              </a:rPr>
              <a:t>True </a:t>
            </a:r>
            <a:r>
              <a:rPr lang="en-US" dirty="0" err="1" smtClean="0">
                <a:sym typeface="Wingdings 3" pitchFamily="18" charset="2"/>
              </a:rPr>
              <a:t>hermaphroditism</a:t>
            </a:r>
            <a:r>
              <a:rPr lang="en-US" dirty="0" smtClean="0">
                <a:sym typeface="Wingdings 3" pitchFamily="18" charset="2"/>
              </a:rPr>
              <a:t>  F since ovarian function may be preserved &amp; may be fertile</a:t>
            </a:r>
          </a:p>
          <a:p>
            <a:r>
              <a:rPr lang="en-US" dirty="0" smtClean="0">
                <a:solidFill>
                  <a:srgbClr val="2CB800"/>
                </a:solidFill>
              </a:rPr>
              <a:t> </a:t>
            </a:r>
            <a:r>
              <a:rPr lang="en-US" b="1" dirty="0" smtClean="0"/>
              <a:t>Great care should be taken in declaring a </a:t>
            </a:r>
            <a:r>
              <a:rPr lang="en-US" b="1" dirty="0" smtClean="0">
                <a:solidFill>
                  <a:srgbClr val="FF0000"/>
                </a:solidFill>
              </a:rPr>
              <a:t>male sex</a:t>
            </a:r>
            <a:r>
              <a:rPr lang="en-US" b="1" dirty="0" smtClean="0"/>
              <a:t> considering</a:t>
            </a:r>
            <a:r>
              <a:rPr lang="en-US" dirty="0" smtClean="0"/>
              <a:t>: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P</a:t>
            </a:r>
            <a:r>
              <a:rPr lang="en-US" dirty="0" smtClean="0">
                <a:solidFill>
                  <a:srgbClr val="020800"/>
                </a:solidFill>
              </a:rPr>
              <a:t>otential for reconstructive surgery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ED31DB"/>
                </a:solidFill>
                <a:sym typeface="Wingdings 3" pitchFamily="18" charset="2"/>
              </a:rPr>
              <a:t></a:t>
            </a:r>
            <a:r>
              <a:rPr lang="en-US" dirty="0" smtClean="0"/>
              <a:t>Probability for pubertal </a:t>
            </a:r>
            <a:r>
              <a:rPr lang="en-US" dirty="0" err="1" smtClean="0"/>
              <a:t>virilization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</a:t>
            </a:r>
            <a:r>
              <a:rPr lang="en-US" dirty="0" smtClean="0"/>
              <a:t>Response of the external genitalia to exogenous &amp; </a:t>
            </a:r>
            <a:r>
              <a:rPr lang="en-US" dirty="0" err="1" smtClean="0"/>
              <a:t>endog</a:t>
            </a:r>
            <a:r>
              <a:rPr lang="en-US" dirty="0" smtClean="0"/>
              <a:t>. T </a:t>
            </a:r>
          </a:p>
          <a:p>
            <a:r>
              <a:rPr lang="en-US" dirty="0" smtClean="0">
                <a:sym typeface="Wingdings 3" pitchFamily="18" charset="2"/>
              </a:rPr>
              <a:t>Pt with small phallus &amp; poor response to androgens may be reared as 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20800"/>
                </a:solidFill>
              </a:rPr>
              <a:t>In cases which can not be fertile, gender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20800"/>
                </a:solidFill>
              </a:rPr>
              <a:t>assignment will depend on:</a:t>
            </a:r>
            <a:endParaRPr lang="en-US" b="1" dirty="0" smtClean="0"/>
          </a:p>
          <a:p>
            <a:r>
              <a:rPr lang="en-US" dirty="0" smtClean="0"/>
              <a:t>5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reductase</a:t>
            </a: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M sex </a:t>
            </a:r>
            <a:r>
              <a:rPr lang="en-US" dirty="0" err="1" smtClean="0">
                <a:sym typeface="Wingdings 3" pitchFamily="18" charset="2"/>
              </a:rPr>
              <a:t>assignement</a:t>
            </a:r>
            <a:r>
              <a:rPr lang="en-US" dirty="0" smtClean="0">
                <a:sym typeface="Wingdings 3" pitchFamily="18" charset="2"/>
              </a:rPr>
              <a:t> 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 pubertal </a:t>
            </a:r>
            <a:r>
              <a:rPr lang="en-US" dirty="0" err="1" smtClean="0">
                <a:sym typeface="Wingdings 3" pitchFamily="18" charset="2"/>
              </a:rPr>
              <a:t>virilization</a:t>
            </a:r>
            <a:r>
              <a:rPr lang="en-US" dirty="0" smtClean="0">
                <a:sym typeface="Wingdings 3" pitchFamily="18" charset="2"/>
              </a:rPr>
              <a:t>  penile growth (subnormal) &amp; male sexual identity</a:t>
            </a:r>
          </a:p>
          <a:p>
            <a:pPr>
              <a:buFontTx/>
              <a:buNone/>
            </a:pPr>
            <a:endParaRPr lang="en-US" dirty="0" smtClean="0">
              <a:sym typeface="Wingdings 3" pitchFamily="18" charset="2"/>
            </a:endParaRPr>
          </a:p>
          <a:p>
            <a:r>
              <a:rPr lang="en-US" dirty="0" smtClean="0">
                <a:sym typeface="Wingdings 3" pitchFamily="18" charset="2"/>
              </a:rPr>
              <a:t>Inborn errors of T biosynthesis F effective M reconstructive surgery is highly unlikely</a:t>
            </a:r>
          </a:p>
          <a:p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Complete Androgen Insensitivity   F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  Partial A I  preferably F </a:t>
            </a:r>
          </a:p>
          <a:p>
            <a:pPr>
              <a:buFontTx/>
              <a:buNone/>
            </a:pPr>
            <a:endParaRPr lang="en-US" dirty="0" smtClean="0">
              <a:solidFill>
                <a:srgbClr val="2CB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MEDICAL TREATMENT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Monitor electrolytes &amp; glucose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20800"/>
                </a:solidFill>
              </a:rPr>
              <a:t>Hypoglycemia can appear in the first hours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Serum electrolytes will become abnormal D 6-14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Hydrocortisone 10-20 mg/m2/D  PO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 smtClean="0"/>
              <a:t>Fludrocortisone</a:t>
            </a:r>
            <a:r>
              <a:rPr lang="en-US" dirty="0" smtClean="0"/>
              <a:t> acetate (</a:t>
            </a:r>
            <a:r>
              <a:rPr lang="en-US" dirty="0" err="1" smtClean="0"/>
              <a:t>florinef</a:t>
            </a:r>
            <a:r>
              <a:rPr lang="en-US" dirty="0" smtClean="0"/>
              <a:t>) 0.1 mg/D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Prenatal RX CAH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Mothers with family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err="1" smtClean="0">
                <a:sym typeface="Wingdings 3" pitchFamily="18" charset="2"/>
              </a:rPr>
              <a:t>Dexamethasone</a:t>
            </a:r>
            <a:r>
              <a:rPr lang="en-US" dirty="0" smtClean="0">
                <a:sym typeface="Wingdings 3" pitchFamily="18" charset="2"/>
              </a:rPr>
              <a:t> is started at 5 wks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If confirmed DX of CAH in F fetus (by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chorion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villus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sampling/amniocentesis)  continue Rx till term 90% N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genitalia</a:t>
            </a:r>
            <a:r>
              <a:rPr lang="en-US" b="1" dirty="0" err="1" smtClean="0">
                <a:solidFill>
                  <a:srgbClr val="FF0000"/>
                </a:solidFill>
              </a:rPr>
              <a:t>Sex</a:t>
            </a:r>
            <a:r>
              <a:rPr lang="en-US" b="1" dirty="0" smtClean="0">
                <a:solidFill>
                  <a:srgbClr val="FF0000"/>
                </a:solidFill>
              </a:rPr>
              <a:t> steroid replacement therapy at puberty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T </a:t>
            </a:r>
            <a:r>
              <a:rPr lang="en-US" dirty="0" err="1" smtClean="0">
                <a:sym typeface="Wingdings 3" pitchFamily="18" charset="2"/>
              </a:rPr>
              <a:t>enanthate</a:t>
            </a:r>
            <a:r>
              <a:rPr lang="en-US" dirty="0" smtClean="0"/>
              <a:t> 200-300 mg IM/ M: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M Pt with steroid enzyme def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20800"/>
                </a:solidFill>
              </a:rPr>
              <a:t>M Pt with partial </a:t>
            </a:r>
            <a:r>
              <a:rPr lang="en-US" dirty="0" err="1" smtClean="0">
                <a:solidFill>
                  <a:srgbClr val="020800"/>
                </a:solidFill>
              </a:rPr>
              <a:t>gonadal</a:t>
            </a:r>
            <a:r>
              <a:rPr lang="en-US" dirty="0" smtClean="0">
                <a:solidFill>
                  <a:srgbClr val="020800"/>
                </a:solidFill>
              </a:rPr>
              <a:t> </a:t>
            </a:r>
            <a:r>
              <a:rPr lang="en-US" dirty="0" err="1" smtClean="0">
                <a:solidFill>
                  <a:srgbClr val="020800"/>
                </a:solidFill>
              </a:rPr>
              <a:t>dysgenesis</a:t>
            </a:r>
            <a:r>
              <a:rPr lang="en-US" dirty="0" smtClean="0">
                <a:solidFill>
                  <a:srgbClr val="020800"/>
                </a:solidFill>
              </a:rPr>
              <a:t>, low </a:t>
            </a:r>
            <a:r>
              <a:rPr lang="en-US" dirty="0" err="1" smtClean="0">
                <a:solidFill>
                  <a:srgbClr val="020800"/>
                </a:solidFill>
              </a:rPr>
              <a:t>leydig</a:t>
            </a:r>
            <a:r>
              <a:rPr lang="en-US" dirty="0" smtClean="0">
                <a:solidFill>
                  <a:srgbClr val="020800"/>
                </a:solidFill>
              </a:rPr>
              <a:t> cell No, true hermaphrodite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   Estrogen </a:t>
            </a:r>
            <a:r>
              <a:rPr lang="en-US" dirty="0" err="1" smtClean="0">
                <a:sym typeface="Wingdings 3" pitchFamily="18" charset="2"/>
              </a:rPr>
              <a:t>premarin</a:t>
            </a:r>
            <a:r>
              <a:rPr lang="en-US" dirty="0" smtClean="0">
                <a:sym typeface="Wingdings 3" pitchFamily="18" charset="2"/>
              </a:rPr>
              <a:t> 0.625 mg PO/D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    for one year . Then cyclic estrogen progesterone  or OCP (if there is uterus)</a:t>
            </a:r>
            <a:endParaRPr lang="en-US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F Pt with enzyme def </a:t>
            </a:r>
            <a:r>
              <a:rPr lang="en-US" dirty="0" smtClean="0">
                <a:sym typeface="Wingdings 3" pitchFamily="18" charset="2"/>
              </a:rPr>
              <a:t></a:t>
            </a:r>
            <a:r>
              <a:rPr lang="en-US" dirty="0" smtClean="0"/>
              <a:t> 3</a:t>
            </a:r>
            <a:r>
              <a:rPr lang="el-GR" dirty="0" smtClean="0"/>
              <a:t>β</a:t>
            </a:r>
            <a:r>
              <a:rPr lang="en-US" dirty="0" smtClean="0"/>
              <a:t>-OH –steroid </a:t>
            </a:r>
            <a:r>
              <a:rPr lang="en-US" dirty="0" err="1" smtClean="0"/>
              <a:t>dehydrogenase</a:t>
            </a:r>
            <a:r>
              <a:rPr lang="en-US" dirty="0" smtClean="0"/>
              <a:t> &amp; 17-hydroxylase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F 46 XY partial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err="1" smtClean="0">
                <a:sym typeface="Wingdings 3" pitchFamily="18" charset="2"/>
              </a:rPr>
              <a:t>dysgenesis</a:t>
            </a:r>
            <a:r>
              <a:rPr lang="en-US" dirty="0" smtClean="0">
                <a:sym typeface="Wingdings 3" pitchFamily="18" charset="2"/>
              </a:rPr>
              <a:t>, true </a:t>
            </a:r>
            <a:r>
              <a:rPr lang="en-US" dirty="0" err="1" smtClean="0">
                <a:sym typeface="Wingdings 3" pitchFamily="18" charset="2"/>
              </a:rPr>
              <a:t>herma</a:t>
            </a:r>
            <a:r>
              <a:rPr lang="en-US" dirty="0" smtClean="0">
                <a:sym typeface="Wingdings 3" pitchFamily="18" charset="2"/>
              </a:rPr>
              <a:t>,  M </a:t>
            </a:r>
            <a:r>
              <a:rPr lang="en-US" dirty="0" err="1" smtClean="0">
                <a:sym typeface="Wingdings 3" pitchFamily="18" charset="2"/>
              </a:rPr>
              <a:t>pseudohermaphrodites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20800"/>
              </a:solidFill>
              <a:sym typeface="Wingdings 3" pitchFamily="18" charset="2"/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SURGICAL TREATMENT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1-Genital surgery for F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Timing of surgery </a:t>
            </a:r>
            <a:r>
              <a:rPr lang="en-US" dirty="0" smtClean="0">
                <a:latin typeface="Arial"/>
              </a:rPr>
              <a:t>…</a:t>
            </a:r>
            <a:r>
              <a:rPr lang="en-US" dirty="0" smtClean="0"/>
              <a:t>..controversial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dirty="0" smtClean="0">
                <a:sym typeface="Wingdings 3" pitchFamily="18" charset="2"/>
              </a:rPr>
              <a:t> </a:t>
            </a:r>
            <a:r>
              <a:rPr lang="en-US" dirty="0" err="1" smtClean="0">
                <a:sym typeface="Wingdings 3" pitchFamily="18" charset="2"/>
              </a:rPr>
              <a:t>Clitroplasty</a:t>
            </a:r>
            <a:r>
              <a:rPr lang="en-US" dirty="0" smtClean="0">
                <a:sym typeface="Wingdings 3" pitchFamily="18" charset="2"/>
              </a:rPr>
              <a:t>   </a:t>
            </a:r>
            <a:r>
              <a:rPr lang="en-US" dirty="0" smtClean="0"/>
              <a:t>3-6M of age for F with CAH</a:t>
            </a:r>
            <a:endParaRPr lang="en-US" dirty="0" smtClean="0">
              <a:sym typeface="Wingdings 3" pitchFamily="18" charset="2"/>
            </a:endParaRPr>
          </a:p>
          <a:p>
            <a:pPr>
              <a:spcAft>
                <a:spcPts val="600"/>
              </a:spcAft>
              <a:buFont typeface="Wingdings 3" pitchFamily="18" charset="2"/>
              <a:buChar char=""/>
            </a:pP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Vaginoplasty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delayed until the individual is ready to start sexual life</a:t>
            </a:r>
          </a:p>
          <a:p>
            <a:pPr>
              <a:spcAft>
                <a:spcPts val="600"/>
              </a:spcAft>
              <a:buFont typeface="Wingdings 3" pitchFamily="18" charset="2"/>
              <a:buNone/>
            </a:pPr>
            <a:endParaRPr lang="en-US" dirty="0" smtClean="0">
              <a:solidFill>
                <a:srgbClr val="020800"/>
              </a:solidFill>
              <a:sym typeface="Wingdings 3" pitchFamily="18" charset="2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2CB800"/>
                </a:solidFill>
                <a:sym typeface="Wingdings 3" pitchFamily="18" charset="2"/>
              </a:rPr>
              <a:t>2-Genital surgery for M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More difficult &amp; involves several steps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 3" pitchFamily="18" charset="2"/>
              </a:rPr>
              <a:t>3-Gonadectomy to prevent cancer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b="1" dirty="0" smtClean="0">
              <a:solidFill>
                <a:srgbClr val="020800"/>
              </a:solidFill>
              <a:sym typeface="Wingdings 3" pitchFamily="18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b="1" dirty="0" smtClean="0">
                <a:sym typeface="Wingdings 3" pitchFamily="18" charset="2"/>
              </a:rPr>
              <a:t>What are the facts?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b="1" dirty="0" smtClean="0">
              <a:sym typeface="Wingdings 3" pitchFamily="18" charset="2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XY Partial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err="1" smtClean="0">
                <a:sym typeface="Wingdings 3" pitchFamily="18" charset="2"/>
              </a:rPr>
              <a:t>dysgenesis</a:t>
            </a:r>
            <a:r>
              <a:rPr lang="en-US" dirty="0" smtClean="0">
                <a:sym typeface="Wingdings 3" pitchFamily="18" charset="2"/>
              </a:rPr>
              <a:t>   </a:t>
            </a:r>
            <a:r>
              <a:rPr lang="en-US" dirty="0" err="1" smtClean="0">
                <a:sym typeface="Wingdings 3" pitchFamily="18" charset="2"/>
              </a:rPr>
              <a:t>Gonadolblastoma</a:t>
            </a:r>
            <a:r>
              <a:rPr lang="en-US" dirty="0" smtClean="0">
                <a:sym typeface="Wingdings 3" pitchFamily="18" charset="2"/>
              </a:rPr>
              <a:t> 55%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XY complete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err="1" smtClean="0">
                <a:sym typeface="Wingdings 3" pitchFamily="18" charset="2"/>
              </a:rPr>
              <a:t>dysgenesis</a:t>
            </a:r>
            <a:r>
              <a:rPr lang="en-US" dirty="0" smtClean="0">
                <a:sym typeface="Wingdings 3" pitchFamily="18" charset="2"/>
              </a:rPr>
              <a:t>  </a:t>
            </a:r>
            <a:r>
              <a:rPr lang="en-US" dirty="0" err="1" smtClean="0">
                <a:sym typeface="Wingdings 3" pitchFamily="18" charset="2"/>
              </a:rPr>
              <a:t>Gonadoblastoma</a:t>
            </a:r>
            <a:r>
              <a:rPr lang="en-US" dirty="0" smtClean="0">
                <a:sym typeface="Wingdings 3" pitchFamily="18" charset="2"/>
              </a:rPr>
              <a:t> 30-66%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All </a:t>
            </a:r>
            <a:r>
              <a:rPr lang="en-US" dirty="0" err="1" smtClean="0">
                <a:sym typeface="Wingdings 3" pitchFamily="18" charset="2"/>
              </a:rPr>
              <a:t>gonadoblastomas</a:t>
            </a:r>
            <a:r>
              <a:rPr lang="en-US" dirty="0" smtClean="0">
                <a:sym typeface="Wingdings 3" pitchFamily="18" charset="2"/>
              </a:rPr>
              <a:t> progress to </a:t>
            </a:r>
            <a:r>
              <a:rPr lang="en-US" dirty="0" err="1" smtClean="0">
                <a:sym typeface="Wingdings 3" pitchFamily="18" charset="2"/>
              </a:rPr>
              <a:t>seminoma</a:t>
            </a:r>
            <a:r>
              <a:rPr lang="en-US" dirty="0" smtClean="0">
                <a:sym typeface="Wingdings 3" pitchFamily="18" charset="2"/>
              </a:rPr>
              <a:t>.? age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Seminoma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has a 95% 5-Y survival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Testicular enzyme defects, 5</a:t>
            </a:r>
            <a:r>
              <a:rPr lang="el-GR" dirty="0" smtClean="0">
                <a:sym typeface="Wingdings 3" pitchFamily="18" charset="2"/>
              </a:rPr>
              <a:t>α</a:t>
            </a:r>
            <a:r>
              <a:rPr lang="en-US" dirty="0" smtClean="0">
                <a:sym typeface="Wingdings 3" pitchFamily="18" charset="2"/>
              </a:rPr>
              <a:t>-red, partial androgen insensitivity  Risk of malignancy is negligible before adulthood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ym typeface="Wingdings 3" pitchFamily="18" charset="2"/>
              </a:rPr>
              <a:t>True </a:t>
            </a:r>
            <a:r>
              <a:rPr lang="en-US" dirty="0" err="1" smtClean="0">
                <a:sym typeface="Wingdings 3" pitchFamily="18" charset="2"/>
              </a:rPr>
              <a:t>Herma</a:t>
            </a:r>
            <a:r>
              <a:rPr lang="en-US" dirty="0" smtClean="0">
                <a:sym typeface="Wingdings 3" pitchFamily="18" charset="2"/>
              </a:rPr>
              <a:t> risk is low in XX &amp; higher </a:t>
            </a:r>
            <a:r>
              <a:rPr lang="en-US" dirty="0" err="1" smtClean="0">
                <a:sym typeface="Wingdings 3" pitchFamily="18" charset="2"/>
              </a:rPr>
              <a:t>inXY</a:t>
            </a:r>
            <a:endParaRPr lang="en-US" dirty="0" smtClean="0">
              <a:sym typeface="Wingdings 3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sym typeface="Wingdings 3" pitchFamily="18" charset="2"/>
              </a:rPr>
              <a:t>Pt raised as F  </a:t>
            </a:r>
            <a:r>
              <a:rPr lang="en-US" b="1" dirty="0" err="1" smtClean="0">
                <a:sym typeface="Wingdings 3" pitchFamily="18" charset="2"/>
              </a:rPr>
              <a:t>gonadectomy</a:t>
            </a:r>
            <a:r>
              <a:rPr lang="en-US" b="1" dirty="0" smtClean="0">
                <a:sym typeface="Wingdings 3" pitchFamily="18" charset="2"/>
              </a:rPr>
              <a:t> must be performed in childhood</a:t>
            </a:r>
          </a:p>
          <a:p>
            <a:pPr>
              <a:buFontTx/>
              <a:buNone/>
            </a:pPr>
            <a:endParaRPr lang="en-US" b="1" dirty="0" smtClean="0">
              <a:sym typeface="Wingdings 3" pitchFamily="18" charset="2"/>
            </a:endParaRPr>
          </a:p>
          <a:p>
            <a:r>
              <a:rPr lang="en-US" b="1" dirty="0" smtClean="0">
                <a:solidFill>
                  <a:srgbClr val="020800"/>
                </a:solidFill>
                <a:sym typeface="Wingdings 3" pitchFamily="18" charset="2"/>
              </a:rPr>
              <a:t>Pt raised as M  </a:t>
            </a:r>
            <a:r>
              <a:rPr lang="en-US" b="1" dirty="0" err="1" smtClean="0">
                <a:solidFill>
                  <a:srgbClr val="020800"/>
                </a:solidFill>
                <a:sym typeface="Wingdings 3" pitchFamily="18" charset="2"/>
              </a:rPr>
              <a:t>cantroversial</a:t>
            </a:r>
            <a:endParaRPr lang="en-US" b="1" dirty="0" smtClean="0">
              <a:solidFill>
                <a:srgbClr val="020800"/>
              </a:solidFill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1-Gonadectomy is recommended by many physicians followed by HRT 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2- Close medical surveillance 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   -Biopsy in childhood &amp; excising gonads with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    </a:t>
            </a:r>
            <a:r>
              <a:rPr lang="en-US" dirty="0" err="1" smtClean="0">
                <a:sym typeface="Wingdings 3" pitchFamily="18" charset="2"/>
              </a:rPr>
              <a:t>gonadoblastoma</a:t>
            </a:r>
            <a:endParaRPr lang="en-US" dirty="0" smtClean="0">
              <a:sym typeface="Wingdings 3" pitchFamily="18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   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-Repeated biopsy at puberty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   -Follow up /palpation by experienced Dr every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      6-12 M</a:t>
            </a:r>
            <a:r>
              <a:rPr lang="en-US" b="1" dirty="0" smtClean="0"/>
              <a:t> 4-Gonadectomy to remove source of T 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 in Pt raised as F to prevent progressive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virilization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 especially at puberty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ED31DB"/>
                </a:solidFill>
                <a:sym typeface="Wingdings 3" pitchFamily="18" charset="2"/>
              </a:rPr>
              <a:t>5-Laparoscopy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smtClean="0">
                <a:solidFill>
                  <a:srgbClr val="2CB800"/>
                </a:solidFill>
                <a:sym typeface="Wingdings 3" pitchFamily="18" charset="2"/>
              </a:rPr>
              <a:t></a:t>
            </a:r>
            <a:r>
              <a:rPr lang="en-US" dirty="0" smtClean="0">
                <a:sym typeface="Wingdings 3" pitchFamily="18" charset="2"/>
              </a:rPr>
              <a:t>For evaluation of internal genitalia &amp; </a:t>
            </a:r>
            <a:r>
              <a:rPr lang="en-US" dirty="0" err="1" smtClean="0">
                <a:sym typeface="Wingdings 3" pitchFamily="18" charset="2"/>
              </a:rPr>
              <a:t>gonadal</a:t>
            </a:r>
            <a:r>
              <a:rPr lang="en-US" dirty="0" smtClean="0">
                <a:sym typeface="Wingdings 3" pitchFamily="18" charset="2"/>
              </a:rPr>
              <a:t> biopsy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 For excision of </a:t>
            </a:r>
            <a:r>
              <a:rPr lang="en-US" dirty="0" err="1" smtClean="0">
                <a:sym typeface="Wingdings 3" pitchFamily="18" charset="2"/>
              </a:rPr>
              <a:t>mullarian</a:t>
            </a:r>
            <a:r>
              <a:rPr lang="en-US" dirty="0" smtClean="0">
                <a:sym typeface="Wingdings 3" pitchFamily="18" charset="2"/>
              </a:rPr>
              <a:t> structures in pt raised as M or Pt raised as F with non communicating </a:t>
            </a:r>
            <a:r>
              <a:rPr lang="en-US" dirty="0" err="1" smtClean="0">
                <a:sym typeface="Wingdings 3" pitchFamily="18" charset="2"/>
              </a:rPr>
              <a:t>mullarian</a:t>
            </a:r>
            <a:r>
              <a:rPr lang="en-US" dirty="0" smtClean="0">
                <a:sym typeface="Wingdings 3" pitchFamily="18" charset="2"/>
              </a:rPr>
              <a:t> structures</a:t>
            </a:r>
          </a:p>
          <a:p>
            <a:pPr>
              <a:buFontTx/>
              <a:buNone/>
            </a:pP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smtClean="0">
                <a:solidFill>
                  <a:srgbClr val="020800"/>
                </a:solidFill>
                <a:sym typeface="Wingdings 3" pitchFamily="18" charset="2"/>
              </a:rPr>
              <a:t> For </a:t>
            </a:r>
            <a:r>
              <a:rPr lang="en-US" dirty="0" err="1" smtClean="0">
                <a:solidFill>
                  <a:srgbClr val="020800"/>
                </a:solidFill>
                <a:sym typeface="Wingdings 3" pitchFamily="18" charset="2"/>
              </a:rPr>
              <a:t>gonadectomy</a:t>
            </a:r>
            <a:endParaRPr lang="en-US" dirty="0" smtClean="0">
              <a:sym typeface="Wingdings 3" pitchFamily="18" charset="2"/>
            </a:endParaRPr>
          </a:p>
          <a:p>
            <a:pPr>
              <a:buFontTx/>
              <a:buNone/>
            </a:pPr>
            <a:endParaRPr lang="en-US" dirty="0" smtClean="0">
              <a:sym typeface="Wingdings 3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FLOW CHART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rusaleen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4762244" cy="4625975"/>
          </a:xfrm>
        </p:spPr>
      </p:pic>
      <p:pic>
        <p:nvPicPr>
          <p:cNvPr id="5" name="Picture 4" descr="20120929092749_73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886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THANK YOU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ow_and_blow_kisses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2590800"/>
            <a:ext cx="2552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image2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518160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Feminisation is a default process of sexual development</a:t>
            </a:r>
            <a:r>
              <a:rPr lang="en-US" dirty="0" smtClean="0">
                <a:latin typeface="Goudy Old Style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Male (requires DHT):</a:t>
            </a:r>
          </a:p>
          <a:p>
            <a:pPr lvl="1">
              <a:spcAft>
                <a:spcPts val="600"/>
              </a:spcAft>
            </a:pPr>
            <a:r>
              <a:rPr lang="en-US" dirty="0" err="1" smtClean="0">
                <a:latin typeface="Goudy Old Style" pitchFamily="18" charset="0"/>
              </a:rPr>
              <a:t>labioscrotal</a:t>
            </a:r>
            <a:r>
              <a:rPr lang="en-US" dirty="0" smtClean="0">
                <a:latin typeface="Goudy Old Style" pitchFamily="18" charset="0"/>
              </a:rPr>
              <a:t> fold = scrotum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urethral fold / groove = urethra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genital tubercle = </a:t>
            </a:r>
            <a:r>
              <a:rPr lang="en-US" dirty="0" err="1" smtClean="0">
                <a:latin typeface="Goudy Old Style" pitchFamily="18" charset="0"/>
              </a:rPr>
              <a:t>glans</a:t>
            </a:r>
            <a:r>
              <a:rPr lang="en-US" dirty="0" smtClean="0">
                <a:latin typeface="Goudy Old Style" pitchFamily="18" charset="0"/>
              </a:rPr>
              <a:t> penis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Goudy Old Style" pitchFamily="18" charset="0"/>
              </a:rPr>
              <a:t> Female (requires nil):</a:t>
            </a:r>
          </a:p>
          <a:p>
            <a:pPr lvl="1">
              <a:spcAft>
                <a:spcPts val="600"/>
              </a:spcAft>
            </a:pPr>
            <a:r>
              <a:rPr lang="en-US" dirty="0" err="1" smtClean="0">
                <a:latin typeface="Goudy Old Style" pitchFamily="18" charset="0"/>
              </a:rPr>
              <a:t>labioscrotal</a:t>
            </a:r>
            <a:r>
              <a:rPr lang="en-US" dirty="0" smtClean="0">
                <a:latin typeface="Goudy Old Style" pitchFamily="18" charset="0"/>
              </a:rPr>
              <a:t> fold = labia </a:t>
            </a:r>
            <a:r>
              <a:rPr lang="en-US" dirty="0" err="1" smtClean="0">
                <a:latin typeface="Goudy Old Style" pitchFamily="18" charset="0"/>
              </a:rPr>
              <a:t>majora</a:t>
            </a:r>
            <a:endParaRPr lang="en-US" dirty="0" smtClean="0">
              <a:latin typeface="Goudy Old Style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urethral fold = labia </a:t>
            </a:r>
            <a:r>
              <a:rPr lang="en-US" dirty="0" err="1" smtClean="0">
                <a:latin typeface="Goudy Old Style" pitchFamily="18" charset="0"/>
              </a:rPr>
              <a:t>minora</a:t>
            </a:r>
            <a:endParaRPr lang="en-US" dirty="0" smtClean="0">
              <a:latin typeface="Goudy Old Style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oudy Old Style" pitchFamily="18" charset="0"/>
              </a:rPr>
              <a:t>genital tubercle = </a:t>
            </a:r>
            <a:r>
              <a:rPr lang="en-US" dirty="0" err="1" smtClean="0">
                <a:latin typeface="Goudy Old Style" pitchFamily="18" charset="0"/>
              </a:rPr>
              <a:t>glans</a:t>
            </a:r>
            <a:r>
              <a:rPr lang="en-US" dirty="0" smtClean="0">
                <a:latin typeface="Goudy Old Style" pitchFamily="18" charset="0"/>
              </a:rPr>
              <a:t> clitoris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Ambiguity </a:t>
            </a:r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of the external genitalia may result from chromosomal aberration or aberrant sex differentiation with the XX or XY genotype. The appropriate term for what </a:t>
            </a:r>
            <a:r>
              <a:rPr lang="en-US" dirty="0" err="1" smtClean="0">
                <a:solidFill>
                  <a:srgbClr val="FF0000"/>
                </a:solidFill>
                <a:latin typeface="Goudy Old Style" pitchFamily="18" charset="0"/>
              </a:rPr>
              <a:t>wa</a:t>
            </a:r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 previously called intersex is DISORDER OF SEX DEVELOPMENT  in which development of </a:t>
            </a:r>
            <a:r>
              <a:rPr lang="en-US" dirty="0" err="1" smtClean="0">
                <a:solidFill>
                  <a:srgbClr val="FF0000"/>
                </a:solidFill>
                <a:latin typeface="Goudy Old Style" pitchFamily="18" charset="0"/>
              </a:rPr>
              <a:t>chromosomal,gonadal</a:t>
            </a:r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 or anatomical sex is atypical</a:t>
            </a:r>
          </a:p>
          <a:p>
            <a:pPr lvl="1"/>
            <a:endParaRPr lang="en-US" dirty="0" smtClean="0">
              <a:latin typeface="Goudy Old Style" pitchFamily="18" charset="0"/>
            </a:endParaRPr>
          </a:p>
          <a:p>
            <a:pPr lvl="1"/>
            <a:endParaRPr lang="en-US" dirty="0" smtClean="0">
              <a:latin typeface="Goudy Old Style" pitchFamily="18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REVISED NOMENCLATURE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991600" cy="5120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66941"/>
                <a:gridCol w="4324659"/>
              </a:tblGrid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ACCEPTED</a:t>
                      </a:r>
                      <a:endParaRPr lang="en-US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INTERSEX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r>
                        <a:rPr lang="en-US" baseline="0" dirty="0" smtClean="0"/>
                        <a:t> OF SEX  DEVELOPMENT</a:t>
                      </a:r>
                      <a:endParaRPr lang="en-US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MALE PSEUDOHERMAPHRODITE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46,XY DSD</a:t>
                      </a:r>
                      <a:endParaRPr lang="en-US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UNDERVIRILISATION  OF AN XY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46,XY DSD</a:t>
                      </a:r>
                      <a:endParaRPr lang="en-US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UNDERMASCULINISATION OF AN XY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46,XY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46, XY INTERSEX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46,XY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PSEUDOHERMAPHRODITE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46,XX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OVERVIRILISATION OF</a:t>
                      </a:r>
                      <a:r>
                        <a:rPr lang="en-US" baseline="0" dirty="0" smtClean="0"/>
                        <a:t> AN XX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46,XX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OVERMASCULINISATION</a:t>
                      </a:r>
                      <a:r>
                        <a:rPr lang="en-US" baseline="0" dirty="0" smtClean="0"/>
                        <a:t> OF AN XX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46,XX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46, XX INTERSEX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46,XX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TRUE HERMAPHRODITE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OVOTESTICULAR DSD</a:t>
                      </a:r>
                      <a:endParaRPr lang="en-US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GONADAL INTERSEX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OVOTESTICULAR DSD</a:t>
                      </a: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XX MALE OR XX SEX REVERSAL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 XX TESTICULAR DSD</a:t>
                      </a:r>
                      <a:endParaRPr lang="en-US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/>
                        <a:t>XY SEX REVERSAL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46,XY COMPLETE</a:t>
                      </a:r>
                      <a:r>
                        <a:rPr lang="en-US" baseline="0" dirty="0" smtClean="0"/>
                        <a:t> GONADAL DYSGENESIS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right_idea_PA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0"/>
            <a:ext cx="1741714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ETIOLOGICAL CLASSIFICATION OF DISORDER OF SEX DEVELOPMENT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 XX DSD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ANDROGEN EXPOSURE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Fetal 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fetoplacental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Source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21 </a:t>
            </a:r>
            <a:r>
              <a:rPr lang="en-US" dirty="0" err="1" smtClean="0"/>
              <a:t>hydroxylase</a:t>
            </a:r>
            <a:r>
              <a:rPr lang="en-US" dirty="0" smtClean="0"/>
              <a:t> deficiency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11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hydroxylase</a:t>
            </a:r>
            <a:r>
              <a:rPr lang="en-US" dirty="0" smtClean="0"/>
              <a:t> deficiency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3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hydroxysteroid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II deficiency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/>
              <a:t>Cytochrome</a:t>
            </a:r>
            <a:r>
              <a:rPr lang="en-US" dirty="0" smtClean="0"/>
              <a:t> p 45o </a:t>
            </a:r>
            <a:r>
              <a:rPr lang="en-US" dirty="0" err="1" smtClean="0"/>
              <a:t>oxidoreductase</a:t>
            </a:r>
            <a:r>
              <a:rPr lang="en-US" dirty="0" smtClean="0"/>
              <a:t> deficiency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/>
              <a:t>Aromatase</a:t>
            </a:r>
            <a:r>
              <a:rPr lang="en-US" dirty="0" smtClean="0"/>
              <a:t> deficiency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/>
              <a:t>Glucocorticoid</a:t>
            </a:r>
            <a:r>
              <a:rPr lang="en-US" dirty="0" smtClean="0"/>
              <a:t> receptor gene mutation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Maternal source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 smtClean="0"/>
              <a:t>Virilizing</a:t>
            </a:r>
            <a:r>
              <a:rPr lang="en-US" dirty="0" smtClean="0"/>
              <a:t> ovarian tumor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 smtClean="0"/>
              <a:t>Virilizing</a:t>
            </a:r>
            <a:r>
              <a:rPr lang="en-US" dirty="0" smtClean="0"/>
              <a:t> adrenal tumor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Androgenic drugs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DISORDER OF OVARIAN DEVELOPMENT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XX 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Testicular DSD (SRY+, SOX9 Duplication)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UNDETERMINED ORIGIN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Associated with genitourinary &amp; GIT defects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ETIOLOGICAL CLASSIFICATION OF DISORDER OF SEX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en-US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 XY DSD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DEFECTS IN TESTICULAR DEVELOPMENT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Denys </a:t>
            </a:r>
            <a:r>
              <a:rPr lang="en-US" dirty="0" err="1" smtClean="0"/>
              <a:t>drash</a:t>
            </a:r>
            <a:r>
              <a:rPr lang="en-US" dirty="0" smtClean="0"/>
              <a:t> syndrome( WT1 gene mutation)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WAGR syndrome( 11p13 deletion)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Campomelic</a:t>
            </a:r>
            <a:r>
              <a:rPr lang="en-US" dirty="0" smtClean="0"/>
              <a:t> syndrome &amp; SOX9 mutation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XY pure 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r>
              <a:rPr lang="en-US" dirty="0" smtClean="0"/>
              <a:t>( </a:t>
            </a:r>
            <a:r>
              <a:rPr lang="en-US" dirty="0" err="1" smtClean="0"/>
              <a:t>Swyer</a:t>
            </a:r>
            <a:r>
              <a:rPr lang="en-US" dirty="0" smtClean="0"/>
              <a:t> syndrome)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Mutation in SRY gene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XY 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DEFICIENCY OF TESTICULAR HORMONES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Leydig</a:t>
            </a:r>
            <a:r>
              <a:rPr lang="en-US" dirty="0" smtClean="0"/>
              <a:t> cell </a:t>
            </a:r>
            <a:r>
              <a:rPr lang="en-US" dirty="0" err="1" smtClean="0"/>
              <a:t>aplasia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Mutation in LH receptor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Lioid</a:t>
            </a:r>
            <a:r>
              <a:rPr lang="en-US" dirty="0" smtClean="0"/>
              <a:t> adrenal </a:t>
            </a:r>
            <a:r>
              <a:rPr lang="en-US" dirty="0" err="1" smtClean="0"/>
              <a:t>hyperplasia;mutation</a:t>
            </a:r>
            <a:r>
              <a:rPr lang="en-US" dirty="0" smtClean="0"/>
              <a:t> in </a:t>
            </a:r>
            <a:r>
              <a:rPr lang="en-US" dirty="0" err="1" smtClean="0"/>
              <a:t>StAR</a:t>
            </a:r>
            <a:r>
              <a:rPr lang="en-US" dirty="0" smtClean="0"/>
              <a:t>(</a:t>
            </a:r>
            <a:r>
              <a:rPr lang="en-US" dirty="0" err="1" smtClean="0"/>
              <a:t>steroidogenic</a:t>
            </a:r>
            <a:r>
              <a:rPr lang="en-US" dirty="0" smtClean="0"/>
              <a:t> acute regulatory protein)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</a:t>
            </a:r>
            <a:r>
              <a:rPr lang="el-GR" dirty="0" smtClean="0"/>
              <a:t>β</a:t>
            </a:r>
            <a:r>
              <a:rPr lang="en-US" dirty="0" smtClean="0"/>
              <a:t> HSD II deficiency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17- </a:t>
            </a:r>
            <a:r>
              <a:rPr lang="en-US" dirty="0" err="1" smtClean="0"/>
              <a:t>hydroxylase</a:t>
            </a:r>
            <a:r>
              <a:rPr lang="en-US" dirty="0" smtClean="0"/>
              <a:t>/ 17,20 </a:t>
            </a:r>
            <a:r>
              <a:rPr lang="en-US" dirty="0" err="1" smtClean="0"/>
              <a:t>lyase</a:t>
            </a:r>
            <a:r>
              <a:rPr lang="en-US" dirty="0" smtClean="0"/>
              <a:t> deficiency 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Antimullerian</a:t>
            </a:r>
            <a:r>
              <a:rPr lang="en-US" dirty="0" smtClean="0"/>
              <a:t> hormone gene mutation/ receptor defect for </a:t>
            </a:r>
            <a:r>
              <a:rPr lang="en-US" dirty="0" err="1" smtClean="0"/>
              <a:t>antimullerian</a:t>
            </a:r>
            <a:r>
              <a:rPr lang="en-US" dirty="0" smtClean="0"/>
              <a:t> hormone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DEFECT IN ANDROGEN  ACTION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5</a:t>
            </a:r>
            <a:r>
              <a:rPr lang="el-GR" dirty="0" smtClean="0"/>
              <a:t>α</a:t>
            </a:r>
            <a:r>
              <a:rPr lang="en-US" dirty="0" smtClean="0"/>
              <a:t>- </a:t>
            </a:r>
            <a:r>
              <a:rPr lang="en-US" dirty="0" err="1" smtClean="0"/>
              <a:t>reductase</a:t>
            </a:r>
            <a:r>
              <a:rPr lang="en-US" dirty="0" smtClean="0"/>
              <a:t>  II mutation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Androgen receptor defect (complete or partial AIS)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Smith- </a:t>
            </a:r>
            <a:r>
              <a:rPr lang="en-US" dirty="0" err="1" smtClean="0"/>
              <a:t>Lemli-Opitz</a:t>
            </a:r>
            <a:r>
              <a:rPr lang="en-US" dirty="0" smtClean="0"/>
              <a:t> syndrome ( defect in conversion of  7- </a:t>
            </a:r>
            <a:r>
              <a:rPr lang="en-US" dirty="0" err="1" smtClean="0"/>
              <a:t>dehydrocholesterol</a:t>
            </a:r>
            <a:r>
              <a:rPr lang="en-US" dirty="0" smtClean="0"/>
              <a:t> to cholesterol)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1393</TotalTime>
  <Words>3316</Words>
  <Application>Microsoft Office PowerPoint</Application>
  <PresentationFormat>On-screen Show (4:3)</PresentationFormat>
  <Paragraphs>506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Module</vt:lpstr>
      <vt:lpstr>APPROACH TO A CASE OF AMBIGUOUS GENITALIA</vt:lpstr>
      <vt:lpstr>SEXUAL DIFFERENTIATION</vt:lpstr>
      <vt:lpstr>Slide 3</vt:lpstr>
      <vt:lpstr>FLOW CHART</vt:lpstr>
      <vt:lpstr>Slide 5</vt:lpstr>
      <vt:lpstr>Slide 6</vt:lpstr>
      <vt:lpstr>REVISED NOMENCLATURE</vt:lpstr>
      <vt:lpstr>ETIOLOGICAL CLASSIFICATION OF DISORDER OF SEX DEVELOPMENT</vt:lpstr>
      <vt:lpstr>ETIOLOGICAL CLASSIFICATION OF DISORDER OF SEX DEVELOPMENT</vt:lpstr>
      <vt:lpstr>ETIOLOGICAL CLASSIFICATION OF DISORDER OF SEX DEVELOPMENT</vt:lpstr>
      <vt:lpstr>A short overview of two cases</vt:lpstr>
      <vt:lpstr>WHAT NEXT…????</vt:lpstr>
      <vt:lpstr>FLOW CHART</vt:lpstr>
      <vt:lpstr>DISCUSSION</vt:lpstr>
      <vt:lpstr>MANAGEMENT</vt:lpstr>
      <vt:lpstr>CONGENITAL ADRENAL HYPERPLASIA (CAH)</vt:lpstr>
      <vt:lpstr>CONGENITAL ADRENAL HYPERPLASIA </vt:lpstr>
      <vt:lpstr>CONGENITAL ADRENAL HYPERPLASIA </vt:lpstr>
      <vt:lpstr>CONGENITAL ADRENAL HYPERPLASIA </vt:lpstr>
      <vt:lpstr>CONGENITAL ADRENAL HYPERPLASIA</vt:lpstr>
      <vt:lpstr>CONGENITAL ADRENAL HYPERPLASIA</vt:lpstr>
      <vt:lpstr>CONGENITAL ADRENAL HYPERPLASIA</vt:lpstr>
      <vt:lpstr>CASE II</vt:lpstr>
      <vt:lpstr>WHAT NEXT</vt:lpstr>
      <vt:lpstr>HOW TO APPROACH</vt:lpstr>
      <vt:lpstr>PHYSICAL EXAMINATION</vt:lpstr>
      <vt:lpstr>EXAMINATION OF EXTERNAL GENITALIA</vt:lpstr>
      <vt:lpstr>EXAMINATION OF EXTERNAL GENITALIA</vt:lpstr>
      <vt:lpstr>INVESTIGATION</vt:lpstr>
      <vt:lpstr>INVESTIGATION</vt:lpstr>
      <vt:lpstr>INTERPRETATION OF RESULT</vt:lpstr>
      <vt:lpstr>INVESTIGATION OF PREPUBERTAL CHILDREN</vt:lpstr>
      <vt:lpstr>TREATMENT</vt:lpstr>
      <vt:lpstr>PSYCHOLOGICAL SUPPORT FOR THE PARENTS</vt:lpstr>
      <vt:lpstr>GENDER ASSIGNMENT</vt:lpstr>
      <vt:lpstr>GENDER ASSIGNMENT</vt:lpstr>
      <vt:lpstr>MEDICAL TREATMENT</vt:lpstr>
      <vt:lpstr>SURGICAL TREATMENT</vt:lpstr>
      <vt:lpstr>SURGICAL TREATMENT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AMBIGUOUS GENITALIA</dc:title>
  <dc:creator>win-7</dc:creator>
  <cp:lastModifiedBy>win-7</cp:lastModifiedBy>
  <cp:revision>135</cp:revision>
  <dcterms:created xsi:type="dcterms:W3CDTF">2014-09-11T13:21:08Z</dcterms:created>
  <dcterms:modified xsi:type="dcterms:W3CDTF">2014-09-14T21:21:05Z</dcterms:modified>
</cp:coreProperties>
</file>