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EF8EA1-823C-49EB-B5BD-952EDCC93B68}" type="datetimeFigureOut">
              <a:rPr lang="fr-FR" smtClean="0"/>
              <a:t>19/02/2021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1C71F-9BDA-4817-A3A8-E3E46C1BB1A1}" type="slidenum">
              <a:rPr lang="fr-FR" smtClean="0"/>
              <a:t>‹N°›</a:t>
            </a:fld>
            <a:endParaRPr lang="fr-FR"/>
          </a:p>
        </p:txBody>
      </p:sp>
    </p:spTree>
    <p:extLst>
      <p:ext uri="{BB962C8B-B14F-4D97-AF65-F5344CB8AC3E}">
        <p14:creationId xmlns:p14="http://schemas.microsoft.com/office/powerpoint/2010/main" val="2686091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39965F-C105-4F95-8F9B-EADAFA60C91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A12C04B-CBB1-4A6B-8244-AC7470310B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6D2F2B1-360B-4467-876B-01BF96262531}"/>
              </a:ext>
            </a:extLst>
          </p:cNvPr>
          <p:cNvSpPr>
            <a:spLocks noGrp="1"/>
          </p:cNvSpPr>
          <p:nvPr>
            <p:ph type="dt" sz="half" idx="10"/>
          </p:nvPr>
        </p:nvSpPr>
        <p:spPr/>
        <p:txBody>
          <a:bodyPr/>
          <a:lstStyle/>
          <a:p>
            <a:fld id="{31336DA1-7760-4465-9D4F-A07E81E8030A}" type="datetime1">
              <a:rPr lang="fr-FR" smtClean="0"/>
              <a:t>19/02/2021</a:t>
            </a:fld>
            <a:endParaRPr lang="fr-FR"/>
          </a:p>
        </p:txBody>
      </p:sp>
      <p:sp>
        <p:nvSpPr>
          <p:cNvPr id="5" name="Espace réservé du pied de page 4">
            <a:extLst>
              <a:ext uri="{FF2B5EF4-FFF2-40B4-BE49-F238E27FC236}">
                <a16:creationId xmlns:a16="http://schemas.microsoft.com/office/drawing/2014/main" id="{27801A83-77CE-4BDC-B771-408CF35D3CC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08048D-ADEC-4D89-B40D-332D9907AD93}"/>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4039433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CEC18C-F69C-40DC-B1E6-1B41343D426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E9EC4EC-1B62-4B29-961E-771AE580000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F7AAAE-A705-4D65-B643-A5FCC0D2D5A9}"/>
              </a:ext>
            </a:extLst>
          </p:cNvPr>
          <p:cNvSpPr>
            <a:spLocks noGrp="1"/>
          </p:cNvSpPr>
          <p:nvPr>
            <p:ph type="dt" sz="half" idx="10"/>
          </p:nvPr>
        </p:nvSpPr>
        <p:spPr/>
        <p:txBody>
          <a:bodyPr/>
          <a:lstStyle/>
          <a:p>
            <a:fld id="{A263EF70-C629-4A73-B6AF-6B64816EDABB}" type="datetime1">
              <a:rPr lang="fr-FR" smtClean="0"/>
              <a:t>19/02/2021</a:t>
            </a:fld>
            <a:endParaRPr lang="fr-FR"/>
          </a:p>
        </p:txBody>
      </p:sp>
      <p:sp>
        <p:nvSpPr>
          <p:cNvPr id="5" name="Espace réservé du pied de page 4">
            <a:extLst>
              <a:ext uri="{FF2B5EF4-FFF2-40B4-BE49-F238E27FC236}">
                <a16:creationId xmlns:a16="http://schemas.microsoft.com/office/drawing/2014/main" id="{E33358B5-9A35-4715-85C1-ACE7FE5825A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DD6909F-7380-4CB1-B9CD-80CA342DD1EB}"/>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2947735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67B358F-287C-46C0-B742-98D701997B4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723EADA-0C3A-4AD1-959B-477FFCA10A3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C8B378F-200A-45F2-93A3-3D94ADCA53BD}"/>
              </a:ext>
            </a:extLst>
          </p:cNvPr>
          <p:cNvSpPr>
            <a:spLocks noGrp="1"/>
          </p:cNvSpPr>
          <p:nvPr>
            <p:ph type="dt" sz="half" idx="10"/>
          </p:nvPr>
        </p:nvSpPr>
        <p:spPr/>
        <p:txBody>
          <a:bodyPr/>
          <a:lstStyle/>
          <a:p>
            <a:fld id="{FACB84FE-6C58-4F22-85A7-37D1FD87ED11}" type="datetime1">
              <a:rPr lang="fr-FR" smtClean="0"/>
              <a:t>19/02/2021</a:t>
            </a:fld>
            <a:endParaRPr lang="fr-FR"/>
          </a:p>
        </p:txBody>
      </p:sp>
      <p:sp>
        <p:nvSpPr>
          <p:cNvPr id="5" name="Espace réservé du pied de page 4">
            <a:extLst>
              <a:ext uri="{FF2B5EF4-FFF2-40B4-BE49-F238E27FC236}">
                <a16:creationId xmlns:a16="http://schemas.microsoft.com/office/drawing/2014/main" id="{999AE6CC-C397-4DB6-BFB6-BB7CDA11BF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9461D37-1E07-4C56-ABCF-24A764F335E5}"/>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1403113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7B7A22-ADD2-4477-A95C-4CC2FB73A5C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A49E715-9BAE-41F4-B3CB-8E7F853477B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E083A0B-2875-43B7-A8AD-089B55D1AF1F}"/>
              </a:ext>
            </a:extLst>
          </p:cNvPr>
          <p:cNvSpPr>
            <a:spLocks noGrp="1"/>
          </p:cNvSpPr>
          <p:nvPr>
            <p:ph type="dt" sz="half" idx="10"/>
          </p:nvPr>
        </p:nvSpPr>
        <p:spPr/>
        <p:txBody>
          <a:bodyPr/>
          <a:lstStyle/>
          <a:p>
            <a:fld id="{8FF21BCD-E50C-453A-85A3-B3EADDA5062B}" type="datetime1">
              <a:rPr lang="fr-FR" smtClean="0"/>
              <a:t>19/02/2021</a:t>
            </a:fld>
            <a:endParaRPr lang="fr-FR"/>
          </a:p>
        </p:txBody>
      </p:sp>
      <p:sp>
        <p:nvSpPr>
          <p:cNvPr id="5" name="Espace réservé du pied de page 4">
            <a:extLst>
              <a:ext uri="{FF2B5EF4-FFF2-40B4-BE49-F238E27FC236}">
                <a16:creationId xmlns:a16="http://schemas.microsoft.com/office/drawing/2014/main" id="{0709C745-EDAD-4ADE-831A-18A779025AE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6BCD2F1-8620-42AD-B52B-4E50209C7E4F}"/>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3783198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62D1B7-096D-4427-8521-99748D21E74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C206CF9-B790-41A1-A6C9-5A46C38A1F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BB6614F-78D7-4377-94B1-78BA177D92A0}"/>
              </a:ext>
            </a:extLst>
          </p:cNvPr>
          <p:cNvSpPr>
            <a:spLocks noGrp="1"/>
          </p:cNvSpPr>
          <p:nvPr>
            <p:ph type="dt" sz="half" idx="10"/>
          </p:nvPr>
        </p:nvSpPr>
        <p:spPr/>
        <p:txBody>
          <a:bodyPr/>
          <a:lstStyle/>
          <a:p>
            <a:fld id="{03D649D8-9791-43FC-AF3E-FFBFE6E9DDF6}" type="datetime1">
              <a:rPr lang="fr-FR" smtClean="0"/>
              <a:t>19/02/2021</a:t>
            </a:fld>
            <a:endParaRPr lang="fr-FR"/>
          </a:p>
        </p:txBody>
      </p:sp>
      <p:sp>
        <p:nvSpPr>
          <p:cNvPr id="5" name="Espace réservé du pied de page 4">
            <a:extLst>
              <a:ext uri="{FF2B5EF4-FFF2-40B4-BE49-F238E27FC236}">
                <a16:creationId xmlns:a16="http://schemas.microsoft.com/office/drawing/2014/main" id="{89ED4084-13B6-449D-A7F0-950A22DC046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416310C-EC89-4A32-B599-D2CC81831BF7}"/>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123563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167564-3125-4521-AC65-1A9A87D1A9E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A1DA93A-C68D-45CA-B119-221776B4741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878C698-E5D8-4904-9676-A9E5CC16E76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F1647BA-6BB8-4891-AE80-5376BDFF31F3}"/>
              </a:ext>
            </a:extLst>
          </p:cNvPr>
          <p:cNvSpPr>
            <a:spLocks noGrp="1"/>
          </p:cNvSpPr>
          <p:nvPr>
            <p:ph type="dt" sz="half" idx="10"/>
          </p:nvPr>
        </p:nvSpPr>
        <p:spPr/>
        <p:txBody>
          <a:bodyPr/>
          <a:lstStyle/>
          <a:p>
            <a:fld id="{0C744645-C78E-4B65-A858-4885552252DC}" type="datetime1">
              <a:rPr lang="fr-FR" smtClean="0"/>
              <a:t>19/02/2021</a:t>
            </a:fld>
            <a:endParaRPr lang="fr-FR"/>
          </a:p>
        </p:txBody>
      </p:sp>
      <p:sp>
        <p:nvSpPr>
          <p:cNvPr id="6" name="Espace réservé du pied de page 5">
            <a:extLst>
              <a:ext uri="{FF2B5EF4-FFF2-40B4-BE49-F238E27FC236}">
                <a16:creationId xmlns:a16="http://schemas.microsoft.com/office/drawing/2014/main" id="{F5AFF604-80C2-4676-8B92-6F0A9BDB8D6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05576A6-2B88-4686-8D66-697B815CB8B8}"/>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1196284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CEB89E-3C33-47A0-BA0E-47DB6093BFC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CB0ECEB-2567-4EDA-BB68-D5F6B41E62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70B2689-5DFD-43F0-A6B1-6F00C03554F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13E67B0-5E2E-4E09-9984-8BF083B94D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247A79A-4BC6-4341-B646-E4DA8CC378E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3F71CFF-A38A-41F0-989A-2142B76CEBA5}"/>
              </a:ext>
            </a:extLst>
          </p:cNvPr>
          <p:cNvSpPr>
            <a:spLocks noGrp="1"/>
          </p:cNvSpPr>
          <p:nvPr>
            <p:ph type="dt" sz="half" idx="10"/>
          </p:nvPr>
        </p:nvSpPr>
        <p:spPr/>
        <p:txBody>
          <a:bodyPr/>
          <a:lstStyle/>
          <a:p>
            <a:fld id="{C80926C1-3198-41F4-9F06-79497C18EFE8}" type="datetime1">
              <a:rPr lang="fr-FR" smtClean="0"/>
              <a:t>19/02/2021</a:t>
            </a:fld>
            <a:endParaRPr lang="fr-FR"/>
          </a:p>
        </p:txBody>
      </p:sp>
      <p:sp>
        <p:nvSpPr>
          <p:cNvPr id="8" name="Espace réservé du pied de page 7">
            <a:extLst>
              <a:ext uri="{FF2B5EF4-FFF2-40B4-BE49-F238E27FC236}">
                <a16:creationId xmlns:a16="http://schemas.microsoft.com/office/drawing/2014/main" id="{50611082-4A2C-4D86-9DAF-B38027DED2D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C886024-EFD2-433B-BE9F-7B96A07A20FE}"/>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265935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7A8882-5E1F-4599-8D36-95C24B59CE8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8A256F3-6B6B-4AEC-A7D2-B25AF7442506}"/>
              </a:ext>
            </a:extLst>
          </p:cNvPr>
          <p:cNvSpPr>
            <a:spLocks noGrp="1"/>
          </p:cNvSpPr>
          <p:nvPr>
            <p:ph type="dt" sz="half" idx="10"/>
          </p:nvPr>
        </p:nvSpPr>
        <p:spPr/>
        <p:txBody>
          <a:bodyPr/>
          <a:lstStyle/>
          <a:p>
            <a:fld id="{E400DAB8-30F7-4AF9-951F-19BEE635ADBC}" type="datetime1">
              <a:rPr lang="fr-FR" smtClean="0"/>
              <a:t>19/02/2021</a:t>
            </a:fld>
            <a:endParaRPr lang="fr-FR"/>
          </a:p>
        </p:txBody>
      </p:sp>
      <p:sp>
        <p:nvSpPr>
          <p:cNvPr id="4" name="Espace réservé du pied de page 3">
            <a:extLst>
              <a:ext uri="{FF2B5EF4-FFF2-40B4-BE49-F238E27FC236}">
                <a16:creationId xmlns:a16="http://schemas.microsoft.com/office/drawing/2014/main" id="{B191DFCD-300C-403D-A2FF-7186EA7473E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682A864-C518-4705-B3C8-8777295DC2D7}"/>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1935913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93EB2A8-3DAC-4017-A99A-A02AD35E10C8}"/>
              </a:ext>
            </a:extLst>
          </p:cNvPr>
          <p:cNvSpPr>
            <a:spLocks noGrp="1"/>
          </p:cNvSpPr>
          <p:nvPr>
            <p:ph type="dt" sz="half" idx="10"/>
          </p:nvPr>
        </p:nvSpPr>
        <p:spPr/>
        <p:txBody>
          <a:bodyPr/>
          <a:lstStyle/>
          <a:p>
            <a:fld id="{5D96BAE1-B1B7-4483-ACF2-60BBE9F60116}" type="datetime1">
              <a:rPr lang="fr-FR" smtClean="0"/>
              <a:t>19/02/2021</a:t>
            </a:fld>
            <a:endParaRPr lang="fr-FR"/>
          </a:p>
        </p:txBody>
      </p:sp>
      <p:sp>
        <p:nvSpPr>
          <p:cNvPr id="3" name="Espace réservé du pied de page 2">
            <a:extLst>
              <a:ext uri="{FF2B5EF4-FFF2-40B4-BE49-F238E27FC236}">
                <a16:creationId xmlns:a16="http://schemas.microsoft.com/office/drawing/2014/main" id="{74F81F68-A26A-42F9-86D2-EB8ADD3613F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E332872-0309-47BC-9BBB-21B12530222C}"/>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2705947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733818-AE09-48A1-AE2D-FEED2DB5E6D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30FDF4F-D16A-4809-BEB7-5CE20F2AFA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9B206E7-D727-460D-B0CD-8ED579387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40A7BE0-DBD4-4D7E-907D-04F13430A6B3}"/>
              </a:ext>
            </a:extLst>
          </p:cNvPr>
          <p:cNvSpPr>
            <a:spLocks noGrp="1"/>
          </p:cNvSpPr>
          <p:nvPr>
            <p:ph type="dt" sz="half" idx="10"/>
          </p:nvPr>
        </p:nvSpPr>
        <p:spPr/>
        <p:txBody>
          <a:bodyPr/>
          <a:lstStyle/>
          <a:p>
            <a:fld id="{3BEBF595-5D35-4956-ADD4-A142B6006C4E}" type="datetime1">
              <a:rPr lang="fr-FR" smtClean="0"/>
              <a:t>19/02/2021</a:t>
            </a:fld>
            <a:endParaRPr lang="fr-FR"/>
          </a:p>
        </p:txBody>
      </p:sp>
      <p:sp>
        <p:nvSpPr>
          <p:cNvPr id="6" name="Espace réservé du pied de page 5">
            <a:extLst>
              <a:ext uri="{FF2B5EF4-FFF2-40B4-BE49-F238E27FC236}">
                <a16:creationId xmlns:a16="http://schemas.microsoft.com/office/drawing/2014/main" id="{6E03BD12-6F93-4EC3-BDB8-7B6B3932759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1736350-820F-475A-B09C-DA81A05AE2B3}"/>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2794690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88FF60-0871-4936-B74E-2C083DDB49F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87ACB32-96CA-460F-93AF-829C415B49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A2F1C83-08C5-4A90-B80A-31A4B6CFF0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D2EBC10-2CDD-4173-B1D5-24C20B196269}"/>
              </a:ext>
            </a:extLst>
          </p:cNvPr>
          <p:cNvSpPr>
            <a:spLocks noGrp="1"/>
          </p:cNvSpPr>
          <p:nvPr>
            <p:ph type="dt" sz="half" idx="10"/>
          </p:nvPr>
        </p:nvSpPr>
        <p:spPr/>
        <p:txBody>
          <a:bodyPr/>
          <a:lstStyle/>
          <a:p>
            <a:fld id="{2C2779A0-987A-4EF9-A8B4-99CE6AE36A28}" type="datetime1">
              <a:rPr lang="fr-FR" smtClean="0"/>
              <a:t>19/02/2021</a:t>
            </a:fld>
            <a:endParaRPr lang="fr-FR"/>
          </a:p>
        </p:txBody>
      </p:sp>
      <p:sp>
        <p:nvSpPr>
          <p:cNvPr id="6" name="Espace réservé du pied de page 5">
            <a:extLst>
              <a:ext uri="{FF2B5EF4-FFF2-40B4-BE49-F238E27FC236}">
                <a16:creationId xmlns:a16="http://schemas.microsoft.com/office/drawing/2014/main" id="{3F58E405-EEC7-423F-9BC5-88F11FF20CC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D04F3FA-6421-4D13-B25B-285037964485}"/>
              </a:ext>
            </a:extLst>
          </p:cNvPr>
          <p:cNvSpPr>
            <a:spLocks noGrp="1"/>
          </p:cNvSpPr>
          <p:nvPr>
            <p:ph type="sldNum" sz="quarter" idx="12"/>
          </p:nvPr>
        </p:nvSpPr>
        <p:spPr/>
        <p:txBody>
          <a:bodyPr/>
          <a:lstStyle/>
          <a:p>
            <a:fld id="{00601B0F-E5FE-4847-83FE-C451199EBF8E}" type="slidenum">
              <a:rPr lang="fr-FR" smtClean="0"/>
              <a:t>‹N°›</a:t>
            </a:fld>
            <a:endParaRPr lang="fr-FR"/>
          </a:p>
        </p:txBody>
      </p:sp>
    </p:spTree>
    <p:extLst>
      <p:ext uri="{BB962C8B-B14F-4D97-AF65-F5344CB8AC3E}">
        <p14:creationId xmlns:p14="http://schemas.microsoft.com/office/powerpoint/2010/main" val="340266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6E8F22B-75C0-4E74-B1D6-469E8DC5B0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BB164D0-DCEB-47E8-9017-DFD927C900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D819C01-6543-48BB-AFC8-E577C498F4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929BD-99B5-4D9A-BB7C-2BF3BB1849C6}" type="datetime1">
              <a:rPr lang="fr-FR" smtClean="0"/>
              <a:t>19/02/2021</a:t>
            </a:fld>
            <a:endParaRPr lang="fr-FR"/>
          </a:p>
        </p:txBody>
      </p:sp>
      <p:sp>
        <p:nvSpPr>
          <p:cNvPr id="5" name="Espace réservé du pied de page 4">
            <a:extLst>
              <a:ext uri="{FF2B5EF4-FFF2-40B4-BE49-F238E27FC236}">
                <a16:creationId xmlns:a16="http://schemas.microsoft.com/office/drawing/2014/main" id="{F70833D9-11F0-41C0-89B4-5828075F53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E894EFF-F17B-421C-966C-918CCA215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01B0F-E5FE-4847-83FE-C451199EBF8E}" type="slidenum">
              <a:rPr lang="fr-FR" smtClean="0"/>
              <a:t>‹N°›</a:t>
            </a:fld>
            <a:endParaRPr lang="fr-FR"/>
          </a:p>
        </p:txBody>
      </p:sp>
    </p:spTree>
    <p:extLst>
      <p:ext uri="{BB962C8B-B14F-4D97-AF65-F5344CB8AC3E}">
        <p14:creationId xmlns:p14="http://schemas.microsoft.com/office/powerpoint/2010/main" val="1000089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9.jpg"/><Relationship Id="rId2" Type="http://schemas.openxmlformats.org/officeDocument/2006/relationships/hyperlink" Target="http://www.newyorker.com/news/news-desk/putin-goes-to-war" TargetMode="External"/><Relationship Id="rId1" Type="http://schemas.openxmlformats.org/officeDocument/2006/relationships/slideLayout" Target="../slideLayouts/slideLayout7.xml"/><Relationship Id="rId4" Type="http://schemas.openxmlformats.org/officeDocument/2006/relationships/image" Target="../media/image50.jpeg"/></Relationships>
</file>

<file path=ppt/slides/_rels/slide12.xml.rels><?xml version="1.0" encoding="UTF-8" standalone="yes"?>
<Relationships xmlns="http://schemas.openxmlformats.org/package/2006/relationships"><Relationship Id="rId2" Type="http://schemas.openxmlformats.org/officeDocument/2006/relationships/image" Target="../media/image5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cathyyoung.wordpress.com/2006/02/20/russia-everything-old-is-new-again/" TargetMode="External"/><Relationship Id="rId7" Type="http://schemas.openxmlformats.org/officeDocument/2006/relationships/hyperlink" Target="http://www.telegraph.co.uk/news/worldnews/europe/russia/8935855/Vladimir-Putin-the-gremlin-in-the-Kremlin.html"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hyperlink" Target="http://espreso.tv/news/2014/11/24/v_rosiyi_prodayut_shokoladky_z_quotdobrymquot_putinym_na_obhortci_fotofakt" TargetMode="Externa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16.jpeg"/><Relationship Id="rId18" Type="http://schemas.openxmlformats.org/officeDocument/2006/relationships/image" Target="../media/image21.jpeg"/><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image" Target="../media/image15.jpeg"/><Relationship Id="rId17" Type="http://schemas.openxmlformats.org/officeDocument/2006/relationships/image" Target="../media/image20.jpeg"/><Relationship Id="rId2" Type="http://schemas.openxmlformats.org/officeDocument/2006/relationships/image" Target="../media/image5.jpeg"/><Relationship Id="rId16" Type="http://schemas.openxmlformats.org/officeDocument/2006/relationships/image" Target="../media/image19.jpeg"/><Relationship Id="rId1" Type="http://schemas.openxmlformats.org/officeDocument/2006/relationships/slideLayout" Target="../slideLayouts/slideLayout7.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5" Type="http://schemas.openxmlformats.org/officeDocument/2006/relationships/image" Target="../media/image18.jpeg"/><Relationship Id="rId10" Type="http://schemas.openxmlformats.org/officeDocument/2006/relationships/image" Target="../media/image13.png"/><Relationship Id="rId4" Type="http://schemas.openxmlformats.org/officeDocument/2006/relationships/image" Target="../media/image7.jpeg"/><Relationship Id="rId9" Type="http://schemas.openxmlformats.org/officeDocument/2006/relationships/image" Target="../media/image12.png"/><Relationship Id="rId14" Type="http://schemas.openxmlformats.org/officeDocument/2006/relationships/image" Target="../media/image17.jpeg"/></Relationships>
</file>

<file path=ppt/slides/_rels/slide5.xml.rels><?xml version="1.0" encoding="UTF-8" standalone="yes"?>
<Relationships xmlns="http://schemas.openxmlformats.org/package/2006/relationships"><Relationship Id="rId8" Type="http://schemas.openxmlformats.org/officeDocument/2006/relationships/image" Target="../media/image28.jpeg"/><Relationship Id="rId3" Type="http://schemas.openxmlformats.org/officeDocument/2006/relationships/image" Target="../media/image23.jpeg"/><Relationship Id="rId7" Type="http://schemas.openxmlformats.org/officeDocument/2006/relationships/image" Target="../media/image27.jpeg"/><Relationship Id="rId2" Type="http://schemas.openxmlformats.org/officeDocument/2006/relationships/image" Target="../media/image22.jpeg"/><Relationship Id="rId1" Type="http://schemas.openxmlformats.org/officeDocument/2006/relationships/slideLayout" Target="../slideLayouts/slideLayout7.xml"/><Relationship Id="rId6" Type="http://schemas.openxmlformats.org/officeDocument/2006/relationships/image" Target="../media/image26.jpeg"/><Relationship Id="rId11" Type="http://schemas.openxmlformats.org/officeDocument/2006/relationships/image" Target="../media/image31.jpeg"/><Relationship Id="rId5" Type="http://schemas.openxmlformats.org/officeDocument/2006/relationships/image" Target="../media/image25.jpeg"/><Relationship Id="rId10" Type="http://schemas.openxmlformats.org/officeDocument/2006/relationships/image" Target="../media/image30.jpeg"/><Relationship Id="rId4" Type="http://schemas.openxmlformats.org/officeDocument/2006/relationships/image" Target="../media/image24.jpeg"/><Relationship Id="rId9" Type="http://schemas.openxmlformats.org/officeDocument/2006/relationships/image" Target="../media/image29.jpeg"/></Relationships>
</file>

<file path=ppt/slides/_rels/slide6.xml.rels><?xml version="1.0" encoding="UTF-8" standalone="yes"?>
<Relationships xmlns="http://schemas.openxmlformats.org/package/2006/relationships"><Relationship Id="rId8" Type="http://schemas.openxmlformats.org/officeDocument/2006/relationships/hyperlink" Target="http://www.bbc.com/" TargetMode="External"/><Relationship Id="rId13" Type="http://schemas.openxmlformats.org/officeDocument/2006/relationships/image" Target="../media/image35.jpeg"/><Relationship Id="rId18" Type="http://schemas.openxmlformats.org/officeDocument/2006/relationships/image" Target="../media/image39.jpeg"/><Relationship Id="rId3" Type="http://schemas.openxmlformats.org/officeDocument/2006/relationships/hyperlink" Target="http://www.20min.ch/ro/news/monde/story/Les-12-travaux-d-Hercule-version-Poutine-28989778?redirect=mobi" TargetMode="External"/><Relationship Id="rId7" Type="http://schemas.openxmlformats.org/officeDocument/2006/relationships/hyperlink" Target="http://www.telegraph.co.uk/news/worldnews/europe/ukraine/11143864/Despair-and-euphoria-in-Crimea-six-months-after-Russian-annexation.html" TargetMode="External"/><Relationship Id="rId12" Type="http://schemas.openxmlformats.org/officeDocument/2006/relationships/hyperlink" Target="http://observers.france24.com/fr/content/20141008-anniversaire-poutine-pro-anti-internet-exposition-hercule" TargetMode="External"/><Relationship Id="rId17" Type="http://schemas.openxmlformats.org/officeDocument/2006/relationships/image" Target="../media/image38.jpg"/><Relationship Id="rId2" Type="http://schemas.openxmlformats.org/officeDocument/2006/relationships/hyperlink" Target="http://www.lorientlejour.com/article/889889/adore-loue-chante-poutine-fete-ses-62-ans-dans-la-taiga-siberienne.html" TargetMode="External"/><Relationship Id="rId16" Type="http://schemas.openxmlformats.org/officeDocument/2006/relationships/image" Target="../media/image37.jpeg"/><Relationship Id="rId1" Type="http://schemas.openxmlformats.org/officeDocument/2006/relationships/slideLayout" Target="../slideLayouts/slideLayout7.xml"/><Relationship Id="rId6" Type="http://schemas.openxmlformats.org/officeDocument/2006/relationships/image" Target="../media/image34.jpeg"/><Relationship Id="rId11" Type="http://schemas.openxmlformats.org/officeDocument/2006/relationships/hyperlink" Target="https://www.facebook.com/moiputin/timeline?ref=page_internal" TargetMode="External"/><Relationship Id="rId5" Type="http://schemas.openxmlformats.org/officeDocument/2006/relationships/image" Target="../media/image33.jpeg"/><Relationship Id="rId15" Type="http://schemas.openxmlformats.org/officeDocument/2006/relationships/hyperlink" Target="http://newslanc.com/2014/06/30/growing-of-the-putins-personality-cult/" TargetMode="External"/><Relationship Id="rId10" Type="http://schemas.openxmlformats.org/officeDocument/2006/relationships/hyperlink" Target="http://euromaidanpress.com/2015/04/30/putins-personality-cult-exceeds-stalins-by-every-measure/" TargetMode="External"/><Relationship Id="rId4" Type="http://schemas.openxmlformats.org/officeDocument/2006/relationships/image" Target="../media/image32.jpeg"/><Relationship Id="rId9" Type="http://schemas.openxmlformats.org/officeDocument/2006/relationships/hyperlink" Target="http://8e-etage.fr/2014/10/07/a-moscou-une-exposition-dediee-aux-12-travaux-de-vladimir-poutine-a-loccasion-du-62e-anniversaire-du-president-russe/" TargetMode="External"/><Relationship Id="rId14" Type="http://schemas.openxmlformats.org/officeDocument/2006/relationships/image" Target="../media/image36.jpeg"/></Relationships>
</file>

<file path=ppt/slides/_rels/slide7.xml.rels><?xml version="1.0" encoding="UTF-8" standalone="yes"?>
<Relationships xmlns="http://schemas.openxmlformats.org/package/2006/relationships"><Relationship Id="rId8" Type="http://schemas.openxmlformats.org/officeDocument/2006/relationships/hyperlink" Target="http://www.smh.com.au/world/birthday-boy-in-hiding-as-putinmania-hits-new-peak-20121008-279db.html" TargetMode="External"/><Relationship Id="rId3" Type="http://schemas.openxmlformats.org/officeDocument/2006/relationships/image" Target="../media/image41.jpeg"/><Relationship Id="rId7" Type="http://schemas.openxmlformats.org/officeDocument/2006/relationships/image" Target="../media/image43.jpg"/><Relationship Id="rId2" Type="http://schemas.openxmlformats.org/officeDocument/2006/relationships/image" Target="../media/image40.jpeg"/><Relationship Id="rId1" Type="http://schemas.openxmlformats.org/officeDocument/2006/relationships/slideLayout" Target="../slideLayouts/slideLayout7.xml"/><Relationship Id="rId6" Type="http://schemas.openxmlformats.org/officeDocument/2006/relationships/hyperlink" Target="http://www.20minutes.fr/insolite/1622647-20150603-poutine-incruste-photo-exposition-sportifs-russes" TargetMode="External"/><Relationship Id="rId5" Type="http://schemas.openxmlformats.org/officeDocument/2006/relationships/image" Target="../media/image42.jpg"/><Relationship Id="rId10" Type="http://schemas.openxmlformats.org/officeDocument/2006/relationships/hyperlink" Target="https://wikileaks.org/gifiles/docs/12/1270916_re-social-from-vlady-.html" TargetMode="External"/><Relationship Id="rId4" Type="http://schemas.openxmlformats.org/officeDocument/2006/relationships/hyperlink" Target="http://newslanc.com/2014/06/30/growing-of-the-putins-personality-cult/" TargetMode="External"/><Relationship Id="rId9" Type="http://schemas.openxmlformats.org/officeDocument/2006/relationships/image" Target="../media/image44.jpeg"/></Relationships>
</file>

<file path=ppt/slides/_rels/slide8.xml.rels><?xml version="1.0" encoding="UTF-8" standalone="yes"?>
<Relationships xmlns="http://schemas.openxmlformats.org/package/2006/relationships"><Relationship Id="rId8" Type="http://schemas.openxmlformats.org/officeDocument/2006/relationships/hyperlink" Target="http://www.huffingtonpost.com/2015/05/09/shirtless-putin-history_n_7245870.html" TargetMode="External"/><Relationship Id="rId3" Type="http://schemas.openxmlformats.org/officeDocument/2006/relationships/hyperlink" Target="http://newslanc.com/2014/06/30/growing-of-the-putins-personality-cult/" TargetMode="External"/><Relationship Id="rId7" Type="http://schemas.openxmlformats.org/officeDocument/2006/relationships/image" Target="../media/image48.jpeg"/><Relationship Id="rId2" Type="http://schemas.openxmlformats.org/officeDocument/2006/relationships/image" Target="../media/image45.jpeg"/><Relationship Id="rId1" Type="http://schemas.openxmlformats.org/officeDocument/2006/relationships/slideLayout" Target="../slideLayouts/slideLayout7.xml"/><Relationship Id="rId6" Type="http://schemas.openxmlformats.org/officeDocument/2006/relationships/image" Target="../media/image47.jpeg"/><Relationship Id="rId5" Type="http://schemas.openxmlformats.org/officeDocument/2006/relationships/hyperlink" Target="http://nymag.com/daily/intelligencer/2014/11/new-putin-art-exhibit-shows-him-spanking-obama.html" TargetMode="External"/><Relationship Id="rId4" Type="http://schemas.openxmlformats.org/officeDocument/2006/relationships/image" Target="../media/image4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773F31-67C5-4FE1-97B1-16563340F2FE}"/>
              </a:ext>
            </a:extLst>
          </p:cNvPr>
          <p:cNvSpPr>
            <a:spLocks noGrp="1"/>
          </p:cNvSpPr>
          <p:nvPr>
            <p:ph type="ctrTitle"/>
          </p:nvPr>
        </p:nvSpPr>
        <p:spPr>
          <a:xfrm>
            <a:off x="1543493" y="491017"/>
            <a:ext cx="8619460" cy="1872549"/>
          </a:xfrm>
        </p:spPr>
        <p:txBody>
          <a:bodyPr>
            <a:normAutofit/>
          </a:bodyPr>
          <a:lstStyle/>
          <a:p>
            <a:r>
              <a:rPr lang="fr-FR" b="1" dirty="0">
                <a:solidFill>
                  <a:schemeClr val="accent6">
                    <a:lumMod val="50000"/>
                  </a:schemeClr>
                </a:solidFill>
                <a:latin typeface="+mn-lt"/>
              </a:rPr>
              <a:t>Poutine et son culte de la personnalité</a:t>
            </a:r>
          </a:p>
        </p:txBody>
      </p:sp>
      <p:sp>
        <p:nvSpPr>
          <p:cNvPr id="3" name="Sous-titre 2">
            <a:extLst>
              <a:ext uri="{FF2B5EF4-FFF2-40B4-BE49-F238E27FC236}">
                <a16:creationId xmlns:a16="http://schemas.microsoft.com/office/drawing/2014/main" id="{431A7125-C6F8-4706-A846-CC2EBF1C7049}"/>
              </a:ext>
            </a:extLst>
          </p:cNvPr>
          <p:cNvSpPr>
            <a:spLocks noGrp="1"/>
          </p:cNvSpPr>
          <p:nvPr>
            <p:ph type="subTitle" idx="1"/>
          </p:nvPr>
        </p:nvSpPr>
        <p:spPr>
          <a:xfrm>
            <a:off x="3581401" y="5928648"/>
            <a:ext cx="5068186" cy="427702"/>
          </a:xfrm>
        </p:spPr>
        <p:txBody>
          <a:bodyPr/>
          <a:lstStyle/>
          <a:p>
            <a:r>
              <a:rPr lang="fr-FR" dirty="0">
                <a:solidFill>
                  <a:schemeClr val="accent6">
                    <a:lumMod val="50000"/>
                  </a:schemeClr>
                </a:solidFill>
              </a:rPr>
              <a:t>Par Benjamin Lisan, le 19/02/2021</a:t>
            </a:r>
          </a:p>
        </p:txBody>
      </p:sp>
      <p:sp>
        <p:nvSpPr>
          <p:cNvPr id="4" name="Espace réservé du numéro de diapositive 3">
            <a:extLst>
              <a:ext uri="{FF2B5EF4-FFF2-40B4-BE49-F238E27FC236}">
                <a16:creationId xmlns:a16="http://schemas.microsoft.com/office/drawing/2014/main" id="{1028FF6C-72D2-4E64-B984-B00271F7E660}"/>
              </a:ext>
            </a:extLst>
          </p:cNvPr>
          <p:cNvSpPr>
            <a:spLocks noGrp="1"/>
          </p:cNvSpPr>
          <p:nvPr>
            <p:ph type="sldNum" sz="quarter" idx="12"/>
          </p:nvPr>
        </p:nvSpPr>
        <p:spPr/>
        <p:txBody>
          <a:bodyPr/>
          <a:lstStyle/>
          <a:p>
            <a:fld id="{00601B0F-E5FE-4847-83FE-C451199EBF8E}" type="slidenum">
              <a:rPr lang="fr-FR" smtClean="0"/>
              <a:t>1</a:t>
            </a:fld>
            <a:endParaRPr lang="fr-FR"/>
          </a:p>
        </p:txBody>
      </p:sp>
      <p:pic>
        <p:nvPicPr>
          <p:cNvPr id="5" name="Image 5" descr="putine.jpg">
            <a:extLst>
              <a:ext uri="{FF2B5EF4-FFF2-40B4-BE49-F238E27FC236}">
                <a16:creationId xmlns:a16="http://schemas.microsoft.com/office/drawing/2014/main" id="{92615521-54C6-42EC-A900-8632749F1D5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90423" y="2653653"/>
            <a:ext cx="2411154" cy="251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387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8E70F287-F4CB-4FE6-95C2-05C07860597E}"/>
              </a:ext>
            </a:extLst>
          </p:cNvPr>
          <p:cNvSpPr>
            <a:spLocks noGrp="1"/>
          </p:cNvSpPr>
          <p:nvPr>
            <p:ph type="sldNum" sz="quarter" idx="12"/>
          </p:nvPr>
        </p:nvSpPr>
        <p:spPr/>
        <p:txBody>
          <a:bodyPr/>
          <a:lstStyle/>
          <a:p>
            <a:fld id="{00601B0F-E5FE-4847-83FE-C451199EBF8E}" type="slidenum">
              <a:rPr lang="fr-FR" smtClean="0"/>
              <a:t>10</a:t>
            </a:fld>
            <a:endParaRPr lang="fr-FR"/>
          </a:p>
        </p:txBody>
      </p:sp>
      <p:sp>
        <p:nvSpPr>
          <p:cNvPr id="3" name="ZoneTexte 2">
            <a:extLst>
              <a:ext uri="{FF2B5EF4-FFF2-40B4-BE49-F238E27FC236}">
                <a16:creationId xmlns:a16="http://schemas.microsoft.com/office/drawing/2014/main" id="{CC6306CA-3D7B-4CF4-A30A-315DC4B3C6FA}"/>
              </a:ext>
            </a:extLst>
          </p:cNvPr>
          <p:cNvSpPr txBox="1"/>
          <p:nvPr/>
        </p:nvSpPr>
        <p:spPr>
          <a:xfrm>
            <a:off x="170121" y="233916"/>
            <a:ext cx="11876567" cy="6463308"/>
          </a:xfrm>
          <a:prstGeom prst="rect">
            <a:avLst/>
          </a:prstGeom>
          <a:noFill/>
        </p:spPr>
        <p:txBody>
          <a:bodyPr wrap="square" rtlCol="0">
            <a:spAutoFit/>
          </a:bodyPr>
          <a:lstStyle/>
          <a:p>
            <a:pPr algn="just"/>
            <a:r>
              <a:rPr lang="fr-FR" dirty="0">
                <a:solidFill>
                  <a:schemeClr val="accent6">
                    <a:lumMod val="50000"/>
                  </a:schemeClr>
                </a:solidFill>
              </a:rPr>
              <a:t>C’est pourquoi l’on trouve des groupies pouvant relayer une telle désinformation : « </a:t>
            </a:r>
            <a:r>
              <a:rPr lang="fr-FR" sz="1800" dirty="0">
                <a:solidFill>
                  <a:schemeClr val="accent6">
                    <a:lumMod val="50000"/>
                  </a:schemeClr>
                </a:solidFill>
                <a:effectLst/>
                <a:latin typeface="Calibri" panose="020F0502020204030204" pitchFamily="34" charset="0"/>
                <a:ea typeface="Calibri" panose="020F0502020204030204" pitchFamily="34" charset="0"/>
              </a:rPr>
              <a:t>La Fédération de Russie actuellement protège les pays bolivariens Venezuela et Cuba contre l'emprise des USA, qui cherchent derrière à atomiser tout régime défendant des solutions en intérêt général et non pas pour Wall Street. Sa propre transition démocratique, infiltrée par des </a:t>
            </a:r>
            <a:r>
              <a:rPr lang="fr-FR" sz="1800" dirty="0" err="1">
                <a:solidFill>
                  <a:schemeClr val="accent6">
                    <a:lumMod val="50000"/>
                  </a:schemeClr>
                </a:solidFill>
                <a:effectLst/>
                <a:latin typeface="Calibri" panose="020F0502020204030204" pitchFamily="34" charset="0"/>
                <a:ea typeface="Calibri" panose="020F0502020204030204" pitchFamily="34" charset="0"/>
              </a:rPr>
              <a:t>Navalny</a:t>
            </a:r>
            <a:r>
              <a:rPr lang="fr-FR" sz="1800" dirty="0">
                <a:solidFill>
                  <a:schemeClr val="accent6">
                    <a:lumMod val="50000"/>
                  </a:schemeClr>
                </a:solidFill>
                <a:effectLst/>
                <a:latin typeface="Calibri" panose="020F0502020204030204" pitchFamily="34" charset="0"/>
                <a:ea typeface="Calibri" panose="020F0502020204030204" pitchFamily="34" charset="0"/>
              </a:rPr>
              <a:t> financés par l'Occident, ne peut se faire, en plus avec les missile de l'OTAN à sa porte. </a:t>
            </a:r>
            <a:r>
              <a:rPr lang="fr-FR" sz="1800" b="1" dirty="0">
                <a:solidFill>
                  <a:schemeClr val="accent6">
                    <a:lumMod val="50000"/>
                  </a:schemeClr>
                </a:solidFill>
                <a:effectLst/>
                <a:latin typeface="Calibri" panose="020F0502020204030204" pitchFamily="34" charset="0"/>
                <a:ea typeface="Calibri" panose="020F0502020204030204" pitchFamily="34" charset="0"/>
              </a:rPr>
              <a:t>Poutine a été reconduit démocratiquement </a:t>
            </a:r>
            <a:r>
              <a:rPr lang="fr-FR" sz="1800" dirty="0">
                <a:solidFill>
                  <a:schemeClr val="accent6">
                    <a:lumMod val="50000"/>
                  </a:schemeClr>
                </a:solidFill>
                <a:effectLst/>
                <a:latin typeface="Calibri" panose="020F0502020204030204" pitchFamily="34" charset="0"/>
                <a:ea typeface="Calibri" panose="020F0502020204030204" pitchFamily="34" charset="0"/>
              </a:rPr>
              <a:t>dans un Etat d'urgence depuis trente ans, et un embargo qui renforce ses liens avec la majorité très nationaliste de Russes. On ne fait pas dans un tel climat, d'omelette sans casser des œufs ... </a:t>
            </a:r>
            <a:r>
              <a:rPr lang="fr-FR" sz="1800" b="1" dirty="0">
                <a:solidFill>
                  <a:schemeClr val="accent6">
                    <a:lumMod val="50000"/>
                  </a:schemeClr>
                </a:solidFill>
                <a:effectLst/>
                <a:latin typeface="Calibri" panose="020F0502020204030204" pitchFamily="34" charset="0"/>
                <a:ea typeface="Calibri" panose="020F0502020204030204" pitchFamily="34" charset="0"/>
              </a:rPr>
              <a:t>Il a éradiqué des oligarques corrompus qui le voulaient comme homme de paille, dont </a:t>
            </a:r>
            <a:r>
              <a:rPr lang="fr-FR" sz="1800" b="1" dirty="0" err="1">
                <a:solidFill>
                  <a:schemeClr val="accent6">
                    <a:lumMod val="50000"/>
                  </a:schemeClr>
                </a:solidFill>
                <a:effectLst/>
                <a:latin typeface="Calibri" panose="020F0502020204030204" pitchFamily="34" charset="0"/>
                <a:ea typeface="Calibri" panose="020F0502020204030204" pitchFamily="34" charset="0"/>
              </a:rPr>
              <a:t>Navalny</a:t>
            </a:r>
            <a:r>
              <a:rPr lang="fr-FR" sz="1800" b="1" dirty="0">
                <a:solidFill>
                  <a:schemeClr val="accent6">
                    <a:lumMod val="50000"/>
                  </a:schemeClr>
                </a:solidFill>
                <a:effectLst/>
                <a:latin typeface="Calibri" panose="020F0502020204030204" pitchFamily="34" charset="0"/>
                <a:ea typeface="Calibri" panose="020F0502020204030204" pitchFamily="34" charset="0"/>
              </a:rPr>
              <a:t> et un prototype</a:t>
            </a:r>
            <a:r>
              <a:rPr lang="fr-FR" sz="1800" dirty="0">
                <a:solidFill>
                  <a:schemeClr val="accent6">
                    <a:lumMod val="50000"/>
                  </a:schemeClr>
                </a:solidFill>
                <a:effectLst/>
                <a:latin typeface="Calibri" panose="020F0502020204030204" pitchFamily="34" charset="0"/>
                <a:ea typeface="Calibri" panose="020F0502020204030204" pitchFamily="34" charset="0"/>
              </a:rPr>
              <a:t>... En france Macron n'est pas menacé à ses frontières, mais lui tabasse des GJ et neutralise les oppositions à l'AN. Mettez les choses en perspectives et </a:t>
            </a:r>
            <a:r>
              <a:rPr lang="fr-FR" sz="1800" b="1" dirty="0">
                <a:solidFill>
                  <a:schemeClr val="accent6">
                    <a:lumMod val="50000"/>
                  </a:schemeClr>
                </a:solidFill>
                <a:effectLst/>
                <a:latin typeface="Calibri" panose="020F0502020204030204" pitchFamily="34" charset="0"/>
                <a:ea typeface="Calibri" panose="020F0502020204030204" pitchFamily="34" charset="0"/>
              </a:rPr>
              <a:t>arrêtez d'écouter la propagande</a:t>
            </a:r>
            <a:r>
              <a:rPr lang="fr-FR" sz="1800" dirty="0">
                <a:solidFill>
                  <a:schemeClr val="accent6">
                    <a:lumMod val="50000"/>
                  </a:schemeClr>
                </a:solidFill>
                <a:effectLst/>
                <a:latin typeface="Calibri" panose="020F0502020204030204" pitchFamily="34" charset="0"/>
                <a:ea typeface="Calibri" panose="020F0502020204030204" pitchFamily="34" charset="0"/>
              </a:rPr>
              <a:t>. Une guerre, car s'en est une, produit des solutions radicales et extrêmes devant de multiples traitrises internes, et oui, </a:t>
            </a:r>
            <a:r>
              <a:rPr lang="fr-FR" sz="1800" b="1" dirty="0">
                <a:solidFill>
                  <a:schemeClr val="accent6">
                    <a:lumMod val="50000"/>
                  </a:schemeClr>
                </a:solidFill>
                <a:effectLst/>
                <a:latin typeface="Calibri" panose="020F0502020204030204" pitchFamily="34" charset="0"/>
                <a:ea typeface="Calibri" panose="020F0502020204030204" pitchFamily="34" charset="0"/>
              </a:rPr>
              <a:t>il y eut des journalistes assassinés mais qu'on n'a pas pu relier à Poutine</a:t>
            </a:r>
            <a:r>
              <a:rPr lang="fr-FR" sz="1800" dirty="0">
                <a:solidFill>
                  <a:schemeClr val="accent6">
                    <a:lumMod val="50000"/>
                  </a:schemeClr>
                </a:solidFill>
                <a:effectLst/>
                <a:latin typeface="Calibri" panose="020F0502020204030204" pitchFamily="34" charset="0"/>
                <a:ea typeface="Calibri" panose="020F0502020204030204" pitchFamily="34" charset="0"/>
              </a:rPr>
              <a:t>. De même, </a:t>
            </a:r>
            <a:r>
              <a:rPr lang="fr-FR" sz="1800" b="1" dirty="0">
                <a:solidFill>
                  <a:schemeClr val="accent6">
                    <a:lumMod val="50000"/>
                  </a:schemeClr>
                </a:solidFill>
                <a:effectLst/>
                <a:latin typeface="Calibri" panose="020F0502020204030204" pitchFamily="34" charset="0"/>
                <a:ea typeface="Calibri" panose="020F0502020204030204" pitchFamily="34" charset="0"/>
              </a:rPr>
              <a:t>l'empire américain </a:t>
            </a:r>
            <a:r>
              <a:rPr lang="fr-FR" sz="1800" dirty="0">
                <a:solidFill>
                  <a:schemeClr val="accent6">
                    <a:lumMod val="50000"/>
                  </a:schemeClr>
                </a:solidFill>
                <a:effectLst/>
                <a:latin typeface="Calibri" panose="020F0502020204030204" pitchFamily="34" charset="0"/>
                <a:ea typeface="Calibri" panose="020F0502020204030204" pitchFamily="34" charset="0"/>
              </a:rPr>
              <a:t>si démocratique, </a:t>
            </a:r>
            <a:r>
              <a:rPr lang="fr-FR" sz="1800" b="1" dirty="0">
                <a:solidFill>
                  <a:schemeClr val="accent6">
                    <a:lumMod val="50000"/>
                  </a:schemeClr>
                </a:solidFill>
                <a:effectLst/>
                <a:latin typeface="Calibri" panose="020F0502020204030204" pitchFamily="34" charset="0"/>
                <a:ea typeface="Calibri" panose="020F0502020204030204" pitchFamily="34" charset="0"/>
              </a:rPr>
              <a:t>génocide le Yémen</a:t>
            </a:r>
            <a:r>
              <a:rPr lang="fr-FR" sz="1800" dirty="0">
                <a:solidFill>
                  <a:schemeClr val="accent6">
                    <a:lumMod val="50000"/>
                  </a:schemeClr>
                </a:solidFill>
                <a:effectLst/>
                <a:latin typeface="Calibri" panose="020F0502020204030204" pitchFamily="34" charset="0"/>
                <a:ea typeface="Calibri" panose="020F0502020204030204" pitchFamily="34" charset="0"/>
              </a:rPr>
              <a:t> pour complaire aux théocraties du Golfe, et sur des mensonges a introduit la deuxième guerre d'Irak qui a produit la création de Daech. La coalition occidentale, en particulier la</a:t>
            </a:r>
            <a:r>
              <a:rPr lang="fr-FR" sz="1800" b="1" dirty="0">
                <a:solidFill>
                  <a:schemeClr val="accent6">
                    <a:lumMod val="50000"/>
                  </a:schemeClr>
                </a:solidFill>
                <a:effectLst/>
                <a:latin typeface="Calibri" panose="020F0502020204030204" pitchFamily="34" charset="0"/>
                <a:ea typeface="Calibri" panose="020F0502020204030204" pitchFamily="34" charset="0"/>
              </a:rPr>
              <a:t> CIA, ont financé Al </a:t>
            </a:r>
            <a:r>
              <a:rPr lang="fr-FR" sz="1800" b="1" dirty="0" err="1">
                <a:solidFill>
                  <a:schemeClr val="accent6">
                    <a:lumMod val="50000"/>
                  </a:schemeClr>
                </a:solidFill>
                <a:effectLst/>
                <a:latin typeface="Calibri" panose="020F0502020204030204" pitchFamily="34" charset="0"/>
                <a:ea typeface="Calibri" panose="020F0502020204030204" pitchFamily="34" charset="0"/>
              </a:rPr>
              <a:t>Qaida</a:t>
            </a:r>
            <a:r>
              <a:rPr lang="fr-FR" sz="1800" b="1" dirty="0">
                <a:solidFill>
                  <a:schemeClr val="accent6">
                    <a:lumMod val="50000"/>
                  </a:schemeClr>
                </a:solidFill>
                <a:effectLst/>
                <a:latin typeface="Calibri" panose="020F0502020204030204" pitchFamily="34" charset="0"/>
                <a:ea typeface="Calibri" panose="020F0502020204030204" pitchFamily="34" charset="0"/>
              </a:rPr>
              <a:t>, de façon à ce qu'ils s'infiltrent jusque en Fédération de Russie</a:t>
            </a:r>
            <a:r>
              <a:rPr lang="fr-FR" sz="1800" dirty="0">
                <a:solidFill>
                  <a:schemeClr val="accent6">
                    <a:lumMod val="50000"/>
                  </a:schemeClr>
                </a:solidFill>
                <a:effectLst/>
                <a:latin typeface="Calibri" panose="020F0502020204030204" pitchFamily="34" charset="0"/>
                <a:ea typeface="Calibri" panose="020F0502020204030204" pitchFamily="34" charset="0"/>
              </a:rPr>
              <a:t> après la guerre en Afghanistan, pour radicaliser ses populations musulmanes. C'est de là qu'est partie la riposte contre les tchétchènes qui ont envoyé le plus de jihadistes à Daech. Les USA ne laisseront jamais d'autres blocs de puissances se constituer. Il est très facile de juger à l'emporte pièce, quand on n'est pas au fait géopolitique de ce qui se trame. </a:t>
            </a:r>
            <a:r>
              <a:rPr lang="fr-FR" sz="1800" b="1" dirty="0">
                <a:solidFill>
                  <a:schemeClr val="accent6">
                    <a:lumMod val="50000"/>
                  </a:schemeClr>
                </a:solidFill>
                <a:effectLst/>
                <a:latin typeface="Calibri" panose="020F0502020204030204" pitchFamily="34" charset="0"/>
                <a:ea typeface="Calibri" panose="020F0502020204030204" pitchFamily="34" charset="0"/>
              </a:rPr>
              <a:t>Si on fait la liste des ingérences et des tentatives violentes de déstabilisation des USA dans le monde, à côté, le Kremlin est un gouvernement d'agneaux</a:t>
            </a:r>
            <a:r>
              <a:rPr lang="fr-FR" sz="1800" dirty="0">
                <a:solidFill>
                  <a:schemeClr val="accent6">
                    <a:lumMod val="50000"/>
                  </a:schemeClr>
                </a:solidFill>
                <a:effectLst/>
                <a:latin typeface="Calibri" panose="020F0502020204030204" pitchFamily="34" charset="0"/>
                <a:ea typeface="Calibri" panose="020F0502020204030204" pitchFamily="34" charset="0"/>
              </a:rPr>
              <a:t>. Vous êtes en train de faire du Walt-Disney, mais le monstre n'est pas là où vous le pensez. Je précise qu'en tant que panafricaniste et bolivarienne, </a:t>
            </a:r>
            <a:r>
              <a:rPr lang="fr-FR" sz="1800" b="1" dirty="0">
                <a:solidFill>
                  <a:schemeClr val="accent6">
                    <a:lumMod val="50000"/>
                  </a:schemeClr>
                </a:solidFill>
                <a:effectLst/>
                <a:latin typeface="Calibri" panose="020F0502020204030204" pitchFamily="34" charset="0"/>
                <a:ea typeface="Calibri" panose="020F0502020204030204" pitchFamily="34" charset="0"/>
              </a:rPr>
              <a:t>je travaille à la source des informations avec des géopoliticiens très bien placés. ET donc prend en cause l'adéquation russe dans ces sphères</a:t>
            </a:r>
            <a:r>
              <a:rPr lang="fr-FR" sz="1800" dirty="0">
                <a:solidFill>
                  <a:schemeClr val="accent6">
                    <a:lumMod val="50000"/>
                  </a:schemeClr>
                </a:solidFill>
                <a:effectLst/>
                <a:latin typeface="Calibri" panose="020F0502020204030204" pitchFamily="34" charset="0"/>
                <a:ea typeface="Calibri" panose="020F0502020204030204" pitchFamily="34" charset="0"/>
              </a:rPr>
              <a:t>. A la source... Vos réactions sont ineptes et ne prennent pas en compte une réalité : </a:t>
            </a:r>
            <a:r>
              <a:rPr lang="fr-FR" sz="1800" b="1" dirty="0">
                <a:solidFill>
                  <a:schemeClr val="accent6">
                    <a:lumMod val="50000"/>
                  </a:schemeClr>
                </a:solidFill>
                <a:effectLst/>
                <a:latin typeface="Calibri" panose="020F0502020204030204" pitchFamily="34" charset="0"/>
                <a:ea typeface="Calibri" panose="020F0502020204030204" pitchFamily="34" charset="0"/>
              </a:rPr>
              <a:t>la Fédération de Russie est attaquée, pas l'inverse</a:t>
            </a:r>
            <a:r>
              <a:rPr lang="fr-FR" sz="1800" dirty="0">
                <a:solidFill>
                  <a:schemeClr val="accent6">
                    <a:lumMod val="50000"/>
                  </a:schemeClr>
                </a:solidFill>
                <a:effectLst/>
                <a:latin typeface="Calibri" panose="020F0502020204030204" pitchFamily="34" charset="0"/>
                <a:ea typeface="Calibri" panose="020F0502020204030204" pitchFamily="34" charset="0"/>
              </a:rPr>
              <a:t>. </a:t>
            </a:r>
            <a:r>
              <a:rPr lang="fr-FR" sz="1800" b="1" dirty="0">
                <a:solidFill>
                  <a:schemeClr val="accent6">
                    <a:lumMod val="50000"/>
                  </a:schemeClr>
                </a:solidFill>
                <a:effectLst/>
                <a:latin typeface="Calibri" panose="020F0502020204030204" pitchFamily="34" charset="0"/>
                <a:ea typeface="Calibri" panose="020F0502020204030204" pitchFamily="34" charset="0"/>
              </a:rPr>
              <a:t>Poutine ne laissera pas l'entrisme maffieux téléguidé </a:t>
            </a:r>
            <a:r>
              <a:rPr lang="fr-FR" sz="1800" dirty="0">
                <a:solidFill>
                  <a:schemeClr val="accent6">
                    <a:lumMod val="50000"/>
                  </a:schemeClr>
                </a:solidFill>
                <a:effectLst/>
                <a:latin typeface="Calibri" panose="020F0502020204030204" pitchFamily="34" charset="0"/>
                <a:ea typeface="Calibri" panose="020F0502020204030204" pitchFamily="34" charset="0"/>
              </a:rPr>
              <a:t>refaire le chaos qui a existé après la Chute du Mur. Elle résiste depuis trente ans et instaure une stabilité interne </a:t>
            </a:r>
            <a:r>
              <a:rPr lang="fr-FR" sz="1800" b="1" dirty="0">
                <a:solidFill>
                  <a:schemeClr val="accent6">
                    <a:lumMod val="50000"/>
                  </a:schemeClr>
                </a:solidFill>
                <a:effectLst/>
                <a:latin typeface="Calibri" panose="020F0502020204030204" pitchFamily="34" charset="0"/>
                <a:ea typeface="Calibri" panose="020F0502020204030204" pitchFamily="34" charset="0"/>
              </a:rPr>
              <a:t>dans l'à peu près autocrate qu'on lui impose</a:t>
            </a:r>
            <a:r>
              <a:rPr lang="fr-FR" sz="1800" dirty="0">
                <a:solidFill>
                  <a:schemeClr val="accent6">
                    <a:lumMod val="50000"/>
                  </a:schemeClr>
                </a:solidFill>
                <a:effectLst/>
                <a:latin typeface="Calibri" panose="020F0502020204030204" pitchFamily="34" charset="0"/>
                <a:ea typeface="Calibri" panose="020F0502020204030204" pitchFamily="34" charset="0"/>
              </a:rPr>
              <a:t>. C'est la seule façon pour elle </a:t>
            </a:r>
            <a:r>
              <a:rPr lang="fr-FR" sz="1800" b="1" dirty="0">
                <a:solidFill>
                  <a:schemeClr val="accent6">
                    <a:lumMod val="50000"/>
                  </a:schemeClr>
                </a:solidFill>
                <a:effectLst/>
                <a:latin typeface="Calibri" panose="020F0502020204030204" pitchFamily="34" charset="0"/>
                <a:ea typeface="Calibri" panose="020F0502020204030204" pitchFamily="34" charset="0"/>
              </a:rPr>
              <a:t>en position de défense</a:t>
            </a:r>
            <a:r>
              <a:rPr lang="fr-FR" sz="1800" dirty="0">
                <a:solidFill>
                  <a:schemeClr val="accent6">
                    <a:lumMod val="50000"/>
                  </a:schemeClr>
                </a:solidFill>
                <a:effectLst/>
                <a:latin typeface="Calibri" panose="020F0502020204030204" pitchFamily="34" charset="0"/>
                <a:ea typeface="Calibri" panose="020F0502020204030204" pitchFamily="34" charset="0"/>
              </a:rPr>
              <a:t>, de maintenir rassemblé, un territoire aussi grand, </a:t>
            </a:r>
            <a:r>
              <a:rPr lang="fr-FR" sz="1800" b="1" dirty="0">
                <a:solidFill>
                  <a:schemeClr val="accent6">
                    <a:lumMod val="50000"/>
                  </a:schemeClr>
                </a:solidFill>
                <a:effectLst/>
                <a:latin typeface="Calibri" panose="020F0502020204030204" pitchFamily="34" charset="0"/>
                <a:ea typeface="Calibri" panose="020F0502020204030204" pitchFamily="34" charset="0"/>
              </a:rPr>
              <a:t>en plus attaqué</a:t>
            </a:r>
            <a:r>
              <a:rPr lang="fr-FR" sz="1800" dirty="0">
                <a:solidFill>
                  <a:schemeClr val="accent6">
                    <a:lumMod val="50000"/>
                  </a:schemeClr>
                </a:solidFill>
                <a:effectLst/>
                <a:latin typeface="Calibri" panose="020F0502020204030204" pitchFamily="34" charset="0"/>
                <a:ea typeface="Calibri" panose="020F0502020204030204" pitchFamily="34" charset="0"/>
              </a:rPr>
              <a:t>. […].</a:t>
            </a:r>
            <a:endParaRPr lang="fr-FR" dirty="0">
              <a:solidFill>
                <a:schemeClr val="accent6">
                  <a:lumMod val="50000"/>
                </a:schemeClr>
              </a:solidFill>
            </a:endParaRPr>
          </a:p>
        </p:txBody>
      </p:sp>
    </p:spTree>
    <p:extLst>
      <p:ext uri="{BB962C8B-B14F-4D97-AF65-F5344CB8AC3E}">
        <p14:creationId xmlns:p14="http://schemas.microsoft.com/office/powerpoint/2010/main" val="1654661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8E70F287-F4CB-4FE6-95C2-05C07860597E}"/>
              </a:ext>
            </a:extLst>
          </p:cNvPr>
          <p:cNvSpPr>
            <a:spLocks noGrp="1"/>
          </p:cNvSpPr>
          <p:nvPr>
            <p:ph type="sldNum" sz="quarter" idx="12"/>
          </p:nvPr>
        </p:nvSpPr>
        <p:spPr>
          <a:xfrm>
            <a:off x="11398102" y="6356350"/>
            <a:ext cx="648586" cy="365125"/>
          </a:xfrm>
        </p:spPr>
        <p:txBody>
          <a:bodyPr/>
          <a:lstStyle/>
          <a:p>
            <a:fld id="{00601B0F-E5FE-4847-83FE-C451199EBF8E}" type="slidenum">
              <a:rPr lang="fr-FR" smtClean="0"/>
              <a:t>11</a:t>
            </a:fld>
            <a:endParaRPr lang="fr-FR"/>
          </a:p>
        </p:txBody>
      </p:sp>
      <p:sp>
        <p:nvSpPr>
          <p:cNvPr id="3" name="ZoneTexte 2">
            <a:extLst>
              <a:ext uri="{FF2B5EF4-FFF2-40B4-BE49-F238E27FC236}">
                <a16:creationId xmlns:a16="http://schemas.microsoft.com/office/drawing/2014/main" id="{CC6306CA-3D7B-4CF4-A30A-315DC4B3C6FA}"/>
              </a:ext>
            </a:extLst>
          </p:cNvPr>
          <p:cNvSpPr txBox="1"/>
          <p:nvPr/>
        </p:nvSpPr>
        <p:spPr>
          <a:xfrm>
            <a:off x="170121" y="233916"/>
            <a:ext cx="11876567" cy="4524315"/>
          </a:xfrm>
          <a:prstGeom prst="rect">
            <a:avLst/>
          </a:prstGeom>
          <a:noFill/>
        </p:spPr>
        <p:txBody>
          <a:bodyPr wrap="square" rtlCol="0">
            <a:spAutoFit/>
          </a:bodyPr>
          <a:lstStyle/>
          <a:p>
            <a:pPr algn="just"/>
            <a:r>
              <a:rPr lang="fr-FR" sz="1800" b="1" dirty="0">
                <a:solidFill>
                  <a:schemeClr val="accent6">
                    <a:lumMod val="50000"/>
                  </a:schemeClr>
                </a:solidFill>
                <a:effectLst/>
                <a:latin typeface="Calibri" panose="020F0502020204030204" pitchFamily="34" charset="0"/>
                <a:ea typeface="Calibri" panose="020F0502020204030204" pitchFamily="34" charset="0"/>
              </a:rPr>
              <a:t>[…] </a:t>
            </a:r>
            <a:r>
              <a:rPr lang="fr-FR" sz="1800" b="1" i="1" dirty="0">
                <a:solidFill>
                  <a:schemeClr val="accent6">
                    <a:lumMod val="50000"/>
                  </a:schemeClr>
                </a:solidFill>
                <a:effectLst/>
                <a:latin typeface="Calibri" panose="020F0502020204030204" pitchFamily="34" charset="0"/>
                <a:ea typeface="Calibri" panose="020F0502020204030204" pitchFamily="34" charset="0"/>
              </a:rPr>
              <a:t>Le seul rêve qu'il est en train de créer est la grande Eurasie</a:t>
            </a:r>
            <a:r>
              <a:rPr lang="fr-FR" sz="1800" i="1" dirty="0">
                <a:solidFill>
                  <a:schemeClr val="accent6">
                    <a:lumMod val="50000"/>
                  </a:schemeClr>
                </a:solidFill>
                <a:effectLst/>
                <a:latin typeface="Calibri" panose="020F0502020204030204" pitchFamily="34" charset="0"/>
                <a:ea typeface="Calibri" panose="020F0502020204030204" pitchFamily="34" charset="0"/>
              </a:rPr>
              <a:t>, avec le prolongement de la Route de la Soie. </a:t>
            </a:r>
            <a:r>
              <a:rPr lang="fr-FR" sz="1800" b="1" i="1" dirty="0">
                <a:solidFill>
                  <a:schemeClr val="accent6">
                    <a:lumMod val="50000"/>
                  </a:schemeClr>
                </a:solidFill>
                <a:effectLst/>
                <a:latin typeface="Calibri" panose="020F0502020204030204" pitchFamily="34" charset="0"/>
                <a:ea typeface="Calibri" panose="020F0502020204030204" pitchFamily="34" charset="0"/>
              </a:rPr>
              <a:t>Nous n'avons pas à nous ingérer dans leurs affaires intérieures, sinon à refuser que notre diplomatie prenne pour cible un pays qui a le droit à son indépendance</a:t>
            </a:r>
            <a:r>
              <a:rPr lang="fr-FR" sz="1800" i="1" dirty="0">
                <a:solidFill>
                  <a:schemeClr val="accent6">
                    <a:lumMod val="50000"/>
                  </a:schemeClr>
                </a:solidFill>
                <a:effectLst/>
                <a:latin typeface="Calibri" panose="020F0502020204030204" pitchFamily="34" charset="0"/>
                <a:ea typeface="Calibri" panose="020F0502020204030204" pitchFamily="34" charset="0"/>
              </a:rPr>
              <a:t>. C'est ce que les </a:t>
            </a:r>
            <a:r>
              <a:rPr lang="fr-FR" sz="1800" b="1" i="1" dirty="0">
                <a:solidFill>
                  <a:schemeClr val="accent6">
                    <a:lumMod val="50000"/>
                  </a:schemeClr>
                </a:solidFill>
                <a:effectLst/>
                <a:latin typeface="Calibri" panose="020F0502020204030204" pitchFamily="34" charset="0"/>
                <a:ea typeface="Calibri" panose="020F0502020204030204" pitchFamily="34" charset="0"/>
              </a:rPr>
              <a:t>USA refuse. Qui nous entraine à la guerre</a:t>
            </a:r>
            <a:r>
              <a:rPr lang="fr-FR" sz="1800" i="1" dirty="0">
                <a:solidFill>
                  <a:schemeClr val="accent6">
                    <a:lumMod val="50000"/>
                  </a:schemeClr>
                </a:solidFill>
                <a:effectLst/>
                <a:latin typeface="Calibri" panose="020F0502020204030204" pitchFamily="34" charset="0"/>
                <a:ea typeface="Calibri" panose="020F0502020204030204" pitchFamily="34" charset="0"/>
              </a:rPr>
              <a:t>. Depuis trente ans, grâce à un sang froid à toute épreuve, sans céder aux humiliations, les affaires étrangères ruses maintiennent un statu quo pour éviter que nous allions à la guerre. </a:t>
            </a:r>
            <a:r>
              <a:rPr lang="fr-FR" sz="1800" b="1" i="1" dirty="0">
                <a:solidFill>
                  <a:schemeClr val="accent6">
                    <a:lumMod val="50000"/>
                  </a:schemeClr>
                </a:solidFill>
                <a:effectLst/>
                <a:latin typeface="Calibri" panose="020F0502020204030204" pitchFamily="34" charset="0"/>
                <a:ea typeface="Calibri" panose="020F0502020204030204" pitchFamily="34" charset="0"/>
              </a:rPr>
              <a:t>L'utilisation de la guerre a toujours été une ressource pour le capitalisme</a:t>
            </a:r>
            <a:r>
              <a:rPr lang="fr-FR" sz="1800" i="1" dirty="0">
                <a:solidFill>
                  <a:schemeClr val="accent6">
                    <a:lumMod val="50000"/>
                  </a:schemeClr>
                </a:solidFill>
                <a:effectLst/>
                <a:latin typeface="Calibri" panose="020F0502020204030204" pitchFamily="34" charset="0"/>
                <a:ea typeface="Calibri" panose="020F0502020204030204" pitchFamily="34" charset="0"/>
              </a:rPr>
              <a:t>, puis le néolibéralisme. Nous voulons la paix et une coopération apaisée </a:t>
            </a:r>
            <a:r>
              <a:rPr lang="fr-FR" sz="1800" dirty="0">
                <a:solidFill>
                  <a:schemeClr val="accent6">
                    <a:lumMod val="50000"/>
                  </a:schemeClr>
                </a:solidFill>
                <a:effectLst/>
                <a:latin typeface="Calibri" panose="020F0502020204030204" pitchFamily="34" charset="0"/>
                <a:ea typeface="Calibri" panose="020F0502020204030204" pitchFamily="34" charset="0"/>
              </a:rPr>
              <a:t>».</a:t>
            </a:r>
          </a:p>
          <a:p>
            <a:pPr algn="just"/>
            <a:r>
              <a:rPr lang="fr-FR" dirty="0">
                <a:solidFill>
                  <a:schemeClr val="accent6">
                    <a:lumMod val="50000"/>
                  </a:schemeClr>
                </a:solidFill>
                <a:latin typeface="Calibri" panose="020F0502020204030204" pitchFamily="34" charset="0"/>
                <a:ea typeface="Calibri" panose="020F0502020204030204" pitchFamily="34" charset="0"/>
              </a:rPr>
              <a:t>Cette groupie n’a pas hésité à me faire l’éloge de l’objectivité et de la qualité de </a:t>
            </a:r>
            <a:r>
              <a:rPr lang="fr-FR" dirty="0" err="1">
                <a:solidFill>
                  <a:schemeClr val="accent6">
                    <a:lumMod val="50000"/>
                  </a:schemeClr>
                </a:solidFill>
                <a:latin typeface="Calibri" panose="020F0502020204030204" pitchFamily="34" charset="0"/>
                <a:ea typeface="Calibri" panose="020F0502020204030204" pitchFamily="34" charset="0"/>
              </a:rPr>
              <a:t>Russia</a:t>
            </a:r>
            <a:r>
              <a:rPr lang="fr-FR" dirty="0">
                <a:solidFill>
                  <a:schemeClr val="accent6">
                    <a:lumMod val="50000"/>
                  </a:schemeClr>
                </a:solidFill>
                <a:latin typeface="Calibri" panose="020F0502020204030204" pitchFamily="34" charset="0"/>
                <a:ea typeface="Calibri" panose="020F0502020204030204" pitchFamily="34" charset="0"/>
              </a:rPr>
              <a:t> </a:t>
            </a:r>
            <a:r>
              <a:rPr lang="fr-FR" dirty="0" err="1">
                <a:solidFill>
                  <a:schemeClr val="accent6">
                    <a:lumMod val="50000"/>
                  </a:schemeClr>
                </a:solidFill>
                <a:latin typeface="Calibri" panose="020F0502020204030204" pitchFamily="34" charset="0"/>
                <a:ea typeface="Calibri" panose="020F0502020204030204" pitchFamily="34" charset="0"/>
              </a:rPr>
              <a:t>Today</a:t>
            </a:r>
            <a:r>
              <a:rPr lang="fr-FR" dirty="0">
                <a:solidFill>
                  <a:schemeClr val="accent6">
                    <a:lumMod val="50000"/>
                  </a:schemeClr>
                </a:solidFill>
                <a:latin typeface="Calibri" panose="020F0502020204030204" pitchFamily="34" charset="0"/>
                <a:ea typeface="Calibri" panose="020F0502020204030204" pitchFamily="34" charset="0"/>
              </a:rPr>
              <a:t> : </a:t>
            </a:r>
          </a:p>
          <a:p>
            <a:pPr algn="just"/>
            <a:r>
              <a:rPr lang="fr-FR" sz="1800" dirty="0">
                <a:solidFill>
                  <a:schemeClr val="accent6">
                    <a:lumMod val="50000"/>
                  </a:schemeClr>
                </a:solidFill>
                <a:effectLst/>
                <a:latin typeface="Calibri" panose="020F0502020204030204" pitchFamily="34" charset="0"/>
                <a:ea typeface="Calibri" panose="020F0502020204030204" pitchFamily="34" charset="0"/>
              </a:rPr>
              <a:t>« </a:t>
            </a:r>
            <a:r>
              <a:rPr lang="fr-FR" sz="1800" i="1" dirty="0">
                <a:solidFill>
                  <a:schemeClr val="accent6">
                    <a:lumMod val="50000"/>
                  </a:schemeClr>
                </a:solidFill>
                <a:effectLst/>
                <a:latin typeface="Calibri" panose="020F0502020204030204" pitchFamily="34" charset="0"/>
                <a:ea typeface="Calibri" panose="020F0502020204030204" pitchFamily="34" charset="0"/>
              </a:rPr>
              <a:t>Vous confondez </a:t>
            </a:r>
            <a:r>
              <a:rPr lang="fr-FR" sz="1800" i="1" dirty="0" err="1">
                <a:solidFill>
                  <a:schemeClr val="accent6">
                    <a:lumMod val="50000"/>
                  </a:schemeClr>
                </a:solidFill>
                <a:effectLst/>
                <a:latin typeface="Calibri" panose="020F0502020204030204" pitchFamily="34" charset="0"/>
                <a:ea typeface="Calibri" panose="020F0502020204030204" pitchFamily="34" charset="0"/>
              </a:rPr>
              <a:t>Russia</a:t>
            </a:r>
            <a:r>
              <a:rPr lang="fr-FR" sz="1800" i="1" dirty="0">
                <a:solidFill>
                  <a:schemeClr val="accent6">
                    <a:lumMod val="50000"/>
                  </a:schemeClr>
                </a:solidFill>
                <a:effectLst/>
                <a:latin typeface="Calibri" panose="020F0502020204030204" pitchFamily="34" charset="0"/>
                <a:ea typeface="Calibri" panose="020F0502020204030204" pitchFamily="34" charset="0"/>
              </a:rPr>
              <a:t> </a:t>
            </a:r>
            <a:r>
              <a:rPr lang="fr-FR" sz="1800" i="1" dirty="0" err="1">
                <a:solidFill>
                  <a:schemeClr val="accent6">
                    <a:lumMod val="50000"/>
                  </a:schemeClr>
                </a:solidFill>
                <a:effectLst/>
                <a:latin typeface="Calibri" panose="020F0502020204030204" pitchFamily="34" charset="0"/>
                <a:ea typeface="Calibri" panose="020F0502020204030204" pitchFamily="34" charset="0"/>
              </a:rPr>
              <a:t>Today</a:t>
            </a:r>
            <a:r>
              <a:rPr lang="fr-FR" sz="1800" i="1" dirty="0">
                <a:solidFill>
                  <a:schemeClr val="accent6">
                    <a:lumMod val="50000"/>
                  </a:schemeClr>
                </a:solidFill>
                <a:effectLst/>
                <a:latin typeface="Calibri" panose="020F0502020204030204" pitchFamily="34" charset="0"/>
                <a:ea typeface="Calibri" panose="020F0502020204030204" pitchFamily="34" charset="0"/>
              </a:rPr>
              <a:t> France avec la Pravda </a:t>
            </a:r>
            <a:r>
              <a:rPr lang="fr-FR" sz="1800" dirty="0">
                <a:solidFill>
                  <a:schemeClr val="accent6">
                    <a:lumMod val="50000"/>
                  </a:schemeClr>
                </a:solidFill>
                <a:effectLst/>
                <a:latin typeface="Calibri" panose="020F0502020204030204" pitchFamily="34" charset="0"/>
                <a:ea typeface="Calibri" panose="020F0502020204030204" pitchFamily="34" charset="0"/>
              </a:rPr>
              <a:t>... ».</a:t>
            </a:r>
          </a:p>
          <a:p>
            <a:pPr algn="just"/>
            <a:endParaRPr lang="fr-FR" dirty="0">
              <a:solidFill>
                <a:schemeClr val="accent6">
                  <a:lumMod val="50000"/>
                </a:schemeClr>
              </a:solidFill>
            </a:endParaRPr>
          </a:p>
          <a:p>
            <a:pPr algn="just"/>
            <a:r>
              <a:rPr lang="fr-FR" dirty="0">
                <a:solidFill>
                  <a:schemeClr val="accent6">
                    <a:lumMod val="50000"/>
                  </a:schemeClr>
                </a:solidFill>
              </a:rPr>
              <a:t>Le terme de « </a:t>
            </a:r>
            <a:r>
              <a:rPr lang="fr-FR" sz="1800" b="1" dirty="0">
                <a:solidFill>
                  <a:schemeClr val="accent6">
                    <a:lumMod val="50000"/>
                  </a:schemeClr>
                </a:solidFill>
                <a:effectLst/>
                <a:latin typeface="Calibri" panose="020F0502020204030204" pitchFamily="34" charset="0"/>
                <a:ea typeface="Calibri" panose="020F0502020204030204" pitchFamily="34" charset="0"/>
              </a:rPr>
              <a:t> la grande Eurasie</a:t>
            </a:r>
            <a:r>
              <a:rPr lang="fr-FR" sz="1800" dirty="0">
                <a:solidFill>
                  <a:schemeClr val="accent6">
                    <a:lumMod val="50000"/>
                  </a:schemeClr>
                </a:solidFill>
                <a:effectLst/>
                <a:latin typeface="Calibri" panose="020F0502020204030204" pitchFamily="34" charset="0"/>
                <a:ea typeface="Calibri" panose="020F0502020204030204" pitchFamily="34" charset="0"/>
              </a:rPr>
              <a:t> » me fait penser à la « </a:t>
            </a:r>
            <a:r>
              <a:rPr lang="fr-FR" sz="1800" b="1" dirty="0">
                <a:solidFill>
                  <a:schemeClr val="accent6">
                    <a:lumMod val="50000"/>
                  </a:schemeClr>
                </a:solidFill>
                <a:effectLst/>
                <a:latin typeface="Calibri" panose="020F0502020204030204" pitchFamily="34" charset="0"/>
                <a:ea typeface="Calibri" panose="020F0502020204030204" pitchFamily="34" charset="0"/>
              </a:rPr>
              <a:t>sphère de coprospérité de la Grande Asie Orientale </a:t>
            </a:r>
            <a:r>
              <a:rPr lang="fr-FR" sz="1800" dirty="0">
                <a:solidFill>
                  <a:schemeClr val="accent6">
                    <a:lumMod val="50000"/>
                  </a:schemeClr>
                </a:solidFill>
                <a:effectLst/>
                <a:latin typeface="Calibri" panose="020F0502020204030204" pitchFamily="34" charset="0"/>
                <a:ea typeface="Calibri" panose="020F0502020204030204" pitchFamily="34" charset="0"/>
              </a:rPr>
              <a:t>», vantée par le Japon impérial, dans les années 30, pour justifier sa politique im</a:t>
            </a:r>
            <a:r>
              <a:rPr lang="fr-FR" dirty="0">
                <a:solidFill>
                  <a:schemeClr val="accent6">
                    <a:lumMod val="50000"/>
                  </a:schemeClr>
                </a:solidFill>
                <a:latin typeface="Calibri" panose="020F0502020204030204" pitchFamily="34" charset="0"/>
                <a:ea typeface="Calibri" panose="020F0502020204030204" pitchFamily="34" charset="0"/>
              </a:rPr>
              <a:t>périaliste, agressive et expansionniste</a:t>
            </a:r>
            <a:r>
              <a:rPr lang="fr-FR" sz="1800" dirty="0">
                <a:solidFill>
                  <a:schemeClr val="accent6">
                    <a:lumMod val="50000"/>
                  </a:schemeClr>
                </a:solidFill>
                <a:effectLst/>
                <a:latin typeface="Calibri" panose="020F0502020204030204" pitchFamily="34" charset="0"/>
                <a:ea typeface="Calibri" panose="020F0502020204030204" pitchFamily="34" charset="0"/>
              </a:rPr>
              <a:t>.</a:t>
            </a:r>
          </a:p>
          <a:p>
            <a:pPr algn="just"/>
            <a:r>
              <a:rPr lang="fr-FR" dirty="0">
                <a:solidFill>
                  <a:schemeClr val="accent6">
                    <a:lumMod val="50000"/>
                  </a:schemeClr>
                </a:solidFill>
              </a:rPr>
              <a:t>En fait, la « </a:t>
            </a:r>
            <a:r>
              <a:rPr lang="fr-FR" b="1" dirty="0">
                <a:solidFill>
                  <a:schemeClr val="accent6">
                    <a:lumMod val="50000"/>
                  </a:schemeClr>
                </a:solidFill>
              </a:rPr>
              <a:t>Grande Russie </a:t>
            </a:r>
            <a:r>
              <a:rPr lang="fr-FR" dirty="0">
                <a:solidFill>
                  <a:schemeClr val="accent6">
                    <a:lumMod val="50000"/>
                  </a:schemeClr>
                </a:solidFill>
              </a:rPr>
              <a:t>» voulue par Poutine est toute aussi impérialiste.</a:t>
            </a:r>
          </a:p>
          <a:p>
            <a:pPr algn="just"/>
            <a:r>
              <a:rPr lang="fr-FR" dirty="0">
                <a:solidFill>
                  <a:schemeClr val="accent6">
                    <a:lumMod val="50000"/>
                  </a:schemeClr>
                </a:solidFill>
              </a:rPr>
              <a:t>La rhétorique du "</a:t>
            </a:r>
            <a:r>
              <a:rPr lang="fr-FR" b="1" dirty="0">
                <a:solidFill>
                  <a:schemeClr val="accent6">
                    <a:lumMod val="50000"/>
                  </a:schemeClr>
                </a:solidFill>
              </a:rPr>
              <a:t>complot occidental</a:t>
            </a:r>
            <a:r>
              <a:rPr lang="fr-FR" dirty="0">
                <a:solidFill>
                  <a:schemeClr val="accent6">
                    <a:lumMod val="50000"/>
                  </a:schemeClr>
                </a:solidFill>
              </a:rPr>
              <a:t>" relayée tous les jours par les médias russes aux ordres de Poutine et les discours de Poutine n'a rien à voir avec la lutte des classes ou la lutte contre l'impérialiste US ou Européen. C'est, en fait, une rhétorique ultranationaliste. On retrouve la même rhétorique sur un complot occidental dans les pays arabo-musulmans. Ca fait partie de leur guerre idéologique contre l'Occident (devenu, par le tour de passe-passe de leur propagande, un Occident ennemi).</a:t>
            </a:r>
          </a:p>
        </p:txBody>
      </p:sp>
      <p:sp>
        <p:nvSpPr>
          <p:cNvPr id="4" name="ZoneTexte 3">
            <a:extLst>
              <a:ext uri="{FF2B5EF4-FFF2-40B4-BE49-F238E27FC236}">
                <a16:creationId xmlns:a16="http://schemas.microsoft.com/office/drawing/2014/main" id="{E90DF812-9D39-46EF-8125-59502E71F579}"/>
              </a:ext>
            </a:extLst>
          </p:cNvPr>
          <p:cNvSpPr txBox="1"/>
          <p:nvPr/>
        </p:nvSpPr>
        <p:spPr>
          <a:xfrm>
            <a:off x="-150173" y="6308717"/>
            <a:ext cx="5688632" cy="461665"/>
          </a:xfrm>
          <a:prstGeom prst="rect">
            <a:avLst/>
          </a:prstGeom>
          <a:noFill/>
        </p:spPr>
        <p:txBody>
          <a:bodyPr wrap="square" rtlCol="0">
            <a:spAutoFit/>
          </a:bodyPr>
          <a:lstStyle/>
          <a:p>
            <a:pPr algn="ctr"/>
            <a:r>
              <a:rPr lang="fr-FR" sz="1200" dirty="0"/>
              <a:t>Convoi russe vers la frontière ukrainienne, fin février 2014, </a:t>
            </a:r>
          </a:p>
          <a:p>
            <a:pPr algn="ctr"/>
            <a:r>
              <a:rPr lang="fr-FR" sz="1200" dirty="0"/>
              <a:t>Source image : </a:t>
            </a:r>
            <a:r>
              <a:rPr lang="fr-FR" sz="1200" dirty="0">
                <a:hlinkClick r:id="rId2"/>
              </a:rPr>
              <a:t>http://www.newyorker.com/news/news-desk/putin-goes-to-war</a:t>
            </a:r>
            <a:r>
              <a:rPr lang="fr-FR" sz="1200" dirty="0"/>
              <a:t> </a:t>
            </a:r>
          </a:p>
        </p:txBody>
      </p:sp>
      <p:pic>
        <p:nvPicPr>
          <p:cNvPr id="5" name="Image 4">
            <a:extLst>
              <a:ext uri="{FF2B5EF4-FFF2-40B4-BE49-F238E27FC236}">
                <a16:creationId xmlns:a16="http://schemas.microsoft.com/office/drawing/2014/main" id="{8A26E49A-BA95-4F08-9431-C30B2F4219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4776" y="4739627"/>
            <a:ext cx="2429502" cy="1616723"/>
          </a:xfrm>
          <a:prstGeom prst="rect">
            <a:avLst/>
          </a:prstGeom>
        </p:spPr>
      </p:pic>
      <p:pic>
        <p:nvPicPr>
          <p:cNvPr id="6" name="Picture 4" descr="D:\Users\blisan\Pictures\perso\corruption-images\juge argent.jpg">
            <a:extLst>
              <a:ext uri="{FF2B5EF4-FFF2-40B4-BE49-F238E27FC236}">
                <a16:creationId xmlns:a16="http://schemas.microsoft.com/office/drawing/2014/main" id="{4AEAD9AB-A7F9-4821-95DF-F51F90C3D4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1996" y="4734880"/>
            <a:ext cx="2323637" cy="1644822"/>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346D7FF0-3627-431D-9C6D-0FECF05F30F1}"/>
              </a:ext>
            </a:extLst>
          </p:cNvPr>
          <p:cNvSpPr txBox="1"/>
          <p:nvPr/>
        </p:nvSpPr>
        <p:spPr>
          <a:xfrm>
            <a:off x="5674549" y="6396335"/>
            <a:ext cx="2818532" cy="461665"/>
          </a:xfrm>
          <a:prstGeom prst="rect">
            <a:avLst/>
          </a:prstGeom>
          <a:noFill/>
        </p:spPr>
        <p:txBody>
          <a:bodyPr wrap="square" rtlCol="0">
            <a:spAutoFit/>
          </a:bodyPr>
          <a:lstStyle/>
          <a:p>
            <a:pPr algn="ctr"/>
            <a:r>
              <a:rPr lang="fr-FR" sz="1200" dirty="0">
                <a:solidFill>
                  <a:srgbClr val="002060"/>
                </a:solidFill>
              </a:rPr>
              <a:t>La justice russe est extrêmement corrompue.</a:t>
            </a:r>
          </a:p>
        </p:txBody>
      </p:sp>
    </p:spTree>
    <p:extLst>
      <p:ext uri="{BB962C8B-B14F-4D97-AF65-F5344CB8AC3E}">
        <p14:creationId xmlns:p14="http://schemas.microsoft.com/office/powerpoint/2010/main" val="340992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7BD457D-0D81-4365-9CC4-09B8861FA6F0}"/>
              </a:ext>
            </a:extLst>
          </p:cNvPr>
          <p:cNvSpPr>
            <a:spLocks noGrp="1"/>
          </p:cNvSpPr>
          <p:nvPr>
            <p:ph type="sldNum" sz="quarter" idx="12"/>
          </p:nvPr>
        </p:nvSpPr>
        <p:spPr/>
        <p:txBody>
          <a:bodyPr/>
          <a:lstStyle/>
          <a:p>
            <a:fld id="{00601B0F-E5FE-4847-83FE-C451199EBF8E}" type="slidenum">
              <a:rPr lang="fr-FR" smtClean="0"/>
              <a:t>12</a:t>
            </a:fld>
            <a:endParaRPr lang="fr-FR"/>
          </a:p>
        </p:txBody>
      </p:sp>
      <p:pic>
        <p:nvPicPr>
          <p:cNvPr id="4" name="Image 3">
            <a:extLst>
              <a:ext uri="{FF2B5EF4-FFF2-40B4-BE49-F238E27FC236}">
                <a16:creationId xmlns:a16="http://schemas.microsoft.com/office/drawing/2014/main" id="{E9F92612-04C7-4974-8B87-9BE4539CBD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04" y="0"/>
            <a:ext cx="9200795" cy="6858000"/>
          </a:xfrm>
          <a:prstGeom prst="rect">
            <a:avLst/>
          </a:prstGeom>
        </p:spPr>
      </p:pic>
      <p:sp>
        <p:nvSpPr>
          <p:cNvPr id="5" name="ZoneTexte 4">
            <a:extLst>
              <a:ext uri="{FF2B5EF4-FFF2-40B4-BE49-F238E27FC236}">
                <a16:creationId xmlns:a16="http://schemas.microsoft.com/office/drawing/2014/main" id="{3923B83B-2C5D-4103-BF2F-36370BA9237C}"/>
              </a:ext>
            </a:extLst>
          </p:cNvPr>
          <p:cNvSpPr txBox="1"/>
          <p:nvPr/>
        </p:nvSpPr>
        <p:spPr>
          <a:xfrm>
            <a:off x="9441712" y="425302"/>
            <a:ext cx="2583711" cy="3970318"/>
          </a:xfrm>
          <a:prstGeom prst="rect">
            <a:avLst/>
          </a:prstGeom>
          <a:noFill/>
        </p:spPr>
        <p:txBody>
          <a:bodyPr wrap="square" rtlCol="0">
            <a:spAutoFit/>
          </a:bodyPr>
          <a:lstStyle/>
          <a:p>
            <a:pPr algn="just"/>
            <a:r>
              <a:rPr lang="fr-FR" sz="2800" dirty="0">
                <a:solidFill>
                  <a:schemeClr val="accent6">
                    <a:lumMod val="50000"/>
                  </a:schemeClr>
                </a:solidFill>
              </a:rPr>
              <a:t>Les médias de désinformation de Poutine relayent régulièrement des théories du complot (en général, anti-occidentales).</a:t>
            </a:r>
          </a:p>
        </p:txBody>
      </p:sp>
    </p:spTree>
    <p:extLst>
      <p:ext uri="{BB962C8B-B14F-4D97-AF65-F5344CB8AC3E}">
        <p14:creationId xmlns:p14="http://schemas.microsoft.com/office/powerpoint/2010/main" val="168072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B01D6B1-2596-4D00-ADA8-9C80FAD3123A}"/>
              </a:ext>
            </a:extLst>
          </p:cNvPr>
          <p:cNvSpPr txBox="1"/>
          <p:nvPr/>
        </p:nvSpPr>
        <p:spPr>
          <a:xfrm>
            <a:off x="212651" y="148856"/>
            <a:ext cx="11780875" cy="6943998"/>
          </a:xfrm>
          <a:prstGeom prst="rect">
            <a:avLst/>
          </a:prstGeom>
          <a:noFill/>
        </p:spPr>
        <p:txBody>
          <a:bodyPr wrap="square" rtlCol="0">
            <a:spAutoFit/>
          </a:bodyPr>
          <a:lstStyle/>
          <a:p>
            <a:pPr algn="just"/>
            <a:r>
              <a:rPr lang="fr-FR" sz="2700" dirty="0">
                <a:solidFill>
                  <a:schemeClr val="accent6">
                    <a:lumMod val="50000"/>
                  </a:schemeClr>
                </a:solidFill>
              </a:rPr>
              <a:t>On ne devient pas dictateur par hasard. Il faut déjà être affecté d’une certaine psychopathologie, voire des éléments de psychopathie, pour vouloir interdire toute critique de sa propre personne et donc tout esprit critique au sein de son peuple, vouloir être adulé sans fin, vouloir l’asservir, le rendre docile, dévoué et obéissant à toutes les injonctions et caprices du dictateur.</a:t>
            </a:r>
          </a:p>
          <a:p>
            <a:pPr algn="just"/>
            <a:r>
              <a:rPr lang="fr-FR" sz="2700" dirty="0">
                <a:solidFill>
                  <a:schemeClr val="accent6">
                    <a:lumMod val="50000"/>
                  </a:schemeClr>
                </a:solidFill>
              </a:rPr>
              <a:t>Plus un dictateur est adulé, plus sa mégalomanie augmente, plus il se convainc de son propre génie, plus il veut interdire toute critique et renforcer, dans une dérive sans fin, sa dictature pour en faire un totalitarisme absolu.</a:t>
            </a:r>
          </a:p>
          <a:p>
            <a:pPr algn="just"/>
            <a:r>
              <a:rPr lang="fr-FR" sz="2700" dirty="0">
                <a:solidFill>
                  <a:schemeClr val="accent6">
                    <a:lumMod val="50000"/>
                  </a:schemeClr>
                </a:solidFill>
              </a:rPr>
              <a:t>Ce sont souvent des personnes, qui ont été, durant leur enfance, été humiliés, ont souffert d’une blessure narcissique infectée, d’une complexe d’infériorité, qu’ils ont transformé en un « complexe de supériorité », grâce au culte de la personnalité fanatique à leur égard, qu’ils ont contribué à fortement favoriser.</a:t>
            </a:r>
          </a:p>
          <a:p>
            <a:pPr algn="just"/>
            <a:r>
              <a:rPr lang="fr-FR" altLang="fr-FR" sz="2700" dirty="0">
                <a:solidFill>
                  <a:schemeClr val="accent6">
                    <a:lumMod val="50000"/>
                  </a:schemeClr>
                </a:solidFill>
              </a:rPr>
              <a:t>Il semblerait qu’il y a toujours une corrélation entre le niveau de dictature et le niveau de corruption d’un pays donné. A l’origine et derrière les systèmes corrompus, il y a toujours des hommes souvent psychopathes, mégalomanes, narcissiques …</a:t>
            </a:r>
          </a:p>
        </p:txBody>
      </p:sp>
      <p:sp>
        <p:nvSpPr>
          <p:cNvPr id="3" name="Espace réservé du numéro de diapositive 2">
            <a:extLst>
              <a:ext uri="{FF2B5EF4-FFF2-40B4-BE49-F238E27FC236}">
                <a16:creationId xmlns:a16="http://schemas.microsoft.com/office/drawing/2014/main" id="{529AD7AC-CDFC-45FC-A1A1-B7308CE5364E}"/>
              </a:ext>
            </a:extLst>
          </p:cNvPr>
          <p:cNvSpPr>
            <a:spLocks noGrp="1"/>
          </p:cNvSpPr>
          <p:nvPr>
            <p:ph type="sldNum" sz="quarter" idx="12"/>
          </p:nvPr>
        </p:nvSpPr>
        <p:spPr/>
        <p:txBody>
          <a:bodyPr/>
          <a:lstStyle/>
          <a:p>
            <a:fld id="{00601B0F-E5FE-4847-83FE-C451199EBF8E}" type="slidenum">
              <a:rPr lang="fr-FR" smtClean="0"/>
              <a:t>2</a:t>
            </a:fld>
            <a:endParaRPr lang="fr-FR"/>
          </a:p>
        </p:txBody>
      </p:sp>
    </p:spTree>
    <p:extLst>
      <p:ext uri="{BB962C8B-B14F-4D97-AF65-F5344CB8AC3E}">
        <p14:creationId xmlns:p14="http://schemas.microsoft.com/office/powerpoint/2010/main" val="1484354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98B9E19-CD6C-4376-91E7-4EF6D0148007}"/>
              </a:ext>
            </a:extLst>
          </p:cNvPr>
          <p:cNvSpPr>
            <a:spLocks noGrp="1"/>
          </p:cNvSpPr>
          <p:nvPr>
            <p:ph type="sldNum" sz="quarter" idx="12"/>
          </p:nvPr>
        </p:nvSpPr>
        <p:spPr>
          <a:xfrm>
            <a:off x="9218428" y="6324563"/>
            <a:ext cx="2743200" cy="365125"/>
          </a:xfrm>
        </p:spPr>
        <p:txBody>
          <a:bodyPr/>
          <a:lstStyle/>
          <a:p>
            <a:fld id="{00601B0F-E5FE-4847-83FE-C451199EBF8E}" type="slidenum">
              <a:rPr lang="fr-FR" smtClean="0"/>
              <a:t>3</a:t>
            </a:fld>
            <a:endParaRPr lang="fr-FR" dirty="0"/>
          </a:p>
        </p:txBody>
      </p:sp>
      <p:sp>
        <p:nvSpPr>
          <p:cNvPr id="3" name="ZoneTexte 2">
            <a:extLst>
              <a:ext uri="{FF2B5EF4-FFF2-40B4-BE49-F238E27FC236}">
                <a16:creationId xmlns:a16="http://schemas.microsoft.com/office/drawing/2014/main" id="{079CE2C9-74BE-41B5-8AAC-C8837F173040}"/>
              </a:ext>
            </a:extLst>
          </p:cNvPr>
          <p:cNvSpPr txBox="1"/>
          <p:nvPr/>
        </p:nvSpPr>
        <p:spPr>
          <a:xfrm>
            <a:off x="287079" y="350874"/>
            <a:ext cx="11674549" cy="3539430"/>
          </a:xfrm>
          <a:prstGeom prst="rect">
            <a:avLst/>
          </a:prstGeom>
          <a:noFill/>
        </p:spPr>
        <p:txBody>
          <a:bodyPr wrap="square" rtlCol="0">
            <a:spAutoFit/>
          </a:bodyPr>
          <a:lstStyle/>
          <a:p>
            <a:pPr algn="just"/>
            <a:r>
              <a:rPr lang="fr-FR" sz="2800" dirty="0">
                <a:solidFill>
                  <a:schemeClr val="accent6">
                    <a:lumMod val="50000"/>
                  </a:schemeClr>
                </a:solidFill>
              </a:rPr>
              <a:t>On retrouve ce besoin de pouvoir absolu, ce refus de toute critique personnelle, d’être adulé et être admiré, indéfiniment, et d’avoir ses ouailles, ses fidèles totalement sous sa coupe, chez tous les dictateurs (ou apprentis ou futurs dictateurs), comme Poutine, Erdogan, Xi </a:t>
            </a:r>
            <a:r>
              <a:rPr lang="fr-FR" sz="2800" dirty="0" err="1">
                <a:solidFill>
                  <a:schemeClr val="accent6">
                    <a:lumMod val="50000"/>
                  </a:schemeClr>
                </a:solidFill>
              </a:rPr>
              <a:t>Jiping</a:t>
            </a:r>
            <a:r>
              <a:rPr lang="fr-FR" sz="2800" dirty="0">
                <a:solidFill>
                  <a:schemeClr val="accent6">
                    <a:lumMod val="50000"/>
                  </a:schemeClr>
                </a:solidFill>
              </a:rPr>
              <a:t>, Hitler, Mussolini, Mahomet, Qin Shi Huangdi, Tamerlan, Gengis Khan, Napoléon …</a:t>
            </a:r>
          </a:p>
          <a:p>
            <a:pPr algn="just"/>
            <a:r>
              <a:rPr lang="fr-FR" sz="2800" dirty="0">
                <a:solidFill>
                  <a:schemeClr val="accent6">
                    <a:lumMod val="50000"/>
                  </a:schemeClr>
                </a:solidFill>
              </a:rPr>
              <a:t>Pour imposer leur dictature, tous les moyens sont bons, y compris les mensonges et désinformation, à haute dose, jusqu’à finir à croire à leur propres mensonges.</a:t>
            </a:r>
          </a:p>
        </p:txBody>
      </p:sp>
      <p:pic>
        <p:nvPicPr>
          <p:cNvPr id="4" name="Picture 2" descr="D:\Users\blisan\Pictures\perso\poutine culte personnalité\Putin calendar.jpg">
            <a:extLst>
              <a:ext uri="{FF2B5EF4-FFF2-40B4-BE49-F238E27FC236}">
                <a16:creationId xmlns:a16="http://schemas.microsoft.com/office/drawing/2014/main" id="{88A304B7-6C8A-4F4B-8E05-3319778893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048" y="4072868"/>
            <a:ext cx="2958472" cy="195087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8D5DB133-7C5B-48BC-A132-5D169E933BAF}"/>
              </a:ext>
            </a:extLst>
          </p:cNvPr>
          <p:cNvSpPr txBox="1"/>
          <p:nvPr/>
        </p:nvSpPr>
        <p:spPr>
          <a:xfrm>
            <a:off x="412048" y="6023744"/>
            <a:ext cx="2958472" cy="707886"/>
          </a:xfrm>
          <a:prstGeom prst="rect">
            <a:avLst/>
          </a:prstGeom>
          <a:noFill/>
        </p:spPr>
        <p:txBody>
          <a:bodyPr wrap="square" rtlCol="0">
            <a:spAutoFit/>
          </a:bodyPr>
          <a:lstStyle/>
          <a:p>
            <a:pPr algn="ctr"/>
            <a:r>
              <a:rPr lang="fr-FR" sz="1000" dirty="0"/>
              <a:t>calendrier de poche de Poutine, orné de paillettes, de tours du Kremlin, et de bannières gonflées.</a:t>
            </a:r>
          </a:p>
          <a:p>
            <a:pPr algn="ctr"/>
            <a:r>
              <a:rPr lang="fr-FR" sz="1000" dirty="0">
                <a:hlinkClick r:id="rId3"/>
              </a:rPr>
              <a:t>https://cathyyoung.wordpress.com/2006/02/20/russia-everything-old-is-new-again/</a:t>
            </a:r>
            <a:r>
              <a:rPr lang="fr-FR" sz="1000" dirty="0"/>
              <a:t>  </a:t>
            </a:r>
          </a:p>
        </p:txBody>
      </p:sp>
      <p:pic>
        <p:nvPicPr>
          <p:cNvPr id="6" name="Image 5">
            <a:extLst>
              <a:ext uri="{FF2B5EF4-FFF2-40B4-BE49-F238E27FC236}">
                <a16:creationId xmlns:a16="http://schemas.microsoft.com/office/drawing/2014/main" id="{CD45E447-9219-43E6-BB11-6CA189D7A9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16449" y="4072867"/>
            <a:ext cx="2958469" cy="1950875"/>
          </a:xfrm>
          <a:prstGeom prst="rect">
            <a:avLst/>
          </a:prstGeom>
        </p:spPr>
      </p:pic>
      <p:sp>
        <p:nvSpPr>
          <p:cNvPr id="7" name="ZoneTexte 6">
            <a:extLst>
              <a:ext uri="{FF2B5EF4-FFF2-40B4-BE49-F238E27FC236}">
                <a16:creationId xmlns:a16="http://schemas.microsoft.com/office/drawing/2014/main" id="{223955C1-7B7F-4995-8A25-C61DE8398B7B}"/>
              </a:ext>
            </a:extLst>
          </p:cNvPr>
          <p:cNvSpPr txBox="1"/>
          <p:nvPr/>
        </p:nvSpPr>
        <p:spPr>
          <a:xfrm>
            <a:off x="3769353" y="6023744"/>
            <a:ext cx="3269399" cy="861774"/>
          </a:xfrm>
          <a:prstGeom prst="rect">
            <a:avLst/>
          </a:prstGeom>
          <a:noFill/>
        </p:spPr>
        <p:txBody>
          <a:bodyPr wrap="square" rtlCol="0">
            <a:spAutoFit/>
          </a:bodyPr>
          <a:lstStyle/>
          <a:p>
            <a:pPr algn="ctr"/>
            <a:r>
              <a:rPr lang="fr-FR" sz="1000" dirty="0"/>
              <a:t>En Russie, portrait de Poutine sur l'emballage des paquets de chocolats (</a:t>
            </a:r>
            <a:r>
              <a:rPr lang="fr-FR" sz="1000" dirty="0" err="1"/>
              <a:t>Photofacts</a:t>
            </a:r>
            <a:r>
              <a:rPr lang="fr-FR" sz="1000" dirty="0"/>
              <a:t>)</a:t>
            </a:r>
          </a:p>
          <a:p>
            <a:pPr algn="ctr"/>
            <a:r>
              <a:rPr lang="fr-FR" sz="1000" dirty="0">
                <a:hlinkClick r:id="rId5"/>
              </a:rPr>
              <a:t>http://espreso.tv/news/2014/11/24/v_rosiyi_prodayut_shokoladky_z_quotdobrymquot_putinym_na_obhortci_fotofakt</a:t>
            </a:r>
            <a:r>
              <a:rPr lang="fr-FR" sz="1000" dirty="0"/>
              <a:t> </a:t>
            </a:r>
          </a:p>
        </p:txBody>
      </p:sp>
      <p:pic>
        <p:nvPicPr>
          <p:cNvPr id="8" name="Image 7">
            <a:extLst>
              <a:ext uri="{FF2B5EF4-FFF2-40B4-BE49-F238E27FC236}">
                <a16:creationId xmlns:a16="http://schemas.microsoft.com/office/drawing/2014/main" id="{51750CED-E4D6-446C-A2D7-383D8AEA72A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51984" y="3594401"/>
            <a:ext cx="3269398" cy="2037618"/>
          </a:xfrm>
          <a:prstGeom prst="rect">
            <a:avLst/>
          </a:prstGeom>
        </p:spPr>
      </p:pic>
      <p:sp>
        <p:nvSpPr>
          <p:cNvPr id="9" name="ZoneTexte 8">
            <a:extLst>
              <a:ext uri="{FF2B5EF4-FFF2-40B4-BE49-F238E27FC236}">
                <a16:creationId xmlns:a16="http://schemas.microsoft.com/office/drawing/2014/main" id="{8BA92D61-CDDA-4D63-BADD-72361525E29F}"/>
              </a:ext>
            </a:extLst>
          </p:cNvPr>
          <p:cNvSpPr txBox="1"/>
          <p:nvPr/>
        </p:nvSpPr>
        <p:spPr>
          <a:xfrm>
            <a:off x="7761766" y="5632019"/>
            <a:ext cx="3646969" cy="584775"/>
          </a:xfrm>
          <a:prstGeom prst="rect">
            <a:avLst/>
          </a:prstGeom>
          <a:noFill/>
        </p:spPr>
        <p:txBody>
          <a:bodyPr wrap="square" rtlCol="0">
            <a:spAutoFit/>
          </a:bodyPr>
          <a:lstStyle/>
          <a:p>
            <a:pPr algn="ctr"/>
            <a:r>
              <a:rPr lang="fr-FR" sz="800" dirty="0"/>
              <a:t>Russie unie? Le parti de Vladimir Poutine a remporté l'élection de dimanche, grâce à un « vote contrôlé ». photo : REUTERS. Source : </a:t>
            </a:r>
            <a:r>
              <a:rPr lang="fr-FR" sz="800" dirty="0">
                <a:hlinkClick r:id="rId7"/>
              </a:rPr>
              <a:t>http://www.telegraph.co.uk/news/worldnews/europe/russia/8935855/Vladimir-Putin-the-gremlin-in-the-Kremlin.html</a:t>
            </a:r>
            <a:r>
              <a:rPr lang="fr-FR" sz="800" dirty="0"/>
              <a:t> </a:t>
            </a:r>
          </a:p>
        </p:txBody>
      </p:sp>
    </p:spTree>
    <p:extLst>
      <p:ext uri="{BB962C8B-B14F-4D97-AF65-F5344CB8AC3E}">
        <p14:creationId xmlns:p14="http://schemas.microsoft.com/office/powerpoint/2010/main" val="784297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C516822D-619A-4E71-91C3-3939484FBA68}"/>
              </a:ext>
            </a:extLst>
          </p:cNvPr>
          <p:cNvSpPr>
            <a:spLocks noGrp="1"/>
          </p:cNvSpPr>
          <p:nvPr>
            <p:ph type="sldNum" sz="quarter" idx="12"/>
          </p:nvPr>
        </p:nvSpPr>
        <p:spPr/>
        <p:txBody>
          <a:bodyPr/>
          <a:lstStyle/>
          <a:p>
            <a:fld id="{00601B0F-E5FE-4847-83FE-C451199EBF8E}" type="slidenum">
              <a:rPr lang="fr-FR" smtClean="0"/>
              <a:t>4</a:t>
            </a:fld>
            <a:endParaRPr lang="fr-FR"/>
          </a:p>
        </p:txBody>
      </p:sp>
      <p:sp>
        <p:nvSpPr>
          <p:cNvPr id="4" name="ZoneTexte 3">
            <a:extLst>
              <a:ext uri="{FF2B5EF4-FFF2-40B4-BE49-F238E27FC236}">
                <a16:creationId xmlns:a16="http://schemas.microsoft.com/office/drawing/2014/main" id="{05F478DF-045A-4F81-9608-5D860F948E90}"/>
              </a:ext>
            </a:extLst>
          </p:cNvPr>
          <p:cNvSpPr txBox="1"/>
          <p:nvPr/>
        </p:nvSpPr>
        <p:spPr>
          <a:xfrm>
            <a:off x="223430" y="165860"/>
            <a:ext cx="11610607" cy="1384995"/>
          </a:xfrm>
          <a:prstGeom prst="rect">
            <a:avLst/>
          </a:prstGeom>
          <a:noFill/>
        </p:spPr>
        <p:txBody>
          <a:bodyPr wrap="square" rtlCol="0">
            <a:spAutoFit/>
          </a:bodyPr>
          <a:lstStyle/>
          <a:p>
            <a:pPr algn="just"/>
            <a:r>
              <a:rPr lang="fr-FR" sz="2800" u="sng" dirty="0">
                <a:solidFill>
                  <a:schemeClr val="accent6">
                    <a:lumMod val="50000"/>
                  </a:schemeClr>
                </a:solidFill>
              </a:rPr>
              <a:t>Culte de la personnalité</a:t>
            </a:r>
            <a:r>
              <a:rPr lang="fr-FR" sz="2800" dirty="0">
                <a:solidFill>
                  <a:schemeClr val="accent6">
                    <a:lumMod val="50000"/>
                  </a:schemeClr>
                </a:solidFill>
              </a:rPr>
              <a:t> : Comme tous les dictateur, il n’échappe pas à la règle, en instaurant un culte à sa personne. Si l’on croit ces photos, il pratiquerait tous les sports (tel le Duce en Italie, qui était aussi adepte de tous les sports).</a:t>
            </a:r>
          </a:p>
        </p:txBody>
      </p:sp>
      <p:pic>
        <p:nvPicPr>
          <p:cNvPr id="5" name="Picture 20" descr="D:\Users\blisan\Pictures\perso\poutine culte personnalité\index12.jpg">
            <a:extLst>
              <a:ext uri="{FF2B5EF4-FFF2-40B4-BE49-F238E27FC236}">
                <a16:creationId xmlns:a16="http://schemas.microsoft.com/office/drawing/2014/main" id="{68DEF662-45D9-474F-8F6A-F1BF7356DC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723" y="1826259"/>
            <a:ext cx="904875" cy="126206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3" descr="D:\Users\blisan\Pictures\perso\poutine culte personnalité\index9.jpg">
            <a:extLst>
              <a:ext uri="{FF2B5EF4-FFF2-40B4-BE49-F238E27FC236}">
                <a16:creationId xmlns:a16="http://schemas.microsoft.com/office/drawing/2014/main" id="{4BF6565E-0C55-4B8E-9E0C-968B5E821C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919" y="1641871"/>
            <a:ext cx="1081503" cy="1481434"/>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A566FD03-C39B-4DBD-800F-67C8AD77C0E5}"/>
              </a:ext>
            </a:extLst>
          </p:cNvPr>
          <p:cNvSpPr txBox="1"/>
          <p:nvPr/>
        </p:nvSpPr>
        <p:spPr>
          <a:xfrm>
            <a:off x="33842" y="3088322"/>
            <a:ext cx="1066639" cy="276999"/>
          </a:xfrm>
          <a:prstGeom prst="rect">
            <a:avLst/>
          </a:prstGeom>
          <a:noFill/>
        </p:spPr>
        <p:txBody>
          <a:bodyPr wrap="none" rtlCol="0">
            <a:spAutoFit/>
          </a:bodyPr>
          <a:lstStyle/>
          <a:p>
            <a:pPr algn="ctr"/>
            <a:r>
              <a:rPr lang="fr-FR" sz="1200" dirty="0"/>
              <a:t>V. à la pêche</a:t>
            </a:r>
          </a:p>
        </p:txBody>
      </p:sp>
      <p:sp>
        <p:nvSpPr>
          <p:cNvPr id="8" name="ZoneTexte 7">
            <a:extLst>
              <a:ext uri="{FF2B5EF4-FFF2-40B4-BE49-F238E27FC236}">
                <a16:creationId xmlns:a16="http://schemas.microsoft.com/office/drawing/2014/main" id="{6851BCD6-03A5-4683-8923-64F52C613719}"/>
              </a:ext>
            </a:extLst>
          </p:cNvPr>
          <p:cNvSpPr txBox="1"/>
          <p:nvPr/>
        </p:nvSpPr>
        <p:spPr>
          <a:xfrm>
            <a:off x="980217" y="3088322"/>
            <a:ext cx="1516761" cy="246221"/>
          </a:xfrm>
          <a:prstGeom prst="rect">
            <a:avLst/>
          </a:prstGeom>
          <a:noFill/>
        </p:spPr>
        <p:txBody>
          <a:bodyPr wrap="none" rtlCol="0">
            <a:spAutoFit/>
          </a:bodyPr>
          <a:lstStyle/>
          <a:p>
            <a:pPr algn="ctr"/>
            <a:r>
              <a:rPr lang="fr-FR" sz="1000" dirty="0"/>
              <a:t>V. Pilote de bombardier</a:t>
            </a:r>
          </a:p>
        </p:txBody>
      </p:sp>
      <p:sp>
        <p:nvSpPr>
          <p:cNvPr id="9" name="ZoneTexte 8">
            <a:extLst>
              <a:ext uri="{FF2B5EF4-FFF2-40B4-BE49-F238E27FC236}">
                <a16:creationId xmlns:a16="http://schemas.microsoft.com/office/drawing/2014/main" id="{D97D3FA6-77DD-4517-978D-BE3B1EE93418}"/>
              </a:ext>
            </a:extLst>
          </p:cNvPr>
          <p:cNvSpPr txBox="1"/>
          <p:nvPr/>
        </p:nvSpPr>
        <p:spPr>
          <a:xfrm>
            <a:off x="4084950" y="6598464"/>
            <a:ext cx="1161215" cy="276999"/>
          </a:xfrm>
          <a:prstGeom prst="rect">
            <a:avLst/>
          </a:prstGeom>
          <a:noFill/>
        </p:spPr>
        <p:txBody>
          <a:bodyPr wrap="none" rtlCol="0">
            <a:spAutoFit/>
          </a:bodyPr>
          <a:lstStyle/>
          <a:p>
            <a:pPr algn="ctr"/>
            <a:r>
              <a:rPr lang="fr-FR" sz="1200" dirty="0"/>
              <a:t>V. pilote de F1</a:t>
            </a:r>
          </a:p>
        </p:txBody>
      </p:sp>
      <p:pic>
        <p:nvPicPr>
          <p:cNvPr id="10" name="Picture 32" descr="D:\Users\blisan\Pictures\perso\poutine culte personnalité\index4.jpg">
            <a:extLst>
              <a:ext uri="{FF2B5EF4-FFF2-40B4-BE49-F238E27FC236}">
                <a16:creationId xmlns:a16="http://schemas.microsoft.com/office/drawing/2014/main" id="{1935D6A5-F2DA-450A-9FAD-44207ADC08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332" y="5589240"/>
            <a:ext cx="1421012" cy="947341"/>
          </a:xfrm>
          <a:prstGeom prst="rect">
            <a:avLst/>
          </a:prstGeom>
          <a:noFill/>
          <a:extLst>
            <a:ext uri="{909E8E84-426E-40DD-AFC4-6F175D3DCCD1}">
              <a14:hiddenFill xmlns:a14="http://schemas.microsoft.com/office/drawing/2010/main">
                <a:solidFill>
                  <a:srgbClr val="FFFFFF"/>
                </a:solidFill>
              </a14:hiddenFill>
            </a:ext>
          </a:extLst>
        </p:spPr>
      </p:pic>
      <p:sp>
        <p:nvSpPr>
          <p:cNvPr id="11" name="ZoneTexte 10">
            <a:extLst>
              <a:ext uri="{FF2B5EF4-FFF2-40B4-BE49-F238E27FC236}">
                <a16:creationId xmlns:a16="http://schemas.microsoft.com/office/drawing/2014/main" id="{16F1B275-A585-46C6-9372-84C6468FB6B4}"/>
              </a:ext>
            </a:extLst>
          </p:cNvPr>
          <p:cNvSpPr txBox="1"/>
          <p:nvPr/>
        </p:nvSpPr>
        <p:spPr>
          <a:xfrm>
            <a:off x="482684" y="6536581"/>
            <a:ext cx="930384" cy="276999"/>
          </a:xfrm>
          <a:prstGeom prst="rect">
            <a:avLst/>
          </a:prstGeom>
          <a:noFill/>
        </p:spPr>
        <p:txBody>
          <a:bodyPr wrap="none" rtlCol="0">
            <a:spAutoFit/>
          </a:bodyPr>
          <a:lstStyle/>
          <a:p>
            <a:pPr algn="ctr"/>
            <a:r>
              <a:rPr lang="fr-FR" sz="1200" dirty="0"/>
              <a:t>V. « </a:t>
            </a:r>
            <a:r>
              <a:rPr lang="fr-FR" sz="1200" dirty="0" err="1"/>
              <a:t>calin</a:t>
            </a:r>
            <a:r>
              <a:rPr lang="fr-FR" sz="1200" dirty="0"/>
              <a:t> »</a:t>
            </a:r>
          </a:p>
        </p:txBody>
      </p:sp>
      <p:pic>
        <p:nvPicPr>
          <p:cNvPr id="12" name="Picture 31" descr="D:\Users\blisan\Pictures\perso\poutine culte personnalité\index5.jpg">
            <a:extLst>
              <a:ext uri="{FF2B5EF4-FFF2-40B4-BE49-F238E27FC236}">
                <a16:creationId xmlns:a16="http://schemas.microsoft.com/office/drawing/2014/main" id="{083578AA-3F35-4309-A53B-69B21EF70E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10438" y="1641871"/>
            <a:ext cx="2095301" cy="1037798"/>
          </a:xfrm>
          <a:prstGeom prst="rect">
            <a:avLst/>
          </a:prstGeom>
          <a:noFill/>
          <a:extLst>
            <a:ext uri="{909E8E84-426E-40DD-AFC4-6F175D3DCCD1}">
              <a14:hiddenFill xmlns:a14="http://schemas.microsoft.com/office/drawing/2010/main">
                <a:solidFill>
                  <a:srgbClr val="FFFFFF"/>
                </a:solidFill>
              </a14:hiddenFill>
            </a:ext>
          </a:extLst>
        </p:spPr>
      </p:pic>
      <p:sp>
        <p:nvSpPr>
          <p:cNvPr id="13" name="ZoneTexte 12">
            <a:extLst>
              <a:ext uri="{FF2B5EF4-FFF2-40B4-BE49-F238E27FC236}">
                <a16:creationId xmlns:a16="http://schemas.microsoft.com/office/drawing/2014/main" id="{F7C130E6-FF9A-40EF-AD1A-A710A8B3A211}"/>
              </a:ext>
            </a:extLst>
          </p:cNvPr>
          <p:cNvSpPr txBox="1"/>
          <p:nvPr/>
        </p:nvSpPr>
        <p:spPr>
          <a:xfrm>
            <a:off x="3929416" y="2680595"/>
            <a:ext cx="1443345" cy="276999"/>
          </a:xfrm>
          <a:prstGeom prst="rect">
            <a:avLst/>
          </a:prstGeom>
          <a:noFill/>
        </p:spPr>
        <p:txBody>
          <a:bodyPr wrap="none" rtlCol="0">
            <a:spAutoFit/>
          </a:bodyPr>
          <a:lstStyle/>
          <a:p>
            <a:pPr algn="ctr"/>
            <a:r>
              <a:rPr lang="fr-FR" sz="1200" dirty="0"/>
              <a:t>V. pilotant sa moto</a:t>
            </a:r>
          </a:p>
        </p:txBody>
      </p:sp>
      <p:pic>
        <p:nvPicPr>
          <p:cNvPr id="14" name="Picture 30" descr="D:\Users\blisan\Pictures\perso\poutine culte personnalité\index6.jpg">
            <a:extLst>
              <a:ext uri="{FF2B5EF4-FFF2-40B4-BE49-F238E27FC236}">
                <a16:creationId xmlns:a16="http://schemas.microsoft.com/office/drawing/2014/main" id="{80643B04-F027-4581-AACA-A04BCE7D27A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78741" y="1650586"/>
            <a:ext cx="1730499" cy="865250"/>
          </a:xfrm>
          <a:prstGeom prst="rect">
            <a:avLst/>
          </a:prstGeom>
          <a:noFill/>
          <a:extLst>
            <a:ext uri="{909E8E84-426E-40DD-AFC4-6F175D3DCCD1}">
              <a14:hiddenFill xmlns:a14="http://schemas.microsoft.com/office/drawing/2010/main">
                <a:solidFill>
                  <a:srgbClr val="FFFFFF"/>
                </a:solidFill>
              </a14:hiddenFill>
            </a:ext>
          </a:extLst>
        </p:spPr>
      </p:pic>
      <p:sp>
        <p:nvSpPr>
          <p:cNvPr id="15" name="ZoneTexte 14">
            <a:extLst>
              <a:ext uri="{FF2B5EF4-FFF2-40B4-BE49-F238E27FC236}">
                <a16:creationId xmlns:a16="http://schemas.microsoft.com/office/drawing/2014/main" id="{A226D4DF-76EA-4D1A-938E-53364FC6ADA6}"/>
              </a:ext>
            </a:extLst>
          </p:cNvPr>
          <p:cNvSpPr txBox="1"/>
          <p:nvPr/>
        </p:nvSpPr>
        <p:spPr>
          <a:xfrm>
            <a:off x="5912405" y="2515836"/>
            <a:ext cx="1755930" cy="276999"/>
          </a:xfrm>
          <a:prstGeom prst="rect">
            <a:avLst/>
          </a:prstGeom>
          <a:noFill/>
        </p:spPr>
        <p:txBody>
          <a:bodyPr wrap="none" rtlCol="0">
            <a:spAutoFit/>
          </a:bodyPr>
          <a:lstStyle/>
          <a:p>
            <a:pPr algn="ctr"/>
            <a:r>
              <a:rPr lang="fr-FR" sz="1200" dirty="0"/>
              <a:t>V. pilote de bombardier</a:t>
            </a:r>
          </a:p>
        </p:txBody>
      </p:sp>
      <p:pic>
        <p:nvPicPr>
          <p:cNvPr id="16" name="Picture 29" descr="D:\Users\blisan\Pictures\perso\poutine culte personnalité\index7.jpg">
            <a:extLst>
              <a:ext uri="{FF2B5EF4-FFF2-40B4-BE49-F238E27FC236}">
                <a16:creationId xmlns:a16="http://schemas.microsoft.com/office/drawing/2014/main" id="{56EDA89A-DCFF-4183-BE39-B7F45FB89A5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430" y="3429000"/>
            <a:ext cx="1721939" cy="1156338"/>
          </a:xfrm>
          <a:prstGeom prst="rect">
            <a:avLst/>
          </a:prstGeom>
          <a:noFill/>
          <a:extLst>
            <a:ext uri="{909E8E84-426E-40DD-AFC4-6F175D3DCCD1}">
              <a14:hiddenFill xmlns:a14="http://schemas.microsoft.com/office/drawing/2010/main">
                <a:solidFill>
                  <a:srgbClr val="FFFFFF"/>
                </a:solidFill>
              </a14:hiddenFill>
            </a:ext>
          </a:extLst>
        </p:spPr>
      </p:pic>
      <p:sp>
        <p:nvSpPr>
          <p:cNvPr id="17" name="ZoneTexte 16">
            <a:extLst>
              <a:ext uri="{FF2B5EF4-FFF2-40B4-BE49-F238E27FC236}">
                <a16:creationId xmlns:a16="http://schemas.microsoft.com/office/drawing/2014/main" id="{A9CEB67B-196A-449A-8887-18D1582E6FEE}"/>
              </a:ext>
            </a:extLst>
          </p:cNvPr>
          <p:cNvSpPr txBox="1"/>
          <p:nvPr/>
        </p:nvSpPr>
        <p:spPr>
          <a:xfrm>
            <a:off x="247332" y="4585338"/>
            <a:ext cx="1698037" cy="461665"/>
          </a:xfrm>
          <a:prstGeom prst="rect">
            <a:avLst/>
          </a:prstGeom>
          <a:noFill/>
        </p:spPr>
        <p:txBody>
          <a:bodyPr wrap="square" rtlCol="0">
            <a:spAutoFit/>
          </a:bodyPr>
          <a:lstStyle/>
          <a:p>
            <a:pPr algn="ctr"/>
            <a:r>
              <a:rPr lang="fr-FR" sz="1200" dirty="0"/>
              <a:t>V. montant un cheval l’hiver</a:t>
            </a:r>
          </a:p>
        </p:txBody>
      </p:sp>
      <p:pic>
        <p:nvPicPr>
          <p:cNvPr id="18" name="Picture 28" descr="D:\Users\blisan\Pictures\perso\poutine culte personnalité\images2.jpg">
            <a:extLst>
              <a:ext uri="{FF2B5EF4-FFF2-40B4-BE49-F238E27FC236}">
                <a16:creationId xmlns:a16="http://schemas.microsoft.com/office/drawing/2014/main" id="{C2C2FA38-F77C-4889-8F14-EE0744D4BCC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64650" y="5157192"/>
            <a:ext cx="1532062" cy="1061095"/>
          </a:xfrm>
          <a:prstGeom prst="rect">
            <a:avLst/>
          </a:prstGeom>
          <a:noFill/>
          <a:extLst>
            <a:ext uri="{909E8E84-426E-40DD-AFC4-6F175D3DCCD1}">
              <a14:hiddenFill xmlns:a14="http://schemas.microsoft.com/office/drawing/2010/main">
                <a:solidFill>
                  <a:srgbClr val="FFFFFF"/>
                </a:solidFill>
              </a14:hiddenFill>
            </a:ext>
          </a:extLst>
        </p:spPr>
      </p:pic>
      <p:sp>
        <p:nvSpPr>
          <p:cNvPr id="19" name="ZoneTexte 18">
            <a:extLst>
              <a:ext uri="{FF2B5EF4-FFF2-40B4-BE49-F238E27FC236}">
                <a16:creationId xmlns:a16="http://schemas.microsoft.com/office/drawing/2014/main" id="{C782236E-6392-402A-A6D3-A2D54D86DA65}"/>
              </a:ext>
            </a:extLst>
          </p:cNvPr>
          <p:cNvSpPr txBox="1"/>
          <p:nvPr/>
        </p:nvSpPr>
        <p:spPr>
          <a:xfrm>
            <a:off x="7020272" y="6220659"/>
            <a:ext cx="2016223" cy="461665"/>
          </a:xfrm>
          <a:prstGeom prst="rect">
            <a:avLst/>
          </a:prstGeom>
          <a:noFill/>
        </p:spPr>
        <p:txBody>
          <a:bodyPr wrap="square" rtlCol="0">
            <a:spAutoFit/>
          </a:bodyPr>
          <a:lstStyle/>
          <a:p>
            <a:pPr algn="ctr"/>
            <a:r>
              <a:rPr lang="fr-FR" sz="1200" dirty="0"/>
              <a:t>V. Ancien officier du KGB à l’entraînement au pistolet</a:t>
            </a:r>
          </a:p>
        </p:txBody>
      </p:sp>
      <p:pic>
        <p:nvPicPr>
          <p:cNvPr id="20" name="Picture 33">
            <a:extLst>
              <a:ext uri="{FF2B5EF4-FFF2-40B4-BE49-F238E27FC236}">
                <a16:creationId xmlns:a16="http://schemas.microsoft.com/office/drawing/2014/main" id="{21846E2C-6F3E-4C39-AC01-50C297EF9B3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706024" y="1662830"/>
            <a:ext cx="1352931" cy="11300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ZoneTexte 20">
            <a:extLst>
              <a:ext uri="{FF2B5EF4-FFF2-40B4-BE49-F238E27FC236}">
                <a16:creationId xmlns:a16="http://schemas.microsoft.com/office/drawing/2014/main" id="{16E744BD-DB43-464E-B87E-DBF06C4C463B}"/>
              </a:ext>
            </a:extLst>
          </p:cNvPr>
          <p:cNvSpPr txBox="1"/>
          <p:nvPr/>
        </p:nvSpPr>
        <p:spPr>
          <a:xfrm>
            <a:off x="7873214" y="2792835"/>
            <a:ext cx="981679" cy="276999"/>
          </a:xfrm>
          <a:prstGeom prst="rect">
            <a:avLst/>
          </a:prstGeom>
          <a:noFill/>
        </p:spPr>
        <p:txBody>
          <a:bodyPr wrap="none" rtlCol="0">
            <a:spAutoFit/>
          </a:bodyPr>
          <a:lstStyle/>
          <a:p>
            <a:pPr algn="ctr"/>
            <a:r>
              <a:rPr lang="fr-FR" sz="1200" dirty="0"/>
              <a:t>V. chasseur</a:t>
            </a:r>
          </a:p>
        </p:txBody>
      </p:sp>
      <p:pic>
        <p:nvPicPr>
          <p:cNvPr id="22" name="Picture 34">
            <a:extLst>
              <a:ext uri="{FF2B5EF4-FFF2-40B4-BE49-F238E27FC236}">
                <a16:creationId xmlns:a16="http://schemas.microsoft.com/office/drawing/2014/main" id="{3AB5F5CF-C1C6-4514-839C-6ED72DF76BD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75163" y="3371472"/>
            <a:ext cx="1514475"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ZoneTexte 22">
            <a:extLst>
              <a:ext uri="{FF2B5EF4-FFF2-40B4-BE49-F238E27FC236}">
                <a16:creationId xmlns:a16="http://schemas.microsoft.com/office/drawing/2014/main" id="{DD427585-FC1E-4637-B774-EBEFF0CA2213}"/>
              </a:ext>
            </a:extLst>
          </p:cNvPr>
          <p:cNvSpPr txBox="1"/>
          <p:nvPr/>
        </p:nvSpPr>
        <p:spPr>
          <a:xfrm>
            <a:off x="1413068" y="5131264"/>
            <a:ext cx="2153355" cy="276999"/>
          </a:xfrm>
          <a:prstGeom prst="rect">
            <a:avLst/>
          </a:prstGeom>
          <a:noFill/>
        </p:spPr>
        <p:txBody>
          <a:bodyPr wrap="square" rtlCol="0">
            <a:spAutoFit/>
          </a:bodyPr>
          <a:lstStyle/>
          <a:p>
            <a:pPr algn="r"/>
            <a:r>
              <a:rPr lang="fr-FR" sz="1200" dirty="0"/>
              <a:t>V. montant un cheval, l’été</a:t>
            </a:r>
          </a:p>
        </p:txBody>
      </p:sp>
      <p:pic>
        <p:nvPicPr>
          <p:cNvPr id="24" name="Picture 21" descr="D:\Users\blisan\Pictures\perso\poutine culte personnalité\index11.jpg">
            <a:extLst>
              <a:ext uri="{FF2B5EF4-FFF2-40B4-BE49-F238E27FC236}">
                <a16:creationId xmlns:a16="http://schemas.microsoft.com/office/drawing/2014/main" id="{76AB9C02-8C1A-4AF2-8075-CF4F5659752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13058" y="2957594"/>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25" name="ZoneTexte 24">
            <a:extLst>
              <a:ext uri="{FF2B5EF4-FFF2-40B4-BE49-F238E27FC236}">
                <a16:creationId xmlns:a16="http://schemas.microsoft.com/office/drawing/2014/main" id="{3F4D1092-3E0D-43B8-93F9-C1B9566D2890}"/>
              </a:ext>
            </a:extLst>
          </p:cNvPr>
          <p:cNvSpPr txBox="1"/>
          <p:nvPr/>
        </p:nvSpPr>
        <p:spPr>
          <a:xfrm>
            <a:off x="3903769" y="4856598"/>
            <a:ext cx="1468992" cy="276999"/>
          </a:xfrm>
          <a:prstGeom prst="rect">
            <a:avLst/>
          </a:prstGeom>
          <a:noFill/>
        </p:spPr>
        <p:txBody>
          <a:bodyPr wrap="none" rtlCol="0">
            <a:spAutoFit/>
          </a:bodyPr>
          <a:lstStyle/>
          <a:p>
            <a:pPr algn="ctr"/>
            <a:r>
              <a:rPr lang="fr-FR" sz="1200" dirty="0"/>
              <a:t>V. Judoka et au ski</a:t>
            </a:r>
          </a:p>
        </p:txBody>
      </p:sp>
      <p:pic>
        <p:nvPicPr>
          <p:cNvPr id="26" name="Picture 24" descr="D:\Users\blisan\Pictures\perso\poutine culte personnalité\images7.jpg">
            <a:extLst>
              <a:ext uri="{FF2B5EF4-FFF2-40B4-BE49-F238E27FC236}">
                <a16:creationId xmlns:a16="http://schemas.microsoft.com/office/drawing/2014/main" id="{4C4A717B-7D9D-48EB-A46D-AAFE44633DF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78741" y="2819094"/>
            <a:ext cx="1735170" cy="1608570"/>
          </a:xfrm>
          <a:prstGeom prst="rect">
            <a:avLst/>
          </a:prstGeom>
          <a:noFill/>
          <a:extLst>
            <a:ext uri="{909E8E84-426E-40DD-AFC4-6F175D3DCCD1}">
              <a14:hiddenFill xmlns:a14="http://schemas.microsoft.com/office/drawing/2010/main">
                <a:solidFill>
                  <a:srgbClr val="FFFFFF"/>
                </a:solidFill>
              </a14:hiddenFill>
            </a:ext>
          </a:extLst>
        </p:spPr>
      </p:pic>
      <p:sp>
        <p:nvSpPr>
          <p:cNvPr id="27" name="ZoneTexte 26">
            <a:extLst>
              <a:ext uri="{FF2B5EF4-FFF2-40B4-BE49-F238E27FC236}">
                <a16:creationId xmlns:a16="http://schemas.microsoft.com/office/drawing/2014/main" id="{4CF8CFAF-F763-4384-A388-020A2163237E}"/>
              </a:ext>
            </a:extLst>
          </p:cNvPr>
          <p:cNvSpPr txBox="1"/>
          <p:nvPr/>
        </p:nvSpPr>
        <p:spPr>
          <a:xfrm>
            <a:off x="6381627" y="4424176"/>
            <a:ext cx="853439" cy="276999"/>
          </a:xfrm>
          <a:prstGeom prst="rect">
            <a:avLst/>
          </a:prstGeom>
          <a:noFill/>
        </p:spPr>
        <p:txBody>
          <a:bodyPr wrap="none" rtlCol="0">
            <a:spAutoFit/>
          </a:bodyPr>
          <a:lstStyle/>
          <a:p>
            <a:pPr algn="ctr"/>
            <a:r>
              <a:rPr lang="fr-FR" sz="1200" dirty="0"/>
              <a:t>V. Judoka</a:t>
            </a:r>
          </a:p>
        </p:txBody>
      </p:sp>
      <p:pic>
        <p:nvPicPr>
          <p:cNvPr id="28" name="Picture 19" descr="D:\Users\blisan\Pictures\perso\poutine culte personnalité\images15.jpg">
            <a:extLst>
              <a:ext uri="{FF2B5EF4-FFF2-40B4-BE49-F238E27FC236}">
                <a16:creationId xmlns:a16="http://schemas.microsoft.com/office/drawing/2014/main" id="{50C2EC98-5B01-4636-8592-DC8598BAD2E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77128" y="3140143"/>
            <a:ext cx="1377653" cy="916766"/>
          </a:xfrm>
          <a:prstGeom prst="rect">
            <a:avLst/>
          </a:prstGeom>
          <a:noFill/>
          <a:extLst>
            <a:ext uri="{909E8E84-426E-40DD-AFC4-6F175D3DCCD1}">
              <a14:hiddenFill xmlns:a14="http://schemas.microsoft.com/office/drawing/2010/main">
                <a:solidFill>
                  <a:srgbClr val="FFFFFF"/>
                </a:solidFill>
              </a14:hiddenFill>
            </a:ext>
          </a:extLst>
        </p:spPr>
      </p:pic>
      <p:sp>
        <p:nvSpPr>
          <p:cNvPr id="29" name="ZoneTexte 28">
            <a:extLst>
              <a:ext uri="{FF2B5EF4-FFF2-40B4-BE49-F238E27FC236}">
                <a16:creationId xmlns:a16="http://schemas.microsoft.com/office/drawing/2014/main" id="{F852AB06-8FCA-468C-AE6F-8E1D1C1779A7}"/>
              </a:ext>
            </a:extLst>
          </p:cNvPr>
          <p:cNvSpPr txBox="1"/>
          <p:nvPr/>
        </p:nvSpPr>
        <p:spPr>
          <a:xfrm>
            <a:off x="7701996" y="4056909"/>
            <a:ext cx="1442003" cy="461665"/>
          </a:xfrm>
          <a:prstGeom prst="rect">
            <a:avLst/>
          </a:prstGeom>
          <a:noFill/>
        </p:spPr>
        <p:txBody>
          <a:bodyPr wrap="square" rtlCol="0">
            <a:spAutoFit/>
          </a:bodyPr>
          <a:lstStyle/>
          <a:p>
            <a:pPr algn="ctr"/>
            <a:r>
              <a:rPr lang="fr-FR" sz="1200" dirty="0"/>
              <a:t>V. pilotant sa motoneige</a:t>
            </a:r>
          </a:p>
        </p:txBody>
      </p:sp>
      <p:pic>
        <p:nvPicPr>
          <p:cNvPr id="30" name="Picture 18" descr="D:\Users\blisan\Pictures\perso\poutine culte personnalité\images19.jpg">
            <a:extLst>
              <a:ext uri="{FF2B5EF4-FFF2-40B4-BE49-F238E27FC236}">
                <a16:creationId xmlns:a16="http://schemas.microsoft.com/office/drawing/2014/main" id="{8EC25EF4-65FB-48AC-8DBA-26AC6E27FC9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19140" y="5502977"/>
            <a:ext cx="1682859" cy="1119866"/>
          </a:xfrm>
          <a:prstGeom prst="rect">
            <a:avLst/>
          </a:prstGeom>
          <a:noFill/>
          <a:extLst>
            <a:ext uri="{909E8E84-426E-40DD-AFC4-6F175D3DCCD1}">
              <a14:hiddenFill xmlns:a14="http://schemas.microsoft.com/office/drawing/2010/main">
                <a:solidFill>
                  <a:srgbClr val="FFFFFF"/>
                </a:solidFill>
              </a14:hiddenFill>
            </a:ext>
          </a:extLst>
        </p:spPr>
      </p:pic>
      <p:sp>
        <p:nvSpPr>
          <p:cNvPr id="31" name="ZoneTexte 30">
            <a:extLst>
              <a:ext uri="{FF2B5EF4-FFF2-40B4-BE49-F238E27FC236}">
                <a16:creationId xmlns:a16="http://schemas.microsoft.com/office/drawing/2014/main" id="{13774DF4-3466-4847-A48D-AEAEF330677F}"/>
              </a:ext>
            </a:extLst>
          </p:cNvPr>
          <p:cNvSpPr txBox="1"/>
          <p:nvPr/>
        </p:nvSpPr>
        <p:spPr>
          <a:xfrm>
            <a:off x="2095289" y="6583125"/>
            <a:ext cx="930384" cy="276999"/>
          </a:xfrm>
          <a:prstGeom prst="rect">
            <a:avLst/>
          </a:prstGeom>
          <a:noFill/>
        </p:spPr>
        <p:txBody>
          <a:bodyPr wrap="none" rtlCol="0">
            <a:spAutoFit/>
          </a:bodyPr>
          <a:lstStyle/>
          <a:p>
            <a:pPr algn="ctr"/>
            <a:r>
              <a:rPr lang="fr-FR" sz="1200" dirty="0"/>
              <a:t>V. « </a:t>
            </a:r>
            <a:r>
              <a:rPr lang="fr-FR" sz="1200" dirty="0" err="1"/>
              <a:t>calin</a:t>
            </a:r>
            <a:r>
              <a:rPr lang="fr-FR" sz="1200" dirty="0"/>
              <a:t> »</a:t>
            </a:r>
          </a:p>
        </p:txBody>
      </p:sp>
      <p:pic>
        <p:nvPicPr>
          <p:cNvPr id="32" name="Picture 16" descr="D:\Users\blisan\Pictures\perso\poutine culte personnalité\images23.jpg">
            <a:extLst>
              <a:ext uri="{FF2B5EF4-FFF2-40B4-BE49-F238E27FC236}">
                <a16:creationId xmlns:a16="http://schemas.microsoft.com/office/drawing/2014/main" id="{C898CB1C-E33F-47D1-805D-2FBDA8B363B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19957" y="5150387"/>
            <a:ext cx="2091201" cy="1472456"/>
          </a:xfrm>
          <a:prstGeom prst="rect">
            <a:avLst/>
          </a:prstGeom>
          <a:noFill/>
          <a:extLst>
            <a:ext uri="{909E8E84-426E-40DD-AFC4-6F175D3DCCD1}">
              <a14:hiddenFill xmlns:a14="http://schemas.microsoft.com/office/drawing/2010/main">
                <a:solidFill>
                  <a:srgbClr val="FFFFFF"/>
                </a:solidFill>
              </a14:hiddenFill>
            </a:ext>
          </a:extLst>
        </p:spPr>
      </p:pic>
      <p:sp>
        <p:nvSpPr>
          <p:cNvPr id="33" name="ZoneTexte 32">
            <a:extLst>
              <a:ext uri="{FF2B5EF4-FFF2-40B4-BE49-F238E27FC236}">
                <a16:creationId xmlns:a16="http://schemas.microsoft.com/office/drawing/2014/main" id="{0C6C02CF-9A02-4C42-803E-58F1B525A587}"/>
              </a:ext>
            </a:extLst>
          </p:cNvPr>
          <p:cNvSpPr txBox="1"/>
          <p:nvPr/>
        </p:nvSpPr>
        <p:spPr>
          <a:xfrm>
            <a:off x="2484919" y="3088322"/>
            <a:ext cx="1161215" cy="276999"/>
          </a:xfrm>
          <a:prstGeom prst="rect">
            <a:avLst/>
          </a:prstGeom>
          <a:noFill/>
        </p:spPr>
        <p:txBody>
          <a:bodyPr wrap="none" rtlCol="0">
            <a:spAutoFit/>
          </a:bodyPr>
          <a:lstStyle/>
          <a:p>
            <a:pPr algn="ctr"/>
            <a:r>
              <a:rPr lang="fr-FR" sz="1200" dirty="0"/>
              <a:t>V. pilote de F1</a:t>
            </a:r>
          </a:p>
        </p:txBody>
      </p:sp>
      <p:pic>
        <p:nvPicPr>
          <p:cNvPr id="34" name="Picture 3" descr="D:\Users\blisan\Pictures\perso\poutine culte personnalité\index2.jpg">
            <a:extLst>
              <a:ext uri="{FF2B5EF4-FFF2-40B4-BE49-F238E27FC236}">
                <a16:creationId xmlns:a16="http://schemas.microsoft.com/office/drawing/2014/main" id="{C24B0E59-7CCC-41EE-9BBF-8370B949E641}"/>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94027" y="4853207"/>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35" name="ZoneTexte 34">
            <a:extLst>
              <a:ext uri="{FF2B5EF4-FFF2-40B4-BE49-F238E27FC236}">
                <a16:creationId xmlns:a16="http://schemas.microsoft.com/office/drawing/2014/main" id="{C681D6B3-1CD1-40D3-B39D-C334172948FF}"/>
              </a:ext>
            </a:extLst>
          </p:cNvPr>
          <p:cNvSpPr txBox="1"/>
          <p:nvPr/>
        </p:nvSpPr>
        <p:spPr>
          <a:xfrm>
            <a:off x="6011904" y="5998677"/>
            <a:ext cx="835806" cy="276999"/>
          </a:xfrm>
          <a:prstGeom prst="rect">
            <a:avLst/>
          </a:prstGeom>
          <a:noFill/>
        </p:spPr>
        <p:txBody>
          <a:bodyPr wrap="none" rtlCol="0">
            <a:spAutoFit/>
          </a:bodyPr>
          <a:lstStyle/>
          <a:p>
            <a:pPr algn="ctr"/>
            <a:r>
              <a:rPr lang="fr-FR" sz="1200" dirty="0"/>
              <a:t>V. nageur</a:t>
            </a:r>
          </a:p>
        </p:txBody>
      </p:sp>
      <p:pic>
        <p:nvPicPr>
          <p:cNvPr id="36" name="Picture 3" descr="D:\Users\blisan\Pictures\perso\poutine culte personnalité\Putin militaire_bis_s.jpg">
            <a:extLst>
              <a:ext uri="{FF2B5EF4-FFF2-40B4-BE49-F238E27FC236}">
                <a16:creationId xmlns:a16="http://schemas.microsoft.com/office/drawing/2014/main" id="{51CD59D1-DB4C-4A4D-95F5-B6FA88132A55}"/>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171856" y="1650586"/>
            <a:ext cx="1133475" cy="1476375"/>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D:\Users\blisan\Pictures\perso\poutine culte personnalité\poutine ski1.jpg">
            <a:extLst>
              <a:ext uri="{FF2B5EF4-FFF2-40B4-BE49-F238E27FC236}">
                <a16:creationId xmlns:a16="http://schemas.microsoft.com/office/drawing/2014/main" id="{FF53C2D2-0186-40D1-9465-088913781C8A}"/>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842262" y="1737131"/>
            <a:ext cx="1317863" cy="876978"/>
          </a:xfrm>
          <a:prstGeom prst="rect">
            <a:avLst/>
          </a:prstGeom>
          <a:noFill/>
          <a:extLst>
            <a:ext uri="{909E8E84-426E-40DD-AFC4-6F175D3DCCD1}">
              <a14:hiddenFill xmlns:a14="http://schemas.microsoft.com/office/drawing/2010/main">
                <a:solidFill>
                  <a:srgbClr val="FFFFFF"/>
                </a:solidFill>
              </a14:hiddenFill>
            </a:ext>
          </a:extLst>
        </p:spPr>
      </p:pic>
      <p:sp>
        <p:nvSpPr>
          <p:cNvPr id="38" name="ZoneTexte 37">
            <a:extLst>
              <a:ext uri="{FF2B5EF4-FFF2-40B4-BE49-F238E27FC236}">
                <a16:creationId xmlns:a16="http://schemas.microsoft.com/office/drawing/2014/main" id="{15B145EE-2DE7-4717-8A6B-ED865296F420}"/>
              </a:ext>
            </a:extLst>
          </p:cNvPr>
          <p:cNvSpPr txBox="1"/>
          <p:nvPr/>
        </p:nvSpPr>
        <p:spPr>
          <a:xfrm>
            <a:off x="9847648" y="2593219"/>
            <a:ext cx="1307089" cy="276999"/>
          </a:xfrm>
          <a:prstGeom prst="rect">
            <a:avLst/>
          </a:prstGeom>
          <a:noFill/>
        </p:spPr>
        <p:txBody>
          <a:bodyPr wrap="none" rtlCol="0">
            <a:spAutoFit/>
          </a:bodyPr>
          <a:lstStyle/>
          <a:p>
            <a:pPr algn="ctr"/>
            <a:r>
              <a:rPr lang="fr-FR" sz="1200" dirty="0"/>
              <a:t>V. Faisant du ski</a:t>
            </a:r>
          </a:p>
        </p:txBody>
      </p:sp>
      <p:sp>
        <p:nvSpPr>
          <p:cNvPr id="39" name="ZoneTexte 38">
            <a:extLst>
              <a:ext uri="{FF2B5EF4-FFF2-40B4-BE49-F238E27FC236}">
                <a16:creationId xmlns:a16="http://schemas.microsoft.com/office/drawing/2014/main" id="{EC506FD9-E5C4-435C-8AFA-C2E05CE9B9B0}"/>
              </a:ext>
            </a:extLst>
          </p:cNvPr>
          <p:cNvSpPr txBox="1"/>
          <p:nvPr/>
        </p:nvSpPr>
        <p:spPr>
          <a:xfrm>
            <a:off x="9252565" y="3206602"/>
            <a:ext cx="2743200" cy="3293209"/>
          </a:xfrm>
          <a:prstGeom prst="rect">
            <a:avLst/>
          </a:prstGeom>
          <a:noFill/>
        </p:spPr>
        <p:txBody>
          <a:bodyPr wrap="square" rtlCol="0">
            <a:spAutoFit/>
          </a:bodyPr>
          <a:lstStyle/>
          <a:p>
            <a:pPr algn="just"/>
            <a:r>
              <a:rPr lang="fr-FR" sz="2600" dirty="0">
                <a:solidFill>
                  <a:schemeClr val="accent6">
                    <a:lumMod val="50000"/>
                  </a:schemeClr>
                </a:solidFill>
              </a:rPr>
              <a:t>Leur mégalomanie est telle qu’ils ont besoin de faire croire qu’ils sont surhumains. Et ses fidèles finissent par le croire. Et eux-mêmes idem.</a:t>
            </a:r>
          </a:p>
        </p:txBody>
      </p:sp>
    </p:spTree>
    <p:extLst>
      <p:ext uri="{BB962C8B-B14F-4D97-AF65-F5344CB8AC3E}">
        <p14:creationId xmlns:p14="http://schemas.microsoft.com/office/powerpoint/2010/main" val="486305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391064AA-1D62-4CBC-9EC7-F36A8E684AB8}"/>
              </a:ext>
            </a:extLst>
          </p:cNvPr>
          <p:cNvSpPr>
            <a:spLocks noGrp="1"/>
          </p:cNvSpPr>
          <p:nvPr>
            <p:ph type="sldNum" sz="quarter" idx="12"/>
          </p:nvPr>
        </p:nvSpPr>
        <p:spPr/>
        <p:txBody>
          <a:bodyPr/>
          <a:lstStyle/>
          <a:p>
            <a:fld id="{00601B0F-E5FE-4847-83FE-C451199EBF8E}" type="slidenum">
              <a:rPr lang="fr-FR" smtClean="0"/>
              <a:t>5</a:t>
            </a:fld>
            <a:endParaRPr lang="fr-FR"/>
          </a:p>
        </p:txBody>
      </p:sp>
      <p:sp>
        <p:nvSpPr>
          <p:cNvPr id="4" name="ZoneTexte 3">
            <a:extLst>
              <a:ext uri="{FF2B5EF4-FFF2-40B4-BE49-F238E27FC236}">
                <a16:creationId xmlns:a16="http://schemas.microsoft.com/office/drawing/2014/main" id="{91A9CC0F-7195-4C39-ACB1-CF2C4D7C55C0}"/>
              </a:ext>
            </a:extLst>
          </p:cNvPr>
          <p:cNvSpPr txBox="1"/>
          <p:nvPr/>
        </p:nvSpPr>
        <p:spPr>
          <a:xfrm>
            <a:off x="223839" y="258043"/>
            <a:ext cx="3928714" cy="523220"/>
          </a:xfrm>
          <a:prstGeom prst="rect">
            <a:avLst/>
          </a:prstGeom>
          <a:noFill/>
        </p:spPr>
        <p:txBody>
          <a:bodyPr wrap="square" rtlCol="0">
            <a:spAutoFit/>
          </a:bodyPr>
          <a:lstStyle/>
          <a:p>
            <a:r>
              <a:rPr lang="fr-FR" sz="2800" u="sng" dirty="0">
                <a:solidFill>
                  <a:schemeClr val="accent6">
                    <a:lumMod val="50000"/>
                  </a:schemeClr>
                </a:solidFill>
              </a:rPr>
              <a:t>Culte de la personnalité</a:t>
            </a:r>
            <a:r>
              <a:rPr lang="fr-FR" sz="2800" dirty="0">
                <a:solidFill>
                  <a:schemeClr val="accent6">
                    <a:lumMod val="50000"/>
                  </a:schemeClr>
                </a:solidFill>
              </a:rPr>
              <a:t> </a:t>
            </a:r>
          </a:p>
        </p:txBody>
      </p:sp>
      <p:pic>
        <p:nvPicPr>
          <p:cNvPr id="5" name="Picture 4" descr="D:\Users\blisan\Pictures\perso\poutine culte personnalité\poutine plongée3.jpg">
            <a:extLst>
              <a:ext uri="{FF2B5EF4-FFF2-40B4-BE49-F238E27FC236}">
                <a16:creationId xmlns:a16="http://schemas.microsoft.com/office/drawing/2014/main" id="{A393194E-1127-42F7-AA76-D8A543ADE2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9980" y="5147316"/>
            <a:ext cx="2200376" cy="14642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D:\Users\blisan\Pictures\perso\poutine culte personnalité\images35.jpg">
            <a:extLst>
              <a:ext uri="{FF2B5EF4-FFF2-40B4-BE49-F238E27FC236}">
                <a16:creationId xmlns:a16="http://schemas.microsoft.com/office/drawing/2014/main" id="{B44C30EC-4FBD-4086-9E9E-78DDD1D176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1286" y="907036"/>
            <a:ext cx="2103319" cy="119282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7" descr="D:\Users\blisan\Pictures\perso\poutine culte personnalité\images31.jpg">
            <a:extLst>
              <a:ext uri="{FF2B5EF4-FFF2-40B4-BE49-F238E27FC236}">
                <a16:creationId xmlns:a16="http://schemas.microsoft.com/office/drawing/2014/main" id="{682D0863-B539-4059-ADB7-997C79AF2E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3217729"/>
            <a:ext cx="2287320" cy="163996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D:\Users\blisan\Pictures\perso\poutine culte personnalité\images30.jpg">
            <a:extLst>
              <a:ext uri="{FF2B5EF4-FFF2-40B4-BE49-F238E27FC236}">
                <a16:creationId xmlns:a16="http://schemas.microsoft.com/office/drawing/2014/main" id="{9F99010F-F041-46CF-A883-4385C11775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591" y="3400037"/>
            <a:ext cx="2279169" cy="151668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0" descr="D:\Users\blisan\Pictures\perso\poutine culte personnalité\poutine plongée2.jpg">
            <a:extLst>
              <a:ext uri="{FF2B5EF4-FFF2-40B4-BE49-F238E27FC236}">
                <a16:creationId xmlns:a16="http://schemas.microsoft.com/office/drawing/2014/main" id="{2990CE43-9F76-49DF-9DA8-7F23927DE2C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04247" y="4969902"/>
            <a:ext cx="2218281" cy="147616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1" descr="D:\Users\blisan\Pictures\perso\poutine culte personnalité\poutine plongée1.jpg">
            <a:extLst>
              <a:ext uri="{FF2B5EF4-FFF2-40B4-BE49-F238E27FC236}">
                <a16:creationId xmlns:a16="http://schemas.microsoft.com/office/drawing/2014/main" id="{AD95E2E0-A055-44C8-B3EE-80ED6F9CFF5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838" y="5179612"/>
            <a:ext cx="3314700" cy="138112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3" descr="D:\Users\blisan\Pictures\perso\poutine culte personnalité\images26.jpg">
            <a:extLst>
              <a:ext uri="{FF2B5EF4-FFF2-40B4-BE49-F238E27FC236}">
                <a16:creationId xmlns:a16="http://schemas.microsoft.com/office/drawing/2014/main" id="{C3503BE4-819D-4BA6-A3C4-57755A248C8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07583" y="907036"/>
            <a:ext cx="1686848" cy="118331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4" descr="D:\Users\blisan\Pictures\perso\poutine culte personnalité\images25.jpg">
            <a:extLst>
              <a:ext uri="{FF2B5EF4-FFF2-40B4-BE49-F238E27FC236}">
                <a16:creationId xmlns:a16="http://schemas.microsoft.com/office/drawing/2014/main" id="{CB787D6F-D3CE-4FBE-A9A0-38ADFCBEEAF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38509" y="2902048"/>
            <a:ext cx="262890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5" descr="D:\Users\blisan\Pictures\perso\poutine culte personnalité\images24.jpg">
            <a:extLst>
              <a:ext uri="{FF2B5EF4-FFF2-40B4-BE49-F238E27FC236}">
                <a16:creationId xmlns:a16="http://schemas.microsoft.com/office/drawing/2014/main" id="{528A05DA-3BBF-4F94-92A5-6AAE1AC1AE8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60796" y="596514"/>
            <a:ext cx="1743075"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7" descr="D:\Users\blisan\Pictures\perso\poutine culte personnalité\images22.jpg">
            <a:extLst>
              <a:ext uri="{FF2B5EF4-FFF2-40B4-BE49-F238E27FC236}">
                <a16:creationId xmlns:a16="http://schemas.microsoft.com/office/drawing/2014/main" id="{1F38A907-F67C-4397-A0B7-FBC967CA011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2426" y="1592071"/>
            <a:ext cx="3130232" cy="1565116"/>
          </a:xfrm>
          <a:prstGeom prst="rect">
            <a:avLst/>
          </a:prstGeom>
          <a:noFill/>
          <a:extLst>
            <a:ext uri="{909E8E84-426E-40DD-AFC4-6F175D3DCCD1}">
              <a14:hiddenFill xmlns:a14="http://schemas.microsoft.com/office/drawing/2010/main">
                <a:solidFill>
                  <a:srgbClr val="FFFFFF"/>
                </a:solidFill>
              </a14:hiddenFill>
            </a:ext>
          </a:extLst>
        </p:spPr>
      </p:pic>
      <p:sp>
        <p:nvSpPr>
          <p:cNvPr id="15" name="ZoneTexte 14">
            <a:extLst>
              <a:ext uri="{FF2B5EF4-FFF2-40B4-BE49-F238E27FC236}">
                <a16:creationId xmlns:a16="http://schemas.microsoft.com/office/drawing/2014/main" id="{AB998A92-2E93-4F8C-87A4-89715815E052}"/>
              </a:ext>
            </a:extLst>
          </p:cNvPr>
          <p:cNvSpPr txBox="1"/>
          <p:nvPr/>
        </p:nvSpPr>
        <p:spPr>
          <a:xfrm>
            <a:off x="7445168" y="2499491"/>
            <a:ext cx="1545936" cy="276999"/>
          </a:xfrm>
          <a:prstGeom prst="rect">
            <a:avLst/>
          </a:prstGeom>
          <a:noFill/>
        </p:spPr>
        <p:txBody>
          <a:bodyPr wrap="none" rtlCol="0">
            <a:spAutoFit/>
          </a:bodyPr>
          <a:lstStyle/>
          <a:p>
            <a:pPr algn="ctr"/>
            <a:r>
              <a:rPr lang="fr-FR" sz="1200" dirty="0"/>
              <a:t>V. Faisant du rafting</a:t>
            </a:r>
          </a:p>
        </p:txBody>
      </p:sp>
      <p:sp>
        <p:nvSpPr>
          <p:cNvPr id="16" name="ZoneTexte 15">
            <a:extLst>
              <a:ext uri="{FF2B5EF4-FFF2-40B4-BE49-F238E27FC236}">
                <a16:creationId xmlns:a16="http://schemas.microsoft.com/office/drawing/2014/main" id="{FA382A17-78EC-407B-8D85-A5E48FA99E3B}"/>
              </a:ext>
            </a:extLst>
          </p:cNvPr>
          <p:cNvSpPr txBox="1"/>
          <p:nvPr/>
        </p:nvSpPr>
        <p:spPr>
          <a:xfrm>
            <a:off x="4534188" y="6584566"/>
            <a:ext cx="2011961" cy="276999"/>
          </a:xfrm>
          <a:prstGeom prst="rect">
            <a:avLst/>
          </a:prstGeom>
          <a:noFill/>
        </p:spPr>
        <p:txBody>
          <a:bodyPr wrap="none" rtlCol="0">
            <a:spAutoFit/>
          </a:bodyPr>
          <a:lstStyle/>
          <a:p>
            <a:pPr algn="ctr"/>
            <a:r>
              <a:rPr lang="fr-FR" sz="1200" dirty="0"/>
              <a:t>V. Archéologue sous-marin</a:t>
            </a:r>
          </a:p>
        </p:txBody>
      </p:sp>
      <p:sp>
        <p:nvSpPr>
          <p:cNvPr id="17" name="ZoneTexte 16">
            <a:extLst>
              <a:ext uri="{FF2B5EF4-FFF2-40B4-BE49-F238E27FC236}">
                <a16:creationId xmlns:a16="http://schemas.microsoft.com/office/drawing/2014/main" id="{DA94628B-C4BA-4E92-A248-371F6018B696}"/>
              </a:ext>
            </a:extLst>
          </p:cNvPr>
          <p:cNvSpPr txBox="1"/>
          <p:nvPr/>
        </p:nvSpPr>
        <p:spPr>
          <a:xfrm>
            <a:off x="7436173" y="6446067"/>
            <a:ext cx="954428" cy="276999"/>
          </a:xfrm>
          <a:prstGeom prst="rect">
            <a:avLst/>
          </a:prstGeom>
          <a:noFill/>
        </p:spPr>
        <p:txBody>
          <a:bodyPr wrap="none" rtlCol="0">
            <a:spAutoFit/>
          </a:bodyPr>
          <a:lstStyle/>
          <a:p>
            <a:pPr algn="ctr"/>
            <a:r>
              <a:rPr lang="fr-FR" sz="1200" dirty="0"/>
              <a:t>V. plongeur</a:t>
            </a:r>
          </a:p>
        </p:txBody>
      </p:sp>
      <p:sp>
        <p:nvSpPr>
          <p:cNvPr id="18" name="ZoneTexte 17">
            <a:extLst>
              <a:ext uri="{FF2B5EF4-FFF2-40B4-BE49-F238E27FC236}">
                <a16:creationId xmlns:a16="http://schemas.microsoft.com/office/drawing/2014/main" id="{9ED99D55-BE08-4C6C-A588-4C9F3015D556}"/>
              </a:ext>
            </a:extLst>
          </p:cNvPr>
          <p:cNvSpPr txBox="1"/>
          <p:nvPr/>
        </p:nvSpPr>
        <p:spPr>
          <a:xfrm>
            <a:off x="755576" y="6570002"/>
            <a:ext cx="1953100" cy="276999"/>
          </a:xfrm>
          <a:prstGeom prst="rect">
            <a:avLst/>
          </a:prstGeom>
          <a:noFill/>
        </p:spPr>
        <p:txBody>
          <a:bodyPr wrap="none" rtlCol="0">
            <a:spAutoFit/>
          </a:bodyPr>
          <a:lstStyle/>
          <a:p>
            <a:pPr algn="ctr"/>
            <a:r>
              <a:rPr lang="fr-FR" sz="1200" dirty="0"/>
              <a:t>V. Pilotant un submersible</a:t>
            </a:r>
          </a:p>
        </p:txBody>
      </p:sp>
      <p:sp>
        <p:nvSpPr>
          <p:cNvPr id="19" name="ZoneTexte 18">
            <a:extLst>
              <a:ext uri="{FF2B5EF4-FFF2-40B4-BE49-F238E27FC236}">
                <a16:creationId xmlns:a16="http://schemas.microsoft.com/office/drawing/2014/main" id="{B94516A2-DEF3-4D6E-8F68-A387F58A29D5}"/>
              </a:ext>
            </a:extLst>
          </p:cNvPr>
          <p:cNvSpPr txBox="1"/>
          <p:nvPr/>
        </p:nvSpPr>
        <p:spPr>
          <a:xfrm>
            <a:off x="539552" y="4890982"/>
            <a:ext cx="912750" cy="276999"/>
          </a:xfrm>
          <a:prstGeom prst="rect">
            <a:avLst/>
          </a:prstGeom>
          <a:noFill/>
        </p:spPr>
        <p:txBody>
          <a:bodyPr wrap="none" rtlCol="0">
            <a:spAutoFit/>
          </a:bodyPr>
          <a:lstStyle/>
          <a:p>
            <a:pPr algn="ctr"/>
            <a:r>
              <a:rPr lang="fr-FR" sz="1200" dirty="0"/>
              <a:t>V. pêcheur</a:t>
            </a:r>
          </a:p>
        </p:txBody>
      </p:sp>
      <p:sp>
        <p:nvSpPr>
          <p:cNvPr id="20" name="ZoneTexte 19">
            <a:extLst>
              <a:ext uri="{FF2B5EF4-FFF2-40B4-BE49-F238E27FC236}">
                <a16:creationId xmlns:a16="http://schemas.microsoft.com/office/drawing/2014/main" id="{673CE3E3-D59F-4125-BE25-238F1BB7CF4A}"/>
              </a:ext>
            </a:extLst>
          </p:cNvPr>
          <p:cNvSpPr txBox="1"/>
          <p:nvPr/>
        </p:nvSpPr>
        <p:spPr>
          <a:xfrm>
            <a:off x="1071384" y="3130625"/>
            <a:ext cx="1066639" cy="276999"/>
          </a:xfrm>
          <a:prstGeom prst="rect">
            <a:avLst/>
          </a:prstGeom>
          <a:noFill/>
        </p:spPr>
        <p:txBody>
          <a:bodyPr wrap="none" rtlCol="0">
            <a:spAutoFit/>
          </a:bodyPr>
          <a:lstStyle/>
          <a:p>
            <a:pPr algn="ctr"/>
            <a:r>
              <a:rPr lang="fr-FR" sz="1200" dirty="0"/>
              <a:t>V. hockeyeur</a:t>
            </a:r>
          </a:p>
        </p:txBody>
      </p:sp>
      <p:sp>
        <p:nvSpPr>
          <p:cNvPr id="21" name="ZoneTexte 20">
            <a:extLst>
              <a:ext uri="{FF2B5EF4-FFF2-40B4-BE49-F238E27FC236}">
                <a16:creationId xmlns:a16="http://schemas.microsoft.com/office/drawing/2014/main" id="{4082378B-7E7B-4D3E-B441-F818EAA6D3EB}"/>
              </a:ext>
            </a:extLst>
          </p:cNvPr>
          <p:cNvSpPr txBox="1"/>
          <p:nvPr/>
        </p:nvSpPr>
        <p:spPr>
          <a:xfrm>
            <a:off x="3166214" y="4831402"/>
            <a:ext cx="1210460" cy="276999"/>
          </a:xfrm>
          <a:prstGeom prst="rect">
            <a:avLst/>
          </a:prstGeom>
          <a:noFill/>
        </p:spPr>
        <p:txBody>
          <a:bodyPr wrap="none" rtlCol="0">
            <a:spAutoFit/>
          </a:bodyPr>
          <a:lstStyle/>
          <a:p>
            <a:pPr algn="ctr"/>
            <a:r>
              <a:rPr lang="fr-FR" sz="1200" dirty="0"/>
              <a:t>V. Archéologue</a:t>
            </a:r>
          </a:p>
        </p:txBody>
      </p:sp>
      <p:sp>
        <p:nvSpPr>
          <p:cNvPr id="22" name="ZoneTexte 21">
            <a:extLst>
              <a:ext uri="{FF2B5EF4-FFF2-40B4-BE49-F238E27FC236}">
                <a16:creationId xmlns:a16="http://schemas.microsoft.com/office/drawing/2014/main" id="{337A2855-12DE-4EA9-812A-3B4D49664780}"/>
              </a:ext>
            </a:extLst>
          </p:cNvPr>
          <p:cNvSpPr txBox="1"/>
          <p:nvPr/>
        </p:nvSpPr>
        <p:spPr>
          <a:xfrm>
            <a:off x="7340796" y="4645123"/>
            <a:ext cx="1210909" cy="276999"/>
          </a:xfrm>
          <a:prstGeom prst="rect">
            <a:avLst/>
          </a:prstGeom>
          <a:noFill/>
        </p:spPr>
        <p:txBody>
          <a:bodyPr wrap="none" rtlCol="0">
            <a:spAutoFit/>
          </a:bodyPr>
          <a:lstStyle/>
          <a:p>
            <a:pPr algn="ctr"/>
            <a:r>
              <a:rPr lang="fr-FR" sz="1200" dirty="0"/>
              <a:t>V. pilote d’ULM</a:t>
            </a:r>
          </a:p>
        </p:txBody>
      </p:sp>
      <p:sp>
        <p:nvSpPr>
          <p:cNvPr id="23" name="ZoneTexte 22">
            <a:extLst>
              <a:ext uri="{FF2B5EF4-FFF2-40B4-BE49-F238E27FC236}">
                <a16:creationId xmlns:a16="http://schemas.microsoft.com/office/drawing/2014/main" id="{29166583-6DCF-4AC4-BF62-2A39DF1843F2}"/>
              </a:ext>
            </a:extLst>
          </p:cNvPr>
          <p:cNvSpPr txBox="1"/>
          <p:nvPr/>
        </p:nvSpPr>
        <p:spPr>
          <a:xfrm>
            <a:off x="3307583" y="2059946"/>
            <a:ext cx="3928713" cy="461665"/>
          </a:xfrm>
          <a:prstGeom prst="rect">
            <a:avLst/>
          </a:prstGeom>
          <a:noFill/>
        </p:spPr>
        <p:txBody>
          <a:bodyPr wrap="square" rtlCol="0">
            <a:spAutoFit/>
          </a:bodyPr>
          <a:lstStyle/>
          <a:p>
            <a:pPr algn="ctr"/>
            <a:r>
              <a:rPr lang="fr-FR" sz="1200" dirty="0"/>
              <a:t>V. Chasseur et tireur d’élite. </a:t>
            </a:r>
          </a:p>
          <a:p>
            <a:pPr algn="ctr"/>
            <a:r>
              <a:rPr lang="fr-FR" sz="1200" dirty="0"/>
              <a:t>On y dénote son goût pour les arme.</a:t>
            </a:r>
          </a:p>
        </p:txBody>
      </p:sp>
      <p:sp>
        <p:nvSpPr>
          <p:cNvPr id="24" name="ZoneTexte 23">
            <a:extLst>
              <a:ext uri="{FF2B5EF4-FFF2-40B4-BE49-F238E27FC236}">
                <a16:creationId xmlns:a16="http://schemas.microsoft.com/office/drawing/2014/main" id="{4016FF1C-DE82-4282-8880-BCA7529EAED6}"/>
              </a:ext>
            </a:extLst>
          </p:cNvPr>
          <p:cNvSpPr txBox="1"/>
          <p:nvPr/>
        </p:nvSpPr>
        <p:spPr>
          <a:xfrm>
            <a:off x="9524072" y="452969"/>
            <a:ext cx="2331230" cy="6124754"/>
          </a:xfrm>
          <a:prstGeom prst="rect">
            <a:avLst/>
          </a:prstGeom>
          <a:noFill/>
        </p:spPr>
        <p:txBody>
          <a:bodyPr wrap="square" rtlCol="0">
            <a:spAutoFit/>
          </a:bodyPr>
          <a:lstStyle/>
          <a:p>
            <a:pPr algn="just"/>
            <a:r>
              <a:rPr lang="fr-FR" sz="2800" dirty="0">
                <a:solidFill>
                  <a:srgbClr val="FF0000"/>
                </a:solidFill>
              </a:rPr>
              <a:t>Peut-on croire qu’un homme puisse pratiquer tous ces sports, avoir tous ces talents et qu’il n’y a pas là une mise en scène étudiée, pour faire croire à sa « surhumanité » ?</a:t>
            </a:r>
          </a:p>
        </p:txBody>
      </p:sp>
    </p:spTree>
    <p:extLst>
      <p:ext uri="{BB962C8B-B14F-4D97-AF65-F5344CB8AC3E}">
        <p14:creationId xmlns:p14="http://schemas.microsoft.com/office/powerpoint/2010/main" val="3910615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10F96DC-E384-4264-8A73-44CB8389FC24}"/>
              </a:ext>
            </a:extLst>
          </p:cNvPr>
          <p:cNvSpPr>
            <a:spLocks noGrp="1"/>
          </p:cNvSpPr>
          <p:nvPr>
            <p:ph type="sldNum" sz="quarter" idx="12"/>
          </p:nvPr>
        </p:nvSpPr>
        <p:spPr>
          <a:xfrm>
            <a:off x="9206799" y="6341403"/>
            <a:ext cx="2743200" cy="365125"/>
          </a:xfrm>
        </p:spPr>
        <p:txBody>
          <a:bodyPr/>
          <a:lstStyle/>
          <a:p>
            <a:fld id="{00601B0F-E5FE-4847-83FE-C451199EBF8E}" type="slidenum">
              <a:rPr lang="fr-FR" smtClean="0"/>
              <a:t>6</a:t>
            </a:fld>
            <a:endParaRPr lang="fr-FR" dirty="0"/>
          </a:p>
        </p:txBody>
      </p:sp>
      <p:sp>
        <p:nvSpPr>
          <p:cNvPr id="5" name="ZoneTexte 4">
            <a:extLst>
              <a:ext uri="{FF2B5EF4-FFF2-40B4-BE49-F238E27FC236}">
                <a16:creationId xmlns:a16="http://schemas.microsoft.com/office/drawing/2014/main" id="{649D5302-59E4-4E20-86D0-435F6BE35272}"/>
              </a:ext>
            </a:extLst>
          </p:cNvPr>
          <p:cNvSpPr txBox="1"/>
          <p:nvPr/>
        </p:nvSpPr>
        <p:spPr>
          <a:xfrm>
            <a:off x="71833" y="3125199"/>
            <a:ext cx="4864720" cy="1169551"/>
          </a:xfrm>
          <a:prstGeom prst="rect">
            <a:avLst/>
          </a:prstGeom>
          <a:noFill/>
        </p:spPr>
        <p:txBody>
          <a:bodyPr wrap="square" rtlCol="0">
            <a:spAutoFit/>
          </a:bodyPr>
          <a:lstStyle/>
          <a:p>
            <a:pPr algn="ctr"/>
            <a:r>
              <a:rPr lang="fr-FR" sz="1000" dirty="0"/>
              <a:t>Rassemblement en son honneur en Tchétchénie, exposition de tableaux le présentant en "Hercule" accomplissant ses « douze travaux »  à Moscou, vidéo d'enfants chantant ses louanges: Vladimir Poutine fête ses 62 ans. Source : 1) à g. </a:t>
            </a:r>
            <a:r>
              <a:rPr lang="fr-FR" sz="1000" dirty="0">
                <a:hlinkClick r:id="rId2"/>
              </a:rPr>
              <a:t>http://www.lorientlejour.com/article/889889/adore-loue-chante-poutine-fete-ses-62-ans-dans-la-taiga-siberienne.html</a:t>
            </a:r>
            <a:r>
              <a:rPr lang="fr-FR" sz="1000" dirty="0"/>
              <a:t>, 2) à d. </a:t>
            </a:r>
            <a:r>
              <a:rPr lang="fr-FR" sz="1000" dirty="0">
                <a:hlinkClick r:id="rId3"/>
              </a:rPr>
              <a:t>http://www.20min.ch/ro/news/monde/story/Les-12-travaux-d-Hercule-version-Poutine-28989778?redirect=mobi</a:t>
            </a:r>
            <a:r>
              <a:rPr lang="fr-FR" sz="1000" dirty="0"/>
              <a:t>  </a:t>
            </a:r>
          </a:p>
        </p:txBody>
      </p:sp>
      <p:pic>
        <p:nvPicPr>
          <p:cNvPr id="6" name="Picture 2" descr="D:\Users\blisan\Pictures\perso\poutine culte personnalité\poutine culte personnalité.jpg">
            <a:extLst>
              <a:ext uri="{FF2B5EF4-FFF2-40B4-BE49-F238E27FC236}">
                <a16:creationId xmlns:a16="http://schemas.microsoft.com/office/drawing/2014/main" id="{F3BCC1ED-9DE4-4374-9968-11B54E6303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670" y="928838"/>
            <a:ext cx="2486025" cy="18383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D:\Users\blisan\Pictures\perso\poutine culte personnalité\poutine culte personnalité2_s.jpg">
            <a:extLst>
              <a:ext uri="{FF2B5EF4-FFF2-40B4-BE49-F238E27FC236}">
                <a16:creationId xmlns:a16="http://schemas.microsoft.com/office/drawing/2014/main" id="{4EBCBF4E-9987-42CE-B02B-E7EE92DD34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3043" y="761615"/>
            <a:ext cx="1752600" cy="235267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D:\Users\blisan\Pictures\perso\poutine culte personnalité\poutine culte personnalité8.jpg">
            <a:extLst>
              <a:ext uri="{FF2B5EF4-FFF2-40B4-BE49-F238E27FC236}">
                <a16:creationId xmlns:a16="http://schemas.microsoft.com/office/drawing/2014/main" id="{77126F93-A86F-4985-AFD8-1CF547CFEA0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33460" y="4294750"/>
            <a:ext cx="2297348" cy="1348614"/>
          </a:xfrm>
          <a:prstGeom prst="rect">
            <a:avLst/>
          </a:prstGeom>
          <a:noFill/>
          <a:extLst>
            <a:ext uri="{909E8E84-426E-40DD-AFC4-6F175D3DCCD1}">
              <a14:hiddenFill xmlns:a14="http://schemas.microsoft.com/office/drawing/2010/main">
                <a:solidFill>
                  <a:srgbClr val="FFFFFF"/>
                </a:solidFill>
              </a14:hiddenFill>
            </a:ext>
          </a:extLst>
        </p:spPr>
      </p:pic>
      <p:sp>
        <p:nvSpPr>
          <p:cNvPr id="9" name="ZoneTexte 8">
            <a:extLst>
              <a:ext uri="{FF2B5EF4-FFF2-40B4-BE49-F238E27FC236}">
                <a16:creationId xmlns:a16="http://schemas.microsoft.com/office/drawing/2014/main" id="{21D38968-0D54-405D-98AC-ED45296E5025}"/>
              </a:ext>
            </a:extLst>
          </p:cNvPr>
          <p:cNvSpPr txBox="1"/>
          <p:nvPr/>
        </p:nvSpPr>
        <p:spPr>
          <a:xfrm>
            <a:off x="4796987" y="5643364"/>
            <a:ext cx="4304282" cy="1169551"/>
          </a:xfrm>
          <a:prstGeom prst="rect">
            <a:avLst/>
          </a:prstGeom>
          <a:noFill/>
        </p:spPr>
        <p:txBody>
          <a:bodyPr wrap="square" rtlCol="0">
            <a:spAutoFit/>
          </a:bodyPr>
          <a:lstStyle/>
          <a:p>
            <a:pPr algn="ctr"/>
            <a:r>
              <a:rPr lang="fr-FR" sz="1000" dirty="0"/>
              <a:t>Vladimir Poutine chevauche le taureau « Crimée » après l’avoir dompté. Cette peinture fait référence à l’annexion de la région séparatiste ukrainienne de Crimée par la Russie en mars dernier à la suite d’un </a:t>
            </a:r>
            <a:r>
              <a:rPr lang="fr-FR" sz="1000" dirty="0">
                <a:hlinkClick r:id="rId7"/>
              </a:rPr>
              <a:t>référendum</a:t>
            </a:r>
            <a:r>
              <a:rPr lang="fr-FR" sz="1000" dirty="0"/>
              <a:t> jugé illégal par la communauté internationale. </a:t>
            </a:r>
            <a:br>
              <a:rPr lang="fr-FR" sz="1000" dirty="0"/>
            </a:br>
            <a:r>
              <a:rPr lang="fr-FR" sz="1000" dirty="0"/>
              <a:t>(capture d’écran </a:t>
            </a:r>
            <a:r>
              <a:rPr lang="fr-FR" sz="1000" dirty="0">
                <a:hlinkClick r:id="rId8"/>
              </a:rPr>
              <a:t>http://www.bbc.com</a:t>
            </a:r>
            <a:r>
              <a:rPr lang="fr-FR" sz="1000" dirty="0"/>
              <a:t>). Source : </a:t>
            </a:r>
            <a:r>
              <a:rPr lang="fr-FR" sz="1000" dirty="0">
                <a:hlinkClick r:id="rId9"/>
              </a:rPr>
              <a:t>http://8e-etage.fr/2014/10/07/a-moscou-une-exposition-dediee-aux-12-travaux-de-vladimir-poutine-a-loccasion-du-62e-anniversaire-du-president-russe/</a:t>
            </a:r>
            <a:r>
              <a:rPr lang="fr-FR" sz="1000" dirty="0"/>
              <a:t>  </a:t>
            </a:r>
            <a:endParaRPr lang="fr-FR" sz="1200" dirty="0"/>
          </a:p>
        </p:txBody>
      </p:sp>
      <p:sp>
        <p:nvSpPr>
          <p:cNvPr id="10" name="ZoneTexte 9">
            <a:extLst>
              <a:ext uri="{FF2B5EF4-FFF2-40B4-BE49-F238E27FC236}">
                <a16:creationId xmlns:a16="http://schemas.microsoft.com/office/drawing/2014/main" id="{C47ED5A8-6538-4918-BC06-3B67C90B25A4}"/>
              </a:ext>
            </a:extLst>
          </p:cNvPr>
          <p:cNvSpPr txBox="1"/>
          <p:nvPr/>
        </p:nvSpPr>
        <p:spPr>
          <a:xfrm>
            <a:off x="7451578" y="2618327"/>
            <a:ext cx="4403576" cy="1908215"/>
          </a:xfrm>
          <a:prstGeom prst="rect">
            <a:avLst/>
          </a:prstGeom>
          <a:noFill/>
        </p:spPr>
        <p:txBody>
          <a:bodyPr wrap="square" rtlCol="0">
            <a:spAutoFit/>
          </a:bodyPr>
          <a:lstStyle/>
          <a:p>
            <a:pPr algn="r"/>
            <a:r>
              <a:rPr lang="fr-FR" sz="1000" dirty="0">
                <a:latin typeface="Calibri"/>
              </a:rPr>
              <a:t>↗ </a:t>
            </a:r>
            <a:r>
              <a:rPr lang="fr-FR" sz="1000" dirty="0"/>
              <a:t>Un portrait de Poutine combattant un dragon à quatre têtes, représentant les puissances occidentales : l'UE, le Japon et le Canada sont présentés encore en vie, mais les États-Unis ont déjà perdu sa tête, par l'épée de Poutine. (Image: bbc.com). Source : </a:t>
            </a:r>
            <a:r>
              <a:rPr lang="fr-FR" sz="1000" dirty="0">
                <a:hlinkClick r:id="rId10"/>
              </a:rPr>
              <a:t>http://euromaidanpress.com/2015/04/30/putins-personality-cult-exceeds-stalins-by-every-measure/</a:t>
            </a:r>
            <a:endParaRPr lang="fr-FR" sz="1000" dirty="0"/>
          </a:p>
          <a:p>
            <a:pPr algn="r"/>
            <a:r>
              <a:rPr lang="fr-FR" sz="1000" dirty="0">
                <a:latin typeface="Calibri"/>
              </a:rPr>
              <a:t>↗ </a:t>
            </a:r>
            <a:r>
              <a:rPr lang="fr-FR" sz="1000" dirty="0"/>
              <a:t>Les peintures de l'exposition "</a:t>
            </a:r>
            <a:r>
              <a:rPr lang="fr-FR" sz="1000" i="1" dirty="0"/>
              <a:t>Les 12 travaux de Poutine</a:t>
            </a:r>
            <a:r>
              <a:rPr lang="fr-FR" sz="1000" dirty="0"/>
              <a:t>", organisée à l'occasion de l'anniversaire du président russe, à Moscou, ont été largement relayées sur Internet. Photo des </a:t>
            </a:r>
            <a:r>
              <a:rPr lang="fr-FR" sz="1000" dirty="0">
                <a:hlinkClick r:id="rId11"/>
              </a:rPr>
              <a:t>organisateurs </a:t>
            </a:r>
            <a:r>
              <a:rPr lang="fr-FR" sz="1000" dirty="0"/>
              <a:t>de l'exposition. </a:t>
            </a:r>
            <a:r>
              <a:rPr lang="fr-FR" sz="900" dirty="0"/>
              <a:t>Source : </a:t>
            </a:r>
            <a:r>
              <a:rPr lang="fr-FR" sz="900" dirty="0">
                <a:hlinkClick r:id="rId12"/>
              </a:rPr>
              <a:t>http://observers.france24.com/fr/content/20141008-anniversaire-poutine-pro-anti-internet-exposition-hercule</a:t>
            </a:r>
            <a:r>
              <a:rPr lang="fr-FR" sz="900" dirty="0"/>
              <a:t> </a:t>
            </a:r>
          </a:p>
          <a:p>
            <a:pPr algn="r"/>
            <a:r>
              <a:rPr lang="fr-FR" sz="1000" dirty="0"/>
              <a:t> </a:t>
            </a:r>
          </a:p>
        </p:txBody>
      </p:sp>
      <p:pic>
        <p:nvPicPr>
          <p:cNvPr id="11" name="Picture 6" descr="D:\Users\blisan\Pictures\perso\poutine culte personnalité\putin personality cult7.jpg">
            <a:extLst>
              <a:ext uri="{FF2B5EF4-FFF2-40B4-BE49-F238E27FC236}">
                <a16:creationId xmlns:a16="http://schemas.microsoft.com/office/drawing/2014/main" id="{B5832322-0D18-45DA-B6D3-930D9DCA15D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22989" y="4526542"/>
            <a:ext cx="1603943" cy="2313379"/>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a:extLst>
              <a:ext uri="{FF2B5EF4-FFF2-40B4-BE49-F238E27FC236}">
                <a16:creationId xmlns:a16="http://schemas.microsoft.com/office/drawing/2014/main" id="{A2A825C7-B2C7-489B-BAB4-5CBDCB475BE2}"/>
              </a:ext>
            </a:extLst>
          </p:cNvPr>
          <p:cNvSpPr txBox="1"/>
          <p:nvPr/>
        </p:nvSpPr>
        <p:spPr>
          <a:xfrm>
            <a:off x="87693" y="4526543"/>
            <a:ext cx="3135296" cy="553998"/>
          </a:xfrm>
          <a:prstGeom prst="rect">
            <a:avLst/>
          </a:prstGeom>
          <a:noFill/>
        </p:spPr>
        <p:txBody>
          <a:bodyPr wrap="square" rtlCol="0">
            <a:spAutoFit/>
          </a:bodyPr>
          <a:lstStyle/>
          <a:p>
            <a:pPr algn="r"/>
            <a:r>
              <a:rPr lang="fr-FR" sz="1000" dirty="0"/>
              <a:t>Un portrait de Poutine avec le monde sur ses épaules. La Crimée occupée est peint aux couleurs de la Russie (Image: bbc.com) </a:t>
            </a:r>
            <a:r>
              <a:rPr lang="fr-FR" sz="1000" dirty="0">
                <a:latin typeface="Calibri"/>
              </a:rPr>
              <a:t>→</a:t>
            </a:r>
            <a:endParaRPr lang="fr-FR" sz="1000" dirty="0"/>
          </a:p>
        </p:txBody>
      </p:sp>
      <p:pic>
        <p:nvPicPr>
          <p:cNvPr id="13" name="Picture 2" descr="D:\Users\blisan\Pictures\perso\poutine culte personnalité\putin_cult2_s.jpg">
            <a:extLst>
              <a:ext uri="{FF2B5EF4-FFF2-40B4-BE49-F238E27FC236}">
                <a16:creationId xmlns:a16="http://schemas.microsoft.com/office/drawing/2014/main" id="{006A9778-05C8-47EB-8332-B26DFF8C7129}"/>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93404" y="5185074"/>
            <a:ext cx="1077911" cy="1653406"/>
          </a:xfrm>
          <a:prstGeom prst="rect">
            <a:avLst/>
          </a:prstGeom>
          <a:noFill/>
          <a:extLst>
            <a:ext uri="{909E8E84-426E-40DD-AFC4-6F175D3DCCD1}">
              <a14:hiddenFill xmlns:a14="http://schemas.microsoft.com/office/drawing/2010/main">
                <a:solidFill>
                  <a:srgbClr val="FFFFFF"/>
                </a:solidFill>
              </a14:hiddenFill>
            </a:ext>
          </a:extLst>
        </p:spPr>
      </p:pic>
      <p:sp>
        <p:nvSpPr>
          <p:cNvPr id="14" name="ZoneTexte 13">
            <a:extLst>
              <a:ext uri="{FF2B5EF4-FFF2-40B4-BE49-F238E27FC236}">
                <a16:creationId xmlns:a16="http://schemas.microsoft.com/office/drawing/2014/main" id="{A12332EA-700E-4D8B-A9A8-385DBE5B04D6}"/>
              </a:ext>
            </a:extLst>
          </p:cNvPr>
          <p:cNvSpPr txBox="1"/>
          <p:nvPr/>
        </p:nvSpPr>
        <p:spPr>
          <a:xfrm>
            <a:off x="71833" y="5229200"/>
            <a:ext cx="1821571" cy="1477328"/>
          </a:xfrm>
          <a:prstGeom prst="rect">
            <a:avLst/>
          </a:prstGeom>
          <a:noFill/>
        </p:spPr>
        <p:txBody>
          <a:bodyPr wrap="square" rtlCol="0">
            <a:spAutoFit/>
          </a:bodyPr>
          <a:lstStyle/>
          <a:p>
            <a:pPr algn="r"/>
            <a:r>
              <a:rPr lang="fr-FR" sz="1000" dirty="0"/>
              <a:t>Le plus important sculpteur officiel de la Russie, </a:t>
            </a:r>
            <a:r>
              <a:rPr lang="fr-FR" sz="1000" dirty="0" err="1"/>
              <a:t>Zurab</a:t>
            </a:r>
            <a:r>
              <a:rPr lang="fr-FR" sz="1000" dirty="0"/>
              <a:t> </a:t>
            </a:r>
            <a:r>
              <a:rPr lang="fr-FR" sz="1000" dirty="0" err="1"/>
              <a:t>Tseretely</a:t>
            </a:r>
            <a:r>
              <a:rPr lang="fr-FR" sz="1000" dirty="0"/>
              <a:t>, a créé un monument en bronze de Poutine. Source : </a:t>
            </a:r>
            <a:r>
              <a:rPr lang="fr-FR" sz="1000" dirty="0">
                <a:hlinkClick r:id="rId15"/>
              </a:rPr>
              <a:t>http://newslanc.com/2014/06/30/growing-of-the-putins-personality-cult/</a:t>
            </a:r>
            <a:r>
              <a:rPr lang="fr-FR" sz="1000" dirty="0"/>
              <a:t> </a:t>
            </a:r>
          </a:p>
          <a:p>
            <a:pPr algn="r"/>
            <a:r>
              <a:rPr lang="fr-FR" sz="1000" dirty="0">
                <a:latin typeface="Calibri"/>
              </a:rPr>
              <a:t>→</a:t>
            </a:r>
            <a:endParaRPr lang="fr-FR" sz="1000" dirty="0"/>
          </a:p>
        </p:txBody>
      </p:sp>
      <p:pic>
        <p:nvPicPr>
          <p:cNvPr id="15" name="Picture 3" descr="D:\Users\blisan\Pictures\perso\poutine culte personnalité\putin personality cult11_s.jpg">
            <a:extLst>
              <a:ext uri="{FF2B5EF4-FFF2-40B4-BE49-F238E27FC236}">
                <a16:creationId xmlns:a16="http://schemas.microsoft.com/office/drawing/2014/main" id="{0830EF76-DAB2-4A03-9557-123D4E09A66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767072" y="266315"/>
            <a:ext cx="2476500" cy="990600"/>
          </a:xfrm>
          <a:prstGeom prst="rect">
            <a:avLst/>
          </a:prstGeom>
          <a:noFill/>
          <a:extLst>
            <a:ext uri="{909E8E84-426E-40DD-AFC4-6F175D3DCCD1}">
              <a14:hiddenFill xmlns:a14="http://schemas.microsoft.com/office/drawing/2010/main">
                <a:solidFill>
                  <a:srgbClr val="FFFFFF"/>
                </a:solidFill>
              </a14:hiddenFill>
            </a:ext>
          </a:extLst>
        </p:spPr>
      </p:pic>
      <p:sp>
        <p:nvSpPr>
          <p:cNvPr id="16" name="ZoneTexte 15">
            <a:extLst>
              <a:ext uri="{FF2B5EF4-FFF2-40B4-BE49-F238E27FC236}">
                <a16:creationId xmlns:a16="http://schemas.microsoft.com/office/drawing/2014/main" id="{5425C1C4-D5AA-48C2-A6FC-B0B9AA95BC2E}"/>
              </a:ext>
            </a:extLst>
          </p:cNvPr>
          <p:cNvSpPr txBox="1"/>
          <p:nvPr/>
        </p:nvSpPr>
        <p:spPr>
          <a:xfrm>
            <a:off x="5670971" y="1280956"/>
            <a:ext cx="2556313" cy="646331"/>
          </a:xfrm>
          <a:prstGeom prst="rect">
            <a:avLst/>
          </a:prstGeom>
          <a:noFill/>
        </p:spPr>
        <p:txBody>
          <a:bodyPr wrap="square" rtlCol="0">
            <a:spAutoFit/>
          </a:bodyPr>
          <a:lstStyle/>
          <a:p>
            <a:pPr algn="just"/>
            <a:r>
              <a:rPr lang="fr-FR" sz="900" dirty="0">
                <a:latin typeface="Calibri"/>
              </a:rPr>
              <a:t>↑</a:t>
            </a:r>
            <a:r>
              <a:rPr lang="fr-FR" sz="900" dirty="0"/>
              <a:t>Les portraits de Poutine sont des best-seller dans les papeteries de Crimée. Source :  : </a:t>
            </a:r>
            <a:r>
              <a:rPr lang="fr-FR" sz="900" dirty="0">
                <a:hlinkClick r:id="rId15"/>
              </a:rPr>
              <a:t>http://newslanc.com/2014/06/30/growing-of-the-putins-personality-cult/</a:t>
            </a:r>
            <a:r>
              <a:rPr lang="fr-FR" sz="900" dirty="0"/>
              <a:t> </a:t>
            </a:r>
          </a:p>
        </p:txBody>
      </p:sp>
      <p:pic>
        <p:nvPicPr>
          <p:cNvPr id="17" name="Image 16">
            <a:extLst>
              <a:ext uri="{FF2B5EF4-FFF2-40B4-BE49-F238E27FC236}">
                <a16:creationId xmlns:a16="http://schemas.microsoft.com/office/drawing/2014/main" id="{400F2275-A600-4270-862E-598234C25572}"/>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9683049" y="91653"/>
            <a:ext cx="1790700" cy="2552700"/>
          </a:xfrm>
          <a:prstGeom prst="rect">
            <a:avLst/>
          </a:prstGeom>
        </p:spPr>
      </p:pic>
      <p:sp>
        <p:nvSpPr>
          <p:cNvPr id="18" name="ZoneTexte 17">
            <a:extLst>
              <a:ext uri="{FF2B5EF4-FFF2-40B4-BE49-F238E27FC236}">
                <a16:creationId xmlns:a16="http://schemas.microsoft.com/office/drawing/2014/main" id="{559BB41E-D9EF-4EB6-8D08-F3816AD30F7E}"/>
              </a:ext>
            </a:extLst>
          </p:cNvPr>
          <p:cNvSpPr txBox="1"/>
          <p:nvPr/>
        </p:nvSpPr>
        <p:spPr>
          <a:xfrm>
            <a:off x="276670" y="110581"/>
            <a:ext cx="3928714" cy="523220"/>
          </a:xfrm>
          <a:prstGeom prst="rect">
            <a:avLst/>
          </a:prstGeom>
          <a:noFill/>
        </p:spPr>
        <p:txBody>
          <a:bodyPr wrap="square" rtlCol="0">
            <a:spAutoFit/>
          </a:bodyPr>
          <a:lstStyle/>
          <a:p>
            <a:r>
              <a:rPr lang="fr-FR" sz="2800" u="sng" dirty="0">
                <a:solidFill>
                  <a:schemeClr val="accent6">
                    <a:lumMod val="50000"/>
                  </a:schemeClr>
                </a:solidFill>
              </a:rPr>
              <a:t>Culte de la personnalité</a:t>
            </a:r>
            <a:r>
              <a:rPr lang="fr-FR" sz="2800" dirty="0">
                <a:solidFill>
                  <a:schemeClr val="accent6">
                    <a:lumMod val="50000"/>
                  </a:schemeClr>
                </a:solidFill>
              </a:rPr>
              <a:t> </a:t>
            </a:r>
          </a:p>
        </p:txBody>
      </p:sp>
      <p:pic>
        <p:nvPicPr>
          <p:cNvPr id="19" name="Picture 2" descr="D:\Users\blisan\Pictures\perso\poutine culte personnalité\poutine ULM.jpg">
            <a:extLst>
              <a:ext uri="{FF2B5EF4-FFF2-40B4-BE49-F238E27FC236}">
                <a16:creationId xmlns:a16="http://schemas.microsoft.com/office/drawing/2014/main" id="{D7320E3E-8999-4248-9EE9-B19D779AE98F}"/>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380475" y="4604789"/>
            <a:ext cx="2297348" cy="1720794"/>
          </a:xfrm>
          <a:prstGeom prst="rect">
            <a:avLst/>
          </a:prstGeom>
          <a:noFill/>
          <a:extLst>
            <a:ext uri="{909E8E84-426E-40DD-AFC4-6F175D3DCCD1}">
              <a14:hiddenFill xmlns:a14="http://schemas.microsoft.com/office/drawing/2010/main">
                <a:solidFill>
                  <a:srgbClr val="FFFFFF"/>
                </a:solidFill>
              </a14:hiddenFill>
            </a:ext>
          </a:extLst>
        </p:spPr>
      </p:pic>
      <p:sp>
        <p:nvSpPr>
          <p:cNvPr id="20" name="ZoneTexte 19">
            <a:extLst>
              <a:ext uri="{FF2B5EF4-FFF2-40B4-BE49-F238E27FC236}">
                <a16:creationId xmlns:a16="http://schemas.microsoft.com/office/drawing/2014/main" id="{740E3246-1CB4-4603-92BA-9468F3178AC0}"/>
              </a:ext>
            </a:extLst>
          </p:cNvPr>
          <p:cNvSpPr txBox="1"/>
          <p:nvPr/>
        </p:nvSpPr>
        <p:spPr>
          <a:xfrm>
            <a:off x="9683049" y="6341403"/>
            <a:ext cx="1692201" cy="246221"/>
          </a:xfrm>
          <a:prstGeom prst="rect">
            <a:avLst/>
          </a:prstGeom>
          <a:noFill/>
        </p:spPr>
        <p:txBody>
          <a:bodyPr wrap="square" rtlCol="0">
            <a:spAutoFit/>
          </a:bodyPr>
          <a:lstStyle/>
          <a:p>
            <a:pPr algn="ctr"/>
            <a:r>
              <a:rPr lang="fr-FR" sz="1000" dirty="0"/>
              <a:t>Poutine pilote d’ULM</a:t>
            </a:r>
          </a:p>
        </p:txBody>
      </p:sp>
    </p:spTree>
    <p:extLst>
      <p:ext uri="{BB962C8B-B14F-4D97-AF65-F5344CB8AC3E}">
        <p14:creationId xmlns:p14="http://schemas.microsoft.com/office/powerpoint/2010/main" val="237738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40F1D27F-143F-462D-81FF-F06D13BB6C53}"/>
              </a:ext>
            </a:extLst>
          </p:cNvPr>
          <p:cNvSpPr>
            <a:spLocks noGrp="1"/>
          </p:cNvSpPr>
          <p:nvPr>
            <p:ph type="sldNum" sz="quarter" idx="12"/>
          </p:nvPr>
        </p:nvSpPr>
        <p:spPr/>
        <p:txBody>
          <a:bodyPr/>
          <a:lstStyle/>
          <a:p>
            <a:fld id="{00601B0F-E5FE-4847-83FE-C451199EBF8E}" type="slidenum">
              <a:rPr lang="fr-FR" smtClean="0"/>
              <a:t>7</a:t>
            </a:fld>
            <a:endParaRPr lang="fr-FR"/>
          </a:p>
        </p:txBody>
      </p:sp>
      <p:pic>
        <p:nvPicPr>
          <p:cNvPr id="3" name="Picture 2" descr="D:\Users\blisan\Pictures\perso\poutine culte personnalité\slava_putin_cult5.jpg">
            <a:extLst>
              <a:ext uri="{FF2B5EF4-FFF2-40B4-BE49-F238E27FC236}">
                <a16:creationId xmlns:a16="http://schemas.microsoft.com/office/drawing/2014/main" id="{3BB9EB95-4F4D-4EFE-97AC-46C7566FD7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59" y="1191258"/>
            <a:ext cx="2700335" cy="137596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D:\Users\blisan\Pictures\perso\poutine culte personnalité\slava_putin_cult4_bis_s.jpg">
            <a:extLst>
              <a:ext uri="{FF2B5EF4-FFF2-40B4-BE49-F238E27FC236}">
                <a16:creationId xmlns:a16="http://schemas.microsoft.com/office/drawing/2014/main" id="{C73EF56A-47A1-486A-9EEB-76BFFFD8CF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377" y="1298216"/>
            <a:ext cx="1247775" cy="1162050"/>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138D5B00-018C-4149-ACE3-32BBC0F993A7}"/>
              </a:ext>
            </a:extLst>
          </p:cNvPr>
          <p:cNvSpPr txBox="1"/>
          <p:nvPr/>
        </p:nvSpPr>
        <p:spPr>
          <a:xfrm>
            <a:off x="324086" y="2567226"/>
            <a:ext cx="4581066" cy="861774"/>
          </a:xfrm>
          <a:prstGeom prst="rect">
            <a:avLst/>
          </a:prstGeom>
          <a:noFill/>
        </p:spPr>
        <p:txBody>
          <a:bodyPr wrap="square" rtlCol="0">
            <a:spAutoFit/>
          </a:bodyPr>
          <a:lstStyle/>
          <a:p>
            <a:pPr algn="ctr"/>
            <a:r>
              <a:rPr lang="fr-FR" sz="1000" dirty="0">
                <a:latin typeface="Calibri"/>
              </a:rPr>
              <a:t>↗ </a:t>
            </a:r>
            <a:r>
              <a:rPr lang="fr-FR" sz="1000" dirty="0"/>
              <a:t>Pour commémorer l'annexion de la Crimée par la Russie, des pièces de collection en argent, pesant 1 kg, ont été frappées. La face représente le visage du président russe, au il y a un Globe. Le contour de la Crimée, avec 28 villes et villages, est placé sur ce Globe. Source : </a:t>
            </a:r>
            <a:r>
              <a:rPr lang="fr-FR" sz="1000" dirty="0">
                <a:hlinkClick r:id="rId4"/>
              </a:rPr>
              <a:t>http://newslanc.com/2014/06/30/growing-of-the-putins-personality-cult/</a:t>
            </a:r>
            <a:r>
              <a:rPr lang="fr-FR" sz="1000" dirty="0"/>
              <a:t> </a:t>
            </a:r>
          </a:p>
        </p:txBody>
      </p:sp>
      <p:pic>
        <p:nvPicPr>
          <p:cNvPr id="6" name="Image 5">
            <a:extLst>
              <a:ext uri="{FF2B5EF4-FFF2-40B4-BE49-F238E27FC236}">
                <a16:creationId xmlns:a16="http://schemas.microsoft.com/office/drawing/2014/main" id="{6C9E964D-C871-4E40-A3E2-387C48829E4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08433" y="557702"/>
            <a:ext cx="2619375" cy="1743075"/>
          </a:xfrm>
          <a:prstGeom prst="rect">
            <a:avLst/>
          </a:prstGeom>
        </p:spPr>
      </p:pic>
      <p:sp>
        <p:nvSpPr>
          <p:cNvPr id="7" name="ZoneTexte 6">
            <a:extLst>
              <a:ext uri="{FF2B5EF4-FFF2-40B4-BE49-F238E27FC236}">
                <a16:creationId xmlns:a16="http://schemas.microsoft.com/office/drawing/2014/main" id="{72806147-B3D4-4BCB-BAD0-69849B561703}"/>
              </a:ext>
            </a:extLst>
          </p:cNvPr>
          <p:cNvSpPr txBox="1"/>
          <p:nvPr/>
        </p:nvSpPr>
        <p:spPr>
          <a:xfrm>
            <a:off x="276670" y="110581"/>
            <a:ext cx="3928714" cy="523220"/>
          </a:xfrm>
          <a:prstGeom prst="rect">
            <a:avLst/>
          </a:prstGeom>
          <a:noFill/>
        </p:spPr>
        <p:txBody>
          <a:bodyPr wrap="square" rtlCol="0">
            <a:spAutoFit/>
          </a:bodyPr>
          <a:lstStyle/>
          <a:p>
            <a:r>
              <a:rPr lang="fr-FR" sz="2800" u="sng" dirty="0">
                <a:solidFill>
                  <a:schemeClr val="accent6">
                    <a:lumMod val="50000"/>
                  </a:schemeClr>
                </a:solidFill>
              </a:rPr>
              <a:t>Culte de la personnalité</a:t>
            </a:r>
            <a:r>
              <a:rPr lang="fr-FR" sz="2800" dirty="0">
                <a:solidFill>
                  <a:schemeClr val="accent6">
                    <a:lumMod val="50000"/>
                  </a:schemeClr>
                </a:solidFill>
              </a:rPr>
              <a:t> </a:t>
            </a:r>
          </a:p>
        </p:txBody>
      </p:sp>
      <p:sp>
        <p:nvSpPr>
          <p:cNvPr id="8" name="ZoneTexte 7">
            <a:extLst>
              <a:ext uri="{FF2B5EF4-FFF2-40B4-BE49-F238E27FC236}">
                <a16:creationId xmlns:a16="http://schemas.microsoft.com/office/drawing/2014/main" id="{DD3310C6-64DF-4B16-BC1C-D09616EBB2D2}"/>
              </a:ext>
            </a:extLst>
          </p:cNvPr>
          <p:cNvSpPr txBox="1"/>
          <p:nvPr/>
        </p:nvSpPr>
        <p:spPr>
          <a:xfrm>
            <a:off x="5453675" y="2305615"/>
            <a:ext cx="4328889" cy="1384995"/>
          </a:xfrm>
          <a:prstGeom prst="rect">
            <a:avLst/>
          </a:prstGeom>
          <a:noFill/>
        </p:spPr>
        <p:txBody>
          <a:bodyPr wrap="square" rtlCol="0">
            <a:spAutoFit/>
          </a:bodyPr>
          <a:lstStyle/>
          <a:p>
            <a:pPr algn="just"/>
            <a:r>
              <a:rPr lang="fr-FR" sz="1200" dirty="0">
                <a:latin typeface="Calibri" panose="020F0502020204030204" pitchFamily="34" charset="0"/>
              </a:rPr>
              <a:t>Une Russe pose près du portrait de Vladimir Poutine, lors d'une exposition sur les sportifs russes titrés à Sotchi, le 29 mai 2015. - AFP PHOTO / OLGA MALTSEVA. Source : </a:t>
            </a:r>
            <a:r>
              <a:rPr lang="fr-FR" sz="1200" i="1" dirty="0">
                <a:latin typeface="Calibri" panose="020F0502020204030204" pitchFamily="34" charset="0"/>
              </a:rPr>
              <a:t>Poutine s’incruste en photo dans une exposition sur les sportifs russes. Le président russe apparaît en photo au milieu des athlètes titrés à Sotchi en 2014..., </a:t>
            </a:r>
            <a:r>
              <a:rPr lang="fr-FR" sz="1200" dirty="0">
                <a:latin typeface="Calibri" panose="020F0502020204030204" pitchFamily="34" charset="0"/>
              </a:rPr>
              <a:t>03.06.2015, </a:t>
            </a:r>
            <a:r>
              <a:rPr lang="fr-FR" sz="1200" dirty="0">
                <a:latin typeface="Calibri" panose="020F0502020204030204" pitchFamily="34" charset="0"/>
                <a:hlinkClick r:id="rId6"/>
              </a:rPr>
              <a:t>http://www.20minutes.fr/insolite/1622647-20150603-poutine-incruste-photo-exposition-sportifs-russes</a:t>
            </a:r>
            <a:r>
              <a:rPr lang="fr-FR" sz="1200" dirty="0">
                <a:latin typeface="Calibri" panose="020F0502020204030204" pitchFamily="34" charset="0"/>
              </a:rPr>
              <a:t> ↗</a:t>
            </a:r>
          </a:p>
        </p:txBody>
      </p:sp>
      <p:pic>
        <p:nvPicPr>
          <p:cNvPr id="9" name="Image 8">
            <a:extLst>
              <a:ext uri="{FF2B5EF4-FFF2-40B4-BE49-F238E27FC236}">
                <a16:creationId xmlns:a16="http://schemas.microsoft.com/office/drawing/2014/main" id="{F130E771-CFB3-4690-AE5A-C245960E9EA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85192" y="3753681"/>
            <a:ext cx="2658854" cy="1493938"/>
          </a:xfrm>
          <a:prstGeom prst="rect">
            <a:avLst/>
          </a:prstGeom>
        </p:spPr>
      </p:pic>
      <p:sp>
        <p:nvSpPr>
          <p:cNvPr id="10" name="ZoneTexte 9">
            <a:extLst>
              <a:ext uri="{FF2B5EF4-FFF2-40B4-BE49-F238E27FC236}">
                <a16:creationId xmlns:a16="http://schemas.microsoft.com/office/drawing/2014/main" id="{787E88C5-F5C2-478D-B58F-DF8565E19DD9}"/>
              </a:ext>
            </a:extLst>
          </p:cNvPr>
          <p:cNvSpPr txBox="1"/>
          <p:nvPr/>
        </p:nvSpPr>
        <p:spPr>
          <a:xfrm>
            <a:off x="391702" y="5357252"/>
            <a:ext cx="4445834" cy="861774"/>
          </a:xfrm>
          <a:prstGeom prst="rect">
            <a:avLst/>
          </a:prstGeom>
          <a:noFill/>
        </p:spPr>
        <p:txBody>
          <a:bodyPr wrap="square" rtlCol="0">
            <a:spAutoFit/>
          </a:bodyPr>
          <a:lstStyle/>
          <a:p>
            <a:pPr algn="ctr"/>
            <a:r>
              <a:rPr lang="fr-FR" sz="1000" dirty="0">
                <a:latin typeface="Calibri" panose="020F0502020204030204" pitchFamily="34" charset="0"/>
              </a:rPr>
              <a:t>Culte de la personnalité ... un garçon visite l'exposition du président :  "la plus gentille personne de Moscou",  une partie des célébrations organisées à travers la Russie pour marquer le 60e anniversaire de de Vladimir Poutine. Photo: AFP.</a:t>
            </a:r>
          </a:p>
          <a:p>
            <a:pPr algn="ctr"/>
            <a:r>
              <a:rPr lang="fr-FR" sz="1000" dirty="0">
                <a:latin typeface="Calibri" panose="020F0502020204030204" pitchFamily="34" charset="0"/>
              </a:rPr>
              <a:t>Source : </a:t>
            </a:r>
            <a:r>
              <a:rPr lang="fr-FR" sz="1000" dirty="0">
                <a:latin typeface="Calibri" panose="020F0502020204030204" pitchFamily="34" charset="0"/>
                <a:hlinkClick r:id="rId8"/>
              </a:rPr>
              <a:t>http://www.smh.com.au/world/birthday-boy-in-hiding-as-putinmania-hits-new-peak-20121008-279db.html</a:t>
            </a:r>
            <a:r>
              <a:rPr lang="fr-FR" sz="1000" dirty="0">
                <a:latin typeface="Calibri" panose="020F0502020204030204" pitchFamily="34" charset="0"/>
              </a:rPr>
              <a:t> </a:t>
            </a:r>
          </a:p>
        </p:txBody>
      </p:sp>
      <p:pic>
        <p:nvPicPr>
          <p:cNvPr id="11" name="Picture 2" descr="D:\Users\blisan\Pictures\perso\poutine culte personnalité\putin personality cult12.jpg">
            <a:extLst>
              <a:ext uri="{FF2B5EF4-FFF2-40B4-BE49-F238E27FC236}">
                <a16:creationId xmlns:a16="http://schemas.microsoft.com/office/drawing/2014/main" id="{FFB61102-7101-4D5E-897A-C6F4EEC7F47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18067" y="3931885"/>
            <a:ext cx="1892533" cy="1892533"/>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a:extLst>
              <a:ext uri="{FF2B5EF4-FFF2-40B4-BE49-F238E27FC236}">
                <a16:creationId xmlns:a16="http://schemas.microsoft.com/office/drawing/2014/main" id="{5245EFE9-4A20-42FD-AC85-AE1372BEBE40}"/>
              </a:ext>
            </a:extLst>
          </p:cNvPr>
          <p:cNvSpPr txBox="1"/>
          <p:nvPr/>
        </p:nvSpPr>
        <p:spPr>
          <a:xfrm>
            <a:off x="5554266" y="5900188"/>
            <a:ext cx="4409995" cy="400110"/>
          </a:xfrm>
          <a:prstGeom prst="rect">
            <a:avLst/>
          </a:prstGeom>
          <a:noFill/>
        </p:spPr>
        <p:txBody>
          <a:bodyPr wrap="square" rtlCol="0">
            <a:spAutoFit/>
          </a:bodyPr>
          <a:lstStyle/>
          <a:p>
            <a:pPr algn="ctr"/>
            <a:r>
              <a:rPr lang="fr-FR" sz="1000" dirty="0"/>
              <a:t>Source image : </a:t>
            </a:r>
            <a:r>
              <a:rPr lang="fr-FR" sz="1000" dirty="0">
                <a:hlinkClick r:id="rId10"/>
              </a:rPr>
              <a:t>https://wikileaks.org/gifiles/docs/12/1270916_re-social-from-vlady-.html</a:t>
            </a:r>
            <a:r>
              <a:rPr lang="fr-FR" sz="1000" dirty="0"/>
              <a:t> </a:t>
            </a:r>
          </a:p>
        </p:txBody>
      </p:sp>
    </p:spTree>
    <p:extLst>
      <p:ext uri="{BB962C8B-B14F-4D97-AF65-F5344CB8AC3E}">
        <p14:creationId xmlns:p14="http://schemas.microsoft.com/office/powerpoint/2010/main" val="4235115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3D872A0-6DC9-4669-971F-42F89E046EAB}"/>
              </a:ext>
            </a:extLst>
          </p:cNvPr>
          <p:cNvSpPr>
            <a:spLocks noGrp="1"/>
          </p:cNvSpPr>
          <p:nvPr>
            <p:ph type="sldNum" sz="quarter" idx="12"/>
          </p:nvPr>
        </p:nvSpPr>
        <p:spPr>
          <a:xfrm>
            <a:off x="482428" y="6417476"/>
            <a:ext cx="994661" cy="329943"/>
          </a:xfrm>
        </p:spPr>
        <p:txBody>
          <a:bodyPr/>
          <a:lstStyle/>
          <a:p>
            <a:fld id="{00601B0F-E5FE-4847-83FE-C451199EBF8E}" type="slidenum">
              <a:rPr lang="fr-FR" smtClean="0"/>
              <a:t>8</a:t>
            </a:fld>
            <a:endParaRPr lang="fr-FR"/>
          </a:p>
        </p:txBody>
      </p:sp>
      <p:pic>
        <p:nvPicPr>
          <p:cNvPr id="3" name="Picture 2" descr="D:\Users\blisan\Pictures\perso\poutine culte personnalité\putin personality cult6.jpg">
            <a:extLst>
              <a:ext uri="{FF2B5EF4-FFF2-40B4-BE49-F238E27FC236}">
                <a16:creationId xmlns:a16="http://schemas.microsoft.com/office/drawing/2014/main" id="{7B1C527A-98B5-41FE-B9C3-5C1E29A4B0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878" y="740650"/>
            <a:ext cx="2176746" cy="1797799"/>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C27E0E12-577F-441D-B8DA-2B16DC31FF75}"/>
              </a:ext>
            </a:extLst>
          </p:cNvPr>
          <p:cNvSpPr txBox="1"/>
          <p:nvPr/>
        </p:nvSpPr>
        <p:spPr>
          <a:xfrm>
            <a:off x="276670" y="110581"/>
            <a:ext cx="3928714" cy="523220"/>
          </a:xfrm>
          <a:prstGeom prst="rect">
            <a:avLst/>
          </a:prstGeom>
          <a:noFill/>
        </p:spPr>
        <p:txBody>
          <a:bodyPr wrap="square" rtlCol="0">
            <a:spAutoFit/>
          </a:bodyPr>
          <a:lstStyle/>
          <a:p>
            <a:r>
              <a:rPr lang="fr-FR" sz="2800" u="sng" dirty="0">
                <a:solidFill>
                  <a:schemeClr val="accent6">
                    <a:lumMod val="50000"/>
                  </a:schemeClr>
                </a:solidFill>
              </a:rPr>
              <a:t>Culte de la personnalité</a:t>
            </a:r>
            <a:r>
              <a:rPr lang="fr-FR" sz="2800" dirty="0">
                <a:solidFill>
                  <a:schemeClr val="accent6">
                    <a:lumMod val="50000"/>
                  </a:schemeClr>
                </a:solidFill>
              </a:rPr>
              <a:t> </a:t>
            </a:r>
          </a:p>
        </p:txBody>
      </p:sp>
      <p:sp>
        <p:nvSpPr>
          <p:cNvPr id="5" name="ZoneTexte 4">
            <a:extLst>
              <a:ext uri="{FF2B5EF4-FFF2-40B4-BE49-F238E27FC236}">
                <a16:creationId xmlns:a16="http://schemas.microsoft.com/office/drawing/2014/main" id="{04CB31C4-A9D3-4422-838B-902F35A60D32}"/>
              </a:ext>
            </a:extLst>
          </p:cNvPr>
          <p:cNvSpPr txBox="1"/>
          <p:nvPr/>
        </p:nvSpPr>
        <p:spPr>
          <a:xfrm>
            <a:off x="482428" y="2567226"/>
            <a:ext cx="2611647" cy="861774"/>
          </a:xfrm>
          <a:prstGeom prst="rect">
            <a:avLst/>
          </a:prstGeom>
          <a:noFill/>
        </p:spPr>
        <p:txBody>
          <a:bodyPr wrap="square" rtlCol="0">
            <a:spAutoFit/>
          </a:bodyPr>
          <a:lstStyle/>
          <a:p>
            <a:pPr algn="ctr"/>
            <a:r>
              <a:rPr lang="fr-FR" sz="1000" dirty="0"/>
              <a:t>Petites filles russes effectuant une danse sous un portrait de Poutine (Image: kasparov.ru). Source : </a:t>
            </a:r>
            <a:r>
              <a:rPr lang="fr-FR" sz="1000" dirty="0">
                <a:hlinkClick r:id="rId3"/>
              </a:rPr>
              <a:t>http://newslanc.com/2014/06/30/growing-of-the-putins-personality-cult/</a:t>
            </a:r>
            <a:r>
              <a:rPr lang="fr-FR" sz="1000" dirty="0"/>
              <a:t> </a:t>
            </a:r>
          </a:p>
        </p:txBody>
      </p:sp>
      <p:pic>
        <p:nvPicPr>
          <p:cNvPr id="6" name="Picture 3" descr="D:\Users\blisan\Pictures\perso\poutine culte personnalité\expo Poutine.jpg">
            <a:extLst>
              <a:ext uri="{FF2B5EF4-FFF2-40B4-BE49-F238E27FC236}">
                <a16:creationId xmlns:a16="http://schemas.microsoft.com/office/drawing/2014/main" id="{0956EEAB-74B9-4051-B62E-B944E297F8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7338" y="214176"/>
            <a:ext cx="2516987" cy="2462664"/>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F939646C-9508-4871-8550-3D23DCB24B52}"/>
              </a:ext>
            </a:extLst>
          </p:cNvPr>
          <p:cNvSpPr txBox="1"/>
          <p:nvPr/>
        </p:nvSpPr>
        <p:spPr>
          <a:xfrm>
            <a:off x="4205384" y="2721114"/>
            <a:ext cx="3285460" cy="1015663"/>
          </a:xfrm>
          <a:prstGeom prst="rect">
            <a:avLst/>
          </a:prstGeom>
          <a:noFill/>
        </p:spPr>
        <p:txBody>
          <a:bodyPr wrap="square" rtlCol="0">
            <a:spAutoFit/>
          </a:bodyPr>
          <a:lstStyle/>
          <a:p>
            <a:pPr algn="ctr"/>
            <a:r>
              <a:rPr lang="fr-FR" sz="1000" dirty="0"/>
              <a:t>Dernière œuvre  d'Art Pro-Poutine le montrant fessant Obama, lors d'une exposition intitulée "Pas de Filtres", à Moscou  (</a:t>
            </a:r>
            <a:r>
              <a:rPr lang="fr-FR" sz="1000" dirty="0" err="1"/>
              <a:t>Nov</a:t>
            </a:r>
            <a:r>
              <a:rPr lang="fr-FR" sz="1000" dirty="0"/>
              <a:t> 2014), tableau exposé dans une exposition organisée par les jeunes du parti « Russie Unie ». </a:t>
            </a:r>
            <a:r>
              <a:rPr lang="fr-FR" sz="1000" dirty="0">
                <a:hlinkClick r:id="rId5"/>
              </a:rPr>
              <a:t>http://nymag.com/daily/intelligencer/2014/11/new-putin-art-exhibit-shows-him-spanking-obama.html</a:t>
            </a:r>
            <a:r>
              <a:rPr lang="fr-FR" sz="1000" dirty="0"/>
              <a:t>   </a:t>
            </a:r>
          </a:p>
        </p:txBody>
      </p:sp>
      <p:pic>
        <p:nvPicPr>
          <p:cNvPr id="8" name="Picture 3" descr="D:\Users\blisan\Pictures\perso\poutine culte personnalité\putin exhibition.jpg">
            <a:extLst>
              <a:ext uri="{FF2B5EF4-FFF2-40B4-BE49-F238E27FC236}">
                <a16:creationId xmlns:a16="http://schemas.microsoft.com/office/drawing/2014/main" id="{509094A7-DEC1-4035-B86B-BCFADF14FA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35039" y="166197"/>
            <a:ext cx="3111098" cy="1742215"/>
          </a:xfrm>
          <a:prstGeom prst="rect">
            <a:avLst/>
          </a:prstGeom>
          <a:noFill/>
          <a:extLst>
            <a:ext uri="{909E8E84-426E-40DD-AFC4-6F175D3DCCD1}">
              <a14:hiddenFill xmlns:a14="http://schemas.microsoft.com/office/drawing/2010/main">
                <a:solidFill>
                  <a:srgbClr val="FFFFFF"/>
                </a:solidFill>
              </a14:hiddenFill>
            </a:ext>
          </a:extLst>
        </p:spPr>
      </p:pic>
      <p:sp>
        <p:nvSpPr>
          <p:cNvPr id="9" name="ZoneTexte 8">
            <a:extLst>
              <a:ext uri="{FF2B5EF4-FFF2-40B4-BE49-F238E27FC236}">
                <a16:creationId xmlns:a16="http://schemas.microsoft.com/office/drawing/2014/main" id="{6E7B6E17-3EA1-4781-AD15-4F271BB54EA0}"/>
              </a:ext>
            </a:extLst>
          </p:cNvPr>
          <p:cNvSpPr txBox="1"/>
          <p:nvPr/>
        </p:nvSpPr>
        <p:spPr>
          <a:xfrm>
            <a:off x="8971842" y="1990422"/>
            <a:ext cx="2520280" cy="246221"/>
          </a:xfrm>
          <a:prstGeom prst="rect">
            <a:avLst/>
          </a:prstGeom>
          <a:noFill/>
        </p:spPr>
        <p:txBody>
          <a:bodyPr wrap="square" rtlCol="0">
            <a:spAutoFit/>
          </a:bodyPr>
          <a:lstStyle/>
          <a:p>
            <a:pPr algn="ctr"/>
            <a:r>
              <a:rPr lang="fr-FR" sz="1000" dirty="0"/>
              <a:t>Exposition les 12 travaux de Poutine.</a:t>
            </a:r>
          </a:p>
        </p:txBody>
      </p:sp>
      <p:pic>
        <p:nvPicPr>
          <p:cNvPr id="10" name="Picture 2" descr="D:\Users\blisan\Pictures\perso\poutine culte personnalité\MUGS-PUTIN-570_s.jpg">
            <a:extLst>
              <a:ext uri="{FF2B5EF4-FFF2-40B4-BE49-F238E27FC236}">
                <a16:creationId xmlns:a16="http://schemas.microsoft.com/office/drawing/2014/main" id="{1B4EC689-6814-4013-AED3-B68632878D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61558" y="2410858"/>
            <a:ext cx="2516987" cy="3731476"/>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a:extLst>
              <a:ext uri="{FF2B5EF4-FFF2-40B4-BE49-F238E27FC236}">
                <a16:creationId xmlns:a16="http://schemas.microsoft.com/office/drawing/2014/main" id="{71CE8471-0BDD-46DE-9136-0FC363732F7D}"/>
              </a:ext>
            </a:extLst>
          </p:cNvPr>
          <p:cNvSpPr txBox="1"/>
          <p:nvPr/>
        </p:nvSpPr>
        <p:spPr>
          <a:xfrm>
            <a:off x="6877490" y="6204589"/>
            <a:ext cx="5636720" cy="553998"/>
          </a:xfrm>
          <a:prstGeom prst="rect">
            <a:avLst/>
          </a:prstGeom>
          <a:noFill/>
        </p:spPr>
        <p:txBody>
          <a:bodyPr wrap="square" rtlCol="0">
            <a:spAutoFit/>
          </a:bodyPr>
          <a:lstStyle/>
          <a:p>
            <a:pPr algn="ctr"/>
            <a:r>
              <a:rPr lang="fr-FR" sz="1000" dirty="0"/>
              <a:t>Mugs (tasses) à l'image de Poutine à un marché aux puces à Moscou, le 24 </a:t>
            </a:r>
            <a:r>
              <a:rPr lang="fr-FR" sz="1000" dirty="0" err="1"/>
              <a:t>janv</a:t>
            </a:r>
            <a:r>
              <a:rPr lang="fr-FR" sz="1000" dirty="0"/>
              <a:t> 2015 (</a:t>
            </a:r>
            <a:r>
              <a:rPr lang="fr-FR" sz="1000" dirty="0" err="1"/>
              <a:t>Dmitry</a:t>
            </a:r>
            <a:r>
              <a:rPr lang="fr-FR" sz="1000" dirty="0"/>
              <a:t> </a:t>
            </a:r>
            <a:r>
              <a:rPr lang="fr-FR" sz="1000" dirty="0" err="1"/>
              <a:t>Serebryakov</a:t>
            </a:r>
            <a:r>
              <a:rPr lang="fr-FR" sz="1000" dirty="0"/>
              <a:t>/AFP/ Getty Images), </a:t>
            </a:r>
            <a:r>
              <a:rPr lang="fr-FR" sz="1000" dirty="0">
                <a:hlinkClick r:id="rId8"/>
              </a:rPr>
              <a:t>http://www.huffingtonpost.com/2015/05/09/shirtless-putin-history_n_7245870.html</a:t>
            </a:r>
            <a:r>
              <a:rPr lang="fr-FR" sz="1000" dirty="0"/>
              <a:t> </a:t>
            </a:r>
            <a:r>
              <a:rPr lang="fr-FR" sz="1000" dirty="0">
                <a:latin typeface="Calibri"/>
              </a:rPr>
              <a:t> </a:t>
            </a:r>
            <a:endParaRPr lang="fr-FR" sz="1000" dirty="0"/>
          </a:p>
        </p:txBody>
      </p:sp>
    </p:spTree>
    <p:extLst>
      <p:ext uri="{BB962C8B-B14F-4D97-AF65-F5344CB8AC3E}">
        <p14:creationId xmlns:p14="http://schemas.microsoft.com/office/powerpoint/2010/main" val="675826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B48F0D2B-65CD-4BBF-8C29-00D463795B21}"/>
              </a:ext>
            </a:extLst>
          </p:cNvPr>
          <p:cNvSpPr>
            <a:spLocks noGrp="1"/>
          </p:cNvSpPr>
          <p:nvPr>
            <p:ph type="sldNum" sz="quarter" idx="12"/>
          </p:nvPr>
        </p:nvSpPr>
        <p:spPr/>
        <p:txBody>
          <a:bodyPr/>
          <a:lstStyle/>
          <a:p>
            <a:fld id="{00601B0F-E5FE-4847-83FE-C451199EBF8E}" type="slidenum">
              <a:rPr lang="fr-FR" smtClean="0"/>
              <a:t>9</a:t>
            </a:fld>
            <a:endParaRPr lang="fr-FR"/>
          </a:p>
        </p:txBody>
      </p:sp>
      <p:sp>
        <p:nvSpPr>
          <p:cNvPr id="3" name="ZoneTexte 2">
            <a:extLst>
              <a:ext uri="{FF2B5EF4-FFF2-40B4-BE49-F238E27FC236}">
                <a16:creationId xmlns:a16="http://schemas.microsoft.com/office/drawing/2014/main" id="{B692BB5C-698B-4048-914A-AAA8F7DF3E6C}"/>
              </a:ext>
            </a:extLst>
          </p:cNvPr>
          <p:cNvSpPr txBox="1"/>
          <p:nvPr/>
        </p:nvSpPr>
        <p:spPr>
          <a:xfrm>
            <a:off x="212651" y="244549"/>
            <a:ext cx="11759609" cy="5262979"/>
          </a:xfrm>
          <a:prstGeom prst="rect">
            <a:avLst/>
          </a:prstGeom>
          <a:noFill/>
        </p:spPr>
        <p:txBody>
          <a:bodyPr wrap="square" rtlCol="0">
            <a:spAutoFit/>
          </a:bodyPr>
          <a:lstStyle/>
          <a:p>
            <a:pPr algn="just"/>
            <a:r>
              <a:rPr lang="fr-FR" sz="2800" dirty="0">
                <a:solidFill>
                  <a:schemeClr val="accent6">
                    <a:lumMod val="50000"/>
                  </a:schemeClr>
                </a:solidFill>
              </a:rPr>
              <a:t>Tout le monde connaît la citation de George Orwell (pour décrire un monde totalitaire) : « la guerre c'est la paix, la liberté c'est l'esclavage, l'ignorance c’est la force ». Le but de toute dictature, via sa propagande et ses médias aux ordres, est de vous faire prendre des vessies pour des lanternes, de vous faire croire le contraire de ce qu’il est. La Russie sème le chaos sur ses frontières _ au Donbass, en Ukraine, en Ossétie et en Abkhazie, en Géorgie, en Transnistrie, en Moldavie ... _, elle envahit militairement la Crimée. En semant la désinformation sur le réseaux sociaux, via son Internet </a:t>
            </a:r>
            <a:r>
              <a:rPr lang="fr-FR" sz="2800" dirty="0" err="1">
                <a:solidFill>
                  <a:schemeClr val="accent6">
                    <a:lumMod val="50000"/>
                  </a:schemeClr>
                </a:solidFill>
              </a:rPr>
              <a:t>Research</a:t>
            </a:r>
            <a:r>
              <a:rPr lang="fr-FR" sz="2800" dirty="0">
                <a:solidFill>
                  <a:schemeClr val="accent6">
                    <a:lumMod val="50000"/>
                  </a:schemeClr>
                </a:solidFill>
              </a:rPr>
              <a:t> Agency, elle agit agressivement contre l’Union Européenne, en cherchant à la détruire. </a:t>
            </a:r>
          </a:p>
          <a:p>
            <a:pPr algn="just"/>
            <a:r>
              <a:rPr lang="fr-FR" sz="2800" dirty="0">
                <a:solidFill>
                  <a:schemeClr val="accent6">
                    <a:lumMod val="50000"/>
                  </a:schemeClr>
                </a:solidFill>
              </a:rPr>
              <a:t>Et pourtant, sa propagande arrive à faire croire que Poutine, un des hommes les plus riches au monde, ayant mis en place un système mafieux et criminel, est un homme de paix, agissant pour le peuple russe.</a:t>
            </a:r>
          </a:p>
        </p:txBody>
      </p:sp>
    </p:spTree>
    <p:extLst>
      <p:ext uri="{BB962C8B-B14F-4D97-AF65-F5344CB8AC3E}">
        <p14:creationId xmlns:p14="http://schemas.microsoft.com/office/powerpoint/2010/main" val="20747361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2509</Words>
  <Application>Microsoft Office PowerPoint</Application>
  <PresentationFormat>Grand écran</PresentationFormat>
  <Paragraphs>92</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Calibri Light</vt:lpstr>
      <vt:lpstr>Thème Office</vt:lpstr>
      <vt:lpstr>Poutine et son culte de la personnalité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Poutine et son culte de la personnalité</dc:title>
  <dc:creator>Benjamin LISAN</dc:creator>
  <cp:lastModifiedBy>Benjamin LISAN</cp:lastModifiedBy>
  <cp:revision>38</cp:revision>
  <dcterms:created xsi:type="dcterms:W3CDTF">2021-02-19T07:57:49Z</dcterms:created>
  <dcterms:modified xsi:type="dcterms:W3CDTF">2021-02-19T09:54:38Z</dcterms:modified>
</cp:coreProperties>
</file>