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1.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2.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 id="2147483699" r:id="rId3"/>
    <p:sldMasterId id="2147483712" r:id="rId4"/>
    <p:sldMasterId id="2147483725" r:id="rId5"/>
    <p:sldMasterId id="2147483751" r:id="rId6"/>
    <p:sldMasterId id="2147483790" r:id="rId7"/>
    <p:sldMasterId id="2147483803" r:id="rId8"/>
    <p:sldMasterId id="2147483816" r:id="rId9"/>
    <p:sldMasterId id="2147483829" r:id="rId10"/>
    <p:sldMasterId id="2147483842" r:id="rId11"/>
    <p:sldMasterId id="2147483855" r:id="rId12"/>
    <p:sldMasterId id="2147483881" r:id="rId13"/>
  </p:sldMasterIdLst>
  <p:notesMasterIdLst>
    <p:notesMasterId r:id="rId52"/>
  </p:notesMasterIdLst>
  <p:sldIdLst>
    <p:sldId id="294" r:id="rId14"/>
    <p:sldId id="280" r:id="rId15"/>
    <p:sldId id="295" r:id="rId16"/>
    <p:sldId id="288" r:id="rId17"/>
    <p:sldId id="281" r:id="rId18"/>
    <p:sldId id="282" r:id="rId19"/>
    <p:sldId id="283" r:id="rId20"/>
    <p:sldId id="285" r:id="rId21"/>
    <p:sldId id="296" r:id="rId22"/>
    <p:sldId id="290" r:id="rId23"/>
    <p:sldId id="289" r:id="rId24"/>
    <p:sldId id="261" r:id="rId25"/>
    <p:sldId id="262" r:id="rId26"/>
    <p:sldId id="263" r:id="rId27"/>
    <p:sldId id="264" r:id="rId28"/>
    <p:sldId id="298" r:id="rId29"/>
    <p:sldId id="299" r:id="rId30"/>
    <p:sldId id="300" r:id="rId31"/>
    <p:sldId id="301" r:id="rId32"/>
    <p:sldId id="302" r:id="rId33"/>
    <p:sldId id="305" r:id="rId34"/>
    <p:sldId id="303" r:id="rId35"/>
    <p:sldId id="306" r:id="rId36"/>
    <p:sldId id="293" r:id="rId37"/>
    <p:sldId id="291" r:id="rId38"/>
    <p:sldId id="279" r:id="rId39"/>
    <p:sldId id="292" r:id="rId40"/>
    <p:sldId id="272" r:id="rId41"/>
    <p:sldId id="274" r:id="rId42"/>
    <p:sldId id="275" r:id="rId43"/>
    <p:sldId id="273" r:id="rId44"/>
    <p:sldId id="265" r:id="rId45"/>
    <p:sldId id="277" r:id="rId46"/>
    <p:sldId id="286" r:id="rId47"/>
    <p:sldId id="267" r:id="rId48"/>
    <p:sldId id="276" r:id="rId49"/>
    <p:sldId id="307" r:id="rId50"/>
    <p:sldId id="30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3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2F2F84-5AA8-4C35-8577-4FF5DF388097}" type="datetimeFigureOut">
              <a:rPr lang="en-US" smtClean="0"/>
              <a:t>5/4/2013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B82720-E792-4280-B46F-5D62483207B7}" type="slidenum">
              <a:rPr lang="en-US" smtClean="0"/>
              <a:t>‹#›</a:t>
            </a:fld>
            <a:endParaRPr lang="en-US"/>
          </a:p>
        </p:txBody>
      </p:sp>
    </p:spTree>
    <p:extLst>
      <p:ext uri="{BB962C8B-B14F-4D97-AF65-F5344CB8AC3E}">
        <p14:creationId xmlns:p14="http://schemas.microsoft.com/office/powerpoint/2010/main" val="1596118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a:t>
            </a:fld>
            <a:endParaRPr lang="en-US"/>
          </a:p>
        </p:txBody>
      </p:sp>
    </p:spTree>
    <p:extLst>
      <p:ext uri="{BB962C8B-B14F-4D97-AF65-F5344CB8AC3E}">
        <p14:creationId xmlns:p14="http://schemas.microsoft.com/office/powerpoint/2010/main" val="1125278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10</a:t>
            </a:fld>
            <a:endParaRPr lang="en-US"/>
          </a:p>
        </p:txBody>
      </p:sp>
    </p:spTree>
    <p:extLst>
      <p:ext uri="{BB962C8B-B14F-4D97-AF65-F5344CB8AC3E}">
        <p14:creationId xmlns:p14="http://schemas.microsoft.com/office/powerpoint/2010/main" val="3285448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11</a:t>
            </a:fld>
            <a:endParaRPr lang="en-US"/>
          </a:p>
        </p:txBody>
      </p:sp>
    </p:spTree>
    <p:extLst>
      <p:ext uri="{BB962C8B-B14F-4D97-AF65-F5344CB8AC3E}">
        <p14:creationId xmlns:p14="http://schemas.microsoft.com/office/powerpoint/2010/main" val="416384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smtClean="0"/>
              <a:pPr/>
              <a:t>12</a:t>
            </a:fld>
            <a:endParaRPr lang="en-US"/>
          </a:p>
        </p:txBody>
      </p:sp>
    </p:spTree>
    <p:extLst>
      <p:ext uri="{BB962C8B-B14F-4D97-AF65-F5344CB8AC3E}">
        <p14:creationId xmlns:p14="http://schemas.microsoft.com/office/powerpoint/2010/main" val="3074701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13</a:t>
            </a:fld>
            <a:endParaRPr lang="en-US"/>
          </a:p>
        </p:txBody>
      </p:sp>
    </p:spTree>
    <p:extLst>
      <p:ext uri="{BB962C8B-B14F-4D97-AF65-F5344CB8AC3E}">
        <p14:creationId xmlns:p14="http://schemas.microsoft.com/office/powerpoint/2010/main" val="2760245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14</a:t>
            </a:fld>
            <a:endParaRPr lang="en-US"/>
          </a:p>
        </p:txBody>
      </p:sp>
    </p:spTree>
    <p:extLst>
      <p:ext uri="{BB962C8B-B14F-4D97-AF65-F5344CB8AC3E}">
        <p14:creationId xmlns:p14="http://schemas.microsoft.com/office/powerpoint/2010/main" val="650958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15</a:t>
            </a:fld>
            <a:endParaRPr lang="en-US"/>
          </a:p>
        </p:txBody>
      </p:sp>
    </p:spTree>
    <p:extLst>
      <p:ext uri="{BB962C8B-B14F-4D97-AF65-F5344CB8AC3E}">
        <p14:creationId xmlns:p14="http://schemas.microsoft.com/office/powerpoint/2010/main" val="1956329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16</a:t>
            </a:fld>
            <a:endParaRPr lang="en-US"/>
          </a:p>
        </p:txBody>
      </p:sp>
    </p:spTree>
    <p:extLst>
      <p:ext uri="{BB962C8B-B14F-4D97-AF65-F5344CB8AC3E}">
        <p14:creationId xmlns:p14="http://schemas.microsoft.com/office/powerpoint/2010/main" val="366407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17</a:t>
            </a:fld>
            <a:endParaRPr lang="en-US"/>
          </a:p>
        </p:txBody>
      </p:sp>
    </p:spTree>
    <p:extLst>
      <p:ext uri="{BB962C8B-B14F-4D97-AF65-F5344CB8AC3E}">
        <p14:creationId xmlns:p14="http://schemas.microsoft.com/office/powerpoint/2010/main" val="1748058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18</a:t>
            </a:fld>
            <a:endParaRPr lang="en-US"/>
          </a:p>
        </p:txBody>
      </p:sp>
    </p:spTree>
    <p:extLst>
      <p:ext uri="{BB962C8B-B14F-4D97-AF65-F5344CB8AC3E}">
        <p14:creationId xmlns:p14="http://schemas.microsoft.com/office/powerpoint/2010/main" val="9471187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19</a:t>
            </a:fld>
            <a:endParaRPr lang="en-US"/>
          </a:p>
        </p:txBody>
      </p:sp>
    </p:spTree>
    <p:extLst>
      <p:ext uri="{BB962C8B-B14F-4D97-AF65-F5344CB8AC3E}">
        <p14:creationId xmlns:p14="http://schemas.microsoft.com/office/powerpoint/2010/main" val="1597967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2</a:t>
            </a:fld>
            <a:endParaRPr lang="en-US"/>
          </a:p>
        </p:txBody>
      </p:sp>
    </p:spTree>
    <p:extLst>
      <p:ext uri="{BB962C8B-B14F-4D97-AF65-F5344CB8AC3E}">
        <p14:creationId xmlns:p14="http://schemas.microsoft.com/office/powerpoint/2010/main" val="4182828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20</a:t>
            </a:fld>
            <a:endParaRPr lang="en-US"/>
          </a:p>
        </p:txBody>
      </p:sp>
    </p:spTree>
    <p:extLst>
      <p:ext uri="{BB962C8B-B14F-4D97-AF65-F5344CB8AC3E}">
        <p14:creationId xmlns:p14="http://schemas.microsoft.com/office/powerpoint/2010/main" val="417051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21</a:t>
            </a:fld>
            <a:endParaRPr lang="en-US"/>
          </a:p>
        </p:txBody>
      </p:sp>
    </p:spTree>
    <p:extLst>
      <p:ext uri="{BB962C8B-B14F-4D97-AF65-F5344CB8AC3E}">
        <p14:creationId xmlns:p14="http://schemas.microsoft.com/office/powerpoint/2010/main" val="1290891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22</a:t>
            </a:fld>
            <a:endParaRPr lang="en-US"/>
          </a:p>
        </p:txBody>
      </p:sp>
    </p:spTree>
    <p:extLst>
      <p:ext uri="{BB962C8B-B14F-4D97-AF65-F5344CB8AC3E}">
        <p14:creationId xmlns:p14="http://schemas.microsoft.com/office/powerpoint/2010/main" val="10181158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23</a:t>
            </a:fld>
            <a:endParaRPr lang="en-US"/>
          </a:p>
        </p:txBody>
      </p:sp>
    </p:spTree>
    <p:extLst>
      <p:ext uri="{BB962C8B-B14F-4D97-AF65-F5344CB8AC3E}">
        <p14:creationId xmlns:p14="http://schemas.microsoft.com/office/powerpoint/2010/main" val="7893170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24</a:t>
            </a:fld>
            <a:endParaRPr lang="en-US"/>
          </a:p>
        </p:txBody>
      </p:sp>
    </p:spTree>
    <p:extLst>
      <p:ext uri="{BB962C8B-B14F-4D97-AF65-F5344CB8AC3E}">
        <p14:creationId xmlns:p14="http://schemas.microsoft.com/office/powerpoint/2010/main" val="3714783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25</a:t>
            </a:fld>
            <a:endParaRPr lang="en-US"/>
          </a:p>
        </p:txBody>
      </p:sp>
    </p:spTree>
    <p:extLst>
      <p:ext uri="{BB962C8B-B14F-4D97-AF65-F5344CB8AC3E}">
        <p14:creationId xmlns:p14="http://schemas.microsoft.com/office/powerpoint/2010/main" val="2611766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800" b="1" i="1">
                <a:solidFill>
                  <a:srgbClr val="FFFF00"/>
                </a:solidFill>
                <a:latin typeface="Times New Roman" charset="0"/>
              </a:defRPr>
            </a:lvl1pPr>
            <a:lvl2pPr marL="742950" indent="-285750">
              <a:defRPr sz="2800" b="1" i="1">
                <a:solidFill>
                  <a:srgbClr val="FFFF00"/>
                </a:solidFill>
                <a:latin typeface="Times New Roman" charset="0"/>
              </a:defRPr>
            </a:lvl2pPr>
            <a:lvl3pPr marL="1143000" indent="-228600">
              <a:defRPr sz="2800" b="1" i="1">
                <a:solidFill>
                  <a:srgbClr val="FFFF00"/>
                </a:solidFill>
                <a:latin typeface="Times New Roman" charset="0"/>
              </a:defRPr>
            </a:lvl3pPr>
            <a:lvl4pPr marL="1600200" indent="-228600">
              <a:defRPr sz="2800" b="1" i="1">
                <a:solidFill>
                  <a:srgbClr val="FFFF00"/>
                </a:solidFill>
                <a:latin typeface="Times New Roman" charset="0"/>
              </a:defRPr>
            </a:lvl4pPr>
            <a:lvl5pPr marL="2057400" indent="-228600">
              <a:defRPr sz="2800" b="1" i="1">
                <a:solidFill>
                  <a:srgbClr val="FFFF00"/>
                </a:solidFill>
                <a:latin typeface="Times New Roman" charset="0"/>
              </a:defRPr>
            </a:lvl5pPr>
            <a:lvl6pPr marL="2514600" indent="-228600" eaLnBrk="0" fontAlgn="base" hangingPunct="0">
              <a:spcBef>
                <a:spcPct val="0"/>
              </a:spcBef>
              <a:spcAft>
                <a:spcPct val="0"/>
              </a:spcAft>
              <a:defRPr sz="2800" b="1" i="1">
                <a:solidFill>
                  <a:srgbClr val="FFFF00"/>
                </a:solidFill>
                <a:latin typeface="Times New Roman" charset="0"/>
              </a:defRPr>
            </a:lvl6pPr>
            <a:lvl7pPr marL="2971800" indent="-228600" eaLnBrk="0" fontAlgn="base" hangingPunct="0">
              <a:spcBef>
                <a:spcPct val="0"/>
              </a:spcBef>
              <a:spcAft>
                <a:spcPct val="0"/>
              </a:spcAft>
              <a:defRPr sz="2800" b="1" i="1">
                <a:solidFill>
                  <a:srgbClr val="FFFF00"/>
                </a:solidFill>
                <a:latin typeface="Times New Roman" charset="0"/>
              </a:defRPr>
            </a:lvl7pPr>
            <a:lvl8pPr marL="3429000" indent="-228600" eaLnBrk="0" fontAlgn="base" hangingPunct="0">
              <a:spcBef>
                <a:spcPct val="0"/>
              </a:spcBef>
              <a:spcAft>
                <a:spcPct val="0"/>
              </a:spcAft>
              <a:defRPr sz="2800" b="1" i="1">
                <a:solidFill>
                  <a:srgbClr val="FFFF00"/>
                </a:solidFill>
                <a:latin typeface="Times New Roman" charset="0"/>
              </a:defRPr>
            </a:lvl8pPr>
            <a:lvl9pPr marL="3886200" indent="-228600" eaLnBrk="0" fontAlgn="base" hangingPunct="0">
              <a:spcBef>
                <a:spcPct val="0"/>
              </a:spcBef>
              <a:spcAft>
                <a:spcPct val="0"/>
              </a:spcAft>
              <a:defRPr sz="2800" b="1" i="1">
                <a:solidFill>
                  <a:srgbClr val="FFFF00"/>
                </a:solidFill>
                <a:latin typeface="Times New Roman" charset="0"/>
              </a:defRPr>
            </a:lvl9pPr>
          </a:lstStyle>
          <a:p>
            <a:fld id="{E24FF974-CBC4-448C-9F7B-71627514DB44}" type="slidenum">
              <a:rPr lang="en-US" sz="1200"/>
              <a:pPr/>
              <a:t>26</a:t>
            </a:fld>
            <a:endParaRPr lang="en-US" sz="120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endParaRPr lang="en-US" smtClean="0">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27</a:t>
            </a:fld>
            <a:endParaRPr lang="en-US"/>
          </a:p>
        </p:txBody>
      </p:sp>
    </p:spTree>
    <p:extLst>
      <p:ext uri="{BB962C8B-B14F-4D97-AF65-F5344CB8AC3E}">
        <p14:creationId xmlns:p14="http://schemas.microsoft.com/office/powerpoint/2010/main" val="19456991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28</a:t>
            </a:fld>
            <a:endParaRPr lang="en-US"/>
          </a:p>
        </p:txBody>
      </p:sp>
    </p:spTree>
    <p:extLst>
      <p:ext uri="{BB962C8B-B14F-4D97-AF65-F5344CB8AC3E}">
        <p14:creationId xmlns:p14="http://schemas.microsoft.com/office/powerpoint/2010/main" val="2215792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29</a:t>
            </a:fld>
            <a:endParaRPr lang="en-US"/>
          </a:p>
        </p:txBody>
      </p:sp>
    </p:spTree>
    <p:extLst>
      <p:ext uri="{BB962C8B-B14F-4D97-AF65-F5344CB8AC3E}">
        <p14:creationId xmlns:p14="http://schemas.microsoft.com/office/powerpoint/2010/main" val="709406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3</a:t>
            </a:fld>
            <a:endParaRPr lang="en-US"/>
          </a:p>
        </p:txBody>
      </p:sp>
    </p:spTree>
    <p:extLst>
      <p:ext uri="{BB962C8B-B14F-4D97-AF65-F5344CB8AC3E}">
        <p14:creationId xmlns:p14="http://schemas.microsoft.com/office/powerpoint/2010/main" val="5495055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30</a:t>
            </a:fld>
            <a:endParaRPr lang="en-US"/>
          </a:p>
        </p:txBody>
      </p:sp>
    </p:spTree>
    <p:extLst>
      <p:ext uri="{BB962C8B-B14F-4D97-AF65-F5344CB8AC3E}">
        <p14:creationId xmlns:p14="http://schemas.microsoft.com/office/powerpoint/2010/main" val="1895187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31</a:t>
            </a:fld>
            <a:endParaRPr lang="en-US"/>
          </a:p>
        </p:txBody>
      </p:sp>
    </p:spTree>
    <p:extLst>
      <p:ext uri="{BB962C8B-B14F-4D97-AF65-F5344CB8AC3E}">
        <p14:creationId xmlns:p14="http://schemas.microsoft.com/office/powerpoint/2010/main" val="38977737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smtClean="0"/>
              <a:pPr/>
              <a:t>32</a:t>
            </a:fld>
            <a:endParaRPr lang="en-US"/>
          </a:p>
        </p:txBody>
      </p:sp>
    </p:spTree>
    <p:extLst>
      <p:ext uri="{BB962C8B-B14F-4D97-AF65-F5344CB8AC3E}">
        <p14:creationId xmlns:p14="http://schemas.microsoft.com/office/powerpoint/2010/main" val="2277670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800" b="1" i="1">
                <a:solidFill>
                  <a:srgbClr val="FFFF00"/>
                </a:solidFill>
                <a:latin typeface="Times New Roman" charset="0"/>
              </a:defRPr>
            </a:lvl1pPr>
            <a:lvl2pPr marL="742950" indent="-285750">
              <a:defRPr sz="2800" b="1" i="1">
                <a:solidFill>
                  <a:srgbClr val="FFFF00"/>
                </a:solidFill>
                <a:latin typeface="Times New Roman" charset="0"/>
              </a:defRPr>
            </a:lvl2pPr>
            <a:lvl3pPr marL="1143000" indent="-228600">
              <a:defRPr sz="2800" b="1" i="1">
                <a:solidFill>
                  <a:srgbClr val="FFFF00"/>
                </a:solidFill>
                <a:latin typeface="Times New Roman" charset="0"/>
              </a:defRPr>
            </a:lvl3pPr>
            <a:lvl4pPr marL="1600200" indent="-228600">
              <a:defRPr sz="2800" b="1" i="1">
                <a:solidFill>
                  <a:srgbClr val="FFFF00"/>
                </a:solidFill>
                <a:latin typeface="Times New Roman" charset="0"/>
              </a:defRPr>
            </a:lvl4pPr>
            <a:lvl5pPr marL="2057400" indent="-228600">
              <a:defRPr sz="2800" b="1" i="1">
                <a:solidFill>
                  <a:srgbClr val="FFFF00"/>
                </a:solidFill>
                <a:latin typeface="Times New Roman" charset="0"/>
              </a:defRPr>
            </a:lvl5pPr>
            <a:lvl6pPr marL="2514600" indent="-228600" eaLnBrk="0" fontAlgn="base" hangingPunct="0">
              <a:spcBef>
                <a:spcPct val="0"/>
              </a:spcBef>
              <a:spcAft>
                <a:spcPct val="0"/>
              </a:spcAft>
              <a:defRPr sz="2800" b="1" i="1">
                <a:solidFill>
                  <a:srgbClr val="FFFF00"/>
                </a:solidFill>
                <a:latin typeface="Times New Roman" charset="0"/>
              </a:defRPr>
            </a:lvl6pPr>
            <a:lvl7pPr marL="2971800" indent="-228600" eaLnBrk="0" fontAlgn="base" hangingPunct="0">
              <a:spcBef>
                <a:spcPct val="0"/>
              </a:spcBef>
              <a:spcAft>
                <a:spcPct val="0"/>
              </a:spcAft>
              <a:defRPr sz="2800" b="1" i="1">
                <a:solidFill>
                  <a:srgbClr val="FFFF00"/>
                </a:solidFill>
                <a:latin typeface="Times New Roman" charset="0"/>
              </a:defRPr>
            </a:lvl7pPr>
            <a:lvl8pPr marL="3429000" indent="-228600" eaLnBrk="0" fontAlgn="base" hangingPunct="0">
              <a:spcBef>
                <a:spcPct val="0"/>
              </a:spcBef>
              <a:spcAft>
                <a:spcPct val="0"/>
              </a:spcAft>
              <a:defRPr sz="2800" b="1" i="1">
                <a:solidFill>
                  <a:srgbClr val="FFFF00"/>
                </a:solidFill>
                <a:latin typeface="Times New Roman" charset="0"/>
              </a:defRPr>
            </a:lvl8pPr>
            <a:lvl9pPr marL="3886200" indent="-228600" eaLnBrk="0" fontAlgn="base" hangingPunct="0">
              <a:spcBef>
                <a:spcPct val="0"/>
              </a:spcBef>
              <a:spcAft>
                <a:spcPct val="0"/>
              </a:spcAft>
              <a:defRPr sz="2800" b="1" i="1">
                <a:solidFill>
                  <a:srgbClr val="FFFF00"/>
                </a:solidFill>
                <a:latin typeface="Times New Roman" charset="0"/>
              </a:defRPr>
            </a:lvl9pPr>
          </a:lstStyle>
          <a:p>
            <a:fld id="{86B7AF53-731D-4AA2-86E2-AD645C619E2A}" type="slidenum">
              <a:rPr lang="en-US" sz="1200"/>
              <a:pPr/>
              <a:t>33</a:t>
            </a:fld>
            <a:endParaRPr 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endParaRPr lang="en-US" smtClean="0">
              <a:latin typeface="Times New Roman"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34</a:t>
            </a:fld>
            <a:endParaRPr lang="en-US"/>
          </a:p>
        </p:txBody>
      </p:sp>
    </p:spTree>
    <p:extLst>
      <p:ext uri="{BB962C8B-B14F-4D97-AF65-F5344CB8AC3E}">
        <p14:creationId xmlns:p14="http://schemas.microsoft.com/office/powerpoint/2010/main" val="27105008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35</a:t>
            </a:fld>
            <a:endParaRPr lang="en-US"/>
          </a:p>
        </p:txBody>
      </p:sp>
    </p:spTree>
    <p:extLst>
      <p:ext uri="{BB962C8B-B14F-4D97-AF65-F5344CB8AC3E}">
        <p14:creationId xmlns:p14="http://schemas.microsoft.com/office/powerpoint/2010/main" val="26954828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sz="2800" b="1" i="1">
                <a:solidFill>
                  <a:srgbClr val="FFFF00"/>
                </a:solidFill>
                <a:latin typeface="Times New Roman" charset="0"/>
              </a:defRPr>
            </a:lvl1pPr>
            <a:lvl2pPr marL="742950" indent="-285750">
              <a:defRPr sz="2800" b="1" i="1">
                <a:solidFill>
                  <a:srgbClr val="FFFF00"/>
                </a:solidFill>
                <a:latin typeface="Times New Roman" charset="0"/>
              </a:defRPr>
            </a:lvl2pPr>
            <a:lvl3pPr marL="1143000" indent="-228600">
              <a:defRPr sz="2800" b="1" i="1">
                <a:solidFill>
                  <a:srgbClr val="FFFF00"/>
                </a:solidFill>
                <a:latin typeface="Times New Roman" charset="0"/>
              </a:defRPr>
            </a:lvl3pPr>
            <a:lvl4pPr marL="1600200" indent="-228600">
              <a:defRPr sz="2800" b="1" i="1">
                <a:solidFill>
                  <a:srgbClr val="FFFF00"/>
                </a:solidFill>
                <a:latin typeface="Times New Roman" charset="0"/>
              </a:defRPr>
            </a:lvl4pPr>
            <a:lvl5pPr marL="2057400" indent="-228600">
              <a:defRPr sz="2800" b="1" i="1">
                <a:solidFill>
                  <a:srgbClr val="FFFF00"/>
                </a:solidFill>
                <a:latin typeface="Times New Roman" charset="0"/>
              </a:defRPr>
            </a:lvl5pPr>
            <a:lvl6pPr marL="2514600" indent="-228600" eaLnBrk="0" fontAlgn="base" hangingPunct="0">
              <a:spcBef>
                <a:spcPct val="0"/>
              </a:spcBef>
              <a:spcAft>
                <a:spcPct val="0"/>
              </a:spcAft>
              <a:defRPr sz="2800" b="1" i="1">
                <a:solidFill>
                  <a:srgbClr val="FFFF00"/>
                </a:solidFill>
                <a:latin typeface="Times New Roman" charset="0"/>
              </a:defRPr>
            </a:lvl6pPr>
            <a:lvl7pPr marL="2971800" indent="-228600" eaLnBrk="0" fontAlgn="base" hangingPunct="0">
              <a:spcBef>
                <a:spcPct val="0"/>
              </a:spcBef>
              <a:spcAft>
                <a:spcPct val="0"/>
              </a:spcAft>
              <a:defRPr sz="2800" b="1" i="1">
                <a:solidFill>
                  <a:srgbClr val="FFFF00"/>
                </a:solidFill>
                <a:latin typeface="Times New Roman" charset="0"/>
              </a:defRPr>
            </a:lvl7pPr>
            <a:lvl8pPr marL="3429000" indent="-228600" eaLnBrk="0" fontAlgn="base" hangingPunct="0">
              <a:spcBef>
                <a:spcPct val="0"/>
              </a:spcBef>
              <a:spcAft>
                <a:spcPct val="0"/>
              </a:spcAft>
              <a:defRPr sz="2800" b="1" i="1">
                <a:solidFill>
                  <a:srgbClr val="FFFF00"/>
                </a:solidFill>
                <a:latin typeface="Times New Roman" charset="0"/>
              </a:defRPr>
            </a:lvl8pPr>
            <a:lvl9pPr marL="3886200" indent="-228600" eaLnBrk="0" fontAlgn="base" hangingPunct="0">
              <a:spcBef>
                <a:spcPct val="0"/>
              </a:spcBef>
              <a:spcAft>
                <a:spcPct val="0"/>
              </a:spcAft>
              <a:defRPr sz="2800" b="1" i="1">
                <a:solidFill>
                  <a:srgbClr val="FFFF00"/>
                </a:solidFill>
                <a:latin typeface="Times New Roman" charset="0"/>
              </a:defRPr>
            </a:lvl9pPr>
          </a:lstStyle>
          <a:p>
            <a:fld id="{39583297-114A-4D32-B88A-59C366DE2FD6}" type="slidenum">
              <a:rPr lang="en-US" sz="1200"/>
              <a:pPr/>
              <a:t>36</a:t>
            </a:fld>
            <a:endParaRPr 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endParaRPr lang="en-US" smtClean="0">
              <a:latin typeface="Times New Roman"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37</a:t>
            </a:fld>
            <a:endParaRPr lang="en-US"/>
          </a:p>
        </p:txBody>
      </p:sp>
    </p:spTree>
    <p:extLst>
      <p:ext uri="{BB962C8B-B14F-4D97-AF65-F5344CB8AC3E}">
        <p14:creationId xmlns:p14="http://schemas.microsoft.com/office/powerpoint/2010/main" val="3685912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38</a:t>
            </a:fld>
            <a:endParaRPr lang="en-US"/>
          </a:p>
        </p:txBody>
      </p:sp>
    </p:spTree>
    <p:extLst>
      <p:ext uri="{BB962C8B-B14F-4D97-AF65-F5344CB8AC3E}">
        <p14:creationId xmlns:p14="http://schemas.microsoft.com/office/powerpoint/2010/main" val="4022385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4</a:t>
            </a:fld>
            <a:endParaRPr lang="en-US"/>
          </a:p>
        </p:txBody>
      </p:sp>
    </p:spTree>
    <p:extLst>
      <p:ext uri="{BB962C8B-B14F-4D97-AF65-F5344CB8AC3E}">
        <p14:creationId xmlns:p14="http://schemas.microsoft.com/office/powerpoint/2010/main" val="1638034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smtClean="0"/>
              <a:pPr/>
              <a:t>5</a:t>
            </a:fld>
            <a:endParaRPr lang="en-US"/>
          </a:p>
        </p:txBody>
      </p:sp>
    </p:spTree>
    <p:extLst>
      <p:ext uri="{BB962C8B-B14F-4D97-AF65-F5344CB8AC3E}">
        <p14:creationId xmlns:p14="http://schemas.microsoft.com/office/powerpoint/2010/main" val="416343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smtClean="0"/>
              <a:pPr/>
              <a:t>6</a:t>
            </a:fld>
            <a:endParaRPr lang="en-US"/>
          </a:p>
        </p:txBody>
      </p:sp>
    </p:spTree>
    <p:extLst>
      <p:ext uri="{BB962C8B-B14F-4D97-AF65-F5344CB8AC3E}">
        <p14:creationId xmlns:p14="http://schemas.microsoft.com/office/powerpoint/2010/main" val="1479507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6A270A-E5BE-4642-8DEE-3ECB3F04B85B}" type="slidenum">
              <a:rPr lang="en-US"/>
              <a:pPr/>
              <a:t>7</a:t>
            </a:fld>
            <a:endParaRPr lang="en-US"/>
          </a:p>
        </p:txBody>
      </p:sp>
    </p:spTree>
    <p:extLst>
      <p:ext uri="{BB962C8B-B14F-4D97-AF65-F5344CB8AC3E}">
        <p14:creationId xmlns:p14="http://schemas.microsoft.com/office/powerpoint/2010/main" val="968243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800" b="1" i="1">
                <a:solidFill>
                  <a:srgbClr val="FFFF00"/>
                </a:solidFill>
                <a:latin typeface="Times New Roman" charset="0"/>
              </a:defRPr>
            </a:lvl1pPr>
            <a:lvl2pPr marL="742950" indent="-285750">
              <a:defRPr sz="2800" b="1" i="1">
                <a:solidFill>
                  <a:srgbClr val="FFFF00"/>
                </a:solidFill>
                <a:latin typeface="Times New Roman" charset="0"/>
              </a:defRPr>
            </a:lvl2pPr>
            <a:lvl3pPr marL="1143000" indent="-228600">
              <a:defRPr sz="2800" b="1" i="1">
                <a:solidFill>
                  <a:srgbClr val="FFFF00"/>
                </a:solidFill>
                <a:latin typeface="Times New Roman" charset="0"/>
              </a:defRPr>
            </a:lvl3pPr>
            <a:lvl4pPr marL="1600200" indent="-228600">
              <a:defRPr sz="2800" b="1" i="1">
                <a:solidFill>
                  <a:srgbClr val="FFFF00"/>
                </a:solidFill>
                <a:latin typeface="Times New Roman" charset="0"/>
              </a:defRPr>
            </a:lvl4pPr>
            <a:lvl5pPr marL="2057400" indent="-228600">
              <a:defRPr sz="2800" b="1" i="1">
                <a:solidFill>
                  <a:srgbClr val="FFFF00"/>
                </a:solidFill>
                <a:latin typeface="Times New Roman" charset="0"/>
              </a:defRPr>
            </a:lvl5pPr>
            <a:lvl6pPr marL="2514600" indent="-228600" eaLnBrk="0" fontAlgn="base" hangingPunct="0">
              <a:spcBef>
                <a:spcPct val="0"/>
              </a:spcBef>
              <a:spcAft>
                <a:spcPct val="0"/>
              </a:spcAft>
              <a:defRPr sz="2800" b="1" i="1">
                <a:solidFill>
                  <a:srgbClr val="FFFF00"/>
                </a:solidFill>
                <a:latin typeface="Times New Roman" charset="0"/>
              </a:defRPr>
            </a:lvl6pPr>
            <a:lvl7pPr marL="2971800" indent="-228600" eaLnBrk="0" fontAlgn="base" hangingPunct="0">
              <a:spcBef>
                <a:spcPct val="0"/>
              </a:spcBef>
              <a:spcAft>
                <a:spcPct val="0"/>
              </a:spcAft>
              <a:defRPr sz="2800" b="1" i="1">
                <a:solidFill>
                  <a:srgbClr val="FFFF00"/>
                </a:solidFill>
                <a:latin typeface="Times New Roman" charset="0"/>
              </a:defRPr>
            </a:lvl7pPr>
            <a:lvl8pPr marL="3429000" indent="-228600" eaLnBrk="0" fontAlgn="base" hangingPunct="0">
              <a:spcBef>
                <a:spcPct val="0"/>
              </a:spcBef>
              <a:spcAft>
                <a:spcPct val="0"/>
              </a:spcAft>
              <a:defRPr sz="2800" b="1" i="1">
                <a:solidFill>
                  <a:srgbClr val="FFFF00"/>
                </a:solidFill>
                <a:latin typeface="Times New Roman" charset="0"/>
              </a:defRPr>
            </a:lvl8pPr>
            <a:lvl9pPr marL="3886200" indent="-228600" eaLnBrk="0" fontAlgn="base" hangingPunct="0">
              <a:spcBef>
                <a:spcPct val="0"/>
              </a:spcBef>
              <a:spcAft>
                <a:spcPct val="0"/>
              </a:spcAft>
              <a:defRPr sz="2800" b="1" i="1">
                <a:solidFill>
                  <a:srgbClr val="FFFF00"/>
                </a:solidFill>
                <a:latin typeface="Times New Roman" charset="0"/>
              </a:defRPr>
            </a:lvl9pPr>
          </a:lstStyle>
          <a:p>
            <a:fld id="{295B86FF-3038-4492-BFB1-209C0EC1630F}" type="slidenum">
              <a:rPr lang="en-US" sz="1200"/>
              <a:pPr/>
              <a:t>8</a:t>
            </a:fld>
            <a:endParaRPr lang="en-US" sz="12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endParaRPr lang="en-US"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82720-E792-4280-B46F-5D62483207B7}" type="slidenum">
              <a:rPr lang="en-US" smtClean="0"/>
              <a:t>9</a:t>
            </a:fld>
            <a:endParaRPr lang="en-US"/>
          </a:p>
        </p:txBody>
      </p:sp>
    </p:spTree>
    <p:extLst>
      <p:ext uri="{BB962C8B-B14F-4D97-AF65-F5344CB8AC3E}">
        <p14:creationId xmlns:p14="http://schemas.microsoft.com/office/powerpoint/2010/main" val="284072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41737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8375310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80216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4027187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3825897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2497388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8371198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7996748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9346496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1660098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2670963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78918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0498549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1845552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7719143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333416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1687861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028240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3893026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3315682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427925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1908685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88843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2504858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8705957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1463E3-4009-4106-AA10-BCDF281519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33405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886358-BA3F-49DA-A084-802CC121E2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769151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478DD1-C0ED-4E4B-A496-C60562D85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9773150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C31AC-D0D8-43A0-A43C-E104C2D6EB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7566877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947318-AB12-45A2-95F3-D72BD91E7B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7634921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31BAF99-80B4-4228-A2F8-623D608328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4587218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616F37-4375-4B5E-BCC9-9C8EF1E2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984711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66EDA3-3FBF-4236-9D96-23860979F0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06323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BDA0B5C-8EE0-44C0-86FF-AA38F78BEE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12833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2310770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023402-5206-4EF3-A3A4-2749E0F334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257157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D4219F-E447-495F-84B6-7FED59B53C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765875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08A352-6BC0-4FAC-B215-9CEA7DD71B7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404231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1463E3-4009-4106-AA10-BCDF281519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4407773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886358-BA3F-49DA-A084-802CC121E2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023934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478DD1-C0ED-4E4B-A496-C60562D85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443912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C31AC-D0D8-43A0-A43C-E104C2D6EB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9017673"/>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947318-AB12-45A2-95F3-D72BD91E7B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8174016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31BAF99-80B4-4228-A2F8-623D608328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8193347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616F37-4375-4B5E-BCC9-9C8EF1E2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1648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2011023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66EDA3-3FBF-4236-9D96-23860979F0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613926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BDA0B5C-8EE0-44C0-86FF-AA38F78BEE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410647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023402-5206-4EF3-A3A4-2749E0F334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25499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D4219F-E447-495F-84B6-7FED59B53C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2649459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08A352-6BC0-4FAC-B215-9CEA7DD71B7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361688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1463E3-4009-4106-AA10-BCDF281519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668741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886358-BA3F-49DA-A084-802CC121E2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733844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478DD1-C0ED-4E4B-A496-C60562D85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9604884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C31AC-D0D8-43A0-A43C-E104C2D6EB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3188719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947318-AB12-45A2-95F3-D72BD91E7B6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02161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95642995"/>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31BAF99-80B4-4228-A2F8-623D608328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6522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616F37-4375-4B5E-BCC9-9C8EF1E2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491669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66EDA3-3FBF-4236-9D96-23860979F0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067087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BDA0B5C-8EE0-44C0-86FF-AA38F78BEE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4427908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023402-5206-4EF3-A3A4-2749E0F334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2596422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D4219F-E447-495F-84B6-7FED59B53C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06715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08A352-6BC0-4FAC-B215-9CEA7DD71B7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54583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29854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35669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76978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0318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797572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712489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99530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117417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70629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26164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19796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877014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334307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82159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3078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841418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927798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005840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732662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239524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94210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691783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71162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441349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647304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4120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478181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540052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527957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567152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87688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44571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25191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128327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5446116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619155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3070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5727876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60835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747259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93093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677311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945192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38375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443014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52168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428377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27837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005602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020612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29962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321411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691287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712100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591682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61128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2482929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954776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99335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439971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1381800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2742105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048372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243875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3764441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2696701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1339029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3460847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903931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9876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8286704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3059167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3580026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441693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463180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2294323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170855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850781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0916452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E2A7092-D50B-49EB-892D-B6FAFC492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8293352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74CEE8A-3AB9-4C6E-A843-2AE54076B9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7141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921757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2677D4-F914-49FF-81D8-5E9B6BB01B9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0850358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0F9229-9FFC-4264-A423-7B4DF6CE228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5308698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7374347-E292-49AF-9219-1FAC59D62DE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2007451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C293D7-295F-4756-86EA-F879AAEE0B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1308268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A2CC24-AC75-4310-9885-25C97F0B0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369493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0E2E20-4593-4432-9080-27BD724CE6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810268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62B625FE-A49B-4AF5-B9D4-DE294EB3BE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5913259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1738B6-0B0D-4A05-9F35-8AC9A11116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9907748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5BBEDD3-EA56-44E0-A854-B56C879DA38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278684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0E7822C-B9A0-4362-B406-99475F5FBCF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5336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theme" Target="../theme/theme11.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slideLayout" Target="../slideLayouts/slideLayout132.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theme" Target="../theme/theme12.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slideLayout" Target="../slideLayouts/slideLayout144.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2.xml"/><Relationship Id="rId13" Type="http://schemas.openxmlformats.org/officeDocument/2006/relationships/theme" Target="../theme/theme13.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slideLayout" Target="../slideLayouts/slideLayout156.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46377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68819614"/>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smtClean="0">
                <a:solidFill>
                  <a:schemeClr val="tx1"/>
                </a:solidFill>
                <a:latin typeface="Times New Roman" pitchFamily="18" charset="0"/>
              </a:defRPr>
            </a:lvl1pPr>
          </a:lstStyle>
          <a:p>
            <a:pPr eaLnBrk="0" fontAlgn="base" hangingPunct="0">
              <a:spcBef>
                <a:spcPct val="0"/>
              </a:spcBef>
              <a:spcAft>
                <a:spcPct val="0"/>
              </a:spcAft>
              <a:defRPr/>
            </a:pPr>
            <a:fld id="{6EE58A6F-26D6-4B4A-BC36-63EEC3BBD249}"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666552801"/>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smtClean="0">
                <a:solidFill>
                  <a:schemeClr val="tx1"/>
                </a:solidFill>
                <a:latin typeface="Times New Roman" pitchFamily="18" charset="0"/>
              </a:defRPr>
            </a:lvl1pPr>
          </a:lstStyle>
          <a:p>
            <a:pPr eaLnBrk="0" fontAlgn="base" hangingPunct="0">
              <a:spcBef>
                <a:spcPct val="0"/>
              </a:spcBef>
              <a:spcAft>
                <a:spcPct val="0"/>
              </a:spcAft>
              <a:defRPr/>
            </a:pPr>
            <a:fld id="{6EE58A6F-26D6-4B4A-BC36-63EEC3BBD249}"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572796159"/>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smtClean="0">
                <a:solidFill>
                  <a:schemeClr val="tx1"/>
                </a:solidFill>
                <a:latin typeface="Times New Roman" pitchFamily="18" charset="0"/>
              </a:defRPr>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smtClean="0">
                <a:solidFill>
                  <a:schemeClr val="tx1"/>
                </a:solidFill>
                <a:latin typeface="Times New Roman" pitchFamily="18" charset="0"/>
              </a:defRPr>
            </a:lvl1pPr>
          </a:lstStyle>
          <a:p>
            <a:pPr eaLnBrk="0" fontAlgn="base" hangingPunct="0">
              <a:spcBef>
                <a:spcPct val="0"/>
              </a:spcBef>
              <a:spcAft>
                <a:spcPct val="0"/>
              </a:spcAft>
              <a:defRPr/>
            </a:pPr>
            <a:fld id="{6EE58A6F-26D6-4B4A-BC36-63EEC3BBD249}"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261742951"/>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36332191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7090305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62148123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69560493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08831659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56066777"/>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69796822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solidFill>
                  <a:schemeClr val="tx1"/>
                </a:solidFill>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solidFill>
                  <a:schemeClr val="tx1"/>
                </a:solidFill>
              </a:defRPr>
            </a:lvl1pPr>
          </a:lstStyle>
          <a:p>
            <a:pPr eaLnBrk="0" fontAlgn="base" hangingPunct="0">
              <a:spcBef>
                <a:spcPct val="0"/>
              </a:spcBef>
              <a:spcAft>
                <a:spcPct val="0"/>
              </a:spcAft>
            </a:pPr>
            <a:fld id="{B336AE6E-09BF-4BAE-8DDD-4CDBEF7D5CCC}"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32915377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50.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1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rPr>
              <a:t>Apologetics and Islam</a:t>
            </a:r>
            <a:endParaRPr lang="en-US" sz="3600" b="1" dirty="0">
              <a:solidFill>
                <a:srgbClr val="FFFF00"/>
              </a:solidFill>
            </a:endParaRPr>
          </a:p>
        </p:txBody>
      </p:sp>
      <p:sp>
        <p:nvSpPr>
          <p:cNvPr id="3" name="Content Placeholder 2"/>
          <p:cNvSpPr>
            <a:spLocks noGrp="1"/>
          </p:cNvSpPr>
          <p:nvPr>
            <p:ph idx="1"/>
          </p:nvPr>
        </p:nvSpPr>
        <p:spPr>
          <a:xfrm>
            <a:off x="6781800" y="5257800"/>
            <a:ext cx="2362200" cy="838200"/>
          </a:xfrm>
        </p:spPr>
        <p:txBody>
          <a:bodyPr/>
          <a:lstStyle/>
          <a:p>
            <a:pPr marL="0" indent="0">
              <a:buNone/>
            </a:pPr>
            <a:r>
              <a:rPr lang="en-US" sz="2400" b="1" dirty="0" smtClean="0">
                <a:solidFill>
                  <a:schemeClr val="bg1"/>
                </a:solidFill>
              </a:rPr>
              <a:t>John Oakes</a:t>
            </a:r>
          </a:p>
          <a:p>
            <a:pPr marL="0" indent="0">
              <a:buNone/>
            </a:pPr>
            <a:r>
              <a:rPr lang="en-US" sz="2400" b="1" dirty="0" smtClean="0">
                <a:solidFill>
                  <a:schemeClr val="bg1"/>
                </a:solidFill>
              </a:rPr>
              <a:t>5/4/2013</a:t>
            </a:r>
            <a:endParaRPr lang="en-US" sz="2400" b="1" dirty="0">
              <a:solidFill>
                <a:schemeClr val="bg1"/>
              </a:solidFill>
            </a:endParaRPr>
          </a:p>
        </p:txBody>
      </p:sp>
      <p:pic>
        <p:nvPicPr>
          <p:cNvPr id="1028" name="Picture 4" descr="World's oldest ever manuscript of Quran found in Yemen: repo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141561"/>
            <a:ext cx="5715000" cy="35147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0600" y="5962892"/>
            <a:ext cx="2736945" cy="461665"/>
          </a:xfrm>
          <a:prstGeom prst="rect">
            <a:avLst/>
          </a:prstGeom>
          <a:noFill/>
        </p:spPr>
        <p:txBody>
          <a:bodyPr wrap="square" rtlCol="0">
            <a:spAutoFit/>
          </a:bodyPr>
          <a:lstStyle/>
          <a:p>
            <a:r>
              <a:rPr lang="en-US" sz="2400" b="1" dirty="0" smtClean="0">
                <a:solidFill>
                  <a:schemeClr val="bg1"/>
                </a:solidFill>
              </a:rPr>
              <a:t>Sana’a Codex</a:t>
            </a:r>
            <a:endParaRPr lang="en-US" sz="2400" b="1" dirty="0">
              <a:solidFill>
                <a:schemeClr val="bg1"/>
              </a:solidFill>
            </a:endParaRPr>
          </a:p>
        </p:txBody>
      </p:sp>
    </p:spTree>
    <p:extLst>
      <p:ext uri="{BB962C8B-B14F-4D97-AF65-F5344CB8AC3E}">
        <p14:creationId xmlns:p14="http://schemas.microsoft.com/office/powerpoint/2010/main" val="1631818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685800" y="381000"/>
            <a:ext cx="7772400" cy="838200"/>
          </a:xfrm>
        </p:spPr>
        <p:txBody>
          <a:bodyPr/>
          <a:lstStyle/>
          <a:p>
            <a:r>
              <a:rPr lang="en-US" sz="3700" b="1">
                <a:solidFill>
                  <a:srgbClr val="FFFF00"/>
                </a:solidFill>
              </a:rPr>
              <a:t>	Other arguments</a:t>
            </a:r>
            <a:r>
              <a:rPr lang="en-US" sz="2800" b="1">
                <a:solidFill>
                  <a:srgbClr val="FFFF00"/>
                </a:solidFill>
              </a:rPr>
              <a:t>	</a:t>
            </a:r>
            <a:r>
              <a:rPr lang="en-US" sz="2800">
                <a:solidFill>
                  <a:srgbClr val="FFFF00"/>
                </a:solidFill>
              </a:rPr>
              <a:t>	</a:t>
            </a:r>
          </a:p>
        </p:txBody>
      </p:sp>
      <p:sp>
        <p:nvSpPr>
          <p:cNvPr id="219139" name="Rectangle 3"/>
          <p:cNvSpPr>
            <a:spLocks noGrp="1" noChangeArrowheads="1"/>
          </p:cNvSpPr>
          <p:nvPr>
            <p:ph type="body" idx="1"/>
          </p:nvPr>
        </p:nvSpPr>
        <p:spPr>
          <a:xfrm>
            <a:off x="457200" y="1676400"/>
            <a:ext cx="8001000" cy="4419600"/>
          </a:xfrm>
        </p:spPr>
        <p:txBody>
          <a:bodyPr/>
          <a:lstStyle/>
          <a:p>
            <a:pPr>
              <a:buFontTx/>
              <a:buNone/>
            </a:pPr>
            <a:r>
              <a:rPr lang="en-US" sz="2500" b="1" dirty="0">
                <a:solidFill>
                  <a:schemeClr val="bg1"/>
                </a:solidFill>
              </a:rPr>
              <a:t>“Changed </a:t>
            </a:r>
            <a:r>
              <a:rPr lang="en-US" sz="2500" b="1" dirty="0" smtClean="0">
                <a:solidFill>
                  <a:schemeClr val="bg1"/>
                </a:solidFill>
              </a:rPr>
              <a:t>lives”   Not completely without validity.   obviously</a:t>
            </a:r>
            <a:r>
              <a:rPr lang="en-US" sz="2500" b="1" dirty="0">
                <a:solidFill>
                  <a:schemeClr val="bg1"/>
                </a:solidFill>
              </a:rPr>
              <a:t>, if someone believes fervently enough…</a:t>
            </a:r>
          </a:p>
          <a:p>
            <a:pPr>
              <a:buFontTx/>
              <a:buNone/>
            </a:pPr>
            <a:endParaRPr lang="en-US" sz="2500" b="1" dirty="0">
              <a:solidFill>
                <a:schemeClr val="bg1"/>
              </a:solidFill>
            </a:endParaRPr>
          </a:p>
          <a:p>
            <a:pPr>
              <a:buFontTx/>
              <a:buNone/>
            </a:pPr>
            <a:r>
              <a:rPr lang="en-US" sz="2500" b="1" dirty="0">
                <a:solidFill>
                  <a:schemeClr val="bg1"/>
                </a:solidFill>
              </a:rPr>
              <a:t>“Rapid spread!”—slow at first, picking up only when Mohammed “picked up” the sword.</a:t>
            </a:r>
          </a:p>
          <a:p>
            <a:pPr>
              <a:buFontTx/>
              <a:buNone/>
            </a:pPr>
            <a:endParaRPr lang="en-US" sz="2500" b="1" dirty="0">
              <a:solidFill>
                <a:schemeClr val="bg1"/>
              </a:solidFill>
            </a:endParaRPr>
          </a:p>
          <a:p>
            <a:pPr>
              <a:buFontTx/>
              <a:buNone/>
            </a:pPr>
            <a:r>
              <a:rPr lang="en-US" sz="2500" b="1" dirty="0">
                <a:solidFill>
                  <a:schemeClr val="bg1"/>
                </a:solidFill>
              </a:rPr>
              <a:t>“So many converts!”—promise of paradise, alternative of slavery, taxes, death</a:t>
            </a:r>
          </a:p>
          <a:p>
            <a:pPr>
              <a:buFontTx/>
              <a:buNone/>
            </a:pPr>
            <a:endParaRPr lang="en-US" sz="2500" b="1" dirty="0">
              <a:solidFill>
                <a:schemeClr val="bg1"/>
              </a:solidFill>
            </a:endParaRPr>
          </a:p>
        </p:txBody>
      </p:sp>
    </p:spTree>
    <p:extLst>
      <p:ext uri="{BB962C8B-B14F-4D97-AF65-F5344CB8AC3E}">
        <p14:creationId xmlns:p14="http://schemas.microsoft.com/office/powerpoint/2010/main" val="1507966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77200" cy="1143000"/>
          </a:xfrm>
        </p:spPr>
        <p:txBody>
          <a:bodyPr/>
          <a:lstStyle/>
          <a:p>
            <a:r>
              <a:rPr lang="en-US" sz="2800" b="1" dirty="0" smtClean="0">
                <a:solidFill>
                  <a:srgbClr val="FFFF00"/>
                </a:solidFill>
              </a:rPr>
              <a:t>II. Islamic Criticisms of the Bible and Christianity</a:t>
            </a:r>
            <a:endParaRPr lang="en-US" sz="2800" b="1" dirty="0">
              <a:solidFill>
                <a:srgbClr val="FFFF00"/>
              </a:solidFill>
            </a:endParaRPr>
          </a:p>
        </p:txBody>
      </p:sp>
      <p:sp>
        <p:nvSpPr>
          <p:cNvPr id="3" name="Content Placeholder 2"/>
          <p:cNvSpPr>
            <a:spLocks noGrp="1"/>
          </p:cNvSpPr>
          <p:nvPr>
            <p:ph idx="1"/>
          </p:nvPr>
        </p:nvSpPr>
        <p:spPr/>
        <p:txBody>
          <a:bodyPr/>
          <a:lstStyle/>
          <a:p>
            <a:r>
              <a:rPr lang="en-US" sz="2400" b="1" dirty="0" smtClean="0">
                <a:solidFill>
                  <a:schemeClr val="bg1"/>
                </a:solidFill>
              </a:rPr>
              <a:t>The most common apologetic of Islam is not to support Islam or the Qur’an, but to undermine Christianity and the Bible.</a:t>
            </a:r>
          </a:p>
          <a:p>
            <a:endParaRPr lang="en-US" sz="2400" b="1" dirty="0">
              <a:solidFill>
                <a:schemeClr val="bg1"/>
              </a:solidFill>
            </a:endParaRPr>
          </a:p>
          <a:p>
            <a:r>
              <a:rPr lang="en-US" sz="2400" b="1" dirty="0" smtClean="0">
                <a:solidFill>
                  <a:schemeClr val="bg1"/>
                </a:solidFill>
              </a:rPr>
              <a:t>Islam has a huge problem.  The Qur’an makes it clear that the Old and New Testaments are from Allah, but if the Bible is true then Muhammad is a liar.</a:t>
            </a:r>
          </a:p>
          <a:p>
            <a:endParaRPr lang="en-US" sz="2400" b="1" dirty="0">
              <a:solidFill>
                <a:schemeClr val="bg1"/>
              </a:solidFill>
            </a:endParaRPr>
          </a:p>
          <a:p>
            <a:r>
              <a:rPr lang="en-US" sz="2400" b="1" dirty="0" smtClean="0">
                <a:solidFill>
                  <a:schemeClr val="bg1"/>
                </a:solidFill>
              </a:rPr>
              <a:t>Note: the claim of corruption comes hundreds of years after the time of Muhammad.</a:t>
            </a:r>
          </a:p>
        </p:txBody>
      </p:sp>
    </p:spTree>
    <p:extLst>
      <p:ext uri="{BB962C8B-B14F-4D97-AF65-F5344CB8AC3E}">
        <p14:creationId xmlns:p14="http://schemas.microsoft.com/office/powerpoint/2010/main" val="1281782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body" idx="1"/>
          </p:nvPr>
        </p:nvSpPr>
        <p:spPr>
          <a:xfrm>
            <a:off x="1066800" y="838200"/>
            <a:ext cx="7391400" cy="5791200"/>
          </a:xfrm>
        </p:spPr>
        <p:txBody>
          <a:bodyPr/>
          <a:lstStyle/>
          <a:p>
            <a:pPr algn="ctr">
              <a:buFontTx/>
              <a:buNone/>
            </a:pPr>
            <a:endParaRPr lang="en-US" sz="4500" b="1">
              <a:solidFill>
                <a:schemeClr val="bg1"/>
              </a:solidFill>
              <a:latin typeface="Maiandra GD" pitchFamily="34" charset="0"/>
            </a:endParaRPr>
          </a:p>
          <a:p>
            <a:pPr algn="ctr">
              <a:buFontTx/>
              <a:buNone/>
            </a:pPr>
            <a:endParaRPr lang="en-US" sz="4500" b="1">
              <a:solidFill>
                <a:schemeClr val="bg1"/>
              </a:solidFill>
              <a:latin typeface="Maiandra GD" pitchFamily="34" charset="0"/>
            </a:endParaRPr>
          </a:p>
          <a:p>
            <a:pPr algn="ctr">
              <a:buFontTx/>
              <a:buNone/>
            </a:pPr>
            <a:r>
              <a:rPr lang="en-US" sz="4500" b="1">
                <a:solidFill>
                  <a:schemeClr val="bg1"/>
                </a:solidFill>
                <a:latin typeface="Maiandra GD" pitchFamily="34" charset="0"/>
              </a:rPr>
              <a:t>“Bible corrupt!”</a:t>
            </a:r>
          </a:p>
          <a:p>
            <a:pPr algn="ctr">
              <a:buFontTx/>
              <a:buNone/>
            </a:pPr>
            <a:endParaRPr lang="en-US" sz="4500" b="1">
              <a:solidFill>
                <a:schemeClr val="bg1"/>
              </a:solidFill>
              <a:latin typeface="Maiandra GD" pitchFamily="34" charset="0"/>
            </a:endParaRPr>
          </a:p>
          <a:p>
            <a:pPr algn="ctr">
              <a:buFontTx/>
              <a:buNone/>
            </a:pPr>
            <a:r>
              <a:rPr lang="en-US" sz="4500" b="1">
                <a:solidFill>
                  <a:schemeClr val="bg1"/>
                </a:solidFill>
                <a:latin typeface="Maiandra GD" pitchFamily="34" charset="0"/>
              </a:rPr>
              <a:t>“Qur’an only is pure.”</a:t>
            </a:r>
          </a:p>
        </p:txBody>
      </p:sp>
    </p:spTree>
    <p:extLst>
      <p:ext uri="{BB962C8B-B14F-4D97-AF65-F5344CB8AC3E}">
        <p14:creationId xmlns:p14="http://schemas.microsoft.com/office/powerpoint/2010/main" val="2688695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ext Box 2"/>
          <p:cNvSpPr txBox="1">
            <a:spLocks noChangeArrowheads="1"/>
          </p:cNvSpPr>
          <p:nvPr/>
        </p:nvSpPr>
        <p:spPr bwMode="auto">
          <a:xfrm>
            <a:off x="457200" y="533400"/>
            <a:ext cx="8153400" cy="642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sz="3200" b="1" i="1">
                <a:solidFill>
                  <a:srgbClr val="FFFF00"/>
                </a:solidFill>
                <a:cs typeface="Times New Roman" charset="0"/>
              </a:rPr>
              <a:t>•  </a:t>
            </a:r>
            <a:r>
              <a:rPr lang="en-US" sz="3200" b="1">
                <a:solidFill>
                  <a:srgbClr val="FFFFFF"/>
                </a:solidFill>
                <a:cs typeface="Times New Roman" charset="0"/>
              </a:rPr>
              <a:t>Early Period in Mecca</a:t>
            </a:r>
            <a:r>
              <a:rPr lang="en-US" sz="3200" b="1">
                <a:solidFill>
                  <a:srgbClr val="FFFF00"/>
                </a:solidFill>
                <a:cs typeface="Times New Roman" charset="0"/>
              </a:rPr>
              <a:t>.  Muhammad sees </a:t>
            </a:r>
          </a:p>
          <a:p>
            <a:pPr eaLnBrk="0" fontAlgn="base" hangingPunct="0">
              <a:spcBef>
                <a:spcPct val="0"/>
              </a:spcBef>
              <a:spcAft>
                <a:spcPct val="0"/>
              </a:spcAft>
            </a:pPr>
            <a:r>
              <a:rPr lang="en-US" sz="3200" b="1">
                <a:solidFill>
                  <a:srgbClr val="FFFF00"/>
                </a:solidFill>
                <a:cs typeface="Times New Roman" charset="0"/>
              </a:rPr>
              <a:t>    himself as following tradition of Judaism.</a:t>
            </a:r>
          </a:p>
          <a:p>
            <a:pPr eaLnBrk="0" fontAlgn="base" hangingPunct="0">
              <a:spcBef>
                <a:spcPct val="0"/>
              </a:spcBef>
              <a:spcAft>
                <a:spcPct val="0"/>
              </a:spcAft>
            </a:pPr>
            <a:r>
              <a:rPr lang="en-US" sz="3200" b="1">
                <a:solidFill>
                  <a:srgbClr val="FFFF00"/>
                </a:solidFill>
                <a:cs typeface="Times New Roman" charset="0"/>
              </a:rPr>
              <a:t>    Muslims pray toward Jerusalem.</a:t>
            </a:r>
          </a:p>
          <a:p>
            <a:pPr eaLnBrk="0" fontAlgn="base" hangingPunct="0">
              <a:spcBef>
                <a:spcPct val="0"/>
              </a:spcBef>
              <a:spcAft>
                <a:spcPct val="0"/>
              </a:spcAft>
            </a:pPr>
            <a:endParaRPr lang="en-US" sz="3200" b="1">
              <a:solidFill>
                <a:srgbClr val="FFFF00"/>
              </a:solidFill>
              <a:cs typeface="Times New Roman" charset="0"/>
            </a:endParaRPr>
          </a:p>
          <a:p>
            <a:pPr eaLnBrk="0" fontAlgn="base" hangingPunct="0">
              <a:spcBef>
                <a:spcPct val="0"/>
              </a:spcBef>
              <a:spcAft>
                <a:spcPct val="0"/>
              </a:spcAft>
            </a:pPr>
            <a:r>
              <a:rPr lang="en-US" sz="3200" b="1">
                <a:solidFill>
                  <a:srgbClr val="FFFF00"/>
                </a:solidFill>
                <a:cs typeface="Times New Roman" charset="0"/>
              </a:rPr>
              <a:t>•  </a:t>
            </a:r>
            <a:r>
              <a:rPr lang="en-US" sz="3200" b="1">
                <a:solidFill>
                  <a:srgbClr val="FFFFFF"/>
                </a:solidFill>
                <a:cs typeface="Times New Roman" charset="0"/>
              </a:rPr>
              <a:t>Early Medina period</a:t>
            </a:r>
            <a:r>
              <a:rPr lang="en-US" sz="3200" b="1">
                <a:solidFill>
                  <a:srgbClr val="FFFF00"/>
                </a:solidFill>
                <a:cs typeface="Times New Roman" charset="0"/>
              </a:rPr>
              <a:t>.  Mohammad begins</a:t>
            </a:r>
          </a:p>
          <a:p>
            <a:pPr eaLnBrk="0" fontAlgn="base" hangingPunct="0">
              <a:spcBef>
                <a:spcPct val="0"/>
              </a:spcBef>
              <a:spcAft>
                <a:spcPct val="0"/>
              </a:spcAft>
            </a:pPr>
            <a:r>
              <a:rPr lang="en-US" sz="3200" b="1">
                <a:solidFill>
                  <a:srgbClr val="FFFF00"/>
                </a:solidFill>
                <a:cs typeface="Times New Roman" charset="0"/>
              </a:rPr>
              <a:t>   to be politically powerful.  The idea of Jihad</a:t>
            </a:r>
          </a:p>
          <a:p>
            <a:pPr eaLnBrk="0" fontAlgn="base" hangingPunct="0">
              <a:spcBef>
                <a:spcPct val="0"/>
              </a:spcBef>
              <a:spcAft>
                <a:spcPct val="0"/>
              </a:spcAft>
            </a:pPr>
            <a:r>
              <a:rPr lang="en-US" sz="3200" b="1">
                <a:solidFill>
                  <a:srgbClr val="FFFF00"/>
                </a:solidFill>
                <a:cs typeface="Times New Roman" charset="0"/>
              </a:rPr>
              <a:t>   introduced.</a:t>
            </a:r>
          </a:p>
          <a:p>
            <a:pPr eaLnBrk="0" fontAlgn="base" hangingPunct="0">
              <a:spcBef>
                <a:spcPct val="0"/>
              </a:spcBef>
              <a:spcAft>
                <a:spcPct val="0"/>
              </a:spcAft>
            </a:pPr>
            <a:endParaRPr lang="en-US" sz="3200" b="1">
              <a:solidFill>
                <a:srgbClr val="FFFF00"/>
              </a:solidFill>
              <a:cs typeface="Times New Roman" charset="0"/>
            </a:endParaRPr>
          </a:p>
          <a:p>
            <a:pPr eaLnBrk="0" fontAlgn="base" hangingPunct="0">
              <a:spcBef>
                <a:spcPct val="0"/>
              </a:spcBef>
              <a:spcAft>
                <a:spcPct val="0"/>
              </a:spcAft>
            </a:pPr>
            <a:r>
              <a:rPr lang="en-US" sz="3200" b="1">
                <a:solidFill>
                  <a:srgbClr val="FFFF00"/>
                </a:solidFill>
                <a:cs typeface="Times New Roman" charset="0"/>
              </a:rPr>
              <a:t>•  </a:t>
            </a:r>
            <a:r>
              <a:rPr lang="en-US" sz="3200" b="1">
                <a:solidFill>
                  <a:srgbClr val="FFFFFF"/>
                </a:solidFill>
                <a:cs typeface="Times New Roman" charset="0"/>
              </a:rPr>
              <a:t>Later Medina and Meccan period</a:t>
            </a:r>
            <a:r>
              <a:rPr lang="en-US" sz="3200" b="1">
                <a:solidFill>
                  <a:srgbClr val="FFFF00"/>
                </a:solidFill>
                <a:cs typeface="Times New Roman" charset="0"/>
              </a:rPr>
              <a:t>.</a:t>
            </a:r>
          </a:p>
          <a:p>
            <a:pPr eaLnBrk="0" fontAlgn="base" hangingPunct="0">
              <a:spcBef>
                <a:spcPct val="0"/>
              </a:spcBef>
              <a:spcAft>
                <a:spcPct val="0"/>
              </a:spcAft>
            </a:pPr>
            <a:r>
              <a:rPr lang="en-US" sz="3200" b="1">
                <a:solidFill>
                  <a:srgbClr val="FFFF00"/>
                </a:solidFill>
                <a:cs typeface="Times New Roman" charset="0"/>
              </a:rPr>
              <a:t>   Muhammad strongly opposed to Jews and</a:t>
            </a:r>
          </a:p>
          <a:p>
            <a:pPr eaLnBrk="0" fontAlgn="base" hangingPunct="0">
              <a:spcBef>
                <a:spcPct val="0"/>
              </a:spcBef>
              <a:spcAft>
                <a:spcPct val="0"/>
              </a:spcAft>
            </a:pPr>
            <a:r>
              <a:rPr lang="en-US" sz="3200" b="1">
                <a:solidFill>
                  <a:srgbClr val="FFFF00"/>
                </a:solidFill>
                <a:cs typeface="Times New Roman" charset="0"/>
              </a:rPr>
              <a:t>   Christianity.  Islam definitely a distinct</a:t>
            </a:r>
          </a:p>
          <a:p>
            <a:pPr eaLnBrk="0" fontAlgn="base" hangingPunct="0">
              <a:spcBef>
                <a:spcPct val="0"/>
              </a:spcBef>
              <a:spcAft>
                <a:spcPct val="0"/>
              </a:spcAft>
            </a:pPr>
            <a:r>
              <a:rPr lang="en-US" sz="3200" b="1">
                <a:solidFill>
                  <a:srgbClr val="FFFF00"/>
                </a:solidFill>
                <a:cs typeface="Times New Roman" charset="0"/>
              </a:rPr>
              <a:t>   religion.</a:t>
            </a:r>
          </a:p>
          <a:p>
            <a:pPr eaLnBrk="0" fontAlgn="base" hangingPunct="0">
              <a:spcBef>
                <a:spcPct val="0"/>
              </a:spcBef>
              <a:spcAft>
                <a:spcPct val="0"/>
              </a:spcAft>
            </a:pPr>
            <a:endParaRPr lang="en-US" sz="3200" b="1" i="1">
              <a:solidFill>
                <a:srgbClr val="FFFF00"/>
              </a:solidFill>
            </a:endParaRPr>
          </a:p>
        </p:txBody>
      </p:sp>
    </p:spTree>
    <p:extLst>
      <p:ext uri="{BB962C8B-B14F-4D97-AF65-F5344CB8AC3E}">
        <p14:creationId xmlns:p14="http://schemas.microsoft.com/office/powerpoint/2010/main" val="803879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sz="3300" b="1">
                <a:solidFill>
                  <a:srgbClr val="FFFF00"/>
                </a:solidFill>
              </a:rPr>
              <a:t>Quranic view of biblical inspiration</a:t>
            </a:r>
            <a:r>
              <a:rPr lang="en-US" sz="2800">
                <a:solidFill>
                  <a:srgbClr val="FFFF00"/>
                </a:solidFill>
              </a:rPr>
              <a:t>		</a:t>
            </a:r>
          </a:p>
        </p:txBody>
      </p:sp>
      <p:sp>
        <p:nvSpPr>
          <p:cNvPr id="241667" name="Rectangle 3"/>
          <p:cNvSpPr>
            <a:spLocks noGrp="1" noChangeArrowheads="1"/>
          </p:cNvSpPr>
          <p:nvPr>
            <p:ph type="body" idx="1"/>
          </p:nvPr>
        </p:nvSpPr>
        <p:spPr>
          <a:xfrm>
            <a:off x="685800" y="1600200"/>
            <a:ext cx="7772400" cy="4495800"/>
          </a:xfrm>
        </p:spPr>
        <p:txBody>
          <a:bodyPr/>
          <a:lstStyle/>
          <a:p>
            <a:pPr>
              <a:lnSpc>
                <a:spcPct val="90000"/>
              </a:lnSpc>
            </a:pPr>
            <a:r>
              <a:rPr lang="en-US" sz="2600" b="1" dirty="0">
                <a:solidFill>
                  <a:schemeClr val="bg1"/>
                </a:solidFill>
              </a:rPr>
              <a:t>Follow the </a:t>
            </a:r>
            <a:r>
              <a:rPr lang="en-US" sz="2600" b="1" dirty="0" err="1">
                <a:solidFill>
                  <a:schemeClr val="bg1"/>
                </a:solidFill>
              </a:rPr>
              <a:t>Injil</a:t>
            </a:r>
            <a:r>
              <a:rPr lang="en-US" sz="2600" b="1" dirty="0">
                <a:solidFill>
                  <a:schemeClr val="bg1"/>
                </a:solidFill>
              </a:rPr>
              <a:t>			</a:t>
            </a:r>
            <a:r>
              <a:rPr lang="en-US" sz="2600" b="1" dirty="0" smtClean="0">
                <a:solidFill>
                  <a:schemeClr val="bg1"/>
                </a:solidFill>
              </a:rPr>
              <a:t>       </a:t>
            </a:r>
            <a:r>
              <a:rPr lang="en-US" sz="2600" b="1" dirty="0" err="1" smtClean="0">
                <a:solidFill>
                  <a:schemeClr val="bg1"/>
                </a:solidFill>
              </a:rPr>
              <a:t>sura</a:t>
            </a:r>
            <a:r>
              <a:rPr lang="en-US" sz="2600" b="1" dirty="0" smtClean="0">
                <a:solidFill>
                  <a:schemeClr val="bg1"/>
                </a:solidFill>
              </a:rPr>
              <a:t> 5:47</a:t>
            </a:r>
            <a:endParaRPr lang="en-US" sz="2600" b="1" dirty="0">
              <a:solidFill>
                <a:schemeClr val="bg1"/>
              </a:solidFill>
            </a:endParaRPr>
          </a:p>
          <a:p>
            <a:pPr>
              <a:lnSpc>
                <a:spcPct val="90000"/>
              </a:lnSpc>
              <a:buFontTx/>
              <a:buNone/>
            </a:pPr>
            <a:r>
              <a:rPr lang="en-US" sz="2600" b="1" dirty="0">
                <a:solidFill>
                  <a:schemeClr val="bg1"/>
                </a:solidFill>
              </a:rPr>
              <a:t>	( </a:t>
            </a:r>
            <a:r>
              <a:rPr lang="en-US" sz="2500" b="1" dirty="0" err="1">
                <a:solidFill>
                  <a:schemeClr val="bg1"/>
                </a:solidFill>
                <a:latin typeface="Bwgrkl" pitchFamily="18" charset="0"/>
              </a:rPr>
              <a:t>euvaggelion</a:t>
            </a:r>
            <a:r>
              <a:rPr lang="en-US" sz="2600" b="1" dirty="0">
                <a:solidFill>
                  <a:schemeClr val="bg1"/>
                </a:solidFill>
              </a:rPr>
              <a:t> )				            </a:t>
            </a:r>
          </a:p>
          <a:p>
            <a:pPr>
              <a:lnSpc>
                <a:spcPct val="90000"/>
              </a:lnSpc>
            </a:pPr>
            <a:r>
              <a:rPr lang="en-US" sz="2600" b="1" dirty="0">
                <a:solidFill>
                  <a:schemeClr val="bg1"/>
                </a:solidFill>
              </a:rPr>
              <a:t>Follow the O.T.			    6:92, 37:117, 40:53</a:t>
            </a:r>
          </a:p>
          <a:p>
            <a:pPr>
              <a:lnSpc>
                <a:spcPct val="90000"/>
              </a:lnSpc>
            </a:pPr>
            <a:r>
              <a:rPr lang="en-US" sz="2600" b="1" dirty="0">
                <a:solidFill>
                  <a:schemeClr val="bg1"/>
                </a:solidFill>
              </a:rPr>
              <a:t>“Qur’an unchanged”	                  MS Discoveries...</a:t>
            </a:r>
          </a:p>
          <a:p>
            <a:pPr>
              <a:lnSpc>
                <a:spcPct val="90000"/>
              </a:lnSpc>
              <a:buFontTx/>
              <a:buNone/>
            </a:pPr>
            <a:endParaRPr lang="en-US" sz="900" b="1" dirty="0">
              <a:solidFill>
                <a:schemeClr val="bg1"/>
              </a:solidFill>
            </a:endParaRPr>
          </a:p>
          <a:p>
            <a:pPr>
              <a:lnSpc>
                <a:spcPct val="90000"/>
              </a:lnSpc>
            </a:pPr>
            <a:endParaRPr lang="en-US" sz="900" b="1" dirty="0">
              <a:solidFill>
                <a:schemeClr val="bg1"/>
              </a:solidFill>
            </a:endParaRPr>
          </a:p>
          <a:p>
            <a:pPr>
              <a:lnSpc>
                <a:spcPct val="90000"/>
              </a:lnSpc>
              <a:buFontTx/>
              <a:buNone/>
            </a:pPr>
            <a:r>
              <a:rPr lang="en-US" sz="2600" b="1" dirty="0">
                <a:solidFill>
                  <a:schemeClr val="bg1"/>
                </a:solidFill>
              </a:rPr>
              <a:t>“The people of the </a:t>
            </a:r>
            <a:r>
              <a:rPr lang="en-US" sz="2600" b="1" dirty="0" err="1">
                <a:solidFill>
                  <a:schemeClr val="bg1"/>
                </a:solidFill>
              </a:rPr>
              <a:t>Injil</a:t>
            </a:r>
            <a:r>
              <a:rPr lang="en-US" sz="2600" b="1" dirty="0">
                <a:solidFill>
                  <a:schemeClr val="bg1"/>
                </a:solidFill>
              </a:rPr>
              <a:t> shall rule in accordance with Allah’s revelations therein. Anyone who does not rule in accordance with Allah’s revelations -- these are the wicked!”</a:t>
            </a:r>
          </a:p>
          <a:p>
            <a:pPr>
              <a:lnSpc>
                <a:spcPct val="90000"/>
              </a:lnSpc>
              <a:buFontTx/>
              <a:buNone/>
            </a:pPr>
            <a:endParaRPr lang="en-US" sz="900" b="1" dirty="0">
              <a:solidFill>
                <a:schemeClr val="bg1"/>
              </a:solidFill>
            </a:endParaRPr>
          </a:p>
        </p:txBody>
      </p:sp>
      <p:pic>
        <p:nvPicPr>
          <p:cNvPr id="2416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5352" y="1559149"/>
            <a:ext cx="1513026" cy="202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8956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z="3300" b="1">
                <a:solidFill>
                  <a:srgbClr val="FFFF00"/>
                </a:solidFill>
              </a:rPr>
              <a:t>Quranic view of biblical inspiration</a:t>
            </a:r>
            <a:r>
              <a:rPr lang="en-US" sz="2800">
                <a:solidFill>
                  <a:srgbClr val="FFFF00"/>
                </a:solidFill>
              </a:rPr>
              <a:t>		</a:t>
            </a:r>
          </a:p>
        </p:txBody>
      </p:sp>
      <p:sp>
        <p:nvSpPr>
          <p:cNvPr id="242691" name="Rectangle 3"/>
          <p:cNvSpPr>
            <a:spLocks noGrp="1" noChangeArrowheads="1"/>
          </p:cNvSpPr>
          <p:nvPr>
            <p:ph type="body" idx="1"/>
          </p:nvPr>
        </p:nvSpPr>
        <p:spPr>
          <a:xfrm>
            <a:off x="685800" y="1600200"/>
            <a:ext cx="7772400" cy="4495800"/>
          </a:xfrm>
        </p:spPr>
        <p:txBody>
          <a:bodyPr/>
          <a:lstStyle/>
          <a:p>
            <a:pPr>
              <a:buFontTx/>
              <a:buNone/>
            </a:pPr>
            <a:endParaRPr lang="en-US" sz="1000" b="1" dirty="0">
              <a:solidFill>
                <a:schemeClr val="bg1"/>
              </a:solidFill>
            </a:endParaRPr>
          </a:p>
          <a:p>
            <a:pPr>
              <a:buFontTx/>
              <a:buNone/>
            </a:pPr>
            <a:endParaRPr lang="en-US" sz="3000" b="1" dirty="0">
              <a:solidFill>
                <a:schemeClr val="bg1"/>
              </a:solidFill>
            </a:endParaRPr>
          </a:p>
          <a:p>
            <a:pPr>
              <a:buFontTx/>
              <a:buNone/>
            </a:pPr>
            <a:endParaRPr lang="en-US" sz="3000" b="1" dirty="0">
              <a:solidFill>
                <a:schemeClr val="bg1"/>
              </a:solidFill>
            </a:endParaRPr>
          </a:p>
          <a:p>
            <a:pPr>
              <a:buFontTx/>
              <a:buNone/>
            </a:pPr>
            <a:endParaRPr lang="en-US" sz="3000" b="1" dirty="0">
              <a:solidFill>
                <a:schemeClr val="bg1"/>
              </a:solidFill>
            </a:endParaRPr>
          </a:p>
          <a:p>
            <a:pPr>
              <a:buFontTx/>
              <a:buNone/>
            </a:pPr>
            <a:endParaRPr lang="en-US" sz="3000" b="1" dirty="0" smtClean="0">
              <a:solidFill>
                <a:schemeClr val="bg1"/>
              </a:solidFill>
            </a:endParaRPr>
          </a:p>
          <a:p>
            <a:pPr>
              <a:buFontTx/>
              <a:buNone/>
            </a:pPr>
            <a:r>
              <a:rPr lang="en-US" sz="3000" b="1" dirty="0" smtClean="0">
                <a:solidFill>
                  <a:schemeClr val="bg1"/>
                </a:solidFill>
              </a:rPr>
              <a:t>Inconsistency</a:t>
            </a:r>
            <a:r>
              <a:rPr lang="en-US" sz="3000" b="1" dirty="0">
                <a:solidFill>
                  <a:schemeClr val="bg1"/>
                </a:solidFill>
              </a:rPr>
              <a:t>: Use OT and NT to refute Christians. Why, if the scriptures are “corrupt”?</a:t>
            </a:r>
          </a:p>
        </p:txBody>
      </p:sp>
      <p:pic>
        <p:nvPicPr>
          <p:cNvPr id="2426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534241"/>
            <a:ext cx="1759710" cy="2351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8912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00"/>
                </a:solidFill>
              </a:rPr>
              <a:t>A Question: When was the Old Testament Corrupted?</a:t>
            </a:r>
            <a:endParaRPr lang="en-US" sz="3200" b="1" dirty="0">
              <a:solidFill>
                <a:srgbClr val="FFFF00"/>
              </a:solidFill>
            </a:endParaRPr>
          </a:p>
        </p:txBody>
      </p:sp>
      <p:sp>
        <p:nvSpPr>
          <p:cNvPr id="3" name="Content Placeholder 2"/>
          <p:cNvSpPr>
            <a:spLocks noGrp="1"/>
          </p:cNvSpPr>
          <p:nvPr>
            <p:ph idx="1"/>
          </p:nvPr>
        </p:nvSpPr>
        <p:spPr>
          <a:xfrm>
            <a:off x="609600" y="2362200"/>
            <a:ext cx="7848600" cy="3733800"/>
          </a:xfrm>
        </p:spPr>
        <p:txBody>
          <a:bodyPr/>
          <a:lstStyle/>
          <a:p>
            <a:pPr marL="0" indent="0">
              <a:buNone/>
            </a:pPr>
            <a:r>
              <a:rPr lang="en-US" sz="2400" b="1" dirty="0" smtClean="0">
                <a:solidFill>
                  <a:schemeClr val="bg1"/>
                </a:solidFill>
              </a:rPr>
              <a:t>Dead Sea Scrolls  + Muhammad says to obey the Torah</a:t>
            </a:r>
          </a:p>
          <a:p>
            <a:pPr marL="0" indent="0">
              <a:buNone/>
            </a:pPr>
            <a:endParaRPr lang="en-US" sz="2400" b="1" dirty="0" smtClean="0">
              <a:solidFill>
                <a:schemeClr val="bg1"/>
              </a:solidFill>
            </a:endParaRPr>
          </a:p>
          <a:p>
            <a:pPr marL="0" indent="0">
              <a:buNone/>
            </a:pPr>
            <a:endParaRPr lang="en-US" sz="2400" b="1" dirty="0">
              <a:solidFill>
                <a:schemeClr val="bg1"/>
              </a:solidFill>
            </a:endParaRPr>
          </a:p>
          <a:p>
            <a:pPr marL="0" marR="0">
              <a:spcBef>
                <a:spcPts val="0"/>
              </a:spcBef>
              <a:spcAft>
                <a:spcPts val="0"/>
              </a:spcAft>
            </a:pPr>
            <a:r>
              <a:rPr lang="en-US" sz="2400" b="1" dirty="0">
                <a:solidFill>
                  <a:schemeClr val="bg1"/>
                </a:solidFill>
                <a:ea typeface="Times New Roman"/>
              </a:rPr>
              <a:t>“the people of the book” (</a:t>
            </a:r>
            <a:r>
              <a:rPr lang="en-US" sz="2400" b="1" dirty="0" err="1">
                <a:solidFill>
                  <a:schemeClr val="bg1"/>
                </a:solidFill>
                <a:ea typeface="Times New Roman"/>
              </a:rPr>
              <a:t>ie</a:t>
            </a:r>
            <a:r>
              <a:rPr lang="en-US" sz="2400" b="1" dirty="0">
                <a:solidFill>
                  <a:schemeClr val="bg1"/>
                </a:solidFill>
                <a:ea typeface="Times New Roman"/>
              </a:rPr>
              <a:t> Jews) are told to follow the Old Testament teachings.  </a:t>
            </a:r>
            <a:r>
              <a:rPr lang="en-US" sz="2400" b="1" dirty="0" err="1">
                <a:solidFill>
                  <a:schemeClr val="bg1"/>
                </a:solidFill>
                <a:ea typeface="Times New Roman"/>
              </a:rPr>
              <a:t>Sura</a:t>
            </a:r>
            <a:r>
              <a:rPr lang="en-US" sz="2400" b="1" dirty="0">
                <a:solidFill>
                  <a:schemeClr val="bg1"/>
                </a:solidFill>
                <a:ea typeface="Times New Roman"/>
              </a:rPr>
              <a:t> 6:91-92 says that Allah sent the Book of Moses “And this is the book which we sent down</a:t>
            </a:r>
            <a:r>
              <a:rPr lang="en-US" sz="2400" b="1" dirty="0" smtClean="0">
                <a:solidFill>
                  <a:schemeClr val="bg1"/>
                </a:solidFill>
                <a:ea typeface="Times New Roman"/>
              </a:rPr>
              <a:t>”</a:t>
            </a:r>
            <a:endParaRPr lang="en-US" sz="2400" b="1" dirty="0">
              <a:solidFill>
                <a:schemeClr val="bg1"/>
              </a:solidFill>
              <a:ea typeface="Times New Roman"/>
            </a:endParaRPr>
          </a:p>
          <a:p>
            <a:pPr marL="0" marR="0">
              <a:spcBef>
                <a:spcPts val="0"/>
              </a:spcBef>
              <a:spcAft>
                <a:spcPts val="0"/>
              </a:spcAft>
            </a:pPr>
            <a:r>
              <a:rPr lang="en-US" sz="2400" dirty="0">
                <a:ea typeface="Times New Roman"/>
              </a:rPr>
              <a:t> </a:t>
            </a:r>
          </a:p>
          <a:p>
            <a:pPr marL="0" indent="0">
              <a:buNone/>
            </a:pPr>
            <a:endParaRPr lang="en-US" sz="2400" b="1" dirty="0">
              <a:solidFill>
                <a:schemeClr val="bg1"/>
              </a:solidFill>
            </a:endParaRPr>
          </a:p>
        </p:txBody>
      </p:sp>
    </p:spTree>
    <p:extLst>
      <p:ext uri="{BB962C8B-B14F-4D97-AF65-F5344CB8AC3E}">
        <p14:creationId xmlns:p14="http://schemas.microsoft.com/office/powerpoint/2010/main" val="2331019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01000" cy="838200"/>
          </a:xfrm>
        </p:spPr>
        <p:txBody>
          <a:bodyPr/>
          <a:lstStyle/>
          <a:p>
            <a:r>
              <a:rPr lang="en-US" sz="3200" b="1" dirty="0" smtClean="0">
                <a:solidFill>
                  <a:srgbClr val="FFFF00"/>
                </a:solidFill>
              </a:rPr>
              <a:t>Old Testament Corrupt?</a:t>
            </a:r>
            <a:endParaRPr lang="en-US" sz="3200" b="1" dirty="0">
              <a:solidFill>
                <a:srgbClr val="FFFF00"/>
              </a:solidFill>
            </a:endParaRPr>
          </a:p>
        </p:txBody>
      </p:sp>
      <p:sp>
        <p:nvSpPr>
          <p:cNvPr id="3" name="Content Placeholder 2"/>
          <p:cNvSpPr>
            <a:spLocks noGrp="1"/>
          </p:cNvSpPr>
          <p:nvPr>
            <p:ph idx="1"/>
          </p:nvPr>
        </p:nvSpPr>
        <p:spPr>
          <a:xfrm>
            <a:off x="685800" y="1295400"/>
            <a:ext cx="7924800" cy="4800600"/>
          </a:xfrm>
        </p:spPr>
        <p:txBody>
          <a:bodyPr/>
          <a:lstStyle/>
          <a:p>
            <a:pPr marL="0" marR="0">
              <a:spcBef>
                <a:spcPts val="0"/>
              </a:spcBef>
              <a:spcAft>
                <a:spcPts val="0"/>
              </a:spcAft>
            </a:pPr>
            <a:r>
              <a:rPr lang="en-US" sz="2400" b="1" dirty="0" err="1" smtClean="0">
                <a:solidFill>
                  <a:schemeClr val="bg1"/>
                </a:solidFill>
                <a:ea typeface="Times New Roman"/>
              </a:rPr>
              <a:t>Sura</a:t>
            </a:r>
            <a:r>
              <a:rPr lang="en-US" sz="2400" b="1" dirty="0" smtClean="0">
                <a:solidFill>
                  <a:schemeClr val="bg1"/>
                </a:solidFill>
                <a:ea typeface="Times New Roman"/>
              </a:rPr>
              <a:t> 3:83   We believe in Allah and that which is revealed to us, and that which was revealed to Abraham and Ishmael and Isaac and Jacob and the tribes, and that which was given to Moses and Jesus and the prophets from their Lord; we make no distinction between any of them, and to Him we submit.</a:t>
            </a:r>
          </a:p>
          <a:p>
            <a:pPr marL="0" marR="0" indent="0">
              <a:spcBef>
                <a:spcPts val="0"/>
              </a:spcBef>
              <a:spcAft>
                <a:spcPts val="0"/>
              </a:spcAft>
              <a:buNone/>
            </a:pPr>
            <a:r>
              <a:rPr lang="en-US" sz="2400" b="1" dirty="0" smtClean="0">
                <a:solidFill>
                  <a:schemeClr val="bg1"/>
                </a:solidFill>
                <a:ea typeface="Times New Roman"/>
              </a:rPr>
              <a:t> </a:t>
            </a:r>
          </a:p>
          <a:p>
            <a:pPr marL="0" indent="0">
              <a:buNone/>
            </a:pPr>
            <a:r>
              <a:rPr lang="en-US" sz="2400" b="1" dirty="0" err="1" smtClean="0">
                <a:solidFill>
                  <a:schemeClr val="bg1"/>
                </a:solidFill>
                <a:ea typeface="Times New Roman"/>
              </a:rPr>
              <a:t>Sura</a:t>
            </a:r>
            <a:r>
              <a:rPr lang="en-US" sz="2400" b="1" dirty="0" smtClean="0">
                <a:solidFill>
                  <a:schemeClr val="bg1"/>
                </a:solidFill>
                <a:ea typeface="Times New Roman"/>
              </a:rPr>
              <a:t> 29:46  And dispute ye not with the people of the book but say: We believe in the revelation which has come down to us and that which came down to you.</a:t>
            </a:r>
          </a:p>
          <a:p>
            <a:pPr marL="0" indent="0">
              <a:buNone/>
            </a:pPr>
            <a:endParaRPr lang="en-US" sz="2400" b="1" dirty="0">
              <a:solidFill>
                <a:schemeClr val="bg1"/>
              </a:solidFill>
              <a:ea typeface="Times New Roman"/>
            </a:endParaRPr>
          </a:p>
          <a:p>
            <a:pPr marL="0" indent="0">
              <a:buNone/>
            </a:pPr>
            <a:r>
              <a:rPr lang="en-US" sz="2400" b="1" dirty="0" smtClean="0">
                <a:solidFill>
                  <a:schemeClr val="bg1"/>
                </a:solidFill>
                <a:ea typeface="Times New Roman"/>
              </a:rPr>
              <a:t>So…..  When was it corrupted?  Manuscript evidence?</a:t>
            </a:r>
          </a:p>
          <a:p>
            <a:endParaRPr lang="en-US" dirty="0"/>
          </a:p>
        </p:txBody>
      </p:sp>
    </p:spTree>
    <p:extLst>
      <p:ext uri="{BB962C8B-B14F-4D97-AF65-F5344CB8AC3E}">
        <p14:creationId xmlns:p14="http://schemas.microsoft.com/office/powerpoint/2010/main" val="2751947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48600" cy="914400"/>
          </a:xfrm>
        </p:spPr>
        <p:txBody>
          <a:bodyPr/>
          <a:lstStyle/>
          <a:p>
            <a:r>
              <a:rPr lang="en-US" sz="3200" b="1" dirty="0" smtClean="0">
                <a:solidFill>
                  <a:srgbClr val="FFFF00"/>
                </a:solidFill>
              </a:rPr>
              <a:t>New Testament Corrupt?</a:t>
            </a:r>
            <a:endParaRPr lang="en-US" sz="3200" b="1" dirty="0">
              <a:solidFill>
                <a:srgbClr val="FFFF00"/>
              </a:solidFill>
            </a:endParaRPr>
          </a:p>
        </p:txBody>
      </p:sp>
      <p:sp>
        <p:nvSpPr>
          <p:cNvPr id="3" name="Content Placeholder 2"/>
          <p:cNvSpPr>
            <a:spLocks noGrp="1"/>
          </p:cNvSpPr>
          <p:nvPr>
            <p:ph idx="1"/>
          </p:nvPr>
        </p:nvSpPr>
        <p:spPr>
          <a:xfrm>
            <a:off x="304800" y="1295400"/>
            <a:ext cx="8686800" cy="5410200"/>
          </a:xfrm>
        </p:spPr>
        <p:txBody>
          <a:bodyPr/>
          <a:lstStyle/>
          <a:p>
            <a:pPr marL="0" indent="0">
              <a:buNone/>
            </a:pPr>
            <a:r>
              <a:rPr lang="en-US" sz="2400" b="1" dirty="0" err="1">
                <a:solidFill>
                  <a:schemeClr val="bg1"/>
                </a:solidFill>
              </a:rPr>
              <a:t>Sura</a:t>
            </a:r>
            <a:r>
              <a:rPr lang="en-US" sz="2400" b="1" dirty="0">
                <a:solidFill>
                  <a:schemeClr val="bg1"/>
                </a:solidFill>
              </a:rPr>
              <a:t> 4:157  And for their saying: We have killed the Messiah, Jesus, son of Mary, the messenger of Allah, and they killed him not, nor did they cause his death on the cross, but he was made to appear to them as such</a:t>
            </a:r>
            <a:r>
              <a:rPr lang="en-US" sz="2400" b="1" dirty="0" smtClean="0">
                <a:solidFill>
                  <a:schemeClr val="bg1"/>
                </a:solidFill>
              </a:rPr>
              <a:t>.</a:t>
            </a:r>
          </a:p>
          <a:p>
            <a:pPr marL="0" indent="0">
              <a:buNone/>
            </a:pPr>
            <a:endParaRPr lang="en-US" sz="2400" b="1" dirty="0">
              <a:solidFill>
                <a:schemeClr val="bg1"/>
              </a:solidFill>
            </a:endParaRPr>
          </a:p>
          <a:p>
            <a:pPr marL="0" indent="0">
              <a:buNone/>
            </a:pPr>
            <a:r>
              <a:rPr lang="en-US" sz="2400" b="1" dirty="0" smtClean="0">
                <a:solidFill>
                  <a:schemeClr val="bg1"/>
                </a:solidFill>
              </a:rPr>
              <a:t>Question:  When was the New Testament (</a:t>
            </a:r>
            <a:r>
              <a:rPr lang="en-US" sz="2400" b="1" dirty="0" err="1" smtClean="0">
                <a:solidFill>
                  <a:schemeClr val="bg1"/>
                </a:solidFill>
              </a:rPr>
              <a:t>injil</a:t>
            </a:r>
            <a:r>
              <a:rPr lang="en-US" sz="2400" b="1" dirty="0" smtClean="0">
                <a:solidFill>
                  <a:schemeClr val="bg1"/>
                </a:solidFill>
              </a:rPr>
              <a:t>) corrupted?</a:t>
            </a:r>
          </a:p>
          <a:p>
            <a:pPr marL="0" indent="0">
              <a:buNone/>
            </a:pPr>
            <a:endParaRPr lang="en-US" sz="2400" b="1" dirty="0">
              <a:solidFill>
                <a:schemeClr val="bg1"/>
              </a:solidFill>
            </a:endParaRPr>
          </a:p>
          <a:p>
            <a:pPr marL="0" indent="0">
              <a:buNone/>
            </a:pPr>
            <a:r>
              <a:rPr lang="en-US" sz="2400" b="1" dirty="0" smtClean="0">
                <a:solidFill>
                  <a:schemeClr val="bg1"/>
                </a:solidFill>
              </a:rPr>
              <a:t>John 1:1  If Jesus is not God, when was John 1:1-18 corrupted?</a:t>
            </a:r>
          </a:p>
          <a:p>
            <a:pPr marL="0" indent="0">
              <a:buNone/>
            </a:pPr>
            <a:endParaRPr lang="en-US" sz="2400" b="1" dirty="0" smtClean="0">
              <a:solidFill>
                <a:schemeClr val="bg1"/>
              </a:solidFill>
            </a:endParaRPr>
          </a:p>
          <a:p>
            <a:pPr marL="0" indent="0">
              <a:buNone/>
            </a:pPr>
            <a:r>
              <a:rPr lang="en-US" sz="2400" b="1" dirty="0" err="1" smtClean="0">
                <a:solidFill>
                  <a:schemeClr val="bg1"/>
                </a:solidFill>
              </a:rPr>
              <a:t>Rylands</a:t>
            </a:r>
            <a:r>
              <a:rPr lang="en-US" sz="2400" b="1" dirty="0" smtClean="0">
                <a:solidFill>
                  <a:schemeClr val="bg1"/>
                </a:solidFill>
              </a:rPr>
              <a:t> Papyrus, Washington Manuscript, Codex </a:t>
            </a:r>
            <a:r>
              <a:rPr lang="en-US" sz="2400" b="1" dirty="0" err="1" smtClean="0">
                <a:solidFill>
                  <a:schemeClr val="bg1"/>
                </a:solidFill>
              </a:rPr>
              <a:t>Alexandrinus</a:t>
            </a:r>
            <a:endParaRPr lang="en-US" sz="2400" b="1" dirty="0" smtClean="0">
              <a:solidFill>
                <a:schemeClr val="bg1"/>
              </a:solidFill>
            </a:endParaRPr>
          </a:p>
          <a:p>
            <a:pPr marL="0" indent="0">
              <a:buNone/>
            </a:pPr>
            <a:endParaRPr lang="en-US" sz="2400" b="1" dirty="0">
              <a:solidFill>
                <a:schemeClr val="bg1"/>
              </a:solidFill>
            </a:endParaRPr>
          </a:p>
          <a:p>
            <a:pPr marL="0" indent="0">
              <a:buNone/>
            </a:pPr>
            <a:r>
              <a:rPr lang="en-US" sz="2400" b="1" dirty="0" smtClean="0">
                <a:solidFill>
                  <a:schemeClr val="bg1"/>
                </a:solidFill>
              </a:rPr>
              <a:t>There is  NO ANSWER to this question.</a:t>
            </a:r>
            <a:endParaRPr lang="en-US" sz="2400" b="1" dirty="0">
              <a:solidFill>
                <a:schemeClr val="bg1"/>
              </a:solidFill>
            </a:endParaRPr>
          </a:p>
        </p:txBody>
      </p:sp>
    </p:spTree>
    <p:extLst>
      <p:ext uri="{BB962C8B-B14F-4D97-AF65-F5344CB8AC3E}">
        <p14:creationId xmlns:p14="http://schemas.microsoft.com/office/powerpoint/2010/main" val="3795308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sz="3200" b="1" dirty="0" smtClean="0">
                <a:solidFill>
                  <a:srgbClr val="FFFF00"/>
                </a:solidFill>
              </a:rPr>
              <a:t>What About the Qur’an?</a:t>
            </a:r>
            <a:endParaRPr lang="en-US" sz="3200" b="1" dirty="0">
              <a:solidFill>
                <a:srgbClr val="FFFF00"/>
              </a:solidFill>
            </a:endParaRPr>
          </a:p>
        </p:txBody>
      </p:sp>
      <p:sp>
        <p:nvSpPr>
          <p:cNvPr id="3" name="Content Placeholder 2"/>
          <p:cNvSpPr>
            <a:spLocks noGrp="1"/>
          </p:cNvSpPr>
          <p:nvPr>
            <p:ph idx="1"/>
          </p:nvPr>
        </p:nvSpPr>
        <p:spPr>
          <a:xfrm>
            <a:off x="609600" y="1752600"/>
            <a:ext cx="7848600" cy="4343400"/>
          </a:xfrm>
        </p:spPr>
        <p:txBody>
          <a:bodyPr/>
          <a:lstStyle/>
          <a:p>
            <a:pPr marL="0" indent="0">
              <a:buNone/>
            </a:pPr>
            <a:r>
              <a:rPr lang="en-US" sz="2400" b="1" dirty="0" err="1" smtClean="0">
                <a:solidFill>
                  <a:schemeClr val="bg1"/>
                </a:solidFill>
              </a:rPr>
              <a:t>Uthman</a:t>
            </a:r>
            <a:r>
              <a:rPr lang="en-US" sz="2400" b="1" dirty="0" smtClean="0">
                <a:solidFill>
                  <a:schemeClr val="bg1"/>
                </a:solidFill>
              </a:rPr>
              <a:t> burned all competing manuscripts about AD 650</a:t>
            </a:r>
          </a:p>
          <a:p>
            <a:pPr marL="0" indent="0">
              <a:buNone/>
            </a:pPr>
            <a:endParaRPr lang="en-US" sz="2400" b="1" dirty="0">
              <a:solidFill>
                <a:schemeClr val="bg1"/>
              </a:solidFill>
            </a:endParaRPr>
          </a:p>
          <a:p>
            <a:pPr marL="0" indent="0">
              <a:buNone/>
            </a:pPr>
            <a:r>
              <a:rPr lang="en-US" sz="2400" b="1" dirty="0" err="1" smtClean="0">
                <a:solidFill>
                  <a:schemeClr val="bg1"/>
                </a:solidFill>
              </a:rPr>
              <a:t>Ibn</a:t>
            </a:r>
            <a:r>
              <a:rPr lang="en-US" sz="2400" b="1" dirty="0" smtClean="0">
                <a:solidFill>
                  <a:schemeClr val="bg1"/>
                </a:solidFill>
              </a:rPr>
              <a:t> </a:t>
            </a:r>
            <a:r>
              <a:rPr lang="en-US" sz="2400" b="1" dirty="0" err="1" smtClean="0">
                <a:solidFill>
                  <a:schemeClr val="bg1"/>
                </a:solidFill>
              </a:rPr>
              <a:t>Masud</a:t>
            </a:r>
            <a:r>
              <a:rPr lang="en-US" sz="2400" b="1" dirty="0" smtClean="0">
                <a:solidFill>
                  <a:schemeClr val="bg1"/>
                </a:solidFill>
              </a:rPr>
              <a:t> Codex (</a:t>
            </a:r>
            <a:r>
              <a:rPr lang="en-US" sz="2400" b="1" dirty="0" err="1" smtClean="0">
                <a:solidFill>
                  <a:schemeClr val="bg1"/>
                </a:solidFill>
              </a:rPr>
              <a:t>Kufa</a:t>
            </a:r>
            <a:r>
              <a:rPr lang="en-US" sz="2400" b="1" dirty="0" smtClean="0">
                <a:solidFill>
                  <a:schemeClr val="bg1"/>
                </a:solidFill>
              </a:rPr>
              <a:t>)   150 variants in </a:t>
            </a:r>
            <a:r>
              <a:rPr lang="en-US" sz="2400" b="1" dirty="0" err="1" smtClean="0">
                <a:solidFill>
                  <a:schemeClr val="bg1"/>
                </a:solidFill>
              </a:rPr>
              <a:t>Sura</a:t>
            </a:r>
            <a:r>
              <a:rPr lang="en-US" sz="2400" b="1" dirty="0" smtClean="0">
                <a:solidFill>
                  <a:schemeClr val="bg1"/>
                </a:solidFill>
              </a:rPr>
              <a:t> 2 alone</a:t>
            </a:r>
          </a:p>
          <a:p>
            <a:pPr marL="0" indent="0">
              <a:buNone/>
            </a:pPr>
            <a:endParaRPr lang="en-US" sz="2400" b="1" dirty="0">
              <a:solidFill>
                <a:schemeClr val="bg1"/>
              </a:solidFill>
            </a:endParaRPr>
          </a:p>
          <a:p>
            <a:pPr marL="0" indent="0">
              <a:buNone/>
            </a:pPr>
            <a:r>
              <a:rPr lang="en-US" sz="2400" b="1" dirty="0" smtClean="0">
                <a:solidFill>
                  <a:schemeClr val="bg1"/>
                </a:solidFill>
              </a:rPr>
              <a:t>Sana’a Manuscript about AD 710  missing </a:t>
            </a:r>
            <a:r>
              <a:rPr lang="en-US" sz="2400" b="1" dirty="0" err="1" smtClean="0">
                <a:solidFill>
                  <a:schemeClr val="bg1"/>
                </a:solidFill>
              </a:rPr>
              <a:t>suras</a:t>
            </a:r>
            <a:endParaRPr lang="en-US" sz="2400" b="1" dirty="0" smtClean="0">
              <a:solidFill>
                <a:schemeClr val="bg1"/>
              </a:solidFill>
            </a:endParaRPr>
          </a:p>
          <a:p>
            <a:pPr marL="0" indent="0">
              <a:buNone/>
            </a:pPr>
            <a:endParaRPr lang="en-US" sz="2400" b="1" dirty="0">
              <a:solidFill>
                <a:schemeClr val="bg1"/>
              </a:solidFill>
            </a:endParaRPr>
          </a:p>
          <a:p>
            <a:pPr marL="0" indent="0">
              <a:buNone/>
            </a:pPr>
            <a:r>
              <a:rPr lang="en-US" sz="2400" b="1" dirty="0" smtClean="0">
                <a:solidFill>
                  <a:schemeClr val="bg1"/>
                </a:solidFill>
              </a:rPr>
              <a:t>Irony and circular reasoning.</a:t>
            </a:r>
          </a:p>
          <a:p>
            <a:pPr marL="0" indent="0">
              <a:buNone/>
            </a:pPr>
            <a:endParaRPr lang="en-US" sz="2400" b="1" dirty="0">
              <a:solidFill>
                <a:schemeClr val="bg1"/>
              </a:solidFill>
            </a:endParaRPr>
          </a:p>
          <a:p>
            <a:pPr marL="0" indent="0">
              <a:buNone/>
            </a:pPr>
            <a:r>
              <a:rPr lang="en-US" sz="2400" b="1" dirty="0" smtClean="0">
                <a:solidFill>
                  <a:schemeClr val="bg1"/>
                </a:solidFill>
              </a:rPr>
              <a:t>Muslims avoid all study of Qur’an manuscripts and history.   What are they afraid of?</a:t>
            </a:r>
            <a:endParaRPr lang="en-US" sz="2400" b="1" dirty="0">
              <a:solidFill>
                <a:schemeClr val="bg1"/>
              </a:solidFill>
            </a:endParaRPr>
          </a:p>
        </p:txBody>
      </p:sp>
    </p:spTree>
    <p:extLst>
      <p:ext uri="{BB962C8B-B14F-4D97-AF65-F5344CB8AC3E}">
        <p14:creationId xmlns:p14="http://schemas.microsoft.com/office/powerpoint/2010/main" val="421819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Apologetics and Islam</a:t>
            </a:r>
            <a:br>
              <a:rPr lang="en-US" b="1" dirty="0" smtClean="0">
                <a:solidFill>
                  <a:srgbClr val="FFFF00"/>
                </a:solidFill>
              </a:rPr>
            </a:br>
            <a:r>
              <a:rPr lang="en-US" b="1" dirty="0" smtClean="0">
                <a:solidFill>
                  <a:srgbClr val="FFFF00"/>
                </a:solidFill>
              </a:rPr>
              <a:t>Outline</a:t>
            </a:r>
            <a:endParaRPr lang="en-US" b="1" dirty="0">
              <a:solidFill>
                <a:srgbClr val="FFFF00"/>
              </a:solidFill>
            </a:endParaRPr>
          </a:p>
        </p:txBody>
      </p:sp>
      <p:sp>
        <p:nvSpPr>
          <p:cNvPr id="3" name="Content Placeholder 2"/>
          <p:cNvSpPr>
            <a:spLocks noGrp="1"/>
          </p:cNvSpPr>
          <p:nvPr>
            <p:ph idx="1"/>
          </p:nvPr>
        </p:nvSpPr>
        <p:spPr>
          <a:xfrm>
            <a:off x="609600" y="2438400"/>
            <a:ext cx="7848600" cy="3657600"/>
          </a:xfrm>
        </p:spPr>
        <p:txBody>
          <a:bodyPr/>
          <a:lstStyle/>
          <a:p>
            <a:pPr marL="0" indent="0">
              <a:buNone/>
            </a:pPr>
            <a:r>
              <a:rPr lang="en-US" sz="2800" b="1" dirty="0" smtClean="0">
                <a:solidFill>
                  <a:schemeClr val="bg1"/>
                </a:solidFill>
              </a:rPr>
              <a:t>Positive Apologetics of Islam and the Qur’an</a:t>
            </a:r>
          </a:p>
          <a:p>
            <a:pPr marL="0" indent="0">
              <a:buNone/>
            </a:pPr>
            <a:endParaRPr lang="en-US" sz="2800" b="1" dirty="0">
              <a:solidFill>
                <a:schemeClr val="bg1"/>
              </a:solidFill>
            </a:endParaRPr>
          </a:p>
          <a:p>
            <a:pPr marL="0" indent="0">
              <a:buNone/>
            </a:pPr>
            <a:r>
              <a:rPr lang="en-US" sz="2800" b="1" dirty="0" smtClean="0">
                <a:solidFill>
                  <a:schemeClr val="bg1"/>
                </a:solidFill>
              </a:rPr>
              <a:t>Islamic Criticism of the Old and New Testaments</a:t>
            </a:r>
          </a:p>
          <a:p>
            <a:pPr marL="0" indent="0">
              <a:buNone/>
            </a:pPr>
            <a:endParaRPr lang="en-US" sz="2800" b="1" dirty="0">
              <a:solidFill>
                <a:schemeClr val="bg1"/>
              </a:solidFill>
            </a:endParaRPr>
          </a:p>
          <a:p>
            <a:pPr marL="0" indent="0">
              <a:buNone/>
            </a:pPr>
            <a:r>
              <a:rPr lang="en-US" sz="2800" b="1" dirty="0" smtClean="0">
                <a:solidFill>
                  <a:schemeClr val="bg1"/>
                </a:solidFill>
              </a:rPr>
              <a:t>Apologetic Issues in Islam and the Qur’an</a:t>
            </a:r>
            <a:endParaRPr lang="en-US" sz="2800" b="1" dirty="0">
              <a:solidFill>
                <a:schemeClr val="bg1"/>
              </a:solidFill>
            </a:endParaRPr>
          </a:p>
        </p:txBody>
      </p:sp>
    </p:spTree>
    <p:extLst>
      <p:ext uri="{BB962C8B-B14F-4D97-AF65-F5344CB8AC3E}">
        <p14:creationId xmlns:p14="http://schemas.microsoft.com/office/powerpoint/2010/main" val="2118948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14400"/>
            <a:ext cx="8458199" cy="5355312"/>
          </a:xfrm>
          <a:prstGeom prst="rect">
            <a:avLst/>
          </a:prstGeom>
          <a:noFill/>
        </p:spPr>
        <p:txBody>
          <a:bodyPr wrap="square" rtlCol="0">
            <a:spAutoFit/>
          </a:bodyPr>
          <a:lstStyle/>
          <a:p>
            <a:r>
              <a:rPr lang="en-US" sz="2800" b="1" dirty="0" smtClean="0">
                <a:solidFill>
                  <a:schemeClr val="bg1"/>
                </a:solidFill>
              </a:rPr>
              <a:t>Christians:</a:t>
            </a:r>
          </a:p>
          <a:p>
            <a:endParaRPr lang="en-US" sz="2800" b="1" dirty="0" smtClean="0">
              <a:solidFill>
                <a:schemeClr val="bg1"/>
              </a:solidFill>
            </a:endParaRPr>
          </a:p>
          <a:p>
            <a:r>
              <a:rPr lang="en-US" sz="2800" b="1" dirty="0" smtClean="0">
                <a:solidFill>
                  <a:schemeClr val="bg1"/>
                </a:solidFill>
              </a:rPr>
              <a:t>Original autographs are perfect and inspired.</a:t>
            </a:r>
          </a:p>
          <a:p>
            <a:endParaRPr lang="en-US" sz="800" b="1" dirty="0">
              <a:solidFill>
                <a:schemeClr val="bg1"/>
              </a:solidFill>
            </a:endParaRPr>
          </a:p>
          <a:p>
            <a:r>
              <a:rPr lang="en-US" sz="2800" b="1" dirty="0" smtClean="0">
                <a:solidFill>
                  <a:schemeClr val="bg1"/>
                </a:solidFill>
              </a:rPr>
              <a:t>Copiers and human and not inspired.</a:t>
            </a:r>
          </a:p>
          <a:p>
            <a:endParaRPr lang="en-US" sz="2800" b="1" dirty="0">
              <a:solidFill>
                <a:schemeClr val="bg1"/>
              </a:solidFill>
            </a:endParaRPr>
          </a:p>
          <a:p>
            <a:r>
              <a:rPr lang="en-US" sz="2800" b="1" dirty="0" smtClean="0">
                <a:solidFill>
                  <a:schemeClr val="bg1"/>
                </a:solidFill>
              </a:rPr>
              <a:t>Muslims:</a:t>
            </a:r>
          </a:p>
          <a:p>
            <a:endParaRPr lang="en-US" sz="2800" b="1" dirty="0">
              <a:solidFill>
                <a:schemeClr val="bg1"/>
              </a:solidFill>
            </a:endParaRPr>
          </a:p>
          <a:p>
            <a:r>
              <a:rPr lang="en-US" sz="2800" b="1" dirty="0" smtClean="0">
                <a:solidFill>
                  <a:schemeClr val="bg1"/>
                </a:solidFill>
              </a:rPr>
              <a:t>Original autographs are perfect and inspired.</a:t>
            </a:r>
          </a:p>
          <a:p>
            <a:endParaRPr lang="en-US" sz="800" b="1" dirty="0">
              <a:solidFill>
                <a:schemeClr val="bg1"/>
              </a:solidFill>
            </a:endParaRPr>
          </a:p>
          <a:p>
            <a:r>
              <a:rPr lang="en-US" sz="2800" b="1" dirty="0" smtClean="0">
                <a:solidFill>
                  <a:schemeClr val="bg1"/>
                </a:solidFill>
              </a:rPr>
              <a:t>Copiers are inspired and all copies are perfect.</a:t>
            </a:r>
            <a:endParaRPr lang="en-US" sz="2800" b="1" dirty="0">
              <a:solidFill>
                <a:schemeClr val="bg1"/>
              </a:solidFill>
            </a:endParaRPr>
          </a:p>
          <a:p>
            <a:endParaRPr lang="en-US" sz="2800" b="1" dirty="0" smtClean="0">
              <a:solidFill>
                <a:schemeClr val="bg1"/>
              </a:solidFill>
            </a:endParaRPr>
          </a:p>
          <a:p>
            <a:r>
              <a:rPr lang="en-US" sz="2800" b="1" dirty="0" smtClean="0">
                <a:solidFill>
                  <a:schemeClr val="bg1"/>
                </a:solidFill>
              </a:rPr>
              <a:t>Which view holds up to the evidence?</a:t>
            </a:r>
            <a:endParaRPr lang="en-US" sz="2800" b="1" dirty="0">
              <a:solidFill>
                <a:schemeClr val="bg1"/>
              </a:solidFill>
            </a:endParaRPr>
          </a:p>
          <a:p>
            <a:r>
              <a:rPr lang="en-US" dirty="0" smtClean="0"/>
              <a:t>:</a:t>
            </a:r>
            <a:endParaRPr lang="en-US" dirty="0"/>
          </a:p>
        </p:txBody>
      </p:sp>
    </p:spTree>
    <p:extLst>
      <p:ext uri="{BB962C8B-B14F-4D97-AF65-F5344CB8AC3E}">
        <p14:creationId xmlns:p14="http://schemas.microsoft.com/office/powerpoint/2010/main" val="441948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848600" cy="762000"/>
          </a:xfrm>
        </p:spPr>
        <p:txBody>
          <a:bodyPr/>
          <a:lstStyle/>
          <a:p>
            <a:r>
              <a:rPr lang="en-US" sz="3200" b="1" dirty="0" smtClean="0">
                <a:solidFill>
                  <a:srgbClr val="FFFF00"/>
                </a:solidFill>
              </a:rPr>
              <a:t>More Muslim Criticisms of Christianity</a:t>
            </a:r>
            <a:endParaRPr lang="en-US" sz="3200" b="1" dirty="0">
              <a:solidFill>
                <a:srgbClr val="FFFF00"/>
              </a:solidFill>
            </a:endParaRPr>
          </a:p>
        </p:txBody>
      </p:sp>
      <p:sp>
        <p:nvSpPr>
          <p:cNvPr id="3" name="Content Placeholder 2"/>
          <p:cNvSpPr>
            <a:spLocks noGrp="1"/>
          </p:cNvSpPr>
          <p:nvPr>
            <p:ph idx="1"/>
          </p:nvPr>
        </p:nvSpPr>
        <p:spPr>
          <a:xfrm>
            <a:off x="457200" y="1828800"/>
            <a:ext cx="8305800" cy="4267200"/>
          </a:xfrm>
        </p:spPr>
        <p:txBody>
          <a:bodyPr/>
          <a:lstStyle/>
          <a:p>
            <a:pPr marL="0" indent="0">
              <a:buNone/>
            </a:pPr>
            <a:r>
              <a:rPr lang="en-US" sz="2400" b="1" dirty="0" smtClean="0">
                <a:solidFill>
                  <a:srgbClr val="FFFF00"/>
                </a:solidFill>
              </a:rPr>
              <a:t>Christianity is </a:t>
            </a:r>
            <a:r>
              <a:rPr lang="en-US" sz="2400" b="1" dirty="0" err="1" smtClean="0">
                <a:solidFill>
                  <a:srgbClr val="FFFF00"/>
                </a:solidFill>
              </a:rPr>
              <a:t>tritheism</a:t>
            </a:r>
            <a:endParaRPr lang="en-US" sz="2400" b="1" dirty="0" smtClean="0">
              <a:solidFill>
                <a:srgbClr val="FFFF00"/>
              </a:solidFill>
            </a:endParaRPr>
          </a:p>
          <a:p>
            <a:pPr marL="0" indent="0">
              <a:buNone/>
            </a:pPr>
            <a:r>
              <a:rPr lang="en-US" sz="2400" b="1" dirty="0">
                <a:solidFill>
                  <a:schemeClr val="bg1"/>
                </a:solidFill>
              </a:rPr>
              <a:t>	</a:t>
            </a:r>
            <a:r>
              <a:rPr lang="en-US" sz="2000" b="1" dirty="0" smtClean="0">
                <a:solidFill>
                  <a:schemeClr val="bg1"/>
                </a:solidFill>
              </a:rPr>
              <a:t>Only Allah is eternal (but the Qur’an is eternal)</a:t>
            </a:r>
          </a:p>
          <a:p>
            <a:endParaRPr lang="en-US" sz="1000" b="1" dirty="0">
              <a:solidFill>
                <a:schemeClr val="bg1"/>
              </a:solidFill>
            </a:endParaRPr>
          </a:p>
          <a:p>
            <a:pPr marL="0" indent="0">
              <a:buNone/>
            </a:pPr>
            <a:r>
              <a:rPr lang="en-US" sz="2400" b="1" dirty="0" smtClean="0">
                <a:solidFill>
                  <a:srgbClr val="FFFF00"/>
                </a:solidFill>
              </a:rPr>
              <a:t>Unjust for Jesus to die for someone else’s sins</a:t>
            </a:r>
          </a:p>
          <a:p>
            <a:pPr marL="0" indent="0">
              <a:buNone/>
            </a:pPr>
            <a:r>
              <a:rPr lang="en-US" sz="2400" b="1" dirty="0">
                <a:solidFill>
                  <a:schemeClr val="bg1"/>
                </a:solidFill>
              </a:rPr>
              <a:t>	</a:t>
            </a:r>
            <a:r>
              <a:rPr lang="en-US" sz="2000" b="1" dirty="0" smtClean="0">
                <a:solidFill>
                  <a:schemeClr val="bg1"/>
                </a:solidFill>
              </a:rPr>
              <a:t>Qur’an includes the idea of substitutionary sacrifice</a:t>
            </a:r>
          </a:p>
          <a:p>
            <a:pPr marL="0" indent="0">
              <a:buNone/>
            </a:pPr>
            <a:endParaRPr lang="en-US" sz="1000" b="1" dirty="0">
              <a:solidFill>
                <a:schemeClr val="bg1"/>
              </a:solidFill>
            </a:endParaRPr>
          </a:p>
          <a:p>
            <a:pPr marL="0" indent="0">
              <a:buNone/>
            </a:pPr>
            <a:r>
              <a:rPr lang="en-US" sz="2000" b="1" dirty="0" smtClean="0">
                <a:solidFill>
                  <a:schemeClr val="bg1"/>
                </a:solidFill>
              </a:rPr>
              <a:t>Both of these criticisms are based on human logic,</a:t>
            </a:r>
            <a:endParaRPr lang="en-US" sz="2400" b="1" dirty="0" smtClean="0">
              <a:solidFill>
                <a:schemeClr val="bg1"/>
              </a:solidFill>
            </a:endParaRPr>
          </a:p>
          <a:p>
            <a:pPr marL="0" indent="0">
              <a:buNone/>
            </a:pPr>
            <a:endParaRPr lang="en-US" sz="1000" b="1" dirty="0">
              <a:solidFill>
                <a:schemeClr val="bg1"/>
              </a:solidFill>
            </a:endParaRPr>
          </a:p>
          <a:p>
            <a:pPr marL="0" indent="0">
              <a:buNone/>
            </a:pPr>
            <a:r>
              <a:rPr lang="en-US" sz="2400" b="1" dirty="0" smtClean="0">
                <a:solidFill>
                  <a:srgbClr val="FFFF00"/>
                </a:solidFill>
              </a:rPr>
              <a:t>The Bible descriptions of Abraham, David, Samson is disrespectful and inaccurate</a:t>
            </a:r>
            <a:endParaRPr lang="en-US" sz="2400" b="1" dirty="0">
              <a:solidFill>
                <a:srgbClr val="FFFF00"/>
              </a:solidFill>
            </a:endParaRPr>
          </a:p>
          <a:p>
            <a:pPr marL="0" indent="0">
              <a:buNone/>
            </a:pPr>
            <a:r>
              <a:rPr lang="en-US" sz="2400" b="1" dirty="0" smtClean="0">
                <a:solidFill>
                  <a:srgbClr val="FFFF00"/>
                </a:solidFill>
              </a:rPr>
              <a:t>	</a:t>
            </a:r>
            <a:r>
              <a:rPr lang="en-US" sz="2000" b="1" dirty="0" smtClean="0">
                <a:solidFill>
                  <a:schemeClr val="bg1"/>
                </a:solidFill>
              </a:rPr>
              <a:t>Which is more likely to be accurate,  an whitewashed account 2000 years after the event, or an embarrassing account 2000 years earlier?</a:t>
            </a:r>
            <a:endParaRPr lang="en-US" sz="2400" b="1" dirty="0">
              <a:solidFill>
                <a:srgbClr val="FFFF00"/>
              </a:solidFill>
            </a:endParaRPr>
          </a:p>
        </p:txBody>
      </p:sp>
    </p:spTree>
    <p:extLst>
      <p:ext uri="{BB962C8B-B14F-4D97-AF65-F5344CB8AC3E}">
        <p14:creationId xmlns:p14="http://schemas.microsoft.com/office/powerpoint/2010/main" val="946745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305800" cy="685800"/>
          </a:xfrm>
        </p:spPr>
        <p:txBody>
          <a:bodyPr/>
          <a:lstStyle/>
          <a:p>
            <a:r>
              <a:rPr lang="en-US" sz="3200" b="1" dirty="0" smtClean="0">
                <a:solidFill>
                  <a:srgbClr val="FFFF00"/>
                </a:solidFill>
              </a:rPr>
              <a:t>III. Apologetic Issues in Islam and the Qur’an</a:t>
            </a:r>
            <a:endParaRPr lang="en-US" dirty="0">
              <a:solidFill>
                <a:srgbClr val="FFFF00"/>
              </a:solidFill>
            </a:endParaRPr>
          </a:p>
        </p:txBody>
      </p:sp>
      <p:sp>
        <p:nvSpPr>
          <p:cNvPr id="3" name="Content Placeholder 2"/>
          <p:cNvSpPr>
            <a:spLocks noGrp="1"/>
          </p:cNvSpPr>
          <p:nvPr>
            <p:ph idx="1"/>
          </p:nvPr>
        </p:nvSpPr>
        <p:spPr>
          <a:xfrm>
            <a:off x="609600" y="1905000"/>
            <a:ext cx="8001000" cy="4114800"/>
          </a:xfrm>
        </p:spPr>
        <p:txBody>
          <a:bodyPr/>
          <a:lstStyle/>
          <a:p>
            <a:pPr marL="457200" indent="-457200">
              <a:buAutoNum type="alphaUcPeriod"/>
            </a:pPr>
            <a:r>
              <a:rPr lang="en-US" sz="2400" b="1" dirty="0" smtClean="0">
                <a:solidFill>
                  <a:schemeClr val="bg1"/>
                </a:solidFill>
              </a:rPr>
              <a:t>World View Issues</a:t>
            </a:r>
          </a:p>
          <a:p>
            <a:pPr marL="457200" indent="-457200">
              <a:buAutoNum type="alphaUcPeriod"/>
            </a:pPr>
            <a:endParaRPr lang="en-US" sz="2400" b="1" dirty="0">
              <a:solidFill>
                <a:schemeClr val="bg1"/>
              </a:solidFill>
            </a:endParaRPr>
          </a:p>
          <a:p>
            <a:pPr marL="457200" indent="-457200">
              <a:buAutoNum type="alphaUcPeriod"/>
            </a:pPr>
            <a:r>
              <a:rPr lang="en-US" sz="2400" b="1" dirty="0" smtClean="0">
                <a:solidFill>
                  <a:schemeClr val="bg1"/>
                </a:solidFill>
              </a:rPr>
              <a:t>Historical Errors</a:t>
            </a:r>
          </a:p>
          <a:p>
            <a:pPr marL="457200" indent="-457200">
              <a:buAutoNum type="alphaUcPeriod"/>
            </a:pPr>
            <a:endParaRPr lang="en-US" sz="2400" b="1" dirty="0">
              <a:solidFill>
                <a:schemeClr val="bg1"/>
              </a:solidFill>
            </a:endParaRPr>
          </a:p>
          <a:p>
            <a:pPr marL="457200" indent="-457200">
              <a:buAutoNum type="alphaUcPeriod"/>
            </a:pPr>
            <a:r>
              <a:rPr lang="en-US" sz="2400" b="1" dirty="0" smtClean="0">
                <a:solidFill>
                  <a:schemeClr val="bg1"/>
                </a:solidFill>
              </a:rPr>
              <a:t>Scientific Errors</a:t>
            </a:r>
          </a:p>
          <a:p>
            <a:pPr marL="457200" indent="-457200">
              <a:buAutoNum type="alphaUcPeriod"/>
            </a:pPr>
            <a:endParaRPr lang="en-US" sz="2400" b="1" dirty="0">
              <a:solidFill>
                <a:schemeClr val="bg1"/>
              </a:solidFill>
            </a:endParaRPr>
          </a:p>
          <a:p>
            <a:pPr marL="457200" indent="-457200">
              <a:buAutoNum type="alphaUcPeriod"/>
            </a:pPr>
            <a:r>
              <a:rPr lang="en-US" sz="2400" b="1" dirty="0" smtClean="0">
                <a:solidFill>
                  <a:schemeClr val="bg1"/>
                </a:solidFill>
              </a:rPr>
              <a:t>Satanic Verses and Abrogation</a:t>
            </a:r>
          </a:p>
          <a:p>
            <a:pPr marL="457200" indent="-457200">
              <a:buAutoNum type="alphaUcPeriod"/>
            </a:pPr>
            <a:endParaRPr lang="en-US" sz="2400" b="1" dirty="0">
              <a:solidFill>
                <a:schemeClr val="bg1"/>
              </a:solidFill>
            </a:endParaRPr>
          </a:p>
          <a:p>
            <a:pPr marL="457200" indent="-457200">
              <a:buAutoNum type="alphaUcPeriod"/>
            </a:pPr>
            <a:endParaRPr lang="en-US" sz="2400" b="1" dirty="0">
              <a:solidFill>
                <a:schemeClr val="bg1"/>
              </a:solidFill>
            </a:endParaRPr>
          </a:p>
        </p:txBody>
      </p:sp>
    </p:spTree>
    <p:extLst>
      <p:ext uri="{BB962C8B-B14F-4D97-AF65-F5344CB8AC3E}">
        <p14:creationId xmlns:p14="http://schemas.microsoft.com/office/powerpoint/2010/main" val="1289915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1066800"/>
          </a:xfrm>
        </p:spPr>
        <p:txBody>
          <a:bodyPr/>
          <a:lstStyle/>
          <a:p>
            <a:r>
              <a:rPr lang="en-US" sz="3200" b="1" dirty="0" smtClean="0">
                <a:solidFill>
                  <a:srgbClr val="FFFF00"/>
                </a:solidFill>
              </a:rPr>
              <a:t>World View Issues:  Is Islam a Better Religion?</a:t>
            </a:r>
            <a:endParaRPr lang="en-US" sz="3200" b="1" dirty="0">
              <a:solidFill>
                <a:srgbClr val="FFFF00"/>
              </a:solidFill>
            </a:endParaRPr>
          </a:p>
        </p:txBody>
      </p:sp>
      <p:sp>
        <p:nvSpPr>
          <p:cNvPr id="3" name="Content Placeholder 2"/>
          <p:cNvSpPr>
            <a:spLocks noGrp="1"/>
          </p:cNvSpPr>
          <p:nvPr>
            <p:ph idx="1"/>
          </p:nvPr>
        </p:nvSpPr>
        <p:spPr/>
        <p:txBody>
          <a:bodyPr/>
          <a:lstStyle/>
          <a:p>
            <a:pPr marL="0" indent="0">
              <a:buNone/>
            </a:pPr>
            <a:r>
              <a:rPr lang="en-US" sz="2800" b="1" dirty="0" smtClean="0">
                <a:solidFill>
                  <a:schemeClr val="bg1"/>
                </a:solidFill>
              </a:rPr>
              <a:t>Islam and women</a:t>
            </a:r>
          </a:p>
          <a:p>
            <a:pPr marL="0" indent="0">
              <a:buNone/>
            </a:pPr>
            <a:endParaRPr lang="en-US" sz="1000" b="1" dirty="0" smtClean="0">
              <a:solidFill>
                <a:schemeClr val="bg1"/>
              </a:solidFill>
            </a:endParaRPr>
          </a:p>
          <a:p>
            <a:pPr marL="0" indent="0">
              <a:buNone/>
            </a:pPr>
            <a:r>
              <a:rPr lang="en-US" sz="2800" b="1" dirty="0" smtClean="0">
                <a:solidFill>
                  <a:schemeClr val="bg1"/>
                </a:solidFill>
              </a:rPr>
              <a:t>Works salvation</a:t>
            </a:r>
          </a:p>
          <a:p>
            <a:pPr marL="0" indent="0">
              <a:buNone/>
            </a:pPr>
            <a:endParaRPr lang="en-US" sz="1000" b="1" dirty="0" smtClean="0">
              <a:solidFill>
                <a:schemeClr val="bg1"/>
              </a:solidFill>
            </a:endParaRPr>
          </a:p>
          <a:p>
            <a:pPr marL="0" indent="0">
              <a:buNone/>
            </a:pPr>
            <a:r>
              <a:rPr lang="en-US" sz="2800" b="1" dirty="0" smtClean="0">
                <a:solidFill>
                  <a:schemeClr val="bg1"/>
                </a:solidFill>
              </a:rPr>
              <a:t>Predestination</a:t>
            </a:r>
          </a:p>
          <a:p>
            <a:pPr marL="0" indent="0">
              <a:buNone/>
            </a:pPr>
            <a:endParaRPr lang="en-US" sz="1000" b="1" dirty="0" smtClean="0">
              <a:solidFill>
                <a:schemeClr val="bg1"/>
              </a:solidFill>
            </a:endParaRPr>
          </a:p>
          <a:p>
            <a:pPr marL="0" indent="0">
              <a:buNone/>
            </a:pPr>
            <a:r>
              <a:rPr lang="en-US" sz="2800" b="1" dirty="0" smtClean="0">
                <a:solidFill>
                  <a:schemeClr val="bg1"/>
                </a:solidFill>
              </a:rPr>
              <a:t>Fate:  Problem of Pain and Suffering</a:t>
            </a:r>
          </a:p>
          <a:p>
            <a:pPr marL="0" indent="0">
              <a:buNone/>
            </a:pPr>
            <a:endParaRPr lang="en-US" sz="1000" b="1" dirty="0" smtClean="0">
              <a:solidFill>
                <a:schemeClr val="bg1"/>
              </a:solidFill>
            </a:endParaRPr>
          </a:p>
          <a:p>
            <a:pPr marL="0" indent="0">
              <a:buNone/>
            </a:pPr>
            <a:r>
              <a:rPr lang="en-US" sz="2800" b="1" dirty="0" smtClean="0">
                <a:solidFill>
                  <a:schemeClr val="bg1"/>
                </a:solidFill>
              </a:rPr>
              <a:t>Islam:  God unapproachable.</a:t>
            </a:r>
            <a:endParaRPr lang="en-US" sz="2800" b="1" dirty="0">
              <a:solidFill>
                <a:schemeClr val="bg1"/>
              </a:solidFill>
            </a:endParaRPr>
          </a:p>
        </p:txBody>
      </p:sp>
    </p:spTree>
    <p:extLst>
      <p:ext uri="{BB962C8B-B14F-4D97-AF65-F5344CB8AC3E}">
        <p14:creationId xmlns:p14="http://schemas.microsoft.com/office/powerpoint/2010/main" val="2671457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3700" b="1">
                <a:solidFill>
                  <a:srgbClr val="FFFF00"/>
                </a:solidFill>
              </a:rPr>
              <a:t>	   Qur’an and women</a:t>
            </a:r>
            <a:r>
              <a:rPr lang="en-US" sz="2800">
                <a:solidFill>
                  <a:srgbClr val="FFFF00"/>
                </a:solidFill>
              </a:rPr>
              <a:t>		</a:t>
            </a:r>
          </a:p>
        </p:txBody>
      </p:sp>
      <p:sp>
        <p:nvSpPr>
          <p:cNvPr id="55299" name="Rectangle 3"/>
          <p:cNvSpPr>
            <a:spLocks noGrp="1" noChangeArrowheads="1"/>
          </p:cNvSpPr>
          <p:nvPr>
            <p:ph type="body" idx="1"/>
          </p:nvPr>
        </p:nvSpPr>
        <p:spPr/>
        <p:txBody>
          <a:bodyPr/>
          <a:lstStyle/>
          <a:p>
            <a:pPr>
              <a:buFontTx/>
              <a:buNone/>
            </a:pPr>
            <a:r>
              <a:rPr lang="en-US" sz="4000" b="1" dirty="0">
                <a:solidFill>
                  <a:schemeClr val="bg1"/>
                </a:solidFill>
                <a:latin typeface="WP ArabicScript Sihafa" pitchFamily="2" charset="2"/>
              </a:rPr>
              <a:t>		</a:t>
            </a:r>
            <a:r>
              <a:rPr lang="en-US" sz="3000" b="1" dirty="0">
                <a:solidFill>
                  <a:schemeClr val="bg1"/>
                </a:solidFill>
              </a:rPr>
              <a:t>	</a:t>
            </a:r>
          </a:p>
          <a:p>
            <a:pPr>
              <a:buFontTx/>
              <a:buNone/>
            </a:pPr>
            <a:r>
              <a:rPr lang="en-US" sz="3000" b="1" dirty="0">
                <a:solidFill>
                  <a:schemeClr val="bg1"/>
                </a:solidFill>
              </a:rPr>
              <a:t>“Men have authority over women because Allah has made the one superior to the other, and because they spend their wealth to support them. Good women are obedient… If they are rebellious, rebuke them, beat them, and send them to bed.” </a:t>
            </a:r>
          </a:p>
          <a:p>
            <a:pPr>
              <a:buFontTx/>
              <a:buNone/>
            </a:pPr>
            <a:r>
              <a:rPr lang="en-US" sz="3000" b="1" dirty="0">
                <a:solidFill>
                  <a:schemeClr val="bg1"/>
                </a:solidFill>
              </a:rPr>
              <a:t>								-- 4:34</a:t>
            </a:r>
          </a:p>
        </p:txBody>
      </p:sp>
    </p:spTree>
    <p:extLst>
      <p:ext uri="{BB962C8B-B14F-4D97-AF65-F5344CB8AC3E}">
        <p14:creationId xmlns:p14="http://schemas.microsoft.com/office/powerpoint/2010/main" val="2177651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sz="3700" b="1">
                <a:solidFill>
                  <a:srgbClr val="FFFF00"/>
                </a:solidFill>
              </a:rPr>
              <a:t>	   Qur’an and wives</a:t>
            </a:r>
            <a:r>
              <a:rPr lang="en-US" sz="2800">
                <a:solidFill>
                  <a:srgbClr val="FFFF00"/>
                </a:solidFill>
              </a:rPr>
              <a:t>		</a:t>
            </a:r>
          </a:p>
        </p:txBody>
      </p:sp>
      <p:sp>
        <p:nvSpPr>
          <p:cNvPr id="178179" name="Rectangle 3"/>
          <p:cNvSpPr>
            <a:spLocks noGrp="1" noChangeArrowheads="1"/>
          </p:cNvSpPr>
          <p:nvPr>
            <p:ph idx="1"/>
          </p:nvPr>
        </p:nvSpPr>
        <p:spPr>
          <a:xfrm>
            <a:off x="609600" y="1828800"/>
            <a:ext cx="7772400" cy="4114800"/>
          </a:xfrm>
        </p:spPr>
        <p:txBody>
          <a:bodyPr/>
          <a:lstStyle/>
          <a:p>
            <a:pPr>
              <a:buFont typeface="WP ArabicScript Sihafa" pitchFamily="2" charset="2"/>
              <a:buNone/>
            </a:pPr>
            <a:r>
              <a:rPr lang="en-US" sz="3400" b="1" dirty="0">
                <a:solidFill>
                  <a:schemeClr val="bg1"/>
                </a:solidFill>
              </a:rPr>
              <a:t>   “Marry women of your choice, two, three, or four.”												-- 4:3</a:t>
            </a:r>
          </a:p>
          <a:p>
            <a:pPr>
              <a:buFont typeface="WP ArabicScript Sihafa" pitchFamily="2" charset="2"/>
              <a:buNone/>
            </a:pPr>
            <a:r>
              <a:rPr lang="en-US" sz="4400" b="1" dirty="0">
                <a:solidFill>
                  <a:schemeClr val="bg1"/>
                </a:solidFill>
                <a:latin typeface="WP ArabicScript Sihafa" pitchFamily="2" charset="2"/>
              </a:rPr>
              <a:t> </a:t>
            </a:r>
            <a:r>
              <a:rPr lang="en-US" b="1" dirty="0">
                <a:solidFill>
                  <a:schemeClr val="bg1"/>
                </a:solidFill>
              </a:rPr>
              <a:t>Sexual relations with captive female slaves is acceptable</a:t>
            </a:r>
          </a:p>
          <a:p>
            <a:pPr>
              <a:buFont typeface="WP ArabicScript Sihafa" pitchFamily="2" charset="2"/>
              <a:buNone/>
            </a:pPr>
            <a:r>
              <a:rPr lang="en-US" b="1" dirty="0">
                <a:solidFill>
                  <a:schemeClr val="bg1"/>
                </a:solidFill>
              </a:rPr>
              <a:t>							23:5,6 70:30</a:t>
            </a:r>
            <a:endParaRPr lang="en-US" sz="4400" b="1" dirty="0">
              <a:solidFill>
                <a:schemeClr val="bg1"/>
              </a:solidFill>
              <a:latin typeface="WP ArabicScript Sihafa" pitchFamily="2" charset="2"/>
            </a:endParaRPr>
          </a:p>
          <a:p>
            <a:pPr algn="ctr">
              <a:buFontTx/>
              <a:buNone/>
            </a:pPr>
            <a:endParaRPr lang="en-US" sz="3000" b="1" dirty="0">
              <a:solidFill>
                <a:schemeClr val="bg1"/>
              </a:solidFill>
            </a:endParaRPr>
          </a:p>
        </p:txBody>
      </p:sp>
    </p:spTree>
    <p:extLst>
      <p:ext uri="{BB962C8B-B14F-4D97-AF65-F5344CB8AC3E}">
        <p14:creationId xmlns:p14="http://schemas.microsoft.com/office/powerpoint/2010/main" val="1099114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457200" y="457200"/>
            <a:ext cx="8229600" cy="5638800"/>
          </a:xfrm>
        </p:spPr>
        <p:txBody>
          <a:bodyPr/>
          <a:lstStyle/>
          <a:p>
            <a:pPr algn="ctr">
              <a:buFontTx/>
              <a:buNone/>
            </a:pPr>
            <a:r>
              <a:rPr lang="en-US" b="1" dirty="0" smtClean="0">
                <a:solidFill>
                  <a:srgbClr val="FFFF00"/>
                </a:solidFill>
              </a:rPr>
              <a:t> Islam on Sin</a:t>
            </a:r>
            <a:endParaRPr lang="en-US" b="1" dirty="0" smtClean="0">
              <a:solidFill>
                <a:schemeClr val="bg1"/>
              </a:solidFill>
            </a:endParaRPr>
          </a:p>
          <a:p>
            <a:pPr>
              <a:buFontTx/>
              <a:buNone/>
            </a:pPr>
            <a:r>
              <a:rPr lang="en-US" sz="2800" b="1" dirty="0" smtClean="0">
                <a:solidFill>
                  <a:schemeClr val="bg1"/>
                </a:solidFill>
              </a:rPr>
              <a:t>      </a:t>
            </a:r>
          </a:p>
          <a:p>
            <a:pPr>
              <a:buFontTx/>
              <a:buNone/>
            </a:pPr>
            <a:r>
              <a:rPr lang="en-US" sz="2500" b="1" dirty="0" smtClean="0">
                <a:solidFill>
                  <a:schemeClr val="accent1"/>
                </a:solidFill>
              </a:rPr>
              <a:t>       “Surely good deeds take away evil deeds” (11:114).</a:t>
            </a:r>
          </a:p>
          <a:p>
            <a:pPr>
              <a:buFontTx/>
              <a:buNone/>
            </a:pPr>
            <a:endParaRPr lang="en-US" sz="2500" b="1" dirty="0" smtClean="0">
              <a:solidFill>
                <a:schemeClr val="accent1"/>
              </a:solidFill>
            </a:endParaRPr>
          </a:p>
          <a:p>
            <a:pPr>
              <a:buFontTx/>
              <a:buNone/>
            </a:pPr>
            <a:r>
              <a:rPr lang="en-US" sz="2400" b="1" i="1" dirty="0" err="1" smtClean="0">
                <a:solidFill>
                  <a:schemeClr val="bg1"/>
                </a:solidFill>
              </a:rPr>
              <a:t>Kabira</a:t>
            </a:r>
            <a:r>
              <a:rPr lang="en-US" sz="2400" b="1" i="1" dirty="0" smtClean="0">
                <a:solidFill>
                  <a:schemeClr val="bg1"/>
                </a:solidFill>
              </a:rPr>
              <a:t> </a:t>
            </a:r>
            <a:r>
              <a:rPr lang="en-US" sz="2400" b="1" dirty="0" smtClean="0">
                <a:solidFill>
                  <a:schemeClr val="bg1"/>
                </a:solidFill>
              </a:rPr>
              <a:t>(big sins)—murder, adultery, drunkenness, disobeying parents, neglecting Ramadan or Friday prayers, gambling, dancing, shaving the beard, forgetting the Koran after reading it, usury… Forgiveness with repentance.			        </a:t>
            </a:r>
          </a:p>
          <a:p>
            <a:pPr>
              <a:buFontTx/>
              <a:buNone/>
            </a:pPr>
            <a:r>
              <a:rPr lang="en-US" sz="2400" b="1" i="1" dirty="0" err="1" smtClean="0">
                <a:solidFill>
                  <a:schemeClr val="bg1"/>
                </a:solidFill>
              </a:rPr>
              <a:t>Saghira</a:t>
            </a:r>
            <a:r>
              <a:rPr lang="en-US" sz="2400" b="1" dirty="0" smtClean="0">
                <a:solidFill>
                  <a:schemeClr val="bg1"/>
                </a:solidFill>
              </a:rPr>
              <a:t> (little sins)—deceit, anger, lust. Forgiveness if greater sins are avoided and good deeds are performed.</a:t>
            </a:r>
          </a:p>
          <a:p>
            <a:pPr>
              <a:buFontTx/>
              <a:buNone/>
            </a:pPr>
            <a:endParaRPr lang="en-US" sz="2400" b="1" dirty="0" smtClean="0">
              <a:solidFill>
                <a:schemeClr val="bg1"/>
              </a:solidFill>
            </a:endParaRPr>
          </a:p>
          <a:p>
            <a:pPr>
              <a:buFontTx/>
              <a:buNone/>
            </a:pPr>
            <a:r>
              <a:rPr lang="en-US" sz="2400" b="1" i="1" dirty="0" smtClean="0">
                <a:solidFill>
                  <a:schemeClr val="bg1"/>
                </a:solidFill>
              </a:rPr>
              <a:t>Shirk</a:t>
            </a:r>
            <a:r>
              <a:rPr lang="en-US" sz="2400" b="1" dirty="0" smtClean="0">
                <a:solidFill>
                  <a:schemeClr val="bg1"/>
                </a:solidFill>
              </a:rPr>
              <a:t>—association (of other gods with Allah). No forgiveness.</a:t>
            </a:r>
          </a:p>
        </p:txBody>
      </p:sp>
    </p:spTree>
    <p:extLst>
      <p:ext uri="{BB962C8B-B14F-4D97-AF65-F5344CB8AC3E}">
        <p14:creationId xmlns:p14="http://schemas.microsoft.com/office/powerpoint/2010/main" val="545283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228600"/>
            <a:ext cx="7772400" cy="1524000"/>
          </a:xfrm>
        </p:spPr>
        <p:txBody>
          <a:bodyPr/>
          <a:lstStyle/>
          <a:p>
            <a:r>
              <a:rPr lang="en-US" sz="3700" b="1">
                <a:solidFill>
                  <a:srgbClr val="FFFF00"/>
                </a:solidFill>
              </a:rPr>
              <a:t>Qur’an and paradise</a:t>
            </a:r>
            <a:r>
              <a:rPr lang="en-US" sz="2800">
                <a:solidFill>
                  <a:srgbClr val="FFFF00"/>
                </a:solidFill>
              </a:rPr>
              <a:t>	</a:t>
            </a:r>
          </a:p>
        </p:txBody>
      </p:sp>
      <p:sp>
        <p:nvSpPr>
          <p:cNvPr id="57347" name="Rectangle 3"/>
          <p:cNvSpPr>
            <a:spLocks noGrp="1" noChangeArrowheads="1"/>
          </p:cNvSpPr>
          <p:nvPr>
            <p:ph type="body" idx="1"/>
          </p:nvPr>
        </p:nvSpPr>
        <p:spPr>
          <a:xfrm>
            <a:off x="457200" y="1676400"/>
            <a:ext cx="8305800" cy="4419600"/>
          </a:xfrm>
        </p:spPr>
        <p:txBody>
          <a:bodyPr/>
          <a:lstStyle/>
          <a:p>
            <a:pPr>
              <a:lnSpc>
                <a:spcPct val="90000"/>
              </a:lnSpc>
              <a:buFontTx/>
              <a:buNone/>
            </a:pPr>
            <a:r>
              <a:rPr lang="en-US" sz="3600" b="1">
                <a:solidFill>
                  <a:schemeClr val="bg1"/>
                </a:solidFill>
                <a:latin typeface="WP ArabicScript Sihafa" pitchFamily="2" charset="2"/>
              </a:rPr>
              <a:t>		</a:t>
            </a:r>
          </a:p>
          <a:p>
            <a:pPr>
              <a:lnSpc>
                <a:spcPct val="90000"/>
              </a:lnSpc>
              <a:buFontTx/>
              <a:buNone/>
            </a:pPr>
            <a:endParaRPr lang="en-US" sz="1100" b="1">
              <a:solidFill>
                <a:schemeClr val="bg1"/>
              </a:solidFill>
              <a:latin typeface="WP ArabicScript Sihafa" pitchFamily="2" charset="2"/>
            </a:endParaRPr>
          </a:p>
          <a:p>
            <a:pPr>
              <a:lnSpc>
                <a:spcPct val="90000"/>
              </a:lnSpc>
              <a:buFontTx/>
              <a:buNone/>
            </a:pPr>
            <a:endParaRPr lang="en-US" sz="900" b="1">
              <a:solidFill>
                <a:schemeClr val="bg1"/>
              </a:solidFill>
            </a:endParaRPr>
          </a:p>
          <a:p>
            <a:pPr>
              <a:lnSpc>
                <a:spcPct val="90000"/>
              </a:lnSpc>
              <a:buFontTx/>
              <a:buNone/>
            </a:pPr>
            <a:r>
              <a:rPr lang="en-US" sz="2600" b="1">
                <a:solidFill>
                  <a:schemeClr val="bg1"/>
                </a:solidFill>
              </a:rPr>
              <a:t>“The true servants of Allah will be well provided for, feasting on fruit and honored in gardens of delight. Reclining face to face upon soft couches, they shall be served with a goblet filled at a gushing fountain… delicious to those who drink it. They shall sit with bashful, dark-eyed virgins, chaste as the sheltered eggs of ostriches.”</a:t>
            </a:r>
          </a:p>
          <a:p>
            <a:pPr>
              <a:lnSpc>
                <a:spcPct val="90000"/>
              </a:lnSpc>
              <a:buFontTx/>
              <a:buNone/>
            </a:pPr>
            <a:endParaRPr lang="en-US" sz="900" b="1">
              <a:solidFill>
                <a:schemeClr val="bg1"/>
              </a:solidFill>
            </a:endParaRPr>
          </a:p>
          <a:p>
            <a:pPr>
              <a:lnSpc>
                <a:spcPct val="90000"/>
              </a:lnSpc>
              <a:buFontTx/>
              <a:buNone/>
            </a:pPr>
            <a:r>
              <a:rPr lang="en-US" sz="2600" b="1">
                <a:solidFill>
                  <a:schemeClr val="bg1"/>
                </a:solidFill>
              </a:rPr>
              <a:t>				          -- 37:40-49. See also 78:32ff.</a:t>
            </a:r>
            <a:endParaRPr lang="en-US" sz="3600" b="1">
              <a:solidFill>
                <a:schemeClr val="bg1"/>
              </a:solidFill>
              <a:latin typeface="WP ArabicScript Sihafa" pitchFamily="2" charset="2"/>
            </a:endParaRPr>
          </a:p>
          <a:p>
            <a:pPr>
              <a:lnSpc>
                <a:spcPct val="90000"/>
              </a:lnSpc>
              <a:buFontTx/>
              <a:buNone/>
            </a:pPr>
            <a:endParaRPr lang="en-US" sz="3600" b="1">
              <a:solidFill>
                <a:schemeClr val="bg1"/>
              </a:solidFill>
              <a:latin typeface="WP ArabicScript Sihafa" pitchFamily="2" charset="2"/>
            </a:endParaRPr>
          </a:p>
        </p:txBody>
      </p:sp>
    </p:spTree>
    <p:extLst>
      <p:ext uri="{BB962C8B-B14F-4D97-AF65-F5344CB8AC3E}">
        <p14:creationId xmlns:p14="http://schemas.microsoft.com/office/powerpoint/2010/main" val="2905585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body" idx="1"/>
          </p:nvPr>
        </p:nvSpPr>
        <p:spPr>
          <a:xfrm>
            <a:off x="2133600" y="457200"/>
            <a:ext cx="6248400" cy="5638800"/>
          </a:xfrm>
        </p:spPr>
        <p:txBody>
          <a:bodyPr/>
          <a:lstStyle/>
          <a:p>
            <a:pPr>
              <a:lnSpc>
                <a:spcPct val="90000"/>
              </a:lnSpc>
              <a:buFontTx/>
              <a:buNone/>
            </a:pPr>
            <a:r>
              <a:rPr lang="en-US" sz="3600" b="1" dirty="0">
                <a:solidFill>
                  <a:srgbClr val="FFFF00"/>
                </a:solidFill>
              </a:rPr>
              <a:t> Salvation by own effort </a:t>
            </a:r>
          </a:p>
          <a:p>
            <a:pPr>
              <a:lnSpc>
                <a:spcPct val="90000"/>
              </a:lnSpc>
              <a:buFontTx/>
              <a:buNone/>
            </a:pPr>
            <a:r>
              <a:rPr lang="en-US" sz="3600" b="1" dirty="0">
                <a:solidFill>
                  <a:schemeClr val="bg1"/>
                </a:solidFill>
              </a:rPr>
              <a:t>		(40:9, 39:61, 7:43)</a:t>
            </a:r>
            <a:r>
              <a:rPr lang="en-US" sz="3600" b="1" dirty="0">
                <a:solidFill>
                  <a:srgbClr val="FFFF00"/>
                </a:solidFill>
              </a:rPr>
              <a:t> </a:t>
            </a:r>
          </a:p>
          <a:p>
            <a:pPr>
              <a:lnSpc>
                <a:spcPct val="90000"/>
              </a:lnSpc>
              <a:buFontTx/>
              <a:buNone/>
            </a:pPr>
            <a:r>
              <a:rPr lang="en-US" sz="3600" b="1" dirty="0">
                <a:solidFill>
                  <a:srgbClr val="FFFF00"/>
                </a:solidFill>
              </a:rPr>
              <a:t>Charity atones for sins</a:t>
            </a:r>
            <a:r>
              <a:rPr lang="en-US" sz="3600" b="1" dirty="0">
                <a:solidFill>
                  <a:schemeClr val="bg1"/>
                </a:solidFill>
              </a:rPr>
              <a:t> </a:t>
            </a:r>
          </a:p>
          <a:p>
            <a:pPr>
              <a:lnSpc>
                <a:spcPct val="90000"/>
              </a:lnSpc>
              <a:buFontTx/>
              <a:buNone/>
            </a:pPr>
            <a:r>
              <a:rPr lang="en-US" sz="3600" b="1" dirty="0">
                <a:solidFill>
                  <a:schemeClr val="bg1"/>
                </a:solidFill>
              </a:rPr>
              <a:t>		(2:271,277) </a:t>
            </a:r>
          </a:p>
          <a:p>
            <a:pPr>
              <a:lnSpc>
                <a:spcPct val="90000"/>
              </a:lnSpc>
              <a:buFontTx/>
              <a:buNone/>
            </a:pPr>
            <a:endParaRPr lang="en-US" sz="2200" b="1" dirty="0">
              <a:solidFill>
                <a:schemeClr val="bg1"/>
              </a:solidFill>
            </a:endParaRPr>
          </a:p>
          <a:p>
            <a:pPr>
              <a:lnSpc>
                <a:spcPct val="90000"/>
              </a:lnSpc>
            </a:pPr>
            <a:r>
              <a:rPr lang="en-US" sz="3600" b="1" dirty="0">
                <a:solidFill>
                  <a:schemeClr val="bg1"/>
                </a:solidFill>
              </a:rPr>
              <a:t>Earn grace.</a:t>
            </a:r>
          </a:p>
          <a:p>
            <a:pPr>
              <a:lnSpc>
                <a:spcPct val="90000"/>
              </a:lnSpc>
            </a:pPr>
            <a:r>
              <a:rPr lang="en-US" sz="3600" b="1" dirty="0">
                <a:solidFill>
                  <a:schemeClr val="bg1"/>
                </a:solidFill>
              </a:rPr>
              <a:t>Earn favor of Allah.</a:t>
            </a:r>
          </a:p>
          <a:p>
            <a:pPr>
              <a:lnSpc>
                <a:spcPct val="90000"/>
              </a:lnSpc>
            </a:pPr>
            <a:r>
              <a:rPr lang="en-US" sz="3600" b="1" dirty="0">
                <a:solidFill>
                  <a:schemeClr val="bg1"/>
                </a:solidFill>
              </a:rPr>
              <a:t>Earn salvation.</a:t>
            </a:r>
          </a:p>
          <a:p>
            <a:pPr>
              <a:lnSpc>
                <a:spcPct val="90000"/>
              </a:lnSpc>
            </a:pPr>
            <a:r>
              <a:rPr lang="en-US" sz="3600" b="1" dirty="0">
                <a:solidFill>
                  <a:schemeClr val="bg1"/>
                </a:solidFill>
              </a:rPr>
              <a:t>Earn paradise.</a:t>
            </a:r>
          </a:p>
        </p:txBody>
      </p:sp>
    </p:spTree>
    <p:extLst>
      <p:ext uri="{BB962C8B-B14F-4D97-AF65-F5344CB8AC3E}">
        <p14:creationId xmlns:p14="http://schemas.microsoft.com/office/powerpoint/2010/main" val="3551176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Text Box 2"/>
          <p:cNvSpPr txBox="1">
            <a:spLocks noChangeArrowheads="1"/>
          </p:cNvSpPr>
          <p:nvPr/>
        </p:nvSpPr>
        <p:spPr bwMode="auto">
          <a:xfrm>
            <a:off x="4784725" y="3648075"/>
            <a:ext cx="184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es-MX" sz="2800" b="1">
              <a:solidFill>
                <a:srgbClr val="FFFF00"/>
              </a:solidFill>
            </a:endParaRPr>
          </a:p>
        </p:txBody>
      </p:sp>
      <p:sp>
        <p:nvSpPr>
          <p:cNvPr id="291843" name="Text Box 3"/>
          <p:cNvSpPr txBox="1">
            <a:spLocks noChangeArrowheads="1"/>
          </p:cNvSpPr>
          <p:nvPr/>
        </p:nvSpPr>
        <p:spPr bwMode="auto">
          <a:xfrm>
            <a:off x="1295400" y="1371600"/>
            <a:ext cx="7239000"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sz="3200" b="1" dirty="0">
                <a:solidFill>
                  <a:srgbClr val="FFFFFF"/>
                </a:solidFill>
              </a:rPr>
              <a:t>Islam</a:t>
            </a:r>
            <a:r>
              <a:rPr lang="en-US" sz="3200" b="1" dirty="0">
                <a:solidFill>
                  <a:srgbClr val="FFFF00"/>
                </a:solidFill>
              </a:rPr>
              <a:t>:  Salvation is earned through the efforts of those who were pre-selected by Allah to inhabit a very sensual paradise.</a:t>
            </a: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r>
              <a:rPr lang="en-US" sz="3200" b="1" dirty="0">
                <a:solidFill>
                  <a:srgbClr val="FFFFFF"/>
                </a:solidFill>
              </a:rPr>
              <a:t>Christianity</a:t>
            </a:r>
            <a:r>
              <a:rPr lang="en-US" sz="3200" b="1" dirty="0">
                <a:solidFill>
                  <a:srgbClr val="FFFF00"/>
                </a:solidFill>
              </a:rPr>
              <a:t>:  Salvation is granted by the grace of a loving God to those who, through faith and repentance and baptism accept that love.</a:t>
            </a:r>
          </a:p>
          <a:p>
            <a:pPr eaLnBrk="0" fontAlgn="base" hangingPunct="0">
              <a:spcBef>
                <a:spcPct val="0"/>
              </a:spcBef>
              <a:spcAft>
                <a:spcPct val="0"/>
              </a:spcAft>
            </a:pPr>
            <a:endParaRPr lang="en-US" sz="3200" b="1" i="1" dirty="0">
              <a:solidFill>
                <a:srgbClr val="FFFF00"/>
              </a:solidFill>
            </a:endParaRPr>
          </a:p>
        </p:txBody>
      </p:sp>
    </p:spTree>
    <p:extLst>
      <p:ext uri="{BB962C8B-B14F-4D97-AF65-F5344CB8AC3E}">
        <p14:creationId xmlns:p14="http://schemas.microsoft.com/office/powerpoint/2010/main" val="305555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rPr>
              <a:t>Positive Apologetics and the Qur’an</a:t>
            </a:r>
            <a:endParaRPr lang="en-US" sz="3600" b="1" dirty="0">
              <a:solidFill>
                <a:srgbClr val="FFFF00"/>
              </a:solidFill>
            </a:endParaRPr>
          </a:p>
        </p:txBody>
      </p:sp>
      <p:sp>
        <p:nvSpPr>
          <p:cNvPr id="3" name="Content Placeholder 2"/>
          <p:cNvSpPr>
            <a:spLocks noGrp="1"/>
          </p:cNvSpPr>
          <p:nvPr>
            <p:ph idx="1"/>
          </p:nvPr>
        </p:nvSpPr>
        <p:spPr>
          <a:xfrm>
            <a:off x="533400" y="2743200"/>
            <a:ext cx="7924800" cy="3352800"/>
          </a:xfrm>
        </p:spPr>
        <p:txBody>
          <a:bodyPr/>
          <a:lstStyle/>
          <a:p>
            <a:pPr marL="0" indent="0">
              <a:buNone/>
            </a:pPr>
            <a:r>
              <a:rPr lang="en-US" dirty="0"/>
              <a:t> </a:t>
            </a:r>
            <a:r>
              <a:rPr lang="en-US" b="1" dirty="0" smtClean="0">
                <a:solidFill>
                  <a:schemeClr val="bg1"/>
                </a:solidFill>
              </a:rPr>
              <a:t>No internally fulfilled prophecies, no miracles, no historical verification, so……</a:t>
            </a:r>
            <a:endParaRPr lang="en-US" dirty="0"/>
          </a:p>
        </p:txBody>
      </p:sp>
    </p:spTree>
    <p:extLst>
      <p:ext uri="{BB962C8B-B14F-4D97-AF65-F5344CB8AC3E}">
        <p14:creationId xmlns:p14="http://schemas.microsoft.com/office/powerpoint/2010/main" val="2218176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3700" b="1">
                <a:solidFill>
                  <a:srgbClr val="FFFF00"/>
                </a:solidFill>
              </a:rPr>
              <a:t>Initiative</a:t>
            </a:r>
            <a:r>
              <a:rPr lang="en-US" sz="2800">
                <a:solidFill>
                  <a:srgbClr val="FFFF00"/>
                </a:solidFill>
              </a:rPr>
              <a:t>	</a:t>
            </a:r>
          </a:p>
        </p:txBody>
      </p:sp>
      <p:sp>
        <p:nvSpPr>
          <p:cNvPr id="54275" name="Rectangle 3"/>
          <p:cNvSpPr>
            <a:spLocks noGrp="1" noChangeArrowheads="1"/>
          </p:cNvSpPr>
          <p:nvPr>
            <p:ph type="body" idx="1"/>
          </p:nvPr>
        </p:nvSpPr>
        <p:spPr/>
        <p:txBody>
          <a:bodyPr/>
          <a:lstStyle/>
          <a:p>
            <a:pPr>
              <a:buFontTx/>
              <a:buNone/>
            </a:pPr>
            <a:r>
              <a:rPr lang="en-US" i="1" dirty="0">
                <a:solidFill>
                  <a:schemeClr val="bg1"/>
                </a:solidFill>
              </a:rPr>
              <a:t>	</a:t>
            </a:r>
            <a:r>
              <a:rPr lang="en-US" b="1" i="1" dirty="0">
                <a:solidFill>
                  <a:schemeClr val="bg1"/>
                </a:solidFill>
              </a:rPr>
              <a:t>Human approach		   </a:t>
            </a:r>
            <a:r>
              <a:rPr lang="en-US" b="1" i="1" dirty="0" smtClean="0">
                <a:solidFill>
                  <a:schemeClr val="bg1"/>
                </a:solidFill>
              </a:rPr>
              <a:t>  Christianity</a:t>
            </a:r>
            <a:endParaRPr lang="en-US" dirty="0">
              <a:solidFill>
                <a:schemeClr val="bg1"/>
              </a:solidFill>
            </a:endParaRPr>
          </a:p>
          <a:p>
            <a:pPr>
              <a:buFontTx/>
              <a:buNone/>
            </a:pPr>
            <a:r>
              <a:rPr lang="en-US" dirty="0">
                <a:solidFill>
                  <a:schemeClr val="bg1"/>
                </a:solidFill>
              </a:rPr>
              <a:t>		</a:t>
            </a:r>
            <a:r>
              <a:rPr lang="en-US" i="1" dirty="0" smtClean="0">
                <a:solidFill>
                  <a:schemeClr val="bg1"/>
                </a:solidFill>
              </a:rPr>
              <a:t>(Islam)</a:t>
            </a:r>
            <a:endParaRPr lang="en-US" i="1" dirty="0">
              <a:solidFill>
                <a:schemeClr val="bg1"/>
              </a:solidFill>
            </a:endParaRPr>
          </a:p>
          <a:p>
            <a:pPr>
              <a:buFontTx/>
              <a:buNone/>
            </a:pPr>
            <a:r>
              <a:rPr lang="en-US" dirty="0">
                <a:solidFill>
                  <a:schemeClr val="bg1"/>
                </a:solidFill>
              </a:rPr>
              <a:t>		   </a:t>
            </a:r>
            <a:r>
              <a:rPr lang="en-US" b="1" dirty="0">
                <a:solidFill>
                  <a:schemeClr val="bg1"/>
                </a:solidFill>
              </a:rPr>
              <a:t>God 				God</a:t>
            </a:r>
          </a:p>
          <a:p>
            <a:pPr>
              <a:buFontTx/>
              <a:buNone/>
            </a:pPr>
            <a:endParaRPr lang="en-US" b="1" dirty="0">
              <a:solidFill>
                <a:schemeClr val="bg1"/>
              </a:solidFill>
            </a:endParaRPr>
          </a:p>
          <a:p>
            <a:pPr>
              <a:buFontTx/>
              <a:buNone/>
            </a:pPr>
            <a:endParaRPr lang="en-US" b="1" dirty="0">
              <a:solidFill>
                <a:schemeClr val="bg1"/>
              </a:solidFill>
            </a:endParaRPr>
          </a:p>
          <a:p>
            <a:pPr>
              <a:buFontTx/>
              <a:buNone/>
            </a:pPr>
            <a:endParaRPr lang="en-US" b="1" dirty="0">
              <a:solidFill>
                <a:schemeClr val="bg1"/>
              </a:solidFill>
            </a:endParaRPr>
          </a:p>
          <a:p>
            <a:pPr>
              <a:buFontTx/>
              <a:buNone/>
            </a:pPr>
            <a:r>
              <a:rPr lang="en-US" b="1" dirty="0">
                <a:solidFill>
                  <a:schemeClr val="bg1"/>
                </a:solidFill>
              </a:rPr>
              <a:t>		Mankind 			     Mankind</a:t>
            </a:r>
            <a:r>
              <a:rPr lang="en-US" dirty="0"/>
              <a:t>	</a:t>
            </a:r>
          </a:p>
        </p:txBody>
      </p:sp>
      <p:sp>
        <p:nvSpPr>
          <p:cNvPr id="54279" name="Line 7"/>
          <p:cNvSpPr>
            <a:spLocks noChangeShapeType="1"/>
          </p:cNvSpPr>
          <p:nvPr/>
        </p:nvSpPr>
        <p:spPr bwMode="auto">
          <a:xfrm flipV="1">
            <a:off x="2438400" y="3886200"/>
            <a:ext cx="0" cy="1447800"/>
          </a:xfrm>
          <a:prstGeom prst="line">
            <a:avLst/>
          </a:prstGeom>
          <a:noFill/>
          <a:ln w="254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800" b="1" i="1">
              <a:solidFill>
                <a:srgbClr val="FFFF00"/>
              </a:solidFill>
            </a:endParaRPr>
          </a:p>
        </p:txBody>
      </p:sp>
      <p:sp>
        <p:nvSpPr>
          <p:cNvPr id="54281" name="Line 9"/>
          <p:cNvSpPr>
            <a:spLocks noChangeShapeType="1"/>
          </p:cNvSpPr>
          <p:nvPr/>
        </p:nvSpPr>
        <p:spPr bwMode="auto">
          <a:xfrm>
            <a:off x="6629400" y="3886200"/>
            <a:ext cx="0" cy="1447800"/>
          </a:xfrm>
          <a:prstGeom prst="line">
            <a:avLst/>
          </a:prstGeom>
          <a:noFill/>
          <a:ln w="254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800" b="1" i="1">
              <a:solidFill>
                <a:srgbClr val="FFFF00"/>
              </a:solidFill>
            </a:endParaRPr>
          </a:p>
        </p:txBody>
      </p:sp>
    </p:spTree>
    <p:extLst>
      <p:ext uri="{BB962C8B-B14F-4D97-AF65-F5344CB8AC3E}">
        <p14:creationId xmlns:p14="http://schemas.microsoft.com/office/powerpoint/2010/main" val="2800929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p:cNvSpPr txBox="1">
            <a:spLocks noChangeArrowheads="1"/>
          </p:cNvSpPr>
          <p:nvPr/>
        </p:nvSpPr>
        <p:spPr bwMode="auto">
          <a:xfrm>
            <a:off x="990600" y="304800"/>
            <a:ext cx="7924800"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sz="3200" b="1" dirty="0">
                <a:solidFill>
                  <a:srgbClr val="FFFFFF"/>
                </a:solidFill>
              </a:rPr>
              <a:t>Predestination</a:t>
            </a: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r>
              <a:rPr lang="en-US" sz="3200" b="1" dirty="0">
                <a:solidFill>
                  <a:srgbClr val="FFFF00"/>
                </a:solidFill>
              </a:rPr>
              <a:t>In Islam, Allah determines everything, even who will choose to follow him.</a:t>
            </a:r>
          </a:p>
          <a:p>
            <a:pPr eaLnBrk="0" fontAlgn="base" hangingPunct="0">
              <a:spcBef>
                <a:spcPct val="0"/>
              </a:spcBef>
              <a:spcAft>
                <a:spcPct val="0"/>
              </a:spcAft>
            </a:pPr>
            <a:endParaRPr lang="en-US" sz="1000" b="1" dirty="0" smtClean="0">
              <a:solidFill>
                <a:srgbClr val="FFFF00"/>
              </a:solidFill>
            </a:endParaRPr>
          </a:p>
          <a:p>
            <a:pPr eaLnBrk="0" fontAlgn="base" hangingPunct="0">
              <a:spcBef>
                <a:spcPct val="0"/>
              </a:spcBef>
              <a:spcAft>
                <a:spcPct val="0"/>
              </a:spcAft>
            </a:pPr>
            <a:r>
              <a:rPr lang="en-US" sz="3200" b="1" dirty="0" smtClean="0">
                <a:solidFill>
                  <a:srgbClr val="FFFF00"/>
                </a:solidFill>
              </a:rPr>
              <a:t>2:142</a:t>
            </a:r>
            <a:r>
              <a:rPr lang="en-US" sz="3200" b="1" dirty="0">
                <a:solidFill>
                  <a:srgbClr val="FFFF00"/>
                </a:solidFill>
              </a:rPr>
              <a:t>, 6:39 6:125 </a:t>
            </a:r>
            <a:endParaRPr lang="en-US" sz="3200" b="1" dirty="0" smtClean="0">
              <a:solidFill>
                <a:srgbClr val="FFFF00"/>
              </a:solidFill>
            </a:endParaRP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r>
              <a:rPr lang="en-US" sz="3200" b="1" dirty="0" smtClean="0">
                <a:solidFill>
                  <a:srgbClr val="FFFF00"/>
                </a:solidFill>
              </a:rPr>
              <a:t>Islam and suffering:  </a:t>
            </a:r>
            <a:r>
              <a:rPr lang="en-US" sz="3200" b="1" dirty="0" err="1" smtClean="0">
                <a:solidFill>
                  <a:srgbClr val="FFFF00"/>
                </a:solidFill>
              </a:rPr>
              <a:t>Inshallah</a:t>
            </a:r>
            <a:endParaRPr lang="en-US" sz="3200" b="1" dirty="0" smtClean="0">
              <a:solidFill>
                <a:srgbClr val="FFFF00"/>
              </a:solidFill>
            </a:endParaRP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r>
              <a:rPr lang="en-US" sz="3200" b="1" dirty="0" smtClean="0">
                <a:solidFill>
                  <a:srgbClr val="FFFF00"/>
                </a:solidFill>
              </a:rPr>
              <a:t>Christianity and suffering:  Compassion</a:t>
            </a:r>
            <a:endParaRPr lang="en-US" sz="3200" b="1" dirty="0">
              <a:solidFill>
                <a:srgbClr val="FFFF00"/>
              </a:solidFill>
            </a:endParaRPr>
          </a:p>
          <a:p>
            <a:pPr eaLnBrk="0" fontAlgn="base" hangingPunct="0">
              <a:spcBef>
                <a:spcPct val="0"/>
              </a:spcBef>
              <a:spcAft>
                <a:spcPct val="0"/>
              </a:spcAft>
            </a:pPr>
            <a:endParaRPr lang="en-US" sz="3200" b="1" dirty="0">
              <a:solidFill>
                <a:srgbClr val="FFFF00"/>
              </a:solidFill>
            </a:endParaRPr>
          </a:p>
          <a:p>
            <a:pPr eaLnBrk="0" fontAlgn="base" hangingPunct="0">
              <a:spcBef>
                <a:spcPct val="0"/>
              </a:spcBef>
              <a:spcAft>
                <a:spcPct val="0"/>
              </a:spcAft>
            </a:pPr>
            <a:r>
              <a:rPr lang="en-US" sz="2000" b="1" dirty="0">
                <a:solidFill>
                  <a:srgbClr val="FFFF00"/>
                </a:solidFill>
              </a:rPr>
              <a:t>.</a:t>
            </a:r>
          </a:p>
        </p:txBody>
      </p:sp>
    </p:spTree>
    <p:extLst>
      <p:ext uri="{BB962C8B-B14F-4D97-AF65-F5344CB8AC3E}">
        <p14:creationId xmlns:p14="http://schemas.microsoft.com/office/powerpoint/2010/main" val="900676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685800" y="609600"/>
            <a:ext cx="7772400" cy="838200"/>
          </a:xfrm>
        </p:spPr>
        <p:txBody>
          <a:bodyPr/>
          <a:lstStyle/>
          <a:p>
            <a:r>
              <a:rPr lang="en-US" sz="3700" b="1">
                <a:solidFill>
                  <a:srgbClr val="FFFF00"/>
                </a:solidFill>
              </a:rPr>
              <a:t>    Historical errors in the Qur’an</a:t>
            </a:r>
            <a:r>
              <a:rPr lang="en-US" sz="2800">
                <a:solidFill>
                  <a:srgbClr val="FFFF00"/>
                </a:solidFill>
              </a:rPr>
              <a:t>		</a:t>
            </a:r>
          </a:p>
        </p:txBody>
      </p:sp>
      <p:sp>
        <p:nvSpPr>
          <p:cNvPr id="248835" name="Rectangle 3"/>
          <p:cNvSpPr>
            <a:spLocks noGrp="1" noChangeArrowheads="1"/>
          </p:cNvSpPr>
          <p:nvPr>
            <p:ph type="body" idx="1"/>
          </p:nvPr>
        </p:nvSpPr>
        <p:spPr>
          <a:xfrm>
            <a:off x="533400" y="2895600"/>
            <a:ext cx="8229600" cy="2743200"/>
          </a:xfrm>
        </p:spPr>
        <p:txBody>
          <a:bodyPr/>
          <a:lstStyle/>
          <a:p>
            <a:pPr>
              <a:lnSpc>
                <a:spcPct val="90000"/>
              </a:lnSpc>
            </a:pPr>
            <a:r>
              <a:rPr lang="en-US" sz="2800" b="1" dirty="0">
                <a:solidFill>
                  <a:schemeClr val="bg1"/>
                </a:solidFill>
              </a:rPr>
              <a:t>Ishmael = Isaac					37:102</a:t>
            </a:r>
          </a:p>
          <a:p>
            <a:pPr>
              <a:lnSpc>
                <a:spcPct val="90000"/>
              </a:lnSpc>
            </a:pPr>
            <a:r>
              <a:rPr lang="en-US" sz="2800" b="1" dirty="0">
                <a:solidFill>
                  <a:schemeClr val="bg1"/>
                </a:solidFill>
              </a:rPr>
              <a:t>2 trees in Eden = 1 tree			20:120</a:t>
            </a:r>
          </a:p>
          <a:p>
            <a:pPr>
              <a:lnSpc>
                <a:spcPct val="90000"/>
              </a:lnSpc>
            </a:pPr>
            <a:r>
              <a:rPr lang="en-US" sz="2800" b="1" dirty="0">
                <a:solidFill>
                  <a:schemeClr val="bg1"/>
                </a:solidFill>
              </a:rPr>
              <a:t>Noah’s 4th son drowns			11:43</a:t>
            </a:r>
          </a:p>
          <a:p>
            <a:pPr>
              <a:lnSpc>
                <a:spcPct val="90000"/>
              </a:lnSpc>
            </a:pPr>
            <a:r>
              <a:rPr lang="en-US" sz="2800" b="1" dirty="0">
                <a:solidFill>
                  <a:schemeClr val="bg1"/>
                </a:solidFill>
              </a:rPr>
              <a:t>Zechariah silent 3 days (not 9 months)	  3:41</a:t>
            </a:r>
          </a:p>
          <a:p>
            <a:pPr>
              <a:lnSpc>
                <a:spcPct val="90000"/>
              </a:lnSpc>
            </a:pPr>
            <a:r>
              <a:rPr lang="en-US" sz="2800" b="1" dirty="0">
                <a:solidFill>
                  <a:schemeClr val="bg1"/>
                </a:solidFill>
              </a:rPr>
              <a:t>Pharaoh’s magicians repent		20:70</a:t>
            </a:r>
          </a:p>
          <a:p>
            <a:pPr>
              <a:lnSpc>
                <a:spcPct val="90000"/>
              </a:lnSpc>
            </a:pPr>
            <a:r>
              <a:rPr lang="en-US" sz="2800" b="1" dirty="0">
                <a:solidFill>
                  <a:schemeClr val="bg1"/>
                </a:solidFill>
              </a:rPr>
              <a:t>Judges 7 / 1 Sam 17 conflated		2:249</a:t>
            </a:r>
          </a:p>
          <a:p>
            <a:pPr>
              <a:lnSpc>
                <a:spcPct val="90000"/>
              </a:lnSpc>
            </a:pPr>
            <a:r>
              <a:rPr lang="en-US" sz="2800" b="1" dirty="0">
                <a:solidFill>
                  <a:schemeClr val="bg1"/>
                </a:solidFill>
              </a:rPr>
              <a:t>Jesus’ childhood miracles	</a:t>
            </a:r>
            <a:r>
              <a:rPr lang="en-US" sz="2800" b="1" dirty="0" smtClean="0">
                <a:solidFill>
                  <a:schemeClr val="bg1"/>
                </a:solidFill>
              </a:rPr>
              <a:t>3:46,  3:49,  5:110</a:t>
            </a:r>
            <a:endParaRPr lang="en-US" sz="2800" dirty="0">
              <a:solidFill>
                <a:schemeClr val="bg1"/>
              </a:solidFill>
            </a:endParaRPr>
          </a:p>
        </p:txBody>
      </p:sp>
      <p:pic>
        <p:nvPicPr>
          <p:cNvPr id="248836" name="Picture 4"/>
          <p:cNvPicPr>
            <a:picLocks noChangeAspect="1" noChangeArrowheads="1"/>
          </p:cNvPicPr>
          <p:nvPr/>
        </p:nvPicPr>
        <p:blipFill>
          <a:blip r:embed="rId3">
            <a:extLst>
              <a:ext uri="{28A0092B-C50C-407E-A947-70E740481C1C}">
                <a14:useLocalDpi xmlns:a14="http://schemas.microsoft.com/office/drawing/2010/main" val="0"/>
              </a:ext>
            </a:extLst>
          </a:blip>
          <a:srcRect r="61333"/>
          <a:stretch>
            <a:fillRect/>
          </a:stretch>
        </p:blipFill>
        <p:spPr bwMode="auto">
          <a:xfrm>
            <a:off x="3429000" y="1447800"/>
            <a:ext cx="2590800"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3022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en-US" sz="3200" b="1" dirty="0" smtClean="0">
                <a:solidFill>
                  <a:schemeClr val="bg1"/>
                </a:solidFill>
              </a:rPr>
              <a:t>Islamic Cosmology</a:t>
            </a:r>
          </a:p>
        </p:txBody>
      </p:sp>
      <p:sp>
        <p:nvSpPr>
          <p:cNvPr id="28675" name="Rectangle 3"/>
          <p:cNvSpPr>
            <a:spLocks noGrp="1" noChangeArrowheads="1"/>
          </p:cNvSpPr>
          <p:nvPr>
            <p:ph type="body" idx="1"/>
          </p:nvPr>
        </p:nvSpPr>
        <p:spPr>
          <a:xfrm>
            <a:off x="152400" y="1600200"/>
            <a:ext cx="3962400" cy="4525963"/>
          </a:xfrm>
        </p:spPr>
        <p:txBody>
          <a:bodyPr/>
          <a:lstStyle/>
          <a:p>
            <a:pPr>
              <a:lnSpc>
                <a:spcPct val="90000"/>
              </a:lnSpc>
            </a:pPr>
            <a:r>
              <a:rPr lang="en-US" sz="2400" b="1" dirty="0" smtClean="0">
                <a:solidFill>
                  <a:srgbClr val="FFFF00"/>
                </a:solidFill>
              </a:rPr>
              <a:t>The cosmology of Islam is not unlike that of the Bible, except that it takes incorrect popular ideas more literally.</a:t>
            </a:r>
          </a:p>
          <a:p>
            <a:pPr>
              <a:lnSpc>
                <a:spcPct val="90000"/>
              </a:lnSpc>
            </a:pPr>
            <a:endParaRPr lang="en-US" sz="2400" b="1" dirty="0" smtClean="0">
              <a:solidFill>
                <a:srgbClr val="FFFF00"/>
              </a:solidFill>
            </a:endParaRPr>
          </a:p>
          <a:p>
            <a:pPr>
              <a:lnSpc>
                <a:spcPct val="90000"/>
              </a:lnSpc>
            </a:pPr>
            <a:r>
              <a:rPr lang="en-US" sz="2400" b="1" dirty="0" smtClean="0">
                <a:solidFill>
                  <a:srgbClr val="FFFF00"/>
                </a:solidFill>
              </a:rPr>
              <a:t>The main difference is that the Qur’an is not inspired, so the statements contained in the Muslim scripture has rather obvious scientific problems.</a:t>
            </a:r>
          </a:p>
        </p:txBody>
      </p:sp>
      <p:pic>
        <p:nvPicPr>
          <p:cNvPr id="28676" name="Picture 5" descr="flammar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590800"/>
            <a:ext cx="4714875"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3683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09600" y="381000"/>
            <a:ext cx="7848600" cy="762000"/>
          </a:xfrm>
        </p:spPr>
        <p:txBody>
          <a:bodyPr/>
          <a:lstStyle/>
          <a:p>
            <a:r>
              <a:rPr lang="en-US" sz="3700" b="1" dirty="0">
                <a:solidFill>
                  <a:srgbClr val="FFFF00"/>
                </a:solidFill>
              </a:rPr>
              <a:t>	Scientific errors in Qur’an (I)</a:t>
            </a:r>
            <a:r>
              <a:rPr lang="en-US" sz="2800" dirty="0">
                <a:solidFill>
                  <a:srgbClr val="FFFF00"/>
                </a:solidFill>
              </a:rPr>
              <a:t>	</a:t>
            </a:r>
          </a:p>
        </p:txBody>
      </p:sp>
      <p:sp>
        <p:nvSpPr>
          <p:cNvPr id="180227" name="Rectangle 3"/>
          <p:cNvSpPr>
            <a:spLocks noGrp="1" noChangeArrowheads="1"/>
          </p:cNvSpPr>
          <p:nvPr>
            <p:ph type="body" idx="1"/>
          </p:nvPr>
        </p:nvSpPr>
        <p:spPr>
          <a:xfrm>
            <a:off x="609600" y="1295400"/>
            <a:ext cx="7848600" cy="4800600"/>
          </a:xfrm>
        </p:spPr>
        <p:txBody>
          <a:bodyPr/>
          <a:lstStyle/>
          <a:p>
            <a:pPr>
              <a:lnSpc>
                <a:spcPct val="90000"/>
              </a:lnSpc>
              <a:buFontTx/>
              <a:buNone/>
            </a:pPr>
            <a:r>
              <a:rPr lang="en-US" sz="3000" b="1" dirty="0">
                <a:solidFill>
                  <a:schemeClr val="bg1"/>
                </a:solidFill>
              </a:rPr>
              <a:t>23:14—</a:t>
            </a:r>
            <a:r>
              <a:rPr lang="en-US" sz="3000" b="1" i="1" dirty="0">
                <a:solidFill>
                  <a:schemeClr val="bg1"/>
                </a:solidFill>
              </a:rPr>
              <a:t>Creation from the clot of blood</a:t>
            </a:r>
          </a:p>
          <a:p>
            <a:pPr>
              <a:lnSpc>
                <a:spcPct val="90000"/>
              </a:lnSpc>
              <a:buFontTx/>
              <a:buNone/>
            </a:pPr>
            <a:r>
              <a:rPr lang="en-US" sz="3000" b="1" dirty="0">
                <a:solidFill>
                  <a:schemeClr val="bg1"/>
                </a:solidFill>
              </a:rPr>
              <a:t>“Then we made the sperm into a clot of congealed blood; then from that clot we made a lump; and we made out of that lump bones and clothed the bones with flesh.”</a:t>
            </a:r>
          </a:p>
          <a:p>
            <a:pPr>
              <a:lnSpc>
                <a:spcPct val="90000"/>
              </a:lnSpc>
              <a:buNone/>
            </a:pPr>
            <a:r>
              <a:rPr lang="en-US" sz="2800" b="1" dirty="0" smtClean="0">
                <a:solidFill>
                  <a:schemeClr val="bg1"/>
                </a:solidFill>
              </a:rPr>
              <a:t>36:4  </a:t>
            </a:r>
            <a:r>
              <a:rPr lang="en-US" sz="2800" b="1" i="1" dirty="0" smtClean="0">
                <a:solidFill>
                  <a:schemeClr val="bg1"/>
                </a:solidFill>
              </a:rPr>
              <a:t>Man deposits child into the mother</a:t>
            </a:r>
          </a:p>
          <a:p>
            <a:pPr>
              <a:lnSpc>
                <a:spcPct val="90000"/>
              </a:lnSpc>
              <a:buFontTx/>
              <a:buNone/>
            </a:pPr>
            <a:endParaRPr lang="en-US" sz="1400" b="1" dirty="0" smtClean="0">
              <a:solidFill>
                <a:schemeClr val="bg1"/>
              </a:solidFill>
            </a:endParaRPr>
          </a:p>
          <a:p>
            <a:pPr>
              <a:lnSpc>
                <a:spcPct val="90000"/>
              </a:lnSpc>
              <a:buFontTx/>
              <a:buNone/>
            </a:pPr>
            <a:r>
              <a:rPr lang="en-US" sz="3000" b="1" dirty="0" smtClean="0">
                <a:solidFill>
                  <a:schemeClr val="bg1"/>
                </a:solidFill>
              </a:rPr>
              <a:t>18:86—</a:t>
            </a:r>
            <a:r>
              <a:rPr lang="en-US" sz="3000" b="1" i="1" dirty="0" smtClean="0">
                <a:solidFill>
                  <a:schemeClr val="bg1"/>
                </a:solidFill>
              </a:rPr>
              <a:t>Traveling </a:t>
            </a:r>
            <a:r>
              <a:rPr lang="en-US" sz="3000" b="1" i="1" dirty="0">
                <a:solidFill>
                  <a:schemeClr val="bg1"/>
                </a:solidFill>
              </a:rPr>
              <a:t>west…</a:t>
            </a:r>
          </a:p>
          <a:p>
            <a:pPr>
              <a:lnSpc>
                <a:spcPct val="90000"/>
              </a:lnSpc>
              <a:buFontTx/>
              <a:buNone/>
            </a:pPr>
            <a:r>
              <a:rPr lang="en-US" sz="3000" b="1" dirty="0">
                <a:solidFill>
                  <a:schemeClr val="bg1"/>
                </a:solidFill>
              </a:rPr>
              <a:t>“… till, when he reached the setting-place of the sun, he found it setting in a muddy spring.”</a:t>
            </a:r>
          </a:p>
        </p:txBody>
      </p:sp>
    </p:spTree>
    <p:extLst>
      <p:ext uri="{BB962C8B-B14F-4D97-AF65-F5344CB8AC3E}">
        <p14:creationId xmlns:p14="http://schemas.microsoft.com/office/powerpoint/2010/main" val="76151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685800" y="381000"/>
            <a:ext cx="7772400" cy="1371600"/>
          </a:xfrm>
        </p:spPr>
        <p:txBody>
          <a:bodyPr/>
          <a:lstStyle/>
          <a:p>
            <a:r>
              <a:rPr lang="en-US" sz="3700" b="1">
                <a:solidFill>
                  <a:srgbClr val="FFFF00"/>
                </a:solidFill>
              </a:rPr>
              <a:t>	Scientific errors in Qur’an (II)</a:t>
            </a:r>
            <a:r>
              <a:rPr lang="en-US" sz="2800">
                <a:solidFill>
                  <a:srgbClr val="FFFF00"/>
                </a:solidFill>
              </a:rPr>
              <a:t>	</a:t>
            </a:r>
          </a:p>
        </p:txBody>
      </p:sp>
      <p:sp>
        <p:nvSpPr>
          <p:cNvPr id="266243" name="Rectangle 3"/>
          <p:cNvSpPr>
            <a:spLocks noGrp="1" noChangeArrowheads="1"/>
          </p:cNvSpPr>
          <p:nvPr>
            <p:ph type="body" idx="1"/>
          </p:nvPr>
        </p:nvSpPr>
        <p:spPr>
          <a:xfrm>
            <a:off x="609600" y="2286000"/>
            <a:ext cx="7848600" cy="3657600"/>
          </a:xfrm>
        </p:spPr>
        <p:txBody>
          <a:bodyPr/>
          <a:lstStyle/>
          <a:p>
            <a:pPr>
              <a:buFontTx/>
              <a:buNone/>
            </a:pPr>
            <a:r>
              <a:rPr lang="en-US" sz="3400" b="1" dirty="0" smtClean="0">
                <a:solidFill>
                  <a:schemeClr val="bg1"/>
                </a:solidFill>
              </a:rPr>
              <a:t>21:32-33—</a:t>
            </a:r>
            <a:r>
              <a:rPr lang="en-US" sz="3400" b="1" i="1" dirty="0" smtClean="0">
                <a:solidFill>
                  <a:schemeClr val="bg1"/>
                </a:solidFill>
              </a:rPr>
              <a:t>Sun </a:t>
            </a:r>
            <a:r>
              <a:rPr lang="en-US" sz="3400" b="1" i="1" dirty="0">
                <a:solidFill>
                  <a:schemeClr val="bg1"/>
                </a:solidFill>
              </a:rPr>
              <a:t>and stars orbit the earth</a:t>
            </a:r>
          </a:p>
          <a:p>
            <a:pPr>
              <a:buFontTx/>
              <a:buNone/>
            </a:pPr>
            <a:endParaRPr lang="en-US" sz="2200" b="1" dirty="0">
              <a:solidFill>
                <a:schemeClr val="bg1"/>
              </a:solidFill>
            </a:endParaRPr>
          </a:p>
          <a:p>
            <a:pPr>
              <a:buFontTx/>
              <a:buNone/>
            </a:pPr>
            <a:r>
              <a:rPr lang="en-US" sz="3400" b="1" dirty="0" smtClean="0">
                <a:solidFill>
                  <a:schemeClr val="bg1"/>
                </a:solidFill>
              </a:rPr>
              <a:t>12:4—</a:t>
            </a:r>
            <a:r>
              <a:rPr lang="en-US" sz="3400" b="1" i="1" dirty="0" smtClean="0">
                <a:solidFill>
                  <a:schemeClr val="bg1"/>
                </a:solidFill>
              </a:rPr>
              <a:t>11 planets? (probably not…)</a:t>
            </a:r>
            <a:endParaRPr lang="en-US" sz="3400" b="1" i="1" dirty="0">
              <a:solidFill>
                <a:schemeClr val="bg1"/>
              </a:solidFill>
            </a:endParaRPr>
          </a:p>
          <a:p>
            <a:pPr>
              <a:buFontTx/>
              <a:buNone/>
            </a:pPr>
            <a:endParaRPr lang="en-US" sz="2200" b="1" i="1" dirty="0">
              <a:solidFill>
                <a:schemeClr val="bg1"/>
              </a:solidFill>
            </a:endParaRPr>
          </a:p>
          <a:p>
            <a:pPr>
              <a:buFontTx/>
              <a:buNone/>
            </a:pPr>
            <a:r>
              <a:rPr lang="en-US" sz="3400" b="1" dirty="0">
                <a:solidFill>
                  <a:schemeClr val="bg1"/>
                </a:solidFill>
              </a:rPr>
              <a:t>34:9, 52:44—</a:t>
            </a:r>
            <a:r>
              <a:rPr lang="en-US" sz="3400" b="1" i="1" dirty="0">
                <a:solidFill>
                  <a:schemeClr val="bg1"/>
                </a:solidFill>
              </a:rPr>
              <a:t>Piece of sky falls and kills </a:t>
            </a:r>
            <a:r>
              <a:rPr lang="en-US" sz="3400" b="1" i="1" dirty="0" smtClean="0">
                <a:solidFill>
                  <a:schemeClr val="bg1"/>
                </a:solidFill>
              </a:rPr>
              <a:t>someone</a:t>
            </a:r>
            <a:endParaRPr lang="en-US" sz="3400" b="1" i="1" dirty="0">
              <a:solidFill>
                <a:schemeClr val="bg1"/>
              </a:solidFill>
            </a:endParaRPr>
          </a:p>
        </p:txBody>
      </p:sp>
    </p:spTree>
    <p:extLst>
      <p:ext uri="{BB962C8B-B14F-4D97-AF65-F5344CB8AC3E}">
        <p14:creationId xmlns:p14="http://schemas.microsoft.com/office/powerpoint/2010/main" val="23810522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4800"/>
            <a:ext cx="7848600" cy="990600"/>
          </a:xfrm>
        </p:spPr>
        <p:txBody>
          <a:bodyPr/>
          <a:lstStyle/>
          <a:p>
            <a:r>
              <a:rPr lang="en-US" sz="3200" dirty="0" smtClean="0">
                <a:solidFill>
                  <a:srgbClr val="FFFF00"/>
                </a:solidFill>
              </a:rPr>
              <a:t>Theory of Abrogation</a:t>
            </a:r>
          </a:p>
        </p:txBody>
      </p:sp>
      <p:sp>
        <p:nvSpPr>
          <p:cNvPr id="27651" name="Rectangle 3"/>
          <p:cNvSpPr>
            <a:spLocks noGrp="1" noChangeArrowheads="1"/>
          </p:cNvSpPr>
          <p:nvPr>
            <p:ph type="body" idx="1"/>
          </p:nvPr>
        </p:nvSpPr>
        <p:spPr>
          <a:xfrm>
            <a:off x="457200" y="1524000"/>
            <a:ext cx="8305800" cy="4572000"/>
          </a:xfrm>
        </p:spPr>
        <p:txBody>
          <a:bodyPr/>
          <a:lstStyle/>
          <a:p>
            <a:pPr marL="0" marR="0" indent="0">
              <a:spcBef>
                <a:spcPts val="0"/>
              </a:spcBef>
              <a:spcAft>
                <a:spcPts val="0"/>
              </a:spcAft>
              <a:buNone/>
            </a:pPr>
            <a:r>
              <a:rPr lang="en-US" sz="2400" b="1" dirty="0" err="1">
                <a:solidFill>
                  <a:schemeClr val="bg1"/>
                </a:solidFill>
                <a:ea typeface="Times New Roman"/>
              </a:rPr>
              <a:t>Sura</a:t>
            </a:r>
            <a:r>
              <a:rPr lang="en-US" sz="2400" b="1" dirty="0">
                <a:solidFill>
                  <a:schemeClr val="bg1"/>
                </a:solidFill>
                <a:ea typeface="Times New Roman"/>
              </a:rPr>
              <a:t> 6:34 “no one can alter Allah’s promises”</a:t>
            </a:r>
          </a:p>
          <a:p>
            <a:pPr marL="0" marR="0" indent="0">
              <a:spcBef>
                <a:spcPts val="0"/>
              </a:spcBef>
              <a:spcAft>
                <a:spcPts val="0"/>
              </a:spcAft>
              <a:buNone/>
            </a:pPr>
            <a:r>
              <a:rPr lang="en-US" sz="2400" b="1" dirty="0" err="1">
                <a:solidFill>
                  <a:schemeClr val="bg1"/>
                </a:solidFill>
                <a:ea typeface="Times New Roman"/>
              </a:rPr>
              <a:t>Sura</a:t>
            </a:r>
            <a:r>
              <a:rPr lang="en-US" sz="2400" b="1" dirty="0">
                <a:solidFill>
                  <a:schemeClr val="bg1"/>
                </a:solidFill>
                <a:ea typeface="Times New Roman"/>
              </a:rPr>
              <a:t> 6:115 “No one can change His words”</a:t>
            </a:r>
          </a:p>
          <a:p>
            <a:pPr marL="0" marR="0" indent="0">
              <a:spcBef>
                <a:spcPts val="0"/>
              </a:spcBef>
              <a:spcAft>
                <a:spcPts val="0"/>
              </a:spcAft>
              <a:buNone/>
            </a:pPr>
            <a:r>
              <a:rPr lang="en-US" sz="2400" b="1" dirty="0" err="1">
                <a:solidFill>
                  <a:schemeClr val="bg1"/>
                </a:solidFill>
                <a:ea typeface="Times New Roman"/>
              </a:rPr>
              <a:t>Sura</a:t>
            </a:r>
            <a:r>
              <a:rPr lang="en-US" sz="2400" b="1" dirty="0">
                <a:solidFill>
                  <a:schemeClr val="bg1"/>
                </a:solidFill>
                <a:ea typeface="Times New Roman"/>
              </a:rPr>
              <a:t> 10:64 “There is no changing the promises of Allah</a:t>
            </a:r>
            <a:r>
              <a:rPr lang="en-US" sz="2400" b="1" dirty="0" smtClean="0">
                <a:solidFill>
                  <a:schemeClr val="bg1"/>
                </a:solidFill>
                <a:ea typeface="Times New Roman"/>
              </a:rPr>
              <a:t>”</a:t>
            </a:r>
          </a:p>
          <a:p>
            <a:pPr marL="0" marR="0" indent="0">
              <a:spcBef>
                <a:spcPts val="0"/>
              </a:spcBef>
              <a:spcAft>
                <a:spcPts val="0"/>
              </a:spcAft>
              <a:buNone/>
            </a:pPr>
            <a:endParaRPr lang="en-US" sz="1200" b="1" dirty="0">
              <a:solidFill>
                <a:schemeClr val="bg1"/>
              </a:solidFill>
              <a:ea typeface="Times New Roman"/>
            </a:endParaRPr>
          </a:p>
          <a:p>
            <a:pPr marL="0" marR="0" indent="0">
              <a:spcBef>
                <a:spcPts val="0"/>
              </a:spcBef>
              <a:spcAft>
                <a:spcPts val="0"/>
              </a:spcAft>
              <a:buNone/>
            </a:pPr>
            <a:r>
              <a:rPr lang="en-US" sz="2400" b="1" dirty="0" smtClean="0">
                <a:solidFill>
                  <a:schemeClr val="bg1"/>
                </a:solidFill>
                <a:ea typeface="Times New Roman"/>
              </a:rPr>
              <a:t>vs.</a:t>
            </a:r>
            <a:endParaRPr lang="en-US" sz="2400" b="1" dirty="0">
              <a:solidFill>
                <a:schemeClr val="bg1"/>
              </a:solidFill>
              <a:ea typeface="Times New Roman"/>
            </a:endParaRPr>
          </a:p>
          <a:p>
            <a:pPr marL="0" indent="0">
              <a:buNone/>
            </a:pPr>
            <a:r>
              <a:rPr lang="en-US" sz="2400" b="1" dirty="0" err="1">
                <a:solidFill>
                  <a:schemeClr val="bg1"/>
                </a:solidFill>
              </a:rPr>
              <a:t>Sura</a:t>
            </a:r>
            <a:r>
              <a:rPr lang="en-US" sz="2400" b="1" dirty="0">
                <a:solidFill>
                  <a:schemeClr val="bg1"/>
                </a:solidFill>
              </a:rPr>
              <a:t> 2:106  None of Our revelations do We abrogate or cause to be forgotten, but We substitute something better or similar: </a:t>
            </a:r>
            <a:r>
              <a:rPr lang="en-US" sz="2400" b="1" dirty="0" err="1">
                <a:solidFill>
                  <a:schemeClr val="bg1"/>
                </a:solidFill>
              </a:rPr>
              <a:t>Knowest</a:t>
            </a:r>
            <a:r>
              <a:rPr lang="en-US" sz="2400" b="1" dirty="0">
                <a:solidFill>
                  <a:schemeClr val="bg1"/>
                </a:solidFill>
              </a:rPr>
              <a:t> thou not that Allah </a:t>
            </a:r>
            <a:r>
              <a:rPr lang="en-US" sz="2400" b="1" dirty="0" smtClean="0">
                <a:solidFill>
                  <a:schemeClr val="bg1"/>
                </a:solidFill>
              </a:rPr>
              <a:t>hath </a:t>
            </a:r>
            <a:r>
              <a:rPr lang="en-US" sz="2400" b="1" dirty="0">
                <a:solidFill>
                  <a:schemeClr val="bg1"/>
                </a:solidFill>
              </a:rPr>
              <a:t>power over all things?</a:t>
            </a:r>
          </a:p>
          <a:p>
            <a:pPr marL="0" indent="0">
              <a:buNone/>
            </a:pPr>
            <a:endParaRPr lang="en-US" sz="1200" b="1" dirty="0">
              <a:solidFill>
                <a:srgbClr val="FFFF00"/>
              </a:solidFill>
            </a:endParaRPr>
          </a:p>
          <a:p>
            <a:pPr marL="0" indent="0">
              <a:buNone/>
            </a:pPr>
            <a:r>
              <a:rPr lang="en-US" sz="2400" b="1" dirty="0" smtClean="0">
                <a:solidFill>
                  <a:srgbClr val="FFFF00"/>
                </a:solidFill>
              </a:rPr>
              <a:t>Whatever Mohammad said later “abrogates” his previous sayings.</a:t>
            </a:r>
          </a:p>
          <a:p>
            <a:pPr marL="0" indent="0">
              <a:buNone/>
            </a:pPr>
            <a:endParaRPr lang="en-US" sz="1100" b="1" dirty="0" smtClean="0">
              <a:solidFill>
                <a:srgbClr val="FFFF00"/>
              </a:solidFill>
            </a:endParaRPr>
          </a:p>
        </p:txBody>
      </p:sp>
    </p:spTree>
    <p:extLst>
      <p:ext uri="{BB962C8B-B14F-4D97-AF65-F5344CB8AC3E}">
        <p14:creationId xmlns:p14="http://schemas.microsoft.com/office/powerpoint/2010/main" val="1716061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sz="3200" b="1" dirty="0" smtClean="0">
                <a:solidFill>
                  <a:srgbClr val="FFFF00"/>
                </a:solidFill>
              </a:rPr>
              <a:t>Abrogation (cont.)</a:t>
            </a:r>
            <a:endParaRPr lang="en-US" sz="3200" b="1" dirty="0">
              <a:solidFill>
                <a:srgbClr val="FFFF00"/>
              </a:solidFill>
            </a:endParaRPr>
          </a:p>
        </p:txBody>
      </p:sp>
      <p:sp>
        <p:nvSpPr>
          <p:cNvPr id="3" name="Content Placeholder 2"/>
          <p:cNvSpPr>
            <a:spLocks noGrp="1"/>
          </p:cNvSpPr>
          <p:nvPr>
            <p:ph idx="1"/>
          </p:nvPr>
        </p:nvSpPr>
        <p:spPr>
          <a:xfrm>
            <a:off x="685800" y="1600200"/>
            <a:ext cx="7772400" cy="4724400"/>
          </a:xfrm>
        </p:spPr>
        <p:txBody>
          <a:bodyPr/>
          <a:lstStyle/>
          <a:p>
            <a:pPr marL="0" indent="0">
              <a:buNone/>
            </a:pPr>
            <a:r>
              <a:rPr lang="en-US" sz="2400" b="1" dirty="0" err="1">
                <a:solidFill>
                  <a:schemeClr val="bg1"/>
                </a:solidFill>
              </a:rPr>
              <a:t>Sura</a:t>
            </a:r>
            <a:r>
              <a:rPr lang="en-US" sz="2400" b="1" dirty="0">
                <a:solidFill>
                  <a:schemeClr val="bg1"/>
                </a:solidFill>
              </a:rPr>
              <a:t> 53:19   In “a moment of weakness”  Muhammad said:  “Have you thought of Al-</a:t>
            </a:r>
            <a:r>
              <a:rPr lang="en-US" sz="2400" b="1" dirty="0" err="1">
                <a:solidFill>
                  <a:schemeClr val="bg1"/>
                </a:solidFill>
              </a:rPr>
              <a:t>lat</a:t>
            </a:r>
            <a:r>
              <a:rPr lang="en-US" sz="2400" b="1" dirty="0">
                <a:solidFill>
                  <a:schemeClr val="bg1"/>
                </a:solidFill>
              </a:rPr>
              <a:t>, al </a:t>
            </a:r>
            <a:r>
              <a:rPr lang="en-US" sz="2400" b="1" dirty="0" err="1">
                <a:solidFill>
                  <a:schemeClr val="bg1"/>
                </a:solidFill>
              </a:rPr>
              <a:t>Uzza</a:t>
            </a:r>
            <a:r>
              <a:rPr lang="en-US" sz="2400" b="1" dirty="0">
                <a:solidFill>
                  <a:schemeClr val="bg1"/>
                </a:solidFill>
              </a:rPr>
              <a:t> and </a:t>
            </a:r>
            <a:r>
              <a:rPr lang="en-US" sz="2400" b="1" dirty="0" err="1">
                <a:solidFill>
                  <a:schemeClr val="bg1"/>
                </a:solidFill>
              </a:rPr>
              <a:t>AManat</a:t>
            </a:r>
            <a:r>
              <a:rPr lang="en-US" sz="2400" b="1" dirty="0">
                <a:solidFill>
                  <a:schemeClr val="bg1"/>
                </a:solidFill>
              </a:rPr>
              <a:t>?  These are exalted intermediaries whose intercession is to be hoped for.”    Later abrogated, of course.</a:t>
            </a:r>
          </a:p>
          <a:p>
            <a:pPr marL="0" indent="0">
              <a:buNone/>
            </a:pPr>
            <a:endParaRPr lang="en-US" sz="1000" b="1" dirty="0" smtClean="0">
              <a:solidFill>
                <a:srgbClr val="FFFF00"/>
              </a:solidFill>
            </a:endParaRPr>
          </a:p>
          <a:p>
            <a:pPr marL="0" indent="0">
              <a:buNone/>
            </a:pPr>
            <a:r>
              <a:rPr lang="en-US" sz="2400" b="1" dirty="0" smtClean="0">
                <a:solidFill>
                  <a:srgbClr val="FFFF00"/>
                </a:solidFill>
              </a:rPr>
              <a:t>Examples:   More than four wives for Muhammad </a:t>
            </a:r>
            <a:r>
              <a:rPr lang="en-US" sz="2400" b="1" dirty="0">
                <a:solidFill>
                  <a:srgbClr val="FFFF00"/>
                </a:solidFill>
              </a:rPr>
              <a:t>33:50  and    33:52</a:t>
            </a:r>
            <a:endParaRPr lang="en-US" sz="2400" b="1" dirty="0" smtClean="0">
              <a:solidFill>
                <a:srgbClr val="FFFF00"/>
              </a:solidFill>
            </a:endParaRPr>
          </a:p>
          <a:p>
            <a:pPr marL="0" indent="0">
              <a:buNone/>
            </a:pPr>
            <a:endParaRPr lang="en-US" sz="1200" b="1" dirty="0" smtClean="0">
              <a:solidFill>
                <a:srgbClr val="FFFF00"/>
              </a:solidFill>
            </a:endParaRPr>
          </a:p>
          <a:p>
            <a:pPr marL="0" indent="0">
              <a:buNone/>
            </a:pPr>
            <a:r>
              <a:rPr lang="en-US" sz="2400" b="1" dirty="0">
                <a:solidFill>
                  <a:schemeClr val="bg1"/>
                </a:solidFill>
              </a:rPr>
              <a:t>Praying toward Jerusalem abrogated by praying toward Mecca.</a:t>
            </a:r>
          </a:p>
          <a:p>
            <a:pPr marL="0" indent="0">
              <a:buNone/>
            </a:pPr>
            <a:endParaRPr lang="en-US" sz="1200" b="1" dirty="0">
              <a:solidFill>
                <a:srgbClr val="FFFF00"/>
              </a:solidFill>
            </a:endParaRPr>
          </a:p>
          <a:p>
            <a:pPr marL="0" indent="0">
              <a:buNone/>
            </a:pPr>
            <a:r>
              <a:rPr lang="en-US" sz="2400" b="1" dirty="0" err="1" smtClean="0">
                <a:solidFill>
                  <a:srgbClr val="FFFF00"/>
                </a:solidFill>
              </a:rPr>
              <a:t>Sura</a:t>
            </a:r>
            <a:r>
              <a:rPr lang="en-US" sz="2400" b="1" dirty="0" smtClean="0">
                <a:solidFill>
                  <a:srgbClr val="FFFF00"/>
                </a:solidFill>
              </a:rPr>
              <a:t> 9 “Ultimatum” 9:5 “Verse of the sword” abrogates milder statements about unbelievers.</a:t>
            </a:r>
          </a:p>
          <a:p>
            <a:endParaRPr lang="en-US" dirty="0"/>
          </a:p>
        </p:txBody>
      </p:sp>
    </p:spTree>
    <p:extLst>
      <p:ext uri="{BB962C8B-B14F-4D97-AF65-F5344CB8AC3E}">
        <p14:creationId xmlns:p14="http://schemas.microsoft.com/office/powerpoint/2010/main" val="1448973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848600" cy="838200"/>
          </a:xfrm>
        </p:spPr>
        <p:txBody>
          <a:bodyPr/>
          <a:lstStyle/>
          <a:p>
            <a:r>
              <a:rPr lang="en-US" sz="3200" b="1" dirty="0" smtClean="0">
                <a:solidFill>
                  <a:srgbClr val="FFFF00"/>
                </a:solidFill>
              </a:rPr>
              <a:t>Summary</a:t>
            </a:r>
            <a:endParaRPr lang="en-US" sz="3200" b="1" dirty="0">
              <a:solidFill>
                <a:srgbClr val="FFFF00"/>
              </a:solidFill>
            </a:endParaRPr>
          </a:p>
        </p:txBody>
      </p:sp>
      <p:sp>
        <p:nvSpPr>
          <p:cNvPr id="3" name="Content Placeholder 2"/>
          <p:cNvSpPr>
            <a:spLocks noGrp="1"/>
          </p:cNvSpPr>
          <p:nvPr>
            <p:ph idx="1"/>
          </p:nvPr>
        </p:nvSpPr>
        <p:spPr>
          <a:xfrm>
            <a:off x="533400" y="1752600"/>
            <a:ext cx="7924800" cy="4343400"/>
          </a:xfrm>
        </p:spPr>
        <p:txBody>
          <a:bodyPr/>
          <a:lstStyle/>
          <a:p>
            <a:pPr marL="0" indent="0">
              <a:buNone/>
            </a:pPr>
            <a:r>
              <a:rPr lang="en-US" sz="2800" b="1" dirty="0" smtClean="0">
                <a:solidFill>
                  <a:schemeClr val="bg1"/>
                </a:solidFill>
              </a:rPr>
              <a:t>Positive Apologetics of Islam and the Qur’an</a:t>
            </a:r>
          </a:p>
          <a:p>
            <a:pPr marL="0" indent="0">
              <a:buNone/>
            </a:pPr>
            <a:endParaRPr lang="en-US" sz="1600" b="1" dirty="0" smtClean="0">
              <a:solidFill>
                <a:schemeClr val="bg1"/>
              </a:solidFill>
            </a:endParaRPr>
          </a:p>
          <a:p>
            <a:pPr marL="0" indent="0">
              <a:buNone/>
            </a:pPr>
            <a:r>
              <a:rPr lang="en-US" sz="2800" b="1" dirty="0" smtClean="0">
                <a:solidFill>
                  <a:schemeClr val="bg1"/>
                </a:solidFill>
              </a:rPr>
              <a:t>Islamic Criticism of the Old and New Testaments</a:t>
            </a:r>
          </a:p>
          <a:p>
            <a:pPr marL="0" indent="0">
              <a:buNone/>
            </a:pPr>
            <a:endParaRPr lang="en-US" sz="1600" b="1" dirty="0" smtClean="0">
              <a:solidFill>
                <a:schemeClr val="bg1"/>
              </a:solidFill>
            </a:endParaRPr>
          </a:p>
          <a:p>
            <a:pPr marL="0" indent="0">
              <a:buNone/>
            </a:pPr>
            <a:r>
              <a:rPr lang="en-US" sz="2800" b="1" dirty="0" smtClean="0">
                <a:solidFill>
                  <a:schemeClr val="bg1"/>
                </a:solidFill>
              </a:rPr>
              <a:t>Apologetic Issues in Islam and the Qur’an</a:t>
            </a:r>
          </a:p>
          <a:p>
            <a:pPr marL="0" indent="0">
              <a:buNone/>
            </a:pPr>
            <a:endParaRPr lang="en-US" sz="2800" b="1" dirty="0">
              <a:solidFill>
                <a:schemeClr val="bg1"/>
              </a:solidFill>
            </a:endParaRPr>
          </a:p>
          <a:p>
            <a:pPr marL="0" indent="0">
              <a:buNone/>
            </a:pPr>
            <a:r>
              <a:rPr lang="en-US" sz="2800" b="1" dirty="0" smtClean="0">
                <a:solidFill>
                  <a:schemeClr val="bg1"/>
                </a:solidFill>
              </a:rPr>
              <a:t>Reaching out to Muslims:  Focus on Jesus.  Remember that Muslims </a:t>
            </a:r>
            <a:r>
              <a:rPr lang="en-US" sz="2800" b="1" smtClean="0">
                <a:solidFill>
                  <a:schemeClr val="bg1"/>
                </a:solidFill>
              </a:rPr>
              <a:t>respect Jesus </a:t>
            </a:r>
            <a:r>
              <a:rPr lang="en-US" sz="2800" b="1" dirty="0" smtClean="0">
                <a:solidFill>
                  <a:schemeClr val="bg1"/>
                </a:solidFill>
              </a:rPr>
              <a:t>and deal with reliability of the Old and New Testaments.</a:t>
            </a:r>
          </a:p>
          <a:p>
            <a:endParaRPr lang="en-US" dirty="0"/>
          </a:p>
        </p:txBody>
      </p:sp>
    </p:spTree>
    <p:extLst>
      <p:ext uri="{BB962C8B-B14F-4D97-AF65-F5344CB8AC3E}">
        <p14:creationId xmlns:p14="http://schemas.microsoft.com/office/powerpoint/2010/main" val="79447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1371600"/>
          </a:xfrm>
        </p:spPr>
        <p:txBody>
          <a:bodyPr/>
          <a:lstStyle/>
          <a:p>
            <a:r>
              <a:rPr lang="en-US" sz="3200" b="1" dirty="0" smtClean="0">
                <a:solidFill>
                  <a:srgbClr val="FFFF00"/>
                </a:solidFill>
              </a:rPr>
              <a:t>I. Positive Apologetics of Islam and the Qur’an</a:t>
            </a:r>
            <a:endParaRPr lang="en-US" sz="3200" b="1" dirty="0">
              <a:solidFill>
                <a:srgbClr val="FFFF00"/>
              </a:solidFill>
            </a:endParaRPr>
          </a:p>
        </p:txBody>
      </p:sp>
      <p:sp>
        <p:nvSpPr>
          <p:cNvPr id="3" name="Content Placeholder 2"/>
          <p:cNvSpPr>
            <a:spLocks noGrp="1"/>
          </p:cNvSpPr>
          <p:nvPr>
            <p:ph idx="1"/>
          </p:nvPr>
        </p:nvSpPr>
        <p:spPr>
          <a:xfrm>
            <a:off x="457200" y="1600200"/>
            <a:ext cx="8153400" cy="4495800"/>
          </a:xfrm>
        </p:spPr>
        <p:txBody>
          <a:bodyPr/>
          <a:lstStyle/>
          <a:p>
            <a:r>
              <a:rPr lang="en-US" sz="2400" b="1" dirty="0" smtClean="0">
                <a:solidFill>
                  <a:schemeClr val="bg1"/>
                </a:solidFill>
              </a:rPr>
              <a:t>In a recent debate, </a:t>
            </a:r>
            <a:r>
              <a:rPr lang="en-US" sz="2400" b="1" dirty="0" err="1" smtClean="0">
                <a:solidFill>
                  <a:schemeClr val="bg1"/>
                </a:solidFill>
              </a:rPr>
              <a:t>Shabir</a:t>
            </a:r>
            <a:r>
              <a:rPr lang="en-US" sz="2400" b="1" dirty="0" smtClean="0">
                <a:solidFill>
                  <a:schemeClr val="bg1"/>
                </a:solidFill>
              </a:rPr>
              <a:t> Ally made these points:</a:t>
            </a:r>
          </a:p>
          <a:p>
            <a:endParaRPr lang="en-US" sz="2400" b="1" dirty="0">
              <a:solidFill>
                <a:schemeClr val="bg1"/>
              </a:solidFill>
            </a:endParaRPr>
          </a:p>
          <a:p>
            <a:r>
              <a:rPr lang="en-US" sz="2400" b="1" dirty="0" smtClean="0">
                <a:solidFill>
                  <a:schemeClr val="bg1"/>
                </a:solidFill>
              </a:rPr>
              <a:t>1. The word </a:t>
            </a:r>
            <a:r>
              <a:rPr lang="en-US" sz="2400" b="1" dirty="0" err="1" smtClean="0">
                <a:solidFill>
                  <a:schemeClr val="bg1"/>
                </a:solidFill>
              </a:rPr>
              <a:t>yom</a:t>
            </a:r>
            <a:r>
              <a:rPr lang="en-US" sz="2400" b="1" dirty="0" smtClean="0">
                <a:solidFill>
                  <a:schemeClr val="bg1"/>
                </a:solidFill>
              </a:rPr>
              <a:t> in the Arabic text of the Qur’an 365 times is evidence of inspiration.</a:t>
            </a:r>
          </a:p>
          <a:p>
            <a:pPr lvl="1"/>
            <a:r>
              <a:rPr lang="en-US" sz="2000" b="1" dirty="0" smtClean="0">
                <a:solidFill>
                  <a:schemeClr val="bg1"/>
                </a:solidFill>
              </a:rPr>
              <a:t>360 days in the Arab year</a:t>
            </a:r>
          </a:p>
          <a:p>
            <a:endParaRPr lang="en-US" sz="2400" b="1" dirty="0">
              <a:solidFill>
                <a:schemeClr val="bg1"/>
              </a:solidFill>
            </a:endParaRPr>
          </a:p>
          <a:p>
            <a:r>
              <a:rPr lang="en-US" sz="2400" b="1" dirty="0" smtClean="0">
                <a:solidFill>
                  <a:schemeClr val="bg1"/>
                </a:solidFill>
              </a:rPr>
              <a:t>2. The use of the number 19 is evidence of inspiration.</a:t>
            </a:r>
          </a:p>
          <a:p>
            <a:pPr lvl="1"/>
            <a:r>
              <a:rPr lang="en-US" sz="2000" b="1" dirty="0" err="1" smtClean="0">
                <a:solidFill>
                  <a:schemeClr val="bg1"/>
                </a:solidFill>
              </a:rPr>
              <a:t>Sura</a:t>
            </a:r>
            <a:r>
              <a:rPr lang="en-US" sz="2000" b="1" dirty="0" smtClean="0">
                <a:solidFill>
                  <a:schemeClr val="bg1"/>
                </a:solidFill>
              </a:rPr>
              <a:t> 74:30   19 angels</a:t>
            </a:r>
          </a:p>
          <a:p>
            <a:pPr lvl="1"/>
            <a:r>
              <a:rPr lang="en-US" sz="2000" b="1" dirty="0" err="1" smtClean="0">
                <a:solidFill>
                  <a:schemeClr val="bg1"/>
                </a:solidFill>
              </a:rPr>
              <a:t>Sura</a:t>
            </a:r>
            <a:r>
              <a:rPr lang="en-US" sz="2000" b="1" dirty="0" smtClean="0">
                <a:solidFill>
                  <a:schemeClr val="bg1"/>
                </a:solidFill>
              </a:rPr>
              <a:t> 1:1  19 letters</a:t>
            </a:r>
          </a:p>
          <a:p>
            <a:pPr lvl="1"/>
            <a:r>
              <a:rPr lang="en-US" sz="2000" b="1" dirty="0" smtClean="0">
                <a:solidFill>
                  <a:schemeClr val="bg1"/>
                </a:solidFill>
              </a:rPr>
              <a:t>114 </a:t>
            </a:r>
            <a:r>
              <a:rPr lang="en-US" sz="2000" b="1" dirty="0" err="1" smtClean="0">
                <a:solidFill>
                  <a:schemeClr val="bg1"/>
                </a:solidFill>
              </a:rPr>
              <a:t>Suras</a:t>
            </a:r>
            <a:r>
              <a:rPr lang="en-US" sz="2000" b="1" dirty="0" smtClean="0">
                <a:solidFill>
                  <a:schemeClr val="bg1"/>
                </a:solidFill>
              </a:rPr>
              <a:t>   19 x 6</a:t>
            </a:r>
          </a:p>
          <a:p>
            <a:pPr lvl="1"/>
            <a:r>
              <a:rPr lang="en-US" sz="2000" b="1" dirty="0" err="1" smtClean="0">
                <a:solidFill>
                  <a:schemeClr val="bg1"/>
                </a:solidFill>
              </a:rPr>
              <a:t>Sura</a:t>
            </a:r>
            <a:r>
              <a:rPr lang="en-US" sz="2000" b="1" dirty="0" smtClean="0">
                <a:solidFill>
                  <a:schemeClr val="bg1"/>
                </a:solidFill>
              </a:rPr>
              <a:t> 96  19</a:t>
            </a:r>
            <a:r>
              <a:rPr lang="en-US" sz="2000" b="1" baseline="30000" dirty="0" smtClean="0">
                <a:solidFill>
                  <a:schemeClr val="bg1"/>
                </a:solidFill>
              </a:rPr>
              <a:t>th</a:t>
            </a:r>
            <a:r>
              <a:rPr lang="en-US" sz="2000" b="1" dirty="0" smtClean="0">
                <a:solidFill>
                  <a:schemeClr val="bg1"/>
                </a:solidFill>
              </a:rPr>
              <a:t> from the last has 19 verses and 209 letter (19 x 11)</a:t>
            </a:r>
            <a:endParaRPr lang="en-US" sz="2000" b="1" dirty="0">
              <a:solidFill>
                <a:schemeClr val="bg1"/>
              </a:solidFill>
            </a:endParaRPr>
          </a:p>
        </p:txBody>
      </p:sp>
    </p:spTree>
    <p:extLst>
      <p:ext uri="{BB962C8B-B14F-4D97-AF65-F5344CB8AC3E}">
        <p14:creationId xmlns:p14="http://schemas.microsoft.com/office/powerpoint/2010/main" val="16960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685800" y="381000"/>
            <a:ext cx="7772400" cy="1371600"/>
          </a:xfrm>
        </p:spPr>
        <p:txBody>
          <a:bodyPr/>
          <a:lstStyle/>
          <a:p>
            <a:r>
              <a:rPr lang="en-US" sz="3700" b="1" dirty="0">
                <a:solidFill>
                  <a:srgbClr val="FFFF00"/>
                </a:solidFill>
              </a:rPr>
              <a:t>Purported Prophecies (I)</a:t>
            </a:r>
            <a:endParaRPr lang="en-US" sz="2800" dirty="0">
              <a:solidFill>
                <a:srgbClr val="FFFF00"/>
              </a:solidFill>
            </a:endParaRPr>
          </a:p>
        </p:txBody>
      </p:sp>
      <p:sp>
        <p:nvSpPr>
          <p:cNvPr id="249859" name="Rectangle 3"/>
          <p:cNvSpPr>
            <a:spLocks noGrp="1" noChangeArrowheads="1"/>
          </p:cNvSpPr>
          <p:nvPr>
            <p:ph type="body" idx="1"/>
          </p:nvPr>
        </p:nvSpPr>
        <p:spPr>
          <a:xfrm>
            <a:off x="685800" y="2057400"/>
            <a:ext cx="7772400" cy="4343400"/>
          </a:xfrm>
        </p:spPr>
        <p:txBody>
          <a:bodyPr/>
          <a:lstStyle/>
          <a:p>
            <a:pPr>
              <a:buFontTx/>
              <a:buNone/>
            </a:pPr>
            <a:r>
              <a:rPr lang="en-US" sz="2200" b="1" dirty="0" err="1">
                <a:solidFill>
                  <a:srgbClr val="FFFF00"/>
                </a:solidFill>
              </a:rPr>
              <a:t>Deut</a:t>
            </a:r>
            <a:r>
              <a:rPr lang="en-US" sz="2200" b="1" dirty="0">
                <a:solidFill>
                  <a:srgbClr val="FFFF00"/>
                </a:solidFill>
              </a:rPr>
              <a:t> 18:15-18</a:t>
            </a:r>
          </a:p>
          <a:p>
            <a:pPr>
              <a:buFontTx/>
              <a:buNone/>
            </a:pPr>
            <a:endParaRPr lang="en-US" sz="2200" b="1" dirty="0">
              <a:solidFill>
                <a:schemeClr val="bg1"/>
              </a:solidFill>
            </a:endParaRPr>
          </a:p>
          <a:p>
            <a:pPr>
              <a:buFontTx/>
              <a:buNone/>
            </a:pPr>
            <a:r>
              <a:rPr lang="en-US" sz="2200" b="1" dirty="0">
                <a:solidFill>
                  <a:schemeClr val="bg1"/>
                </a:solidFill>
              </a:rPr>
              <a:t> </a:t>
            </a:r>
            <a:r>
              <a:rPr lang="en-US" sz="2200" b="1" baseline="30000" dirty="0">
                <a:solidFill>
                  <a:schemeClr val="bg1"/>
                </a:solidFill>
              </a:rPr>
              <a:t>15</a:t>
            </a:r>
            <a:r>
              <a:rPr lang="en-US" sz="2200" b="1" dirty="0">
                <a:solidFill>
                  <a:schemeClr val="bg1"/>
                </a:solidFill>
              </a:rPr>
              <a:t>The Lord your God will raise up for you a prophet </a:t>
            </a:r>
            <a:r>
              <a:rPr lang="en-US" sz="2200" b="1" i="1" dirty="0">
                <a:solidFill>
                  <a:srgbClr val="FFFF00"/>
                </a:solidFill>
              </a:rPr>
              <a:t>like me from among your own brothers</a:t>
            </a:r>
            <a:r>
              <a:rPr lang="en-US" sz="2200" b="1" dirty="0">
                <a:solidFill>
                  <a:schemeClr val="bg1"/>
                </a:solidFill>
              </a:rPr>
              <a:t>. You must listen to him. </a:t>
            </a:r>
            <a:r>
              <a:rPr lang="en-US" sz="2200" b="1" baseline="30000" dirty="0">
                <a:solidFill>
                  <a:schemeClr val="bg1"/>
                </a:solidFill>
              </a:rPr>
              <a:t>16</a:t>
            </a:r>
            <a:r>
              <a:rPr lang="en-US" sz="2200" b="1" dirty="0">
                <a:solidFill>
                  <a:schemeClr val="bg1"/>
                </a:solidFill>
              </a:rPr>
              <a:t>For this is what you asked of the Lord your God at </a:t>
            </a:r>
            <a:r>
              <a:rPr lang="en-US" sz="2200" b="1" dirty="0" err="1">
                <a:solidFill>
                  <a:schemeClr val="bg1"/>
                </a:solidFill>
              </a:rPr>
              <a:t>Horeb</a:t>
            </a:r>
            <a:r>
              <a:rPr lang="en-US" sz="2200" b="1" dirty="0">
                <a:solidFill>
                  <a:schemeClr val="bg1"/>
                </a:solidFill>
              </a:rPr>
              <a:t> on the day of the assembly when you said, "Let us not hear the voice of the Lord our God nor see this great fire anymore, or we will die.“ </a:t>
            </a:r>
            <a:r>
              <a:rPr lang="en-US" sz="2200" b="1" baseline="30000" dirty="0">
                <a:solidFill>
                  <a:schemeClr val="bg1"/>
                </a:solidFill>
              </a:rPr>
              <a:t>17</a:t>
            </a:r>
            <a:r>
              <a:rPr lang="en-US" sz="2200" b="1" dirty="0">
                <a:solidFill>
                  <a:schemeClr val="bg1"/>
                </a:solidFill>
              </a:rPr>
              <a:t>The Lord said to me: "What they say is good. </a:t>
            </a:r>
            <a:r>
              <a:rPr lang="en-US" sz="2200" b="1" baseline="30000" dirty="0">
                <a:solidFill>
                  <a:schemeClr val="bg1"/>
                </a:solidFill>
              </a:rPr>
              <a:t>18</a:t>
            </a:r>
            <a:r>
              <a:rPr lang="en-US" sz="2200" b="1" dirty="0">
                <a:solidFill>
                  <a:schemeClr val="bg1"/>
                </a:solidFill>
              </a:rPr>
              <a:t> I will raise up for them a prophet </a:t>
            </a:r>
            <a:r>
              <a:rPr lang="en-US" sz="2200" b="1" i="1" dirty="0">
                <a:solidFill>
                  <a:srgbClr val="FFFF00"/>
                </a:solidFill>
              </a:rPr>
              <a:t>like you from among their brothers</a:t>
            </a:r>
            <a:r>
              <a:rPr lang="en-US" sz="2200" b="1" dirty="0">
                <a:solidFill>
                  <a:schemeClr val="bg1"/>
                </a:solidFill>
              </a:rPr>
              <a:t>; I will put my words in his mouth, and he will tell them everything I command him.</a:t>
            </a:r>
          </a:p>
        </p:txBody>
      </p:sp>
    </p:spTree>
    <p:extLst>
      <p:ext uri="{BB962C8B-B14F-4D97-AF65-F5344CB8AC3E}">
        <p14:creationId xmlns:p14="http://schemas.microsoft.com/office/powerpoint/2010/main" val="389969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85800" y="381000"/>
            <a:ext cx="7772400" cy="1371600"/>
          </a:xfrm>
        </p:spPr>
        <p:txBody>
          <a:bodyPr/>
          <a:lstStyle/>
          <a:p>
            <a:r>
              <a:rPr lang="en-US" sz="3700" b="1" dirty="0">
                <a:solidFill>
                  <a:srgbClr val="FFFF00"/>
                </a:solidFill>
              </a:rPr>
              <a:t>Purported Prophecies (</a:t>
            </a:r>
            <a:r>
              <a:rPr lang="en-US" sz="3700" b="1" dirty="0" smtClean="0">
                <a:solidFill>
                  <a:srgbClr val="FFFF00"/>
                </a:solidFill>
              </a:rPr>
              <a:t>II)</a:t>
            </a:r>
            <a:endParaRPr lang="en-US" sz="2800" dirty="0">
              <a:solidFill>
                <a:srgbClr val="FFFF00"/>
              </a:solidFill>
            </a:endParaRPr>
          </a:p>
        </p:txBody>
      </p:sp>
      <p:sp>
        <p:nvSpPr>
          <p:cNvPr id="174083" name="Rectangle 3"/>
          <p:cNvSpPr>
            <a:spLocks noGrp="1" noChangeArrowheads="1"/>
          </p:cNvSpPr>
          <p:nvPr>
            <p:ph type="body" idx="1"/>
          </p:nvPr>
        </p:nvSpPr>
        <p:spPr>
          <a:xfrm>
            <a:off x="685800" y="2057400"/>
            <a:ext cx="7772400" cy="4343400"/>
          </a:xfrm>
        </p:spPr>
        <p:txBody>
          <a:bodyPr/>
          <a:lstStyle/>
          <a:p>
            <a:pPr>
              <a:buFontTx/>
              <a:buNone/>
            </a:pPr>
            <a:r>
              <a:rPr lang="en-US" sz="2800" b="1" dirty="0" err="1">
                <a:solidFill>
                  <a:srgbClr val="FFFF00"/>
                </a:solidFill>
              </a:rPr>
              <a:t>Deut</a:t>
            </a:r>
            <a:r>
              <a:rPr lang="en-US" sz="2800" b="1" dirty="0">
                <a:solidFill>
                  <a:srgbClr val="FFFF00"/>
                </a:solidFill>
              </a:rPr>
              <a:t> 18:15-18</a:t>
            </a:r>
            <a:r>
              <a:rPr lang="en-US" sz="2800" b="1" dirty="0">
                <a:solidFill>
                  <a:schemeClr val="bg1"/>
                </a:solidFill>
              </a:rPr>
              <a:t>—“From among their brothers”</a:t>
            </a:r>
          </a:p>
          <a:p>
            <a:pPr>
              <a:buFontTx/>
              <a:buNone/>
            </a:pPr>
            <a:r>
              <a:rPr lang="en-US" sz="2800" b="1" dirty="0">
                <a:solidFill>
                  <a:schemeClr val="bg1"/>
                </a:solidFill>
              </a:rPr>
              <a:t>		Cf. </a:t>
            </a:r>
            <a:r>
              <a:rPr lang="en-US" sz="2800" b="1" dirty="0" err="1">
                <a:solidFill>
                  <a:schemeClr val="bg1"/>
                </a:solidFill>
              </a:rPr>
              <a:t>Deut</a:t>
            </a:r>
            <a:r>
              <a:rPr lang="en-US" sz="2800" b="1" dirty="0">
                <a:solidFill>
                  <a:schemeClr val="bg1"/>
                </a:solidFill>
              </a:rPr>
              <a:t> 17:15 (brother </a:t>
            </a:r>
            <a:r>
              <a:rPr lang="en-US" sz="2800" b="1" dirty="0">
                <a:solidFill>
                  <a:schemeClr val="bg1"/>
                </a:solidFill>
                <a:sym typeface="Symbol" pitchFamily="18" charset="2"/>
              </a:rPr>
              <a:t> </a:t>
            </a:r>
            <a:r>
              <a:rPr lang="en-US" sz="2800" b="1" dirty="0">
                <a:solidFill>
                  <a:schemeClr val="bg1"/>
                </a:solidFill>
              </a:rPr>
              <a:t>foreigner)</a:t>
            </a:r>
          </a:p>
          <a:p>
            <a:pPr>
              <a:buFontTx/>
              <a:buNone/>
            </a:pPr>
            <a:r>
              <a:rPr lang="en-US" sz="2600" b="1" dirty="0" err="1">
                <a:solidFill>
                  <a:srgbClr val="FFFF00"/>
                </a:solidFill>
              </a:rPr>
              <a:t>Deut</a:t>
            </a:r>
            <a:r>
              <a:rPr lang="en-US" sz="2600" b="1" dirty="0">
                <a:solidFill>
                  <a:srgbClr val="FFFF00"/>
                </a:solidFill>
              </a:rPr>
              <a:t> 34:10</a:t>
            </a:r>
            <a:r>
              <a:rPr lang="en-US" sz="2600" b="1" dirty="0">
                <a:solidFill>
                  <a:schemeClr val="bg1"/>
                </a:solidFill>
              </a:rPr>
              <a:t>—“Since then no prophet has risen in Israel </a:t>
            </a:r>
            <a:r>
              <a:rPr lang="en-US" sz="2600" b="1" dirty="0">
                <a:solidFill>
                  <a:srgbClr val="FFFF00"/>
                </a:solidFill>
              </a:rPr>
              <a:t>like Moses</a:t>
            </a:r>
            <a:r>
              <a:rPr lang="en-US" sz="2600" b="1" dirty="0">
                <a:solidFill>
                  <a:schemeClr val="bg1"/>
                </a:solidFill>
              </a:rPr>
              <a:t>, whom the Lord knew face to face, </a:t>
            </a:r>
            <a:r>
              <a:rPr lang="en-US" sz="2600" b="1" dirty="0">
                <a:solidFill>
                  <a:srgbClr val="FFFF00"/>
                </a:solidFill>
              </a:rPr>
              <a:t>who did all those miraculous signs and wonders</a:t>
            </a:r>
            <a:r>
              <a:rPr lang="en-US" sz="2600" b="1" dirty="0">
                <a:solidFill>
                  <a:schemeClr val="bg1"/>
                </a:solidFill>
              </a:rPr>
              <a:t> the Lord sent him to do in Egypt” </a:t>
            </a:r>
          </a:p>
          <a:p>
            <a:pPr>
              <a:buFontTx/>
              <a:buNone/>
            </a:pPr>
            <a:r>
              <a:rPr lang="en-US" sz="2600" b="1" dirty="0">
                <a:solidFill>
                  <a:schemeClr val="bg1"/>
                </a:solidFill>
              </a:rPr>
              <a:t>Like Moses = miraculous signs and wonders, which Mohammed never did, but Jesus clearly did.</a:t>
            </a:r>
          </a:p>
          <a:p>
            <a:pPr>
              <a:buFontTx/>
              <a:buNone/>
            </a:pPr>
            <a:endParaRPr lang="en-US" sz="3400" b="1" dirty="0">
              <a:solidFill>
                <a:schemeClr val="bg1"/>
              </a:solidFill>
            </a:endParaRPr>
          </a:p>
        </p:txBody>
      </p:sp>
    </p:spTree>
    <p:extLst>
      <p:ext uri="{BB962C8B-B14F-4D97-AF65-F5344CB8AC3E}">
        <p14:creationId xmlns:p14="http://schemas.microsoft.com/office/powerpoint/2010/main" val="104542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685800" y="533400"/>
            <a:ext cx="7772400" cy="990600"/>
          </a:xfrm>
        </p:spPr>
        <p:txBody>
          <a:bodyPr/>
          <a:lstStyle/>
          <a:p>
            <a:r>
              <a:rPr lang="en-US" sz="3700" b="1">
                <a:solidFill>
                  <a:srgbClr val="FFFF00"/>
                </a:solidFill>
              </a:rPr>
              <a:t>Purported Prophecies (III)</a:t>
            </a:r>
            <a:endParaRPr lang="en-US" sz="2800">
              <a:solidFill>
                <a:srgbClr val="FFFF00"/>
              </a:solidFill>
            </a:endParaRPr>
          </a:p>
        </p:txBody>
      </p:sp>
      <p:sp>
        <p:nvSpPr>
          <p:cNvPr id="250883" name="Rectangle 3"/>
          <p:cNvSpPr>
            <a:spLocks noGrp="1" noChangeArrowheads="1"/>
          </p:cNvSpPr>
          <p:nvPr>
            <p:ph type="body" idx="1"/>
          </p:nvPr>
        </p:nvSpPr>
        <p:spPr>
          <a:xfrm>
            <a:off x="685800" y="1447800"/>
            <a:ext cx="7772400" cy="4953000"/>
          </a:xfrm>
        </p:spPr>
        <p:txBody>
          <a:bodyPr/>
          <a:lstStyle/>
          <a:p>
            <a:pPr>
              <a:buFontTx/>
              <a:buNone/>
            </a:pPr>
            <a:r>
              <a:rPr lang="en-US" sz="2200" b="1" dirty="0" err="1">
                <a:solidFill>
                  <a:srgbClr val="FFFF00"/>
                </a:solidFill>
              </a:rPr>
              <a:t>Deut</a:t>
            </a:r>
            <a:r>
              <a:rPr lang="en-US" sz="2200" b="1" dirty="0">
                <a:solidFill>
                  <a:srgbClr val="FFFF00"/>
                </a:solidFill>
              </a:rPr>
              <a:t> 33:1-2</a:t>
            </a:r>
            <a:r>
              <a:rPr lang="en-US" sz="2200" b="1" dirty="0">
                <a:solidFill>
                  <a:schemeClr val="bg1"/>
                </a:solidFill>
              </a:rPr>
              <a:t>This is the blessing that Moses the man of God pronounced on the Israelites before his death. </a:t>
            </a:r>
            <a:r>
              <a:rPr lang="en-US" sz="2200" b="1" baseline="30000" dirty="0">
                <a:solidFill>
                  <a:schemeClr val="bg1"/>
                </a:solidFill>
              </a:rPr>
              <a:t>2</a:t>
            </a:r>
            <a:r>
              <a:rPr lang="en-US" sz="2200" b="1" dirty="0">
                <a:solidFill>
                  <a:schemeClr val="bg1"/>
                </a:solidFill>
              </a:rPr>
              <a:t> He said:</a:t>
            </a:r>
          </a:p>
          <a:p>
            <a:pPr>
              <a:buFontTx/>
              <a:buNone/>
            </a:pPr>
            <a:r>
              <a:rPr lang="en-US" sz="2200" b="1" dirty="0">
                <a:solidFill>
                  <a:schemeClr val="bg1"/>
                </a:solidFill>
              </a:rPr>
              <a:t> 	“The LORD came from Sinai</a:t>
            </a:r>
          </a:p>
          <a:p>
            <a:pPr>
              <a:buFontTx/>
              <a:buNone/>
            </a:pPr>
            <a:r>
              <a:rPr lang="en-US" sz="2200" b="1" dirty="0">
                <a:solidFill>
                  <a:schemeClr val="bg1"/>
                </a:solidFill>
              </a:rPr>
              <a:t>    		and dawned over them from </a:t>
            </a:r>
            <a:r>
              <a:rPr lang="en-US" sz="2200" b="1" dirty="0" err="1">
                <a:solidFill>
                  <a:schemeClr val="bg1"/>
                </a:solidFill>
              </a:rPr>
              <a:t>Seir</a:t>
            </a:r>
            <a:r>
              <a:rPr lang="en-US" sz="2200" b="1" dirty="0">
                <a:solidFill>
                  <a:schemeClr val="bg1"/>
                </a:solidFill>
              </a:rPr>
              <a:t>;</a:t>
            </a:r>
          </a:p>
          <a:p>
            <a:pPr>
              <a:buFontTx/>
              <a:buNone/>
            </a:pPr>
            <a:r>
              <a:rPr lang="en-US" sz="2200" b="1" dirty="0">
                <a:solidFill>
                  <a:schemeClr val="bg1"/>
                </a:solidFill>
              </a:rPr>
              <a:t>    		he shone forth from Mount </a:t>
            </a:r>
            <a:r>
              <a:rPr lang="en-US" sz="2200" b="1" dirty="0" err="1">
                <a:solidFill>
                  <a:schemeClr val="bg1"/>
                </a:solidFill>
              </a:rPr>
              <a:t>Paran</a:t>
            </a:r>
            <a:r>
              <a:rPr lang="en-US" sz="2200" b="1" dirty="0">
                <a:solidFill>
                  <a:schemeClr val="bg1"/>
                </a:solidFill>
              </a:rPr>
              <a:t>.</a:t>
            </a:r>
          </a:p>
          <a:p>
            <a:pPr>
              <a:buFontTx/>
              <a:buNone/>
            </a:pPr>
            <a:r>
              <a:rPr lang="en-US" sz="2200" b="1" dirty="0">
                <a:solidFill>
                  <a:schemeClr val="bg1"/>
                </a:solidFill>
              </a:rPr>
              <a:t>  	He came with myriads of holy ones</a:t>
            </a:r>
          </a:p>
          <a:p>
            <a:pPr>
              <a:buFontTx/>
              <a:buNone/>
            </a:pPr>
            <a:r>
              <a:rPr lang="en-US" sz="2200" b="1" dirty="0">
                <a:solidFill>
                  <a:schemeClr val="bg1"/>
                </a:solidFill>
              </a:rPr>
              <a:t>    		from the south, from his mountain slopes.” </a:t>
            </a:r>
          </a:p>
          <a:p>
            <a:pPr>
              <a:buFontTx/>
              <a:buNone/>
            </a:pPr>
            <a:endParaRPr lang="en-US" sz="2200" b="1" dirty="0">
              <a:solidFill>
                <a:schemeClr val="bg1"/>
              </a:solidFill>
            </a:endParaRPr>
          </a:p>
          <a:p>
            <a:pPr>
              <a:buFontTx/>
              <a:buNone/>
            </a:pPr>
            <a:r>
              <a:rPr lang="en-US" sz="2200" b="1" dirty="0">
                <a:solidFill>
                  <a:schemeClr val="bg1"/>
                </a:solidFill>
              </a:rPr>
              <a:t>	Muslims claim:	Sinai = Moses</a:t>
            </a:r>
          </a:p>
          <a:p>
            <a:pPr>
              <a:buFontTx/>
              <a:buNone/>
            </a:pPr>
            <a:r>
              <a:rPr lang="en-US" sz="2200" b="1" dirty="0">
                <a:solidFill>
                  <a:schemeClr val="bg1"/>
                </a:solidFill>
              </a:rPr>
              <a:t>		 		</a:t>
            </a:r>
            <a:r>
              <a:rPr lang="en-US" sz="2200" b="1" dirty="0" err="1">
                <a:solidFill>
                  <a:schemeClr val="bg1"/>
                </a:solidFill>
              </a:rPr>
              <a:t>Seir</a:t>
            </a:r>
            <a:r>
              <a:rPr lang="en-US" sz="2200" b="1" dirty="0">
                <a:solidFill>
                  <a:schemeClr val="bg1"/>
                </a:solidFill>
              </a:rPr>
              <a:t> = Jesus</a:t>
            </a:r>
          </a:p>
          <a:p>
            <a:pPr>
              <a:buFontTx/>
              <a:buNone/>
            </a:pPr>
            <a:r>
              <a:rPr lang="en-US" sz="2200" b="1" dirty="0">
                <a:solidFill>
                  <a:schemeClr val="bg1"/>
                </a:solidFill>
              </a:rPr>
              <a:t>				</a:t>
            </a:r>
            <a:r>
              <a:rPr lang="en-US" sz="2200" b="1" dirty="0" err="1">
                <a:solidFill>
                  <a:schemeClr val="bg1"/>
                </a:solidFill>
              </a:rPr>
              <a:t>Paran</a:t>
            </a:r>
            <a:r>
              <a:rPr lang="en-US" sz="2200" b="1" dirty="0">
                <a:solidFill>
                  <a:schemeClr val="bg1"/>
                </a:solidFill>
              </a:rPr>
              <a:t> = Mohammed</a:t>
            </a:r>
          </a:p>
          <a:p>
            <a:pPr>
              <a:buFontTx/>
              <a:buNone/>
            </a:pPr>
            <a:r>
              <a:rPr lang="en-US" sz="2200" b="1" dirty="0">
                <a:solidFill>
                  <a:schemeClr val="bg1"/>
                </a:solidFill>
              </a:rPr>
              <a:t>	</a:t>
            </a:r>
            <a:r>
              <a:rPr lang="en-US" sz="2200" b="1" dirty="0" err="1">
                <a:solidFill>
                  <a:schemeClr val="bg1"/>
                </a:solidFill>
              </a:rPr>
              <a:t>Paran</a:t>
            </a:r>
            <a:r>
              <a:rPr lang="en-US" sz="2200" b="1" dirty="0">
                <a:solidFill>
                  <a:schemeClr val="bg1"/>
                </a:solidFill>
              </a:rPr>
              <a:t> is nowhere near Mecca (</a:t>
            </a:r>
            <a:r>
              <a:rPr lang="en-US" sz="2200" b="1" dirty="0" err="1">
                <a:solidFill>
                  <a:schemeClr val="bg1"/>
                </a:solidFill>
              </a:rPr>
              <a:t>Hab</a:t>
            </a:r>
            <a:r>
              <a:rPr lang="en-US" sz="2200" b="1" dirty="0">
                <a:solidFill>
                  <a:schemeClr val="bg1"/>
                </a:solidFill>
              </a:rPr>
              <a:t> 3:3)</a:t>
            </a:r>
          </a:p>
          <a:p>
            <a:pPr>
              <a:buFontTx/>
              <a:buNone/>
            </a:pPr>
            <a:endParaRPr lang="en-US" sz="2200" b="1" dirty="0">
              <a:solidFill>
                <a:schemeClr val="bg1"/>
              </a:solidFill>
            </a:endParaRPr>
          </a:p>
          <a:p>
            <a:pPr>
              <a:buFontTx/>
              <a:buNone/>
            </a:pPr>
            <a:endParaRPr lang="en-US" sz="2200" b="1" dirty="0">
              <a:solidFill>
                <a:schemeClr val="bg1"/>
              </a:solidFill>
            </a:endParaRPr>
          </a:p>
        </p:txBody>
      </p:sp>
    </p:spTree>
    <p:extLst>
      <p:ext uri="{BB962C8B-B14F-4D97-AF65-F5344CB8AC3E}">
        <p14:creationId xmlns:p14="http://schemas.microsoft.com/office/powerpoint/2010/main" val="3186819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381000"/>
            <a:ext cx="7772400" cy="1371600"/>
          </a:xfrm>
        </p:spPr>
        <p:txBody>
          <a:bodyPr/>
          <a:lstStyle/>
          <a:p>
            <a:r>
              <a:rPr lang="en-US" sz="3700" b="1" dirty="0" smtClean="0">
                <a:solidFill>
                  <a:srgbClr val="FFFF00"/>
                </a:solidFill>
              </a:rPr>
              <a:t>	 Purported Prophecies  (IV)</a:t>
            </a:r>
            <a:r>
              <a:rPr lang="en-US" sz="2800" b="1" dirty="0" smtClean="0">
                <a:solidFill>
                  <a:srgbClr val="FFFF00"/>
                </a:solidFill>
              </a:rPr>
              <a:t>	</a:t>
            </a:r>
            <a:r>
              <a:rPr lang="en-US" sz="2800" dirty="0" smtClean="0">
                <a:solidFill>
                  <a:srgbClr val="FFFF00"/>
                </a:solidFill>
              </a:rPr>
              <a:t>	</a:t>
            </a:r>
          </a:p>
        </p:txBody>
      </p:sp>
      <p:sp>
        <p:nvSpPr>
          <p:cNvPr id="34819" name="Rectangle 3"/>
          <p:cNvSpPr>
            <a:spLocks noGrp="1" noChangeArrowheads="1"/>
          </p:cNvSpPr>
          <p:nvPr>
            <p:ph type="body" idx="1"/>
          </p:nvPr>
        </p:nvSpPr>
        <p:spPr>
          <a:xfrm>
            <a:off x="685800" y="1371600"/>
            <a:ext cx="7772400" cy="5105400"/>
          </a:xfrm>
        </p:spPr>
        <p:txBody>
          <a:bodyPr/>
          <a:lstStyle/>
          <a:p>
            <a:pPr>
              <a:buFontTx/>
              <a:buNone/>
            </a:pPr>
            <a:r>
              <a:rPr lang="en-US" sz="2600" b="1" dirty="0" smtClean="0">
                <a:solidFill>
                  <a:srgbClr val="FFFF00"/>
                </a:solidFill>
              </a:rPr>
              <a:t>Isa 21:7  </a:t>
            </a:r>
            <a:r>
              <a:rPr lang="en-US" sz="2600" b="1" dirty="0" smtClean="0">
                <a:solidFill>
                  <a:schemeClr val="bg1"/>
                </a:solidFill>
              </a:rPr>
              <a:t>”when he </a:t>
            </a:r>
            <a:r>
              <a:rPr lang="en-US" sz="2600" b="1" dirty="0" smtClean="0">
                <a:solidFill>
                  <a:srgbClr val="FFFF00"/>
                </a:solidFill>
              </a:rPr>
              <a:t>sees…riders on donkeys or riders on camels</a:t>
            </a:r>
            <a:r>
              <a:rPr lang="en-US" sz="2600" b="1" dirty="0" smtClean="0">
                <a:solidFill>
                  <a:schemeClr val="bg1"/>
                </a:solidFill>
              </a:rPr>
              <a:t>, let him be fully alert” </a:t>
            </a:r>
          </a:p>
          <a:p>
            <a:pPr>
              <a:buFontTx/>
              <a:buNone/>
            </a:pPr>
            <a:r>
              <a:rPr lang="en-US" sz="2600" b="1" dirty="0" smtClean="0">
                <a:solidFill>
                  <a:schemeClr val="bg1"/>
                </a:solidFill>
              </a:rPr>
              <a:t>	Muslim claim:  riders on donkeys = Jesus, riders on camels = Mohammed. Context: fall of Babylon!</a:t>
            </a:r>
          </a:p>
          <a:p>
            <a:pPr>
              <a:buFontTx/>
              <a:buNone/>
            </a:pPr>
            <a:endParaRPr lang="en-US" sz="2600" b="1" dirty="0" smtClean="0">
              <a:solidFill>
                <a:srgbClr val="FFFF00"/>
              </a:solidFill>
            </a:endParaRPr>
          </a:p>
          <a:p>
            <a:pPr>
              <a:buFontTx/>
              <a:buNone/>
            </a:pPr>
            <a:r>
              <a:rPr lang="en-US" sz="2600" b="1" dirty="0" err="1" smtClean="0">
                <a:solidFill>
                  <a:srgbClr val="FFFF00"/>
                </a:solidFill>
              </a:rPr>
              <a:t>Jn</a:t>
            </a:r>
            <a:r>
              <a:rPr lang="en-US" sz="2600" b="1" dirty="0" smtClean="0">
                <a:solidFill>
                  <a:srgbClr val="FFFF00"/>
                </a:solidFill>
              </a:rPr>
              <a:t> 14:16</a:t>
            </a:r>
            <a:r>
              <a:rPr lang="en-US" sz="2600" b="1" dirty="0" smtClean="0">
                <a:solidFill>
                  <a:schemeClr val="bg1"/>
                </a:solidFill>
              </a:rPr>
              <a:t>—</a:t>
            </a:r>
            <a:r>
              <a:rPr lang="en-US" sz="2600" b="1" dirty="0" err="1" smtClean="0">
                <a:solidFill>
                  <a:schemeClr val="bg1"/>
                </a:solidFill>
              </a:rPr>
              <a:t>parakletos</a:t>
            </a:r>
            <a:r>
              <a:rPr lang="en-US" sz="2600" b="1" dirty="0" smtClean="0">
                <a:solidFill>
                  <a:schemeClr val="bg1"/>
                </a:solidFill>
              </a:rPr>
              <a:t> </a:t>
            </a:r>
            <a:r>
              <a:rPr lang="en-US" sz="2600" b="1" dirty="0" smtClean="0">
                <a:solidFill>
                  <a:schemeClr val="bg1"/>
                </a:solidFill>
                <a:sym typeface="Wingdings" pitchFamily="2" charset="2"/>
              </a:rPr>
              <a:t> </a:t>
            </a:r>
            <a:r>
              <a:rPr lang="en-US" sz="2600" b="1" dirty="0" err="1" smtClean="0">
                <a:solidFill>
                  <a:schemeClr val="bg1"/>
                </a:solidFill>
                <a:sym typeface="Wingdings" pitchFamily="2" charset="2"/>
              </a:rPr>
              <a:t>periclytos</a:t>
            </a:r>
            <a:r>
              <a:rPr lang="en-US" sz="2600" b="1" dirty="0" smtClean="0">
                <a:solidFill>
                  <a:schemeClr val="bg1"/>
                </a:solidFill>
                <a:sym typeface="Wingdings" pitchFamily="2" charset="2"/>
              </a:rPr>
              <a:t> (praised one)—without any MS supp. Moreover, 14:26 shows the helper is </a:t>
            </a:r>
            <a:r>
              <a:rPr lang="en-US" sz="2600" b="1" i="1" dirty="0" smtClean="0">
                <a:solidFill>
                  <a:schemeClr val="bg1"/>
                </a:solidFill>
                <a:sym typeface="Wingdings" pitchFamily="2" charset="2"/>
              </a:rPr>
              <a:t>the Spirit. </a:t>
            </a:r>
            <a:r>
              <a:rPr lang="en-US" sz="2600" b="1" dirty="0" err="1" smtClean="0">
                <a:solidFill>
                  <a:schemeClr val="bg1"/>
                </a:solidFill>
              </a:rPr>
              <a:t>Jn</a:t>
            </a:r>
            <a:r>
              <a:rPr lang="en-US" sz="2600" b="1" dirty="0" smtClean="0">
                <a:solidFill>
                  <a:schemeClr val="bg1"/>
                </a:solidFill>
              </a:rPr>
              <a:t> 16—The helper to abide </a:t>
            </a:r>
            <a:r>
              <a:rPr lang="en-US" sz="2600" b="1" dirty="0" smtClean="0">
                <a:solidFill>
                  <a:srgbClr val="FFFF00"/>
                </a:solidFill>
              </a:rPr>
              <a:t>forever</a:t>
            </a:r>
            <a:r>
              <a:rPr lang="en-US" sz="2600" b="1" dirty="0" smtClean="0">
                <a:solidFill>
                  <a:schemeClr val="bg1"/>
                </a:solidFill>
              </a:rPr>
              <a:t>. (M is dead.) 14:26—Helper to be sent in Jesus’ name; but no Muslim would allow this! Besides, </a:t>
            </a:r>
            <a:r>
              <a:rPr lang="en-US" sz="2600" b="1" dirty="0" smtClean="0">
                <a:solidFill>
                  <a:srgbClr val="FFFF00"/>
                </a:solidFill>
              </a:rPr>
              <a:t>Acts 1:5</a:t>
            </a:r>
            <a:r>
              <a:rPr lang="en-US" sz="2600" b="1" dirty="0" smtClean="0">
                <a:solidFill>
                  <a:schemeClr val="bg1"/>
                </a:solidFill>
              </a:rPr>
              <a:t>—helper to come in not many days – not in the 7</a:t>
            </a:r>
            <a:r>
              <a:rPr lang="en-US" sz="2600" b="1" baseline="30000" dirty="0" smtClean="0">
                <a:solidFill>
                  <a:schemeClr val="bg1"/>
                </a:solidFill>
              </a:rPr>
              <a:t>th</a:t>
            </a:r>
            <a:r>
              <a:rPr lang="en-US" sz="2600" b="1" dirty="0" smtClean="0">
                <a:solidFill>
                  <a:schemeClr val="bg1"/>
                </a:solidFill>
              </a:rPr>
              <a:t> century!</a:t>
            </a:r>
          </a:p>
        </p:txBody>
      </p:sp>
    </p:spTree>
    <p:extLst>
      <p:ext uri="{BB962C8B-B14F-4D97-AF65-F5344CB8AC3E}">
        <p14:creationId xmlns:p14="http://schemas.microsoft.com/office/powerpoint/2010/main" val="2422873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00"/>
                </a:solidFill>
              </a:rPr>
              <a:t>More Positive Evidence</a:t>
            </a:r>
            <a:endParaRPr lang="en-US" sz="3200" b="1" dirty="0">
              <a:solidFill>
                <a:srgbClr val="FFFF00"/>
              </a:solidFill>
            </a:endParaRPr>
          </a:p>
        </p:txBody>
      </p:sp>
      <p:sp>
        <p:nvSpPr>
          <p:cNvPr id="3" name="Content Placeholder 2"/>
          <p:cNvSpPr>
            <a:spLocks noGrp="1"/>
          </p:cNvSpPr>
          <p:nvPr>
            <p:ph idx="1"/>
          </p:nvPr>
        </p:nvSpPr>
        <p:spPr/>
        <p:txBody>
          <a:bodyPr/>
          <a:lstStyle/>
          <a:p>
            <a:pPr marL="0" indent="0">
              <a:buNone/>
            </a:pPr>
            <a:r>
              <a:rPr lang="en-US" sz="2400" b="1" dirty="0" smtClean="0">
                <a:solidFill>
                  <a:schemeClr val="bg1"/>
                </a:solidFill>
              </a:rPr>
              <a:t>The Qur’an is perfect, beautiful and pure Arabic, despite the fact that Muhammad was illiterate.</a:t>
            </a:r>
          </a:p>
          <a:p>
            <a:pPr marL="0" indent="0">
              <a:buNone/>
            </a:pPr>
            <a:endParaRPr lang="en-US" sz="2400" b="1" dirty="0">
              <a:solidFill>
                <a:schemeClr val="bg1"/>
              </a:solidFill>
            </a:endParaRPr>
          </a:p>
          <a:p>
            <a:pPr marL="457200" indent="-457200">
              <a:buAutoNum type="arabicPeriod"/>
            </a:pPr>
            <a:r>
              <a:rPr lang="en-US" sz="2400" b="1" dirty="0" smtClean="0">
                <a:solidFill>
                  <a:schemeClr val="bg1"/>
                </a:solidFill>
              </a:rPr>
              <a:t>We can concede that the poetry is pretty good.</a:t>
            </a:r>
          </a:p>
          <a:p>
            <a:pPr marL="457200" indent="-457200">
              <a:buAutoNum type="arabicPeriod"/>
            </a:pPr>
            <a:r>
              <a:rPr lang="en-US" sz="2400" b="1" dirty="0" smtClean="0">
                <a:solidFill>
                  <a:schemeClr val="bg1"/>
                </a:solidFill>
              </a:rPr>
              <a:t>Muhammad was illiterate?</a:t>
            </a:r>
          </a:p>
          <a:p>
            <a:pPr marL="457200" indent="-457200">
              <a:buAutoNum type="arabicPeriod"/>
            </a:pPr>
            <a:r>
              <a:rPr lang="en-US" sz="2400" b="1" dirty="0" smtClean="0">
                <a:solidFill>
                  <a:schemeClr val="bg1"/>
                </a:solidFill>
              </a:rPr>
              <a:t>Pure Arabic? </a:t>
            </a:r>
            <a:r>
              <a:rPr lang="en-US" sz="2400" b="1" dirty="0" err="1" smtClean="0">
                <a:solidFill>
                  <a:schemeClr val="bg1"/>
                </a:solidFill>
              </a:rPr>
              <a:t>Sura</a:t>
            </a:r>
            <a:r>
              <a:rPr lang="en-US" sz="2400" b="1" dirty="0" smtClean="0">
                <a:solidFill>
                  <a:schemeClr val="bg1"/>
                </a:solidFill>
              </a:rPr>
              <a:t> 12:1-2, </a:t>
            </a:r>
            <a:r>
              <a:rPr lang="en-US" sz="2400" b="1" dirty="0" err="1" smtClean="0">
                <a:solidFill>
                  <a:schemeClr val="bg1"/>
                </a:solidFill>
              </a:rPr>
              <a:t>Sura</a:t>
            </a:r>
            <a:r>
              <a:rPr lang="en-US" sz="2400" b="1" dirty="0" smtClean="0">
                <a:solidFill>
                  <a:schemeClr val="bg1"/>
                </a:solidFill>
              </a:rPr>
              <a:t> 13:37, </a:t>
            </a:r>
            <a:r>
              <a:rPr lang="en-US" sz="2400" b="1" dirty="0" err="1" smtClean="0">
                <a:solidFill>
                  <a:schemeClr val="bg1"/>
                </a:solidFill>
              </a:rPr>
              <a:t>Sura</a:t>
            </a:r>
            <a:r>
              <a:rPr lang="en-US" sz="2400" b="1" dirty="0" smtClean="0">
                <a:solidFill>
                  <a:schemeClr val="bg1"/>
                </a:solidFill>
              </a:rPr>
              <a:t> 16:103</a:t>
            </a:r>
          </a:p>
          <a:p>
            <a:pPr marL="457200" indent="-457200">
              <a:buAutoNum type="arabicPeriod"/>
            </a:pPr>
            <a:r>
              <a:rPr lang="en-US" sz="2400" b="1" dirty="0" smtClean="0">
                <a:solidFill>
                  <a:schemeClr val="bg1"/>
                </a:solidFill>
              </a:rPr>
              <a:t>Hundreds of non-Arabic words in the Qur’an.</a:t>
            </a:r>
          </a:p>
          <a:p>
            <a:pPr marL="457200" indent="-457200">
              <a:buAutoNum type="arabicPeriod"/>
            </a:pPr>
            <a:r>
              <a:rPr lang="en-US" sz="2400" b="1" dirty="0" smtClean="0">
                <a:solidFill>
                  <a:schemeClr val="bg1"/>
                </a:solidFill>
              </a:rPr>
              <a:t>Much of the writing is virtually impenetrable.</a:t>
            </a:r>
          </a:p>
        </p:txBody>
      </p:sp>
    </p:spTree>
    <p:extLst>
      <p:ext uri="{BB962C8B-B14F-4D97-AF65-F5344CB8AC3E}">
        <p14:creationId xmlns:p14="http://schemas.microsoft.com/office/powerpoint/2010/main" val="2806043548"/>
      </p:ext>
    </p:extLst>
  </p:cSld>
  <p:clrMapOvr>
    <a:masterClrMapping/>
  </p:clrMapOvr>
</p:sld>
</file>

<file path=ppt/theme/theme1.xml><?xml version="1.0" encoding="utf-8"?>
<a:theme xmlns:a="http://schemas.openxmlformats.org/drawingml/2006/main" name="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3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4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5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7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pitchFamily="18"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0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1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2_Bible ppt">
  <a:themeElements>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rgbClr val="FFFF00"/>
            </a:solidFill>
            <a:effectLst/>
            <a:latin typeface="Times New Roman" charset="0"/>
          </a:defRPr>
        </a:defPPr>
      </a:lstStyle>
    </a:lnDef>
  </a:objectDefaults>
  <a:extraClrSchemeLst>
    <a:extraClrScheme>
      <a:clrScheme name="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10585</TotalTime>
  <Words>1578</Words>
  <Application>Microsoft Office PowerPoint</Application>
  <PresentationFormat>On-screen Show (4:3)</PresentationFormat>
  <Paragraphs>319</Paragraphs>
  <Slides>38</Slides>
  <Notes>38</Notes>
  <HiddenSlides>0</HiddenSlides>
  <MMClips>0</MMClips>
  <ScaleCrop>false</ScaleCrop>
  <HeadingPairs>
    <vt:vector size="4" baseType="variant">
      <vt:variant>
        <vt:lpstr>Theme</vt:lpstr>
      </vt:variant>
      <vt:variant>
        <vt:i4>13</vt:i4>
      </vt:variant>
      <vt:variant>
        <vt:lpstr>Slide Titles</vt:lpstr>
      </vt:variant>
      <vt:variant>
        <vt:i4>38</vt:i4>
      </vt:variant>
    </vt:vector>
  </HeadingPairs>
  <TitlesOfParts>
    <vt:vector size="51" baseType="lpstr">
      <vt:lpstr>Bible ppt</vt:lpstr>
      <vt:lpstr>2_Bible ppt</vt:lpstr>
      <vt:lpstr>3_Bible ppt</vt:lpstr>
      <vt:lpstr>4_Bible ppt</vt:lpstr>
      <vt:lpstr>5_Bible ppt</vt:lpstr>
      <vt:lpstr>7_Bible ppt</vt:lpstr>
      <vt:lpstr>10_Bible ppt</vt:lpstr>
      <vt:lpstr>11_Bible ppt</vt:lpstr>
      <vt:lpstr>12_Bible ppt</vt:lpstr>
      <vt:lpstr>13_Bible ppt</vt:lpstr>
      <vt:lpstr>14_Bible ppt</vt:lpstr>
      <vt:lpstr>15_Bible ppt</vt:lpstr>
      <vt:lpstr>17_Bible ppt</vt:lpstr>
      <vt:lpstr>Apologetics and Islam</vt:lpstr>
      <vt:lpstr>Apologetics and Islam Outline</vt:lpstr>
      <vt:lpstr>Positive Apologetics and the Qur’an</vt:lpstr>
      <vt:lpstr>I. Positive Apologetics of Islam and the Qur’an</vt:lpstr>
      <vt:lpstr>Purported Prophecies (I)</vt:lpstr>
      <vt:lpstr>Purported Prophecies (II)</vt:lpstr>
      <vt:lpstr>Purported Prophecies (III)</vt:lpstr>
      <vt:lpstr>  Purported Prophecies  (IV)  </vt:lpstr>
      <vt:lpstr>More Positive Evidence</vt:lpstr>
      <vt:lpstr> Other arguments  </vt:lpstr>
      <vt:lpstr>II. Islamic Criticisms of the Bible and Christianity</vt:lpstr>
      <vt:lpstr>PowerPoint Presentation</vt:lpstr>
      <vt:lpstr>PowerPoint Presentation</vt:lpstr>
      <vt:lpstr>Quranic view of biblical inspiration  </vt:lpstr>
      <vt:lpstr>Quranic view of biblical inspiration  </vt:lpstr>
      <vt:lpstr>A Question: When was the Old Testament Corrupted?</vt:lpstr>
      <vt:lpstr>Old Testament Corrupt?</vt:lpstr>
      <vt:lpstr>New Testament Corrupt?</vt:lpstr>
      <vt:lpstr>What About the Qur’an?</vt:lpstr>
      <vt:lpstr>PowerPoint Presentation</vt:lpstr>
      <vt:lpstr>More Muslim Criticisms of Christianity</vt:lpstr>
      <vt:lpstr>III. Apologetic Issues in Islam and the Qur’an</vt:lpstr>
      <vt:lpstr>World View Issues:  Is Islam a Better Religion?</vt:lpstr>
      <vt:lpstr>    Qur’an and women  </vt:lpstr>
      <vt:lpstr>    Qur’an and wives  </vt:lpstr>
      <vt:lpstr>PowerPoint Presentation</vt:lpstr>
      <vt:lpstr>Qur’an and paradise </vt:lpstr>
      <vt:lpstr>PowerPoint Presentation</vt:lpstr>
      <vt:lpstr>PowerPoint Presentation</vt:lpstr>
      <vt:lpstr>Initiative </vt:lpstr>
      <vt:lpstr>PowerPoint Presentation</vt:lpstr>
      <vt:lpstr>    Historical errors in the Qur’an  </vt:lpstr>
      <vt:lpstr>Islamic Cosmology</vt:lpstr>
      <vt:lpstr> Scientific errors in Qur’an (I) </vt:lpstr>
      <vt:lpstr> Scientific errors in Qur’an (II) </vt:lpstr>
      <vt:lpstr>Theory of Abrogation</vt:lpstr>
      <vt:lpstr>Abrogation (cont.)</vt:lpstr>
      <vt:lpstr>Summary</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Oakes</dc:creator>
  <cp:lastModifiedBy>John Oakes</cp:lastModifiedBy>
  <cp:revision>22</cp:revision>
  <dcterms:created xsi:type="dcterms:W3CDTF">2013-04-26T20:36:07Z</dcterms:created>
  <dcterms:modified xsi:type="dcterms:W3CDTF">2013-05-04T12:42:34Z</dcterms:modified>
</cp:coreProperties>
</file>