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8" r:id="rId11"/>
    <p:sldId id="269" r:id="rId12"/>
    <p:sldId id="274" r:id="rId13"/>
    <p:sldId id="267" r:id="rId14"/>
    <p:sldId id="275" r:id="rId15"/>
    <p:sldId id="265" r:id="rId16"/>
    <p:sldId id="266" r:id="rId17"/>
    <p:sldId id="270" r:id="rId18"/>
    <p:sldId id="272" r:id="rId19"/>
    <p:sldId id="276" r:id="rId20"/>
    <p:sldId id="277" r:id="rId21"/>
    <p:sldId id="273" r:id="rId22"/>
    <p:sldId id="271"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92" d="100"/>
          <a:sy n="92" d="100"/>
        </p:scale>
        <p:origin x="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A64A4-36C1-4628-915A-CEF4D5F690A0}" type="datetimeFigureOut">
              <a:rPr lang="fr-FR" smtClean="0"/>
              <a:t>06/03/2019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4EB7B-6874-415E-9D12-25F466CC64E2}" type="slidenum">
              <a:rPr lang="fr-FR" smtClean="0"/>
              <a:t>‹N°›</a:t>
            </a:fld>
            <a:endParaRPr lang="fr-FR"/>
          </a:p>
        </p:txBody>
      </p:sp>
    </p:spTree>
    <p:extLst>
      <p:ext uri="{BB962C8B-B14F-4D97-AF65-F5344CB8AC3E}">
        <p14:creationId xmlns:p14="http://schemas.microsoft.com/office/powerpoint/2010/main" val="398587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437460-1335-4AB4-969D-40667DA8A45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1B9E79B-3C2C-46D2-A45A-8EDD52E6F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CA59514-E121-4D7B-8414-EFCA3FEB048A}"/>
              </a:ext>
            </a:extLst>
          </p:cNvPr>
          <p:cNvSpPr>
            <a:spLocks noGrp="1"/>
          </p:cNvSpPr>
          <p:nvPr>
            <p:ph type="dt" sz="half" idx="10"/>
          </p:nvPr>
        </p:nvSpPr>
        <p:spPr/>
        <p:txBody>
          <a:bodyPr/>
          <a:lstStyle/>
          <a:p>
            <a:fld id="{A5742792-3951-4AC6-A484-181D4B6DD932}" type="datetime1">
              <a:rPr lang="fr-FR" smtClean="0"/>
              <a:t>06/03/2019</a:t>
            </a:fld>
            <a:endParaRPr lang="fr-FR"/>
          </a:p>
        </p:txBody>
      </p:sp>
      <p:sp>
        <p:nvSpPr>
          <p:cNvPr id="5" name="Espace réservé du pied de page 4">
            <a:extLst>
              <a:ext uri="{FF2B5EF4-FFF2-40B4-BE49-F238E27FC236}">
                <a16:creationId xmlns:a16="http://schemas.microsoft.com/office/drawing/2014/main" id="{CAF67A5F-A228-4BF4-947E-71EBC025E8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B6D201-AEC5-47D3-9493-9503B12E391B}"/>
              </a:ext>
            </a:extLst>
          </p:cNvPr>
          <p:cNvSpPr>
            <a:spLocks noGrp="1"/>
          </p:cNvSpPr>
          <p:nvPr>
            <p:ph type="sldNum" sz="quarter" idx="12"/>
          </p:nvPr>
        </p:nvSpPr>
        <p:spPr/>
        <p:txBody>
          <a:bodyPr/>
          <a:lstStyle/>
          <a:p>
            <a:fld id="{75A8CF1A-D31E-4F5C-9F9C-1A77F15873A0}" type="slidenum">
              <a:rPr lang="fr-FR" smtClean="0"/>
              <a:t>‹N°›</a:t>
            </a:fld>
            <a:endParaRPr lang="fr-FR"/>
          </a:p>
        </p:txBody>
      </p:sp>
    </p:spTree>
    <p:extLst>
      <p:ext uri="{BB962C8B-B14F-4D97-AF65-F5344CB8AC3E}">
        <p14:creationId xmlns:p14="http://schemas.microsoft.com/office/powerpoint/2010/main" val="41891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FF200-FFEE-4E65-9A68-8331EE56E71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2CFCCD8-C13C-4ED5-A196-7DCDE8CA9768}"/>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688283-C726-4F86-B728-6D8059823483}"/>
              </a:ext>
            </a:extLst>
          </p:cNvPr>
          <p:cNvSpPr>
            <a:spLocks noGrp="1"/>
          </p:cNvSpPr>
          <p:nvPr>
            <p:ph type="dt" sz="half" idx="10"/>
          </p:nvPr>
        </p:nvSpPr>
        <p:spPr/>
        <p:txBody>
          <a:bodyPr/>
          <a:lstStyle/>
          <a:p>
            <a:fld id="{3E024F16-2A9F-4F38-B3EB-9FA8CAE3BDC0}" type="datetime1">
              <a:rPr lang="fr-FR" smtClean="0"/>
              <a:t>06/03/2019</a:t>
            </a:fld>
            <a:endParaRPr lang="fr-FR"/>
          </a:p>
        </p:txBody>
      </p:sp>
      <p:sp>
        <p:nvSpPr>
          <p:cNvPr id="5" name="Espace réservé du pied de page 4">
            <a:extLst>
              <a:ext uri="{FF2B5EF4-FFF2-40B4-BE49-F238E27FC236}">
                <a16:creationId xmlns:a16="http://schemas.microsoft.com/office/drawing/2014/main" id="{43F12AB4-C548-40F7-B149-2BCC7FE486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7CA9AD-88D9-4A99-A9DD-4EE148577A34}"/>
              </a:ext>
            </a:extLst>
          </p:cNvPr>
          <p:cNvSpPr>
            <a:spLocks noGrp="1"/>
          </p:cNvSpPr>
          <p:nvPr>
            <p:ph type="sldNum" sz="quarter" idx="12"/>
          </p:nvPr>
        </p:nvSpPr>
        <p:spPr/>
        <p:txBody>
          <a:bodyPr/>
          <a:lstStyle/>
          <a:p>
            <a:fld id="{75A8CF1A-D31E-4F5C-9F9C-1A77F15873A0}" type="slidenum">
              <a:rPr lang="fr-FR" smtClean="0"/>
              <a:t>‹N°›</a:t>
            </a:fld>
            <a:endParaRPr lang="fr-FR"/>
          </a:p>
        </p:txBody>
      </p:sp>
    </p:spTree>
    <p:extLst>
      <p:ext uri="{BB962C8B-B14F-4D97-AF65-F5344CB8AC3E}">
        <p14:creationId xmlns:p14="http://schemas.microsoft.com/office/powerpoint/2010/main" val="325000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F708481-9C3C-4242-A066-E5F039AF774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8DA0C6A-7A91-4E20-A81F-A5CF463C103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9D7F2E-CE72-4D29-80E2-5319CCEF3F50}"/>
              </a:ext>
            </a:extLst>
          </p:cNvPr>
          <p:cNvSpPr>
            <a:spLocks noGrp="1"/>
          </p:cNvSpPr>
          <p:nvPr>
            <p:ph type="dt" sz="half" idx="10"/>
          </p:nvPr>
        </p:nvSpPr>
        <p:spPr/>
        <p:txBody>
          <a:bodyPr/>
          <a:lstStyle/>
          <a:p>
            <a:fld id="{198A84D1-9C01-4B0A-B6A2-E8F129335CBC}" type="datetime1">
              <a:rPr lang="fr-FR" smtClean="0"/>
              <a:t>06/03/2019</a:t>
            </a:fld>
            <a:endParaRPr lang="fr-FR"/>
          </a:p>
        </p:txBody>
      </p:sp>
      <p:sp>
        <p:nvSpPr>
          <p:cNvPr id="5" name="Espace réservé du pied de page 4">
            <a:extLst>
              <a:ext uri="{FF2B5EF4-FFF2-40B4-BE49-F238E27FC236}">
                <a16:creationId xmlns:a16="http://schemas.microsoft.com/office/drawing/2014/main" id="{5A22F1AA-C89A-4713-813A-9D82C8C13A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1BEAD0-68B9-4D1F-9E7E-A6D5D5067E76}"/>
              </a:ext>
            </a:extLst>
          </p:cNvPr>
          <p:cNvSpPr>
            <a:spLocks noGrp="1"/>
          </p:cNvSpPr>
          <p:nvPr>
            <p:ph type="sldNum" sz="quarter" idx="12"/>
          </p:nvPr>
        </p:nvSpPr>
        <p:spPr/>
        <p:txBody>
          <a:bodyPr/>
          <a:lstStyle/>
          <a:p>
            <a:fld id="{75A8CF1A-D31E-4F5C-9F9C-1A77F15873A0}" type="slidenum">
              <a:rPr lang="fr-FR" smtClean="0"/>
              <a:t>‹N°›</a:t>
            </a:fld>
            <a:endParaRPr lang="fr-FR"/>
          </a:p>
        </p:txBody>
      </p:sp>
    </p:spTree>
    <p:extLst>
      <p:ext uri="{BB962C8B-B14F-4D97-AF65-F5344CB8AC3E}">
        <p14:creationId xmlns:p14="http://schemas.microsoft.com/office/powerpoint/2010/main" val="201505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4F3A2-02F0-4BFF-B77C-204A200764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8E1991-04B6-407B-BADA-482075AEB27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F58BD4-1A9B-4AAA-AE2F-789D1EA72BD0}"/>
              </a:ext>
            </a:extLst>
          </p:cNvPr>
          <p:cNvSpPr>
            <a:spLocks noGrp="1"/>
          </p:cNvSpPr>
          <p:nvPr>
            <p:ph type="dt" sz="half" idx="10"/>
          </p:nvPr>
        </p:nvSpPr>
        <p:spPr/>
        <p:txBody>
          <a:bodyPr/>
          <a:lstStyle/>
          <a:p>
            <a:fld id="{859E689F-8B63-490A-A55B-5179C7282A60}" type="datetime1">
              <a:rPr lang="fr-FR" smtClean="0"/>
              <a:t>06/03/2019</a:t>
            </a:fld>
            <a:endParaRPr lang="fr-FR"/>
          </a:p>
        </p:txBody>
      </p:sp>
      <p:sp>
        <p:nvSpPr>
          <p:cNvPr id="5" name="Espace réservé du pied de page 4">
            <a:extLst>
              <a:ext uri="{FF2B5EF4-FFF2-40B4-BE49-F238E27FC236}">
                <a16:creationId xmlns:a16="http://schemas.microsoft.com/office/drawing/2014/main" id="{4DE40CD3-5BC5-46B0-827E-7A38ED37EF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5B8F66-5758-443C-950D-D50F85C3EF63}"/>
              </a:ext>
            </a:extLst>
          </p:cNvPr>
          <p:cNvSpPr>
            <a:spLocks noGrp="1"/>
          </p:cNvSpPr>
          <p:nvPr>
            <p:ph type="sldNum" sz="quarter" idx="12"/>
          </p:nvPr>
        </p:nvSpPr>
        <p:spPr/>
        <p:txBody>
          <a:bodyPr/>
          <a:lstStyle/>
          <a:p>
            <a:fld id="{75A8CF1A-D31E-4F5C-9F9C-1A77F15873A0}" type="slidenum">
              <a:rPr lang="fr-FR" smtClean="0"/>
              <a:t>‹N°›</a:t>
            </a:fld>
            <a:endParaRPr lang="fr-FR"/>
          </a:p>
        </p:txBody>
      </p:sp>
    </p:spTree>
    <p:extLst>
      <p:ext uri="{BB962C8B-B14F-4D97-AF65-F5344CB8AC3E}">
        <p14:creationId xmlns:p14="http://schemas.microsoft.com/office/powerpoint/2010/main" val="397139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09337-559B-4518-A6BA-0304358674F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7FC56AF-E700-4829-A4BA-99DC7A1D2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BE2BD29-4889-4995-80B3-3EF2CD851733}"/>
              </a:ext>
            </a:extLst>
          </p:cNvPr>
          <p:cNvSpPr>
            <a:spLocks noGrp="1"/>
          </p:cNvSpPr>
          <p:nvPr>
            <p:ph type="dt" sz="half" idx="10"/>
          </p:nvPr>
        </p:nvSpPr>
        <p:spPr/>
        <p:txBody>
          <a:bodyPr/>
          <a:lstStyle/>
          <a:p>
            <a:fld id="{2BAFC0FA-1ED2-4B7F-A9FD-586ACE05161B}" type="datetime1">
              <a:rPr lang="fr-FR" smtClean="0"/>
              <a:t>06/03/2019</a:t>
            </a:fld>
            <a:endParaRPr lang="fr-FR"/>
          </a:p>
        </p:txBody>
      </p:sp>
      <p:sp>
        <p:nvSpPr>
          <p:cNvPr id="5" name="Espace réservé du pied de page 4">
            <a:extLst>
              <a:ext uri="{FF2B5EF4-FFF2-40B4-BE49-F238E27FC236}">
                <a16:creationId xmlns:a16="http://schemas.microsoft.com/office/drawing/2014/main" id="{889FCDB7-5B33-499B-A3EF-2C2BC1E3C0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602B14-932F-48B1-9551-05EC667EAF58}"/>
              </a:ext>
            </a:extLst>
          </p:cNvPr>
          <p:cNvSpPr>
            <a:spLocks noGrp="1"/>
          </p:cNvSpPr>
          <p:nvPr>
            <p:ph type="sldNum" sz="quarter" idx="12"/>
          </p:nvPr>
        </p:nvSpPr>
        <p:spPr/>
        <p:txBody>
          <a:bodyPr/>
          <a:lstStyle/>
          <a:p>
            <a:fld id="{75A8CF1A-D31E-4F5C-9F9C-1A77F15873A0}" type="slidenum">
              <a:rPr lang="fr-FR" smtClean="0"/>
              <a:t>‹N°›</a:t>
            </a:fld>
            <a:endParaRPr lang="fr-FR"/>
          </a:p>
        </p:txBody>
      </p:sp>
    </p:spTree>
    <p:extLst>
      <p:ext uri="{BB962C8B-B14F-4D97-AF65-F5344CB8AC3E}">
        <p14:creationId xmlns:p14="http://schemas.microsoft.com/office/powerpoint/2010/main" val="185634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416AA4-B335-4749-8AC5-8F11788361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986CA7F-C080-43DD-B683-CBB87EB40B6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B095E06-9FB2-4FEE-B29E-A757075B936E}"/>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E188515-13E2-44FA-AEF6-487017534D88}"/>
              </a:ext>
            </a:extLst>
          </p:cNvPr>
          <p:cNvSpPr>
            <a:spLocks noGrp="1"/>
          </p:cNvSpPr>
          <p:nvPr>
            <p:ph type="dt" sz="half" idx="10"/>
          </p:nvPr>
        </p:nvSpPr>
        <p:spPr/>
        <p:txBody>
          <a:bodyPr/>
          <a:lstStyle/>
          <a:p>
            <a:fld id="{648E01CA-BAE7-4834-8600-0B9FAD161228}" type="datetime1">
              <a:rPr lang="fr-FR" smtClean="0"/>
              <a:t>06/03/2019</a:t>
            </a:fld>
            <a:endParaRPr lang="fr-FR"/>
          </a:p>
        </p:txBody>
      </p:sp>
      <p:sp>
        <p:nvSpPr>
          <p:cNvPr id="6" name="Espace réservé du pied de page 5">
            <a:extLst>
              <a:ext uri="{FF2B5EF4-FFF2-40B4-BE49-F238E27FC236}">
                <a16:creationId xmlns:a16="http://schemas.microsoft.com/office/drawing/2014/main" id="{9706DD4A-5E7E-4A6C-B867-89522E83C3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D166E4-03EF-4912-AD30-F18B9B52004F}"/>
              </a:ext>
            </a:extLst>
          </p:cNvPr>
          <p:cNvSpPr>
            <a:spLocks noGrp="1"/>
          </p:cNvSpPr>
          <p:nvPr>
            <p:ph type="sldNum" sz="quarter" idx="12"/>
          </p:nvPr>
        </p:nvSpPr>
        <p:spPr/>
        <p:txBody>
          <a:bodyPr/>
          <a:lstStyle/>
          <a:p>
            <a:fld id="{75A8CF1A-D31E-4F5C-9F9C-1A77F15873A0}" type="slidenum">
              <a:rPr lang="fr-FR" smtClean="0"/>
              <a:t>‹N°›</a:t>
            </a:fld>
            <a:endParaRPr lang="fr-FR"/>
          </a:p>
        </p:txBody>
      </p:sp>
    </p:spTree>
    <p:extLst>
      <p:ext uri="{BB962C8B-B14F-4D97-AF65-F5344CB8AC3E}">
        <p14:creationId xmlns:p14="http://schemas.microsoft.com/office/powerpoint/2010/main" val="297572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E2D83-5CEF-4A1E-A65A-F31D95A317F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F0A0B70-9ECE-415C-82A9-3BCBA74DD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E2662C5-8962-4D64-B0CE-16397ECCB1A8}"/>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8EBED11-372D-4ECE-9F8B-7C5D6D908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59F818E-D171-466A-A42F-439E3ABF071B}"/>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618CA3B-52BB-4A24-B4B7-275CF6D1E8C0}"/>
              </a:ext>
            </a:extLst>
          </p:cNvPr>
          <p:cNvSpPr>
            <a:spLocks noGrp="1"/>
          </p:cNvSpPr>
          <p:nvPr>
            <p:ph type="dt" sz="half" idx="10"/>
          </p:nvPr>
        </p:nvSpPr>
        <p:spPr/>
        <p:txBody>
          <a:bodyPr/>
          <a:lstStyle/>
          <a:p>
            <a:fld id="{C1CCA6AF-2515-48FA-9EA5-CE13B4339598}" type="datetime1">
              <a:rPr lang="fr-FR" smtClean="0"/>
              <a:t>06/03/2019</a:t>
            </a:fld>
            <a:endParaRPr lang="fr-FR"/>
          </a:p>
        </p:txBody>
      </p:sp>
      <p:sp>
        <p:nvSpPr>
          <p:cNvPr id="8" name="Espace réservé du pied de page 7">
            <a:extLst>
              <a:ext uri="{FF2B5EF4-FFF2-40B4-BE49-F238E27FC236}">
                <a16:creationId xmlns:a16="http://schemas.microsoft.com/office/drawing/2014/main" id="{13F0ECC3-0584-49E3-B079-4360AC9505C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0224F66-5539-4062-B924-34EBD6AEF0D1}"/>
              </a:ext>
            </a:extLst>
          </p:cNvPr>
          <p:cNvSpPr>
            <a:spLocks noGrp="1"/>
          </p:cNvSpPr>
          <p:nvPr>
            <p:ph type="sldNum" sz="quarter" idx="12"/>
          </p:nvPr>
        </p:nvSpPr>
        <p:spPr/>
        <p:txBody>
          <a:bodyPr/>
          <a:lstStyle/>
          <a:p>
            <a:fld id="{75A8CF1A-D31E-4F5C-9F9C-1A77F15873A0}" type="slidenum">
              <a:rPr lang="fr-FR" smtClean="0"/>
              <a:t>‹N°›</a:t>
            </a:fld>
            <a:endParaRPr lang="fr-FR"/>
          </a:p>
        </p:txBody>
      </p:sp>
    </p:spTree>
    <p:extLst>
      <p:ext uri="{BB962C8B-B14F-4D97-AF65-F5344CB8AC3E}">
        <p14:creationId xmlns:p14="http://schemas.microsoft.com/office/powerpoint/2010/main" val="223454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9BB395-B499-4CD3-BBEA-8F735E591EB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7A7132D-8E06-4C02-B723-57BD60EFA1AF}"/>
              </a:ext>
            </a:extLst>
          </p:cNvPr>
          <p:cNvSpPr>
            <a:spLocks noGrp="1"/>
          </p:cNvSpPr>
          <p:nvPr>
            <p:ph type="dt" sz="half" idx="10"/>
          </p:nvPr>
        </p:nvSpPr>
        <p:spPr/>
        <p:txBody>
          <a:bodyPr/>
          <a:lstStyle/>
          <a:p>
            <a:fld id="{7882CE13-85FF-434E-9812-860A85E460BD}" type="datetime1">
              <a:rPr lang="fr-FR" smtClean="0"/>
              <a:t>06/03/2019</a:t>
            </a:fld>
            <a:endParaRPr lang="fr-FR"/>
          </a:p>
        </p:txBody>
      </p:sp>
      <p:sp>
        <p:nvSpPr>
          <p:cNvPr id="4" name="Espace réservé du pied de page 3">
            <a:extLst>
              <a:ext uri="{FF2B5EF4-FFF2-40B4-BE49-F238E27FC236}">
                <a16:creationId xmlns:a16="http://schemas.microsoft.com/office/drawing/2014/main" id="{D8B46D9F-5474-4DDD-9C43-589180BFE61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67A24CF-03F0-4415-9E5F-0FD4230613E5}"/>
              </a:ext>
            </a:extLst>
          </p:cNvPr>
          <p:cNvSpPr>
            <a:spLocks noGrp="1"/>
          </p:cNvSpPr>
          <p:nvPr>
            <p:ph type="sldNum" sz="quarter" idx="12"/>
          </p:nvPr>
        </p:nvSpPr>
        <p:spPr/>
        <p:txBody>
          <a:bodyPr/>
          <a:lstStyle/>
          <a:p>
            <a:fld id="{75A8CF1A-D31E-4F5C-9F9C-1A77F15873A0}" type="slidenum">
              <a:rPr lang="fr-FR" smtClean="0"/>
              <a:t>‹N°›</a:t>
            </a:fld>
            <a:endParaRPr lang="fr-FR"/>
          </a:p>
        </p:txBody>
      </p:sp>
    </p:spTree>
    <p:extLst>
      <p:ext uri="{BB962C8B-B14F-4D97-AF65-F5344CB8AC3E}">
        <p14:creationId xmlns:p14="http://schemas.microsoft.com/office/powerpoint/2010/main" val="8840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D2803C-118D-4BBD-A231-D0DEB3DF2B67}"/>
              </a:ext>
            </a:extLst>
          </p:cNvPr>
          <p:cNvSpPr>
            <a:spLocks noGrp="1"/>
          </p:cNvSpPr>
          <p:nvPr>
            <p:ph type="dt" sz="half" idx="10"/>
          </p:nvPr>
        </p:nvSpPr>
        <p:spPr/>
        <p:txBody>
          <a:bodyPr/>
          <a:lstStyle/>
          <a:p>
            <a:fld id="{472891F9-3103-498E-8753-F09C8BABA4B5}" type="datetime1">
              <a:rPr lang="fr-FR" smtClean="0"/>
              <a:t>06/03/2019</a:t>
            </a:fld>
            <a:endParaRPr lang="fr-FR"/>
          </a:p>
        </p:txBody>
      </p:sp>
      <p:sp>
        <p:nvSpPr>
          <p:cNvPr id="3" name="Espace réservé du pied de page 2">
            <a:extLst>
              <a:ext uri="{FF2B5EF4-FFF2-40B4-BE49-F238E27FC236}">
                <a16:creationId xmlns:a16="http://schemas.microsoft.com/office/drawing/2014/main" id="{B4542D54-6A84-4BB9-B188-EF7D5528363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E61D8D4-202F-4F18-BC60-A4E48714DDAA}"/>
              </a:ext>
            </a:extLst>
          </p:cNvPr>
          <p:cNvSpPr>
            <a:spLocks noGrp="1"/>
          </p:cNvSpPr>
          <p:nvPr>
            <p:ph type="sldNum" sz="quarter" idx="12"/>
          </p:nvPr>
        </p:nvSpPr>
        <p:spPr/>
        <p:txBody>
          <a:bodyPr/>
          <a:lstStyle/>
          <a:p>
            <a:fld id="{75A8CF1A-D31E-4F5C-9F9C-1A77F15873A0}" type="slidenum">
              <a:rPr lang="fr-FR" smtClean="0"/>
              <a:t>‹N°›</a:t>
            </a:fld>
            <a:endParaRPr lang="fr-FR"/>
          </a:p>
        </p:txBody>
      </p:sp>
    </p:spTree>
    <p:extLst>
      <p:ext uri="{BB962C8B-B14F-4D97-AF65-F5344CB8AC3E}">
        <p14:creationId xmlns:p14="http://schemas.microsoft.com/office/powerpoint/2010/main" val="286158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E6AE9-0619-48EA-BA90-455D4FC61E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350F627-B218-4272-8213-12C3C3193B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18C1F4-7A59-49E2-B87C-17E16FD73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FABC8FA-B5BD-43C2-ADF4-378DE77D81B7}"/>
              </a:ext>
            </a:extLst>
          </p:cNvPr>
          <p:cNvSpPr>
            <a:spLocks noGrp="1"/>
          </p:cNvSpPr>
          <p:nvPr>
            <p:ph type="dt" sz="half" idx="10"/>
          </p:nvPr>
        </p:nvSpPr>
        <p:spPr/>
        <p:txBody>
          <a:bodyPr/>
          <a:lstStyle/>
          <a:p>
            <a:fld id="{150E1D84-FCD2-43B8-8AFB-007F14EA29C0}" type="datetime1">
              <a:rPr lang="fr-FR" smtClean="0"/>
              <a:t>06/03/2019</a:t>
            </a:fld>
            <a:endParaRPr lang="fr-FR"/>
          </a:p>
        </p:txBody>
      </p:sp>
      <p:sp>
        <p:nvSpPr>
          <p:cNvPr id="6" name="Espace réservé du pied de page 5">
            <a:extLst>
              <a:ext uri="{FF2B5EF4-FFF2-40B4-BE49-F238E27FC236}">
                <a16:creationId xmlns:a16="http://schemas.microsoft.com/office/drawing/2014/main" id="{6765E9AC-A4C6-42C3-86DF-58D59BA86C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B8B148-16AD-4142-8E1A-2CC9EACA9FDD}"/>
              </a:ext>
            </a:extLst>
          </p:cNvPr>
          <p:cNvSpPr>
            <a:spLocks noGrp="1"/>
          </p:cNvSpPr>
          <p:nvPr>
            <p:ph type="sldNum" sz="quarter" idx="12"/>
          </p:nvPr>
        </p:nvSpPr>
        <p:spPr/>
        <p:txBody>
          <a:bodyPr/>
          <a:lstStyle/>
          <a:p>
            <a:fld id="{75A8CF1A-D31E-4F5C-9F9C-1A77F15873A0}" type="slidenum">
              <a:rPr lang="fr-FR" smtClean="0"/>
              <a:t>‹N°›</a:t>
            </a:fld>
            <a:endParaRPr lang="fr-FR"/>
          </a:p>
        </p:txBody>
      </p:sp>
    </p:spTree>
    <p:extLst>
      <p:ext uri="{BB962C8B-B14F-4D97-AF65-F5344CB8AC3E}">
        <p14:creationId xmlns:p14="http://schemas.microsoft.com/office/powerpoint/2010/main" val="275146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FB242B-E1BC-49A9-85BC-88A718FFC8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8E91679-C3B3-453C-BF48-5369D1051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A3A887-5737-439A-9633-7E98F8053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AABE30D-86B9-4C10-8ADF-79D5DAEB229E}"/>
              </a:ext>
            </a:extLst>
          </p:cNvPr>
          <p:cNvSpPr>
            <a:spLocks noGrp="1"/>
          </p:cNvSpPr>
          <p:nvPr>
            <p:ph type="dt" sz="half" idx="10"/>
          </p:nvPr>
        </p:nvSpPr>
        <p:spPr/>
        <p:txBody>
          <a:bodyPr/>
          <a:lstStyle/>
          <a:p>
            <a:fld id="{73A9FA61-C356-45D4-846E-1C089817FD4D}" type="datetime1">
              <a:rPr lang="fr-FR" smtClean="0"/>
              <a:t>06/03/2019</a:t>
            </a:fld>
            <a:endParaRPr lang="fr-FR"/>
          </a:p>
        </p:txBody>
      </p:sp>
      <p:sp>
        <p:nvSpPr>
          <p:cNvPr id="6" name="Espace réservé du pied de page 5">
            <a:extLst>
              <a:ext uri="{FF2B5EF4-FFF2-40B4-BE49-F238E27FC236}">
                <a16:creationId xmlns:a16="http://schemas.microsoft.com/office/drawing/2014/main" id="{8D0567E5-CD37-45D3-8DC3-928AF6B3EAD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1C64E8-F499-4A8B-BB31-B49D6EF531A2}"/>
              </a:ext>
            </a:extLst>
          </p:cNvPr>
          <p:cNvSpPr>
            <a:spLocks noGrp="1"/>
          </p:cNvSpPr>
          <p:nvPr>
            <p:ph type="sldNum" sz="quarter" idx="12"/>
          </p:nvPr>
        </p:nvSpPr>
        <p:spPr/>
        <p:txBody>
          <a:bodyPr/>
          <a:lstStyle/>
          <a:p>
            <a:fld id="{75A8CF1A-D31E-4F5C-9F9C-1A77F15873A0}" type="slidenum">
              <a:rPr lang="fr-FR" smtClean="0"/>
              <a:t>‹N°›</a:t>
            </a:fld>
            <a:endParaRPr lang="fr-FR"/>
          </a:p>
        </p:txBody>
      </p:sp>
    </p:spTree>
    <p:extLst>
      <p:ext uri="{BB962C8B-B14F-4D97-AF65-F5344CB8AC3E}">
        <p14:creationId xmlns:p14="http://schemas.microsoft.com/office/powerpoint/2010/main" val="211007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60FB201-6AF3-4704-8F07-A687EA0F4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914BB57-3785-437D-8B1F-E75162245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E92527-C67F-422F-9848-8E69C317F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212D2-C71F-43FA-A16E-B208BBD6A547}" type="datetime1">
              <a:rPr lang="fr-FR" smtClean="0"/>
              <a:t>06/03/2019</a:t>
            </a:fld>
            <a:endParaRPr lang="fr-FR"/>
          </a:p>
        </p:txBody>
      </p:sp>
      <p:sp>
        <p:nvSpPr>
          <p:cNvPr id="5" name="Espace réservé du pied de page 4">
            <a:extLst>
              <a:ext uri="{FF2B5EF4-FFF2-40B4-BE49-F238E27FC236}">
                <a16:creationId xmlns:a16="http://schemas.microsoft.com/office/drawing/2014/main" id="{3D43827C-6C40-458E-AD46-82414F4E9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410FF25-5728-4C35-AC4B-BA5CD5055D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8CF1A-D31E-4F5C-9F9C-1A77F15873A0}" type="slidenum">
              <a:rPr lang="fr-FR" smtClean="0"/>
              <a:t>‹N°›</a:t>
            </a:fld>
            <a:endParaRPr lang="fr-FR"/>
          </a:p>
        </p:txBody>
      </p:sp>
    </p:spTree>
    <p:extLst>
      <p:ext uri="{BB962C8B-B14F-4D97-AF65-F5344CB8AC3E}">
        <p14:creationId xmlns:p14="http://schemas.microsoft.com/office/powerpoint/2010/main" val="2985044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hyperlink" Target="http://dominique.thillaud.free.fr/images/polygonal.html" TargetMode="External"/><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hyperlink" Target="http://www.ancient-origins.net/ancient-places-americas/unravelling-mystery-behind-megalithic-stone-walls-saksaywaman-001470" TargetMode="External"/><Relationship Id="rId7" Type="http://schemas.openxmlformats.org/officeDocument/2006/relationships/hyperlink" Target="https://fr.wikipedia.org/wiki/British_Museum" TargetMode="External"/><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png"/><Relationship Id="rId9" Type="http://schemas.openxmlformats.org/officeDocument/2006/relationships/hyperlink" Target="https://fr.wikipedia.org/wiki/Mus%C3%A9e_du_quai_Branl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1.jpg"/><Relationship Id="rId7" Type="http://schemas.openxmlformats.org/officeDocument/2006/relationships/image" Target="../media/image44.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hyperlink" Target="https://fr.wikipedia.org/wiki/Khumjung" TargetMode="External"/><Relationship Id="rId5" Type="http://schemas.openxmlformats.org/officeDocument/2006/relationships/image" Target="../media/image43.jpg"/><Relationship Id="rId4" Type="http://schemas.openxmlformats.org/officeDocument/2006/relationships/image" Target="../media/image42.jpg"/><Relationship Id="rId9" Type="http://schemas.openxmlformats.org/officeDocument/2006/relationships/image" Target="../media/image46.jp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g"/><Relationship Id="rId7" Type="http://schemas.openxmlformats.org/officeDocument/2006/relationships/image" Target="../media/image52.pn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png"/><Relationship Id="rId10" Type="http://schemas.openxmlformats.org/officeDocument/2006/relationships/image" Target="../media/image55.jpg"/><Relationship Id="rId4" Type="http://schemas.openxmlformats.org/officeDocument/2006/relationships/image" Target="../media/image49.jpg"/><Relationship Id="rId9" Type="http://schemas.openxmlformats.org/officeDocument/2006/relationships/image" Target="../media/image54.jpg"/></Relationships>
</file>

<file path=ppt/slides/_rels/slide1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hyperlink" Target="https://www.eveprogramme.com/25198/prophetieautorealisatric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lafeecocoon.com/reflexologie-plantaire/" TargetMode="External"/><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leblogdestella.over-blog.com/2016/08/l-iridologie-mais-qu-est-ce-que-c-est.html" TargetMode="External"/><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astrologiesiderale.eklablog.fr/l-astrologie-de-la-prophetie-auto-realisatrice-a130301006" TargetMode="External"/><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jpg"/></Relationships>
</file>

<file path=ppt/slides/_rels/slide22.xml.rels><?xml version="1.0" encoding="UTF-8" standalone="yes"?>
<Relationships xmlns="http://schemas.openxmlformats.org/package/2006/relationships"><Relationship Id="rId3" Type="http://schemas.openxmlformats.org/officeDocument/2006/relationships/hyperlink" Target="https://fr.wikipedia.org/wiki/Horloge_hydraulique_antique" TargetMode="External"/><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8.jpg"/><Relationship Id="rId7" Type="http://schemas.openxmlformats.org/officeDocument/2006/relationships/image" Target="../media/image29.jp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hyperlink" Target="https://fr.wikipedia.org/wiki/Palenque" TargetMode="External"/><Relationship Id="rId5" Type="http://schemas.openxmlformats.org/officeDocument/2006/relationships/hyperlink" Target="https://fr.wikipedia.org/wiki/Civilisation_maya" TargetMode="External"/><Relationship Id="rId4" Type="http://schemas.openxmlformats.org/officeDocument/2006/relationships/hyperlink" Target="https://fr.wikipedia.org/wiki/Ahau_(Aja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25D9232-9942-4D6F-901D-B82A87C18FBA}"/>
              </a:ext>
            </a:extLst>
          </p:cNvPr>
          <p:cNvSpPr txBox="1"/>
          <p:nvPr/>
        </p:nvSpPr>
        <p:spPr>
          <a:xfrm>
            <a:off x="1435395" y="1148316"/>
            <a:ext cx="9643731" cy="646331"/>
          </a:xfrm>
          <a:prstGeom prst="rect">
            <a:avLst/>
          </a:prstGeom>
          <a:noFill/>
        </p:spPr>
        <p:txBody>
          <a:bodyPr wrap="square" rtlCol="0">
            <a:spAutoFit/>
          </a:bodyPr>
          <a:lstStyle/>
          <a:p>
            <a:pPr algn="ctr"/>
            <a:r>
              <a:rPr lang="fr-FR" sz="3600" b="1" dirty="0"/>
              <a:t>Les croyances à l’épreuve de l’esprit critique</a:t>
            </a:r>
          </a:p>
        </p:txBody>
      </p:sp>
      <p:sp>
        <p:nvSpPr>
          <p:cNvPr id="5" name="ZoneTexte 4">
            <a:extLst>
              <a:ext uri="{FF2B5EF4-FFF2-40B4-BE49-F238E27FC236}">
                <a16:creationId xmlns:a16="http://schemas.microsoft.com/office/drawing/2014/main" id="{A4D320BA-9B52-4ADE-BF21-E9B35B170DB9}"/>
              </a:ext>
            </a:extLst>
          </p:cNvPr>
          <p:cNvSpPr txBox="1"/>
          <p:nvPr/>
        </p:nvSpPr>
        <p:spPr>
          <a:xfrm>
            <a:off x="4086446" y="2455568"/>
            <a:ext cx="4019107" cy="369332"/>
          </a:xfrm>
          <a:prstGeom prst="rect">
            <a:avLst/>
          </a:prstGeom>
          <a:noFill/>
        </p:spPr>
        <p:txBody>
          <a:bodyPr wrap="square" rtlCol="0">
            <a:spAutoFit/>
          </a:bodyPr>
          <a:lstStyle/>
          <a:p>
            <a:pPr algn="ctr"/>
            <a:r>
              <a:rPr lang="fr-FR" i="1" dirty="0"/>
              <a:t>Conférence de Benjamin LISAN</a:t>
            </a:r>
          </a:p>
        </p:txBody>
      </p:sp>
      <p:sp>
        <p:nvSpPr>
          <p:cNvPr id="6" name="Rectangle 5">
            <a:extLst>
              <a:ext uri="{FF2B5EF4-FFF2-40B4-BE49-F238E27FC236}">
                <a16:creationId xmlns:a16="http://schemas.microsoft.com/office/drawing/2014/main" id="{81408B6C-5361-441F-9CC6-5410DA26CCFE}"/>
              </a:ext>
            </a:extLst>
          </p:cNvPr>
          <p:cNvSpPr/>
          <p:nvPr/>
        </p:nvSpPr>
        <p:spPr>
          <a:xfrm>
            <a:off x="2804551" y="3658245"/>
            <a:ext cx="6905417" cy="369332"/>
          </a:xfrm>
          <a:prstGeom prst="rect">
            <a:avLst/>
          </a:prstGeom>
        </p:spPr>
        <p:txBody>
          <a:bodyPr wrap="none">
            <a:spAutoFit/>
          </a:bodyPr>
          <a:lstStyle/>
          <a:p>
            <a:pPr algn="ctr"/>
            <a:r>
              <a:rPr lang="fr-FR" dirty="0">
                <a:latin typeface="Calibri" panose="020F0502020204030204" pitchFamily="34" charset="0"/>
                <a:ea typeface="Calibri" panose="020F0502020204030204" pitchFamily="34" charset="0"/>
                <a:cs typeface="Times New Roman" panose="02020603050405020304" pitchFamily="18" charset="0"/>
              </a:rPr>
              <a:t>Donnée le 4 avril 2019, au Patronage laïc Jules Vallès, dans le 15° à Paris</a:t>
            </a:r>
            <a:endParaRPr lang="fr-FR" dirty="0"/>
          </a:p>
        </p:txBody>
      </p:sp>
      <p:sp>
        <p:nvSpPr>
          <p:cNvPr id="7" name="Espace réservé du numéro de diapositive 6">
            <a:extLst>
              <a:ext uri="{FF2B5EF4-FFF2-40B4-BE49-F238E27FC236}">
                <a16:creationId xmlns:a16="http://schemas.microsoft.com/office/drawing/2014/main" id="{2F51A64C-7B20-48ED-88EA-34198BC55DA2}"/>
              </a:ext>
            </a:extLst>
          </p:cNvPr>
          <p:cNvSpPr>
            <a:spLocks noGrp="1"/>
          </p:cNvSpPr>
          <p:nvPr>
            <p:ph type="sldNum" sz="quarter" idx="12"/>
          </p:nvPr>
        </p:nvSpPr>
        <p:spPr/>
        <p:txBody>
          <a:bodyPr/>
          <a:lstStyle/>
          <a:p>
            <a:fld id="{75A8CF1A-D31E-4F5C-9F9C-1A77F15873A0}" type="slidenum">
              <a:rPr lang="fr-FR" smtClean="0"/>
              <a:t>1</a:t>
            </a:fld>
            <a:endParaRPr lang="fr-FR"/>
          </a:p>
        </p:txBody>
      </p:sp>
    </p:spTree>
    <p:extLst>
      <p:ext uri="{BB962C8B-B14F-4D97-AF65-F5344CB8AC3E}">
        <p14:creationId xmlns:p14="http://schemas.microsoft.com/office/powerpoint/2010/main" val="148312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9291D2-08B6-491E-A7EB-926FA3128BCF}"/>
              </a:ext>
            </a:extLst>
          </p:cNvPr>
          <p:cNvSpPr>
            <a:spLocks noGrp="1"/>
          </p:cNvSpPr>
          <p:nvPr>
            <p:ph type="sldNum" sz="quarter" idx="12"/>
          </p:nvPr>
        </p:nvSpPr>
        <p:spPr>
          <a:xfrm>
            <a:off x="11273974" y="162515"/>
            <a:ext cx="753140" cy="365125"/>
          </a:xfrm>
        </p:spPr>
        <p:txBody>
          <a:bodyPr/>
          <a:lstStyle/>
          <a:p>
            <a:fld id="{75A8CF1A-D31E-4F5C-9F9C-1A77F15873A0}" type="slidenum">
              <a:rPr lang="fr-FR" smtClean="0"/>
              <a:t>10</a:t>
            </a:fld>
            <a:endParaRPr lang="fr-FR" dirty="0"/>
          </a:p>
        </p:txBody>
      </p:sp>
      <p:sp>
        <p:nvSpPr>
          <p:cNvPr id="3" name="ZoneTexte 2">
            <a:extLst>
              <a:ext uri="{FF2B5EF4-FFF2-40B4-BE49-F238E27FC236}">
                <a16:creationId xmlns:a16="http://schemas.microsoft.com/office/drawing/2014/main" id="{FBECCAD5-7C6D-4C98-B712-6903436CA64B}"/>
              </a:ext>
            </a:extLst>
          </p:cNvPr>
          <p:cNvSpPr txBox="1"/>
          <p:nvPr/>
        </p:nvSpPr>
        <p:spPr>
          <a:xfrm>
            <a:off x="1607901" y="6372513"/>
            <a:ext cx="5811690" cy="369332"/>
          </a:xfrm>
          <a:prstGeom prst="rect">
            <a:avLst/>
          </a:prstGeom>
          <a:noFill/>
        </p:spPr>
        <p:txBody>
          <a:bodyPr wrap="square" rtlCol="0">
            <a:spAutoFit/>
          </a:bodyPr>
          <a:lstStyle/>
          <a:p>
            <a:pPr algn="ctr"/>
            <a:r>
              <a:rPr lang="fr-FR" dirty="0"/>
              <a:t>« Archéologie mystérieuse » et archéologie scientifique.</a:t>
            </a:r>
          </a:p>
        </p:txBody>
      </p:sp>
      <p:sp>
        <p:nvSpPr>
          <p:cNvPr id="4" name="Rectangle 3">
            <a:extLst>
              <a:ext uri="{FF2B5EF4-FFF2-40B4-BE49-F238E27FC236}">
                <a16:creationId xmlns:a16="http://schemas.microsoft.com/office/drawing/2014/main" id="{0ED25081-91FC-469A-AFFF-B8A69E2745CC}"/>
              </a:ext>
            </a:extLst>
          </p:cNvPr>
          <p:cNvSpPr/>
          <p:nvPr/>
        </p:nvSpPr>
        <p:spPr>
          <a:xfrm>
            <a:off x="1849785" y="5468692"/>
            <a:ext cx="3747409" cy="646331"/>
          </a:xfrm>
          <a:prstGeom prst="rect">
            <a:avLst/>
          </a:prstGeom>
        </p:spPr>
        <p:txBody>
          <a:bodyPr wrap="square">
            <a:spAutoFit/>
          </a:bodyPr>
          <a:lstStyle/>
          <a:p>
            <a:pPr algn="ctr"/>
            <a:r>
              <a:rPr lang="fr-FR" dirty="0"/>
              <a:t>Les tailleurs de pierre de </a:t>
            </a:r>
            <a:r>
              <a:rPr lang="fr-FR" dirty="0" err="1"/>
              <a:t>Guédelon</a:t>
            </a:r>
            <a:r>
              <a:rPr lang="fr-FR" dirty="0"/>
              <a:t> utilisant un gabarit en bois</a:t>
            </a:r>
          </a:p>
        </p:txBody>
      </p:sp>
      <p:pic>
        <p:nvPicPr>
          <p:cNvPr id="5" name="Image 4">
            <a:extLst>
              <a:ext uri="{FF2B5EF4-FFF2-40B4-BE49-F238E27FC236}">
                <a16:creationId xmlns:a16="http://schemas.microsoft.com/office/drawing/2014/main" id="{BF7A7753-A477-4617-A4E2-593E317B4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07" y="3446632"/>
            <a:ext cx="2466975" cy="1847850"/>
          </a:xfrm>
          <a:prstGeom prst="rect">
            <a:avLst/>
          </a:prstGeom>
        </p:spPr>
      </p:pic>
      <p:pic>
        <p:nvPicPr>
          <p:cNvPr id="6" name="Image 5" descr="Une image contenant bâtiment, terrain, extérieur, personne&#10;&#10;Description générée automatiquement">
            <a:extLst>
              <a:ext uri="{FF2B5EF4-FFF2-40B4-BE49-F238E27FC236}">
                <a16:creationId xmlns:a16="http://schemas.microsoft.com/office/drawing/2014/main" id="{436B6E28-A993-4C9D-A43E-44A8C5CA9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74" y="166579"/>
            <a:ext cx="2758227" cy="2066088"/>
          </a:xfrm>
          <a:prstGeom prst="rect">
            <a:avLst/>
          </a:prstGeom>
        </p:spPr>
      </p:pic>
      <p:sp>
        <p:nvSpPr>
          <p:cNvPr id="7" name="ZoneTexte 6">
            <a:extLst>
              <a:ext uri="{FF2B5EF4-FFF2-40B4-BE49-F238E27FC236}">
                <a16:creationId xmlns:a16="http://schemas.microsoft.com/office/drawing/2014/main" id="{DAE0FA87-6C2B-4AE0-B8EF-612A2CE19BF2}"/>
              </a:ext>
            </a:extLst>
          </p:cNvPr>
          <p:cNvSpPr txBox="1"/>
          <p:nvPr/>
        </p:nvSpPr>
        <p:spPr>
          <a:xfrm>
            <a:off x="640374" y="2302925"/>
            <a:ext cx="2879021" cy="646331"/>
          </a:xfrm>
          <a:prstGeom prst="rect">
            <a:avLst/>
          </a:prstGeom>
          <a:noFill/>
        </p:spPr>
        <p:txBody>
          <a:bodyPr wrap="square" rtlCol="0">
            <a:spAutoFit/>
          </a:bodyPr>
          <a:lstStyle/>
          <a:p>
            <a:pPr algn="ctr"/>
            <a:r>
              <a:rPr lang="fr-FR" dirty="0"/>
              <a:t>Agencement polygonal des pierres à Cuzco</a:t>
            </a:r>
          </a:p>
        </p:txBody>
      </p:sp>
      <p:sp>
        <p:nvSpPr>
          <p:cNvPr id="8" name="ZoneTexte 7">
            <a:extLst>
              <a:ext uri="{FF2B5EF4-FFF2-40B4-BE49-F238E27FC236}">
                <a16:creationId xmlns:a16="http://schemas.microsoft.com/office/drawing/2014/main" id="{20058B60-08BA-484C-97BC-6ECBDDB6CBD1}"/>
              </a:ext>
            </a:extLst>
          </p:cNvPr>
          <p:cNvSpPr txBox="1"/>
          <p:nvPr/>
        </p:nvSpPr>
        <p:spPr>
          <a:xfrm>
            <a:off x="274563" y="6329982"/>
            <a:ext cx="801823" cy="369332"/>
          </a:xfrm>
          <a:prstGeom prst="rect">
            <a:avLst/>
          </a:prstGeom>
          <a:noFill/>
        </p:spPr>
        <p:txBody>
          <a:bodyPr wrap="none" rtlCol="0">
            <a:spAutoFit/>
          </a:bodyPr>
          <a:lstStyle/>
          <a:p>
            <a:r>
              <a:rPr lang="fr-FR" dirty="0"/>
              <a:t>Fig. 6d</a:t>
            </a:r>
          </a:p>
        </p:txBody>
      </p:sp>
      <p:pic>
        <p:nvPicPr>
          <p:cNvPr id="12" name="Image 11" descr="Une image contenant extérieur, terrain, roche, bâtiment&#10;&#10;Description générée automatiquement">
            <a:extLst>
              <a:ext uri="{FF2B5EF4-FFF2-40B4-BE49-F238E27FC236}">
                <a16:creationId xmlns:a16="http://schemas.microsoft.com/office/drawing/2014/main" id="{582CBF66-4305-4B3A-9AB5-36A71BB33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901" y="166579"/>
            <a:ext cx="2667000" cy="1781175"/>
          </a:xfrm>
          <a:prstGeom prst="rect">
            <a:avLst/>
          </a:prstGeom>
        </p:spPr>
      </p:pic>
      <p:graphicFrame>
        <p:nvGraphicFramePr>
          <p:cNvPr id="13" name="Tableau 12">
            <a:extLst>
              <a:ext uri="{FF2B5EF4-FFF2-40B4-BE49-F238E27FC236}">
                <a16:creationId xmlns:a16="http://schemas.microsoft.com/office/drawing/2014/main" id="{166F9B1A-F596-4EAC-9942-69161B60C6B9}"/>
              </a:ext>
            </a:extLst>
          </p:cNvPr>
          <p:cNvGraphicFramePr>
            <a:graphicFrameLocks noGrp="1"/>
          </p:cNvGraphicFramePr>
          <p:nvPr>
            <p:extLst>
              <p:ext uri="{D42A27DB-BD31-4B8C-83A1-F6EECF244321}">
                <p14:modId xmlns:p14="http://schemas.microsoft.com/office/powerpoint/2010/main" val="2599534066"/>
              </p:ext>
            </p:extLst>
          </p:nvPr>
        </p:nvGraphicFramePr>
        <p:xfrm>
          <a:off x="5411972" y="1947754"/>
          <a:ext cx="6539023" cy="1188720"/>
        </p:xfrm>
        <a:graphic>
          <a:graphicData uri="http://schemas.openxmlformats.org/drawingml/2006/table">
            <a:tbl>
              <a:tblPr/>
              <a:tblGrid>
                <a:gridCol w="6539023">
                  <a:extLst>
                    <a:ext uri="{9D8B030D-6E8A-4147-A177-3AD203B41FA5}">
                      <a16:colId xmlns:a16="http://schemas.microsoft.com/office/drawing/2014/main" val="1909819236"/>
                    </a:ext>
                  </a:extLst>
                </a:gridCol>
              </a:tblGrid>
              <a:tr h="365126">
                <a:tc>
                  <a:txBody>
                    <a:bodyPr/>
                    <a:lstStyle/>
                    <a:p>
                      <a:pPr algn="ctr"/>
                      <a:r>
                        <a:rPr lang="fr-FR" i="0" dirty="0">
                          <a:effectLst/>
                        </a:rPr>
                        <a:t>Détail du mur de soutènement de la terrasse du temple d'Apollon à Delphes. © </a:t>
                      </a:r>
                      <a:r>
                        <a:rPr lang="fr-FR" i="0" u="none" strike="noStrike" dirty="0">
                          <a:solidFill>
                            <a:srgbClr val="888888"/>
                          </a:solidFill>
                          <a:effectLst/>
                          <a:hlinkClick r:id="rId5"/>
                        </a:rPr>
                        <a:t>Dominique </a:t>
                      </a:r>
                      <a:r>
                        <a:rPr lang="fr-FR" i="0" u="none" strike="noStrike" dirty="0" err="1">
                          <a:solidFill>
                            <a:srgbClr val="888888"/>
                          </a:solidFill>
                          <a:effectLst/>
                          <a:hlinkClick r:id="rId5"/>
                        </a:rPr>
                        <a:t>Thillaud</a:t>
                      </a:r>
                      <a:r>
                        <a:rPr lang="fr-FR" i="0" u="none" strike="noStrike" dirty="0">
                          <a:solidFill>
                            <a:srgbClr val="888888"/>
                          </a:solidFill>
                          <a:effectLst/>
                        </a:rPr>
                        <a:t>. </a:t>
                      </a:r>
                      <a:r>
                        <a:rPr lang="fr-FR" sz="1800" b="0" i="0" kern="1200" dirty="0">
                          <a:solidFill>
                            <a:schemeClr val="tx1"/>
                          </a:solidFill>
                          <a:effectLst/>
                          <a:latin typeface="+mn-lt"/>
                          <a:ea typeface="+mn-ea"/>
                          <a:cs typeface="+mn-cs"/>
                        </a:rPr>
                        <a:t>Les incas n'étaient pas les seuls à construire ce type de murs, on en trouve dans le pourtour méditerranéen, par exemple.</a:t>
                      </a:r>
                      <a:endParaRPr lang="fr-FR" i="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687580383"/>
                  </a:ext>
                </a:extLst>
              </a:tr>
            </a:tbl>
          </a:graphicData>
        </a:graphic>
      </p:graphicFrame>
      <p:pic>
        <p:nvPicPr>
          <p:cNvPr id="15" name="Image 14">
            <a:extLst>
              <a:ext uri="{FF2B5EF4-FFF2-40B4-BE49-F238E27FC236}">
                <a16:creationId xmlns:a16="http://schemas.microsoft.com/office/drawing/2014/main" id="{48F05D88-EBC8-4925-B04B-A4383DE1B5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7085" y="3367868"/>
            <a:ext cx="2667000" cy="1057275"/>
          </a:xfrm>
          <a:prstGeom prst="rect">
            <a:avLst/>
          </a:prstGeom>
        </p:spPr>
      </p:pic>
      <p:sp>
        <p:nvSpPr>
          <p:cNvPr id="16" name="ZoneTexte 15">
            <a:extLst>
              <a:ext uri="{FF2B5EF4-FFF2-40B4-BE49-F238E27FC236}">
                <a16:creationId xmlns:a16="http://schemas.microsoft.com/office/drawing/2014/main" id="{15C110BA-F35D-4E75-A0C5-C397BE85F902}"/>
              </a:ext>
            </a:extLst>
          </p:cNvPr>
          <p:cNvSpPr txBox="1"/>
          <p:nvPr/>
        </p:nvSpPr>
        <p:spPr>
          <a:xfrm>
            <a:off x="6337006" y="4556588"/>
            <a:ext cx="5613990" cy="1477328"/>
          </a:xfrm>
          <a:prstGeom prst="rect">
            <a:avLst/>
          </a:prstGeom>
          <a:noFill/>
        </p:spPr>
        <p:txBody>
          <a:bodyPr wrap="square" rtlCol="0">
            <a:spAutoFit/>
          </a:bodyPr>
          <a:lstStyle/>
          <a:p>
            <a:pPr algn="ctr"/>
            <a:r>
              <a:rPr lang="fr-FR" dirty="0"/>
              <a:t>Utilisation de marteaux de différentes tailles, équipés de galets d'oxydes de fer, de quartzite ou d'hématite, plus durs que le granite à tailler. En finition, passage des blocs au sable abrasif.  Cf. </a:t>
            </a:r>
            <a:r>
              <a:rPr lang="fr-FR" i="1" dirty="0"/>
              <a:t>I</a:t>
            </a:r>
            <a:r>
              <a:rPr lang="en-US" i="1" dirty="0" err="1"/>
              <a:t>nca</a:t>
            </a:r>
            <a:r>
              <a:rPr lang="en-US" i="1" dirty="0"/>
              <a:t> Architecture and Construction at </a:t>
            </a:r>
            <a:r>
              <a:rPr lang="en-US" i="1" dirty="0" err="1"/>
              <a:t>Ollantaytambo</a:t>
            </a:r>
            <a:r>
              <a:rPr lang="en-US" dirty="0"/>
              <a:t>, </a:t>
            </a:r>
            <a:r>
              <a:rPr lang="fr-FR" dirty="0"/>
              <a:t>Jean-Pierre</a:t>
            </a:r>
            <a:r>
              <a:rPr lang="en-US" dirty="0"/>
              <a:t> </a:t>
            </a:r>
            <a:r>
              <a:rPr lang="en-US" dirty="0" err="1"/>
              <a:t>Protzen</a:t>
            </a:r>
            <a:r>
              <a:rPr lang="en-US" dirty="0"/>
              <a:t>, p. 189.</a:t>
            </a:r>
            <a:endParaRPr lang="fr-FR" dirty="0"/>
          </a:p>
        </p:txBody>
      </p:sp>
    </p:spTree>
    <p:extLst>
      <p:ext uri="{BB962C8B-B14F-4D97-AF65-F5344CB8AC3E}">
        <p14:creationId xmlns:p14="http://schemas.microsoft.com/office/powerpoint/2010/main" val="326327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FF13B6F-1E76-4A15-AAFC-1FB60C92A3A1}"/>
              </a:ext>
            </a:extLst>
          </p:cNvPr>
          <p:cNvSpPr>
            <a:spLocks noGrp="1"/>
          </p:cNvSpPr>
          <p:nvPr>
            <p:ph type="sldNum" sz="quarter" idx="12"/>
          </p:nvPr>
        </p:nvSpPr>
        <p:spPr>
          <a:xfrm>
            <a:off x="11275633" y="6429361"/>
            <a:ext cx="689344" cy="323318"/>
          </a:xfrm>
        </p:spPr>
        <p:txBody>
          <a:bodyPr/>
          <a:lstStyle/>
          <a:p>
            <a:fld id="{75A8CF1A-D31E-4F5C-9F9C-1A77F15873A0}" type="slidenum">
              <a:rPr lang="fr-FR" smtClean="0"/>
              <a:t>11</a:t>
            </a:fld>
            <a:endParaRPr lang="fr-FR" dirty="0"/>
          </a:p>
        </p:txBody>
      </p:sp>
      <p:sp>
        <p:nvSpPr>
          <p:cNvPr id="3" name="ZoneTexte 2">
            <a:extLst>
              <a:ext uri="{FF2B5EF4-FFF2-40B4-BE49-F238E27FC236}">
                <a16:creationId xmlns:a16="http://schemas.microsoft.com/office/drawing/2014/main" id="{40A3BEA9-DBC2-4AF1-84CA-E272B162A12A}"/>
              </a:ext>
            </a:extLst>
          </p:cNvPr>
          <p:cNvSpPr txBox="1"/>
          <p:nvPr/>
        </p:nvSpPr>
        <p:spPr>
          <a:xfrm>
            <a:off x="3541157" y="6406354"/>
            <a:ext cx="5980189" cy="369332"/>
          </a:xfrm>
          <a:prstGeom prst="rect">
            <a:avLst/>
          </a:prstGeom>
          <a:noFill/>
        </p:spPr>
        <p:txBody>
          <a:bodyPr wrap="square" rtlCol="0">
            <a:spAutoFit/>
          </a:bodyPr>
          <a:lstStyle/>
          <a:p>
            <a:pPr algn="ctr"/>
            <a:r>
              <a:rPr lang="fr-FR" dirty="0"/>
              <a:t>« Archéologie mystérieuse » et archéologie scientifique.</a:t>
            </a:r>
          </a:p>
        </p:txBody>
      </p:sp>
      <p:sp>
        <p:nvSpPr>
          <p:cNvPr id="4" name="ZoneTexte 3">
            <a:extLst>
              <a:ext uri="{FF2B5EF4-FFF2-40B4-BE49-F238E27FC236}">
                <a16:creationId xmlns:a16="http://schemas.microsoft.com/office/drawing/2014/main" id="{BCB4A6A6-32FE-4E45-8E63-8AF61091FF20}"/>
              </a:ext>
            </a:extLst>
          </p:cNvPr>
          <p:cNvSpPr txBox="1"/>
          <p:nvPr/>
        </p:nvSpPr>
        <p:spPr>
          <a:xfrm>
            <a:off x="274562" y="6369711"/>
            <a:ext cx="801823" cy="369332"/>
          </a:xfrm>
          <a:prstGeom prst="rect">
            <a:avLst/>
          </a:prstGeom>
          <a:noFill/>
        </p:spPr>
        <p:txBody>
          <a:bodyPr wrap="none" rtlCol="0">
            <a:spAutoFit/>
          </a:bodyPr>
          <a:lstStyle/>
          <a:p>
            <a:r>
              <a:rPr lang="fr-FR" dirty="0"/>
              <a:t>Fig. 6d</a:t>
            </a:r>
          </a:p>
        </p:txBody>
      </p:sp>
      <p:pic>
        <p:nvPicPr>
          <p:cNvPr id="6" name="Image 5" descr="Une image contenant mur, bâtiment, extérieur&#10;&#10;Description générée automatiquement">
            <a:extLst>
              <a:ext uri="{FF2B5EF4-FFF2-40B4-BE49-F238E27FC236}">
                <a16:creationId xmlns:a16="http://schemas.microsoft.com/office/drawing/2014/main" id="{AB33A609-BE09-4E9F-BCAB-DAB0CC7B1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74" y="77110"/>
            <a:ext cx="3105150" cy="2333625"/>
          </a:xfrm>
          <a:prstGeom prst="rect">
            <a:avLst/>
          </a:prstGeom>
        </p:spPr>
      </p:pic>
      <p:sp>
        <p:nvSpPr>
          <p:cNvPr id="7" name="Rectangle 6">
            <a:extLst>
              <a:ext uri="{FF2B5EF4-FFF2-40B4-BE49-F238E27FC236}">
                <a16:creationId xmlns:a16="http://schemas.microsoft.com/office/drawing/2014/main" id="{22F604C6-3E23-4FDC-BA47-59CBDAEA6DE3}"/>
              </a:ext>
            </a:extLst>
          </p:cNvPr>
          <p:cNvSpPr/>
          <p:nvPr/>
        </p:nvSpPr>
        <p:spPr>
          <a:xfrm>
            <a:off x="166576" y="2410735"/>
            <a:ext cx="4501116" cy="1015663"/>
          </a:xfrm>
          <a:prstGeom prst="rect">
            <a:avLst/>
          </a:prstGeom>
        </p:spPr>
        <p:txBody>
          <a:bodyPr wrap="square">
            <a:spAutoFit/>
          </a:bodyPr>
          <a:lstStyle/>
          <a:p>
            <a:pPr algn="ctr"/>
            <a:r>
              <a:rPr lang="fr-FR" dirty="0"/>
              <a:t>L’hypothèse du gabarit, parmi d'autres, au sujet de la taille des pierres incas.</a:t>
            </a:r>
          </a:p>
          <a:p>
            <a:pPr algn="ctr"/>
            <a:r>
              <a:rPr lang="fr-FR" sz="1200" dirty="0">
                <a:hlinkClick r:id="rId3"/>
              </a:rPr>
              <a:t>http://www.ancient-origins.net/ancient-places-americas/unravelling-mystery-behind-megalithic-stone-walls-saksaywaman-001470</a:t>
            </a:r>
            <a:r>
              <a:rPr lang="fr-FR" sz="1200" dirty="0"/>
              <a:t> </a:t>
            </a:r>
          </a:p>
        </p:txBody>
      </p:sp>
      <p:pic>
        <p:nvPicPr>
          <p:cNvPr id="9" name="Image 8">
            <a:extLst>
              <a:ext uri="{FF2B5EF4-FFF2-40B4-BE49-F238E27FC236}">
                <a16:creationId xmlns:a16="http://schemas.microsoft.com/office/drawing/2014/main" id="{DA7008DB-D4E5-4EC2-B4FA-06F7D9CCB4E5}"/>
              </a:ext>
            </a:extLst>
          </p:cNvPr>
          <p:cNvPicPr>
            <a:picLocks noChangeAspect="1"/>
          </p:cNvPicPr>
          <p:nvPr/>
        </p:nvPicPr>
        <p:blipFill>
          <a:blip r:embed="rId4"/>
          <a:stretch>
            <a:fillRect/>
          </a:stretch>
        </p:blipFill>
        <p:spPr>
          <a:xfrm>
            <a:off x="227023" y="3622999"/>
            <a:ext cx="2952750" cy="1428750"/>
          </a:xfrm>
          <a:prstGeom prst="rect">
            <a:avLst/>
          </a:prstGeom>
        </p:spPr>
      </p:pic>
      <p:sp>
        <p:nvSpPr>
          <p:cNvPr id="10" name="ZoneTexte 9">
            <a:extLst>
              <a:ext uri="{FF2B5EF4-FFF2-40B4-BE49-F238E27FC236}">
                <a16:creationId xmlns:a16="http://schemas.microsoft.com/office/drawing/2014/main" id="{5B43E411-BE12-4E17-9165-FC9C037C9338}"/>
              </a:ext>
            </a:extLst>
          </p:cNvPr>
          <p:cNvSpPr txBox="1"/>
          <p:nvPr/>
        </p:nvSpPr>
        <p:spPr>
          <a:xfrm>
            <a:off x="131649" y="5113692"/>
            <a:ext cx="3228754" cy="1200329"/>
          </a:xfrm>
          <a:prstGeom prst="rect">
            <a:avLst/>
          </a:prstGeom>
          <a:noFill/>
        </p:spPr>
        <p:txBody>
          <a:bodyPr wrap="square" rtlCol="0">
            <a:spAutoFit/>
          </a:bodyPr>
          <a:lstStyle/>
          <a:p>
            <a:pPr algn="just"/>
            <a:r>
              <a:rPr lang="fr-FR" dirty="0"/>
              <a:t>Traces de la technique de la taille de la pierre (avec des galets restés en place) dans des murs inachevé au Machu Picchu. </a:t>
            </a:r>
          </a:p>
        </p:txBody>
      </p:sp>
      <p:sp>
        <p:nvSpPr>
          <p:cNvPr id="11" name="ZoneTexte 10">
            <a:extLst>
              <a:ext uri="{FF2B5EF4-FFF2-40B4-BE49-F238E27FC236}">
                <a16:creationId xmlns:a16="http://schemas.microsoft.com/office/drawing/2014/main" id="{A8FE0A2A-6602-4FB9-9DC9-1950CA9E506A}"/>
              </a:ext>
            </a:extLst>
          </p:cNvPr>
          <p:cNvSpPr txBox="1"/>
          <p:nvPr/>
        </p:nvSpPr>
        <p:spPr>
          <a:xfrm>
            <a:off x="6456526" y="193555"/>
            <a:ext cx="4935710" cy="369332"/>
          </a:xfrm>
          <a:prstGeom prst="rect">
            <a:avLst/>
          </a:prstGeom>
          <a:noFill/>
        </p:spPr>
        <p:txBody>
          <a:bodyPr wrap="none" rtlCol="0">
            <a:spAutoFit/>
          </a:bodyPr>
          <a:lstStyle/>
          <a:p>
            <a:pPr algn="ctr"/>
            <a:r>
              <a:rPr lang="fr-FR" b="1" dirty="0"/>
              <a:t>Le mystère des crânes de cristal maya, aztèques …</a:t>
            </a:r>
          </a:p>
        </p:txBody>
      </p:sp>
      <p:sp>
        <p:nvSpPr>
          <p:cNvPr id="17" name="Rectangle 16">
            <a:extLst>
              <a:ext uri="{FF2B5EF4-FFF2-40B4-BE49-F238E27FC236}">
                <a16:creationId xmlns:a16="http://schemas.microsoft.com/office/drawing/2014/main" id="{CFA3BCE6-87F0-41FE-9B61-1B1055915BF8}"/>
              </a:ext>
            </a:extLst>
          </p:cNvPr>
          <p:cNvSpPr/>
          <p:nvPr/>
        </p:nvSpPr>
        <p:spPr>
          <a:xfrm>
            <a:off x="4837814" y="2704168"/>
            <a:ext cx="3710763" cy="646331"/>
          </a:xfrm>
          <a:prstGeom prst="rect">
            <a:avLst/>
          </a:prstGeom>
        </p:spPr>
        <p:txBody>
          <a:bodyPr wrap="square">
            <a:spAutoFit/>
          </a:bodyPr>
          <a:lstStyle/>
          <a:p>
            <a:pPr algn="ctr"/>
            <a:r>
              <a:rPr lang="fr-FR" dirty="0"/>
              <a:t>Anna Mitchell-</a:t>
            </a:r>
            <a:r>
              <a:rPr lang="fr-FR" dirty="0" err="1"/>
              <a:t>Hedges</a:t>
            </a:r>
            <a:r>
              <a:rPr lang="fr-FR" dirty="0"/>
              <a:t> et le « crâne du destin funeste » (</a:t>
            </a:r>
            <a:r>
              <a:rPr lang="fr-FR" dirty="0" err="1"/>
              <a:t>Skull</a:t>
            </a:r>
            <a:r>
              <a:rPr lang="fr-FR" dirty="0"/>
              <a:t> of </a:t>
            </a:r>
            <a:r>
              <a:rPr lang="fr-FR" dirty="0" err="1"/>
              <a:t>Doom</a:t>
            </a:r>
            <a:r>
              <a:rPr lang="fr-FR" dirty="0"/>
              <a:t>)</a:t>
            </a:r>
          </a:p>
        </p:txBody>
      </p:sp>
      <p:pic>
        <p:nvPicPr>
          <p:cNvPr id="21" name="Image 20" descr="Une image contenant personne, intérieur, homme&#10;&#10;Description générée automatiquement">
            <a:extLst>
              <a:ext uri="{FF2B5EF4-FFF2-40B4-BE49-F238E27FC236}">
                <a16:creationId xmlns:a16="http://schemas.microsoft.com/office/drawing/2014/main" id="{97449CC6-8A05-453C-85DC-1DFBFFC3D5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9707" y="856318"/>
            <a:ext cx="2466975" cy="1847850"/>
          </a:xfrm>
          <a:prstGeom prst="rect">
            <a:avLst/>
          </a:prstGeom>
        </p:spPr>
      </p:pic>
      <p:pic>
        <p:nvPicPr>
          <p:cNvPr id="23" name="Image 22" descr="Une image contenant primate, intérieur, mammifère, hominidé&#10;&#10;Description générée automatiquement">
            <a:extLst>
              <a:ext uri="{FF2B5EF4-FFF2-40B4-BE49-F238E27FC236}">
                <a16:creationId xmlns:a16="http://schemas.microsoft.com/office/drawing/2014/main" id="{F326C196-BFD4-4BE3-9270-C442AC67D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8272" y="737865"/>
            <a:ext cx="1656910" cy="2485365"/>
          </a:xfrm>
          <a:prstGeom prst="rect">
            <a:avLst/>
          </a:prstGeom>
        </p:spPr>
      </p:pic>
      <p:sp>
        <p:nvSpPr>
          <p:cNvPr id="24" name="Rectangle 23">
            <a:extLst>
              <a:ext uri="{FF2B5EF4-FFF2-40B4-BE49-F238E27FC236}">
                <a16:creationId xmlns:a16="http://schemas.microsoft.com/office/drawing/2014/main" id="{F0B1B0CD-52EF-47AE-9217-5A835A298BA4}"/>
              </a:ext>
            </a:extLst>
          </p:cNvPr>
          <p:cNvSpPr/>
          <p:nvPr/>
        </p:nvSpPr>
        <p:spPr>
          <a:xfrm>
            <a:off x="8847611" y="3075042"/>
            <a:ext cx="3344389" cy="646331"/>
          </a:xfrm>
          <a:prstGeom prst="rect">
            <a:avLst/>
          </a:prstGeom>
        </p:spPr>
        <p:txBody>
          <a:bodyPr wrap="square">
            <a:spAutoFit/>
          </a:bodyPr>
          <a:lstStyle/>
          <a:p>
            <a:pPr algn="ctr"/>
            <a:r>
              <a:rPr lang="fr-FR" dirty="0">
                <a:solidFill>
                  <a:srgbClr val="222222"/>
                </a:solidFill>
                <a:latin typeface="Arial" panose="020B0604020202020204" pitchFamily="34" charset="0"/>
              </a:rPr>
              <a:t>Crâne de cristal au </a:t>
            </a:r>
            <a:r>
              <a:rPr lang="fr-FR" dirty="0">
                <a:solidFill>
                  <a:srgbClr val="0B0080"/>
                </a:solidFill>
                <a:latin typeface="Arial" panose="020B0604020202020204" pitchFamily="34" charset="0"/>
                <a:hlinkClick r:id="rId7" tooltip="British Museum"/>
              </a:rPr>
              <a:t>British Museum</a:t>
            </a:r>
            <a:r>
              <a:rPr lang="fr-FR" dirty="0">
                <a:solidFill>
                  <a:srgbClr val="222222"/>
                </a:solidFill>
                <a:latin typeface="Arial" panose="020B0604020202020204" pitchFamily="34" charset="0"/>
              </a:rPr>
              <a:t>, Londres.</a:t>
            </a:r>
            <a:endParaRPr lang="fr-FR" dirty="0"/>
          </a:p>
        </p:txBody>
      </p:sp>
      <p:pic>
        <p:nvPicPr>
          <p:cNvPr id="26" name="Image 25" descr="Une image contenant intérieur, table, assis, primate&#10;&#10;Description générée automatiquement">
            <a:extLst>
              <a:ext uri="{FF2B5EF4-FFF2-40B4-BE49-F238E27FC236}">
                <a16:creationId xmlns:a16="http://schemas.microsoft.com/office/drawing/2014/main" id="{A0488C10-D443-4090-8071-98570140DE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6526" y="3566088"/>
            <a:ext cx="2379420" cy="2379420"/>
          </a:xfrm>
          <a:prstGeom prst="rect">
            <a:avLst/>
          </a:prstGeom>
        </p:spPr>
      </p:pic>
      <p:sp>
        <p:nvSpPr>
          <p:cNvPr id="27" name="Rectangle 26">
            <a:extLst>
              <a:ext uri="{FF2B5EF4-FFF2-40B4-BE49-F238E27FC236}">
                <a16:creationId xmlns:a16="http://schemas.microsoft.com/office/drawing/2014/main" id="{8DC5ED99-1B25-4598-BFFC-B96A6900F147}"/>
              </a:ext>
            </a:extLst>
          </p:cNvPr>
          <p:cNvSpPr/>
          <p:nvPr/>
        </p:nvSpPr>
        <p:spPr>
          <a:xfrm>
            <a:off x="5087426" y="5959185"/>
            <a:ext cx="5117619" cy="369332"/>
          </a:xfrm>
          <a:prstGeom prst="rect">
            <a:avLst/>
          </a:prstGeom>
        </p:spPr>
        <p:txBody>
          <a:bodyPr wrap="none">
            <a:spAutoFit/>
          </a:bodyPr>
          <a:lstStyle/>
          <a:p>
            <a:r>
              <a:rPr lang="fr-FR" dirty="0">
                <a:solidFill>
                  <a:srgbClr val="222222"/>
                </a:solidFill>
                <a:latin typeface="Arial" panose="020B0604020202020204" pitchFamily="34" charset="0"/>
              </a:rPr>
              <a:t>Crâne de cristal au </a:t>
            </a:r>
            <a:r>
              <a:rPr lang="fr-FR" dirty="0">
                <a:solidFill>
                  <a:srgbClr val="0B0080"/>
                </a:solidFill>
                <a:latin typeface="Arial" panose="020B0604020202020204" pitchFamily="34" charset="0"/>
                <a:hlinkClick r:id="rId9" tooltip="Musée du quai Branly"/>
              </a:rPr>
              <a:t>Musée du quai Branly</a:t>
            </a:r>
            <a:r>
              <a:rPr lang="fr-FR" dirty="0">
                <a:solidFill>
                  <a:srgbClr val="222222"/>
                </a:solidFill>
                <a:latin typeface="Arial" panose="020B0604020202020204" pitchFamily="34" charset="0"/>
              </a:rPr>
              <a:t>, Paris.</a:t>
            </a:r>
            <a:endParaRPr lang="fr-FR" dirty="0"/>
          </a:p>
        </p:txBody>
      </p:sp>
    </p:spTree>
    <p:extLst>
      <p:ext uri="{BB962C8B-B14F-4D97-AF65-F5344CB8AC3E}">
        <p14:creationId xmlns:p14="http://schemas.microsoft.com/office/powerpoint/2010/main" val="238624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CC46D6F-BB8E-4339-B275-2CCB3510B44D}"/>
              </a:ext>
            </a:extLst>
          </p:cNvPr>
          <p:cNvSpPr>
            <a:spLocks noGrp="1"/>
          </p:cNvSpPr>
          <p:nvPr>
            <p:ph type="sldNum" sz="quarter" idx="12"/>
          </p:nvPr>
        </p:nvSpPr>
        <p:spPr>
          <a:xfrm>
            <a:off x="11103520" y="144904"/>
            <a:ext cx="963071" cy="352573"/>
          </a:xfrm>
        </p:spPr>
        <p:txBody>
          <a:bodyPr/>
          <a:lstStyle/>
          <a:p>
            <a:fld id="{75A8CF1A-D31E-4F5C-9F9C-1A77F15873A0}" type="slidenum">
              <a:rPr lang="fr-FR" smtClean="0"/>
              <a:t>12</a:t>
            </a:fld>
            <a:endParaRPr lang="fr-FR"/>
          </a:p>
        </p:txBody>
      </p:sp>
      <p:pic>
        <p:nvPicPr>
          <p:cNvPr id="4" name="Image 3" descr="Une image contenant neige, extérieur, noir&#10;&#10;Description générée automatiquement">
            <a:extLst>
              <a:ext uri="{FF2B5EF4-FFF2-40B4-BE49-F238E27FC236}">
                <a16:creationId xmlns:a16="http://schemas.microsoft.com/office/drawing/2014/main" id="{876B63CD-98EA-45DC-BFDD-6CC11319B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6021" y="609600"/>
            <a:ext cx="3057525" cy="2819400"/>
          </a:xfrm>
          <a:prstGeom prst="rect">
            <a:avLst/>
          </a:prstGeom>
        </p:spPr>
      </p:pic>
      <p:pic>
        <p:nvPicPr>
          <p:cNvPr id="6" name="Image 5" descr="Une image contenant intérieur, mur, assis, chat&#10;&#10;Description générée automatiquement">
            <a:extLst>
              <a:ext uri="{FF2B5EF4-FFF2-40B4-BE49-F238E27FC236}">
                <a16:creationId xmlns:a16="http://schemas.microsoft.com/office/drawing/2014/main" id="{4014E7EE-270A-4530-AED1-0624C8E61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614" y="609600"/>
            <a:ext cx="2794000" cy="2095500"/>
          </a:xfrm>
          <a:prstGeom prst="rect">
            <a:avLst/>
          </a:prstGeom>
        </p:spPr>
      </p:pic>
      <p:pic>
        <p:nvPicPr>
          <p:cNvPr id="8" name="Image 7" descr="Une image contenant texte, livre&#10;&#10;Description générée automatiquement">
            <a:extLst>
              <a:ext uri="{FF2B5EF4-FFF2-40B4-BE49-F238E27FC236}">
                <a16:creationId xmlns:a16="http://schemas.microsoft.com/office/drawing/2014/main" id="{AEF85D2A-8C2C-4D6F-BFF8-968DC6695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505" y="846506"/>
            <a:ext cx="2152650" cy="2124075"/>
          </a:xfrm>
          <a:prstGeom prst="rect">
            <a:avLst/>
          </a:prstGeom>
        </p:spPr>
      </p:pic>
      <p:pic>
        <p:nvPicPr>
          <p:cNvPr id="10" name="Image 9" descr="Une image contenant texte, dessin au trait&#10;&#10;Description générée automatiquement">
            <a:extLst>
              <a:ext uri="{FF2B5EF4-FFF2-40B4-BE49-F238E27FC236}">
                <a16:creationId xmlns:a16="http://schemas.microsoft.com/office/drawing/2014/main" id="{3B19A8D2-E81A-494F-9D99-4371D59CB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605" y="505857"/>
            <a:ext cx="1885950" cy="2428875"/>
          </a:xfrm>
          <a:prstGeom prst="rect">
            <a:avLst/>
          </a:prstGeom>
        </p:spPr>
      </p:pic>
      <p:sp>
        <p:nvSpPr>
          <p:cNvPr id="11" name="Rectangle 10">
            <a:extLst>
              <a:ext uri="{FF2B5EF4-FFF2-40B4-BE49-F238E27FC236}">
                <a16:creationId xmlns:a16="http://schemas.microsoft.com/office/drawing/2014/main" id="{A764DF5D-2F90-4E1B-815D-B6B5267CCC35}"/>
              </a:ext>
            </a:extLst>
          </p:cNvPr>
          <p:cNvSpPr/>
          <p:nvPr/>
        </p:nvSpPr>
        <p:spPr>
          <a:xfrm>
            <a:off x="2553522" y="136525"/>
            <a:ext cx="7084953" cy="369332"/>
          </a:xfrm>
          <a:prstGeom prst="rect">
            <a:avLst/>
          </a:prstGeom>
        </p:spPr>
        <p:txBody>
          <a:bodyPr wrap="none">
            <a:spAutoFit/>
          </a:bodyPr>
          <a:lstStyle/>
          <a:p>
            <a:pPr algn="ctr"/>
            <a:r>
              <a:rPr lang="fr-FR" b="1" dirty="0">
                <a:latin typeface="Calibri" panose="020F0502020204030204" pitchFamily="34" charset="0"/>
                <a:ea typeface="Calibri" panose="020F0502020204030204" pitchFamily="34" charset="0"/>
                <a:cs typeface="Times New Roman" panose="02020603050405020304" pitchFamily="18" charset="0"/>
              </a:rPr>
              <a:t>Cryptozoologie : Les hommes sauvages : Yéti, Migou, </a:t>
            </a:r>
            <a:r>
              <a:rPr lang="fr-FR" b="1" dirty="0" err="1">
                <a:latin typeface="Calibri" panose="020F0502020204030204" pitchFamily="34" charset="0"/>
                <a:ea typeface="Calibri" panose="020F0502020204030204" pitchFamily="34" charset="0"/>
                <a:cs typeface="Times New Roman" panose="02020603050405020304" pitchFamily="18" charset="0"/>
              </a:rPr>
              <a:t>Almasty</a:t>
            </a:r>
            <a:r>
              <a:rPr lang="fr-FR" b="1" dirty="0">
                <a:latin typeface="Calibri" panose="020F0502020204030204" pitchFamily="34" charset="0"/>
                <a:ea typeface="Calibri" panose="020F0502020204030204" pitchFamily="34" charset="0"/>
                <a:cs typeface="Times New Roman" panose="02020603050405020304" pitchFamily="18" charset="0"/>
              </a:rPr>
              <a:t>, </a:t>
            </a:r>
            <a:r>
              <a:rPr lang="fr-FR" b="1" dirty="0" err="1">
                <a:latin typeface="Calibri" panose="020F0502020204030204" pitchFamily="34" charset="0"/>
                <a:ea typeface="Calibri" panose="020F0502020204030204" pitchFamily="34" charset="0"/>
                <a:cs typeface="Times New Roman" panose="02020603050405020304" pitchFamily="18" charset="0"/>
              </a:rPr>
              <a:t>Sasquatch</a:t>
            </a: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dirty="0"/>
          </a:p>
        </p:txBody>
      </p:sp>
      <p:sp>
        <p:nvSpPr>
          <p:cNvPr id="12" name="ZoneTexte 11">
            <a:extLst>
              <a:ext uri="{FF2B5EF4-FFF2-40B4-BE49-F238E27FC236}">
                <a16:creationId xmlns:a16="http://schemas.microsoft.com/office/drawing/2014/main" id="{5556BE78-D402-4525-8BA6-FFC1DE07638F}"/>
              </a:ext>
            </a:extLst>
          </p:cNvPr>
          <p:cNvSpPr txBox="1"/>
          <p:nvPr/>
        </p:nvSpPr>
        <p:spPr>
          <a:xfrm>
            <a:off x="47610" y="2970581"/>
            <a:ext cx="2196563" cy="646331"/>
          </a:xfrm>
          <a:prstGeom prst="rect">
            <a:avLst/>
          </a:prstGeom>
          <a:noFill/>
        </p:spPr>
        <p:txBody>
          <a:bodyPr wrap="none" rtlCol="0">
            <a:spAutoFit/>
          </a:bodyPr>
          <a:lstStyle/>
          <a:p>
            <a:pPr algn="ctr"/>
            <a:r>
              <a:rPr lang="fr-FR" dirty="0"/>
              <a:t>Dessin de yéti</a:t>
            </a:r>
          </a:p>
          <a:p>
            <a:pPr algn="ctr"/>
            <a:r>
              <a:rPr lang="fr-FR" dirty="0"/>
              <a:t>(de Jordi </a:t>
            </a:r>
            <a:r>
              <a:rPr lang="fr-FR" dirty="0" err="1"/>
              <a:t>Magraner</a:t>
            </a:r>
            <a:r>
              <a:rPr lang="fr-FR" dirty="0"/>
              <a:t> ?)</a:t>
            </a:r>
          </a:p>
        </p:txBody>
      </p:sp>
      <p:sp>
        <p:nvSpPr>
          <p:cNvPr id="13" name="ZoneTexte 12">
            <a:extLst>
              <a:ext uri="{FF2B5EF4-FFF2-40B4-BE49-F238E27FC236}">
                <a16:creationId xmlns:a16="http://schemas.microsoft.com/office/drawing/2014/main" id="{126D0BA1-7CAA-4072-86FE-6635F5018521}"/>
              </a:ext>
            </a:extLst>
          </p:cNvPr>
          <p:cNvSpPr txBox="1"/>
          <p:nvPr/>
        </p:nvSpPr>
        <p:spPr>
          <a:xfrm>
            <a:off x="2839579" y="2970581"/>
            <a:ext cx="1998235" cy="646331"/>
          </a:xfrm>
          <a:prstGeom prst="rect">
            <a:avLst/>
          </a:prstGeom>
          <a:noFill/>
        </p:spPr>
        <p:txBody>
          <a:bodyPr wrap="square" rtlCol="0">
            <a:spAutoFit/>
          </a:bodyPr>
          <a:lstStyle/>
          <a:p>
            <a:pPr algn="ctr"/>
            <a:r>
              <a:rPr lang="fr-FR" dirty="0"/>
              <a:t>Le yéti immortalisé par Tintin</a:t>
            </a:r>
          </a:p>
        </p:txBody>
      </p:sp>
      <p:sp>
        <p:nvSpPr>
          <p:cNvPr id="14" name="Rectangle 13">
            <a:extLst>
              <a:ext uri="{FF2B5EF4-FFF2-40B4-BE49-F238E27FC236}">
                <a16:creationId xmlns:a16="http://schemas.microsoft.com/office/drawing/2014/main" id="{32D4B747-5BC2-4925-B9D2-5FBBD7101809}"/>
              </a:ext>
            </a:extLst>
          </p:cNvPr>
          <p:cNvSpPr/>
          <p:nvPr/>
        </p:nvSpPr>
        <p:spPr>
          <a:xfrm>
            <a:off x="5261809" y="2708312"/>
            <a:ext cx="3166029" cy="1200329"/>
          </a:xfrm>
          <a:prstGeom prst="rect">
            <a:avLst/>
          </a:prstGeom>
        </p:spPr>
        <p:txBody>
          <a:bodyPr wrap="square">
            <a:spAutoFit/>
          </a:bodyPr>
          <a:lstStyle/>
          <a:p>
            <a:pPr algn="ctr"/>
            <a:r>
              <a:rPr lang="fr-FR" dirty="0">
                <a:solidFill>
                  <a:srgbClr val="222222"/>
                </a:solidFill>
                <a:latin typeface="Arial" panose="020B0604020202020204" pitchFamily="34" charset="0"/>
              </a:rPr>
              <a:t>Faux scalp de yéti au monastère de </a:t>
            </a:r>
            <a:r>
              <a:rPr lang="fr-FR" dirty="0" err="1">
                <a:solidFill>
                  <a:srgbClr val="222222"/>
                </a:solidFill>
                <a:latin typeface="Arial" panose="020B0604020202020204" pitchFamily="34" charset="0"/>
              </a:rPr>
              <a:t>Panboche</a:t>
            </a:r>
            <a:r>
              <a:rPr lang="fr-FR" dirty="0">
                <a:solidFill>
                  <a:srgbClr val="222222"/>
                </a:solidFill>
                <a:latin typeface="Arial" panose="020B0604020202020204" pitchFamily="34" charset="0"/>
              </a:rPr>
              <a:t> à </a:t>
            </a:r>
            <a:r>
              <a:rPr lang="fr-FR" dirty="0" err="1">
                <a:solidFill>
                  <a:srgbClr val="0B0080"/>
                </a:solidFill>
                <a:latin typeface="Arial" panose="020B0604020202020204" pitchFamily="34" charset="0"/>
                <a:hlinkClick r:id="rId6" tooltip="Khumjung"/>
              </a:rPr>
              <a:t>Khumjung</a:t>
            </a:r>
            <a:r>
              <a:rPr lang="fr-FR" dirty="0">
                <a:solidFill>
                  <a:srgbClr val="222222"/>
                </a:solidFill>
                <a:latin typeface="Arial" panose="020B0604020202020204" pitchFamily="34" charset="0"/>
              </a:rPr>
              <a:t> (Népal), en poil de chèvre sauvage (</a:t>
            </a:r>
            <a:r>
              <a:rPr lang="fr-FR" dirty="0" err="1">
                <a:latin typeface="Arial" panose="020B0604020202020204" pitchFamily="34" charset="0"/>
                <a:cs typeface="Arial" panose="020B0604020202020204" pitchFamily="34" charset="0"/>
              </a:rPr>
              <a:t>serow</a:t>
            </a:r>
            <a:r>
              <a:rPr lang="fr-FR" dirty="0">
                <a:solidFill>
                  <a:srgbClr val="222222"/>
                </a:solidFill>
                <a:latin typeface="Arial" panose="020B0604020202020204" pitchFamily="34" charset="0"/>
              </a:rPr>
              <a:t>). </a:t>
            </a:r>
            <a:endParaRPr lang="fr-FR" dirty="0"/>
          </a:p>
        </p:txBody>
      </p:sp>
      <p:sp>
        <p:nvSpPr>
          <p:cNvPr id="16" name="ZoneTexte 15">
            <a:extLst>
              <a:ext uri="{FF2B5EF4-FFF2-40B4-BE49-F238E27FC236}">
                <a16:creationId xmlns:a16="http://schemas.microsoft.com/office/drawing/2014/main" id="{C3FA36CD-34ED-432F-B114-F3AC789445F0}"/>
              </a:ext>
            </a:extLst>
          </p:cNvPr>
          <p:cNvSpPr txBox="1"/>
          <p:nvPr/>
        </p:nvSpPr>
        <p:spPr>
          <a:xfrm>
            <a:off x="9471428" y="3420000"/>
            <a:ext cx="2672961" cy="1477328"/>
          </a:xfrm>
          <a:prstGeom prst="rect">
            <a:avLst/>
          </a:prstGeom>
          <a:noFill/>
        </p:spPr>
        <p:txBody>
          <a:bodyPr wrap="square" rtlCol="0">
            <a:spAutoFit/>
          </a:bodyPr>
          <a:lstStyle/>
          <a:p>
            <a:pPr algn="ctr"/>
            <a:r>
              <a:rPr lang="fr-FR" dirty="0"/>
              <a:t>Empreinte mystérieuse photographiée, en 1951, par l'alpiniste Eric </a:t>
            </a:r>
            <a:r>
              <a:rPr lang="fr-FR" dirty="0" err="1"/>
              <a:t>shipton</a:t>
            </a:r>
            <a:r>
              <a:rPr lang="fr-FR" dirty="0"/>
              <a:t> (très probablement la trace d’un ours)</a:t>
            </a:r>
          </a:p>
        </p:txBody>
      </p:sp>
      <p:sp>
        <p:nvSpPr>
          <p:cNvPr id="17" name="ZoneTexte 16">
            <a:extLst>
              <a:ext uri="{FF2B5EF4-FFF2-40B4-BE49-F238E27FC236}">
                <a16:creationId xmlns:a16="http://schemas.microsoft.com/office/drawing/2014/main" id="{4664CCA7-CBDE-4529-B561-A5FD9D601F5E}"/>
              </a:ext>
            </a:extLst>
          </p:cNvPr>
          <p:cNvSpPr txBox="1"/>
          <p:nvPr/>
        </p:nvSpPr>
        <p:spPr>
          <a:xfrm>
            <a:off x="221605" y="5996763"/>
            <a:ext cx="4073948" cy="646331"/>
          </a:xfrm>
          <a:prstGeom prst="rect">
            <a:avLst/>
          </a:prstGeom>
          <a:noFill/>
        </p:spPr>
        <p:txBody>
          <a:bodyPr wrap="square" rtlCol="0">
            <a:spAutoFit/>
          </a:bodyPr>
          <a:lstStyle/>
          <a:p>
            <a:r>
              <a:rPr lang="fr-FR" dirty="0"/>
              <a:t>Image du film de bigfoot réalisé en 1967 par Roger Patterson et Robert </a:t>
            </a:r>
            <a:r>
              <a:rPr lang="fr-FR" dirty="0" err="1"/>
              <a:t>Gimlin</a:t>
            </a:r>
            <a:endParaRPr lang="fr-FR" dirty="0"/>
          </a:p>
        </p:txBody>
      </p:sp>
      <p:pic>
        <p:nvPicPr>
          <p:cNvPr id="19" name="Image 18" descr="Une image contenant arbre, extérieur, animal, herbe&#10;&#10;Description générée automatiquement">
            <a:extLst>
              <a:ext uri="{FF2B5EF4-FFF2-40B4-BE49-F238E27FC236}">
                <a16:creationId xmlns:a16="http://schemas.microsoft.com/office/drawing/2014/main" id="{2842D62A-9716-4054-896C-66EEBF67D5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107" y="4313089"/>
            <a:ext cx="2781300" cy="1647825"/>
          </a:xfrm>
          <a:prstGeom prst="rect">
            <a:avLst/>
          </a:prstGeom>
        </p:spPr>
      </p:pic>
      <p:pic>
        <p:nvPicPr>
          <p:cNvPr id="21" name="Image 20" descr="Une image contenant bâtiment, personne, tenant, mur&#10;&#10;Description générée automatiquement">
            <a:extLst>
              <a:ext uri="{FF2B5EF4-FFF2-40B4-BE49-F238E27FC236}">
                <a16:creationId xmlns:a16="http://schemas.microsoft.com/office/drawing/2014/main" id="{E2FDADE0-1013-4F4D-B233-9DAF913A9D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8552" y="4270605"/>
            <a:ext cx="2072519" cy="1752551"/>
          </a:xfrm>
          <a:prstGeom prst="rect">
            <a:avLst/>
          </a:prstGeom>
        </p:spPr>
      </p:pic>
      <p:pic>
        <p:nvPicPr>
          <p:cNvPr id="23" name="Image 22" descr="Une image contenant extérieur, photo, herbe&#10;&#10;Description générée automatiquement">
            <a:extLst>
              <a:ext uri="{FF2B5EF4-FFF2-40B4-BE49-F238E27FC236}">
                <a16:creationId xmlns:a16="http://schemas.microsoft.com/office/drawing/2014/main" id="{0D4275E2-1D54-4DE6-A912-1087BDD189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3467" y="4170106"/>
            <a:ext cx="2527382" cy="2005859"/>
          </a:xfrm>
          <a:prstGeom prst="rect">
            <a:avLst/>
          </a:prstGeom>
        </p:spPr>
      </p:pic>
      <p:sp>
        <p:nvSpPr>
          <p:cNvPr id="24" name="Rectangle 23">
            <a:extLst>
              <a:ext uri="{FF2B5EF4-FFF2-40B4-BE49-F238E27FC236}">
                <a16:creationId xmlns:a16="http://schemas.microsoft.com/office/drawing/2014/main" id="{FFD56BAA-2AB0-41D5-8706-D1BD0354D47B}"/>
              </a:ext>
            </a:extLst>
          </p:cNvPr>
          <p:cNvSpPr/>
          <p:nvPr/>
        </p:nvSpPr>
        <p:spPr>
          <a:xfrm>
            <a:off x="4239576" y="6075144"/>
            <a:ext cx="7693970" cy="646331"/>
          </a:xfrm>
          <a:prstGeom prst="rect">
            <a:avLst/>
          </a:prstGeom>
        </p:spPr>
        <p:txBody>
          <a:bodyPr wrap="square">
            <a:spAutoFit/>
          </a:bodyPr>
          <a:lstStyle/>
          <a:p>
            <a:r>
              <a:rPr lang="fr-FR" dirty="0"/>
              <a:t>G : Moulages d'empreintes géantes présentées par Ray Wallace, en 1958. </a:t>
            </a:r>
          </a:p>
          <a:p>
            <a:r>
              <a:rPr lang="fr-FR" dirty="0"/>
              <a:t>D : Faux pieds en bois de Ray Wallace, révélés après la mort de Wallace en 2002.</a:t>
            </a:r>
          </a:p>
        </p:txBody>
      </p:sp>
    </p:spTree>
    <p:extLst>
      <p:ext uri="{BB962C8B-B14F-4D97-AF65-F5344CB8AC3E}">
        <p14:creationId xmlns:p14="http://schemas.microsoft.com/office/powerpoint/2010/main" val="1087894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a:extLst>
              <a:ext uri="{FF2B5EF4-FFF2-40B4-BE49-F238E27FC236}">
                <a16:creationId xmlns:a16="http://schemas.microsoft.com/office/drawing/2014/main" id="{7C6CA683-3912-4507-868C-4A84AFB4BF77}"/>
              </a:ext>
            </a:extLst>
          </p:cNvPr>
          <p:cNvSpPr>
            <a:spLocks noGrp="1"/>
          </p:cNvSpPr>
          <p:nvPr>
            <p:ph type="sldNum" sz="quarter" idx="12"/>
          </p:nvPr>
        </p:nvSpPr>
        <p:spPr>
          <a:xfrm>
            <a:off x="11178021" y="6314241"/>
            <a:ext cx="848831" cy="369332"/>
          </a:xfrm>
        </p:spPr>
        <p:txBody>
          <a:bodyPr/>
          <a:lstStyle/>
          <a:p>
            <a:fld id="{75A8CF1A-D31E-4F5C-9F9C-1A77F15873A0}" type="slidenum">
              <a:rPr lang="fr-FR" smtClean="0"/>
              <a:t>13</a:t>
            </a:fld>
            <a:endParaRPr lang="fr-FR"/>
          </a:p>
        </p:txBody>
      </p:sp>
      <p:sp>
        <p:nvSpPr>
          <p:cNvPr id="4" name="ZoneTexte 3">
            <a:extLst>
              <a:ext uri="{FF2B5EF4-FFF2-40B4-BE49-F238E27FC236}">
                <a16:creationId xmlns:a16="http://schemas.microsoft.com/office/drawing/2014/main" id="{153A4AA0-0F70-41E0-BED0-0D57A6D7E8A2}"/>
              </a:ext>
            </a:extLst>
          </p:cNvPr>
          <p:cNvSpPr txBox="1"/>
          <p:nvPr/>
        </p:nvSpPr>
        <p:spPr>
          <a:xfrm>
            <a:off x="199844" y="5742531"/>
            <a:ext cx="679994" cy="369332"/>
          </a:xfrm>
          <a:prstGeom prst="rect">
            <a:avLst/>
          </a:prstGeom>
          <a:noFill/>
        </p:spPr>
        <p:txBody>
          <a:bodyPr wrap="none" rtlCol="0">
            <a:spAutoFit/>
          </a:bodyPr>
          <a:lstStyle/>
          <a:p>
            <a:r>
              <a:rPr lang="fr-FR" dirty="0"/>
              <a:t>Fig. 7</a:t>
            </a:r>
          </a:p>
        </p:txBody>
      </p:sp>
      <p:sp>
        <p:nvSpPr>
          <p:cNvPr id="5" name="Rectangle 4">
            <a:extLst>
              <a:ext uri="{FF2B5EF4-FFF2-40B4-BE49-F238E27FC236}">
                <a16:creationId xmlns:a16="http://schemas.microsoft.com/office/drawing/2014/main" id="{0EB14743-2D34-48FD-B354-5785BDA2A7D8}"/>
              </a:ext>
            </a:extLst>
          </p:cNvPr>
          <p:cNvSpPr/>
          <p:nvPr/>
        </p:nvSpPr>
        <p:spPr>
          <a:xfrm>
            <a:off x="349104" y="4591737"/>
            <a:ext cx="2212749" cy="646331"/>
          </a:xfrm>
          <a:prstGeom prst="rect">
            <a:avLst/>
          </a:prstGeom>
        </p:spPr>
        <p:txBody>
          <a:bodyPr wrap="square">
            <a:spAutoFit/>
          </a:bodyPr>
          <a:lstStyle/>
          <a:p>
            <a:pPr algn="ctr"/>
            <a:r>
              <a:rPr lang="fr-FR" dirty="0"/>
              <a:t>George </a:t>
            </a:r>
            <a:r>
              <a:rPr lang="fr-FR" dirty="0" err="1"/>
              <a:t>Adamski</a:t>
            </a:r>
            <a:r>
              <a:rPr lang="fr-FR" dirty="0"/>
              <a:t> et ses OVNI</a:t>
            </a:r>
          </a:p>
        </p:txBody>
      </p:sp>
      <p:pic>
        <p:nvPicPr>
          <p:cNvPr id="6" name="Image 5" descr="Une image contenant ciel&#10;&#10;Description générée automatiquement">
            <a:extLst>
              <a:ext uri="{FF2B5EF4-FFF2-40B4-BE49-F238E27FC236}">
                <a16:creationId xmlns:a16="http://schemas.microsoft.com/office/drawing/2014/main" id="{9759ACE5-842A-45AD-8D50-704B73BE3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86" y="2552700"/>
            <a:ext cx="2609850" cy="1752600"/>
          </a:xfrm>
          <a:prstGeom prst="rect">
            <a:avLst/>
          </a:prstGeom>
        </p:spPr>
      </p:pic>
      <p:pic>
        <p:nvPicPr>
          <p:cNvPr id="7" name="Image 6" descr="Une image contenant assis&#10;&#10;Description générée automatiquement">
            <a:extLst>
              <a:ext uri="{FF2B5EF4-FFF2-40B4-BE49-F238E27FC236}">
                <a16:creationId xmlns:a16="http://schemas.microsoft.com/office/drawing/2014/main" id="{3A65E86E-EF56-4A69-BB06-349F7511B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87" y="84616"/>
            <a:ext cx="1914525" cy="2390775"/>
          </a:xfrm>
          <a:prstGeom prst="rect">
            <a:avLst/>
          </a:prstGeom>
        </p:spPr>
      </p:pic>
      <p:pic>
        <p:nvPicPr>
          <p:cNvPr id="8" name="Image 7" descr="Une image contenant plancher, intérieur, assis&#10;&#10;Description générée automatiquement">
            <a:extLst>
              <a:ext uri="{FF2B5EF4-FFF2-40B4-BE49-F238E27FC236}">
                <a16:creationId xmlns:a16="http://schemas.microsoft.com/office/drawing/2014/main" id="{3B1D6DF0-3C97-48BD-9F86-005E35DA3D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355" y="123033"/>
            <a:ext cx="2695575" cy="1695450"/>
          </a:xfrm>
          <a:prstGeom prst="rect">
            <a:avLst/>
          </a:prstGeom>
        </p:spPr>
      </p:pic>
      <p:pic>
        <p:nvPicPr>
          <p:cNvPr id="9" name="Image 8">
            <a:extLst>
              <a:ext uri="{FF2B5EF4-FFF2-40B4-BE49-F238E27FC236}">
                <a16:creationId xmlns:a16="http://schemas.microsoft.com/office/drawing/2014/main" id="{B70AB2D0-FBEB-436D-B9D9-FAC0ACD999F2}"/>
              </a:ext>
            </a:extLst>
          </p:cNvPr>
          <p:cNvPicPr>
            <a:picLocks noChangeAspect="1"/>
          </p:cNvPicPr>
          <p:nvPr/>
        </p:nvPicPr>
        <p:blipFill>
          <a:blip r:embed="rId5"/>
          <a:stretch>
            <a:fillRect/>
          </a:stretch>
        </p:blipFill>
        <p:spPr>
          <a:xfrm>
            <a:off x="2860510" y="3428999"/>
            <a:ext cx="1578065" cy="1944176"/>
          </a:xfrm>
          <a:prstGeom prst="rect">
            <a:avLst/>
          </a:prstGeom>
        </p:spPr>
      </p:pic>
      <p:pic>
        <p:nvPicPr>
          <p:cNvPr id="10" name="Image 9" descr="Une image contenant intérieur, mur, ustensiles de cuisine&#10;&#10;Description générée automatiquement">
            <a:extLst>
              <a:ext uri="{FF2B5EF4-FFF2-40B4-BE49-F238E27FC236}">
                <a16:creationId xmlns:a16="http://schemas.microsoft.com/office/drawing/2014/main" id="{24120216-8AE4-4FC3-90A5-B2A911509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0510" y="1899841"/>
            <a:ext cx="1981200" cy="1447800"/>
          </a:xfrm>
          <a:prstGeom prst="rect">
            <a:avLst/>
          </a:prstGeom>
        </p:spPr>
      </p:pic>
      <p:pic>
        <p:nvPicPr>
          <p:cNvPr id="11" name="Image 10">
            <a:extLst>
              <a:ext uri="{FF2B5EF4-FFF2-40B4-BE49-F238E27FC236}">
                <a16:creationId xmlns:a16="http://schemas.microsoft.com/office/drawing/2014/main" id="{96699457-E7C4-4E69-9F74-0A1FD454CC54}"/>
              </a:ext>
            </a:extLst>
          </p:cNvPr>
          <p:cNvPicPr>
            <a:picLocks noChangeAspect="1"/>
          </p:cNvPicPr>
          <p:nvPr/>
        </p:nvPicPr>
        <p:blipFill>
          <a:blip r:embed="rId7"/>
          <a:stretch>
            <a:fillRect/>
          </a:stretch>
        </p:blipFill>
        <p:spPr>
          <a:xfrm>
            <a:off x="5546849" y="72031"/>
            <a:ext cx="2364752" cy="2177239"/>
          </a:xfrm>
          <a:prstGeom prst="rect">
            <a:avLst/>
          </a:prstGeom>
        </p:spPr>
      </p:pic>
      <p:sp>
        <p:nvSpPr>
          <p:cNvPr id="12" name="ZoneTexte 11">
            <a:extLst>
              <a:ext uri="{FF2B5EF4-FFF2-40B4-BE49-F238E27FC236}">
                <a16:creationId xmlns:a16="http://schemas.microsoft.com/office/drawing/2014/main" id="{924C16C3-95FA-47E7-9580-A4E9BB4DF15E}"/>
              </a:ext>
            </a:extLst>
          </p:cNvPr>
          <p:cNvSpPr txBox="1"/>
          <p:nvPr/>
        </p:nvSpPr>
        <p:spPr>
          <a:xfrm>
            <a:off x="5260442" y="2249270"/>
            <a:ext cx="2609850" cy="2585323"/>
          </a:xfrm>
          <a:prstGeom prst="rect">
            <a:avLst/>
          </a:prstGeom>
          <a:noFill/>
        </p:spPr>
        <p:txBody>
          <a:bodyPr wrap="square" rtlCol="0">
            <a:spAutoFit/>
          </a:bodyPr>
          <a:lstStyle/>
          <a:p>
            <a:pPr algn="just"/>
            <a:r>
              <a:rPr lang="fr-FR" dirty="0"/>
              <a:t>En 1978, un haut dignitaire chiite a prêché, dans ses sermons, qu'il aurait vu le visage de Khomeiny dans la lune, ce qui lancé une épidémie de visions de son visage dans la lune, chez les iraniens.</a:t>
            </a:r>
          </a:p>
        </p:txBody>
      </p:sp>
      <p:sp>
        <p:nvSpPr>
          <p:cNvPr id="13" name="ZoneTexte 12">
            <a:extLst>
              <a:ext uri="{FF2B5EF4-FFF2-40B4-BE49-F238E27FC236}">
                <a16:creationId xmlns:a16="http://schemas.microsoft.com/office/drawing/2014/main" id="{18C33A25-1F25-4E19-A010-DAE483AC8385}"/>
              </a:ext>
            </a:extLst>
          </p:cNvPr>
          <p:cNvSpPr txBox="1"/>
          <p:nvPr/>
        </p:nvSpPr>
        <p:spPr>
          <a:xfrm>
            <a:off x="1671311" y="6435028"/>
            <a:ext cx="4287071" cy="369332"/>
          </a:xfrm>
          <a:prstGeom prst="rect">
            <a:avLst/>
          </a:prstGeom>
          <a:noFill/>
        </p:spPr>
        <p:txBody>
          <a:bodyPr wrap="none" rtlCol="0">
            <a:spAutoFit/>
          </a:bodyPr>
          <a:lstStyle/>
          <a:p>
            <a:r>
              <a:rPr lang="fr-FR" dirty="0"/>
              <a:t>Fraudes et illusions (OVNI, hallucinations …)</a:t>
            </a:r>
          </a:p>
        </p:txBody>
      </p:sp>
      <p:sp>
        <p:nvSpPr>
          <p:cNvPr id="14" name="Rectangle 13">
            <a:extLst>
              <a:ext uri="{FF2B5EF4-FFF2-40B4-BE49-F238E27FC236}">
                <a16:creationId xmlns:a16="http://schemas.microsoft.com/office/drawing/2014/main" id="{6511C764-D2CC-4577-A928-DB8F5F1FC0F6}"/>
              </a:ext>
            </a:extLst>
          </p:cNvPr>
          <p:cNvSpPr/>
          <p:nvPr/>
        </p:nvSpPr>
        <p:spPr>
          <a:xfrm>
            <a:off x="8377154" y="6111863"/>
            <a:ext cx="2988361" cy="646331"/>
          </a:xfrm>
          <a:prstGeom prst="rect">
            <a:avLst/>
          </a:prstGeom>
        </p:spPr>
        <p:txBody>
          <a:bodyPr wrap="square">
            <a:spAutoFit/>
          </a:bodyPr>
          <a:lstStyle/>
          <a:p>
            <a:pPr algn="ctr"/>
            <a:r>
              <a:rPr lang="fr-FR" dirty="0"/>
              <a:t>Le « miracle » du « soleil tournant » de Fatima, 1917</a:t>
            </a:r>
          </a:p>
        </p:txBody>
      </p:sp>
      <p:pic>
        <p:nvPicPr>
          <p:cNvPr id="15" name="Image 14" descr="Une image contenant texte, extérieur, terrain&#10;&#10;Description générée automatiquement">
            <a:extLst>
              <a:ext uri="{FF2B5EF4-FFF2-40B4-BE49-F238E27FC236}">
                <a16:creationId xmlns:a16="http://schemas.microsoft.com/office/drawing/2014/main" id="{A542B443-5FE8-414C-8946-47FF1FBF88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6257" y="4003596"/>
            <a:ext cx="4187457" cy="1944176"/>
          </a:xfrm>
          <a:prstGeom prst="rect">
            <a:avLst/>
          </a:prstGeom>
        </p:spPr>
      </p:pic>
      <p:pic>
        <p:nvPicPr>
          <p:cNvPr id="16" name="Image 15" descr="Une image contenant extérieur&#10;&#10;Description générée automatiquement">
            <a:extLst>
              <a:ext uri="{FF2B5EF4-FFF2-40B4-BE49-F238E27FC236}">
                <a16:creationId xmlns:a16="http://schemas.microsoft.com/office/drawing/2014/main" id="{00F08C87-9445-485F-A8A1-65DE2CCA3A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7154" y="1280003"/>
            <a:ext cx="3708400" cy="2628900"/>
          </a:xfrm>
          <a:prstGeom prst="rect">
            <a:avLst/>
          </a:prstGeom>
        </p:spPr>
      </p:pic>
      <p:pic>
        <p:nvPicPr>
          <p:cNvPr id="17" name="Image 16" descr="Une image contenant ciel, personne, extérieur, photo&#10;&#10;Description générée automatiquement">
            <a:extLst>
              <a:ext uri="{FF2B5EF4-FFF2-40B4-BE49-F238E27FC236}">
                <a16:creationId xmlns:a16="http://schemas.microsoft.com/office/drawing/2014/main" id="{B2384B5B-C14E-4380-959C-25A769B9D3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7307" y="4799766"/>
            <a:ext cx="3028950" cy="1514475"/>
          </a:xfrm>
          <a:prstGeom prst="rect">
            <a:avLst/>
          </a:prstGeom>
        </p:spPr>
      </p:pic>
    </p:spTree>
    <p:extLst>
      <p:ext uri="{BB962C8B-B14F-4D97-AF65-F5344CB8AC3E}">
        <p14:creationId xmlns:p14="http://schemas.microsoft.com/office/powerpoint/2010/main" val="385235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C600BB-8E6B-49A8-88CA-6EBC78515F37}"/>
              </a:ext>
            </a:extLst>
          </p:cNvPr>
          <p:cNvSpPr>
            <a:spLocks noGrp="1"/>
          </p:cNvSpPr>
          <p:nvPr>
            <p:ph type="sldNum" sz="quarter" idx="12"/>
          </p:nvPr>
        </p:nvSpPr>
        <p:spPr/>
        <p:txBody>
          <a:bodyPr/>
          <a:lstStyle/>
          <a:p>
            <a:fld id="{75A8CF1A-D31E-4F5C-9F9C-1A77F15873A0}" type="slidenum">
              <a:rPr lang="fr-FR" smtClean="0"/>
              <a:t>14</a:t>
            </a:fld>
            <a:endParaRPr lang="fr-FR"/>
          </a:p>
        </p:txBody>
      </p:sp>
      <p:pic>
        <p:nvPicPr>
          <p:cNvPr id="3" name="Image 2" descr="Une image contenant meubles&#10;&#10;Description générée automatiquement">
            <a:extLst>
              <a:ext uri="{FF2B5EF4-FFF2-40B4-BE49-F238E27FC236}">
                <a16:creationId xmlns:a16="http://schemas.microsoft.com/office/drawing/2014/main" id="{02B88E45-AE38-402B-9E8E-BA7FF4812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04" y="312926"/>
            <a:ext cx="2105025" cy="3228975"/>
          </a:xfrm>
          <a:prstGeom prst="rect">
            <a:avLst/>
          </a:prstGeom>
        </p:spPr>
      </p:pic>
      <p:pic>
        <p:nvPicPr>
          <p:cNvPr id="4" name="Image 3" descr="Une image contenant photo, personne, vieux, homme&#10;&#10;Description générée automatiquement">
            <a:extLst>
              <a:ext uri="{FF2B5EF4-FFF2-40B4-BE49-F238E27FC236}">
                <a16:creationId xmlns:a16="http://schemas.microsoft.com/office/drawing/2014/main" id="{B6CE9378-00FC-49D8-BC2A-0F1A32918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846" y="2035363"/>
            <a:ext cx="1727587" cy="3013075"/>
          </a:xfrm>
          <a:prstGeom prst="rect">
            <a:avLst/>
          </a:prstGeom>
        </p:spPr>
      </p:pic>
      <p:sp>
        <p:nvSpPr>
          <p:cNvPr id="5" name="ZoneTexte 4">
            <a:extLst>
              <a:ext uri="{FF2B5EF4-FFF2-40B4-BE49-F238E27FC236}">
                <a16:creationId xmlns:a16="http://schemas.microsoft.com/office/drawing/2014/main" id="{D1BD6B66-6AA6-417D-9372-8F7B6EE258D0}"/>
              </a:ext>
            </a:extLst>
          </p:cNvPr>
          <p:cNvSpPr txBox="1"/>
          <p:nvPr/>
        </p:nvSpPr>
        <p:spPr>
          <a:xfrm>
            <a:off x="2782286" y="5048438"/>
            <a:ext cx="2742214" cy="1200329"/>
          </a:xfrm>
          <a:prstGeom prst="rect">
            <a:avLst/>
          </a:prstGeom>
          <a:noFill/>
        </p:spPr>
        <p:txBody>
          <a:bodyPr wrap="square" rtlCol="0">
            <a:spAutoFit/>
          </a:bodyPr>
          <a:lstStyle/>
          <a:p>
            <a:pPr algn="ctr"/>
            <a:r>
              <a:rPr lang="fr-FR" dirty="0"/>
              <a:t>Jean-Eugène Robert-Houdin, le premier grand maître de l’illusionnisme au 19° siècle</a:t>
            </a:r>
          </a:p>
        </p:txBody>
      </p:sp>
      <p:pic>
        <p:nvPicPr>
          <p:cNvPr id="1026" name="Picture 2" descr="SuspensionEthereenne">
            <a:extLst>
              <a:ext uri="{FF2B5EF4-FFF2-40B4-BE49-F238E27FC236}">
                <a16:creationId xmlns:a16="http://schemas.microsoft.com/office/drawing/2014/main" id="{EE808C3D-0421-4B2E-B2EC-4A4C32CD8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6738" y="425638"/>
            <a:ext cx="4362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0E143B8-ACF6-4E8F-A63E-E82ACB412890}"/>
              </a:ext>
            </a:extLst>
          </p:cNvPr>
          <p:cNvSpPr/>
          <p:nvPr/>
        </p:nvSpPr>
        <p:spPr>
          <a:xfrm>
            <a:off x="5741875" y="3577251"/>
            <a:ext cx="6166107" cy="2056973"/>
          </a:xfrm>
          <a:prstGeom prst="rect">
            <a:avLst/>
          </a:prstGeom>
        </p:spPr>
        <p:txBody>
          <a:bodyPr wrap="square">
            <a:spAutoFit/>
          </a:bodyPr>
          <a:lstStyle/>
          <a:p>
            <a:pPr algn="ctr">
              <a:spcBef>
                <a:spcPts val="200"/>
              </a:spcBef>
              <a:spcAft>
                <a:spcPts val="0"/>
              </a:spcAft>
            </a:pPr>
            <a:r>
              <a:rPr lang="fr-FR" dirty="0">
                <a:ea typeface="Times New Roman" panose="02020603050405020304" pitchFamily="18" charset="0"/>
                <a:cs typeface="Arial" panose="020B0604020202020204" pitchFamily="34" charset="0"/>
              </a:rPr>
              <a:t>La Suspension </a:t>
            </a:r>
            <a:r>
              <a:rPr lang="fr-FR" dirty="0" err="1">
                <a:ea typeface="Times New Roman" panose="02020603050405020304" pitchFamily="18" charset="0"/>
                <a:cs typeface="Arial" panose="020B0604020202020204" pitchFamily="34" charset="0"/>
              </a:rPr>
              <a:t>éthéréenne</a:t>
            </a:r>
            <a:r>
              <a:rPr lang="fr-FR" dirty="0">
                <a:ea typeface="Times New Roman" panose="02020603050405020304" pitchFamily="18" charset="0"/>
                <a:cs typeface="Arial" panose="020B0604020202020204" pitchFamily="34" charset="0"/>
              </a:rPr>
              <a:t> (J.E. </a:t>
            </a:r>
            <a:r>
              <a:rPr lang="fr-FR" dirty="0"/>
              <a:t>Robert-Houdin)</a:t>
            </a:r>
            <a:r>
              <a:rPr lang="fr-FR" dirty="0">
                <a:ea typeface="Times New Roman" panose="02020603050405020304" pitchFamily="18" charset="0"/>
                <a:cs typeface="Arial" panose="020B0604020202020204" pitchFamily="34" charset="0"/>
              </a:rPr>
              <a:t>.</a:t>
            </a:r>
          </a:p>
          <a:p>
            <a:pPr algn="ctr">
              <a:spcBef>
                <a:spcPts val="200"/>
              </a:spcBef>
              <a:spcAft>
                <a:spcPts val="0"/>
              </a:spcAft>
            </a:pPr>
            <a:r>
              <a:rPr lang="fr-FR" dirty="0"/>
              <a:t>Son fils de six ans montait sur un tabouret, des perches étaient placées sous ses bras, puis Robert </a:t>
            </a:r>
            <a:r>
              <a:rPr lang="fr-FR" dirty="0" err="1"/>
              <a:t>Houdin</a:t>
            </a:r>
            <a:r>
              <a:rPr lang="fr-FR" dirty="0"/>
              <a:t> enlevait le tabouret et l’enfant restait suspendu entre les perches. Il retirait une perche. Finalement, Robert </a:t>
            </a:r>
            <a:r>
              <a:rPr lang="fr-FR" dirty="0" err="1"/>
              <a:t>Houdin</a:t>
            </a:r>
            <a:r>
              <a:rPr lang="fr-FR" dirty="0"/>
              <a:t> soulevait doucement le corps de son fils, de manière à l’amener dans une position horizontale, comme suspendu dans l’air.</a:t>
            </a:r>
            <a:endParaRPr lang="fr-FR" dirty="0">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527763BB-719F-46E7-9024-73B69A47579D}"/>
              </a:ext>
            </a:extLst>
          </p:cNvPr>
          <p:cNvSpPr/>
          <p:nvPr/>
        </p:nvSpPr>
        <p:spPr>
          <a:xfrm>
            <a:off x="4619197" y="6263493"/>
            <a:ext cx="3230051" cy="369332"/>
          </a:xfrm>
          <a:prstGeom prst="rect">
            <a:avLst/>
          </a:prstGeom>
        </p:spPr>
        <p:txBody>
          <a:bodyPr wrap="none">
            <a:spAutoFit/>
          </a:bodyPr>
          <a:lstStyle/>
          <a:p>
            <a:r>
              <a:rPr lang="fr-FR" dirty="0"/>
              <a:t>Illusionnisme, lévitation, trucage</a:t>
            </a:r>
          </a:p>
        </p:txBody>
      </p:sp>
      <p:sp>
        <p:nvSpPr>
          <p:cNvPr id="9" name="ZoneTexte 8">
            <a:extLst>
              <a:ext uri="{FF2B5EF4-FFF2-40B4-BE49-F238E27FC236}">
                <a16:creationId xmlns:a16="http://schemas.microsoft.com/office/drawing/2014/main" id="{AC7ED9B5-CD4B-4B17-A4F1-4FA7ECB82EF9}"/>
              </a:ext>
            </a:extLst>
          </p:cNvPr>
          <p:cNvSpPr txBox="1"/>
          <p:nvPr/>
        </p:nvSpPr>
        <p:spPr>
          <a:xfrm>
            <a:off x="349104" y="6175742"/>
            <a:ext cx="679994" cy="369332"/>
          </a:xfrm>
          <a:prstGeom prst="rect">
            <a:avLst/>
          </a:prstGeom>
          <a:noFill/>
        </p:spPr>
        <p:txBody>
          <a:bodyPr wrap="none" rtlCol="0">
            <a:spAutoFit/>
          </a:bodyPr>
          <a:lstStyle/>
          <a:p>
            <a:r>
              <a:rPr lang="fr-FR" dirty="0"/>
              <a:t>Fig. 8</a:t>
            </a:r>
          </a:p>
        </p:txBody>
      </p:sp>
    </p:spTree>
    <p:extLst>
      <p:ext uri="{BB962C8B-B14F-4D97-AF65-F5344CB8AC3E}">
        <p14:creationId xmlns:p14="http://schemas.microsoft.com/office/powerpoint/2010/main" val="1473115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64D59C5-E806-4E66-90AC-19B1D79C886C}"/>
              </a:ext>
            </a:extLst>
          </p:cNvPr>
          <p:cNvSpPr>
            <a:spLocks noGrp="1"/>
          </p:cNvSpPr>
          <p:nvPr>
            <p:ph type="sldNum" sz="quarter" idx="12"/>
          </p:nvPr>
        </p:nvSpPr>
        <p:spPr>
          <a:xfrm>
            <a:off x="10462437" y="6488669"/>
            <a:ext cx="1237378" cy="369331"/>
          </a:xfrm>
        </p:spPr>
        <p:txBody>
          <a:bodyPr/>
          <a:lstStyle/>
          <a:p>
            <a:fld id="{75A8CF1A-D31E-4F5C-9F9C-1A77F15873A0}" type="slidenum">
              <a:rPr lang="fr-FR" smtClean="0"/>
              <a:t>15</a:t>
            </a:fld>
            <a:endParaRPr lang="fr-FR" dirty="0"/>
          </a:p>
        </p:txBody>
      </p:sp>
      <p:sp>
        <p:nvSpPr>
          <p:cNvPr id="3" name="Rectangle 2">
            <a:extLst>
              <a:ext uri="{FF2B5EF4-FFF2-40B4-BE49-F238E27FC236}">
                <a16:creationId xmlns:a16="http://schemas.microsoft.com/office/drawing/2014/main" id="{B6A03B16-C789-45CB-B029-7DBD0A997656}"/>
              </a:ext>
            </a:extLst>
          </p:cNvPr>
          <p:cNvSpPr/>
          <p:nvPr/>
        </p:nvSpPr>
        <p:spPr>
          <a:xfrm>
            <a:off x="7990610" y="4299857"/>
            <a:ext cx="3992717" cy="1477328"/>
          </a:xfrm>
          <a:prstGeom prst="rect">
            <a:avLst/>
          </a:prstGeom>
        </p:spPr>
        <p:txBody>
          <a:bodyPr wrap="square">
            <a:spAutoFit/>
          </a:bodyPr>
          <a:lstStyle/>
          <a:p>
            <a:pPr algn="just"/>
            <a:r>
              <a:rPr lang="fr-FR" dirty="0"/>
              <a:t>Une structure en métal dissimulée sous l'accoutrement est directement liée à une chaise. Il n'y a plus qu'à s'asseoir toute la journée et attendre que les pièces tombent dans le chapeau.</a:t>
            </a:r>
          </a:p>
        </p:txBody>
      </p:sp>
      <p:pic>
        <p:nvPicPr>
          <p:cNvPr id="5" name="Image 4" descr="Une image contenant clipart&#10;&#10;Description générée automatiquement">
            <a:extLst>
              <a:ext uri="{FF2B5EF4-FFF2-40B4-BE49-F238E27FC236}">
                <a16:creationId xmlns:a16="http://schemas.microsoft.com/office/drawing/2014/main" id="{B2A99743-A767-42FA-A23B-8EC3EE68E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185" y="312926"/>
            <a:ext cx="2857500" cy="1600200"/>
          </a:xfrm>
          <a:prstGeom prst="rect">
            <a:avLst/>
          </a:prstGeom>
        </p:spPr>
      </p:pic>
      <p:pic>
        <p:nvPicPr>
          <p:cNvPr id="7" name="Image 6" descr="Une image contenant bâtiment, personne, route, extérieur&#10;&#10;Description générée automatiquement">
            <a:extLst>
              <a:ext uri="{FF2B5EF4-FFF2-40B4-BE49-F238E27FC236}">
                <a16:creationId xmlns:a16="http://schemas.microsoft.com/office/drawing/2014/main" id="{B727C8FC-18D8-457C-8BB7-E28C96B97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968" y="225175"/>
            <a:ext cx="2286000" cy="3975100"/>
          </a:xfrm>
          <a:prstGeom prst="rect">
            <a:avLst/>
          </a:prstGeom>
        </p:spPr>
      </p:pic>
      <p:sp>
        <p:nvSpPr>
          <p:cNvPr id="16" name="Rectangle 15">
            <a:extLst>
              <a:ext uri="{FF2B5EF4-FFF2-40B4-BE49-F238E27FC236}">
                <a16:creationId xmlns:a16="http://schemas.microsoft.com/office/drawing/2014/main" id="{FEC28777-85D8-4199-8AFF-E474F23B4E91}"/>
              </a:ext>
            </a:extLst>
          </p:cNvPr>
          <p:cNvSpPr/>
          <p:nvPr/>
        </p:nvSpPr>
        <p:spPr>
          <a:xfrm>
            <a:off x="4619197" y="6263493"/>
            <a:ext cx="3230051" cy="369332"/>
          </a:xfrm>
          <a:prstGeom prst="rect">
            <a:avLst/>
          </a:prstGeom>
        </p:spPr>
        <p:txBody>
          <a:bodyPr wrap="none">
            <a:spAutoFit/>
          </a:bodyPr>
          <a:lstStyle/>
          <a:p>
            <a:r>
              <a:rPr lang="fr-FR" dirty="0"/>
              <a:t>Illusionnisme, lévitation, trucage</a:t>
            </a:r>
          </a:p>
        </p:txBody>
      </p:sp>
      <p:sp>
        <p:nvSpPr>
          <p:cNvPr id="17" name="ZoneTexte 16">
            <a:extLst>
              <a:ext uri="{FF2B5EF4-FFF2-40B4-BE49-F238E27FC236}">
                <a16:creationId xmlns:a16="http://schemas.microsoft.com/office/drawing/2014/main" id="{5A751E35-8DD7-4CB7-8136-1B39F3FF0693}"/>
              </a:ext>
            </a:extLst>
          </p:cNvPr>
          <p:cNvSpPr txBox="1"/>
          <p:nvPr/>
        </p:nvSpPr>
        <p:spPr>
          <a:xfrm>
            <a:off x="349104" y="6175742"/>
            <a:ext cx="944489" cy="369332"/>
          </a:xfrm>
          <a:prstGeom prst="rect">
            <a:avLst/>
          </a:prstGeom>
          <a:noFill/>
        </p:spPr>
        <p:txBody>
          <a:bodyPr wrap="none" rtlCol="0">
            <a:spAutoFit/>
          </a:bodyPr>
          <a:lstStyle/>
          <a:p>
            <a:r>
              <a:rPr lang="fr-FR" dirty="0"/>
              <a:t>Fig. 8bis</a:t>
            </a:r>
          </a:p>
        </p:txBody>
      </p:sp>
      <p:pic>
        <p:nvPicPr>
          <p:cNvPr id="18" name="Image 17">
            <a:extLst>
              <a:ext uri="{FF2B5EF4-FFF2-40B4-BE49-F238E27FC236}">
                <a16:creationId xmlns:a16="http://schemas.microsoft.com/office/drawing/2014/main" id="{94D501E7-0C9D-4FD0-BD91-EFBAEC200543}"/>
              </a:ext>
            </a:extLst>
          </p:cNvPr>
          <p:cNvPicPr>
            <a:picLocks noChangeAspect="1"/>
          </p:cNvPicPr>
          <p:nvPr/>
        </p:nvPicPr>
        <p:blipFill>
          <a:blip r:embed="rId4"/>
          <a:stretch>
            <a:fillRect/>
          </a:stretch>
        </p:blipFill>
        <p:spPr>
          <a:xfrm>
            <a:off x="4175852" y="225175"/>
            <a:ext cx="3103880" cy="5552010"/>
          </a:xfrm>
          <a:prstGeom prst="rect">
            <a:avLst/>
          </a:prstGeom>
        </p:spPr>
      </p:pic>
    </p:spTree>
    <p:extLst>
      <p:ext uri="{BB962C8B-B14F-4D97-AF65-F5344CB8AC3E}">
        <p14:creationId xmlns:p14="http://schemas.microsoft.com/office/powerpoint/2010/main" val="2619200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u numéro de diapositive 1">
            <a:extLst>
              <a:ext uri="{FF2B5EF4-FFF2-40B4-BE49-F238E27FC236}">
                <a16:creationId xmlns:a16="http://schemas.microsoft.com/office/drawing/2014/main" id="{EBF29E5C-AA2F-4D1F-9EDD-C6B48FE25866}"/>
              </a:ext>
            </a:extLst>
          </p:cNvPr>
          <p:cNvSpPr>
            <a:spLocks noGrp="1"/>
          </p:cNvSpPr>
          <p:nvPr>
            <p:ph type="sldNum" sz="quarter" idx="12"/>
          </p:nvPr>
        </p:nvSpPr>
        <p:spPr>
          <a:xfrm>
            <a:off x="10462437" y="6488669"/>
            <a:ext cx="1237378" cy="369331"/>
          </a:xfrm>
        </p:spPr>
        <p:txBody>
          <a:bodyPr/>
          <a:lstStyle/>
          <a:p>
            <a:fld id="{75A8CF1A-D31E-4F5C-9F9C-1A77F15873A0}" type="slidenum">
              <a:rPr lang="fr-FR" smtClean="0"/>
              <a:t>16</a:t>
            </a:fld>
            <a:endParaRPr lang="fr-FR" dirty="0"/>
          </a:p>
        </p:txBody>
      </p:sp>
      <p:sp>
        <p:nvSpPr>
          <p:cNvPr id="33" name="Rectangle 32">
            <a:extLst>
              <a:ext uri="{FF2B5EF4-FFF2-40B4-BE49-F238E27FC236}">
                <a16:creationId xmlns:a16="http://schemas.microsoft.com/office/drawing/2014/main" id="{E9665BF6-3CD9-4861-A67B-E409F2A016A1}"/>
              </a:ext>
            </a:extLst>
          </p:cNvPr>
          <p:cNvSpPr/>
          <p:nvPr/>
        </p:nvSpPr>
        <p:spPr>
          <a:xfrm>
            <a:off x="4619197" y="6263493"/>
            <a:ext cx="3230051" cy="369332"/>
          </a:xfrm>
          <a:prstGeom prst="rect">
            <a:avLst/>
          </a:prstGeom>
        </p:spPr>
        <p:txBody>
          <a:bodyPr wrap="none">
            <a:spAutoFit/>
          </a:bodyPr>
          <a:lstStyle/>
          <a:p>
            <a:r>
              <a:rPr lang="fr-FR" dirty="0"/>
              <a:t>Illusionnisme, lévitation, trucage</a:t>
            </a:r>
          </a:p>
        </p:txBody>
      </p:sp>
      <p:sp>
        <p:nvSpPr>
          <p:cNvPr id="34" name="ZoneTexte 33">
            <a:extLst>
              <a:ext uri="{FF2B5EF4-FFF2-40B4-BE49-F238E27FC236}">
                <a16:creationId xmlns:a16="http://schemas.microsoft.com/office/drawing/2014/main" id="{96D4F702-82C0-43E4-A054-B11D1AA580F1}"/>
              </a:ext>
            </a:extLst>
          </p:cNvPr>
          <p:cNvSpPr txBox="1"/>
          <p:nvPr/>
        </p:nvSpPr>
        <p:spPr>
          <a:xfrm>
            <a:off x="349104" y="6175742"/>
            <a:ext cx="679994" cy="369332"/>
          </a:xfrm>
          <a:prstGeom prst="rect">
            <a:avLst/>
          </a:prstGeom>
          <a:noFill/>
        </p:spPr>
        <p:txBody>
          <a:bodyPr wrap="none" rtlCol="0">
            <a:spAutoFit/>
          </a:bodyPr>
          <a:lstStyle/>
          <a:p>
            <a:r>
              <a:rPr lang="fr-FR" dirty="0"/>
              <a:t>Fig. 9</a:t>
            </a:r>
          </a:p>
        </p:txBody>
      </p:sp>
      <p:pic>
        <p:nvPicPr>
          <p:cNvPr id="36" name="Image 35" descr="Une image contenant texte, livre&#10;&#10;Description générée automatiquement">
            <a:extLst>
              <a:ext uri="{FF2B5EF4-FFF2-40B4-BE49-F238E27FC236}">
                <a16:creationId xmlns:a16="http://schemas.microsoft.com/office/drawing/2014/main" id="{475158F6-0053-4688-B826-1B9F60E94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04" y="164472"/>
            <a:ext cx="3691268" cy="4605296"/>
          </a:xfrm>
          <a:prstGeom prst="rect">
            <a:avLst/>
          </a:prstGeom>
        </p:spPr>
      </p:pic>
      <p:pic>
        <p:nvPicPr>
          <p:cNvPr id="38" name="Image 37">
            <a:extLst>
              <a:ext uri="{FF2B5EF4-FFF2-40B4-BE49-F238E27FC236}">
                <a16:creationId xmlns:a16="http://schemas.microsoft.com/office/drawing/2014/main" id="{AD1C5F85-D4F6-4898-AD55-5A1F357B2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18" y="164472"/>
            <a:ext cx="4757148" cy="1741848"/>
          </a:xfrm>
          <a:prstGeom prst="rect">
            <a:avLst/>
          </a:prstGeom>
        </p:spPr>
      </p:pic>
      <p:sp>
        <p:nvSpPr>
          <p:cNvPr id="39" name="ZoneTexte 38">
            <a:extLst>
              <a:ext uri="{FF2B5EF4-FFF2-40B4-BE49-F238E27FC236}">
                <a16:creationId xmlns:a16="http://schemas.microsoft.com/office/drawing/2014/main" id="{0E761F4D-3671-481C-848A-42F56F55D15C}"/>
              </a:ext>
            </a:extLst>
          </p:cNvPr>
          <p:cNvSpPr txBox="1"/>
          <p:nvPr/>
        </p:nvSpPr>
        <p:spPr>
          <a:xfrm>
            <a:off x="4332118" y="2115879"/>
            <a:ext cx="5165173" cy="646331"/>
          </a:xfrm>
          <a:prstGeom prst="rect">
            <a:avLst/>
          </a:prstGeom>
          <a:noFill/>
        </p:spPr>
        <p:txBody>
          <a:bodyPr wrap="square" rtlCol="0">
            <a:spAutoFit/>
          </a:bodyPr>
          <a:lstStyle/>
          <a:p>
            <a:r>
              <a:rPr lang="fr-FR" dirty="0"/>
              <a:t>La lévitation du maître. Source : Gare aux gourous, Gérard </a:t>
            </a:r>
            <a:r>
              <a:rPr lang="fr-FR" dirty="0" err="1"/>
              <a:t>Majax</a:t>
            </a:r>
            <a:r>
              <a:rPr lang="fr-FR" dirty="0"/>
              <a:t>, </a:t>
            </a:r>
            <a:r>
              <a:rPr lang="fr-FR" dirty="0" err="1"/>
              <a:t>Arléa</a:t>
            </a:r>
            <a:r>
              <a:rPr lang="fr-FR" dirty="0"/>
              <a:t>, 1996, pages 46-47.</a:t>
            </a:r>
          </a:p>
        </p:txBody>
      </p:sp>
      <p:sp>
        <p:nvSpPr>
          <p:cNvPr id="40" name="ZoneTexte 39">
            <a:extLst>
              <a:ext uri="{FF2B5EF4-FFF2-40B4-BE49-F238E27FC236}">
                <a16:creationId xmlns:a16="http://schemas.microsoft.com/office/drawing/2014/main" id="{EBA6071C-C505-4BB1-B3EA-54398A54231C}"/>
              </a:ext>
            </a:extLst>
          </p:cNvPr>
          <p:cNvSpPr txBox="1"/>
          <p:nvPr/>
        </p:nvSpPr>
        <p:spPr>
          <a:xfrm>
            <a:off x="4253023" y="2762210"/>
            <a:ext cx="6209414" cy="3416320"/>
          </a:xfrm>
          <a:prstGeom prst="rect">
            <a:avLst/>
          </a:prstGeom>
          <a:noFill/>
        </p:spPr>
        <p:txBody>
          <a:bodyPr wrap="square" rtlCol="0">
            <a:spAutoFit/>
          </a:bodyPr>
          <a:lstStyle/>
          <a:p>
            <a:pPr algn="just"/>
            <a:r>
              <a:rPr lang="fr-FR" dirty="0"/>
              <a:t>« un chariot supportant une longue barre articulée est actionné par quelques assistants derrière le rideau. La barre, peinte en noir, et qui passe par une fente du rideau, est munie à l'une de ses extrémités d'un support circulaire sur lequel s'assied le gourou. Au moment opportun, les assistants, dissimulés derrière le rideau, appuient sur l'autre extrémité de la barre. Par un effet de levier, le gourou est ainsi soulevé facilement. Les disciples qui entourent le maître forment un véritable écran pour les spectateurs situés sur les côtés. La pénombre aide aussi à la dissimulation de la barre. Lorsque le gourou a regagné le sol, les assistants secrets déplacent le chariot de manière à faire disparaître la </a:t>
            </a:r>
            <a:r>
              <a:rPr lang="fr-FR"/>
              <a:t>plaque supportant </a:t>
            </a:r>
            <a:r>
              <a:rPr lang="fr-FR" dirty="0"/>
              <a:t>celui-ci ». </a:t>
            </a:r>
          </a:p>
        </p:txBody>
      </p:sp>
    </p:spTree>
    <p:extLst>
      <p:ext uri="{BB962C8B-B14F-4D97-AF65-F5344CB8AC3E}">
        <p14:creationId xmlns:p14="http://schemas.microsoft.com/office/powerpoint/2010/main" val="258470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113CF7C-8C82-4CD0-95AC-6140F940EA4B}"/>
              </a:ext>
            </a:extLst>
          </p:cNvPr>
          <p:cNvSpPr>
            <a:spLocks noGrp="1"/>
          </p:cNvSpPr>
          <p:nvPr>
            <p:ph type="sldNum" sz="quarter" idx="12"/>
          </p:nvPr>
        </p:nvSpPr>
        <p:spPr>
          <a:xfrm>
            <a:off x="10058400" y="6368234"/>
            <a:ext cx="1295400" cy="353241"/>
          </a:xfrm>
        </p:spPr>
        <p:txBody>
          <a:bodyPr/>
          <a:lstStyle/>
          <a:p>
            <a:fld id="{75A8CF1A-D31E-4F5C-9F9C-1A77F15873A0}" type="slidenum">
              <a:rPr lang="fr-FR" smtClean="0"/>
              <a:t>17</a:t>
            </a:fld>
            <a:endParaRPr lang="fr-FR"/>
          </a:p>
        </p:txBody>
      </p:sp>
      <p:sp>
        <p:nvSpPr>
          <p:cNvPr id="6" name="Rectangle 5">
            <a:extLst>
              <a:ext uri="{FF2B5EF4-FFF2-40B4-BE49-F238E27FC236}">
                <a16:creationId xmlns:a16="http://schemas.microsoft.com/office/drawing/2014/main" id="{3097A7DB-3455-419E-924E-295C684059FF}"/>
              </a:ext>
            </a:extLst>
          </p:cNvPr>
          <p:cNvSpPr/>
          <p:nvPr/>
        </p:nvSpPr>
        <p:spPr>
          <a:xfrm>
            <a:off x="485104" y="4698924"/>
            <a:ext cx="4949780" cy="923330"/>
          </a:xfrm>
          <a:prstGeom prst="rect">
            <a:avLst/>
          </a:prstGeom>
        </p:spPr>
        <p:txBody>
          <a:bodyPr wrap="square">
            <a:spAutoFit/>
          </a:bodyPr>
          <a:lstStyle/>
          <a:p>
            <a:pPr algn="ctr"/>
            <a:r>
              <a:rPr lang="fr-FR" dirty="0"/>
              <a:t>Prophétie autoréalisatrice. Source : </a:t>
            </a:r>
            <a:r>
              <a:rPr lang="fr-FR" dirty="0">
                <a:hlinkClick r:id="rId2"/>
              </a:rPr>
              <a:t>https://www.eveprogramme.com/25198/prophetieautorealisatrice/</a:t>
            </a:r>
            <a:r>
              <a:rPr lang="fr-FR" dirty="0"/>
              <a:t> </a:t>
            </a:r>
          </a:p>
        </p:txBody>
      </p:sp>
      <p:pic>
        <p:nvPicPr>
          <p:cNvPr id="8" name="Image 7" descr="Une image contenant texte, carte&#10;&#10;Description générée automatiquement">
            <a:extLst>
              <a:ext uri="{FF2B5EF4-FFF2-40B4-BE49-F238E27FC236}">
                <a16:creationId xmlns:a16="http://schemas.microsoft.com/office/drawing/2014/main" id="{C8507BDB-E96E-4005-BE04-8B9C592C7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941"/>
            <a:ext cx="6712998" cy="4327302"/>
          </a:xfrm>
          <a:prstGeom prst="rect">
            <a:avLst/>
          </a:prstGeom>
        </p:spPr>
      </p:pic>
      <p:sp>
        <p:nvSpPr>
          <p:cNvPr id="9" name="Rectangle 8">
            <a:extLst>
              <a:ext uri="{FF2B5EF4-FFF2-40B4-BE49-F238E27FC236}">
                <a16:creationId xmlns:a16="http://schemas.microsoft.com/office/drawing/2014/main" id="{E4BAF4B5-B9BB-4FC9-93F0-A99D7EBE55A4}"/>
              </a:ext>
            </a:extLst>
          </p:cNvPr>
          <p:cNvSpPr/>
          <p:nvPr/>
        </p:nvSpPr>
        <p:spPr>
          <a:xfrm>
            <a:off x="6521003" y="489766"/>
            <a:ext cx="4941194" cy="3785652"/>
          </a:xfrm>
          <a:prstGeom prst="rect">
            <a:avLst/>
          </a:prstGeom>
        </p:spPr>
        <p:txBody>
          <a:bodyPr wrap="square">
            <a:spAutoFit/>
          </a:bodyPr>
          <a:lstStyle/>
          <a:p>
            <a:r>
              <a:rPr lang="fr-FR" sz="2400" b="1" dirty="0"/>
              <a:t>Effet Pygmalion </a:t>
            </a:r>
            <a:r>
              <a:rPr lang="fr-FR" sz="2400" dirty="0"/>
              <a:t>: </a:t>
            </a:r>
          </a:p>
          <a:p>
            <a:pPr algn="just"/>
            <a:r>
              <a:rPr lang="fr-FR" sz="2400" dirty="0"/>
              <a:t>Prophétie autoréalisatrice (effet Rosenthal et Jacobson) qui provoque une amélioration des performances d'un sujet, en fonction du degré de croyances en sa réussite venant d'une autorité ou son environnement. Le simple fait de croire en la réussite de quelqu'un améliore ainsi ses probabilités de succès (Wikipedia)</a:t>
            </a:r>
          </a:p>
        </p:txBody>
      </p:sp>
    </p:spTree>
    <p:extLst>
      <p:ext uri="{BB962C8B-B14F-4D97-AF65-F5344CB8AC3E}">
        <p14:creationId xmlns:p14="http://schemas.microsoft.com/office/powerpoint/2010/main" val="3511667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F8F576A-04EC-4A8A-AFBF-E2C9CD6366AE}"/>
              </a:ext>
            </a:extLst>
          </p:cNvPr>
          <p:cNvSpPr>
            <a:spLocks noGrp="1"/>
          </p:cNvSpPr>
          <p:nvPr>
            <p:ph type="sldNum" sz="quarter" idx="12"/>
          </p:nvPr>
        </p:nvSpPr>
        <p:spPr>
          <a:xfrm>
            <a:off x="10664455" y="6315740"/>
            <a:ext cx="1065795" cy="367021"/>
          </a:xfrm>
        </p:spPr>
        <p:txBody>
          <a:bodyPr/>
          <a:lstStyle/>
          <a:p>
            <a:fld id="{75A8CF1A-D31E-4F5C-9F9C-1A77F15873A0}" type="slidenum">
              <a:rPr lang="fr-FR" smtClean="0"/>
              <a:t>18</a:t>
            </a:fld>
            <a:endParaRPr lang="fr-FR"/>
          </a:p>
        </p:txBody>
      </p:sp>
      <p:pic>
        <p:nvPicPr>
          <p:cNvPr id="4" name="Image 3" descr="Une image contenant texte, carte&#10;&#10;Description générée automatiquement">
            <a:extLst>
              <a:ext uri="{FF2B5EF4-FFF2-40B4-BE49-F238E27FC236}">
                <a16:creationId xmlns:a16="http://schemas.microsoft.com/office/drawing/2014/main" id="{876B6EBF-38D3-4E70-91F2-CFCA638CD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655" y="357801"/>
            <a:ext cx="8437996" cy="5381599"/>
          </a:xfrm>
          <a:prstGeom prst="rect">
            <a:avLst/>
          </a:prstGeom>
        </p:spPr>
      </p:pic>
      <p:sp>
        <p:nvSpPr>
          <p:cNvPr id="5" name="Rectangle 4">
            <a:extLst>
              <a:ext uri="{FF2B5EF4-FFF2-40B4-BE49-F238E27FC236}">
                <a16:creationId xmlns:a16="http://schemas.microsoft.com/office/drawing/2014/main" id="{2AB9FC66-9647-4C7A-878C-497E4EDF3DD2}"/>
              </a:ext>
            </a:extLst>
          </p:cNvPr>
          <p:cNvSpPr/>
          <p:nvPr/>
        </p:nvSpPr>
        <p:spPr>
          <a:xfrm>
            <a:off x="2815987" y="5892581"/>
            <a:ext cx="6096000" cy="646331"/>
          </a:xfrm>
          <a:prstGeom prst="rect">
            <a:avLst/>
          </a:prstGeom>
        </p:spPr>
        <p:txBody>
          <a:bodyPr>
            <a:spAutoFit/>
          </a:bodyPr>
          <a:lstStyle/>
          <a:p>
            <a:pPr algn="ctr"/>
            <a:r>
              <a:rPr lang="fr-FR" dirty="0"/>
              <a:t>Source : La Réflexologie Plantaire Chinoise, </a:t>
            </a:r>
            <a:r>
              <a:rPr lang="fr-FR" dirty="0">
                <a:hlinkClick r:id="rId3"/>
              </a:rPr>
              <a:t>https://lafeecocoon.com/reflexologie-plantaire/</a:t>
            </a:r>
            <a:r>
              <a:rPr lang="fr-FR" dirty="0"/>
              <a:t> </a:t>
            </a:r>
          </a:p>
        </p:txBody>
      </p:sp>
    </p:spTree>
    <p:extLst>
      <p:ext uri="{BB962C8B-B14F-4D97-AF65-F5344CB8AC3E}">
        <p14:creationId xmlns:p14="http://schemas.microsoft.com/office/powerpoint/2010/main" val="283904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F8F576A-04EC-4A8A-AFBF-E2C9CD6366AE}"/>
              </a:ext>
            </a:extLst>
          </p:cNvPr>
          <p:cNvSpPr>
            <a:spLocks noGrp="1"/>
          </p:cNvSpPr>
          <p:nvPr>
            <p:ph type="sldNum" sz="quarter" idx="12"/>
          </p:nvPr>
        </p:nvSpPr>
        <p:spPr>
          <a:xfrm>
            <a:off x="11079126" y="6326372"/>
            <a:ext cx="923260" cy="359174"/>
          </a:xfrm>
        </p:spPr>
        <p:txBody>
          <a:bodyPr/>
          <a:lstStyle/>
          <a:p>
            <a:fld id="{75A8CF1A-D31E-4F5C-9F9C-1A77F15873A0}" type="slidenum">
              <a:rPr lang="fr-FR" smtClean="0"/>
              <a:t>19</a:t>
            </a:fld>
            <a:endParaRPr lang="fr-FR"/>
          </a:p>
        </p:txBody>
      </p:sp>
      <p:pic>
        <p:nvPicPr>
          <p:cNvPr id="4" name="Image 3" descr="Une image contenant texte&#10;&#10;Description générée automatiquement">
            <a:extLst>
              <a:ext uri="{FF2B5EF4-FFF2-40B4-BE49-F238E27FC236}">
                <a16:creationId xmlns:a16="http://schemas.microsoft.com/office/drawing/2014/main" id="{12FF64FC-7A10-4753-9F1C-2DA5F36F9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15" y="172454"/>
            <a:ext cx="10736741" cy="5566779"/>
          </a:xfrm>
          <a:prstGeom prst="rect">
            <a:avLst/>
          </a:prstGeom>
        </p:spPr>
      </p:pic>
      <p:sp>
        <p:nvSpPr>
          <p:cNvPr id="5" name="ZoneTexte 4">
            <a:extLst>
              <a:ext uri="{FF2B5EF4-FFF2-40B4-BE49-F238E27FC236}">
                <a16:creationId xmlns:a16="http://schemas.microsoft.com/office/drawing/2014/main" id="{ECF2E5DD-DBCE-4AF6-8727-4BC6CAFF3094}"/>
              </a:ext>
            </a:extLst>
          </p:cNvPr>
          <p:cNvSpPr txBox="1"/>
          <p:nvPr/>
        </p:nvSpPr>
        <p:spPr>
          <a:xfrm>
            <a:off x="148856" y="5739233"/>
            <a:ext cx="11153553" cy="1200329"/>
          </a:xfrm>
          <a:prstGeom prst="rect">
            <a:avLst/>
          </a:prstGeom>
          <a:noFill/>
        </p:spPr>
        <p:txBody>
          <a:bodyPr wrap="square" rtlCol="0">
            <a:spAutoFit/>
          </a:bodyPr>
          <a:lstStyle/>
          <a:p>
            <a:pPr algn="just"/>
            <a:r>
              <a:rPr lang="fr-FR" dirty="0"/>
              <a:t>L'iridologie est l'observation de différents signes dans les deux iris (coloration, formes, dépigmentation) qui permettraient de renseigner sur les prédispositions héréditaires ou non du terrain de la personne, sur ses forces et faiblesses organiques. Source : L'iridologie mais qu'est ce que c'est ? 17 Août 2016, </a:t>
            </a:r>
            <a:r>
              <a:rPr lang="fr-FR" dirty="0">
                <a:hlinkClick r:id="rId3"/>
              </a:rPr>
              <a:t>http://leblogdestella.over-blog.com/2016/08/l-iridologie-mais-qu-est-ce-que-c-est.html</a:t>
            </a:r>
            <a:r>
              <a:rPr lang="fr-FR" dirty="0"/>
              <a:t> </a:t>
            </a:r>
          </a:p>
        </p:txBody>
      </p:sp>
    </p:spTree>
    <p:extLst>
      <p:ext uri="{BB962C8B-B14F-4D97-AF65-F5344CB8AC3E}">
        <p14:creationId xmlns:p14="http://schemas.microsoft.com/office/powerpoint/2010/main" val="78107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FD3499C-1D89-488B-8748-17859E144D2D}"/>
              </a:ext>
            </a:extLst>
          </p:cNvPr>
          <p:cNvSpPr>
            <a:spLocks noGrp="1"/>
          </p:cNvSpPr>
          <p:nvPr>
            <p:ph type="sldNum" sz="quarter" idx="12"/>
          </p:nvPr>
        </p:nvSpPr>
        <p:spPr/>
        <p:txBody>
          <a:bodyPr/>
          <a:lstStyle/>
          <a:p>
            <a:fld id="{75A8CF1A-D31E-4F5C-9F9C-1A77F15873A0}" type="slidenum">
              <a:rPr lang="fr-FR" smtClean="0"/>
              <a:t>2</a:t>
            </a:fld>
            <a:endParaRPr lang="fr-FR"/>
          </a:p>
        </p:txBody>
      </p:sp>
      <p:graphicFrame>
        <p:nvGraphicFramePr>
          <p:cNvPr id="3" name="Tableau 2">
            <a:extLst>
              <a:ext uri="{FF2B5EF4-FFF2-40B4-BE49-F238E27FC236}">
                <a16:creationId xmlns:a16="http://schemas.microsoft.com/office/drawing/2014/main" id="{3E705A3E-9433-41BA-8445-478A47DA688B}"/>
              </a:ext>
            </a:extLst>
          </p:cNvPr>
          <p:cNvGraphicFramePr>
            <a:graphicFrameLocks noGrp="1"/>
          </p:cNvGraphicFramePr>
          <p:nvPr>
            <p:extLst>
              <p:ext uri="{D42A27DB-BD31-4B8C-83A1-F6EECF244321}">
                <p14:modId xmlns:p14="http://schemas.microsoft.com/office/powerpoint/2010/main" val="2490478157"/>
              </p:ext>
            </p:extLst>
          </p:nvPr>
        </p:nvGraphicFramePr>
        <p:xfrm>
          <a:off x="2264735" y="2435036"/>
          <a:ext cx="7269864" cy="2857183"/>
        </p:xfrm>
        <a:graphic>
          <a:graphicData uri="http://schemas.openxmlformats.org/drawingml/2006/table">
            <a:tbl>
              <a:tblPr>
                <a:tableStyleId>{5C22544A-7EE6-4342-B048-85BDC9FD1C3A}</a:tableStyleId>
              </a:tblPr>
              <a:tblGrid>
                <a:gridCol w="2454844">
                  <a:extLst>
                    <a:ext uri="{9D8B030D-6E8A-4147-A177-3AD203B41FA5}">
                      <a16:colId xmlns:a16="http://schemas.microsoft.com/office/drawing/2014/main" val="1465960522"/>
                    </a:ext>
                  </a:extLst>
                </a:gridCol>
                <a:gridCol w="2561073">
                  <a:extLst>
                    <a:ext uri="{9D8B030D-6E8A-4147-A177-3AD203B41FA5}">
                      <a16:colId xmlns:a16="http://schemas.microsoft.com/office/drawing/2014/main" val="3793941419"/>
                    </a:ext>
                  </a:extLst>
                </a:gridCol>
                <a:gridCol w="2253947">
                  <a:extLst>
                    <a:ext uri="{9D8B030D-6E8A-4147-A177-3AD203B41FA5}">
                      <a16:colId xmlns:a16="http://schemas.microsoft.com/office/drawing/2014/main" val="3397376933"/>
                    </a:ext>
                  </a:extLst>
                </a:gridCol>
              </a:tblGrid>
              <a:tr h="0">
                <a:tc>
                  <a:txBody>
                    <a:bodyPr/>
                    <a:lstStyle/>
                    <a:p>
                      <a:pPr marR="122555" algn="ctr">
                        <a:lnSpc>
                          <a:spcPct val="107000"/>
                        </a:lnSpc>
                        <a:spcBef>
                          <a:spcPts val="200"/>
                        </a:spcBef>
                        <a:spcAft>
                          <a:spcPts val="0"/>
                        </a:spcAft>
                        <a:tabLst>
                          <a:tab pos="1257300" algn="l"/>
                        </a:tabLst>
                      </a:pPr>
                      <a:endParaRPr lang="fr-BE" sz="1100" dirty="0">
                        <a:effectLst/>
                      </a:endParaRPr>
                    </a:p>
                    <a:p>
                      <a:pPr marR="122555" algn="ctr">
                        <a:lnSpc>
                          <a:spcPct val="107000"/>
                        </a:lnSpc>
                        <a:spcBef>
                          <a:spcPts val="200"/>
                        </a:spcBef>
                        <a:spcAft>
                          <a:spcPts val="0"/>
                        </a:spcAft>
                        <a:tabLst>
                          <a:tab pos="1257300" algn="l"/>
                        </a:tabLst>
                      </a:pPr>
                      <a:r>
                        <a:rPr lang="fr-BE" sz="1800" dirty="0">
                          <a:effectLst/>
                        </a:rPr>
                        <a:t>Cas A : information recoupée et provenant de sources différentes (sans relation entre elles), donc qu’on considère comme plutôt « juste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R="122555" algn="ctr">
                        <a:lnSpc>
                          <a:spcPct val="107000"/>
                        </a:lnSpc>
                        <a:spcBef>
                          <a:spcPts val="200"/>
                        </a:spcBef>
                        <a:spcAft>
                          <a:spcPts val="0"/>
                        </a:spcAft>
                      </a:pPr>
                      <a:endParaRPr lang="fr-BE" sz="1100" dirty="0">
                        <a:effectLst/>
                      </a:endParaRPr>
                    </a:p>
                    <a:p>
                      <a:pPr marR="122555" algn="ctr">
                        <a:lnSpc>
                          <a:spcPct val="107000"/>
                        </a:lnSpc>
                        <a:spcBef>
                          <a:spcPts val="200"/>
                        </a:spcBef>
                        <a:spcAft>
                          <a:spcPts val="0"/>
                        </a:spcAft>
                      </a:pPr>
                      <a:r>
                        <a:rPr lang="fr-BE" sz="1800" dirty="0">
                          <a:effectLst/>
                        </a:rPr>
                        <a:t>Cas B : information erronée, recoupée et provenant d’une même source (ou de sources s’influençant). Elle est « non juste » surtout parce que la méthode n’est pas « juste ».</a:t>
                      </a:r>
                      <a:endParaRPr lang="fr-FR" sz="1800" dirty="0">
                        <a:effectLst/>
                      </a:endParaRPr>
                    </a:p>
                    <a:p>
                      <a:pPr marR="122555" algn="ctr">
                        <a:lnSpc>
                          <a:spcPct val="107000"/>
                        </a:lnSpc>
                        <a:spcBef>
                          <a:spcPts val="200"/>
                        </a:spcBef>
                        <a:spcAft>
                          <a:spcPts val="0"/>
                        </a:spcAft>
                      </a:pPr>
                      <a:r>
                        <a:rPr lang="fr-BE" sz="1800" dirty="0">
                          <a:effectLst/>
                        </a:rPr>
                        <a:t>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R="69850" algn="ctr">
                        <a:lnSpc>
                          <a:spcPct val="107000"/>
                        </a:lnSpc>
                        <a:spcBef>
                          <a:spcPts val="200"/>
                        </a:spcBef>
                        <a:spcAft>
                          <a:spcPts val="0"/>
                        </a:spcAft>
                      </a:pPr>
                      <a:endParaRPr lang="fr-BE" sz="1100" dirty="0">
                        <a:effectLst/>
                      </a:endParaRPr>
                    </a:p>
                    <a:p>
                      <a:pPr marR="69850" algn="ctr">
                        <a:lnSpc>
                          <a:spcPct val="107000"/>
                        </a:lnSpc>
                        <a:spcBef>
                          <a:spcPts val="200"/>
                        </a:spcBef>
                        <a:spcAft>
                          <a:spcPts val="0"/>
                        </a:spcAft>
                      </a:pPr>
                      <a:r>
                        <a:rPr lang="fr-BE" sz="1800" dirty="0">
                          <a:effectLst/>
                        </a:rPr>
                        <a:t>Cas C : information provenant de sources différentes (sans relation entre elles) et ne se recoupant pas, donc « non juste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391756098"/>
                  </a:ext>
                </a:extLst>
              </a:tr>
            </a:tbl>
          </a:graphicData>
        </a:graphic>
      </p:graphicFrame>
      <p:pic>
        <p:nvPicPr>
          <p:cNvPr id="1027" name="Image 4" descr="MethJusteReproduc">
            <a:extLst>
              <a:ext uri="{FF2B5EF4-FFF2-40B4-BE49-F238E27FC236}">
                <a16:creationId xmlns:a16="http://schemas.microsoft.com/office/drawing/2014/main" id="{8CB0D7F1-6289-4FD3-8F53-E8AC7B633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499" y="918069"/>
            <a:ext cx="1554423" cy="15169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3" descr="MethErrReproduc">
            <a:extLst>
              <a:ext uri="{FF2B5EF4-FFF2-40B4-BE49-F238E27FC236}">
                <a16:creationId xmlns:a16="http://schemas.microsoft.com/office/drawing/2014/main" id="{FCD89696-7BD2-4C6A-80AB-3A707B680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141" y="918069"/>
            <a:ext cx="1764816" cy="1477074"/>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2" descr="MethNonReproduc">
            <a:extLst>
              <a:ext uri="{FF2B5EF4-FFF2-40B4-BE49-F238E27FC236}">
                <a16:creationId xmlns:a16="http://schemas.microsoft.com/office/drawing/2014/main" id="{F961D668-EC2E-4478-AAA4-D03943DE4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878" y="1084520"/>
            <a:ext cx="1684284" cy="133408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A7E410B-B487-446E-AF13-A0DEB746E456}"/>
              </a:ext>
            </a:extLst>
          </p:cNvPr>
          <p:cNvSpPr txBox="1"/>
          <p:nvPr/>
        </p:nvSpPr>
        <p:spPr>
          <a:xfrm>
            <a:off x="5826642" y="5890437"/>
            <a:ext cx="679994" cy="369332"/>
          </a:xfrm>
          <a:prstGeom prst="rect">
            <a:avLst/>
          </a:prstGeom>
          <a:noFill/>
        </p:spPr>
        <p:txBody>
          <a:bodyPr wrap="none" rtlCol="0">
            <a:spAutoFit/>
          </a:bodyPr>
          <a:lstStyle/>
          <a:p>
            <a:r>
              <a:rPr lang="fr-FR" dirty="0"/>
              <a:t>Fig. 1</a:t>
            </a:r>
          </a:p>
        </p:txBody>
      </p:sp>
    </p:spTree>
    <p:extLst>
      <p:ext uri="{BB962C8B-B14F-4D97-AF65-F5344CB8AC3E}">
        <p14:creationId xmlns:p14="http://schemas.microsoft.com/office/powerpoint/2010/main" val="827143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F8F576A-04EC-4A8A-AFBF-E2C9CD6366AE}"/>
              </a:ext>
            </a:extLst>
          </p:cNvPr>
          <p:cNvSpPr>
            <a:spLocks noGrp="1"/>
          </p:cNvSpPr>
          <p:nvPr>
            <p:ph type="sldNum" sz="quarter" idx="12"/>
          </p:nvPr>
        </p:nvSpPr>
        <p:spPr>
          <a:xfrm>
            <a:off x="10738883" y="6368902"/>
            <a:ext cx="1184865" cy="331308"/>
          </a:xfrm>
        </p:spPr>
        <p:txBody>
          <a:bodyPr/>
          <a:lstStyle/>
          <a:p>
            <a:fld id="{75A8CF1A-D31E-4F5C-9F9C-1A77F15873A0}" type="slidenum">
              <a:rPr lang="fr-FR" smtClean="0"/>
              <a:t>20</a:t>
            </a:fld>
            <a:endParaRPr lang="fr-FR"/>
          </a:p>
        </p:txBody>
      </p:sp>
      <p:pic>
        <p:nvPicPr>
          <p:cNvPr id="4" name="Image 3" descr="Une image contenant carte, texte&#10;&#10;Description générée automatiquement">
            <a:extLst>
              <a:ext uri="{FF2B5EF4-FFF2-40B4-BE49-F238E27FC236}">
                <a16:creationId xmlns:a16="http://schemas.microsoft.com/office/drawing/2014/main" id="{E6EC8BCA-EC37-41E2-B063-B8AF2DAEC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999" y="0"/>
            <a:ext cx="8578038" cy="5771766"/>
          </a:xfrm>
          <a:prstGeom prst="rect">
            <a:avLst/>
          </a:prstGeom>
        </p:spPr>
      </p:pic>
      <p:sp>
        <p:nvSpPr>
          <p:cNvPr id="5" name="ZoneTexte 4">
            <a:extLst>
              <a:ext uri="{FF2B5EF4-FFF2-40B4-BE49-F238E27FC236}">
                <a16:creationId xmlns:a16="http://schemas.microsoft.com/office/drawing/2014/main" id="{E688D5BD-B16F-4DE6-A188-0EDD6B425A32}"/>
              </a:ext>
            </a:extLst>
          </p:cNvPr>
          <p:cNvSpPr txBox="1"/>
          <p:nvPr/>
        </p:nvSpPr>
        <p:spPr>
          <a:xfrm>
            <a:off x="276447" y="5771766"/>
            <a:ext cx="9271590" cy="646331"/>
          </a:xfrm>
          <a:prstGeom prst="rect">
            <a:avLst/>
          </a:prstGeom>
          <a:noFill/>
        </p:spPr>
        <p:txBody>
          <a:bodyPr wrap="square" rtlCol="0">
            <a:spAutoFit/>
          </a:bodyPr>
          <a:lstStyle/>
          <a:p>
            <a:pPr algn="ctr"/>
            <a:r>
              <a:rPr lang="fr-FR" dirty="0"/>
              <a:t>Source : L'astrologie, de la prophétie auto-réalisatrice ?, </a:t>
            </a:r>
            <a:r>
              <a:rPr lang="fr-FR" dirty="0">
                <a:hlinkClick r:id="rId3"/>
              </a:rPr>
              <a:t>http://astrologiesiderale.eklablog.fr/l-astrologie-de-la-prophetie-auto-realisatrice-a130301006</a:t>
            </a:r>
            <a:r>
              <a:rPr lang="fr-FR" dirty="0"/>
              <a:t> </a:t>
            </a:r>
          </a:p>
        </p:txBody>
      </p:sp>
      <p:sp>
        <p:nvSpPr>
          <p:cNvPr id="6" name="ZoneTexte 5">
            <a:extLst>
              <a:ext uri="{FF2B5EF4-FFF2-40B4-BE49-F238E27FC236}">
                <a16:creationId xmlns:a16="http://schemas.microsoft.com/office/drawing/2014/main" id="{E831D97B-3FDA-478A-BE6D-F8DAEDB3DE09}"/>
              </a:ext>
            </a:extLst>
          </p:cNvPr>
          <p:cNvSpPr txBox="1"/>
          <p:nvPr/>
        </p:nvSpPr>
        <p:spPr>
          <a:xfrm>
            <a:off x="9197163" y="318977"/>
            <a:ext cx="2994837" cy="3139321"/>
          </a:xfrm>
          <a:prstGeom prst="rect">
            <a:avLst/>
          </a:prstGeom>
          <a:noFill/>
        </p:spPr>
        <p:txBody>
          <a:bodyPr wrap="square" rtlCol="0">
            <a:spAutoFit/>
          </a:bodyPr>
          <a:lstStyle/>
          <a:p>
            <a:pPr algn="just"/>
            <a:r>
              <a:rPr lang="fr-FR" dirty="0"/>
              <a:t>Pour les hindous, Uranus, Neptune et Pluton n’ont pas d'influence sur eux, puisque pour eux ces astres n'existent pas.</a:t>
            </a:r>
          </a:p>
          <a:p>
            <a:pPr algn="just"/>
            <a:r>
              <a:rPr lang="fr-FR" dirty="0"/>
              <a:t>Au contraire, si nous croyons que ces astres gouvernent notre vie, alors ils auront une influence sur nous, sur nos craintes, nos attentes et notre comportement.</a:t>
            </a:r>
          </a:p>
        </p:txBody>
      </p:sp>
    </p:spTree>
    <p:extLst>
      <p:ext uri="{BB962C8B-B14F-4D97-AF65-F5344CB8AC3E}">
        <p14:creationId xmlns:p14="http://schemas.microsoft.com/office/powerpoint/2010/main" val="3541670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E091AA1-0271-4546-A55A-0F3BF73168CB}"/>
              </a:ext>
            </a:extLst>
          </p:cNvPr>
          <p:cNvSpPr>
            <a:spLocks noGrp="1"/>
          </p:cNvSpPr>
          <p:nvPr>
            <p:ph type="sldNum" sz="quarter" idx="12"/>
          </p:nvPr>
        </p:nvSpPr>
        <p:spPr/>
        <p:txBody>
          <a:bodyPr/>
          <a:lstStyle/>
          <a:p>
            <a:fld id="{75A8CF1A-D31E-4F5C-9F9C-1A77F15873A0}" type="slidenum">
              <a:rPr lang="fr-FR" smtClean="0"/>
              <a:t>21</a:t>
            </a:fld>
            <a:endParaRPr lang="fr-FR"/>
          </a:p>
        </p:txBody>
      </p:sp>
      <p:sp>
        <p:nvSpPr>
          <p:cNvPr id="3" name="ZoneTexte 2">
            <a:extLst>
              <a:ext uri="{FF2B5EF4-FFF2-40B4-BE49-F238E27FC236}">
                <a16:creationId xmlns:a16="http://schemas.microsoft.com/office/drawing/2014/main" id="{62C6888C-2688-40F2-9F74-6B49573DC6F6}"/>
              </a:ext>
            </a:extLst>
          </p:cNvPr>
          <p:cNvSpPr txBox="1"/>
          <p:nvPr/>
        </p:nvSpPr>
        <p:spPr>
          <a:xfrm>
            <a:off x="3677799" y="244549"/>
            <a:ext cx="5077865" cy="369332"/>
          </a:xfrm>
          <a:prstGeom prst="rect">
            <a:avLst/>
          </a:prstGeom>
          <a:noFill/>
        </p:spPr>
        <p:txBody>
          <a:bodyPr wrap="none" rtlCol="0">
            <a:spAutoFit/>
          </a:bodyPr>
          <a:lstStyle/>
          <a:p>
            <a:pPr algn="ctr"/>
            <a:r>
              <a:rPr lang="fr-FR" b="1" dirty="0"/>
              <a:t>Livres utiles pour l’apprentissage de l’esprit critique</a:t>
            </a:r>
          </a:p>
        </p:txBody>
      </p:sp>
      <p:pic>
        <p:nvPicPr>
          <p:cNvPr id="5" name="Image 4">
            <a:extLst>
              <a:ext uri="{FF2B5EF4-FFF2-40B4-BE49-F238E27FC236}">
                <a16:creationId xmlns:a16="http://schemas.microsoft.com/office/drawing/2014/main" id="{8D8D77D2-F28A-45C7-A1D6-522DF3E57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495" y="613881"/>
            <a:ext cx="2385715" cy="3629614"/>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FD0119E1-2FFD-4215-9CBE-B74644DA1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62" y="519629"/>
            <a:ext cx="2215236" cy="3487074"/>
          </a:xfrm>
          <a:prstGeom prst="rect">
            <a:avLst/>
          </a:prstGeom>
        </p:spPr>
      </p:pic>
      <p:pic>
        <p:nvPicPr>
          <p:cNvPr id="11" name="Image 10" descr="Une image contenant texte, livre&#10;&#10;Description générée automatiquement">
            <a:extLst>
              <a:ext uri="{FF2B5EF4-FFF2-40B4-BE49-F238E27FC236}">
                <a16:creationId xmlns:a16="http://schemas.microsoft.com/office/drawing/2014/main" id="{3740D303-0F74-4319-867C-BF278E0F7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2338" y="829930"/>
            <a:ext cx="1981200" cy="3048000"/>
          </a:xfrm>
          <a:prstGeom prst="rect">
            <a:avLst/>
          </a:prstGeom>
        </p:spPr>
      </p:pic>
      <p:pic>
        <p:nvPicPr>
          <p:cNvPr id="14" name="Image 13">
            <a:extLst>
              <a:ext uri="{FF2B5EF4-FFF2-40B4-BE49-F238E27FC236}">
                <a16:creationId xmlns:a16="http://schemas.microsoft.com/office/drawing/2014/main" id="{C6DD3B4B-0617-448B-B45F-6B30CC8A129D}"/>
              </a:ext>
            </a:extLst>
          </p:cNvPr>
          <p:cNvPicPr>
            <a:picLocks noChangeAspect="1"/>
          </p:cNvPicPr>
          <p:nvPr/>
        </p:nvPicPr>
        <p:blipFill>
          <a:blip r:embed="rId5"/>
          <a:stretch>
            <a:fillRect/>
          </a:stretch>
        </p:blipFill>
        <p:spPr>
          <a:xfrm>
            <a:off x="7605712" y="844771"/>
            <a:ext cx="2009775" cy="3038475"/>
          </a:xfrm>
          <a:prstGeom prst="rect">
            <a:avLst/>
          </a:prstGeom>
        </p:spPr>
      </p:pic>
    </p:spTree>
    <p:extLst>
      <p:ext uri="{BB962C8B-B14F-4D97-AF65-F5344CB8AC3E}">
        <p14:creationId xmlns:p14="http://schemas.microsoft.com/office/powerpoint/2010/main" val="2975410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BE4C179-2834-4460-B619-8AA8E5012A71}"/>
              </a:ext>
            </a:extLst>
          </p:cNvPr>
          <p:cNvSpPr>
            <a:spLocks noGrp="1"/>
          </p:cNvSpPr>
          <p:nvPr>
            <p:ph type="sldNum" sz="quarter" idx="12"/>
          </p:nvPr>
        </p:nvSpPr>
        <p:spPr/>
        <p:txBody>
          <a:bodyPr/>
          <a:lstStyle/>
          <a:p>
            <a:fld id="{75A8CF1A-D31E-4F5C-9F9C-1A77F15873A0}" type="slidenum">
              <a:rPr lang="fr-FR" smtClean="0"/>
              <a:t>22</a:t>
            </a:fld>
            <a:endParaRPr lang="fr-FR"/>
          </a:p>
        </p:txBody>
      </p:sp>
      <p:pic>
        <p:nvPicPr>
          <p:cNvPr id="3" name="Image 2" descr="Une image contenant texte, carte&#10;&#10;Description générée automatiquement">
            <a:extLst>
              <a:ext uri="{FF2B5EF4-FFF2-40B4-BE49-F238E27FC236}">
                <a16:creationId xmlns:a16="http://schemas.microsoft.com/office/drawing/2014/main" id="{2EBD74DD-F5C5-4852-825D-57054488B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347" y="83086"/>
            <a:ext cx="4640218" cy="5370623"/>
          </a:xfrm>
          <a:prstGeom prst="rect">
            <a:avLst/>
          </a:prstGeom>
        </p:spPr>
      </p:pic>
      <p:sp>
        <p:nvSpPr>
          <p:cNvPr id="4" name="Rectangle 3">
            <a:extLst>
              <a:ext uri="{FF2B5EF4-FFF2-40B4-BE49-F238E27FC236}">
                <a16:creationId xmlns:a16="http://schemas.microsoft.com/office/drawing/2014/main" id="{81B6334C-D0BC-41D3-9D12-0ED4D9517897}"/>
              </a:ext>
            </a:extLst>
          </p:cNvPr>
          <p:cNvSpPr/>
          <p:nvPr/>
        </p:nvSpPr>
        <p:spPr>
          <a:xfrm>
            <a:off x="7967505" y="5530571"/>
            <a:ext cx="4050903" cy="923330"/>
          </a:xfrm>
          <a:prstGeom prst="rect">
            <a:avLst/>
          </a:prstGeom>
        </p:spPr>
        <p:txBody>
          <a:bodyPr wrap="square">
            <a:spAutoFit/>
          </a:bodyPr>
          <a:lstStyle/>
          <a:p>
            <a:pPr algn="ctr"/>
            <a:r>
              <a:rPr lang="fr-FR" dirty="0"/>
              <a:t>Horloge anaphorique de Vitruve. Cf. </a:t>
            </a:r>
            <a:r>
              <a:rPr lang="fr-FR" dirty="0">
                <a:hlinkClick r:id="rId3"/>
              </a:rPr>
              <a:t>https://fr.wikipedia.org/wiki/Horloge_hydraulique_antique</a:t>
            </a:r>
            <a:r>
              <a:rPr lang="fr-FR" dirty="0"/>
              <a:t> </a:t>
            </a:r>
          </a:p>
        </p:txBody>
      </p:sp>
      <p:sp>
        <p:nvSpPr>
          <p:cNvPr id="5" name="Rectangle 4">
            <a:extLst>
              <a:ext uri="{FF2B5EF4-FFF2-40B4-BE49-F238E27FC236}">
                <a16:creationId xmlns:a16="http://schemas.microsoft.com/office/drawing/2014/main" id="{12CEAA5B-781A-4BBE-8456-5596B217F112}"/>
              </a:ext>
            </a:extLst>
          </p:cNvPr>
          <p:cNvSpPr/>
          <p:nvPr/>
        </p:nvSpPr>
        <p:spPr>
          <a:xfrm>
            <a:off x="7477347" y="2987749"/>
            <a:ext cx="1656020" cy="531628"/>
          </a:xfrm>
          <a:prstGeom prst="rect">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A141D854-1FCB-4D66-9D1C-5E73171B8227}"/>
              </a:ext>
            </a:extLst>
          </p:cNvPr>
          <p:cNvSpPr/>
          <p:nvPr/>
        </p:nvSpPr>
        <p:spPr>
          <a:xfrm>
            <a:off x="9229060" y="4933506"/>
            <a:ext cx="785620" cy="368841"/>
          </a:xfrm>
          <a:prstGeom prst="rect">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976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0F12246-9E40-4B8E-BF5C-BE87CE17958A}"/>
              </a:ext>
            </a:extLst>
          </p:cNvPr>
          <p:cNvSpPr>
            <a:spLocks noGrp="1"/>
          </p:cNvSpPr>
          <p:nvPr>
            <p:ph type="sldNum" sz="quarter" idx="12"/>
          </p:nvPr>
        </p:nvSpPr>
        <p:spPr/>
        <p:txBody>
          <a:bodyPr/>
          <a:lstStyle/>
          <a:p>
            <a:fld id="{75A8CF1A-D31E-4F5C-9F9C-1A77F15873A0}" type="slidenum">
              <a:rPr lang="fr-FR" smtClean="0"/>
              <a:t>3</a:t>
            </a:fld>
            <a:endParaRPr lang="fr-FR"/>
          </a:p>
        </p:txBody>
      </p:sp>
      <p:sp>
        <p:nvSpPr>
          <p:cNvPr id="3" name="Rectangle 2">
            <a:extLst>
              <a:ext uri="{FF2B5EF4-FFF2-40B4-BE49-F238E27FC236}">
                <a16:creationId xmlns:a16="http://schemas.microsoft.com/office/drawing/2014/main" id="{C796006B-BCFD-48F1-87B0-6B1A8C54C82D}"/>
              </a:ext>
            </a:extLst>
          </p:cNvPr>
          <p:cNvSpPr/>
          <p:nvPr/>
        </p:nvSpPr>
        <p:spPr>
          <a:xfrm>
            <a:off x="9567841" y="2490383"/>
            <a:ext cx="1456040" cy="369332"/>
          </a:xfrm>
          <a:prstGeom prst="rect">
            <a:avLst/>
          </a:prstGeom>
        </p:spPr>
        <p:txBody>
          <a:bodyPr wrap="none">
            <a:spAutoFit/>
          </a:bodyPr>
          <a:lstStyle/>
          <a:p>
            <a:pPr algn="ctr"/>
            <a:r>
              <a:rPr lang="fr-FR" dirty="0"/>
              <a:t>Pierre </a:t>
            </a:r>
            <a:r>
              <a:rPr lang="fr-FR" dirty="0" err="1"/>
              <a:t>Bodein</a:t>
            </a:r>
            <a:endParaRPr lang="fr-FR" dirty="0"/>
          </a:p>
        </p:txBody>
      </p:sp>
      <p:pic>
        <p:nvPicPr>
          <p:cNvPr id="5" name="Image 4" descr="Une image contenant homme, photo, mur, personne&#10;&#10;Description générée automatiquement">
            <a:extLst>
              <a:ext uri="{FF2B5EF4-FFF2-40B4-BE49-F238E27FC236}">
                <a16:creationId xmlns:a16="http://schemas.microsoft.com/office/drawing/2014/main" id="{1C534DC7-40FA-4361-BF05-DC4B5F785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041" y="1142557"/>
            <a:ext cx="2857500" cy="1600200"/>
          </a:xfrm>
          <a:prstGeom prst="rect">
            <a:avLst/>
          </a:prstGeom>
        </p:spPr>
      </p:pic>
      <p:pic>
        <p:nvPicPr>
          <p:cNvPr id="7" name="Image 6" descr="Une image contenant texte, journal&#10;&#10;Description générée automatiquement">
            <a:extLst>
              <a:ext uri="{FF2B5EF4-FFF2-40B4-BE49-F238E27FC236}">
                <a16:creationId xmlns:a16="http://schemas.microsoft.com/office/drawing/2014/main" id="{86A02922-EF36-49D3-87D6-514E4CAFB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52" y="383215"/>
            <a:ext cx="1847850" cy="2476500"/>
          </a:xfrm>
          <a:prstGeom prst="rect">
            <a:avLst/>
          </a:prstGeom>
        </p:spPr>
      </p:pic>
      <p:sp>
        <p:nvSpPr>
          <p:cNvPr id="8" name="ZoneTexte 7">
            <a:extLst>
              <a:ext uri="{FF2B5EF4-FFF2-40B4-BE49-F238E27FC236}">
                <a16:creationId xmlns:a16="http://schemas.microsoft.com/office/drawing/2014/main" id="{157A2521-3596-48E1-9F87-0FF1EF98B2E5}"/>
              </a:ext>
            </a:extLst>
          </p:cNvPr>
          <p:cNvSpPr txBox="1"/>
          <p:nvPr/>
        </p:nvSpPr>
        <p:spPr>
          <a:xfrm>
            <a:off x="1381990" y="2859715"/>
            <a:ext cx="3709555" cy="646331"/>
          </a:xfrm>
          <a:prstGeom prst="rect">
            <a:avLst/>
          </a:prstGeom>
          <a:noFill/>
        </p:spPr>
        <p:txBody>
          <a:bodyPr wrap="square" rtlCol="0">
            <a:spAutoFit/>
          </a:bodyPr>
          <a:lstStyle/>
          <a:p>
            <a:pPr algn="ctr"/>
            <a:r>
              <a:rPr lang="fr-FR" dirty="0"/>
              <a:t>Marie Besnard, innocentée par la justice au bout de 12 ans.</a:t>
            </a:r>
          </a:p>
        </p:txBody>
      </p:sp>
      <p:pic>
        <p:nvPicPr>
          <p:cNvPr id="12" name="Image 11" descr="Une image contenant homme, cravate, personne, mur&#10;&#10;Description générée automatiquement">
            <a:extLst>
              <a:ext uri="{FF2B5EF4-FFF2-40B4-BE49-F238E27FC236}">
                <a16:creationId xmlns:a16="http://schemas.microsoft.com/office/drawing/2014/main" id="{9687C826-EAEE-429A-89E1-FC582B4CC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6173" y="383215"/>
            <a:ext cx="2619375" cy="1743075"/>
          </a:xfrm>
          <a:prstGeom prst="rect">
            <a:avLst/>
          </a:prstGeom>
        </p:spPr>
      </p:pic>
      <p:sp>
        <p:nvSpPr>
          <p:cNvPr id="13" name="ZoneTexte 12">
            <a:extLst>
              <a:ext uri="{FF2B5EF4-FFF2-40B4-BE49-F238E27FC236}">
                <a16:creationId xmlns:a16="http://schemas.microsoft.com/office/drawing/2014/main" id="{680C1413-3D0C-44CA-A4B5-8BE0D45DDEBA}"/>
              </a:ext>
            </a:extLst>
          </p:cNvPr>
          <p:cNvSpPr txBox="1"/>
          <p:nvPr/>
        </p:nvSpPr>
        <p:spPr>
          <a:xfrm>
            <a:off x="6084946" y="2565254"/>
            <a:ext cx="1745029" cy="369332"/>
          </a:xfrm>
          <a:prstGeom prst="rect">
            <a:avLst/>
          </a:prstGeom>
          <a:noFill/>
        </p:spPr>
        <p:txBody>
          <a:bodyPr wrap="none" rtlCol="0">
            <a:spAutoFit/>
          </a:bodyPr>
          <a:lstStyle/>
          <a:p>
            <a:pPr algn="ctr"/>
            <a:r>
              <a:rPr lang="fr-FR" dirty="0"/>
              <a:t>Michel </a:t>
            </a:r>
            <a:r>
              <a:rPr lang="fr-FR" dirty="0" err="1"/>
              <a:t>Fourniret</a:t>
            </a:r>
            <a:endParaRPr lang="fr-FR" dirty="0"/>
          </a:p>
        </p:txBody>
      </p:sp>
      <p:pic>
        <p:nvPicPr>
          <p:cNvPr id="14" name="Image 13">
            <a:extLst>
              <a:ext uri="{FF2B5EF4-FFF2-40B4-BE49-F238E27FC236}">
                <a16:creationId xmlns:a16="http://schemas.microsoft.com/office/drawing/2014/main" id="{0EF812D7-1D34-4E96-8FDD-7379017D598B}"/>
              </a:ext>
            </a:extLst>
          </p:cNvPr>
          <p:cNvPicPr>
            <a:picLocks noChangeAspect="1"/>
          </p:cNvPicPr>
          <p:nvPr/>
        </p:nvPicPr>
        <p:blipFill>
          <a:blip r:embed="rId5"/>
          <a:stretch>
            <a:fillRect/>
          </a:stretch>
        </p:blipFill>
        <p:spPr>
          <a:xfrm>
            <a:off x="6319285" y="1076916"/>
            <a:ext cx="1276350" cy="1419225"/>
          </a:xfrm>
          <a:prstGeom prst="rect">
            <a:avLst/>
          </a:prstGeom>
        </p:spPr>
      </p:pic>
      <p:sp>
        <p:nvSpPr>
          <p:cNvPr id="15" name="ZoneTexte 14">
            <a:extLst>
              <a:ext uri="{FF2B5EF4-FFF2-40B4-BE49-F238E27FC236}">
                <a16:creationId xmlns:a16="http://schemas.microsoft.com/office/drawing/2014/main" id="{52A03FBC-A5B2-4CB3-9950-D09AAA48A4F7}"/>
              </a:ext>
            </a:extLst>
          </p:cNvPr>
          <p:cNvSpPr txBox="1"/>
          <p:nvPr/>
        </p:nvSpPr>
        <p:spPr>
          <a:xfrm>
            <a:off x="7966927" y="3182880"/>
            <a:ext cx="2743200" cy="923330"/>
          </a:xfrm>
          <a:prstGeom prst="rect">
            <a:avLst/>
          </a:prstGeom>
          <a:noFill/>
        </p:spPr>
        <p:txBody>
          <a:bodyPr wrap="square" rtlCol="0">
            <a:spAutoFit/>
          </a:bodyPr>
          <a:lstStyle/>
          <a:p>
            <a:pPr algn="ctr"/>
            <a:r>
              <a:rPr lang="fr-FR" dirty="0"/>
              <a:t>Des criminels ayant trompés les experts psychologues judiciaires</a:t>
            </a:r>
          </a:p>
        </p:txBody>
      </p:sp>
      <p:sp>
        <p:nvSpPr>
          <p:cNvPr id="16" name="ZoneTexte 15">
            <a:extLst>
              <a:ext uri="{FF2B5EF4-FFF2-40B4-BE49-F238E27FC236}">
                <a16:creationId xmlns:a16="http://schemas.microsoft.com/office/drawing/2014/main" id="{E72D1AF6-D481-47C3-A857-A81323A6FD68}"/>
              </a:ext>
            </a:extLst>
          </p:cNvPr>
          <p:cNvSpPr txBox="1"/>
          <p:nvPr/>
        </p:nvSpPr>
        <p:spPr>
          <a:xfrm>
            <a:off x="584791" y="5995282"/>
            <a:ext cx="679994" cy="369332"/>
          </a:xfrm>
          <a:prstGeom prst="rect">
            <a:avLst/>
          </a:prstGeom>
          <a:noFill/>
        </p:spPr>
        <p:txBody>
          <a:bodyPr wrap="none" rtlCol="0">
            <a:spAutoFit/>
          </a:bodyPr>
          <a:lstStyle/>
          <a:p>
            <a:r>
              <a:rPr lang="fr-FR" dirty="0"/>
              <a:t>Fig. 2</a:t>
            </a:r>
          </a:p>
        </p:txBody>
      </p:sp>
    </p:spTree>
    <p:extLst>
      <p:ext uri="{BB962C8B-B14F-4D97-AF65-F5344CB8AC3E}">
        <p14:creationId xmlns:p14="http://schemas.microsoft.com/office/powerpoint/2010/main" val="234410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257A191-C9C3-40F2-AF96-5BF053E92B1F}"/>
              </a:ext>
            </a:extLst>
          </p:cNvPr>
          <p:cNvSpPr>
            <a:spLocks noGrp="1"/>
          </p:cNvSpPr>
          <p:nvPr>
            <p:ph type="sldNum" sz="quarter" idx="12"/>
          </p:nvPr>
        </p:nvSpPr>
        <p:spPr/>
        <p:txBody>
          <a:bodyPr/>
          <a:lstStyle/>
          <a:p>
            <a:fld id="{75A8CF1A-D31E-4F5C-9F9C-1A77F15873A0}" type="slidenum">
              <a:rPr lang="fr-FR" smtClean="0"/>
              <a:t>4</a:t>
            </a:fld>
            <a:endParaRPr lang="fr-FR"/>
          </a:p>
        </p:txBody>
      </p:sp>
      <p:sp>
        <p:nvSpPr>
          <p:cNvPr id="3" name="Rectangle 2">
            <a:extLst>
              <a:ext uri="{FF2B5EF4-FFF2-40B4-BE49-F238E27FC236}">
                <a16:creationId xmlns:a16="http://schemas.microsoft.com/office/drawing/2014/main" id="{7D67A039-8EB8-4268-B50C-6A9043C9F92A}"/>
              </a:ext>
            </a:extLst>
          </p:cNvPr>
          <p:cNvSpPr/>
          <p:nvPr/>
        </p:nvSpPr>
        <p:spPr>
          <a:xfrm>
            <a:off x="924182" y="3059667"/>
            <a:ext cx="3052246" cy="369332"/>
          </a:xfrm>
          <a:prstGeom prst="rect">
            <a:avLst/>
          </a:prstGeom>
        </p:spPr>
        <p:txBody>
          <a:bodyPr wrap="none">
            <a:spAutoFit/>
          </a:bodyPr>
          <a:lstStyle/>
          <a:p>
            <a:r>
              <a:rPr lang="fr-FR" dirty="0"/>
              <a:t>Grand Corbeau (</a:t>
            </a:r>
            <a:r>
              <a:rPr lang="fr-FR" i="1" dirty="0" err="1"/>
              <a:t>Corvus</a:t>
            </a:r>
            <a:r>
              <a:rPr lang="fr-FR" i="1" dirty="0"/>
              <a:t> </a:t>
            </a:r>
            <a:r>
              <a:rPr lang="fr-FR" i="1" dirty="0" err="1"/>
              <a:t>corax</a:t>
            </a:r>
            <a:r>
              <a:rPr lang="fr-FR" dirty="0"/>
              <a:t>) </a:t>
            </a:r>
          </a:p>
        </p:txBody>
      </p:sp>
      <p:sp>
        <p:nvSpPr>
          <p:cNvPr id="4" name="ZoneTexte 3">
            <a:extLst>
              <a:ext uri="{FF2B5EF4-FFF2-40B4-BE49-F238E27FC236}">
                <a16:creationId xmlns:a16="http://schemas.microsoft.com/office/drawing/2014/main" id="{A26005BF-8159-44A5-AD42-F32FF29AFFE5}"/>
              </a:ext>
            </a:extLst>
          </p:cNvPr>
          <p:cNvSpPr txBox="1"/>
          <p:nvPr/>
        </p:nvSpPr>
        <p:spPr>
          <a:xfrm>
            <a:off x="244188" y="6171684"/>
            <a:ext cx="679994" cy="369332"/>
          </a:xfrm>
          <a:prstGeom prst="rect">
            <a:avLst/>
          </a:prstGeom>
          <a:noFill/>
        </p:spPr>
        <p:txBody>
          <a:bodyPr wrap="none" rtlCol="0">
            <a:spAutoFit/>
          </a:bodyPr>
          <a:lstStyle/>
          <a:p>
            <a:r>
              <a:rPr lang="fr-FR" dirty="0"/>
              <a:t>Fig. 3</a:t>
            </a:r>
          </a:p>
        </p:txBody>
      </p:sp>
      <p:pic>
        <p:nvPicPr>
          <p:cNvPr id="6" name="Image 5" descr="Une image contenant terrain, extérieur, animal, oiseau&#10;&#10;Description générée automatiquement">
            <a:extLst>
              <a:ext uri="{FF2B5EF4-FFF2-40B4-BE49-F238E27FC236}">
                <a16:creationId xmlns:a16="http://schemas.microsoft.com/office/drawing/2014/main" id="{ACCC45CB-3B0F-497E-AD0F-AA3906D46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092" y="2524126"/>
            <a:ext cx="2352675" cy="1943100"/>
          </a:xfrm>
          <a:prstGeom prst="rect">
            <a:avLst/>
          </a:prstGeom>
        </p:spPr>
      </p:pic>
      <p:pic>
        <p:nvPicPr>
          <p:cNvPr id="8" name="Image 7" descr="Une image contenant animal, ciel, arbre, extérieur&#10;&#10;Description générée automatiquement">
            <a:extLst>
              <a:ext uri="{FF2B5EF4-FFF2-40B4-BE49-F238E27FC236}">
                <a16:creationId xmlns:a16="http://schemas.microsoft.com/office/drawing/2014/main" id="{709F2377-2C29-4844-B002-ED017DE0A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947" y="2834241"/>
            <a:ext cx="2276475" cy="2009775"/>
          </a:xfrm>
          <a:prstGeom prst="rect">
            <a:avLst/>
          </a:prstGeom>
        </p:spPr>
      </p:pic>
      <p:pic>
        <p:nvPicPr>
          <p:cNvPr id="10" name="Image 9" descr="Une image contenant oiseau, animal, noir, extérieur&#10;&#10;Description générée automatiquement">
            <a:extLst>
              <a:ext uri="{FF2B5EF4-FFF2-40B4-BE49-F238E27FC236}">
                <a16:creationId xmlns:a16="http://schemas.microsoft.com/office/drawing/2014/main" id="{E07CA8ED-6D96-4C64-BAC4-0D181C945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8260" y="285749"/>
            <a:ext cx="1847850" cy="2466975"/>
          </a:xfrm>
          <a:prstGeom prst="rect">
            <a:avLst/>
          </a:prstGeom>
        </p:spPr>
      </p:pic>
      <p:pic>
        <p:nvPicPr>
          <p:cNvPr id="12" name="Image 11" descr="Une image contenant oiseau, extérieur, herbe, animal&#10;&#10;Description générée automatiquement">
            <a:extLst>
              <a:ext uri="{FF2B5EF4-FFF2-40B4-BE49-F238E27FC236}">
                <a16:creationId xmlns:a16="http://schemas.microsoft.com/office/drawing/2014/main" id="{C4AA04B8-41CE-417C-A5F5-5E6EFBE319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2068" y="833991"/>
            <a:ext cx="2276475" cy="2000250"/>
          </a:xfrm>
          <a:prstGeom prst="rect">
            <a:avLst/>
          </a:prstGeom>
        </p:spPr>
      </p:pic>
      <p:pic>
        <p:nvPicPr>
          <p:cNvPr id="14" name="Image 13" descr="Une image contenant extérieur, terrain, plage, animal&#10;&#10;Description générée automatiquement">
            <a:extLst>
              <a:ext uri="{FF2B5EF4-FFF2-40B4-BE49-F238E27FC236}">
                <a16:creationId xmlns:a16="http://schemas.microsoft.com/office/drawing/2014/main" id="{9B2FE007-F958-4A9B-99A7-C3F6DD7784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6311" y="647700"/>
            <a:ext cx="2619375" cy="1743075"/>
          </a:xfrm>
          <a:prstGeom prst="rect">
            <a:avLst/>
          </a:prstGeom>
        </p:spPr>
      </p:pic>
      <p:sp>
        <p:nvSpPr>
          <p:cNvPr id="15" name="Rectangle 14">
            <a:extLst>
              <a:ext uri="{FF2B5EF4-FFF2-40B4-BE49-F238E27FC236}">
                <a16:creationId xmlns:a16="http://schemas.microsoft.com/office/drawing/2014/main" id="{D977E5EC-CC32-4CEF-92F2-8146D9A605B8}"/>
              </a:ext>
            </a:extLst>
          </p:cNvPr>
          <p:cNvSpPr/>
          <p:nvPr/>
        </p:nvSpPr>
        <p:spPr>
          <a:xfrm>
            <a:off x="4416619" y="4659350"/>
            <a:ext cx="3477619" cy="369332"/>
          </a:xfrm>
          <a:prstGeom prst="rect">
            <a:avLst/>
          </a:prstGeom>
        </p:spPr>
        <p:txBody>
          <a:bodyPr wrap="none">
            <a:spAutoFit/>
          </a:bodyPr>
          <a:lstStyle/>
          <a:p>
            <a:r>
              <a:rPr lang="fr-FR" dirty="0"/>
              <a:t>Corneille mantelée (</a:t>
            </a:r>
            <a:r>
              <a:rPr lang="fr-FR" i="1" dirty="0" err="1"/>
              <a:t>Corvus</a:t>
            </a:r>
            <a:r>
              <a:rPr lang="fr-FR" i="1" dirty="0"/>
              <a:t> </a:t>
            </a:r>
            <a:r>
              <a:rPr lang="fr-FR" i="1" dirty="0" err="1"/>
              <a:t>cornix</a:t>
            </a:r>
            <a:r>
              <a:rPr lang="fr-FR" dirty="0"/>
              <a:t>) </a:t>
            </a:r>
          </a:p>
        </p:txBody>
      </p:sp>
      <p:sp>
        <p:nvSpPr>
          <p:cNvPr id="16" name="Rectangle 15">
            <a:extLst>
              <a:ext uri="{FF2B5EF4-FFF2-40B4-BE49-F238E27FC236}">
                <a16:creationId xmlns:a16="http://schemas.microsoft.com/office/drawing/2014/main" id="{5555E71B-F972-469D-9A22-DAD792426F9C}"/>
              </a:ext>
            </a:extLst>
          </p:cNvPr>
          <p:cNvSpPr/>
          <p:nvPr/>
        </p:nvSpPr>
        <p:spPr>
          <a:xfrm>
            <a:off x="8571174" y="4925533"/>
            <a:ext cx="3603657" cy="646331"/>
          </a:xfrm>
          <a:prstGeom prst="rect">
            <a:avLst/>
          </a:prstGeom>
        </p:spPr>
        <p:txBody>
          <a:bodyPr wrap="square">
            <a:spAutoFit/>
          </a:bodyPr>
          <a:lstStyle/>
          <a:p>
            <a:pPr algn="ctr"/>
            <a:r>
              <a:rPr lang="fr-FR" dirty="0"/>
              <a:t>Corbeau pie, Corbeau à ventre blanc (corbeau africain) (</a:t>
            </a:r>
            <a:r>
              <a:rPr lang="fr-FR" i="1" dirty="0" err="1"/>
              <a:t>Corvus</a:t>
            </a:r>
            <a:r>
              <a:rPr lang="fr-FR" i="1" dirty="0"/>
              <a:t> </a:t>
            </a:r>
            <a:r>
              <a:rPr lang="fr-FR" i="1" dirty="0" err="1"/>
              <a:t>albus</a:t>
            </a:r>
            <a:r>
              <a:rPr lang="fr-FR" dirty="0"/>
              <a:t>)</a:t>
            </a:r>
          </a:p>
        </p:txBody>
      </p:sp>
    </p:spTree>
    <p:extLst>
      <p:ext uri="{BB962C8B-B14F-4D97-AF65-F5344CB8AC3E}">
        <p14:creationId xmlns:p14="http://schemas.microsoft.com/office/powerpoint/2010/main" val="355941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DF7C6E6-7848-4DA1-A3AA-2EDD2C0EE59D}"/>
              </a:ext>
            </a:extLst>
          </p:cNvPr>
          <p:cNvSpPr>
            <a:spLocks noGrp="1"/>
          </p:cNvSpPr>
          <p:nvPr>
            <p:ph type="sldNum" sz="quarter" idx="12"/>
          </p:nvPr>
        </p:nvSpPr>
        <p:spPr>
          <a:xfrm>
            <a:off x="10632557" y="6360408"/>
            <a:ext cx="1210339" cy="369332"/>
          </a:xfrm>
        </p:spPr>
        <p:txBody>
          <a:bodyPr/>
          <a:lstStyle/>
          <a:p>
            <a:fld id="{75A8CF1A-D31E-4F5C-9F9C-1A77F15873A0}" type="slidenum">
              <a:rPr lang="fr-FR" smtClean="0"/>
              <a:t>5</a:t>
            </a:fld>
            <a:endParaRPr lang="fr-FR"/>
          </a:p>
        </p:txBody>
      </p:sp>
      <p:sp>
        <p:nvSpPr>
          <p:cNvPr id="3" name="ZoneTexte 2">
            <a:extLst>
              <a:ext uri="{FF2B5EF4-FFF2-40B4-BE49-F238E27FC236}">
                <a16:creationId xmlns:a16="http://schemas.microsoft.com/office/drawing/2014/main" id="{F0D7E544-C695-4247-9AF0-ED6DD83EE29E}"/>
              </a:ext>
            </a:extLst>
          </p:cNvPr>
          <p:cNvSpPr txBox="1"/>
          <p:nvPr/>
        </p:nvSpPr>
        <p:spPr>
          <a:xfrm>
            <a:off x="349104" y="6175742"/>
            <a:ext cx="679994" cy="369332"/>
          </a:xfrm>
          <a:prstGeom prst="rect">
            <a:avLst/>
          </a:prstGeom>
          <a:noFill/>
        </p:spPr>
        <p:txBody>
          <a:bodyPr wrap="none" rtlCol="0">
            <a:spAutoFit/>
          </a:bodyPr>
          <a:lstStyle/>
          <a:p>
            <a:r>
              <a:rPr lang="fr-FR" dirty="0"/>
              <a:t>Fig. 4</a:t>
            </a:r>
          </a:p>
        </p:txBody>
      </p:sp>
      <p:sp>
        <p:nvSpPr>
          <p:cNvPr id="4" name="Rectangle 3">
            <a:extLst>
              <a:ext uri="{FF2B5EF4-FFF2-40B4-BE49-F238E27FC236}">
                <a16:creationId xmlns:a16="http://schemas.microsoft.com/office/drawing/2014/main" id="{715F675E-E82F-480E-A28B-6C71FC0B1AC0}"/>
              </a:ext>
            </a:extLst>
          </p:cNvPr>
          <p:cNvSpPr/>
          <p:nvPr/>
        </p:nvSpPr>
        <p:spPr>
          <a:xfrm>
            <a:off x="696633" y="3500306"/>
            <a:ext cx="830677" cy="369332"/>
          </a:xfrm>
          <a:prstGeom prst="rect">
            <a:avLst/>
          </a:prstGeom>
        </p:spPr>
        <p:txBody>
          <a:bodyPr wrap="none">
            <a:spAutoFit/>
          </a:bodyPr>
          <a:lstStyle/>
          <a:p>
            <a:r>
              <a:rPr lang="fr-FR" dirty="0"/>
              <a:t>Galilée</a:t>
            </a:r>
          </a:p>
        </p:txBody>
      </p:sp>
      <p:sp>
        <p:nvSpPr>
          <p:cNvPr id="5" name="Rectangle 4">
            <a:extLst>
              <a:ext uri="{FF2B5EF4-FFF2-40B4-BE49-F238E27FC236}">
                <a16:creationId xmlns:a16="http://schemas.microsoft.com/office/drawing/2014/main" id="{90C80AF6-DB71-4F33-9376-EC098AD2332E}"/>
              </a:ext>
            </a:extLst>
          </p:cNvPr>
          <p:cNvSpPr/>
          <p:nvPr/>
        </p:nvSpPr>
        <p:spPr>
          <a:xfrm>
            <a:off x="3101258" y="3297496"/>
            <a:ext cx="2223557" cy="646331"/>
          </a:xfrm>
          <a:prstGeom prst="rect">
            <a:avLst/>
          </a:prstGeom>
        </p:spPr>
        <p:txBody>
          <a:bodyPr wrap="none">
            <a:spAutoFit/>
          </a:bodyPr>
          <a:lstStyle/>
          <a:p>
            <a:pPr algn="ctr"/>
            <a:r>
              <a:rPr lang="fr-FR" dirty="0"/>
              <a:t>Jacques Benveniste</a:t>
            </a:r>
          </a:p>
          <a:p>
            <a:pPr algn="ctr"/>
            <a:r>
              <a:rPr lang="fr-FR" dirty="0"/>
              <a:t>(La mémoire de l’eau)</a:t>
            </a:r>
          </a:p>
        </p:txBody>
      </p:sp>
      <p:sp>
        <p:nvSpPr>
          <p:cNvPr id="6" name="Rectangle 5">
            <a:extLst>
              <a:ext uri="{FF2B5EF4-FFF2-40B4-BE49-F238E27FC236}">
                <a16:creationId xmlns:a16="http://schemas.microsoft.com/office/drawing/2014/main" id="{46472D45-787A-43B1-A084-CE94099C150A}"/>
              </a:ext>
            </a:extLst>
          </p:cNvPr>
          <p:cNvSpPr/>
          <p:nvPr/>
        </p:nvSpPr>
        <p:spPr>
          <a:xfrm>
            <a:off x="8286990" y="3297496"/>
            <a:ext cx="3905010" cy="646331"/>
          </a:xfrm>
          <a:prstGeom prst="rect">
            <a:avLst/>
          </a:prstGeom>
        </p:spPr>
        <p:txBody>
          <a:bodyPr wrap="square">
            <a:spAutoFit/>
          </a:bodyPr>
          <a:lstStyle/>
          <a:p>
            <a:pPr algn="ctr"/>
            <a:r>
              <a:rPr lang="fr-FR" dirty="0"/>
              <a:t>Antoine </a:t>
            </a:r>
            <a:r>
              <a:rPr lang="fr-FR" dirty="0" err="1"/>
              <a:t>Priore</a:t>
            </a:r>
            <a:r>
              <a:rPr lang="fr-FR" dirty="0"/>
              <a:t> constructeur de machines destinées à traiter le cancer.</a:t>
            </a:r>
          </a:p>
        </p:txBody>
      </p:sp>
      <p:sp>
        <p:nvSpPr>
          <p:cNvPr id="7" name="ZoneTexte 6">
            <a:extLst>
              <a:ext uri="{FF2B5EF4-FFF2-40B4-BE49-F238E27FC236}">
                <a16:creationId xmlns:a16="http://schemas.microsoft.com/office/drawing/2014/main" id="{99297AA3-2FE0-4F1D-82B3-CA33E1C581C1}"/>
              </a:ext>
            </a:extLst>
          </p:cNvPr>
          <p:cNvSpPr txBox="1"/>
          <p:nvPr/>
        </p:nvSpPr>
        <p:spPr>
          <a:xfrm>
            <a:off x="4921504" y="4364867"/>
            <a:ext cx="4072270" cy="646331"/>
          </a:xfrm>
          <a:prstGeom prst="rect">
            <a:avLst/>
          </a:prstGeom>
          <a:noFill/>
        </p:spPr>
        <p:txBody>
          <a:bodyPr wrap="square" rtlCol="0">
            <a:spAutoFit/>
          </a:bodyPr>
          <a:lstStyle/>
          <a:p>
            <a:pPr algn="ctr"/>
            <a:r>
              <a:rPr lang="fr-FR" dirty="0"/>
              <a:t>Les « génies » incompris ou persécutés par la « science officielle »</a:t>
            </a:r>
          </a:p>
        </p:txBody>
      </p:sp>
      <p:pic>
        <p:nvPicPr>
          <p:cNvPr id="9" name="Image 8" descr="Une image contenant mammifère, primate, animal, homme&#10;&#10;Description générée automatiquement">
            <a:extLst>
              <a:ext uri="{FF2B5EF4-FFF2-40B4-BE49-F238E27FC236}">
                <a16:creationId xmlns:a16="http://schemas.microsoft.com/office/drawing/2014/main" id="{FD7EA871-A206-4608-A823-1E23339FD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81" y="995494"/>
            <a:ext cx="1943100" cy="2362200"/>
          </a:xfrm>
          <a:prstGeom prst="rect">
            <a:avLst/>
          </a:prstGeom>
        </p:spPr>
      </p:pic>
      <p:pic>
        <p:nvPicPr>
          <p:cNvPr id="11" name="Image 10" descr="Une image contenant complet, homme, photo, personne&#10;&#10;Description générée automatiquement">
            <a:extLst>
              <a:ext uri="{FF2B5EF4-FFF2-40B4-BE49-F238E27FC236}">
                <a16:creationId xmlns:a16="http://schemas.microsoft.com/office/drawing/2014/main" id="{BE8C3FE2-114E-4A8E-A5A8-D1E08BF15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932" y="1088193"/>
            <a:ext cx="1714500" cy="2114550"/>
          </a:xfrm>
          <a:prstGeom prst="rect">
            <a:avLst/>
          </a:prstGeom>
        </p:spPr>
      </p:pic>
      <p:pic>
        <p:nvPicPr>
          <p:cNvPr id="13" name="Image 12" descr="Une image contenant homme, mur, personne, intérieur&#10;&#10;Description générée automatiquement">
            <a:extLst>
              <a:ext uri="{FF2B5EF4-FFF2-40B4-BE49-F238E27FC236}">
                <a16:creationId xmlns:a16="http://schemas.microsoft.com/office/drawing/2014/main" id="{141ED53F-30F3-4177-A356-16A4A6870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9790" y="850068"/>
            <a:ext cx="1943100" cy="2352675"/>
          </a:xfrm>
          <a:prstGeom prst="rect">
            <a:avLst/>
          </a:prstGeom>
        </p:spPr>
      </p:pic>
      <p:sp>
        <p:nvSpPr>
          <p:cNvPr id="14" name="Rectangle 13">
            <a:extLst>
              <a:ext uri="{FF2B5EF4-FFF2-40B4-BE49-F238E27FC236}">
                <a16:creationId xmlns:a16="http://schemas.microsoft.com/office/drawing/2014/main" id="{1F2D398A-C630-489D-B0C0-12492196E05F}"/>
              </a:ext>
            </a:extLst>
          </p:cNvPr>
          <p:cNvSpPr/>
          <p:nvPr/>
        </p:nvSpPr>
        <p:spPr>
          <a:xfrm>
            <a:off x="5782596" y="3202743"/>
            <a:ext cx="2105247" cy="923330"/>
          </a:xfrm>
          <a:prstGeom prst="rect">
            <a:avLst/>
          </a:prstGeom>
        </p:spPr>
        <p:txBody>
          <a:bodyPr wrap="square">
            <a:spAutoFit/>
          </a:bodyPr>
          <a:lstStyle/>
          <a:p>
            <a:pPr algn="ctr"/>
            <a:r>
              <a:rPr lang="fr-FR" dirty="0"/>
              <a:t>René-Louis Vallée et la théorie synergétique</a:t>
            </a:r>
          </a:p>
        </p:txBody>
      </p:sp>
      <p:pic>
        <p:nvPicPr>
          <p:cNvPr id="16" name="Image 15" descr="Une image contenant homme, personne, photo, cravate&#10;&#10;Description générée automatiquement">
            <a:extLst>
              <a:ext uri="{FF2B5EF4-FFF2-40B4-BE49-F238E27FC236}">
                <a16:creationId xmlns:a16="http://schemas.microsoft.com/office/drawing/2014/main" id="{E6E294C1-ABCC-4D70-9C48-DC8A89A01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9345" y="1273803"/>
            <a:ext cx="1671748" cy="1928940"/>
          </a:xfrm>
          <a:prstGeom prst="rect">
            <a:avLst/>
          </a:prstGeom>
        </p:spPr>
      </p:pic>
    </p:spTree>
    <p:extLst>
      <p:ext uri="{BB962C8B-B14F-4D97-AF65-F5344CB8AC3E}">
        <p14:creationId xmlns:p14="http://schemas.microsoft.com/office/powerpoint/2010/main" val="292478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91B4E82-64F7-4D3F-AE62-1671CE293CA3}"/>
              </a:ext>
            </a:extLst>
          </p:cNvPr>
          <p:cNvSpPr>
            <a:spLocks noGrp="1"/>
          </p:cNvSpPr>
          <p:nvPr>
            <p:ph type="sldNum" sz="quarter" idx="12"/>
          </p:nvPr>
        </p:nvSpPr>
        <p:spPr>
          <a:xfrm>
            <a:off x="9237921" y="6356350"/>
            <a:ext cx="2743200" cy="365125"/>
          </a:xfrm>
        </p:spPr>
        <p:txBody>
          <a:bodyPr/>
          <a:lstStyle/>
          <a:p>
            <a:fld id="{75A8CF1A-D31E-4F5C-9F9C-1A77F15873A0}" type="slidenum">
              <a:rPr lang="fr-FR" smtClean="0"/>
              <a:t>6</a:t>
            </a:fld>
            <a:endParaRPr lang="fr-FR" dirty="0"/>
          </a:p>
        </p:txBody>
      </p:sp>
      <p:sp>
        <p:nvSpPr>
          <p:cNvPr id="3" name="Rectangle 2">
            <a:extLst>
              <a:ext uri="{FF2B5EF4-FFF2-40B4-BE49-F238E27FC236}">
                <a16:creationId xmlns:a16="http://schemas.microsoft.com/office/drawing/2014/main" id="{1B294383-37C7-429D-B48C-3FBEAE2EC0C6}"/>
              </a:ext>
            </a:extLst>
          </p:cNvPr>
          <p:cNvSpPr/>
          <p:nvPr/>
        </p:nvSpPr>
        <p:spPr>
          <a:xfrm>
            <a:off x="8960232" y="5218746"/>
            <a:ext cx="1505220" cy="369332"/>
          </a:xfrm>
          <a:prstGeom prst="rect">
            <a:avLst/>
          </a:prstGeom>
        </p:spPr>
        <p:txBody>
          <a:bodyPr wrap="none">
            <a:spAutoFit/>
          </a:bodyPr>
          <a:lstStyle/>
          <a:p>
            <a:pPr algn="ctr"/>
            <a:r>
              <a:rPr lang="fr-FR" dirty="0">
                <a:latin typeface="Calibri" panose="020F0502020204030204" pitchFamily="34" charset="0"/>
                <a:ea typeface="Calibri" panose="020F0502020204030204" pitchFamily="34" charset="0"/>
                <a:cs typeface="Times New Roman" panose="02020603050405020304" pitchFamily="18" charset="0"/>
              </a:rPr>
              <a:t>Jacques Lacan</a:t>
            </a:r>
            <a:endParaRPr lang="fr-FR" dirty="0"/>
          </a:p>
        </p:txBody>
      </p:sp>
      <p:sp>
        <p:nvSpPr>
          <p:cNvPr id="4" name="ZoneTexte 3">
            <a:extLst>
              <a:ext uri="{FF2B5EF4-FFF2-40B4-BE49-F238E27FC236}">
                <a16:creationId xmlns:a16="http://schemas.microsoft.com/office/drawing/2014/main" id="{E18A9F4D-6EA4-41F2-A5EB-C26534396080}"/>
              </a:ext>
            </a:extLst>
          </p:cNvPr>
          <p:cNvSpPr txBox="1"/>
          <p:nvPr/>
        </p:nvSpPr>
        <p:spPr>
          <a:xfrm>
            <a:off x="349104" y="6175742"/>
            <a:ext cx="679994" cy="369332"/>
          </a:xfrm>
          <a:prstGeom prst="rect">
            <a:avLst/>
          </a:prstGeom>
          <a:noFill/>
        </p:spPr>
        <p:txBody>
          <a:bodyPr wrap="none" rtlCol="0">
            <a:spAutoFit/>
          </a:bodyPr>
          <a:lstStyle/>
          <a:p>
            <a:r>
              <a:rPr lang="fr-FR" dirty="0"/>
              <a:t>Fig. 5</a:t>
            </a:r>
          </a:p>
        </p:txBody>
      </p:sp>
      <p:sp>
        <p:nvSpPr>
          <p:cNvPr id="5" name="Rectangle 4">
            <a:extLst>
              <a:ext uri="{FF2B5EF4-FFF2-40B4-BE49-F238E27FC236}">
                <a16:creationId xmlns:a16="http://schemas.microsoft.com/office/drawing/2014/main" id="{BA19C80F-F3A7-4959-83E2-C5BC129481DC}"/>
              </a:ext>
            </a:extLst>
          </p:cNvPr>
          <p:cNvSpPr/>
          <p:nvPr/>
        </p:nvSpPr>
        <p:spPr>
          <a:xfrm>
            <a:off x="3625793" y="3141921"/>
            <a:ext cx="2324804" cy="369332"/>
          </a:xfrm>
          <a:prstGeom prst="rect">
            <a:avLst/>
          </a:prstGeom>
        </p:spPr>
        <p:txBody>
          <a:bodyPr wrap="none">
            <a:spAutoFit/>
          </a:bodyPr>
          <a:lstStyle/>
          <a:p>
            <a:r>
              <a:rPr lang="fr-FR" dirty="0"/>
              <a:t>Phineas Taylor Barnum</a:t>
            </a:r>
          </a:p>
        </p:txBody>
      </p:sp>
      <p:pic>
        <p:nvPicPr>
          <p:cNvPr id="7" name="Image 6" descr="Une image contenant personne, homme, mur, habits&#10;&#10;Description générée automatiquement">
            <a:extLst>
              <a:ext uri="{FF2B5EF4-FFF2-40B4-BE49-F238E27FC236}">
                <a16:creationId xmlns:a16="http://schemas.microsoft.com/office/drawing/2014/main" id="{BA42C3F7-C3AB-428A-8F64-ED73DD918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932" y="638728"/>
            <a:ext cx="1914525" cy="2390775"/>
          </a:xfrm>
          <a:prstGeom prst="rect">
            <a:avLst/>
          </a:prstGeom>
        </p:spPr>
      </p:pic>
      <p:pic>
        <p:nvPicPr>
          <p:cNvPr id="9" name="Image 8" descr="Une image contenant homme, personne, cravate, habits&#10;&#10;Description générée automatiquement">
            <a:extLst>
              <a:ext uri="{FF2B5EF4-FFF2-40B4-BE49-F238E27FC236}">
                <a16:creationId xmlns:a16="http://schemas.microsoft.com/office/drawing/2014/main" id="{EBF60B91-0C4D-4680-B379-21E1D848C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564" y="3622707"/>
            <a:ext cx="3057525" cy="1495425"/>
          </a:xfrm>
          <a:prstGeom prst="rect">
            <a:avLst/>
          </a:prstGeom>
        </p:spPr>
      </p:pic>
      <p:sp>
        <p:nvSpPr>
          <p:cNvPr id="10" name="ZoneTexte 9">
            <a:extLst>
              <a:ext uri="{FF2B5EF4-FFF2-40B4-BE49-F238E27FC236}">
                <a16:creationId xmlns:a16="http://schemas.microsoft.com/office/drawing/2014/main" id="{D5C2B5B0-32E2-4A6A-B1A9-3DE1CBF9504C}"/>
              </a:ext>
            </a:extLst>
          </p:cNvPr>
          <p:cNvSpPr txBox="1"/>
          <p:nvPr/>
        </p:nvSpPr>
        <p:spPr>
          <a:xfrm>
            <a:off x="6666614" y="382772"/>
            <a:ext cx="5411972" cy="3139321"/>
          </a:xfrm>
          <a:prstGeom prst="rect">
            <a:avLst/>
          </a:prstGeom>
          <a:noFill/>
        </p:spPr>
        <p:txBody>
          <a:bodyPr wrap="square" rtlCol="0">
            <a:spAutoFit/>
          </a:bodyPr>
          <a:lstStyle/>
          <a:p>
            <a:pPr algn="just"/>
            <a:r>
              <a:rPr lang="fr-FR" i="1" dirty="0"/>
              <a:t>« Dans cet espace de la jouissance, prendre quelque chose de borné, fermé, c’est un lieu, et en parler c’est une topologie. […] De ce lieu de l’Autre, d’un sexe comme Autre, comme Autre absolu, que nous permet d’avancer le plus récent développement de la topologie ? J’avancerai ici le terme “compacité”. Rien de plus compact qu’une faille, s’il est bien clair que l’intersection de tout ce qui s’y ferme étant admise comme existante sur un nombre infini d’ensembles, il en résulte que l’intersection implique ce nombre infini. C’est la définition même de la compacité</a:t>
            </a:r>
            <a:r>
              <a:rPr lang="fr-FR" dirty="0"/>
              <a:t>. » (Lacan, 1975)</a:t>
            </a:r>
          </a:p>
        </p:txBody>
      </p:sp>
      <p:sp>
        <p:nvSpPr>
          <p:cNvPr id="11" name="Rectangle 10">
            <a:extLst>
              <a:ext uri="{FF2B5EF4-FFF2-40B4-BE49-F238E27FC236}">
                <a16:creationId xmlns:a16="http://schemas.microsoft.com/office/drawing/2014/main" id="{EB2E2480-750F-4B4E-BD23-6A7235844579}"/>
              </a:ext>
            </a:extLst>
          </p:cNvPr>
          <p:cNvSpPr/>
          <p:nvPr/>
        </p:nvSpPr>
        <p:spPr>
          <a:xfrm>
            <a:off x="880151" y="3235014"/>
            <a:ext cx="1414362" cy="369332"/>
          </a:xfrm>
          <a:prstGeom prst="rect">
            <a:avLst/>
          </a:prstGeom>
        </p:spPr>
        <p:txBody>
          <a:bodyPr wrap="none">
            <a:spAutoFit/>
          </a:bodyPr>
          <a:lstStyle/>
          <a:p>
            <a:r>
              <a:rPr lang="fr-FR" dirty="0"/>
              <a:t>bonimenteur</a:t>
            </a:r>
          </a:p>
        </p:txBody>
      </p:sp>
      <p:pic>
        <p:nvPicPr>
          <p:cNvPr id="13" name="Image 12">
            <a:extLst>
              <a:ext uri="{FF2B5EF4-FFF2-40B4-BE49-F238E27FC236}">
                <a16:creationId xmlns:a16="http://schemas.microsoft.com/office/drawing/2014/main" id="{6FF8B2F3-007A-4ED1-93EB-C16A4C0D0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05" y="790132"/>
            <a:ext cx="1981200" cy="2314575"/>
          </a:xfrm>
          <a:prstGeom prst="rect">
            <a:avLst/>
          </a:prstGeom>
        </p:spPr>
      </p:pic>
      <p:pic>
        <p:nvPicPr>
          <p:cNvPr id="14" name="Image 13">
            <a:extLst>
              <a:ext uri="{FF2B5EF4-FFF2-40B4-BE49-F238E27FC236}">
                <a16:creationId xmlns:a16="http://schemas.microsoft.com/office/drawing/2014/main" id="{8FA350ED-1001-429B-BF69-5F46FBB78B53}"/>
              </a:ext>
            </a:extLst>
          </p:cNvPr>
          <p:cNvPicPr>
            <a:picLocks noChangeAspect="1"/>
          </p:cNvPicPr>
          <p:nvPr/>
        </p:nvPicPr>
        <p:blipFill>
          <a:blip r:embed="rId5"/>
          <a:stretch>
            <a:fillRect/>
          </a:stretch>
        </p:blipFill>
        <p:spPr>
          <a:xfrm>
            <a:off x="2294513" y="4279900"/>
            <a:ext cx="4514850" cy="2076450"/>
          </a:xfrm>
          <a:prstGeom prst="rect">
            <a:avLst/>
          </a:prstGeom>
        </p:spPr>
      </p:pic>
    </p:spTree>
    <p:extLst>
      <p:ext uri="{BB962C8B-B14F-4D97-AF65-F5344CB8AC3E}">
        <p14:creationId xmlns:p14="http://schemas.microsoft.com/office/powerpoint/2010/main" val="4282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F2AD5D1-F906-4E30-B6FA-05770D75257C}"/>
              </a:ext>
            </a:extLst>
          </p:cNvPr>
          <p:cNvSpPr>
            <a:spLocks noGrp="1"/>
          </p:cNvSpPr>
          <p:nvPr>
            <p:ph type="sldNum" sz="quarter" idx="12"/>
          </p:nvPr>
        </p:nvSpPr>
        <p:spPr>
          <a:xfrm>
            <a:off x="1794001" y="6377391"/>
            <a:ext cx="1018954" cy="335366"/>
          </a:xfrm>
        </p:spPr>
        <p:txBody>
          <a:bodyPr/>
          <a:lstStyle/>
          <a:p>
            <a:fld id="{75A8CF1A-D31E-4F5C-9F9C-1A77F15873A0}" type="slidenum">
              <a:rPr lang="fr-FR" smtClean="0"/>
              <a:t>7</a:t>
            </a:fld>
            <a:endParaRPr lang="fr-FR"/>
          </a:p>
        </p:txBody>
      </p:sp>
      <p:sp>
        <p:nvSpPr>
          <p:cNvPr id="3" name="ZoneTexte 2">
            <a:extLst>
              <a:ext uri="{FF2B5EF4-FFF2-40B4-BE49-F238E27FC236}">
                <a16:creationId xmlns:a16="http://schemas.microsoft.com/office/drawing/2014/main" id="{E611DB92-AC61-4B99-B6ED-D5492CF26EC5}"/>
              </a:ext>
            </a:extLst>
          </p:cNvPr>
          <p:cNvSpPr txBox="1"/>
          <p:nvPr/>
        </p:nvSpPr>
        <p:spPr>
          <a:xfrm>
            <a:off x="178983" y="6312503"/>
            <a:ext cx="679994" cy="369332"/>
          </a:xfrm>
          <a:prstGeom prst="rect">
            <a:avLst/>
          </a:prstGeom>
          <a:noFill/>
        </p:spPr>
        <p:txBody>
          <a:bodyPr wrap="none" rtlCol="0">
            <a:spAutoFit/>
          </a:bodyPr>
          <a:lstStyle/>
          <a:p>
            <a:r>
              <a:rPr lang="fr-FR" dirty="0"/>
              <a:t>Fig. 6</a:t>
            </a:r>
          </a:p>
        </p:txBody>
      </p:sp>
      <p:sp>
        <p:nvSpPr>
          <p:cNvPr id="6" name="ZoneTexte 5">
            <a:extLst>
              <a:ext uri="{FF2B5EF4-FFF2-40B4-BE49-F238E27FC236}">
                <a16:creationId xmlns:a16="http://schemas.microsoft.com/office/drawing/2014/main" id="{810CEC57-F5C9-4834-9984-25417DF42A08}"/>
              </a:ext>
            </a:extLst>
          </p:cNvPr>
          <p:cNvSpPr txBox="1"/>
          <p:nvPr/>
        </p:nvSpPr>
        <p:spPr>
          <a:xfrm>
            <a:off x="518980" y="1623870"/>
            <a:ext cx="1711842" cy="646331"/>
          </a:xfrm>
          <a:prstGeom prst="rect">
            <a:avLst/>
          </a:prstGeom>
          <a:noFill/>
        </p:spPr>
        <p:txBody>
          <a:bodyPr wrap="square" rtlCol="0">
            <a:spAutoFit/>
          </a:bodyPr>
          <a:lstStyle/>
          <a:p>
            <a:pPr algn="ctr"/>
            <a:r>
              <a:rPr lang="fr-FR" dirty="0"/>
              <a:t>Blocs à Baalbek (Liban)</a:t>
            </a:r>
          </a:p>
        </p:txBody>
      </p:sp>
      <p:pic>
        <p:nvPicPr>
          <p:cNvPr id="8" name="Image 7" descr="Une image contenant texte, carte&#10;&#10;Description générée automatiquement">
            <a:extLst>
              <a:ext uri="{FF2B5EF4-FFF2-40B4-BE49-F238E27FC236}">
                <a16:creationId xmlns:a16="http://schemas.microsoft.com/office/drawing/2014/main" id="{C26219E9-EA79-4312-B976-20A8D76D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575" y="-6204"/>
            <a:ext cx="6362700" cy="6845300"/>
          </a:xfrm>
          <a:prstGeom prst="rect">
            <a:avLst/>
          </a:prstGeom>
        </p:spPr>
      </p:pic>
      <p:sp>
        <p:nvSpPr>
          <p:cNvPr id="9" name="ZoneTexte 8">
            <a:extLst>
              <a:ext uri="{FF2B5EF4-FFF2-40B4-BE49-F238E27FC236}">
                <a16:creationId xmlns:a16="http://schemas.microsoft.com/office/drawing/2014/main" id="{0C7297E1-53A0-482A-A3E5-7AC867A95B0B}"/>
              </a:ext>
            </a:extLst>
          </p:cNvPr>
          <p:cNvSpPr txBox="1"/>
          <p:nvPr/>
        </p:nvSpPr>
        <p:spPr>
          <a:xfrm>
            <a:off x="1794001" y="6093431"/>
            <a:ext cx="3228754" cy="646331"/>
          </a:xfrm>
          <a:prstGeom prst="rect">
            <a:avLst/>
          </a:prstGeom>
          <a:noFill/>
        </p:spPr>
        <p:txBody>
          <a:bodyPr wrap="square" rtlCol="0">
            <a:spAutoFit/>
          </a:bodyPr>
          <a:lstStyle/>
          <a:p>
            <a:pPr algn="ctr"/>
            <a:r>
              <a:rPr lang="fr-FR" dirty="0"/>
              <a:t>« Archéologie mystérieuse » et archéologie scientifique.</a:t>
            </a:r>
          </a:p>
        </p:txBody>
      </p:sp>
      <p:sp>
        <p:nvSpPr>
          <p:cNvPr id="10" name="ZoneTexte 9">
            <a:extLst>
              <a:ext uri="{FF2B5EF4-FFF2-40B4-BE49-F238E27FC236}">
                <a16:creationId xmlns:a16="http://schemas.microsoft.com/office/drawing/2014/main" id="{D06332DB-DF50-4D0B-BB73-12D87FB857A8}"/>
              </a:ext>
            </a:extLst>
          </p:cNvPr>
          <p:cNvSpPr txBox="1"/>
          <p:nvPr/>
        </p:nvSpPr>
        <p:spPr>
          <a:xfrm>
            <a:off x="3668622" y="5479115"/>
            <a:ext cx="2977546" cy="369332"/>
          </a:xfrm>
          <a:prstGeom prst="rect">
            <a:avLst/>
          </a:prstGeom>
          <a:noFill/>
        </p:spPr>
        <p:txBody>
          <a:bodyPr wrap="none" rtlCol="0">
            <a:spAutoFit/>
          </a:bodyPr>
          <a:lstStyle/>
          <a:p>
            <a:r>
              <a:rPr lang="fr-FR" dirty="0"/>
              <a:t>Machines antiques de Vitruve</a:t>
            </a:r>
          </a:p>
        </p:txBody>
      </p:sp>
      <p:pic>
        <p:nvPicPr>
          <p:cNvPr id="12" name="Image 11">
            <a:extLst>
              <a:ext uri="{FF2B5EF4-FFF2-40B4-BE49-F238E27FC236}">
                <a16:creationId xmlns:a16="http://schemas.microsoft.com/office/drawing/2014/main" id="{DAFA54E6-251B-45E7-AD89-A20F3329E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57" y="2354962"/>
            <a:ext cx="3159087" cy="2879168"/>
          </a:xfrm>
          <a:prstGeom prst="rect">
            <a:avLst/>
          </a:prstGeom>
        </p:spPr>
      </p:pic>
      <p:pic>
        <p:nvPicPr>
          <p:cNvPr id="13" name="Image 12" descr="Une image contenant extérieur, ciel, neige&#10;&#10;Description générée automatiquement">
            <a:extLst>
              <a:ext uri="{FF2B5EF4-FFF2-40B4-BE49-F238E27FC236}">
                <a16:creationId xmlns:a16="http://schemas.microsoft.com/office/drawing/2014/main" id="{6208CDCC-4A39-4DEF-A785-3BBB86BEE8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614" y="1623870"/>
            <a:ext cx="2857500" cy="2133600"/>
          </a:xfrm>
          <a:prstGeom prst="rect">
            <a:avLst/>
          </a:prstGeom>
        </p:spPr>
      </p:pic>
      <p:sp>
        <p:nvSpPr>
          <p:cNvPr id="14" name="ZoneTexte 13">
            <a:extLst>
              <a:ext uri="{FF2B5EF4-FFF2-40B4-BE49-F238E27FC236}">
                <a16:creationId xmlns:a16="http://schemas.microsoft.com/office/drawing/2014/main" id="{2E3CA17D-AE05-4ABC-B0D9-FD333703A2FE}"/>
              </a:ext>
            </a:extLst>
          </p:cNvPr>
          <p:cNvSpPr txBox="1"/>
          <p:nvPr/>
        </p:nvSpPr>
        <p:spPr>
          <a:xfrm>
            <a:off x="258725" y="5479115"/>
            <a:ext cx="3228754" cy="369332"/>
          </a:xfrm>
          <a:prstGeom prst="rect">
            <a:avLst/>
          </a:prstGeom>
          <a:noFill/>
        </p:spPr>
        <p:txBody>
          <a:bodyPr wrap="square" rtlCol="0">
            <a:spAutoFit/>
          </a:bodyPr>
          <a:lstStyle/>
          <a:p>
            <a:pPr algn="ctr"/>
            <a:r>
              <a:rPr lang="fr-FR" dirty="0"/>
              <a:t>Machines de levage</a:t>
            </a:r>
          </a:p>
        </p:txBody>
      </p:sp>
      <p:sp>
        <p:nvSpPr>
          <p:cNvPr id="15" name="ZoneTexte 14">
            <a:extLst>
              <a:ext uri="{FF2B5EF4-FFF2-40B4-BE49-F238E27FC236}">
                <a16:creationId xmlns:a16="http://schemas.microsoft.com/office/drawing/2014/main" id="{0BC079BF-AD5A-4475-ABE6-BE9F7DFDD06F}"/>
              </a:ext>
            </a:extLst>
          </p:cNvPr>
          <p:cNvSpPr txBox="1"/>
          <p:nvPr/>
        </p:nvSpPr>
        <p:spPr>
          <a:xfrm>
            <a:off x="5317044" y="0"/>
            <a:ext cx="3763926" cy="923330"/>
          </a:xfrm>
          <a:prstGeom prst="rect">
            <a:avLst/>
          </a:prstGeom>
          <a:noFill/>
        </p:spPr>
        <p:txBody>
          <a:bodyPr wrap="square" rtlCol="0">
            <a:spAutoFit/>
          </a:bodyPr>
          <a:lstStyle/>
          <a:p>
            <a:pPr algn="ctr"/>
            <a:r>
              <a:rPr lang="fr-FR" dirty="0"/>
              <a:t>Images tirées du livre L'Archéologie Devant L'Imposture, Jean-Pierre Adam, Robert Lafont, 1975.</a:t>
            </a:r>
          </a:p>
        </p:txBody>
      </p:sp>
      <p:pic>
        <p:nvPicPr>
          <p:cNvPr id="7" name="Image 6">
            <a:extLst>
              <a:ext uri="{FF2B5EF4-FFF2-40B4-BE49-F238E27FC236}">
                <a16:creationId xmlns:a16="http://schemas.microsoft.com/office/drawing/2014/main" id="{D60CE086-97D9-4043-87FE-4A25450C7160}"/>
              </a:ext>
            </a:extLst>
          </p:cNvPr>
          <p:cNvPicPr>
            <a:picLocks noChangeAspect="1"/>
          </p:cNvPicPr>
          <p:nvPr/>
        </p:nvPicPr>
        <p:blipFill>
          <a:blip r:embed="rId5"/>
          <a:stretch>
            <a:fillRect/>
          </a:stretch>
        </p:blipFill>
        <p:spPr>
          <a:xfrm>
            <a:off x="258725" y="160737"/>
            <a:ext cx="2571750" cy="1333500"/>
          </a:xfrm>
          <a:prstGeom prst="rect">
            <a:avLst/>
          </a:prstGeom>
        </p:spPr>
      </p:pic>
    </p:spTree>
    <p:extLst>
      <p:ext uri="{BB962C8B-B14F-4D97-AF65-F5344CB8AC3E}">
        <p14:creationId xmlns:p14="http://schemas.microsoft.com/office/powerpoint/2010/main" val="383157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4F0A6F2-AE82-44B7-BDE7-3AAD26CF1E24}"/>
              </a:ext>
            </a:extLst>
          </p:cNvPr>
          <p:cNvSpPr>
            <a:spLocks noGrp="1"/>
          </p:cNvSpPr>
          <p:nvPr>
            <p:ph type="sldNum" sz="quarter" idx="12"/>
          </p:nvPr>
        </p:nvSpPr>
        <p:spPr>
          <a:xfrm>
            <a:off x="9335016" y="6409841"/>
            <a:ext cx="2743200" cy="365125"/>
          </a:xfrm>
        </p:spPr>
        <p:txBody>
          <a:bodyPr/>
          <a:lstStyle/>
          <a:p>
            <a:fld id="{75A8CF1A-D31E-4F5C-9F9C-1A77F15873A0}" type="slidenum">
              <a:rPr lang="fr-FR" smtClean="0"/>
              <a:t>8</a:t>
            </a:fld>
            <a:endParaRPr lang="fr-FR"/>
          </a:p>
        </p:txBody>
      </p:sp>
      <p:sp>
        <p:nvSpPr>
          <p:cNvPr id="3" name="ZoneTexte 2">
            <a:extLst>
              <a:ext uri="{FF2B5EF4-FFF2-40B4-BE49-F238E27FC236}">
                <a16:creationId xmlns:a16="http://schemas.microsoft.com/office/drawing/2014/main" id="{90CE12A1-1652-4055-B649-541F1BAF8854}"/>
              </a:ext>
            </a:extLst>
          </p:cNvPr>
          <p:cNvSpPr txBox="1"/>
          <p:nvPr/>
        </p:nvSpPr>
        <p:spPr>
          <a:xfrm>
            <a:off x="870763" y="6210327"/>
            <a:ext cx="801823" cy="369332"/>
          </a:xfrm>
          <a:prstGeom prst="rect">
            <a:avLst/>
          </a:prstGeom>
          <a:noFill/>
        </p:spPr>
        <p:txBody>
          <a:bodyPr wrap="none" rtlCol="0">
            <a:spAutoFit/>
          </a:bodyPr>
          <a:lstStyle/>
          <a:p>
            <a:r>
              <a:rPr lang="fr-FR" dirty="0"/>
              <a:t>Fig. 6b</a:t>
            </a:r>
          </a:p>
        </p:txBody>
      </p:sp>
      <p:pic>
        <p:nvPicPr>
          <p:cNvPr id="8" name="Image 7">
            <a:extLst>
              <a:ext uri="{FF2B5EF4-FFF2-40B4-BE49-F238E27FC236}">
                <a16:creationId xmlns:a16="http://schemas.microsoft.com/office/drawing/2014/main" id="{00271118-001D-4B5D-834C-6A73AF9AC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13" y="278341"/>
            <a:ext cx="4352205" cy="2668948"/>
          </a:xfrm>
          <a:prstGeom prst="rect">
            <a:avLst/>
          </a:prstGeom>
        </p:spPr>
      </p:pic>
      <p:pic>
        <p:nvPicPr>
          <p:cNvPr id="18" name="Image 17" descr="Une image contenant texte, carte&#10;&#10;Description générée automatiquement">
            <a:extLst>
              <a:ext uri="{FF2B5EF4-FFF2-40B4-BE49-F238E27FC236}">
                <a16:creationId xmlns:a16="http://schemas.microsoft.com/office/drawing/2014/main" id="{C26F4071-DF62-4D35-8F4C-97ED40977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854" y="235501"/>
            <a:ext cx="4712833" cy="6539056"/>
          </a:xfrm>
          <a:prstGeom prst="rect">
            <a:avLst/>
          </a:prstGeom>
        </p:spPr>
      </p:pic>
      <p:sp>
        <p:nvSpPr>
          <p:cNvPr id="19" name="ZoneTexte 18">
            <a:extLst>
              <a:ext uri="{FF2B5EF4-FFF2-40B4-BE49-F238E27FC236}">
                <a16:creationId xmlns:a16="http://schemas.microsoft.com/office/drawing/2014/main" id="{E1FA9E1D-FD2F-44F2-9A78-DDAF19DC4ADD}"/>
              </a:ext>
            </a:extLst>
          </p:cNvPr>
          <p:cNvSpPr txBox="1"/>
          <p:nvPr/>
        </p:nvSpPr>
        <p:spPr>
          <a:xfrm>
            <a:off x="645851" y="2987439"/>
            <a:ext cx="5023275" cy="369332"/>
          </a:xfrm>
          <a:prstGeom prst="rect">
            <a:avLst/>
          </a:prstGeom>
          <a:noFill/>
        </p:spPr>
        <p:txBody>
          <a:bodyPr wrap="square" rtlCol="0">
            <a:spAutoFit/>
          </a:bodyPr>
          <a:lstStyle/>
          <a:p>
            <a:pPr algn="ctr"/>
            <a:r>
              <a:rPr lang="fr-FR" dirty="0"/>
              <a:t>Transports de blocs cyclopéens et de colonnes</a:t>
            </a:r>
          </a:p>
        </p:txBody>
      </p:sp>
      <p:sp>
        <p:nvSpPr>
          <p:cNvPr id="20" name="ZoneTexte 19">
            <a:extLst>
              <a:ext uri="{FF2B5EF4-FFF2-40B4-BE49-F238E27FC236}">
                <a16:creationId xmlns:a16="http://schemas.microsoft.com/office/drawing/2014/main" id="{AAB9B102-3F67-42EE-A778-FF682812A513}"/>
              </a:ext>
            </a:extLst>
          </p:cNvPr>
          <p:cNvSpPr txBox="1"/>
          <p:nvPr/>
        </p:nvSpPr>
        <p:spPr>
          <a:xfrm>
            <a:off x="990344" y="3680828"/>
            <a:ext cx="2977546" cy="369332"/>
          </a:xfrm>
          <a:prstGeom prst="rect">
            <a:avLst/>
          </a:prstGeom>
          <a:noFill/>
        </p:spPr>
        <p:txBody>
          <a:bodyPr wrap="none" rtlCol="0">
            <a:spAutoFit/>
          </a:bodyPr>
          <a:lstStyle/>
          <a:p>
            <a:r>
              <a:rPr lang="fr-FR" dirty="0"/>
              <a:t>Machines antiques de Vitruve</a:t>
            </a:r>
          </a:p>
        </p:txBody>
      </p:sp>
      <p:sp>
        <p:nvSpPr>
          <p:cNvPr id="21" name="ZoneTexte 20">
            <a:extLst>
              <a:ext uri="{FF2B5EF4-FFF2-40B4-BE49-F238E27FC236}">
                <a16:creationId xmlns:a16="http://schemas.microsoft.com/office/drawing/2014/main" id="{66248E67-6BFE-4CFA-83FB-82E36B596BCF}"/>
              </a:ext>
            </a:extLst>
          </p:cNvPr>
          <p:cNvSpPr txBox="1"/>
          <p:nvPr/>
        </p:nvSpPr>
        <p:spPr>
          <a:xfrm>
            <a:off x="1142571" y="4374217"/>
            <a:ext cx="3763926" cy="923330"/>
          </a:xfrm>
          <a:prstGeom prst="rect">
            <a:avLst/>
          </a:prstGeom>
          <a:noFill/>
        </p:spPr>
        <p:txBody>
          <a:bodyPr wrap="square" rtlCol="0">
            <a:spAutoFit/>
          </a:bodyPr>
          <a:lstStyle/>
          <a:p>
            <a:pPr algn="r"/>
            <a:r>
              <a:rPr lang="fr-FR" dirty="0"/>
              <a:t>Images tirées du livre L'Archéologie Devant L'Imposture, Jean-Pierre Adam, Robert Lafont, 1975.</a:t>
            </a:r>
          </a:p>
        </p:txBody>
      </p:sp>
      <p:sp>
        <p:nvSpPr>
          <p:cNvPr id="22" name="ZoneTexte 21">
            <a:extLst>
              <a:ext uri="{FF2B5EF4-FFF2-40B4-BE49-F238E27FC236}">
                <a16:creationId xmlns:a16="http://schemas.microsoft.com/office/drawing/2014/main" id="{FBF2DE2D-D8A9-4D9D-9052-95EDF84D7534}"/>
              </a:ext>
            </a:extLst>
          </p:cNvPr>
          <p:cNvSpPr txBox="1"/>
          <p:nvPr/>
        </p:nvSpPr>
        <p:spPr>
          <a:xfrm>
            <a:off x="3024534" y="6071827"/>
            <a:ext cx="3228754" cy="646331"/>
          </a:xfrm>
          <a:prstGeom prst="rect">
            <a:avLst/>
          </a:prstGeom>
          <a:noFill/>
        </p:spPr>
        <p:txBody>
          <a:bodyPr wrap="square" rtlCol="0">
            <a:spAutoFit/>
          </a:bodyPr>
          <a:lstStyle/>
          <a:p>
            <a:pPr algn="ctr"/>
            <a:r>
              <a:rPr lang="fr-FR" dirty="0"/>
              <a:t>« Archéologie mystérieuse » et archéologie scientifique.</a:t>
            </a:r>
          </a:p>
        </p:txBody>
      </p:sp>
    </p:spTree>
    <p:extLst>
      <p:ext uri="{BB962C8B-B14F-4D97-AF65-F5344CB8AC3E}">
        <p14:creationId xmlns:p14="http://schemas.microsoft.com/office/powerpoint/2010/main" val="52383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3D55ECF-C667-4BBD-8AE2-14DAEA32E53B}"/>
              </a:ext>
            </a:extLst>
          </p:cNvPr>
          <p:cNvSpPr>
            <a:spLocks noGrp="1"/>
          </p:cNvSpPr>
          <p:nvPr>
            <p:ph type="sldNum" sz="quarter" idx="12"/>
          </p:nvPr>
        </p:nvSpPr>
        <p:spPr>
          <a:xfrm>
            <a:off x="11302409" y="6367546"/>
            <a:ext cx="669851" cy="355055"/>
          </a:xfrm>
        </p:spPr>
        <p:txBody>
          <a:bodyPr/>
          <a:lstStyle/>
          <a:p>
            <a:fld id="{75A8CF1A-D31E-4F5C-9F9C-1A77F15873A0}" type="slidenum">
              <a:rPr lang="fr-FR" smtClean="0"/>
              <a:t>9</a:t>
            </a:fld>
            <a:endParaRPr lang="fr-FR" dirty="0"/>
          </a:p>
        </p:txBody>
      </p:sp>
      <p:sp>
        <p:nvSpPr>
          <p:cNvPr id="3" name="ZoneTexte 2">
            <a:extLst>
              <a:ext uri="{FF2B5EF4-FFF2-40B4-BE49-F238E27FC236}">
                <a16:creationId xmlns:a16="http://schemas.microsoft.com/office/drawing/2014/main" id="{71881B77-0714-437B-AF26-E4A8D091ADAD}"/>
              </a:ext>
            </a:extLst>
          </p:cNvPr>
          <p:cNvSpPr txBox="1"/>
          <p:nvPr/>
        </p:nvSpPr>
        <p:spPr>
          <a:xfrm>
            <a:off x="349104" y="6175742"/>
            <a:ext cx="777777" cy="369332"/>
          </a:xfrm>
          <a:prstGeom prst="rect">
            <a:avLst/>
          </a:prstGeom>
          <a:noFill/>
        </p:spPr>
        <p:txBody>
          <a:bodyPr wrap="none" rtlCol="0">
            <a:spAutoFit/>
          </a:bodyPr>
          <a:lstStyle/>
          <a:p>
            <a:r>
              <a:rPr lang="fr-FR" dirty="0"/>
              <a:t>Fig. 6c</a:t>
            </a:r>
          </a:p>
        </p:txBody>
      </p:sp>
      <p:pic>
        <p:nvPicPr>
          <p:cNvPr id="6" name="Image 5">
            <a:extLst>
              <a:ext uri="{FF2B5EF4-FFF2-40B4-BE49-F238E27FC236}">
                <a16:creationId xmlns:a16="http://schemas.microsoft.com/office/drawing/2014/main" id="{976ED2D0-F3CD-4E73-8A38-96BD9D595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29" y="281579"/>
            <a:ext cx="3124200" cy="1905000"/>
          </a:xfrm>
          <a:prstGeom prst="rect">
            <a:avLst/>
          </a:prstGeom>
        </p:spPr>
      </p:pic>
      <p:sp>
        <p:nvSpPr>
          <p:cNvPr id="11" name="ZoneTexte 10">
            <a:extLst>
              <a:ext uri="{FF2B5EF4-FFF2-40B4-BE49-F238E27FC236}">
                <a16:creationId xmlns:a16="http://schemas.microsoft.com/office/drawing/2014/main" id="{AFEAC94D-1B27-485A-8529-EF2B42BEE4CE}"/>
              </a:ext>
            </a:extLst>
          </p:cNvPr>
          <p:cNvSpPr txBox="1"/>
          <p:nvPr/>
        </p:nvSpPr>
        <p:spPr>
          <a:xfrm>
            <a:off x="74435" y="4404185"/>
            <a:ext cx="4507090" cy="369332"/>
          </a:xfrm>
          <a:prstGeom prst="rect">
            <a:avLst/>
          </a:prstGeom>
          <a:noFill/>
        </p:spPr>
        <p:txBody>
          <a:bodyPr wrap="square" rtlCol="0">
            <a:spAutoFit/>
          </a:bodyPr>
          <a:lstStyle/>
          <a:p>
            <a:pPr algn="ctr"/>
            <a:r>
              <a:rPr lang="fr-FR" dirty="0"/>
              <a:t>Niveaux et appareils d’arpenteurs antiques</a:t>
            </a:r>
          </a:p>
        </p:txBody>
      </p:sp>
      <p:pic>
        <p:nvPicPr>
          <p:cNvPr id="27" name="Image 26">
            <a:extLst>
              <a:ext uri="{FF2B5EF4-FFF2-40B4-BE49-F238E27FC236}">
                <a16:creationId xmlns:a16="http://schemas.microsoft.com/office/drawing/2014/main" id="{ACEFE6B5-FFE4-4EBE-8A3F-71C09D7F0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82" y="2326050"/>
            <a:ext cx="3124200" cy="2009775"/>
          </a:xfrm>
          <a:prstGeom prst="rect">
            <a:avLst/>
          </a:prstGeom>
        </p:spPr>
      </p:pic>
      <p:sp>
        <p:nvSpPr>
          <p:cNvPr id="16" name="ZoneTexte 15">
            <a:extLst>
              <a:ext uri="{FF2B5EF4-FFF2-40B4-BE49-F238E27FC236}">
                <a16:creationId xmlns:a16="http://schemas.microsoft.com/office/drawing/2014/main" id="{FF59E8C9-9ECB-4CB3-A096-3C73C73788FF}"/>
              </a:ext>
            </a:extLst>
          </p:cNvPr>
          <p:cNvSpPr txBox="1"/>
          <p:nvPr/>
        </p:nvSpPr>
        <p:spPr>
          <a:xfrm>
            <a:off x="2826489" y="6447352"/>
            <a:ext cx="6539021" cy="369332"/>
          </a:xfrm>
          <a:prstGeom prst="rect">
            <a:avLst/>
          </a:prstGeom>
          <a:noFill/>
        </p:spPr>
        <p:txBody>
          <a:bodyPr wrap="square" rtlCol="0">
            <a:spAutoFit/>
          </a:bodyPr>
          <a:lstStyle/>
          <a:p>
            <a:pPr algn="ctr"/>
            <a:r>
              <a:rPr lang="fr-FR" dirty="0"/>
              <a:t>« Archéologie mystérieuse » et archéologie scientifique.</a:t>
            </a:r>
          </a:p>
        </p:txBody>
      </p:sp>
      <p:sp>
        <p:nvSpPr>
          <p:cNvPr id="8" name="Rectangle 7">
            <a:extLst>
              <a:ext uri="{FF2B5EF4-FFF2-40B4-BE49-F238E27FC236}">
                <a16:creationId xmlns:a16="http://schemas.microsoft.com/office/drawing/2014/main" id="{6DC4DA03-2DD9-443C-A02B-3678A7FB4BC3}"/>
              </a:ext>
            </a:extLst>
          </p:cNvPr>
          <p:cNvSpPr/>
          <p:nvPr/>
        </p:nvSpPr>
        <p:spPr>
          <a:xfrm>
            <a:off x="4778676" y="5084434"/>
            <a:ext cx="7186495" cy="1200329"/>
          </a:xfrm>
          <a:prstGeom prst="rect">
            <a:avLst/>
          </a:prstGeom>
        </p:spPr>
        <p:txBody>
          <a:bodyPr wrap="square">
            <a:spAutoFit/>
          </a:bodyPr>
          <a:lstStyle/>
          <a:p>
            <a:pPr algn="just"/>
            <a:r>
              <a:rPr lang="fr-FR" dirty="0"/>
              <a:t>Bas-relief de la dalle scellant le sarcophage de </a:t>
            </a:r>
            <a:r>
              <a:rPr lang="fr-FR" dirty="0" err="1"/>
              <a:t>K'inich</a:t>
            </a:r>
            <a:r>
              <a:rPr lang="fr-FR" dirty="0"/>
              <a:t> </a:t>
            </a:r>
            <a:r>
              <a:rPr lang="fr-FR" dirty="0" err="1"/>
              <a:t>Janaab</a:t>
            </a:r>
            <a:r>
              <a:rPr lang="fr-FR" dirty="0"/>
              <a:t>' </a:t>
            </a:r>
            <a:r>
              <a:rPr lang="fr-FR" dirty="0" err="1"/>
              <a:t>Pakal</a:t>
            </a:r>
            <a:r>
              <a:rPr lang="fr-FR" dirty="0"/>
              <a:t> Ier (</a:t>
            </a:r>
            <a:r>
              <a:rPr lang="fr-FR" dirty="0" err="1">
                <a:hlinkClick r:id="rId4" tooltip="Ahau (Ajaw)"/>
              </a:rPr>
              <a:t>Ahau</a:t>
            </a:r>
            <a:r>
              <a:rPr lang="fr-FR" dirty="0"/>
              <a:t> (souverain) de la cité-État </a:t>
            </a:r>
            <a:r>
              <a:rPr lang="fr-FR" dirty="0">
                <a:hlinkClick r:id="rId5" tooltip="Civilisation maya"/>
              </a:rPr>
              <a:t>maya</a:t>
            </a:r>
            <a:r>
              <a:rPr lang="fr-FR" dirty="0"/>
              <a:t> de </a:t>
            </a:r>
            <a:r>
              <a:rPr lang="fr-FR" dirty="0">
                <a:hlinkClick r:id="rId6" tooltip="Palenque"/>
              </a:rPr>
              <a:t>Palenque</a:t>
            </a:r>
            <a:r>
              <a:rPr lang="fr-FR" dirty="0"/>
              <a:t>) dans le Temple des Inscriptions de Palenque (Erich von </a:t>
            </a:r>
            <a:r>
              <a:rPr lang="fr-FR" dirty="0" err="1"/>
              <a:t>Daniken</a:t>
            </a:r>
            <a:r>
              <a:rPr lang="fr-FR" dirty="0"/>
              <a:t> interprète cette stèle maya comme un astronaute dans sa fusée).</a:t>
            </a:r>
          </a:p>
        </p:txBody>
      </p:sp>
      <p:pic>
        <p:nvPicPr>
          <p:cNvPr id="29" name="Image 28" descr="Une image contenant photo, couvert&#10;&#10;Description générée automatiquement">
            <a:extLst>
              <a:ext uri="{FF2B5EF4-FFF2-40B4-BE49-F238E27FC236}">
                <a16:creationId xmlns:a16="http://schemas.microsoft.com/office/drawing/2014/main" id="{73ABB27C-AD65-48B5-8E14-01293F5DB6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9080" y="41197"/>
            <a:ext cx="3512844" cy="5043237"/>
          </a:xfrm>
          <a:prstGeom prst="rect">
            <a:avLst/>
          </a:prstGeom>
        </p:spPr>
      </p:pic>
      <p:pic>
        <p:nvPicPr>
          <p:cNvPr id="31" name="Image 30" descr="Une image contenant bâtiment, meubles&#10;&#10;Description générée automatiquement">
            <a:extLst>
              <a:ext uri="{FF2B5EF4-FFF2-40B4-BE49-F238E27FC236}">
                <a16:creationId xmlns:a16="http://schemas.microsoft.com/office/drawing/2014/main" id="{CACFC8AD-6764-4C10-8622-15FCEAB209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6403" y="999460"/>
            <a:ext cx="3265857" cy="4002191"/>
          </a:xfrm>
          <a:prstGeom prst="rect">
            <a:avLst/>
          </a:prstGeom>
        </p:spPr>
      </p:pic>
    </p:spTree>
    <p:extLst>
      <p:ext uri="{BB962C8B-B14F-4D97-AF65-F5344CB8AC3E}">
        <p14:creationId xmlns:p14="http://schemas.microsoft.com/office/powerpoint/2010/main" val="17721655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5276</TotalTime>
  <Words>1107</Words>
  <Application>Microsoft Office PowerPoint</Application>
  <PresentationFormat>Grand écran</PresentationFormat>
  <Paragraphs>120</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74</cp:revision>
  <dcterms:created xsi:type="dcterms:W3CDTF">2019-02-04T10:43:25Z</dcterms:created>
  <dcterms:modified xsi:type="dcterms:W3CDTF">2019-03-06T19:10:09Z</dcterms:modified>
</cp:coreProperties>
</file>