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67" r:id="rId3"/>
    <p:sldId id="268" r:id="rId4"/>
    <p:sldId id="290" r:id="rId5"/>
    <p:sldId id="273" r:id="rId6"/>
    <p:sldId id="274" r:id="rId7"/>
    <p:sldId id="275" r:id="rId8"/>
    <p:sldId id="277" r:id="rId9"/>
    <p:sldId id="278" r:id="rId10"/>
    <p:sldId id="279" r:id="rId11"/>
    <p:sldId id="297" r:id="rId12"/>
    <p:sldId id="282" r:id="rId13"/>
    <p:sldId id="293" r:id="rId14"/>
    <p:sldId id="294" r:id="rId15"/>
    <p:sldId id="305" r:id="rId16"/>
    <p:sldId id="300" r:id="rId17"/>
    <p:sldId id="301" r:id="rId18"/>
    <p:sldId id="299" r:id="rId19"/>
    <p:sldId id="291" r:id="rId20"/>
    <p:sldId id="257" r:id="rId21"/>
    <p:sldId id="258" r:id="rId22"/>
    <p:sldId id="259" r:id="rId23"/>
    <p:sldId id="260" r:id="rId24"/>
    <p:sldId id="261" r:id="rId25"/>
    <p:sldId id="302" r:id="rId26"/>
    <p:sldId id="272" r:id="rId27"/>
    <p:sldId id="262" r:id="rId28"/>
    <p:sldId id="281" r:id="rId29"/>
    <p:sldId id="263" r:id="rId30"/>
    <p:sldId id="270" r:id="rId31"/>
    <p:sldId id="271" r:id="rId32"/>
    <p:sldId id="295" r:id="rId33"/>
    <p:sldId id="298" r:id="rId34"/>
    <p:sldId id="264" r:id="rId35"/>
    <p:sldId id="283" r:id="rId36"/>
    <p:sldId id="303" r:id="rId37"/>
    <p:sldId id="284" r:id="rId38"/>
    <p:sldId id="285" r:id="rId39"/>
    <p:sldId id="286" r:id="rId40"/>
    <p:sldId id="287" r:id="rId41"/>
    <p:sldId id="288" r:id="rId42"/>
    <p:sldId id="289" r:id="rId43"/>
    <p:sldId id="265" r:id="rId44"/>
    <p:sldId id="292" r:id="rId45"/>
    <p:sldId id="266" r:id="rId4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C7047E-04F2-4933-973D-77A32471ECD5}" type="datetimeFigureOut">
              <a:rPr lang="fr-FR" smtClean="0"/>
              <a:t>30/01/2019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3477C1-A41C-4729-A0E5-4128BF9487BF}" type="slidenum">
              <a:rPr lang="fr-FR" smtClean="0"/>
              <a:t>‹N°›</a:t>
            </a:fld>
            <a:endParaRPr lang="fr-FR"/>
          </a:p>
        </p:txBody>
      </p:sp>
    </p:spTree>
    <p:extLst>
      <p:ext uri="{BB962C8B-B14F-4D97-AF65-F5344CB8AC3E}">
        <p14:creationId xmlns:p14="http://schemas.microsoft.com/office/powerpoint/2010/main" val="202243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D16EC6-106C-471E-8F0B-A3F42CA6099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F7BDF73-3A28-4D04-9A24-DC88BB2491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71BFA48-04FC-44BA-B31A-DC1EDD569FB5}"/>
              </a:ext>
            </a:extLst>
          </p:cNvPr>
          <p:cNvSpPr>
            <a:spLocks noGrp="1"/>
          </p:cNvSpPr>
          <p:nvPr>
            <p:ph type="dt" sz="half" idx="10"/>
          </p:nvPr>
        </p:nvSpPr>
        <p:spPr/>
        <p:txBody>
          <a:bodyPr/>
          <a:lstStyle/>
          <a:p>
            <a:fld id="{20DB16FA-2029-45F5-8869-B432FB8F1B9F}" type="datetime1">
              <a:rPr lang="fr-FR" smtClean="0"/>
              <a:t>30/01/2019</a:t>
            </a:fld>
            <a:endParaRPr lang="fr-FR"/>
          </a:p>
        </p:txBody>
      </p:sp>
      <p:sp>
        <p:nvSpPr>
          <p:cNvPr id="5" name="Espace réservé du pied de page 4">
            <a:extLst>
              <a:ext uri="{FF2B5EF4-FFF2-40B4-BE49-F238E27FC236}">
                <a16:creationId xmlns:a16="http://schemas.microsoft.com/office/drawing/2014/main" id="{F6DB7AD6-5100-4EE7-8ECC-18AC470F2406}"/>
              </a:ext>
            </a:extLst>
          </p:cNvPr>
          <p:cNvSpPr>
            <a:spLocks noGrp="1"/>
          </p:cNvSpPr>
          <p:nvPr>
            <p:ph type="ftr" sz="quarter" idx="11"/>
          </p:nvPr>
        </p:nvSpPr>
        <p:spPr/>
        <p:txBody>
          <a:bodyPr/>
          <a:lstStyle/>
          <a:p>
            <a:r>
              <a:rPr lang="fr-FR"/>
              <a:t>Les religions à l'épreuve de l'esprit critique</a:t>
            </a:r>
          </a:p>
        </p:txBody>
      </p:sp>
      <p:sp>
        <p:nvSpPr>
          <p:cNvPr id="6" name="Espace réservé du numéro de diapositive 5">
            <a:extLst>
              <a:ext uri="{FF2B5EF4-FFF2-40B4-BE49-F238E27FC236}">
                <a16:creationId xmlns:a16="http://schemas.microsoft.com/office/drawing/2014/main" id="{F29969DD-13DA-4A3D-AE21-CE0471C984E7}"/>
              </a:ext>
            </a:extLst>
          </p:cNvPr>
          <p:cNvSpPr>
            <a:spLocks noGrp="1"/>
          </p:cNvSpPr>
          <p:nvPr>
            <p:ph type="sldNum" sz="quarter" idx="12"/>
          </p:nvPr>
        </p:nvSpPr>
        <p:spPr/>
        <p:txBody>
          <a:bodyPr/>
          <a:lstStyle/>
          <a:p>
            <a:fld id="{82ED24CB-F714-4C55-80A9-09136448B171}" type="slidenum">
              <a:rPr lang="fr-FR" smtClean="0"/>
              <a:t>‹N°›</a:t>
            </a:fld>
            <a:endParaRPr lang="fr-FR"/>
          </a:p>
        </p:txBody>
      </p:sp>
    </p:spTree>
    <p:extLst>
      <p:ext uri="{BB962C8B-B14F-4D97-AF65-F5344CB8AC3E}">
        <p14:creationId xmlns:p14="http://schemas.microsoft.com/office/powerpoint/2010/main" val="4177222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C6B1DC-A5FE-4F2B-88A2-269A866BD83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574BA06-0DDD-438E-A4CD-DC2DDCF204CF}"/>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6A96205-0446-4D27-B2B2-C3458977D0AF}"/>
              </a:ext>
            </a:extLst>
          </p:cNvPr>
          <p:cNvSpPr>
            <a:spLocks noGrp="1"/>
          </p:cNvSpPr>
          <p:nvPr>
            <p:ph type="dt" sz="half" idx="10"/>
          </p:nvPr>
        </p:nvSpPr>
        <p:spPr/>
        <p:txBody>
          <a:bodyPr/>
          <a:lstStyle/>
          <a:p>
            <a:fld id="{86E2ACD9-1035-4DE6-8977-4FA5392B97BE}" type="datetime1">
              <a:rPr lang="fr-FR" smtClean="0"/>
              <a:t>30/01/2019</a:t>
            </a:fld>
            <a:endParaRPr lang="fr-FR"/>
          </a:p>
        </p:txBody>
      </p:sp>
      <p:sp>
        <p:nvSpPr>
          <p:cNvPr id="5" name="Espace réservé du pied de page 4">
            <a:extLst>
              <a:ext uri="{FF2B5EF4-FFF2-40B4-BE49-F238E27FC236}">
                <a16:creationId xmlns:a16="http://schemas.microsoft.com/office/drawing/2014/main" id="{631042EE-366A-4357-A339-079A2277BCA7}"/>
              </a:ext>
            </a:extLst>
          </p:cNvPr>
          <p:cNvSpPr>
            <a:spLocks noGrp="1"/>
          </p:cNvSpPr>
          <p:nvPr>
            <p:ph type="ftr" sz="quarter" idx="11"/>
          </p:nvPr>
        </p:nvSpPr>
        <p:spPr/>
        <p:txBody>
          <a:bodyPr/>
          <a:lstStyle/>
          <a:p>
            <a:r>
              <a:rPr lang="fr-FR"/>
              <a:t>Les religions à l'épreuve de l'esprit critique</a:t>
            </a:r>
          </a:p>
        </p:txBody>
      </p:sp>
      <p:sp>
        <p:nvSpPr>
          <p:cNvPr id="6" name="Espace réservé du numéro de diapositive 5">
            <a:extLst>
              <a:ext uri="{FF2B5EF4-FFF2-40B4-BE49-F238E27FC236}">
                <a16:creationId xmlns:a16="http://schemas.microsoft.com/office/drawing/2014/main" id="{6D6ED5BD-AE62-4826-9999-7CFDF5E6522C}"/>
              </a:ext>
            </a:extLst>
          </p:cNvPr>
          <p:cNvSpPr>
            <a:spLocks noGrp="1"/>
          </p:cNvSpPr>
          <p:nvPr>
            <p:ph type="sldNum" sz="quarter" idx="12"/>
          </p:nvPr>
        </p:nvSpPr>
        <p:spPr/>
        <p:txBody>
          <a:bodyPr/>
          <a:lstStyle/>
          <a:p>
            <a:fld id="{82ED24CB-F714-4C55-80A9-09136448B171}" type="slidenum">
              <a:rPr lang="fr-FR" smtClean="0"/>
              <a:t>‹N°›</a:t>
            </a:fld>
            <a:endParaRPr lang="fr-FR"/>
          </a:p>
        </p:txBody>
      </p:sp>
    </p:spTree>
    <p:extLst>
      <p:ext uri="{BB962C8B-B14F-4D97-AF65-F5344CB8AC3E}">
        <p14:creationId xmlns:p14="http://schemas.microsoft.com/office/powerpoint/2010/main" val="1547281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C38E220-FA84-4974-BC83-572CE3E1920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A13E693-ECEA-4ABE-BA73-30769F76361B}"/>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4135046-1B7F-43E7-8FBE-5BA28B13CB8C}"/>
              </a:ext>
            </a:extLst>
          </p:cNvPr>
          <p:cNvSpPr>
            <a:spLocks noGrp="1"/>
          </p:cNvSpPr>
          <p:nvPr>
            <p:ph type="dt" sz="half" idx="10"/>
          </p:nvPr>
        </p:nvSpPr>
        <p:spPr/>
        <p:txBody>
          <a:bodyPr/>
          <a:lstStyle/>
          <a:p>
            <a:fld id="{4C087646-C578-406A-A5DD-DB67C9C880F4}" type="datetime1">
              <a:rPr lang="fr-FR" smtClean="0"/>
              <a:t>30/01/2019</a:t>
            </a:fld>
            <a:endParaRPr lang="fr-FR"/>
          </a:p>
        </p:txBody>
      </p:sp>
      <p:sp>
        <p:nvSpPr>
          <p:cNvPr id="5" name="Espace réservé du pied de page 4">
            <a:extLst>
              <a:ext uri="{FF2B5EF4-FFF2-40B4-BE49-F238E27FC236}">
                <a16:creationId xmlns:a16="http://schemas.microsoft.com/office/drawing/2014/main" id="{229E2AF1-C58A-49F7-A524-5FFC6DAF09A3}"/>
              </a:ext>
            </a:extLst>
          </p:cNvPr>
          <p:cNvSpPr>
            <a:spLocks noGrp="1"/>
          </p:cNvSpPr>
          <p:nvPr>
            <p:ph type="ftr" sz="quarter" idx="11"/>
          </p:nvPr>
        </p:nvSpPr>
        <p:spPr/>
        <p:txBody>
          <a:bodyPr/>
          <a:lstStyle/>
          <a:p>
            <a:r>
              <a:rPr lang="fr-FR"/>
              <a:t>Les religions à l'épreuve de l'esprit critique</a:t>
            </a:r>
          </a:p>
        </p:txBody>
      </p:sp>
      <p:sp>
        <p:nvSpPr>
          <p:cNvPr id="6" name="Espace réservé du numéro de diapositive 5">
            <a:extLst>
              <a:ext uri="{FF2B5EF4-FFF2-40B4-BE49-F238E27FC236}">
                <a16:creationId xmlns:a16="http://schemas.microsoft.com/office/drawing/2014/main" id="{DE0C6717-6091-491B-9812-46F8517D8D7C}"/>
              </a:ext>
            </a:extLst>
          </p:cNvPr>
          <p:cNvSpPr>
            <a:spLocks noGrp="1"/>
          </p:cNvSpPr>
          <p:nvPr>
            <p:ph type="sldNum" sz="quarter" idx="12"/>
          </p:nvPr>
        </p:nvSpPr>
        <p:spPr/>
        <p:txBody>
          <a:bodyPr/>
          <a:lstStyle/>
          <a:p>
            <a:fld id="{82ED24CB-F714-4C55-80A9-09136448B171}" type="slidenum">
              <a:rPr lang="fr-FR" smtClean="0"/>
              <a:t>‹N°›</a:t>
            </a:fld>
            <a:endParaRPr lang="fr-FR"/>
          </a:p>
        </p:txBody>
      </p:sp>
    </p:spTree>
    <p:extLst>
      <p:ext uri="{BB962C8B-B14F-4D97-AF65-F5344CB8AC3E}">
        <p14:creationId xmlns:p14="http://schemas.microsoft.com/office/powerpoint/2010/main" val="2414501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E1A16A-F39A-4F15-9D60-0C7E60B92C2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D4BD44C-6819-4835-9C38-F61EF0D42DF7}"/>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BD7669D-2788-4AC9-AA3E-7B18D0CAE98C}"/>
              </a:ext>
            </a:extLst>
          </p:cNvPr>
          <p:cNvSpPr>
            <a:spLocks noGrp="1"/>
          </p:cNvSpPr>
          <p:nvPr>
            <p:ph type="dt" sz="half" idx="10"/>
          </p:nvPr>
        </p:nvSpPr>
        <p:spPr/>
        <p:txBody>
          <a:bodyPr/>
          <a:lstStyle/>
          <a:p>
            <a:fld id="{D4351112-DC1C-4514-A2A0-BCAC3DF9B4C3}" type="datetime1">
              <a:rPr lang="fr-FR" smtClean="0"/>
              <a:t>30/01/2019</a:t>
            </a:fld>
            <a:endParaRPr lang="fr-FR"/>
          </a:p>
        </p:txBody>
      </p:sp>
      <p:sp>
        <p:nvSpPr>
          <p:cNvPr id="5" name="Espace réservé du pied de page 4">
            <a:extLst>
              <a:ext uri="{FF2B5EF4-FFF2-40B4-BE49-F238E27FC236}">
                <a16:creationId xmlns:a16="http://schemas.microsoft.com/office/drawing/2014/main" id="{CA9A1181-8783-4930-A70C-E46198BCD381}"/>
              </a:ext>
            </a:extLst>
          </p:cNvPr>
          <p:cNvSpPr>
            <a:spLocks noGrp="1"/>
          </p:cNvSpPr>
          <p:nvPr>
            <p:ph type="ftr" sz="quarter" idx="11"/>
          </p:nvPr>
        </p:nvSpPr>
        <p:spPr/>
        <p:txBody>
          <a:bodyPr/>
          <a:lstStyle/>
          <a:p>
            <a:r>
              <a:rPr lang="fr-FR"/>
              <a:t>Les religions à l'épreuve de l'esprit critique</a:t>
            </a:r>
          </a:p>
        </p:txBody>
      </p:sp>
      <p:sp>
        <p:nvSpPr>
          <p:cNvPr id="6" name="Espace réservé du numéro de diapositive 5">
            <a:extLst>
              <a:ext uri="{FF2B5EF4-FFF2-40B4-BE49-F238E27FC236}">
                <a16:creationId xmlns:a16="http://schemas.microsoft.com/office/drawing/2014/main" id="{CC9FFFBA-9983-48D7-88B3-57A74A25589A}"/>
              </a:ext>
            </a:extLst>
          </p:cNvPr>
          <p:cNvSpPr>
            <a:spLocks noGrp="1"/>
          </p:cNvSpPr>
          <p:nvPr>
            <p:ph type="sldNum" sz="quarter" idx="12"/>
          </p:nvPr>
        </p:nvSpPr>
        <p:spPr/>
        <p:txBody>
          <a:bodyPr/>
          <a:lstStyle/>
          <a:p>
            <a:fld id="{82ED24CB-F714-4C55-80A9-09136448B171}" type="slidenum">
              <a:rPr lang="fr-FR" smtClean="0"/>
              <a:t>‹N°›</a:t>
            </a:fld>
            <a:endParaRPr lang="fr-FR"/>
          </a:p>
        </p:txBody>
      </p:sp>
    </p:spTree>
    <p:extLst>
      <p:ext uri="{BB962C8B-B14F-4D97-AF65-F5344CB8AC3E}">
        <p14:creationId xmlns:p14="http://schemas.microsoft.com/office/powerpoint/2010/main" val="212260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919F31-2BF6-4432-95F8-50FC925322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170F4E9-7947-4B4C-9355-1FA02E6466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1AD390DC-D0E4-4AB1-95F9-F3B6EC069D8A}"/>
              </a:ext>
            </a:extLst>
          </p:cNvPr>
          <p:cNvSpPr>
            <a:spLocks noGrp="1"/>
          </p:cNvSpPr>
          <p:nvPr>
            <p:ph type="dt" sz="half" idx="10"/>
          </p:nvPr>
        </p:nvSpPr>
        <p:spPr/>
        <p:txBody>
          <a:bodyPr/>
          <a:lstStyle/>
          <a:p>
            <a:fld id="{CE6BA6AD-E830-495F-934D-D815A396C26B}" type="datetime1">
              <a:rPr lang="fr-FR" smtClean="0"/>
              <a:t>30/01/2019</a:t>
            </a:fld>
            <a:endParaRPr lang="fr-FR"/>
          </a:p>
        </p:txBody>
      </p:sp>
      <p:sp>
        <p:nvSpPr>
          <p:cNvPr id="5" name="Espace réservé du pied de page 4">
            <a:extLst>
              <a:ext uri="{FF2B5EF4-FFF2-40B4-BE49-F238E27FC236}">
                <a16:creationId xmlns:a16="http://schemas.microsoft.com/office/drawing/2014/main" id="{9109669D-838D-456E-A8EC-9B8ED5112F54}"/>
              </a:ext>
            </a:extLst>
          </p:cNvPr>
          <p:cNvSpPr>
            <a:spLocks noGrp="1"/>
          </p:cNvSpPr>
          <p:nvPr>
            <p:ph type="ftr" sz="quarter" idx="11"/>
          </p:nvPr>
        </p:nvSpPr>
        <p:spPr/>
        <p:txBody>
          <a:bodyPr/>
          <a:lstStyle/>
          <a:p>
            <a:r>
              <a:rPr lang="fr-FR"/>
              <a:t>Les religions à l'épreuve de l'esprit critique</a:t>
            </a:r>
          </a:p>
        </p:txBody>
      </p:sp>
      <p:sp>
        <p:nvSpPr>
          <p:cNvPr id="6" name="Espace réservé du numéro de diapositive 5">
            <a:extLst>
              <a:ext uri="{FF2B5EF4-FFF2-40B4-BE49-F238E27FC236}">
                <a16:creationId xmlns:a16="http://schemas.microsoft.com/office/drawing/2014/main" id="{8EE0CF7D-A01B-4A08-B382-FD1EE35AEA40}"/>
              </a:ext>
            </a:extLst>
          </p:cNvPr>
          <p:cNvSpPr>
            <a:spLocks noGrp="1"/>
          </p:cNvSpPr>
          <p:nvPr>
            <p:ph type="sldNum" sz="quarter" idx="12"/>
          </p:nvPr>
        </p:nvSpPr>
        <p:spPr/>
        <p:txBody>
          <a:bodyPr/>
          <a:lstStyle/>
          <a:p>
            <a:fld id="{82ED24CB-F714-4C55-80A9-09136448B171}" type="slidenum">
              <a:rPr lang="fr-FR" smtClean="0"/>
              <a:t>‹N°›</a:t>
            </a:fld>
            <a:endParaRPr lang="fr-FR"/>
          </a:p>
        </p:txBody>
      </p:sp>
    </p:spTree>
    <p:extLst>
      <p:ext uri="{BB962C8B-B14F-4D97-AF65-F5344CB8AC3E}">
        <p14:creationId xmlns:p14="http://schemas.microsoft.com/office/powerpoint/2010/main" val="3772808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AB8BA8-D714-4DDB-857C-B4E30B7F809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6347F71-021C-4CF9-AF2A-9932DECC1C0C}"/>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2E658CE5-6CC9-44FD-9082-28860B41A8CC}"/>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F6E16A3-AE12-42C7-BE9E-05E9CF29D127}"/>
              </a:ext>
            </a:extLst>
          </p:cNvPr>
          <p:cNvSpPr>
            <a:spLocks noGrp="1"/>
          </p:cNvSpPr>
          <p:nvPr>
            <p:ph type="dt" sz="half" idx="10"/>
          </p:nvPr>
        </p:nvSpPr>
        <p:spPr/>
        <p:txBody>
          <a:bodyPr/>
          <a:lstStyle/>
          <a:p>
            <a:fld id="{A895696F-FDF7-4A02-9A4A-F4441B246493}" type="datetime1">
              <a:rPr lang="fr-FR" smtClean="0"/>
              <a:t>30/01/2019</a:t>
            </a:fld>
            <a:endParaRPr lang="fr-FR"/>
          </a:p>
        </p:txBody>
      </p:sp>
      <p:sp>
        <p:nvSpPr>
          <p:cNvPr id="6" name="Espace réservé du pied de page 5">
            <a:extLst>
              <a:ext uri="{FF2B5EF4-FFF2-40B4-BE49-F238E27FC236}">
                <a16:creationId xmlns:a16="http://schemas.microsoft.com/office/drawing/2014/main" id="{E83F4B2E-6ECA-462A-BB8A-F6704FE2F4B7}"/>
              </a:ext>
            </a:extLst>
          </p:cNvPr>
          <p:cNvSpPr>
            <a:spLocks noGrp="1"/>
          </p:cNvSpPr>
          <p:nvPr>
            <p:ph type="ftr" sz="quarter" idx="11"/>
          </p:nvPr>
        </p:nvSpPr>
        <p:spPr/>
        <p:txBody>
          <a:bodyPr/>
          <a:lstStyle/>
          <a:p>
            <a:r>
              <a:rPr lang="fr-FR"/>
              <a:t>Les religions à l'épreuve de l'esprit critique</a:t>
            </a:r>
          </a:p>
        </p:txBody>
      </p:sp>
      <p:sp>
        <p:nvSpPr>
          <p:cNvPr id="7" name="Espace réservé du numéro de diapositive 6">
            <a:extLst>
              <a:ext uri="{FF2B5EF4-FFF2-40B4-BE49-F238E27FC236}">
                <a16:creationId xmlns:a16="http://schemas.microsoft.com/office/drawing/2014/main" id="{D2510EAF-5662-4E27-8886-8A50D5F28AE2}"/>
              </a:ext>
            </a:extLst>
          </p:cNvPr>
          <p:cNvSpPr>
            <a:spLocks noGrp="1"/>
          </p:cNvSpPr>
          <p:nvPr>
            <p:ph type="sldNum" sz="quarter" idx="12"/>
          </p:nvPr>
        </p:nvSpPr>
        <p:spPr/>
        <p:txBody>
          <a:bodyPr/>
          <a:lstStyle/>
          <a:p>
            <a:fld id="{82ED24CB-F714-4C55-80A9-09136448B171}" type="slidenum">
              <a:rPr lang="fr-FR" smtClean="0"/>
              <a:t>‹N°›</a:t>
            </a:fld>
            <a:endParaRPr lang="fr-FR"/>
          </a:p>
        </p:txBody>
      </p:sp>
    </p:spTree>
    <p:extLst>
      <p:ext uri="{BB962C8B-B14F-4D97-AF65-F5344CB8AC3E}">
        <p14:creationId xmlns:p14="http://schemas.microsoft.com/office/powerpoint/2010/main" val="53853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E4E87D-D16C-41FB-A5AF-78595ACCCC5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0A801ED-6C0C-4AD8-B010-89171CBBA6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01AB9B52-3912-435D-9F7C-C869B7B5E56F}"/>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91ECBEE-5005-41E3-9770-91FD421143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B40AAF0A-2298-43A5-AAA2-CDD40DD79AC9}"/>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53C8DE0-474A-4DBC-969B-A9C5348ED24D}"/>
              </a:ext>
            </a:extLst>
          </p:cNvPr>
          <p:cNvSpPr>
            <a:spLocks noGrp="1"/>
          </p:cNvSpPr>
          <p:nvPr>
            <p:ph type="dt" sz="half" idx="10"/>
          </p:nvPr>
        </p:nvSpPr>
        <p:spPr/>
        <p:txBody>
          <a:bodyPr/>
          <a:lstStyle/>
          <a:p>
            <a:fld id="{EF2AF9D2-DB45-46E9-8C37-89C8F39D2577}" type="datetime1">
              <a:rPr lang="fr-FR" smtClean="0"/>
              <a:t>30/01/2019</a:t>
            </a:fld>
            <a:endParaRPr lang="fr-FR"/>
          </a:p>
        </p:txBody>
      </p:sp>
      <p:sp>
        <p:nvSpPr>
          <p:cNvPr id="8" name="Espace réservé du pied de page 7">
            <a:extLst>
              <a:ext uri="{FF2B5EF4-FFF2-40B4-BE49-F238E27FC236}">
                <a16:creationId xmlns:a16="http://schemas.microsoft.com/office/drawing/2014/main" id="{B4C99199-6DC1-4F49-8EA8-1BCBCB48D593}"/>
              </a:ext>
            </a:extLst>
          </p:cNvPr>
          <p:cNvSpPr>
            <a:spLocks noGrp="1"/>
          </p:cNvSpPr>
          <p:nvPr>
            <p:ph type="ftr" sz="quarter" idx="11"/>
          </p:nvPr>
        </p:nvSpPr>
        <p:spPr/>
        <p:txBody>
          <a:bodyPr/>
          <a:lstStyle/>
          <a:p>
            <a:r>
              <a:rPr lang="fr-FR"/>
              <a:t>Les religions à l'épreuve de l'esprit critique</a:t>
            </a:r>
          </a:p>
        </p:txBody>
      </p:sp>
      <p:sp>
        <p:nvSpPr>
          <p:cNvPr id="9" name="Espace réservé du numéro de diapositive 8">
            <a:extLst>
              <a:ext uri="{FF2B5EF4-FFF2-40B4-BE49-F238E27FC236}">
                <a16:creationId xmlns:a16="http://schemas.microsoft.com/office/drawing/2014/main" id="{CC5A14F6-988D-4FF2-A046-9093FB716C06}"/>
              </a:ext>
            </a:extLst>
          </p:cNvPr>
          <p:cNvSpPr>
            <a:spLocks noGrp="1"/>
          </p:cNvSpPr>
          <p:nvPr>
            <p:ph type="sldNum" sz="quarter" idx="12"/>
          </p:nvPr>
        </p:nvSpPr>
        <p:spPr/>
        <p:txBody>
          <a:bodyPr/>
          <a:lstStyle/>
          <a:p>
            <a:fld id="{82ED24CB-F714-4C55-80A9-09136448B171}" type="slidenum">
              <a:rPr lang="fr-FR" smtClean="0"/>
              <a:t>‹N°›</a:t>
            </a:fld>
            <a:endParaRPr lang="fr-FR"/>
          </a:p>
        </p:txBody>
      </p:sp>
    </p:spTree>
    <p:extLst>
      <p:ext uri="{BB962C8B-B14F-4D97-AF65-F5344CB8AC3E}">
        <p14:creationId xmlns:p14="http://schemas.microsoft.com/office/powerpoint/2010/main" val="1506652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8F1D4B-007B-4B04-AD82-B216CC48619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0004621-CB44-4EF1-9A2A-421FB188C1DC}"/>
              </a:ext>
            </a:extLst>
          </p:cNvPr>
          <p:cNvSpPr>
            <a:spLocks noGrp="1"/>
          </p:cNvSpPr>
          <p:nvPr>
            <p:ph type="dt" sz="half" idx="10"/>
          </p:nvPr>
        </p:nvSpPr>
        <p:spPr/>
        <p:txBody>
          <a:bodyPr/>
          <a:lstStyle/>
          <a:p>
            <a:fld id="{C83FA4C0-700A-4FBD-9AD0-D2E235201680}" type="datetime1">
              <a:rPr lang="fr-FR" smtClean="0"/>
              <a:t>30/01/2019</a:t>
            </a:fld>
            <a:endParaRPr lang="fr-FR"/>
          </a:p>
        </p:txBody>
      </p:sp>
      <p:sp>
        <p:nvSpPr>
          <p:cNvPr id="4" name="Espace réservé du pied de page 3">
            <a:extLst>
              <a:ext uri="{FF2B5EF4-FFF2-40B4-BE49-F238E27FC236}">
                <a16:creationId xmlns:a16="http://schemas.microsoft.com/office/drawing/2014/main" id="{7ACD7FF4-D4AB-434F-9D94-F2F1D9F41F8E}"/>
              </a:ext>
            </a:extLst>
          </p:cNvPr>
          <p:cNvSpPr>
            <a:spLocks noGrp="1"/>
          </p:cNvSpPr>
          <p:nvPr>
            <p:ph type="ftr" sz="quarter" idx="11"/>
          </p:nvPr>
        </p:nvSpPr>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B5FFDF43-133B-4D91-856D-F5B202F0110A}"/>
              </a:ext>
            </a:extLst>
          </p:cNvPr>
          <p:cNvSpPr>
            <a:spLocks noGrp="1"/>
          </p:cNvSpPr>
          <p:nvPr>
            <p:ph type="sldNum" sz="quarter" idx="12"/>
          </p:nvPr>
        </p:nvSpPr>
        <p:spPr/>
        <p:txBody>
          <a:bodyPr/>
          <a:lstStyle/>
          <a:p>
            <a:fld id="{82ED24CB-F714-4C55-80A9-09136448B171}" type="slidenum">
              <a:rPr lang="fr-FR" smtClean="0"/>
              <a:t>‹N°›</a:t>
            </a:fld>
            <a:endParaRPr lang="fr-FR"/>
          </a:p>
        </p:txBody>
      </p:sp>
    </p:spTree>
    <p:extLst>
      <p:ext uri="{BB962C8B-B14F-4D97-AF65-F5344CB8AC3E}">
        <p14:creationId xmlns:p14="http://schemas.microsoft.com/office/powerpoint/2010/main" val="3093220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6571FA3-8776-4527-A60E-2F4BB82A6269}"/>
              </a:ext>
            </a:extLst>
          </p:cNvPr>
          <p:cNvSpPr>
            <a:spLocks noGrp="1"/>
          </p:cNvSpPr>
          <p:nvPr>
            <p:ph type="dt" sz="half" idx="10"/>
          </p:nvPr>
        </p:nvSpPr>
        <p:spPr/>
        <p:txBody>
          <a:bodyPr/>
          <a:lstStyle/>
          <a:p>
            <a:fld id="{CBD6A208-BA95-482E-8BBF-B0307E606B9B}" type="datetime1">
              <a:rPr lang="fr-FR" smtClean="0"/>
              <a:t>30/01/2019</a:t>
            </a:fld>
            <a:endParaRPr lang="fr-FR"/>
          </a:p>
        </p:txBody>
      </p:sp>
      <p:sp>
        <p:nvSpPr>
          <p:cNvPr id="3" name="Espace réservé du pied de page 2">
            <a:extLst>
              <a:ext uri="{FF2B5EF4-FFF2-40B4-BE49-F238E27FC236}">
                <a16:creationId xmlns:a16="http://schemas.microsoft.com/office/drawing/2014/main" id="{B56FA2B3-A4C9-4934-9495-579E778AE46A}"/>
              </a:ext>
            </a:extLst>
          </p:cNvPr>
          <p:cNvSpPr>
            <a:spLocks noGrp="1"/>
          </p:cNvSpPr>
          <p:nvPr>
            <p:ph type="ftr" sz="quarter" idx="11"/>
          </p:nvPr>
        </p:nvSpPr>
        <p:spPr/>
        <p:txBody>
          <a:bodyPr/>
          <a:lstStyle/>
          <a:p>
            <a:r>
              <a:rPr lang="fr-FR"/>
              <a:t>Les religions à l'épreuve de l'esprit critique</a:t>
            </a:r>
          </a:p>
        </p:txBody>
      </p:sp>
      <p:sp>
        <p:nvSpPr>
          <p:cNvPr id="4" name="Espace réservé du numéro de diapositive 3">
            <a:extLst>
              <a:ext uri="{FF2B5EF4-FFF2-40B4-BE49-F238E27FC236}">
                <a16:creationId xmlns:a16="http://schemas.microsoft.com/office/drawing/2014/main" id="{DF66CAE3-CB3E-4395-A0B7-0A233F247DF4}"/>
              </a:ext>
            </a:extLst>
          </p:cNvPr>
          <p:cNvSpPr>
            <a:spLocks noGrp="1"/>
          </p:cNvSpPr>
          <p:nvPr>
            <p:ph type="sldNum" sz="quarter" idx="12"/>
          </p:nvPr>
        </p:nvSpPr>
        <p:spPr/>
        <p:txBody>
          <a:bodyPr/>
          <a:lstStyle/>
          <a:p>
            <a:fld id="{82ED24CB-F714-4C55-80A9-09136448B171}" type="slidenum">
              <a:rPr lang="fr-FR" smtClean="0"/>
              <a:t>‹N°›</a:t>
            </a:fld>
            <a:endParaRPr lang="fr-FR"/>
          </a:p>
        </p:txBody>
      </p:sp>
    </p:spTree>
    <p:extLst>
      <p:ext uri="{BB962C8B-B14F-4D97-AF65-F5344CB8AC3E}">
        <p14:creationId xmlns:p14="http://schemas.microsoft.com/office/powerpoint/2010/main" val="2165727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56557F-466D-4DAA-AC3F-0ECAD84620D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176A74D-8AEE-49E6-8E46-B4C087C653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BFF75FD-806F-48AC-8F12-C13DE4D4B8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F07788B-89D7-40F4-B6AF-7DD73709673C}"/>
              </a:ext>
            </a:extLst>
          </p:cNvPr>
          <p:cNvSpPr>
            <a:spLocks noGrp="1"/>
          </p:cNvSpPr>
          <p:nvPr>
            <p:ph type="dt" sz="half" idx="10"/>
          </p:nvPr>
        </p:nvSpPr>
        <p:spPr/>
        <p:txBody>
          <a:bodyPr/>
          <a:lstStyle/>
          <a:p>
            <a:fld id="{4D6C375F-3086-4A8D-8718-61E5920152E6}" type="datetime1">
              <a:rPr lang="fr-FR" smtClean="0"/>
              <a:t>30/01/2019</a:t>
            </a:fld>
            <a:endParaRPr lang="fr-FR"/>
          </a:p>
        </p:txBody>
      </p:sp>
      <p:sp>
        <p:nvSpPr>
          <p:cNvPr id="6" name="Espace réservé du pied de page 5">
            <a:extLst>
              <a:ext uri="{FF2B5EF4-FFF2-40B4-BE49-F238E27FC236}">
                <a16:creationId xmlns:a16="http://schemas.microsoft.com/office/drawing/2014/main" id="{48C419C7-D2CA-420A-8AAA-92AA94E98ADA}"/>
              </a:ext>
            </a:extLst>
          </p:cNvPr>
          <p:cNvSpPr>
            <a:spLocks noGrp="1"/>
          </p:cNvSpPr>
          <p:nvPr>
            <p:ph type="ftr" sz="quarter" idx="11"/>
          </p:nvPr>
        </p:nvSpPr>
        <p:spPr/>
        <p:txBody>
          <a:bodyPr/>
          <a:lstStyle/>
          <a:p>
            <a:r>
              <a:rPr lang="fr-FR"/>
              <a:t>Les religions à l'épreuve de l'esprit critique</a:t>
            </a:r>
          </a:p>
        </p:txBody>
      </p:sp>
      <p:sp>
        <p:nvSpPr>
          <p:cNvPr id="7" name="Espace réservé du numéro de diapositive 6">
            <a:extLst>
              <a:ext uri="{FF2B5EF4-FFF2-40B4-BE49-F238E27FC236}">
                <a16:creationId xmlns:a16="http://schemas.microsoft.com/office/drawing/2014/main" id="{EDD63BC7-2B44-43D2-B176-E90DD8FFC565}"/>
              </a:ext>
            </a:extLst>
          </p:cNvPr>
          <p:cNvSpPr>
            <a:spLocks noGrp="1"/>
          </p:cNvSpPr>
          <p:nvPr>
            <p:ph type="sldNum" sz="quarter" idx="12"/>
          </p:nvPr>
        </p:nvSpPr>
        <p:spPr/>
        <p:txBody>
          <a:bodyPr/>
          <a:lstStyle/>
          <a:p>
            <a:fld id="{82ED24CB-F714-4C55-80A9-09136448B171}" type="slidenum">
              <a:rPr lang="fr-FR" smtClean="0"/>
              <a:t>‹N°›</a:t>
            </a:fld>
            <a:endParaRPr lang="fr-FR"/>
          </a:p>
        </p:txBody>
      </p:sp>
    </p:spTree>
    <p:extLst>
      <p:ext uri="{BB962C8B-B14F-4D97-AF65-F5344CB8AC3E}">
        <p14:creationId xmlns:p14="http://schemas.microsoft.com/office/powerpoint/2010/main" val="640658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1AC3AB-20F4-4814-BB23-66C2BFA7328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E037971-4E8C-4674-986D-A3246376AF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3CBF97C-91B9-4838-AF37-AE9B48DD45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C08442A-A3AB-4DCA-B568-B01884E3454F}"/>
              </a:ext>
            </a:extLst>
          </p:cNvPr>
          <p:cNvSpPr>
            <a:spLocks noGrp="1"/>
          </p:cNvSpPr>
          <p:nvPr>
            <p:ph type="dt" sz="half" idx="10"/>
          </p:nvPr>
        </p:nvSpPr>
        <p:spPr/>
        <p:txBody>
          <a:bodyPr/>
          <a:lstStyle/>
          <a:p>
            <a:fld id="{15519321-BBF5-499F-85C8-0D52B484ED2C}" type="datetime1">
              <a:rPr lang="fr-FR" smtClean="0"/>
              <a:t>30/01/2019</a:t>
            </a:fld>
            <a:endParaRPr lang="fr-FR"/>
          </a:p>
        </p:txBody>
      </p:sp>
      <p:sp>
        <p:nvSpPr>
          <p:cNvPr id="6" name="Espace réservé du pied de page 5">
            <a:extLst>
              <a:ext uri="{FF2B5EF4-FFF2-40B4-BE49-F238E27FC236}">
                <a16:creationId xmlns:a16="http://schemas.microsoft.com/office/drawing/2014/main" id="{C00DB7A0-D8DC-4127-8748-0879577B5AC9}"/>
              </a:ext>
            </a:extLst>
          </p:cNvPr>
          <p:cNvSpPr>
            <a:spLocks noGrp="1"/>
          </p:cNvSpPr>
          <p:nvPr>
            <p:ph type="ftr" sz="quarter" idx="11"/>
          </p:nvPr>
        </p:nvSpPr>
        <p:spPr/>
        <p:txBody>
          <a:bodyPr/>
          <a:lstStyle/>
          <a:p>
            <a:r>
              <a:rPr lang="fr-FR"/>
              <a:t>Les religions à l'épreuve de l'esprit critique</a:t>
            </a:r>
          </a:p>
        </p:txBody>
      </p:sp>
      <p:sp>
        <p:nvSpPr>
          <p:cNvPr id="7" name="Espace réservé du numéro de diapositive 6">
            <a:extLst>
              <a:ext uri="{FF2B5EF4-FFF2-40B4-BE49-F238E27FC236}">
                <a16:creationId xmlns:a16="http://schemas.microsoft.com/office/drawing/2014/main" id="{B85E8F95-46F9-45E0-803F-C5C7960C34DF}"/>
              </a:ext>
            </a:extLst>
          </p:cNvPr>
          <p:cNvSpPr>
            <a:spLocks noGrp="1"/>
          </p:cNvSpPr>
          <p:nvPr>
            <p:ph type="sldNum" sz="quarter" idx="12"/>
          </p:nvPr>
        </p:nvSpPr>
        <p:spPr/>
        <p:txBody>
          <a:bodyPr/>
          <a:lstStyle/>
          <a:p>
            <a:fld id="{82ED24CB-F714-4C55-80A9-09136448B171}" type="slidenum">
              <a:rPr lang="fr-FR" smtClean="0"/>
              <a:t>‹N°›</a:t>
            </a:fld>
            <a:endParaRPr lang="fr-FR"/>
          </a:p>
        </p:txBody>
      </p:sp>
    </p:spTree>
    <p:extLst>
      <p:ext uri="{BB962C8B-B14F-4D97-AF65-F5344CB8AC3E}">
        <p14:creationId xmlns:p14="http://schemas.microsoft.com/office/powerpoint/2010/main" val="2226473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B3544A9-B2FF-4278-8728-F7EA97A546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0911786-90A6-4BC0-BEE3-9AD7FD0D67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838562D-B1A0-4F78-A4EA-8972B01349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74D45-C008-4E07-B385-A0095369A223}" type="datetime1">
              <a:rPr lang="fr-FR" smtClean="0"/>
              <a:t>30/01/2019</a:t>
            </a:fld>
            <a:endParaRPr lang="fr-FR"/>
          </a:p>
        </p:txBody>
      </p:sp>
      <p:sp>
        <p:nvSpPr>
          <p:cNvPr id="5" name="Espace réservé du pied de page 4">
            <a:extLst>
              <a:ext uri="{FF2B5EF4-FFF2-40B4-BE49-F238E27FC236}">
                <a16:creationId xmlns:a16="http://schemas.microsoft.com/office/drawing/2014/main" id="{F3E2C27A-B212-4F95-A3DE-B7CB295108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Les religions à l'épreuve de l'esprit critique</a:t>
            </a:r>
          </a:p>
        </p:txBody>
      </p:sp>
      <p:sp>
        <p:nvSpPr>
          <p:cNvPr id="6" name="Espace réservé du numéro de diapositive 5">
            <a:extLst>
              <a:ext uri="{FF2B5EF4-FFF2-40B4-BE49-F238E27FC236}">
                <a16:creationId xmlns:a16="http://schemas.microsoft.com/office/drawing/2014/main" id="{A4E04ABB-9578-4AEA-B643-C96F4A62D9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D24CB-F714-4C55-80A9-09136448B171}" type="slidenum">
              <a:rPr lang="fr-FR" smtClean="0"/>
              <a:t>‹N°›</a:t>
            </a:fld>
            <a:endParaRPr lang="fr-FR"/>
          </a:p>
        </p:txBody>
      </p:sp>
    </p:spTree>
    <p:extLst>
      <p:ext uri="{BB962C8B-B14F-4D97-AF65-F5344CB8AC3E}">
        <p14:creationId xmlns:p14="http://schemas.microsoft.com/office/powerpoint/2010/main" val="3037304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amazon.com/Mormonism-Reality-Jerald-Sandra-Tanner/dp/9993074438"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doi.org/10.1111/j.1528-1157.1976.tb04454.x" TargetMode="External"/><Relationship Id="rId2" Type="http://schemas.openxmlformats.org/officeDocument/2006/relationships/hyperlink" Target="https://fr.wikipedia.org/wiki/Th%C3%A9ophane" TargetMode="External"/><Relationship Id="rId1" Type="http://schemas.openxmlformats.org/officeDocument/2006/relationships/slideLayout" Target="../slideLayouts/slideLayout7.xml"/><Relationship Id="rId5" Type="http://schemas.openxmlformats.org/officeDocument/2006/relationships/image" Target="../media/image10.jpg"/><Relationship Id="rId4" Type="http://schemas.openxmlformats.org/officeDocument/2006/relationships/image" Target="../media/image9.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s://fr.wikipedia.org/wiki/Filiation" TargetMode="External"/><Relationship Id="rId3" Type="http://schemas.openxmlformats.org/officeDocument/2006/relationships/hyperlink" Target="https://fr.wikipedia.org/wiki/Adoption_pl%C3%A9ni%C3%A8re" TargetMode="External"/><Relationship Id="rId7" Type="http://schemas.openxmlformats.org/officeDocument/2006/relationships/hyperlink" Target="https://fr.wikipedia.org/wiki/Tutelle" TargetMode="External"/><Relationship Id="rId2" Type="http://schemas.openxmlformats.org/officeDocument/2006/relationships/hyperlink" Target="https://fr.wikipedia.org/wiki/Droit_musulman" TargetMode="External"/><Relationship Id="rId1" Type="http://schemas.openxmlformats.org/officeDocument/2006/relationships/slideLayout" Target="../slideLayouts/slideLayout7.xml"/><Relationship Id="rId6" Type="http://schemas.openxmlformats.org/officeDocument/2006/relationships/hyperlink" Target="https://fr.wikipedia.org/wiki/Enfant_l%C3%A9gitime" TargetMode="External"/><Relationship Id="rId5" Type="http://schemas.openxmlformats.org/officeDocument/2006/relationships/hyperlink" Target="https://fr.wikipedia.org/wiki/Droit_musulman_des_successions" TargetMode="External"/><Relationship Id="rId10" Type="http://schemas.openxmlformats.org/officeDocument/2006/relationships/hyperlink" Target="https://fr.wikipedia.org/wiki/Mahomet" TargetMode="External"/><Relationship Id="rId4" Type="http://schemas.openxmlformats.org/officeDocument/2006/relationships/hyperlink" Target="https://fr.wikipedia.org/wiki/Enfant_naturel" TargetMode="External"/><Relationship Id="rId9" Type="http://schemas.openxmlformats.org/officeDocument/2006/relationships/hyperlink" Target="https://fr.wikipedia.org/wiki/Patronyme"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fr.wikipedia.org/wiki/Chaf%C3%A9ite" TargetMode="External"/><Relationship Id="rId2" Type="http://schemas.openxmlformats.org/officeDocument/2006/relationships/hyperlink" Target="https://fr.wikipedia.org/wiki/Hanafite" TargetMode="External"/><Relationship Id="rId1" Type="http://schemas.openxmlformats.org/officeDocument/2006/relationships/slideLayout" Target="../slideLayouts/slideLayout7.xml"/><Relationship Id="rId6" Type="http://schemas.openxmlformats.org/officeDocument/2006/relationships/image" Target="../media/image11.jpg"/><Relationship Id="rId5" Type="http://schemas.openxmlformats.org/officeDocument/2006/relationships/hyperlink" Target="https://fr.wikipedia.org/wiki/Mal%C3%A9kite" TargetMode="External"/><Relationship Id="rId4" Type="http://schemas.openxmlformats.org/officeDocument/2006/relationships/hyperlink" Target="https://fr.wikipedia.org/wiki/Hanbalit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g"/><Relationship Id="rId1" Type="http://schemas.openxmlformats.org/officeDocument/2006/relationships/slideLayout" Target="../slideLayouts/slideLayout1.xml"/><Relationship Id="rId5" Type="http://schemas.openxmlformats.org/officeDocument/2006/relationships/image" Target="../media/image17.jpg"/><Relationship Id="rId4" Type="http://schemas.openxmlformats.org/officeDocument/2006/relationships/image" Target="../media/image16.jpg"/></Relationships>
</file>

<file path=ppt/slides/_rels/slide21.xml.rels><?xml version="1.0" encoding="UTF-8" standalone="yes"?>
<Relationships xmlns="http://schemas.openxmlformats.org/package/2006/relationships"><Relationship Id="rId8" Type="http://schemas.openxmlformats.org/officeDocument/2006/relationships/hyperlink" Target="https://fr.wikipedia.org/wiki/Sexualit%C3%A9" TargetMode="External"/><Relationship Id="rId3" Type="http://schemas.openxmlformats.org/officeDocument/2006/relationships/hyperlink" Target="https://fr.wikipedia.org/wiki/Accomplissement_personnel" TargetMode="External"/><Relationship Id="rId7" Type="http://schemas.openxmlformats.org/officeDocument/2006/relationships/hyperlink" Target="https://fr.wikipedia.org/wiki/Soif" TargetMode="External"/><Relationship Id="rId2" Type="http://schemas.openxmlformats.org/officeDocument/2006/relationships/hyperlink" Target="https://fr.wikipedia.org/wiki/Abraham_Maslow" TargetMode="External"/><Relationship Id="rId1" Type="http://schemas.openxmlformats.org/officeDocument/2006/relationships/slideLayout" Target="../slideLayouts/slideLayout1.xml"/><Relationship Id="rId6" Type="http://schemas.openxmlformats.org/officeDocument/2006/relationships/hyperlink" Target="https://fr.wikipedia.org/wiki/Faim" TargetMode="External"/><Relationship Id="rId5" Type="http://schemas.openxmlformats.org/officeDocument/2006/relationships/hyperlink" Target="https://fr.wikipedia.org/wiki/Respiration" TargetMode="External"/><Relationship Id="rId10" Type="http://schemas.openxmlformats.org/officeDocument/2006/relationships/hyperlink" Target="https://fr.wikipedia.org/wiki/Excr%C3%A9tion" TargetMode="External"/><Relationship Id="rId4" Type="http://schemas.openxmlformats.org/officeDocument/2006/relationships/hyperlink" Target="https://fr.wikipedia.org/wiki/Estime_de_soi" TargetMode="External"/><Relationship Id="rId9" Type="http://schemas.openxmlformats.org/officeDocument/2006/relationships/hyperlink" Target="https://fr.wikipedia.org/wiki/Sommei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1.xml"/><Relationship Id="rId4" Type="http://schemas.openxmlformats.org/officeDocument/2006/relationships/image" Target="../media/image20.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2.jpg"/><Relationship Id="rId7" Type="http://schemas.openxmlformats.org/officeDocument/2006/relationships/image" Target="../media/image26.jpg"/><Relationship Id="rId2" Type="http://schemas.openxmlformats.org/officeDocument/2006/relationships/image" Target="../media/image21.jpg"/><Relationship Id="rId1" Type="http://schemas.openxmlformats.org/officeDocument/2006/relationships/slideLayout" Target="../slideLayouts/slideLayout1.xml"/><Relationship Id="rId6" Type="http://schemas.openxmlformats.org/officeDocument/2006/relationships/image" Target="../media/image25.jpg"/><Relationship Id="rId5" Type="http://schemas.openxmlformats.org/officeDocument/2006/relationships/image" Target="../media/image24.jpg"/><Relationship Id="rId4" Type="http://schemas.openxmlformats.org/officeDocument/2006/relationships/image" Target="../media/image23.jpg"/></Relationships>
</file>

<file path=ppt/slides/_rels/slide3.xml.rels><?xml version="1.0" encoding="UTF-8" standalone="yes"?>
<Relationships xmlns="http://schemas.openxmlformats.org/package/2006/relationships"><Relationship Id="rId2" Type="http://schemas.openxmlformats.org/officeDocument/2006/relationships/hyperlink" Target="http://www.scienceshumaines.com/d-ou-vient-le-besoin-de-croire_fr_15110.html"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image" Target="../media/image27.jpg"/><Relationship Id="rId1" Type="http://schemas.openxmlformats.org/officeDocument/2006/relationships/slideLayout" Target="../slideLayouts/slideLayout1.xml"/><Relationship Id="rId4" Type="http://schemas.openxmlformats.org/officeDocument/2006/relationships/image" Target="../media/image29.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www.alterinfo.net/COMPLOT-SIONISTE-CONTRE-LES-MUSULMANS_a35291.html"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www.jeuxvideo.com/forums/42-3005597-50627427-1-0-1-0-que-pensez-vous-des-peines-de-l-homosexuel-en-islam.htm"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s://www.lesalonbeige.fr/le-conseil-des-theologiens-musulmans-de-belgique-refuse-de-prier-pour-les-mecreant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www.nytimes.com/2016/02/14/opinion/sunday/la-misere-sexuelle-du-monde-arabe.html" TargetMode="External"/><Relationship Id="rId2" Type="http://schemas.openxmlformats.org/officeDocument/2006/relationships/hyperlink" Target="http://www.liberation.fr/chroniques/2015/11/13/de-la-misere-sexuelle-des-islamistes_1413193"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8" Type="http://schemas.openxmlformats.org/officeDocument/2006/relationships/hyperlink" Target="https://www.has-sante.fr/portail/upload/docs/application/pdf/2010-12/dangerosite_psychiatrique_-_textes_des_experts_-_v3mel.pdf" TargetMode="External"/><Relationship Id="rId13" Type="http://schemas.openxmlformats.org/officeDocument/2006/relationships/hyperlink" Target="https://fr.wikipedia.org/wiki/Mythe_de_l%27enfant_endormi" TargetMode="External"/><Relationship Id="rId3" Type="http://schemas.openxmlformats.org/officeDocument/2006/relationships/hyperlink" Target="http://neuro.psychiatryonline.org/author/Cunningham%2C+Miles+G" TargetMode="External"/><Relationship Id="rId7" Type="http://schemas.openxmlformats.org/officeDocument/2006/relationships/hyperlink" Target="https://www.cairn.info/revue-l-information-psychiatrique-2010-5-page-439.htm" TargetMode="External"/><Relationship Id="rId12" Type="http://schemas.openxmlformats.org/officeDocument/2006/relationships/hyperlink" Target="https://www.cairn.info/revue-gestalt-2008-1-page-62.htm" TargetMode="External"/><Relationship Id="rId2" Type="http://schemas.openxmlformats.org/officeDocument/2006/relationships/hyperlink" Target="http://neuro.psychiatryonline.org/author/Murray%2C+Evan+D" TargetMode="External"/><Relationship Id="rId1" Type="http://schemas.openxmlformats.org/officeDocument/2006/relationships/slideLayout" Target="../slideLayouts/slideLayout7.xml"/><Relationship Id="rId6" Type="http://schemas.openxmlformats.org/officeDocument/2006/relationships/hyperlink" Target="http://benjamin.lisan.free.fr/jardin.secret/EcritsPolitiquesetPhilosophiques/SurIslam/le-role-des-troubles-psychotiques-dans-l-histoire-religieuse.htm" TargetMode="External"/><Relationship Id="rId11" Type="http://schemas.openxmlformats.org/officeDocument/2006/relationships/hyperlink" Target="https://fr.wikipedia.org/wiki/Enfance_de_Mahomet" TargetMode="External"/><Relationship Id="rId5" Type="http://schemas.openxmlformats.org/officeDocument/2006/relationships/hyperlink" Target="http://neuro.psychiatryonline.org/doi/full/10.1176/appi.neuropsych.11090214" TargetMode="External"/><Relationship Id="rId10" Type="http://schemas.openxmlformats.org/officeDocument/2006/relationships/hyperlink" Target="https://reinformation.tv/psychologie-mahomet-musulmans-livre-ali-sina-50629-2/" TargetMode="External"/><Relationship Id="rId4" Type="http://schemas.openxmlformats.org/officeDocument/2006/relationships/hyperlink" Target="http://neuro.psychiatryonline.org/author/Price%2C+Bruce+H" TargetMode="External"/><Relationship Id="rId9" Type="http://schemas.openxmlformats.org/officeDocument/2006/relationships/hyperlink" Target="https://fr.wikipedia.org/wiki/Aspects_de_la_psychologie_de_Mahomet#%C3%89vocation_de_l'%C3%A9pilepsie" TargetMode="External"/></Relationships>
</file>

<file path=ppt/slides/_rels/slide45.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toupie.org/Dictionnaire/Fanatisme.ht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neuro.psychiatryonline.org/doi/full/10.1176/appi.neuropsych.11090214"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p:txBody>
          <a:bodyPr/>
          <a:lstStyle/>
          <a:p>
            <a:r>
              <a:rPr lang="fr-FR" dirty="0"/>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p:txBody>
          <a:bodyPr/>
          <a:lstStyle/>
          <a:p>
            <a:fld id="{82ED24CB-F714-4C55-80A9-09136448B171}" type="slidenum">
              <a:rPr lang="fr-FR" smtClean="0"/>
              <a:t>1</a:t>
            </a:fld>
            <a:endParaRPr lang="fr-FR" dirty="0"/>
          </a:p>
        </p:txBody>
      </p:sp>
      <p:sp>
        <p:nvSpPr>
          <p:cNvPr id="6" name="ZoneTexte 5">
            <a:extLst>
              <a:ext uri="{FF2B5EF4-FFF2-40B4-BE49-F238E27FC236}">
                <a16:creationId xmlns:a16="http://schemas.microsoft.com/office/drawing/2014/main" id="{047FDA78-F88B-49C6-B76E-795C85B7D91F}"/>
              </a:ext>
            </a:extLst>
          </p:cNvPr>
          <p:cNvSpPr txBox="1"/>
          <p:nvPr/>
        </p:nvSpPr>
        <p:spPr>
          <a:xfrm>
            <a:off x="1491668" y="346009"/>
            <a:ext cx="9720738" cy="1015663"/>
          </a:xfrm>
          <a:prstGeom prst="rect">
            <a:avLst/>
          </a:prstGeom>
          <a:noFill/>
        </p:spPr>
        <p:txBody>
          <a:bodyPr wrap="none" rtlCol="0">
            <a:spAutoFit/>
          </a:bodyPr>
          <a:lstStyle/>
          <a:p>
            <a:pPr algn="ctr"/>
            <a:r>
              <a:rPr lang="fr-FR" sz="6000" b="1" dirty="0">
                <a:solidFill>
                  <a:srgbClr val="002060"/>
                </a:solidFill>
              </a:rPr>
              <a:t>Les religions face à la science </a:t>
            </a:r>
            <a:r>
              <a:rPr lang="fr-FR" sz="1200" b="1" dirty="0">
                <a:solidFill>
                  <a:srgbClr val="002060"/>
                </a:solidFill>
              </a:rPr>
              <a:t>(°)</a:t>
            </a:r>
          </a:p>
        </p:txBody>
      </p:sp>
      <p:sp>
        <p:nvSpPr>
          <p:cNvPr id="7" name="ZoneTexte 6">
            <a:extLst>
              <a:ext uri="{FF2B5EF4-FFF2-40B4-BE49-F238E27FC236}">
                <a16:creationId xmlns:a16="http://schemas.microsoft.com/office/drawing/2014/main" id="{28637FE8-C7AD-4021-9E23-AACA5778FE53}"/>
              </a:ext>
            </a:extLst>
          </p:cNvPr>
          <p:cNvSpPr txBox="1"/>
          <p:nvPr/>
        </p:nvSpPr>
        <p:spPr>
          <a:xfrm>
            <a:off x="2674338" y="1827108"/>
            <a:ext cx="7176965" cy="584775"/>
          </a:xfrm>
          <a:prstGeom prst="rect">
            <a:avLst/>
          </a:prstGeom>
          <a:noFill/>
        </p:spPr>
        <p:txBody>
          <a:bodyPr wrap="none" rtlCol="0">
            <a:spAutoFit/>
          </a:bodyPr>
          <a:lstStyle/>
          <a:p>
            <a:pPr algn="ctr"/>
            <a:r>
              <a:rPr lang="fr-FR" sz="3200" i="1" dirty="0">
                <a:solidFill>
                  <a:srgbClr val="002060"/>
                </a:solidFill>
              </a:rPr>
              <a:t>Les religions à l’épreuve de l’esprit critique</a:t>
            </a:r>
          </a:p>
        </p:txBody>
      </p:sp>
      <p:sp>
        <p:nvSpPr>
          <p:cNvPr id="8" name="ZoneTexte 7">
            <a:extLst>
              <a:ext uri="{FF2B5EF4-FFF2-40B4-BE49-F238E27FC236}">
                <a16:creationId xmlns:a16="http://schemas.microsoft.com/office/drawing/2014/main" id="{3CEB3761-A3FF-484B-AED4-D599733D753B}"/>
              </a:ext>
            </a:extLst>
          </p:cNvPr>
          <p:cNvSpPr txBox="1"/>
          <p:nvPr/>
        </p:nvSpPr>
        <p:spPr>
          <a:xfrm>
            <a:off x="4302417" y="2827742"/>
            <a:ext cx="3470630" cy="369332"/>
          </a:xfrm>
          <a:prstGeom prst="rect">
            <a:avLst/>
          </a:prstGeom>
          <a:noFill/>
        </p:spPr>
        <p:txBody>
          <a:bodyPr wrap="none" rtlCol="0">
            <a:spAutoFit/>
          </a:bodyPr>
          <a:lstStyle/>
          <a:p>
            <a:pPr algn="ctr"/>
            <a:r>
              <a:rPr lang="fr-FR" dirty="0">
                <a:solidFill>
                  <a:srgbClr val="002060"/>
                </a:solidFill>
              </a:rPr>
              <a:t>Par Benjamin LISAN, le 26/01/2018</a:t>
            </a:r>
          </a:p>
        </p:txBody>
      </p:sp>
      <p:sp>
        <p:nvSpPr>
          <p:cNvPr id="9" name="ZoneTexte 8">
            <a:extLst>
              <a:ext uri="{FF2B5EF4-FFF2-40B4-BE49-F238E27FC236}">
                <a16:creationId xmlns:a16="http://schemas.microsoft.com/office/drawing/2014/main" id="{0855C2DD-7753-41F4-9D24-8889E1983F08}"/>
              </a:ext>
            </a:extLst>
          </p:cNvPr>
          <p:cNvSpPr txBox="1"/>
          <p:nvPr/>
        </p:nvSpPr>
        <p:spPr>
          <a:xfrm>
            <a:off x="344245" y="6200434"/>
            <a:ext cx="1330814" cy="369332"/>
          </a:xfrm>
          <a:prstGeom prst="rect">
            <a:avLst/>
          </a:prstGeom>
          <a:noFill/>
        </p:spPr>
        <p:txBody>
          <a:bodyPr wrap="none" rtlCol="0">
            <a:spAutoFit/>
          </a:bodyPr>
          <a:lstStyle/>
          <a:p>
            <a:r>
              <a:rPr lang="fr-FR" dirty="0">
                <a:solidFill>
                  <a:srgbClr val="002060"/>
                </a:solidFill>
              </a:rPr>
              <a:t>(°) Moderne</a:t>
            </a:r>
          </a:p>
        </p:txBody>
      </p:sp>
      <p:pic>
        <p:nvPicPr>
          <p:cNvPr id="10" name="Image 9">
            <a:extLst>
              <a:ext uri="{FF2B5EF4-FFF2-40B4-BE49-F238E27FC236}">
                <a16:creationId xmlns:a16="http://schemas.microsoft.com/office/drawing/2014/main" id="{49C9BEE0-A17B-452F-96B9-F562408CEA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0322" y="3612933"/>
            <a:ext cx="3602725" cy="2640165"/>
          </a:xfrm>
          <a:prstGeom prst="rect">
            <a:avLst/>
          </a:prstGeom>
        </p:spPr>
      </p:pic>
    </p:spTree>
    <p:extLst>
      <p:ext uri="{BB962C8B-B14F-4D97-AF65-F5344CB8AC3E}">
        <p14:creationId xmlns:p14="http://schemas.microsoft.com/office/powerpoint/2010/main" val="1821388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A41D8349-0977-4C4D-B97D-C143C392F5E7}"/>
              </a:ext>
            </a:extLst>
          </p:cNvPr>
          <p:cNvSpPr>
            <a:spLocks noGrp="1"/>
          </p:cNvSpPr>
          <p:nvPr>
            <p:ph type="ftr" sz="quarter" idx="11"/>
          </p:nvPr>
        </p:nvSpPr>
        <p:spPr>
          <a:xfrm>
            <a:off x="8153400" y="6474021"/>
            <a:ext cx="2882153" cy="365125"/>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594294F6-AADF-4171-A02C-8C8684A667F7}"/>
              </a:ext>
            </a:extLst>
          </p:cNvPr>
          <p:cNvSpPr>
            <a:spLocks noGrp="1"/>
          </p:cNvSpPr>
          <p:nvPr>
            <p:ph type="sldNum" sz="quarter" idx="12"/>
          </p:nvPr>
        </p:nvSpPr>
        <p:spPr>
          <a:xfrm>
            <a:off x="11198710" y="6417618"/>
            <a:ext cx="753035" cy="365125"/>
          </a:xfrm>
        </p:spPr>
        <p:txBody>
          <a:bodyPr/>
          <a:lstStyle/>
          <a:p>
            <a:fld id="{82ED24CB-F714-4C55-80A9-09136448B171}" type="slidenum">
              <a:rPr lang="fr-FR" smtClean="0"/>
              <a:t>10</a:t>
            </a:fld>
            <a:endParaRPr lang="fr-FR"/>
          </a:p>
        </p:txBody>
      </p:sp>
      <p:sp>
        <p:nvSpPr>
          <p:cNvPr id="4" name="ZoneTexte 3">
            <a:extLst>
              <a:ext uri="{FF2B5EF4-FFF2-40B4-BE49-F238E27FC236}">
                <a16:creationId xmlns:a16="http://schemas.microsoft.com/office/drawing/2014/main" id="{22AC6D2F-E616-4075-BC51-9EE23E5E261A}"/>
              </a:ext>
            </a:extLst>
          </p:cNvPr>
          <p:cNvSpPr txBox="1"/>
          <p:nvPr/>
        </p:nvSpPr>
        <p:spPr>
          <a:xfrm>
            <a:off x="189774" y="236034"/>
            <a:ext cx="7631036" cy="468907"/>
          </a:xfrm>
          <a:prstGeom prst="rect">
            <a:avLst/>
          </a:prstGeom>
          <a:noFill/>
        </p:spPr>
        <p:txBody>
          <a:bodyPr wrap="square" rtlCol="0">
            <a:spAutoFit/>
          </a:bodyPr>
          <a:lstStyle/>
          <a:p>
            <a:r>
              <a:rPr lang="fr-FR" sz="2400" b="1" dirty="0">
                <a:solidFill>
                  <a:srgbClr val="002060"/>
                </a:solidFill>
              </a:rPr>
              <a:t>D. La psychologie des prophètes (point de vue rationaliste)</a:t>
            </a:r>
          </a:p>
        </p:txBody>
      </p:sp>
      <p:sp>
        <p:nvSpPr>
          <p:cNvPr id="5" name="ZoneTexte 4">
            <a:extLst>
              <a:ext uri="{FF2B5EF4-FFF2-40B4-BE49-F238E27FC236}">
                <a16:creationId xmlns:a16="http://schemas.microsoft.com/office/drawing/2014/main" id="{218AF1DC-67ED-474F-8935-38DA3075F891}"/>
              </a:ext>
            </a:extLst>
          </p:cNvPr>
          <p:cNvSpPr txBox="1"/>
          <p:nvPr/>
        </p:nvSpPr>
        <p:spPr>
          <a:xfrm>
            <a:off x="189772" y="704942"/>
            <a:ext cx="4016467" cy="461665"/>
          </a:xfrm>
          <a:prstGeom prst="rect">
            <a:avLst/>
          </a:prstGeom>
          <a:noFill/>
        </p:spPr>
        <p:txBody>
          <a:bodyPr wrap="square" rtlCol="0">
            <a:spAutoFit/>
          </a:bodyPr>
          <a:lstStyle/>
          <a:p>
            <a:r>
              <a:rPr lang="fr-FR" sz="2400" b="1" dirty="0">
                <a:solidFill>
                  <a:srgbClr val="002060"/>
                </a:solidFill>
              </a:rPr>
              <a:t>Joseph Smith (1805-1844)</a:t>
            </a:r>
          </a:p>
        </p:txBody>
      </p:sp>
      <p:sp>
        <p:nvSpPr>
          <p:cNvPr id="6" name="ZoneTexte 5">
            <a:extLst>
              <a:ext uri="{FF2B5EF4-FFF2-40B4-BE49-F238E27FC236}">
                <a16:creationId xmlns:a16="http://schemas.microsoft.com/office/drawing/2014/main" id="{56F3C49B-1331-40D0-9806-7F1E2547E27C}"/>
              </a:ext>
            </a:extLst>
          </p:cNvPr>
          <p:cNvSpPr txBox="1"/>
          <p:nvPr/>
        </p:nvSpPr>
        <p:spPr>
          <a:xfrm>
            <a:off x="189774" y="1175111"/>
            <a:ext cx="11675912" cy="5416868"/>
          </a:xfrm>
          <a:prstGeom prst="rect">
            <a:avLst/>
          </a:prstGeom>
          <a:noFill/>
        </p:spPr>
        <p:txBody>
          <a:bodyPr wrap="square" rtlCol="0">
            <a:spAutoFit/>
          </a:bodyPr>
          <a:lstStyle/>
          <a:p>
            <a:pPr algn="just"/>
            <a:r>
              <a:rPr lang="fr-FR" dirty="0">
                <a:solidFill>
                  <a:srgbClr val="002060"/>
                </a:solidFill>
              </a:rPr>
              <a:t>Avant la parution du Livre de Mormon, Joseph Smith avait des activités de voyant et de « money-</a:t>
            </a:r>
            <a:r>
              <a:rPr lang="fr-FR" dirty="0" err="1">
                <a:solidFill>
                  <a:srgbClr val="002060"/>
                </a:solidFill>
              </a:rPr>
              <a:t>digging</a:t>
            </a:r>
            <a:r>
              <a:rPr lang="fr-FR" dirty="0">
                <a:solidFill>
                  <a:srgbClr val="002060"/>
                </a:solidFill>
              </a:rPr>
              <a:t> » (« chercheur d'argent »). Il pratiquait, contre rémunération, le « glass-</a:t>
            </a:r>
            <a:r>
              <a:rPr lang="fr-FR" dirty="0" err="1">
                <a:solidFill>
                  <a:srgbClr val="002060"/>
                </a:solidFill>
              </a:rPr>
              <a:t>looking</a:t>
            </a:r>
            <a:r>
              <a:rPr lang="fr-FR" dirty="0">
                <a:solidFill>
                  <a:srgbClr val="002060"/>
                </a:solidFill>
              </a:rPr>
              <a:t> », une pratique de voyance, consistant à chercher des trésors enfouis, en regardant une pierre transparente et dont l'éclat est supposé révéler où il faut creuser. </a:t>
            </a:r>
          </a:p>
          <a:p>
            <a:pPr algn="just"/>
            <a:r>
              <a:rPr lang="fr-FR" dirty="0">
                <a:solidFill>
                  <a:srgbClr val="002060"/>
                </a:solidFill>
              </a:rPr>
              <a:t>En 1826, il avait comparu devant la Cour de Bainbridge, sous les accusations d'« agitateur » (« </a:t>
            </a:r>
            <a:r>
              <a:rPr lang="fr-FR" dirty="0" err="1">
                <a:solidFill>
                  <a:srgbClr val="002060"/>
                </a:solidFill>
              </a:rPr>
              <a:t>disorderly</a:t>
            </a:r>
            <a:r>
              <a:rPr lang="fr-FR" dirty="0">
                <a:solidFill>
                  <a:srgbClr val="002060"/>
                </a:solidFill>
              </a:rPr>
              <a:t> </a:t>
            </a:r>
            <a:r>
              <a:rPr lang="fr-FR" dirty="0" err="1">
                <a:solidFill>
                  <a:srgbClr val="002060"/>
                </a:solidFill>
              </a:rPr>
              <a:t>person</a:t>
            </a:r>
            <a:r>
              <a:rPr lang="fr-FR" dirty="0">
                <a:solidFill>
                  <a:srgbClr val="002060"/>
                </a:solidFill>
              </a:rPr>
              <a:t> ») et de « charlatan » (« </a:t>
            </a:r>
            <a:r>
              <a:rPr lang="fr-FR" dirty="0" err="1">
                <a:solidFill>
                  <a:srgbClr val="002060"/>
                </a:solidFill>
              </a:rPr>
              <a:t>impostor</a:t>
            </a:r>
            <a:r>
              <a:rPr lang="fr-FR" dirty="0">
                <a:solidFill>
                  <a:srgbClr val="002060"/>
                </a:solidFill>
              </a:rPr>
              <a:t> »). C’est peut-être cet épisode humiliant qui a déterminé sa « vocation prophétique » (?).</a:t>
            </a:r>
          </a:p>
          <a:p>
            <a:pPr algn="just"/>
            <a:r>
              <a:rPr lang="fr-FR" sz="2400" dirty="0">
                <a:solidFill>
                  <a:srgbClr val="002060"/>
                </a:solidFill>
              </a:rPr>
              <a:t>En 1830, en ayant rédigé « le livre de mormon » (477 pages), un des ouvrages canoniques de « l’église des saints de derniers jours » _ des livres additionnels à la Bible _, Joseph Smith affirme avoir reçu, la visite de l'ange Moroni qui lui aurait révélé l'endroit où se trouvait cachée la compilation religieuse et historique de Mormon, prophète ancien (qui aurait vécu de 311 à 385 apr. J.-C. sur le continent américain), gravée sur des plaques d'or, retraçant plus de mille ans d'histoire (600 av. J.-C. à 420 apr. J.-C.) d'une civilisation ayant habité l'Amérique ancienne (°). Le récit décrit la croyance de ces gens en la venue d'un Messie et la visite de Jésus-Christ à ce peuple après sa résurrection. A partir de là, il crée une nouvelle église, avec sa propre théologie</a:t>
            </a:r>
            <a:r>
              <a:rPr lang="fr-FR" sz="2000" dirty="0">
                <a:solidFill>
                  <a:srgbClr val="002060"/>
                </a:solidFill>
              </a:rPr>
              <a:t>. Joseph Smith présenta le Livre comme un </a:t>
            </a:r>
            <a:r>
              <a:rPr lang="fr-FR" sz="2000" i="1" dirty="0">
                <a:solidFill>
                  <a:srgbClr val="002060"/>
                </a:solidFill>
              </a:rPr>
              <a:t>texte authentique dont il aurait eu la révélation</a:t>
            </a:r>
            <a:r>
              <a:rPr lang="fr-FR" sz="2000" dirty="0">
                <a:solidFill>
                  <a:srgbClr val="002060"/>
                </a:solidFill>
              </a:rPr>
              <a:t>. Selon lui, Jésus-Christ lui dit de ne se joindre à aucune des Églises qui existaient alors sur la terre, car elles étaient « toutes dans l'erreur et que tous leurs credo étaient une abomination ».</a:t>
            </a:r>
          </a:p>
        </p:txBody>
      </p:sp>
    </p:spTree>
    <p:extLst>
      <p:ext uri="{BB962C8B-B14F-4D97-AF65-F5344CB8AC3E}">
        <p14:creationId xmlns:p14="http://schemas.microsoft.com/office/powerpoint/2010/main" val="1971328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A41D8349-0977-4C4D-B97D-C143C392F5E7}"/>
              </a:ext>
            </a:extLst>
          </p:cNvPr>
          <p:cNvSpPr>
            <a:spLocks noGrp="1"/>
          </p:cNvSpPr>
          <p:nvPr>
            <p:ph type="ftr" sz="quarter" idx="11"/>
          </p:nvPr>
        </p:nvSpPr>
        <p:spPr>
          <a:xfrm>
            <a:off x="7066878" y="6417619"/>
            <a:ext cx="2882153" cy="365125"/>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594294F6-AADF-4171-A02C-8C8684A667F7}"/>
              </a:ext>
            </a:extLst>
          </p:cNvPr>
          <p:cNvSpPr>
            <a:spLocks noGrp="1"/>
          </p:cNvSpPr>
          <p:nvPr>
            <p:ph type="sldNum" sz="quarter" idx="12"/>
          </p:nvPr>
        </p:nvSpPr>
        <p:spPr>
          <a:xfrm>
            <a:off x="11198710" y="6417618"/>
            <a:ext cx="753035" cy="365125"/>
          </a:xfrm>
        </p:spPr>
        <p:txBody>
          <a:bodyPr/>
          <a:lstStyle/>
          <a:p>
            <a:fld id="{82ED24CB-F714-4C55-80A9-09136448B171}" type="slidenum">
              <a:rPr lang="fr-FR" smtClean="0"/>
              <a:t>11</a:t>
            </a:fld>
            <a:endParaRPr lang="fr-FR"/>
          </a:p>
        </p:txBody>
      </p:sp>
      <p:sp>
        <p:nvSpPr>
          <p:cNvPr id="4" name="ZoneTexte 3">
            <a:extLst>
              <a:ext uri="{FF2B5EF4-FFF2-40B4-BE49-F238E27FC236}">
                <a16:creationId xmlns:a16="http://schemas.microsoft.com/office/drawing/2014/main" id="{22AC6D2F-E616-4075-BC51-9EE23E5E261A}"/>
              </a:ext>
            </a:extLst>
          </p:cNvPr>
          <p:cNvSpPr txBox="1"/>
          <p:nvPr/>
        </p:nvSpPr>
        <p:spPr>
          <a:xfrm>
            <a:off x="189774" y="236034"/>
            <a:ext cx="7631036" cy="468907"/>
          </a:xfrm>
          <a:prstGeom prst="rect">
            <a:avLst/>
          </a:prstGeom>
          <a:noFill/>
        </p:spPr>
        <p:txBody>
          <a:bodyPr wrap="square" rtlCol="0">
            <a:spAutoFit/>
          </a:bodyPr>
          <a:lstStyle/>
          <a:p>
            <a:r>
              <a:rPr lang="fr-FR" sz="2400" b="1" dirty="0">
                <a:solidFill>
                  <a:srgbClr val="002060"/>
                </a:solidFill>
              </a:rPr>
              <a:t>D. La psychologie des prophètes (point de vue rationaliste)</a:t>
            </a:r>
          </a:p>
        </p:txBody>
      </p:sp>
      <p:sp>
        <p:nvSpPr>
          <p:cNvPr id="5" name="ZoneTexte 4">
            <a:extLst>
              <a:ext uri="{FF2B5EF4-FFF2-40B4-BE49-F238E27FC236}">
                <a16:creationId xmlns:a16="http://schemas.microsoft.com/office/drawing/2014/main" id="{218AF1DC-67ED-474F-8935-38DA3075F891}"/>
              </a:ext>
            </a:extLst>
          </p:cNvPr>
          <p:cNvSpPr txBox="1"/>
          <p:nvPr/>
        </p:nvSpPr>
        <p:spPr>
          <a:xfrm>
            <a:off x="189773" y="704941"/>
            <a:ext cx="3564646" cy="468907"/>
          </a:xfrm>
          <a:prstGeom prst="rect">
            <a:avLst/>
          </a:prstGeom>
          <a:noFill/>
        </p:spPr>
        <p:txBody>
          <a:bodyPr wrap="square" rtlCol="0">
            <a:spAutoFit/>
          </a:bodyPr>
          <a:lstStyle/>
          <a:p>
            <a:r>
              <a:rPr lang="fr-FR" sz="2400" b="1" dirty="0">
                <a:solidFill>
                  <a:srgbClr val="002060"/>
                </a:solidFill>
              </a:rPr>
              <a:t>Joseph Smith (1805-1844)</a:t>
            </a:r>
          </a:p>
        </p:txBody>
      </p:sp>
      <p:sp>
        <p:nvSpPr>
          <p:cNvPr id="6" name="ZoneTexte 5">
            <a:extLst>
              <a:ext uri="{FF2B5EF4-FFF2-40B4-BE49-F238E27FC236}">
                <a16:creationId xmlns:a16="http://schemas.microsoft.com/office/drawing/2014/main" id="{56F3C49B-1331-40D0-9806-7F1E2547E27C}"/>
              </a:ext>
            </a:extLst>
          </p:cNvPr>
          <p:cNvSpPr txBox="1"/>
          <p:nvPr/>
        </p:nvSpPr>
        <p:spPr>
          <a:xfrm>
            <a:off x="189773" y="1175112"/>
            <a:ext cx="11761973" cy="5816977"/>
          </a:xfrm>
          <a:prstGeom prst="rect">
            <a:avLst/>
          </a:prstGeom>
          <a:noFill/>
        </p:spPr>
        <p:txBody>
          <a:bodyPr wrap="square" rtlCol="0">
            <a:spAutoFit/>
          </a:bodyPr>
          <a:lstStyle/>
          <a:p>
            <a:pPr algn="just"/>
            <a:r>
              <a:rPr lang="fr-FR" sz="2400" dirty="0">
                <a:solidFill>
                  <a:srgbClr val="002060"/>
                </a:solidFill>
              </a:rPr>
              <a:t>Comme Mahomet, il disait recevoir régulièrement des révélations de Dieu. Par exemple, la révélation 132, l’autorisait à pouvoir prendre plusieurs épouses.</a:t>
            </a:r>
          </a:p>
          <a:p>
            <a:pPr algn="just"/>
            <a:r>
              <a:rPr lang="fr-FR" sz="2400" dirty="0">
                <a:solidFill>
                  <a:srgbClr val="002060"/>
                </a:solidFill>
              </a:rPr>
              <a:t>Voulant créer une théocratie, il n’était pas tolérant envers ceux qui le critiquaient, qu’il excommuniait alors. </a:t>
            </a:r>
          </a:p>
          <a:p>
            <a:pPr algn="just"/>
            <a:r>
              <a:rPr lang="fr-FR" sz="2400" dirty="0">
                <a:solidFill>
                  <a:srgbClr val="002060"/>
                </a:solidFill>
              </a:rPr>
              <a:t>Le journal </a:t>
            </a:r>
            <a:r>
              <a:rPr lang="fr-FR" sz="2400" i="1" dirty="0" err="1">
                <a:solidFill>
                  <a:srgbClr val="002060"/>
                </a:solidFill>
              </a:rPr>
              <a:t>Nauvoo</a:t>
            </a:r>
            <a:r>
              <a:rPr lang="fr-FR" sz="2400" i="1" dirty="0">
                <a:solidFill>
                  <a:srgbClr val="002060"/>
                </a:solidFill>
              </a:rPr>
              <a:t> </a:t>
            </a:r>
            <a:r>
              <a:rPr lang="fr-FR" sz="2400" i="1" dirty="0" err="1">
                <a:solidFill>
                  <a:srgbClr val="002060"/>
                </a:solidFill>
              </a:rPr>
              <a:t>Expositor</a:t>
            </a:r>
            <a:r>
              <a:rPr lang="fr-FR" sz="2400" i="1" dirty="0">
                <a:solidFill>
                  <a:srgbClr val="002060"/>
                </a:solidFill>
              </a:rPr>
              <a:t> </a:t>
            </a:r>
            <a:r>
              <a:rPr lang="fr-FR" sz="2400" dirty="0">
                <a:solidFill>
                  <a:srgbClr val="002060"/>
                </a:solidFill>
              </a:rPr>
              <a:t>ayant dénoncé la polygamie pratiquée par Joseph Smith et d'autres dirigeants de l'Église, le 10 juin 1844, </a:t>
            </a:r>
            <a:r>
              <a:rPr lang="fr-FR" sz="2400" b="1" dirty="0">
                <a:solidFill>
                  <a:srgbClr val="002060"/>
                </a:solidFill>
              </a:rPr>
              <a:t>Joseph Smith</a:t>
            </a:r>
            <a:r>
              <a:rPr lang="fr-FR" sz="2400" dirty="0">
                <a:solidFill>
                  <a:srgbClr val="002060"/>
                </a:solidFill>
              </a:rPr>
              <a:t>, en tant que maire de </a:t>
            </a:r>
            <a:r>
              <a:rPr lang="fr-FR" sz="2400" dirty="0" err="1">
                <a:solidFill>
                  <a:srgbClr val="002060"/>
                </a:solidFill>
              </a:rPr>
              <a:t>Nauvoo</a:t>
            </a:r>
            <a:r>
              <a:rPr lang="fr-FR" sz="2400" dirty="0">
                <a:solidFill>
                  <a:srgbClr val="002060"/>
                </a:solidFill>
              </a:rPr>
              <a:t>, et les membres de son conseil municipal a </a:t>
            </a:r>
            <a:r>
              <a:rPr lang="fr-FR" sz="2400" b="1" dirty="0">
                <a:solidFill>
                  <a:srgbClr val="002060"/>
                </a:solidFill>
              </a:rPr>
              <a:t>ordonné la destruction du </a:t>
            </a:r>
            <a:r>
              <a:rPr lang="fr-FR" sz="2400" b="1" dirty="0" err="1">
                <a:solidFill>
                  <a:srgbClr val="002060"/>
                </a:solidFill>
              </a:rPr>
              <a:t>Nauvoo</a:t>
            </a:r>
            <a:r>
              <a:rPr lang="fr-FR" sz="2400" b="1" dirty="0">
                <a:solidFill>
                  <a:srgbClr val="002060"/>
                </a:solidFill>
              </a:rPr>
              <a:t> </a:t>
            </a:r>
            <a:r>
              <a:rPr lang="fr-FR" sz="2400" b="1" dirty="0" err="1">
                <a:solidFill>
                  <a:srgbClr val="002060"/>
                </a:solidFill>
              </a:rPr>
              <a:t>Expositor</a:t>
            </a:r>
            <a:r>
              <a:rPr lang="fr-FR" sz="2400" b="1" dirty="0">
                <a:solidFill>
                  <a:srgbClr val="002060"/>
                </a:solidFill>
              </a:rPr>
              <a:t> (le </a:t>
            </a:r>
            <a:r>
              <a:rPr lang="fr-FR" sz="2400" b="1" dirty="0" err="1">
                <a:solidFill>
                  <a:srgbClr val="002060"/>
                </a:solidFill>
              </a:rPr>
              <a:t>démasqueur</a:t>
            </a:r>
            <a:r>
              <a:rPr lang="fr-FR" sz="2400" b="1" dirty="0">
                <a:solidFill>
                  <a:srgbClr val="002060"/>
                </a:solidFill>
              </a:rPr>
              <a:t>) et de la presse sur laquelle il était imprimé.</a:t>
            </a:r>
            <a:r>
              <a:rPr lang="fr-FR" sz="2400" dirty="0">
                <a:solidFill>
                  <a:srgbClr val="002060"/>
                </a:solidFill>
              </a:rPr>
              <a:t> Ce qui a été fait. Pour cette raison, le gouverneur d'Illinois a demandé qu’il soit jugé à Carthage (Illinois), pour perturbation à l'ordre public. C’est là qu’il est lynché par 200 émeutiers non mormons, excités par la « sentence » contre </a:t>
            </a:r>
            <a:r>
              <a:rPr lang="fr-FR" sz="2400" i="1" dirty="0">
                <a:solidFill>
                  <a:srgbClr val="002060"/>
                </a:solidFill>
              </a:rPr>
              <a:t>l’</a:t>
            </a:r>
            <a:r>
              <a:rPr lang="fr-FR" sz="2400" i="1" dirty="0" err="1">
                <a:solidFill>
                  <a:srgbClr val="002060"/>
                </a:solidFill>
              </a:rPr>
              <a:t>Expositor</a:t>
            </a:r>
            <a:r>
              <a:rPr lang="fr-FR" sz="2400" dirty="0">
                <a:solidFill>
                  <a:srgbClr val="002060"/>
                </a:solidFill>
              </a:rPr>
              <a:t> et sa destruction, et meurt en « martyr », en 1844.</a:t>
            </a:r>
          </a:p>
          <a:p>
            <a:pPr algn="just"/>
            <a:r>
              <a:rPr lang="fr-FR" dirty="0">
                <a:solidFill>
                  <a:srgbClr val="002060"/>
                </a:solidFill>
              </a:rPr>
              <a:t>(°) Selon, </a:t>
            </a:r>
            <a:r>
              <a:rPr lang="fr-FR" dirty="0" err="1">
                <a:solidFill>
                  <a:srgbClr val="002060"/>
                </a:solidFill>
              </a:rPr>
              <a:t>Jerald</a:t>
            </a:r>
            <a:r>
              <a:rPr lang="fr-FR" dirty="0">
                <a:solidFill>
                  <a:srgbClr val="002060"/>
                </a:solidFill>
              </a:rPr>
              <a:t> Dee Tanner et son épouse Sandra McGee Tanner (arrière-arrière-petite-fille de </a:t>
            </a:r>
            <a:r>
              <a:rPr lang="fr-FR" dirty="0" err="1">
                <a:solidFill>
                  <a:srgbClr val="002060"/>
                </a:solidFill>
              </a:rPr>
              <a:t>Brigham</a:t>
            </a:r>
            <a:r>
              <a:rPr lang="fr-FR" dirty="0">
                <a:solidFill>
                  <a:srgbClr val="002060"/>
                </a:solidFill>
              </a:rPr>
              <a:t> Young, le deuxième président et prophète de l'église), certains documents de l'église mormone étaient des faux, le Livre d'Abraham est une œuvre du XIXe siècle, écrite uniquement par Joseph Smith (n'ayant rien à avoir avec le contenu des papyrus que Joseph Smith avaient produit pour prouver l'ancienneté de ce livre) (1).</a:t>
            </a:r>
          </a:p>
          <a:p>
            <a:r>
              <a:rPr lang="en-US" dirty="0">
                <a:solidFill>
                  <a:srgbClr val="002060"/>
                </a:solidFill>
              </a:rPr>
              <a:t>(1) Mormonism: Shadow or Reality? Utah Lighthouse </a:t>
            </a:r>
            <a:r>
              <a:rPr lang="en-US" dirty="0" err="1">
                <a:solidFill>
                  <a:srgbClr val="002060"/>
                </a:solidFill>
              </a:rPr>
              <a:t>Ministr</a:t>
            </a:r>
            <a:r>
              <a:rPr lang="en-US" dirty="0">
                <a:solidFill>
                  <a:srgbClr val="002060"/>
                </a:solidFill>
              </a:rPr>
              <a:t>. 1992 [1964], </a:t>
            </a:r>
            <a:r>
              <a:rPr lang="en-US" dirty="0">
                <a:solidFill>
                  <a:srgbClr val="002060"/>
                </a:solidFill>
                <a:hlinkClick r:id="rId2"/>
              </a:rPr>
              <a:t>https://www.amazon.com/Mormonism-Reality-Jerald-Sandra-Tanner/dp/9993074438</a:t>
            </a:r>
            <a:r>
              <a:rPr lang="en-US" dirty="0">
                <a:solidFill>
                  <a:srgbClr val="002060"/>
                </a:solidFill>
              </a:rPr>
              <a:t>  </a:t>
            </a:r>
            <a:endParaRPr lang="fr-FR" dirty="0">
              <a:solidFill>
                <a:srgbClr val="002060"/>
              </a:solidFill>
            </a:endParaRPr>
          </a:p>
        </p:txBody>
      </p:sp>
      <p:sp>
        <p:nvSpPr>
          <p:cNvPr id="7" name="ZoneTexte 6">
            <a:extLst>
              <a:ext uri="{FF2B5EF4-FFF2-40B4-BE49-F238E27FC236}">
                <a16:creationId xmlns:a16="http://schemas.microsoft.com/office/drawing/2014/main" id="{095A5FB3-3DAB-4890-9C5D-4E749D942BE3}"/>
              </a:ext>
            </a:extLst>
          </p:cNvPr>
          <p:cNvSpPr txBox="1"/>
          <p:nvPr/>
        </p:nvSpPr>
        <p:spPr>
          <a:xfrm>
            <a:off x="8520055" y="139494"/>
            <a:ext cx="3062621" cy="923330"/>
          </a:xfrm>
          <a:prstGeom prst="rect">
            <a:avLst/>
          </a:prstGeom>
          <a:noFill/>
        </p:spPr>
        <p:txBody>
          <a:bodyPr wrap="square" rtlCol="0">
            <a:spAutoFit/>
          </a:bodyPr>
          <a:lstStyle/>
          <a:p>
            <a:pPr algn="just"/>
            <a:r>
              <a:rPr lang="fr-FR" dirty="0">
                <a:solidFill>
                  <a:srgbClr val="7030A0"/>
                </a:solidFill>
              </a:rPr>
              <a:t>Actuellement, il y a 14 millions de mormons qui croient à la révélation de Joseph Smith.</a:t>
            </a:r>
          </a:p>
        </p:txBody>
      </p:sp>
    </p:spTree>
    <p:extLst>
      <p:ext uri="{BB962C8B-B14F-4D97-AF65-F5344CB8AC3E}">
        <p14:creationId xmlns:p14="http://schemas.microsoft.com/office/powerpoint/2010/main" val="140579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A41D8349-0977-4C4D-B97D-C143C392F5E7}"/>
              </a:ext>
            </a:extLst>
          </p:cNvPr>
          <p:cNvSpPr>
            <a:spLocks noGrp="1"/>
          </p:cNvSpPr>
          <p:nvPr>
            <p:ph type="ftr" sz="quarter" idx="11"/>
          </p:nvPr>
        </p:nvSpPr>
        <p:spPr>
          <a:xfrm>
            <a:off x="4038600" y="6492875"/>
            <a:ext cx="4114800" cy="365125"/>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594294F6-AADF-4171-A02C-8C8684A667F7}"/>
              </a:ext>
            </a:extLst>
          </p:cNvPr>
          <p:cNvSpPr>
            <a:spLocks noGrp="1"/>
          </p:cNvSpPr>
          <p:nvPr>
            <p:ph type="sldNum" sz="quarter" idx="12"/>
          </p:nvPr>
        </p:nvSpPr>
        <p:spPr>
          <a:xfrm>
            <a:off x="11230984" y="6310312"/>
            <a:ext cx="666974" cy="365125"/>
          </a:xfrm>
        </p:spPr>
        <p:txBody>
          <a:bodyPr/>
          <a:lstStyle/>
          <a:p>
            <a:fld id="{82ED24CB-F714-4C55-80A9-09136448B171}" type="slidenum">
              <a:rPr lang="fr-FR" smtClean="0"/>
              <a:t>12</a:t>
            </a:fld>
            <a:endParaRPr lang="fr-FR" dirty="0"/>
          </a:p>
        </p:txBody>
      </p:sp>
      <p:sp>
        <p:nvSpPr>
          <p:cNvPr id="4" name="ZoneTexte 3">
            <a:extLst>
              <a:ext uri="{FF2B5EF4-FFF2-40B4-BE49-F238E27FC236}">
                <a16:creationId xmlns:a16="http://schemas.microsoft.com/office/drawing/2014/main" id="{22AC6D2F-E616-4075-BC51-9EE23E5E261A}"/>
              </a:ext>
            </a:extLst>
          </p:cNvPr>
          <p:cNvSpPr txBox="1"/>
          <p:nvPr/>
        </p:nvSpPr>
        <p:spPr>
          <a:xfrm>
            <a:off x="189774" y="236035"/>
            <a:ext cx="8265738" cy="461665"/>
          </a:xfrm>
          <a:prstGeom prst="rect">
            <a:avLst/>
          </a:prstGeom>
          <a:noFill/>
        </p:spPr>
        <p:txBody>
          <a:bodyPr wrap="square" rtlCol="0">
            <a:spAutoFit/>
          </a:bodyPr>
          <a:lstStyle/>
          <a:p>
            <a:r>
              <a:rPr lang="fr-FR" sz="2400" b="1" dirty="0">
                <a:solidFill>
                  <a:srgbClr val="002060"/>
                </a:solidFill>
              </a:rPr>
              <a:t>D. La psychologie des prophètes (point de vue rationaliste)</a:t>
            </a:r>
          </a:p>
        </p:txBody>
      </p:sp>
      <p:sp>
        <p:nvSpPr>
          <p:cNvPr id="6" name="ZoneTexte 5">
            <a:extLst>
              <a:ext uri="{FF2B5EF4-FFF2-40B4-BE49-F238E27FC236}">
                <a16:creationId xmlns:a16="http://schemas.microsoft.com/office/drawing/2014/main" id="{347D227E-6D88-4A19-B7D3-B9363C358DDE}"/>
              </a:ext>
            </a:extLst>
          </p:cNvPr>
          <p:cNvSpPr txBox="1"/>
          <p:nvPr/>
        </p:nvSpPr>
        <p:spPr>
          <a:xfrm>
            <a:off x="288384" y="727284"/>
            <a:ext cx="3358458" cy="461665"/>
          </a:xfrm>
          <a:prstGeom prst="rect">
            <a:avLst/>
          </a:prstGeom>
          <a:noFill/>
        </p:spPr>
        <p:txBody>
          <a:bodyPr wrap="square" rtlCol="0">
            <a:spAutoFit/>
          </a:bodyPr>
          <a:lstStyle/>
          <a:p>
            <a:r>
              <a:rPr lang="fr-FR" sz="2400" b="1" dirty="0">
                <a:solidFill>
                  <a:srgbClr val="002060"/>
                </a:solidFill>
              </a:rPr>
              <a:t>Mahomet (570-632)</a:t>
            </a:r>
          </a:p>
        </p:txBody>
      </p:sp>
      <p:sp>
        <p:nvSpPr>
          <p:cNvPr id="5" name="Rectangle 4">
            <a:extLst>
              <a:ext uri="{FF2B5EF4-FFF2-40B4-BE49-F238E27FC236}">
                <a16:creationId xmlns:a16="http://schemas.microsoft.com/office/drawing/2014/main" id="{65821199-A1D4-41D2-8615-44028B224287}"/>
              </a:ext>
            </a:extLst>
          </p:cNvPr>
          <p:cNvSpPr/>
          <p:nvPr/>
        </p:nvSpPr>
        <p:spPr>
          <a:xfrm>
            <a:off x="189773" y="1218531"/>
            <a:ext cx="9137107" cy="5355312"/>
          </a:xfrm>
          <a:prstGeom prst="rect">
            <a:avLst/>
          </a:prstGeom>
        </p:spPr>
        <p:txBody>
          <a:bodyPr wrap="square">
            <a:spAutoFit/>
          </a:bodyPr>
          <a:lstStyle/>
          <a:p>
            <a:pPr algn="just"/>
            <a:r>
              <a:rPr lang="fr-FR" sz="2400" b="1" dirty="0">
                <a:solidFill>
                  <a:srgbClr val="002060"/>
                </a:solidFill>
              </a:rPr>
              <a:t>Hypothèse de l’épilepsie du lobe temporal  </a:t>
            </a:r>
          </a:p>
          <a:p>
            <a:pPr algn="just"/>
            <a:r>
              <a:rPr lang="fr-FR" sz="2400" dirty="0">
                <a:solidFill>
                  <a:srgbClr val="002060"/>
                </a:solidFill>
              </a:rPr>
              <a:t>Selon l</a:t>
            </a:r>
            <a:r>
              <a:rPr lang="fr-FR" sz="2400" b="0" i="0" dirty="0">
                <a:solidFill>
                  <a:srgbClr val="002060"/>
                </a:solidFill>
                <a:effectLst/>
              </a:rPr>
              <a:t>e neuropsychologue Abbas </a:t>
            </a:r>
            <a:r>
              <a:rPr lang="fr-FR" sz="2400" b="0" i="0" dirty="0" err="1">
                <a:solidFill>
                  <a:srgbClr val="002060"/>
                </a:solidFill>
                <a:effectLst/>
              </a:rPr>
              <a:t>Sadeghian</a:t>
            </a:r>
            <a:r>
              <a:rPr lang="fr-FR" sz="2400" b="0" i="0" dirty="0">
                <a:solidFill>
                  <a:srgbClr val="002060"/>
                </a:solidFill>
                <a:effectLst/>
              </a:rPr>
              <a:t>, dans son livre </a:t>
            </a:r>
            <a:r>
              <a:rPr lang="fr-FR" sz="2400" b="0" i="1" dirty="0" err="1">
                <a:solidFill>
                  <a:srgbClr val="002060"/>
                </a:solidFill>
                <a:effectLst/>
              </a:rPr>
              <a:t>Sword</a:t>
            </a:r>
            <a:r>
              <a:rPr lang="fr-FR" sz="2400" b="0" i="1" dirty="0">
                <a:solidFill>
                  <a:srgbClr val="002060"/>
                </a:solidFill>
                <a:effectLst/>
              </a:rPr>
              <a:t> &amp; </a:t>
            </a:r>
            <a:r>
              <a:rPr lang="fr-FR" sz="2400" b="0" i="1" dirty="0" err="1">
                <a:solidFill>
                  <a:srgbClr val="002060"/>
                </a:solidFill>
                <a:effectLst/>
              </a:rPr>
              <a:t>Seizure</a:t>
            </a:r>
            <a:r>
              <a:rPr lang="fr-FR" sz="2400" b="0" i="1" dirty="0">
                <a:solidFill>
                  <a:srgbClr val="002060"/>
                </a:solidFill>
                <a:effectLst/>
              </a:rPr>
              <a:t> </a:t>
            </a:r>
            <a:r>
              <a:rPr lang="fr-FR" sz="2400" b="0" i="0" dirty="0">
                <a:solidFill>
                  <a:srgbClr val="002060"/>
                </a:solidFill>
                <a:effectLst/>
              </a:rPr>
              <a:t>[bataille et crise], </a:t>
            </a:r>
            <a:r>
              <a:rPr lang="fr-FR" sz="2400" dirty="0">
                <a:solidFill>
                  <a:srgbClr val="002060"/>
                </a:solidFill>
              </a:rPr>
              <a:t>Mahomet souffrait d’accès épileptiques (</a:t>
            </a:r>
            <a:r>
              <a:rPr lang="fr-FR" sz="2400" i="1" dirty="0">
                <a:solidFill>
                  <a:srgbClr val="002060"/>
                </a:solidFill>
              </a:rPr>
              <a:t>l’épilepsie du lobe temporal</a:t>
            </a:r>
            <a:r>
              <a:rPr lang="fr-FR" sz="2400" dirty="0">
                <a:solidFill>
                  <a:srgbClr val="002060"/>
                </a:solidFill>
              </a:rPr>
              <a:t>, ou </a:t>
            </a:r>
            <a:r>
              <a:rPr lang="fr-FR" sz="2400" i="1" dirty="0">
                <a:solidFill>
                  <a:srgbClr val="002060"/>
                </a:solidFill>
              </a:rPr>
              <a:t>épilepsie de Dostoïevski</a:t>
            </a:r>
            <a:r>
              <a:rPr lang="fr-FR" sz="2400" dirty="0">
                <a:solidFill>
                  <a:srgbClr val="002060"/>
                </a:solidFill>
              </a:rPr>
              <a:t>). Les signes qui l'on amené à ce diagnostic sont les suivants : sueur abondante ; tremblements léger </a:t>
            </a:r>
            <a:r>
              <a:rPr lang="fr-FR" sz="2400" i="1" dirty="0">
                <a:solidFill>
                  <a:srgbClr val="002060"/>
                </a:solidFill>
              </a:rPr>
              <a:t>; hallucinations olfactives, auditives et visuelles </a:t>
            </a:r>
            <a:r>
              <a:rPr lang="fr-FR" sz="2400" dirty="0">
                <a:solidFill>
                  <a:srgbClr val="002060"/>
                </a:solidFill>
              </a:rPr>
              <a:t>: sensations épigastriques (mauvais goût) ; transpiration et </a:t>
            </a:r>
            <a:r>
              <a:rPr lang="fr-FR" sz="2400" i="1" dirty="0">
                <a:solidFill>
                  <a:srgbClr val="002060"/>
                </a:solidFill>
              </a:rPr>
              <a:t>religiosité excessives</a:t>
            </a:r>
            <a:r>
              <a:rPr lang="fr-FR" sz="2400" dirty="0">
                <a:solidFill>
                  <a:srgbClr val="002060"/>
                </a:solidFill>
              </a:rPr>
              <a:t>". Les symptômes qu’il évoque sont tous décrits dans le Coran. L'historien byzantin</a:t>
            </a:r>
            <a:r>
              <a:rPr lang="fr-FR" sz="2400" dirty="0"/>
              <a:t> </a:t>
            </a:r>
            <a:r>
              <a:rPr lang="fr-FR" sz="2400" dirty="0">
                <a:hlinkClick r:id="rId2" tooltip="Théophane"/>
              </a:rPr>
              <a:t>Théophane</a:t>
            </a:r>
            <a:r>
              <a:rPr lang="fr-FR" sz="2400" dirty="0"/>
              <a:t> </a:t>
            </a:r>
            <a:r>
              <a:rPr lang="fr-FR" sz="2400" dirty="0">
                <a:solidFill>
                  <a:srgbClr val="002060"/>
                </a:solidFill>
              </a:rPr>
              <a:t>(750-817) en parlait déjà un siècle et demi après la mort de Mahomet. Il écrivait que la femme de Mahomet « </a:t>
            </a:r>
            <a:r>
              <a:rPr lang="fr-FR" sz="2400" i="1" dirty="0">
                <a:solidFill>
                  <a:srgbClr val="002060"/>
                </a:solidFill>
              </a:rPr>
              <a:t>regretta vivement, elle qui était noble, de s'être unie à cet homme qui était non seulement pauvre, mais en outre épileptique »</a:t>
            </a:r>
            <a:r>
              <a:rPr lang="fr-FR" sz="2400" dirty="0">
                <a:solidFill>
                  <a:srgbClr val="002060"/>
                </a:solidFill>
              </a:rPr>
              <a:t> [5].</a:t>
            </a:r>
          </a:p>
          <a:p>
            <a:pPr algn="just"/>
            <a:r>
              <a:rPr lang="fr-FR" altLang="fr-FR" dirty="0">
                <a:solidFill>
                  <a:srgbClr val="002060"/>
                </a:solidFill>
                <a:cs typeface="Arial" panose="020B0604020202020204" pitchFamily="34" charset="0"/>
              </a:rPr>
              <a:t>Source : Frank R. </a:t>
            </a:r>
            <a:r>
              <a:rPr lang="fr-FR" altLang="fr-FR" dirty="0" err="1">
                <a:solidFill>
                  <a:srgbClr val="002060"/>
                </a:solidFill>
                <a:cs typeface="Arial" panose="020B0604020202020204" pitchFamily="34" charset="0"/>
              </a:rPr>
              <a:t>Freemon</a:t>
            </a:r>
            <a:r>
              <a:rPr lang="fr-FR" altLang="fr-FR" dirty="0">
                <a:solidFill>
                  <a:srgbClr val="002060"/>
                </a:solidFill>
                <a:cs typeface="Arial" panose="020B0604020202020204" pitchFamily="34" charset="0"/>
              </a:rPr>
              <a:t> (</a:t>
            </a:r>
            <a:r>
              <a:rPr kumimoji="0" lang="fr-FR" altLang="fr-FR" b="0" i="0" u="none" strike="noStrike" cap="none" normalizeH="0" baseline="0" dirty="0" err="1">
                <a:ln>
                  <a:noFill/>
                </a:ln>
                <a:solidFill>
                  <a:srgbClr val="002060"/>
                </a:solidFill>
                <a:effectLst/>
              </a:rPr>
              <a:t>dir</a:t>
            </a:r>
            <a:r>
              <a:rPr kumimoji="0" lang="fr-FR" altLang="fr-FR" b="0" i="0" u="none" strike="noStrike" cap="none" normalizeH="0" baseline="0" dirty="0">
                <a:ln>
                  <a:noFill/>
                </a:ln>
                <a:solidFill>
                  <a:srgbClr val="002060"/>
                </a:solidFill>
                <a:effectLst/>
              </a:rPr>
              <a:t>.</a:t>
            </a:r>
            <a:r>
              <a:rPr lang="fr-FR" altLang="fr-FR" dirty="0">
                <a:solidFill>
                  <a:srgbClr val="002060"/>
                </a:solidFill>
                <a:cs typeface="Arial" panose="020B0604020202020204" pitchFamily="34" charset="0"/>
              </a:rPr>
              <a:t>), </a:t>
            </a:r>
            <a:r>
              <a:rPr lang="fr-FR" altLang="fr-FR" i="1" dirty="0">
                <a:solidFill>
                  <a:srgbClr val="002060"/>
                </a:solidFill>
                <a:cs typeface="Arial" panose="020B0604020202020204" pitchFamily="34" charset="0"/>
              </a:rPr>
              <a:t>A </a:t>
            </a:r>
            <a:r>
              <a:rPr lang="fr-FR" altLang="fr-FR" i="1" dirty="0" err="1">
                <a:solidFill>
                  <a:srgbClr val="002060"/>
                </a:solidFill>
                <a:cs typeface="Arial" panose="020B0604020202020204" pitchFamily="34" charset="0"/>
              </a:rPr>
              <a:t>Differential</a:t>
            </a:r>
            <a:r>
              <a:rPr lang="fr-FR" altLang="fr-FR" i="1" dirty="0">
                <a:solidFill>
                  <a:srgbClr val="002060"/>
                </a:solidFill>
                <a:cs typeface="Arial" panose="020B0604020202020204" pitchFamily="34" charset="0"/>
              </a:rPr>
              <a:t> </a:t>
            </a:r>
            <a:r>
              <a:rPr lang="fr-FR" altLang="fr-FR" i="1" dirty="0" err="1">
                <a:solidFill>
                  <a:srgbClr val="002060"/>
                </a:solidFill>
                <a:cs typeface="Arial" panose="020B0604020202020204" pitchFamily="34" charset="0"/>
              </a:rPr>
              <a:t>Diagnosis</a:t>
            </a:r>
            <a:r>
              <a:rPr lang="fr-FR" altLang="fr-FR" i="1" dirty="0">
                <a:solidFill>
                  <a:srgbClr val="002060"/>
                </a:solidFill>
                <a:cs typeface="Arial" panose="020B0604020202020204" pitchFamily="34" charset="0"/>
              </a:rPr>
              <a:t> of the </a:t>
            </a:r>
            <a:r>
              <a:rPr lang="fr-FR" altLang="fr-FR" i="1" dirty="0" err="1">
                <a:solidFill>
                  <a:srgbClr val="002060"/>
                </a:solidFill>
                <a:cs typeface="Arial" panose="020B0604020202020204" pitchFamily="34" charset="0"/>
              </a:rPr>
              <a:t>Inspirational</a:t>
            </a:r>
            <a:r>
              <a:rPr lang="fr-FR" altLang="fr-FR" i="1" dirty="0">
                <a:solidFill>
                  <a:srgbClr val="002060"/>
                </a:solidFill>
                <a:cs typeface="Arial" panose="020B0604020202020204" pitchFamily="34" charset="0"/>
              </a:rPr>
              <a:t> </a:t>
            </a:r>
            <a:r>
              <a:rPr lang="fr-FR" altLang="fr-FR" i="1" dirty="0" err="1">
                <a:solidFill>
                  <a:srgbClr val="002060"/>
                </a:solidFill>
                <a:cs typeface="Arial" panose="020B0604020202020204" pitchFamily="34" charset="0"/>
              </a:rPr>
              <a:t>Spells</a:t>
            </a:r>
            <a:r>
              <a:rPr lang="fr-FR" altLang="fr-FR" i="1" dirty="0">
                <a:solidFill>
                  <a:srgbClr val="002060"/>
                </a:solidFill>
                <a:cs typeface="Arial" panose="020B0604020202020204" pitchFamily="34" charset="0"/>
              </a:rPr>
              <a:t> of Muhammad the </a:t>
            </a:r>
            <a:r>
              <a:rPr lang="fr-FR" altLang="fr-FR" i="1" dirty="0" err="1">
                <a:solidFill>
                  <a:srgbClr val="002060"/>
                </a:solidFill>
                <a:cs typeface="Arial" panose="020B0604020202020204" pitchFamily="34" charset="0"/>
              </a:rPr>
              <a:t>Prophet</a:t>
            </a:r>
            <a:r>
              <a:rPr lang="fr-FR" altLang="fr-FR" i="1" dirty="0">
                <a:solidFill>
                  <a:srgbClr val="002060"/>
                </a:solidFill>
                <a:cs typeface="Arial" panose="020B0604020202020204" pitchFamily="34" charset="0"/>
              </a:rPr>
              <a:t> of Islam</a:t>
            </a:r>
            <a:r>
              <a:rPr lang="fr-FR" altLang="fr-FR" dirty="0">
                <a:solidFill>
                  <a:srgbClr val="002060"/>
                </a:solidFill>
                <a:cs typeface="Arial" panose="020B0604020202020204" pitchFamily="34" charset="0"/>
              </a:rPr>
              <a:t>, </a:t>
            </a:r>
            <a:r>
              <a:rPr kumimoji="0" lang="fr-FR" altLang="fr-FR" b="0" i="0" u="none" strike="noStrike" cap="none" normalizeH="0" baseline="0" dirty="0">
                <a:ln>
                  <a:noFill/>
                </a:ln>
                <a:solidFill>
                  <a:srgbClr val="002060"/>
                </a:solidFill>
                <a:effectLst/>
              </a:rPr>
              <a:t>t.</a:t>
            </a:r>
            <a:r>
              <a:rPr lang="fr-FR" altLang="fr-FR" dirty="0">
                <a:solidFill>
                  <a:srgbClr val="002060"/>
                </a:solidFill>
                <a:cs typeface="Arial" panose="020B0604020202020204" pitchFamily="34" charset="0"/>
              </a:rPr>
              <a:t> 17 :4, George Gallet, </a:t>
            </a:r>
            <a:r>
              <a:rPr kumimoji="0" lang="fr-FR" altLang="fr-FR" b="0" i="0" u="none" strike="noStrike" cap="none" normalizeH="0" baseline="0" dirty="0">
                <a:ln>
                  <a:noFill/>
                </a:ln>
                <a:solidFill>
                  <a:srgbClr val="002060"/>
                </a:solidFill>
                <a:effectLst/>
              </a:rPr>
              <a:t>1976</a:t>
            </a:r>
            <a:r>
              <a:rPr lang="fr-FR" altLang="fr-FR" dirty="0">
                <a:solidFill>
                  <a:srgbClr val="002060"/>
                </a:solidFill>
                <a:cs typeface="Arial" panose="020B0604020202020204" pitchFamily="34" charset="0"/>
              </a:rPr>
              <a:t>, </a:t>
            </a:r>
            <a:r>
              <a:rPr kumimoji="0" lang="fr-FR" altLang="fr-FR" b="0" i="0" u="none" strike="noStrike" cap="none" normalizeH="0" baseline="0" dirty="0">
                <a:ln>
                  <a:noFill/>
                </a:ln>
                <a:solidFill>
                  <a:srgbClr val="002060"/>
                </a:solidFill>
                <a:effectLst/>
              </a:rPr>
              <a:t>p.</a:t>
            </a:r>
            <a:r>
              <a:rPr lang="fr-FR" altLang="fr-FR" dirty="0">
                <a:solidFill>
                  <a:srgbClr val="002060"/>
                </a:solidFill>
                <a:cs typeface="Arial" panose="020B0604020202020204" pitchFamily="34" charset="0"/>
              </a:rPr>
              <a:t> 23-427 (article payant 42$), </a:t>
            </a:r>
            <a:r>
              <a:rPr lang="fr-FR" altLang="fr-FR" dirty="0">
                <a:solidFill>
                  <a:srgbClr val="002060"/>
                </a:solidFill>
                <a:cs typeface="Arial" panose="020B0604020202020204" pitchFamily="34" charset="0"/>
                <a:hlinkClick r:id="rId3"/>
              </a:rPr>
              <a:t>https://doi.org/10.1111/j.1528-1157.1976.tb04454.x</a:t>
            </a:r>
            <a:r>
              <a:rPr lang="fr-FR" altLang="fr-FR" dirty="0">
                <a:solidFill>
                  <a:srgbClr val="002060"/>
                </a:solidFill>
                <a:cs typeface="Arial" panose="020B0604020202020204" pitchFamily="34" charset="0"/>
              </a:rPr>
              <a:t> </a:t>
            </a:r>
            <a:endParaRPr kumimoji="0" lang="fr-FR" altLang="fr-FR" b="0" i="0" u="none" strike="noStrike" cap="none" normalizeH="0" baseline="0" dirty="0">
              <a:ln>
                <a:noFill/>
              </a:ln>
              <a:solidFill>
                <a:srgbClr val="002060"/>
              </a:solidFill>
              <a:effectLst/>
            </a:endParaRPr>
          </a:p>
        </p:txBody>
      </p:sp>
      <p:pic>
        <p:nvPicPr>
          <p:cNvPr id="8" name="Image 7" descr="Une image contenant photo, intérieur, galerie, mur&#10;&#10;Description générée automatiquement">
            <a:extLst>
              <a:ext uri="{FF2B5EF4-FFF2-40B4-BE49-F238E27FC236}">
                <a16:creationId xmlns:a16="http://schemas.microsoft.com/office/drawing/2014/main" id="{B86B04B5-15A2-48C0-8F80-5B892BB85D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67893" y="2290532"/>
            <a:ext cx="2724348" cy="3211309"/>
          </a:xfrm>
          <a:prstGeom prst="rect">
            <a:avLst/>
          </a:prstGeom>
        </p:spPr>
      </p:pic>
      <p:pic>
        <p:nvPicPr>
          <p:cNvPr id="10" name="Image 9" descr="Une image contenant bâtiment, intérieur, mur&#10;&#10;Description générée automatiquement">
            <a:extLst>
              <a:ext uri="{FF2B5EF4-FFF2-40B4-BE49-F238E27FC236}">
                <a16:creationId xmlns:a16="http://schemas.microsoft.com/office/drawing/2014/main" id="{AAFC67E7-B838-4BB3-9DEA-C5D996406F2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38181" y="402931"/>
            <a:ext cx="2583772" cy="1550263"/>
          </a:xfrm>
          <a:prstGeom prst="rect">
            <a:avLst/>
          </a:prstGeom>
        </p:spPr>
      </p:pic>
      <p:sp>
        <p:nvSpPr>
          <p:cNvPr id="11" name="ZoneTexte 10">
            <a:extLst>
              <a:ext uri="{FF2B5EF4-FFF2-40B4-BE49-F238E27FC236}">
                <a16:creationId xmlns:a16="http://schemas.microsoft.com/office/drawing/2014/main" id="{DCE5D2CA-EB42-44B6-BA38-FA7493290464}"/>
              </a:ext>
            </a:extLst>
          </p:cNvPr>
          <p:cNvSpPr txBox="1"/>
          <p:nvPr/>
        </p:nvSpPr>
        <p:spPr>
          <a:xfrm>
            <a:off x="9851794" y="5516013"/>
            <a:ext cx="1970604" cy="646331"/>
          </a:xfrm>
          <a:prstGeom prst="rect">
            <a:avLst/>
          </a:prstGeom>
          <a:noFill/>
        </p:spPr>
        <p:txBody>
          <a:bodyPr wrap="none" rtlCol="0">
            <a:spAutoFit/>
          </a:bodyPr>
          <a:lstStyle/>
          <a:p>
            <a:pPr algn="ctr"/>
            <a:r>
              <a:rPr lang="fr-FR" dirty="0">
                <a:solidFill>
                  <a:srgbClr val="002060"/>
                </a:solidFill>
              </a:rPr>
              <a:t>Mahomet </a:t>
            </a:r>
          </a:p>
          <a:p>
            <a:pPr algn="ctr"/>
            <a:r>
              <a:rPr lang="fr-FR" dirty="0">
                <a:solidFill>
                  <a:srgbClr val="002060"/>
                </a:solidFill>
              </a:rPr>
              <a:t>Et ses compagnons</a:t>
            </a:r>
          </a:p>
        </p:txBody>
      </p:sp>
    </p:spTree>
    <p:extLst>
      <p:ext uri="{BB962C8B-B14F-4D97-AF65-F5344CB8AC3E}">
        <p14:creationId xmlns:p14="http://schemas.microsoft.com/office/powerpoint/2010/main" val="350547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BB91CA2B-B48A-466F-AB06-680D394EC7E4}"/>
              </a:ext>
            </a:extLst>
          </p:cNvPr>
          <p:cNvSpPr>
            <a:spLocks noGrp="1"/>
          </p:cNvSpPr>
          <p:nvPr>
            <p:ph type="ftr" sz="quarter" idx="11"/>
          </p:nvPr>
        </p:nvSpPr>
        <p:spPr>
          <a:xfrm>
            <a:off x="8216601" y="6485432"/>
            <a:ext cx="3247913" cy="365125"/>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43D3F0D0-4C1E-474E-8B05-A4F8D448731A}"/>
              </a:ext>
            </a:extLst>
          </p:cNvPr>
          <p:cNvSpPr>
            <a:spLocks noGrp="1"/>
          </p:cNvSpPr>
          <p:nvPr>
            <p:ph type="sldNum" sz="quarter" idx="12"/>
          </p:nvPr>
        </p:nvSpPr>
        <p:spPr>
          <a:xfrm>
            <a:off x="11542954" y="6356143"/>
            <a:ext cx="467061" cy="417287"/>
          </a:xfrm>
        </p:spPr>
        <p:txBody>
          <a:bodyPr/>
          <a:lstStyle/>
          <a:p>
            <a:fld id="{82ED24CB-F714-4C55-80A9-09136448B171}" type="slidenum">
              <a:rPr lang="fr-FR" smtClean="0"/>
              <a:t>13</a:t>
            </a:fld>
            <a:endParaRPr lang="fr-FR" dirty="0"/>
          </a:p>
        </p:txBody>
      </p:sp>
      <p:sp>
        <p:nvSpPr>
          <p:cNvPr id="4" name="ZoneTexte 3">
            <a:extLst>
              <a:ext uri="{FF2B5EF4-FFF2-40B4-BE49-F238E27FC236}">
                <a16:creationId xmlns:a16="http://schemas.microsoft.com/office/drawing/2014/main" id="{8BB449FF-9337-4E54-8643-869DAA12B5B3}"/>
              </a:ext>
            </a:extLst>
          </p:cNvPr>
          <p:cNvSpPr txBox="1"/>
          <p:nvPr/>
        </p:nvSpPr>
        <p:spPr>
          <a:xfrm>
            <a:off x="125228" y="146916"/>
            <a:ext cx="7824673" cy="461665"/>
          </a:xfrm>
          <a:prstGeom prst="rect">
            <a:avLst/>
          </a:prstGeom>
          <a:noFill/>
        </p:spPr>
        <p:txBody>
          <a:bodyPr wrap="square" rtlCol="0">
            <a:spAutoFit/>
          </a:bodyPr>
          <a:lstStyle/>
          <a:p>
            <a:r>
              <a:rPr lang="fr-FR" sz="2400" b="1" dirty="0">
                <a:solidFill>
                  <a:srgbClr val="002060"/>
                </a:solidFill>
              </a:rPr>
              <a:t>D. La psychologie des prophètes (point de vue rationaliste)</a:t>
            </a:r>
          </a:p>
        </p:txBody>
      </p:sp>
      <p:sp>
        <p:nvSpPr>
          <p:cNvPr id="5" name="ZoneTexte 4">
            <a:extLst>
              <a:ext uri="{FF2B5EF4-FFF2-40B4-BE49-F238E27FC236}">
                <a16:creationId xmlns:a16="http://schemas.microsoft.com/office/drawing/2014/main" id="{5723FAAA-960F-4AB1-8CE4-CB4B40AE0A80}"/>
              </a:ext>
            </a:extLst>
          </p:cNvPr>
          <p:cNvSpPr txBox="1"/>
          <p:nvPr/>
        </p:nvSpPr>
        <p:spPr>
          <a:xfrm>
            <a:off x="125228" y="621629"/>
            <a:ext cx="2822367" cy="461665"/>
          </a:xfrm>
          <a:prstGeom prst="rect">
            <a:avLst/>
          </a:prstGeom>
          <a:noFill/>
        </p:spPr>
        <p:txBody>
          <a:bodyPr wrap="square" rtlCol="0">
            <a:spAutoFit/>
          </a:bodyPr>
          <a:lstStyle/>
          <a:p>
            <a:r>
              <a:rPr lang="fr-FR" sz="2400" b="1" dirty="0">
                <a:solidFill>
                  <a:srgbClr val="002060"/>
                </a:solidFill>
              </a:rPr>
              <a:t>Mahomet (570-632)</a:t>
            </a:r>
          </a:p>
        </p:txBody>
      </p:sp>
      <p:sp>
        <p:nvSpPr>
          <p:cNvPr id="6" name="ZoneTexte 5">
            <a:extLst>
              <a:ext uri="{FF2B5EF4-FFF2-40B4-BE49-F238E27FC236}">
                <a16:creationId xmlns:a16="http://schemas.microsoft.com/office/drawing/2014/main" id="{3A9D85AB-8428-4A2C-BDBF-EE82E335A594}"/>
              </a:ext>
            </a:extLst>
          </p:cNvPr>
          <p:cNvSpPr txBox="1"/>
          <p:nvPr/>
        </p:nvSpPr>
        <p:spPr>
          <a:xfrm>
            <a:off x="125228" y="1060541"/>
            <a:ext cx="11761972" cy="5447645"/>
          </a:xfrm>
          <a:prstGeom prst="rect">
            <a:avLst/>
          </a:prstGeom>
          <a:noFill/>
        </p:spPr>
        <p:txBody>
          <a:bodyPr wrap="square" rtlCol="0">
            <a:spAutoFit/>
          </a:bodyPr>
          <a:lstStyle/>
          <a:p>
            <a:pPr algn="just"/>
            <a:r>
              <a:rPr lang="fr-FR" b="1" dirty="0">
                <a:solidFill>
                  <a:srgbClr val="002060"/>
                </a:solidFill>
              </a:rPr>
              <a:t>Crises d’épilepsie : </a:t>
            </a:r>
            <a:r>
              <a:rPr lang="fr-FR" dirty="0">
                <a:solidFill>
                  <a:srgbClr val="002060"/>
                </a:solidFill>
              </a:rPr>
              <a:t>Dès son plus jeune âge, il a manifesté des phénomènes, considérés dès l’époque par les Mecquois comme des crises d’épilepsie. Ces crises peuvent s’accompagner de visions ; </a:t>
            </a:r>
            <a:r>
              <a:rPr lang="fr-FR" i="1" dirty="0">
                <a:solidFill>
                  <a:srgbClr val="002060"/>
                </a:solidFill>
              </a:rPr>
              <a:t>il n’y a donc pas à y voir d’origine surnaturelle ou préternaturelle</a:t>
            </a:r>
            <a:r>
              <a:rPr lang="fr-FR" dirty="0">
                <a:solidFill>
                  <a:srgbClr val="002060"/>
                </a:solidFill>
              </a:rPr>
              <a:t>. Aussi, les Mecquois n’ont-ils guère cru à ses premières révélations. Mais sa femme, Khadîdja, y a cru.</a:t>
            </a:r>
          </a:p>
          <a:p>
            <a:pPr algn="just"/>
            <a:r>
              <a:rPr lang="fr-FR" dirty="0">
                <a:solidFill>
                  <a:srgbClr val="002060"/>
                </a:solidFill>
              </a:rPr>
              <a:t> </a:t>
            </a:r>
          </a:p>
          <a:p>
            <a:r>
              <a:rPr lang="fr-FR" sz="2400" b="1" dirty="0">
                <a:solidFill>
                  <a:srgbClr val="002060"/>
                </a:solidFill>
              </a:rPr>
              <a:t>Le statut d’orphelin de Mahomet</a:t>
            </a:r>
          </a:p>
          <a:p>
            <a:pPr algn="just"/>
            <a:r>
              <a:rPr lang="fr-FR" sz="2400" dirty="0">
                <a:solidFill>
                  <a:srgbClr val="002060"/>
                </a:solidFill>
              </a:rPr>
              <a:t>Amina, qui venait de perdre son mari, donna naissance à Mahomet. Il fut donné à </a:t>
            </a:r>
            <a:r>
              <a:rPr lang="fr-FR" sz="2400" dirty="0" err="1">
                <a:solidFill>
                  <a:srgbClr val="002060"/>
                </a:solidFill>
              </a:rPr>
              <a:t>Thueiba</a:t>
            </a:r>
            <a:r>
              <a:rPr lang="fr-FR" sz="2400" dirty="0">
                <a:solidFill>
                  <a:srgbClr val="002060"/>
                </a:solidFill>
              </a:rPr>
              <a:t>, une servante de son oncle Abou </a:t>
            </a:r>
            <a:r>
              <a:rPr lang="fr-FR" sz="2400" dirty="0" err="1">
                <a:solidFill>
                  <a:srgbClr val="002060"/>
                </a:solidFill>
              </a:rPr>
              <a:t>Lahal</a:t>
            </a:r>
            <a:r>
              <a:rPr lang="fr-FR" sz="2400" dirty="0">
                <a:solidFill>
                  <a:srgbClr val="002060"/>
                </a:solidFill>
              </a:rPr>
              <a:t> (qu’il allait maudire dans S111.V1 (+)). Puis Halima devient sa nourrice (elle rapporta qu’il était un enfant solitaire). Puis il avait retrouvé sa mère Amina (++), mais elle mourut, un après (°). Puis, confié la nourrice Baraka, il passa 2 ans chez son grand père (jusqu’à sa mort), </a:t>
            </a:r>
            <a:r>
              <a:rPr lang="fr-FR" sz="2400" dirty="0" err="1">
                <a:solidFill>
                  <a:srgbClr val="002060"/>
                </a:solidFill>
              </a:rPr>
              <a:t>Abd</a:t>
            </a:r>
            <a:r>
              <a:rPr lang="fr-FR" sz="2400" dirty="0">
                <a:solidFill>
                  <a:srgbClr val="002060"/>
                </a:solidFill>
              </a:rPr>
              <a:t> Al-</a:t>
            </a:r>
            <a:r>
              <a:rPr lang="fr-FR" sz="2400" dirty="0" err="1">
                <a:solidFill>
                  <a:srgbClr val="002060"/>
                </a:solidFill>
              </a:rPr>
              <a:t>Muttalib</a:t>
            </a:r>
            <a:r>
              <a:rPr lang="fr-FR" sz="2400" dirty="0">
                <a:solidFill>
                  <a:srgbClr val="002060"/>
                </a:solidFill>
              </a:rPr>
              <a:t>, qui lui prodigua un amour excessif. Puis Il a été recueilli par son oncle Abou </a:t>
            </a:r>
            <a:r>
              <a:rPr lang="fr-FR" sz="2400" dirty="0" err="1">
                <a:solidFill>
                  <a:srgbClr val="002060"/>
                </a:solidFill>
              </a:rPr>
              <a:t>Talib</a:t>
            </a:r>
            <a:r>
              <a:rPr lang="fr-FR" sz="2400" dirty="0">
                <a:solidFill>
                  <a:srgbClr val="002060"/>
                </a:solidFill>
              </a:rPr>
              <a:t>, qui s’est occupé correctement de lui.</a:t>
            </a:r>
          </a:p>
          <a:p>
            <a:pPr algn="just"/>
            <a:endParaRPr lang="fr-FR" dirty="0">
              <a:solidFill>
                <a:srgbClr val="002060"/>
              </a:solidFill>
            </a:endParaRPr>
          </a:p>
          <a:p>
            <a:pPr algn="just"/>
            <a:r>
              <a:rPr lang="fr-FR" dirty="0">
                <a:solidFill>
                  <a:srgbClr val="002060"/>
                </a:solidFill>
              </a:rPr>
              <a:t>Mahomet avait donc du ressentiment envers Abou </a:t>
            </a:r>
            <a:r>
              <a:rPr lang="fr-FR" dirty="0" err="1">
                <a:solidFill>
                  <a:srgbClr val="002060"/>
                </a:solidFill>
              </a:rPr>
              <a:t>Lahal</a:t>
            </a:r>
            <a:r>
              <a:rPr lang="fr-FR" dirty="0">
                <a:solidFill>
                  <a:srgbClr val="002060"/>
                </a:solidFill>
              </a:rPr>
              <a:t>, son oncle, et Amina, sa mère naturelle (+) (++) ([6], pages 28-32).</a:t>
            </a:r>
          </a:p>
          <a:p>
            <a:pPr algn="just"/>
            <a:r>
              <a:rPr lang="fr-FR" dirty="0">
                <a:solidFill>
                  <a:srgbClr val="002060"/>
                </a:solidFill>
              </a:rPr>
              <a:t>(°) </a:t>
            </a:r>
            <a:r>
              <a:rPr lang="fr-FR" dirty="0" err="1">
                <a:solidFill>
                  <a:srgbClr val="002060"/>
                </a:solidFill>
              </a:rPr>
              <a:t>Sîra</a:t>
            </a:r>
            <a:r>
              <a:rPr lang="fr-FR" dirty="0">
                <a:solidFill>
                  <a:srgbClr val="002060"/>
                </a:solidFill>
              </a:rPr>
              <a:t>, Ibn Ishaq, 160-167, pages 52-44.</a:t>
            </a:r>
          </a:p>
          <a:p>
            <a:pPr algn="just"/>
            <a:r>
              <a:rPr lang="fr-FR" dirty="0">
                <a:solidFill>
                  <a:srgbClr val="002060"/>
                </a:solidFill>
              </a:rPr>
              <a:t>(+) « </a:t>
            </a:r>
            <a:r>
              <a:rPr lang="fr-FR" i="1" dirty="0">
                <a:solidFill>
                  <a:srgbClr val="002060"/>
                </a:solidFill>
              </a:rPr>
              <a:t>Que périssent les deux mains d’Abū-</a:t>
            </a:r>
            <a:r>
              <a:rPr lang="fr-FR" i="1" dirty="0" err="1">
                <a:solidFill>
                  <a:srgbClr val="002060"/>
                </a:solidFill>
              </a:rPr>
              <a:t>Lahab</a:t>
            </a:r>
            <a:r>
              <a:rPr lang="fr-FR" i="1" dirty="0">
                <a:solidFill>
                  <a:srgbClr val="002060"/>
                </a:solidFill>
              </a:rPr>
              <a:t> </a:t>
            </a:r>
            <a:r>
              <a:rPr lang="fr-FR" dirty="0">
                <a:solidFill>
                  <a:srgbClr val="002060"/>
                </a:solidFill>
              </a:rPr>
              <a:t>(considéré par Mahomet comme l’un des pires ennemis de l’Islam) </a:t>
            </a:r>
            <a:r>
              <a:rPr lang="fr-FR" i="1" dirty="0">
                <a:solidFill>
                  <a:srgbClr val="002060"/>
                </a:solidFill>
              </a:rPr>
              <a:t>et</a:t>
            </a:r>
            <a:r>
              <a:rPr lang="fr-FR" dirty="0">
                <a:solidFill>
                  <a:srgbClr val="002060"/>
                </a:solidFill>
              </a:rPr>
              <a:t> </a:t>
            </a:r>
            <a:r>
              <a:rPr lang="fr-FR" i="1" dirty="0">
                <a:solidFill>
                  <a:srgbClr val="002060"/>
                </a:solidFill>
              </a:rPr>
              <a:t>que lui-même périsse </a:t>
            </a:r>
            <a:r>
              <a:rPr lang="fr-FR" dirty="0">
                <a:solidFill>
                  <a:srgbClr val="002060"/>
                </a:solidFill>
              </a:rPr>
              <a:t>», S111.V1.</a:t>
            </a:r>
          </a:p>
          <a:p>
            <a:pPr algn="just"/>
            <a:r>
              <a:rPr lang="fr-FR" dirty="0">
                <a:solidFill>
                  <a:srgbClr val="002060"/>
                </a:solidFill>
              </a:rPr>
              <a:t>(++) Selon Mahomet, Dieu lui a interdit de prier pour elle. </a:t>
            </a:r>
            <a:r>
              <a:rPr lang="fr-FR" dirty="0" err="1">
                <a:solidFill>
                  <a:srgbClr val="002060"/>
                </a:solidFill>
              </a:rPr>
              <a:t>Tabaqat</a:t>
            </a:r>
            <a:r>
              <a:rPr lang="fr-FR" dirty="0">
                <a:solidFill>
                  <a:srgbClr val="002060"/>
                </a:solidFill>
              </a:rPr>
              <a:t>, Ibn </a:t>
            </a:r>
            <a:r>
              <a:rPr lang="fr-FR" dirty="0" err="1">
                <a:solidFill>
                  <a:srgbClr val="002060"/>
                </a:solidFill>
              </a:rPr>
              <a:t>Sa’d</a:t>
            </a:r>
            <a:r>
              <a:rPr lang="fr-FR" dirty="0">
                <a:solidFill>
                  <a:srgbClr val="002060"/>
                </a:solidFill>
              </a:rPr>
              <a:t>, pages 106-107.</a:t>
            </a:r>
          </a:p>
        </p:txBody>
      </p:sp>
      <p:sp>
        <p:nvSpPr>
          <p:cNvPr id="7" name="Rectangle 6">
            <a:extLst>
              <a:ext uri="{FF2B5EF4-FFF2-40B4-BE49-F238E27FC236}">
                <a16:creationId xmlns:a16="http://schemas.microsoft.com/office/drawing/2014/main" id="{702BB4DB-A21E-4CF3-A4C4-B1C257E243FA}"/>
              </a:ext>
            </a:extLst>
          </p:cNvPr>
          <p:cNvSpPr/>
          <p:nvPr/>
        </p:nvSpPr>
        <p:spPr>
          <a:xfrm>
            <a:off x="2833018" y="621629"/>
            <a:ext cx="8631496" cy="461665"/>
          </a:xfrm>
          <a:prstGeom prst="rect">
            <a:avLst/>
          </a:prstGeom>
        </p:spPr>
        <p:txBody>
          <a:bodyPr wrap="square">
            <a:spAutoFit/>
          </a:bodyPr>
          <a:lstStyle/>
          <a:p>
            <a:r>
              <a:rPr lang="fr-FR" sz="2400" dirty="0">
                <a:solidFill>
                  <a:srgbClr val="002060"/>
                </a:solidFill>
              </a:rPr>
              <a:t>(Ici ce ne sont que des hypothèses personnelles émises par l’auteur)</a:t>
            </a:r>
          </a:p>
        </p:txBody>
      </p:sp>
    </p:spTree>
    <p:extLst>
      <p:ext uri="{BB962C8B-B14F-4D97-AF65-F5344CB8AC3E}">
        <p14:creationId xmlns:p14="http://schemas.microsoft.com/office/powerpoint/2010/main" val="1723696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B198F513-7746-4B77-BEC7-6A5ACEACAF17}"/>
              </a:ext>
            </a:extLst>
          </p:cNvPr>
          <p:cNvSpPr>
            <a:spLocks noGrp="1"/>
          </p:cNvSpPr>
          <p:nvPr>
            <p:ph type="ftr" sz="quarter" idx="11"/>
          </p:nvPr>
        </p:nvSpPr>
        <p:spPr>
          <a:xfrm>
            <a:off x="4038600" y="6447790"/>
            <a:ext cx="4114800" cy="365125"/>
          </a:xfrm>
        </p:spPr>
        <p:txBody>
          <a:bodyPr/>
          <a:lstStyle/>
          <a:p>
            <a:r>
              <a:rPr lang="fr-FR"/>
              <a:t>Les religions à l'épreuve de l'esprit critique</a:t>
            </a:r>
          </a:p>
        </p:txBody>
      </p:sp>
      <p:sp>
        <p:nvSpPr>
          <p:cNvPr id="3" name="Espace réservé du numéro de diapositive 2">
            <a:extLst>
              <a:ext uri="{FF2B5EF4-FFF2-40B4-BE49-F238E27FC236}">
                <a16:creationId xmlns:a16="http://schemas.microsoft.com/office/drawing/2014/main" id="{0F089E5F-702E-45C8-91FF-1325FCF0C277}"/>
              </a:ext>
            </a:extLst>
          </p:cNvPr>
          <p:cNvSpPr>
            <a:spLocks noGrp="1"/>
          </p:cNvSpPr>
          <p:nvPr>
            <p:ph type="sldNum" sz="quarter" idx="12"/>
          </p:nvPr>
        </p:nvSpPr>
        <p:spPr/>
        <p:txBody>
          <a:bodyPr/>
          <a:lstStyle/>
          <a:p>
            <a:fld id="{82ED24CB-F714-4C55-80A9-09136448B171}" type="slidenum">
              <a:rPr lang="fr-FR" smtClean="0"/>
              <a:t>14</a:t>
            </a:fld>
            <a:endParaRPr lang="fr-FR"/>
          </a:p>
        </p:txBody>
      </p:sp>
      <p:sp>
        <p:nvSpPr>
          <p:cNvPr id="4" name="ZoneTexte 3">
            <a:extLst>
              <a:ext uri="{FF2B5EF4-FFF2-40B4-BE49-F238E27FC236}">
                <a16:creationId xmlns:a16="http://schemas.microsoft.com/office/drawing/2014/main" id="{5EDBABEC-399C-4641-868E-1E87260BF316}"/>
              </a:ext>
            </a:extLst>
          </p:cNvPr>
          <p:cNvSpPr txBox="1"/>
          <p:nvPr/>
        </p:nvSpPr>
        <p:spPr>
          <a:xfrm>
            <a:off x="125228" y="146916"/>
            <a:ext cx="8265738" cy="461665"/>
          </a:xfrm>
          <a:prstGeom prst="rect">
            <a:avLst/>
          </a:prstGeom>
          <a:noFill/>
        </p:spPr>
        <p:txBody>
          <a:bodyPr wrap="square" rtlCol="0">
            <a:spAutoFit/>
          </a:bodyPr>
          <a:lstStyle/>
          <a:p>
            <a:r>
              <a:rPr lang="fr-FR" sz="2400" b="1" dirty="0">
                <a:solidFill>
                  <a:srgbClr val="002060"/>
                </a:solidFill>
              </a:rPr>
              <a:t>D. La psychologie des prophètes (point de vue rationaliste)</a:t>
            </a:r>
          </a:p>
        </p:txBody>
      </p:sp>
      <p:sp>
        <p:nvSpPr>
          <p:cNvPr id="5" name="ZoneTexte 4">
            <a:extLst>
              <a:ext uri="{FF2B5EF4-FFF2-40B4-BE49-F238E27FC236}">
                <a16:creationId xmlns:a16="http://schemas.microsoft.com/office/drawing/2014/main" id="{68E7004A-46F5-41B4-978A-25122C8F2B28}"/>
              </a:ext>
            </a:extLst>
          </p:cNvPr>
          <p:cNvSpPr txBox="1"/>
          <p:nvPr/>
        </p:nvSpPr>
        <p:spPr>
          <a:xfrm>
            <a:off x="125228" y="608581"/>
            <a:ext cx="9266198" cy="1200329"/>
          </a:xfrm>
          <a:prstGeom prst="rect">
            <a:avLst/>
          </a:prstGeom>
          <a:noFill/>
        </p:spPr>
        <p:txBody>
          <a:bodyPr wrap="square" rtlCol="0">
            <a:spAutoFit/>
          </a:bodyPr>
          <a:lstStyle/>
          <a:p>
            <a:r>
              <a:rPr lang="fr-FR" sz="2400" b="1" dirty="0">
                <a:solidFill>
                  <a:srgbClr val="002060"/>
                </a:solidFill>
              </a:rPr>
              <a:t>Le statut d’orphelin de Mahomet</a:t>
            </a:r>
            <a:r>
              <a:rPr lang="fr-FR" sz="2400" dirty="0">
                <a:solidFill>
                  <a:srgbClr val="002060"/>
                </a:solidFill>
              </a:rPr>
              <a:t>                      </a:t>
            </a:r>
          </a:p>
          <a:p>
            <a:endParaRPr lang="fr-FR" sz="2400" dirty="0">
              <a:solidFill>
                <a:srgbClr val="002060"/>
              </a:solidFill>
            </a:endParaRPr>
          </a:p>
          <a:p>
            <a:r>
              <a:rPr lang="fr-FR" sz="2400" dirty="0">
                <a:solidFill>
                  <a:srgbClr val="002060"/>
                </a:solidFill>
              </a:rPr>
              <a:t>(hypothèses personnelles)</a:t>
            </a:r>
            <a:endParaRPr lang="fr-FR" sz="2400" b="1" dirty="0">
              <a:solidFill>
                <a:srgbClr val="002060"/>
              </a:solidFill>
            </a:endParaRPr>
          </a:p>
        </p:txBody>
      </p:sp>
      <p:sp>
        <p:nvSpPr>
          <p:cNvPr id="6" name="Rectangle 5">
            <a:extLst>
              <a:ext uri="{FF2B5EF4-FFF2-40B4-BE49-F238E27FC236}">
                <a16:creationId xmlns:a16="http://schemas.microsoft.com/office/drawing/2014/main" id="{A31A7ABD-7BA3-48D7-B7CF-7BF4A553E2F5}"/>
              </a:ext>
            </a:extLst>
          </p:cNvPr>
          <p:cNvSpPr/>
          <p:nvPr/>
        </p:nvSpPr>
        <p:spPr>
          <a:xfrm>
            <a:off x="125228" y="5510755"/>
            <a:ext cx="11944852" cy="1200329"/>
          </a:xfrm>
          <a:prstGeom prst="rect">
            <a:avLst/>
          </a:prstGeom>
        </p:spPr>
        <p:txBody>
          <a:bodyPr wrap="square">
            <a:spAutoFit/>
          </a:bodyPr>
          <a:lstStyle/>
          <a:p>
            <a:pPr algn="just"/>
            <a:r>
              <a:rPr lang="fr-FR" dirty="0">
                <a:solidFill>
                  <a:srgbClr val="002060"/>
                </a:solidFill>
              </a:rPr>
              <a:t>(°) </a:t>
            </a:r>
            <a:r>
              <a:rPr lang="fr-FR" b="1" i="1" dirty="0">
                <a:solidFill>
                  <a:srgbClr val="002060"/>
                </a:solidFill>
              </a:rPr>
              <a:t>La kafala </a:t>
            </a:r>
            <a:r>
              <a:rPr lang="fr-FR" dirty="0">
                <a:solidFill>
                  <a:srgbClr val="002060"/>
                </a:solidFill>
              </a:rPr>
              <a:t>: Le </a:t>
            </a:r>
            <a:r>
              <a:rPr lang="fr-FR" dirty="0"/>
              <a:t> </a:t>
            </a:r>
            <a:r>
              <a:rPr lang="fr-FR" dirty="0">
                <a:hlinkClick r:id="rId2" tooltip="Droit musulman"/>
              </a:rPr>
              <a:t>droit musulman</a:t>
            </a:r>
            <a:r>
              <a:rPr lang="fr-FR" dirty="0"/>
              <a:t> </a:t>
            </a:r>
            <a:r>
              <a:rPr lang="fr-FR" dirty="0">
                <a:solidFill>
                  <a:srgbClr val="002060"/>
                </a:solidFill>
              </a:rPr>
              <a:t>interdit l</a:t>
            </a:r>
            <a:r>
              <a:rPr lang="fr-FR" dirty="0"/>
              <a:t>'</a:t>
            </a:r>
            <a:r>
              <a:rPr lang="fr-FR" u="sng" dirty="0">
                <a:hlinkClick r:id="rId3"/>
              </a:rPr>
              <a:t>adoption plénière</a:t>
            </a:r>
            <a:r>
              <a:rPr lang="fr-FR" dirty="0">
                <a:solidFill>
                  <a:srgbClr val="002060"/>
                </a:solidFill>
              </a:rPr>
              <a:t>. Un enfant, en particulier</a:t>
            </a:r>
            <a:r>
              <a:rPr lang="fr-FR" dirty="0"/>
              <a:t> </a:t>
            </a:r>
            <a:r>
              <a:rPr lang="fr-FR" dirty="0">
                <a:hlinkClick r:id="rId4" tooltip="Enfant naturel"/>
              </a:rPr>
              <a:t>naturel</a:t>
            </a:r>
            <a:r>
              <a:rPr lang="fr-FR" dirty="0"/>
              <a:t> </a:t>
            </a:r>
            <a:r>
              <a:rPr lang="fr-FR" dirty="0">
                <a:solidFill>
                  <a:srgbClr val="002060"/>
                </a:solidFill>
              </a:rPr>
              <a:t>(né hors mariage, etc.), peut donc être recueilli par une famille adoptive, mais n'aura jamais les mêmes </a:t>
            </a:r>
            <a:r>
              <a:rPr lang="fr-FR" dirty="0">
                <a:solidFill>
                  <a:srgbClr val="002060"/>
                </a:solidFill>
                <a:hlinkClick r:id="rId5" tooltip="Droit musulman des successions">
                  <a:extLst>
                    <a:ext uri="{A12FA001-AC4F-418D-AE19-62706E023703}">
                      <ahyp:hlinkClr xmlns:ahyp="http://schemas.microsoft.com/office/drawing/2018/hyperlinkcolor" val="tx"/>
                    </a:ext>
                  </a:extLst>
                </a:hlinkClick>
              </a:rPr>
              <a:t>droits d'héritage</a:t>
            </a:r>
            <a:r>
              <a:rPr lang="fr-FR" dirty="0">
                <a:solidFill>
                  <a:srgbClr val="002060"/>
                </a:solidFill>
              </a:rPr>
              <a:t> qu'un </a:t>
            </a:r>
            <a:r>
              <a:rPr lang="fr-FR" dirty="0">
                <a:solidFill>
                  <a:srgbClr val="002060"/>
                </a:solidFill>
                <a:hlinkClick r:id="rId6" tooltip="Enfant légitime">
                  <a:extLst>
                    <a:ext uri="{A12FA001-AC4F-418D-AE19-62706E023703}">
                      <ahyp:hlinkClr xmlns:ahyp="http://schemas.microsoft.com/office/drawing/2018/hyperlinkcolor" val="tx"/>
                    </a:ext>
                  </a:extLst>
                </a:hlinkClick>
              </a:rPr>
              <a:t>enfant légitime</a:t>
            </a:r>
            <a:r>
              <a:rPr lang="fr-FR" dirty="0">
                <a:solidFill>
                  <a:srgbClr val="002060"/>
                </a:solidFill>
              </a:rPr>
              <a:t> : il s'agit d'une</a:t>
            </a:r>
            <a:r>
              <a:rPr lang="fr-FR" dirty="0"/>
              <a:t> </a:t>
            </a:r>
            <a:r>
              <a:rPr lang="fr-FR" dirty="0">
                <a:hlinkClick r:id="rId7" tooltip="Tutelle"/>
              </a:rPr>
              <a:t>tutelle</a:t>
            </a:r>
            <a:r>
              <a:rPr lang="fr-FR" dirty="0"/>
              <a:t> </a:t>
            </a:r>
            <a:r>
              <a:rPr lang="fr-FR" dirty="0">
                <a:solidFill>
                  <a:srgbClr val="002060"/>
                </a:solidFill>
              </a:rPr>
              <a:t>sans</a:t>
            </a:r>
            <a:r>
              <a:rPr lang="fr-FR" dirty="0"/>
              <a:t> </a:t>
            </a:r>
            <a:r>
              <a:rPr lang="fr-FR" dirty="0">
                <a:hlinkClick r:id="rId8" tooltip="Filiation"/>
              </a:rPr>
              <a:t>filiation</a:t>
            </a:r>
            <a:r>
              <a:rPr lang="fr-FR" dirty="0"/>
              <a:t>, </a:t>
            </a:r>
            <a:r>
              <a:rPr lang="fr-FR" dirty="0">
                <a:solidFill>
                  <a:srgbClr val="002060"/>
                </a:solidFill>
              </a:rPr>
              <a:t>l'adopté gardant son</a:t>
            </a:r>
            <a:r>
              <a:rPr lang="fr-FR" dirty="0"/>
              <a:t> </a:t>
            </a:r>
            <a:r>
              <a:rPr lang="fr-FR" dirty="0">
                <a:hlinkClick r:id="rId9" tooltip="Patronyme"/>
              </a:rPr>
              <a:t>patronyme</a:t>
            </a:r>
            <a:r>
              <a:rPr lang="fr-FR" dirty="0"/>
              <a:t> </a:t>
            </a:r>
            <a:r>
              <a:rPr lang="fr-FR" dirty="0">
                <a:solidFill>
                  <a:srgbClr val="002060"/>
                </a:solidFill>
              </a:rPr>
              <a:t>d'origine. Cette particularité de l'interdiction de l'adoption dans l'islam est liée à la vie de</a:t>
            </a:r>
            <a:r>
              <a:rPr lang="fr-FR" dirty="0"/>
              <a:t> </a:t>
            </a:r>
            <a:r>
              <a:rPr lang="fr-FR" dirty="0">
                <a:hlinkClick r:id="rId10" tooltip="Mahomet"/>
              </a:rPr>
              <a:t>Mahomet</a:t>
            </a:r>
            <a:r>
              <a:rPr lang="fr-FR" dirty="0"/>
              <a:t>.</a:t>
            </a:r>
          </a:p>
        </p:txBody>
      </p:sp>
      <p:sp>
        <p:nvSpPr>
          <p:cNvPr id="7" name="ZoneTexte 6">
            <a:extLst>
              <a:ext uri="{FF2B5EF4-FFF2-40B4-BE49-F238E27FC236}">
                <a16:creationId xmlns:a16="http://schemas.microsoft.com/office/drawing/2014/main" id="{C4B80EE3-7ACB-4BA3-8C0C-7752FDA0F51D}"/>
              </a:ext>
            </a:extLst>
          </p:cNvPr>
          <p:cNvSpPr txBox="1"/>
          <p:nvPr/>
        </p:nvSpPr>
        <p:spPr>
          <a:xfrm>
            <a:off x="121920" y="1808910"/>
            <a:ext cx="11851619" cy="3785652"/>
          </a:xfrm>
          <a:prstGeom prst="rect">
            <a:avLst/>
          </a:prstGeom>
          <a:noFill/>
        </p:spPr>
        <p:txBody>
          <a:bodyPr wrap="square" rtlCol="0">
            <a:spAutoFit/>
          </a:bodyPr>
          <a:lstStyle/>
          <a:p>
            <a:pPr algn="just"/>
            <a:r>
              <a:rPr lang="fr-FR" sz="2400" dirty="0">
                <a:solidFill>
                  <a:srgbClr val="002060"/>
                </a:solidFill>
              </a:rPr>
              <a:t>Mahomet avait conscience de son statut d’orphelin, selon la Sira. Peut-être avait-il conscience de ne pas être traité à égalité avec ses frères (fils naturels) et du fait qu’il a été abandonné par sa mère naturelle. Peut-être n’a-t-il jamais été aussi adopté </a:t>
            </a:r>
            <a:r>
              <a:rPr lang="fr-FR" sz="2400" dirty="0" err="1">
                <a:solidFill>
                  <a:srgbClr val="002060"/>
                </a:solidFill>
              </a:rPr>
              <a:t>plénièrement</a:t>
            </a:r>
            <a:r>
              <a:rPr lang="fr-FR" sz="2400" dirty="0">
                <a:solidFill>
                  <a:srgbClr val="002060"/>
                </a:solidFill>
              </a:rPr>
              <a:t> ? voir la kafala (°). </a:t>
            </a:r>
          </a:p>
          <a:p>
            <a:pPr algn="just"/>
            <a:r>
              <a:rPr lang="fr-FR" sz="2400" dirty="0">
                <a:solidFill>
                  <a:srgbClr val="002060"/>
                </a:solidFill>
              </a:rPr>
              <a:t>Le fait d’avoir été abandonnés et traités différemment, peut-être cela a-t-il créé chez Mahomet et Moïse un sentiment d’insécurité, d’injustice ou/et d’abandon ?</a:t>
            </a:r>
          </a:p>
          <a:p>
            <a:pPr algn="just"/>
            <a:r>
              <a:rPr lang="fr-FR" sz="2400" dirty="0">
                <a:solidFill>
                  <a:srgbClr val="002060"/>
                </a:solidFill>
              </a:rPr>
              <a:t>Si en plus, il ait pu avoir des non-dits sur le fait qu’il était de père inconnu, que sa famille le lui ait fait sentir (en le dévalorisant _ ses haines ont peut-être pu se développer à ce moment-là), il a pu s’enfuir dans le refuge du rêve et de l’imagination et s'inventer un interlocuteur ou ami imaginaire ou un destin grandiose, compensatoires.</a:t>
            </a:r>
          </a:p>
          <a:p>
            <a:pPr algn="just"/>
            <a:endParaRPr lang="fr-FR" sz="2400" dirty="0">
              <a:solidFill>
                <a:srgbClr val="002060"/>
              </a:solidFill>
            </a:endParaRPr>
          </a:p>
        </p:txBody>
      </p:sp>
    </p:spTree>
    <p:extLst>
      <p:ext uri="{BB962C8B-B14F-4D97-AF65-F5344CB8AC3E}">
        <p14:creationId xmlns:p14="http://schemas.microsoft.com/office/powerpoint/2010/main" val="1235560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1">
            <a:extLst>
              <a:ext uri="{FF2B5EF4-FFF2-40B4-BE49-F238E27FC236}">
                <a16:creationId xmlns:a16="http://schemas.microsoft.com/office/drawing/2014/main" id="{04068582-30CB-4C64-B794-60289546B9E8}"/>
              </a:ext>
            </a:extLst>
          </p:cNvPr>
          <p:cNvSpPr txBox="1">
            <a:spLocks/>
          </p:cNvSpPr>
          <p:nvPr/>
        </p:nvSpPr>
        <p:spPr>
          <a:xfrm>
            <a:off x="7390504" y="6479099"/>
            <a:ext cx="303276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a:t>Les religions à l'épreuve de l'esprit critique</a:t>
            </a:r>
          </a:p>
        </p:txBody>
      </p:sp>
      <p:sp>
        <p:nvSpPr>
          <p:cNvPr id="5" name="Espace réservé du numéro de diapositive 2">
            <a:extLst>
              <a:ext uri="{FF2B5EF4-FFF2-40B4-BE49-F238E27FC236}">
                <a16:creationId xmlns:a16="http://schemas.microsoft.com/office/drawing/2014/main" id="{89F4F3AC-66D6-4F51-87AD-0E37446EA20B}"/>
              </a:ext>
            </a:extLst>
          </p:cNvPr>
          <p:cNvSpPr txBox="1">
            <a:spLocks/>
          </p:cNvSpPr>
          <p:nvPr/>
        </p:nvSpPr>
        <p:spPr>
          <a:xfrm>
            <a:off x="11112648" y="6443827"/>
            <a:ext cx="897367"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ED24CB-F714-4C55-80A9-09136448B171}" type="slidenum">
              <a:rPr lang="fr-FR" smtClean="0"/>
              <a:pPr/>
              <a:t>15</a:t>
            </a:fld>
            <a:endParaRPr lang="fr-FR"/>
          </a:p>
        </p:txBody>
      </p:sp>
      <p:sp>
        <p:nvSpPr>
          <p:cNvPr id="6" name="Rectangle 5">
            <a:extLst>
              <a:ext uri="{FF2B5EF4-FFF2-40B4-BE49-F238E27FC236}">
                <a16:creationId xmlns:a16="http://schemas.microsoft.com/office/drawing/2014/main" id="{D9AD6B24-139D-4863-BEAF-D45BC8FAEC74}"/>
              </a:ext>
            </a:extLst>
          </p:cNvPr>
          <p:cNvSpPr/>
          <p:nvPr/>
        </p:nvSpPr>
        <p:spPr>
          <a:xfrm>
            <a:off x="125228" y="2563738"/>
            <a:ext cx="9151448" cy="4062651"/>
          </a:xfrm>
          <a:prstGeom prst="rect">
            <a:avLst/>
          </a:prstGeom>
        </p:spPr>
        <p:txBody>
          <a:bodyPr wrap="square">
            <a:spAutoFit/>
          </a:bodyPr>
          <a:lstStyle/>
          <a:p>
            <a:pPr algn="just">
              <a:spcAft>
                <a:spcPts val="0"/>
              </a:spcAft>
            </a:pPr>
            <a:r>
              <a:rPr lang="fr-FR" sz="2400" dirty="0">
                <a:solidFill>
                  <a:srgbClr val="002060"/>
                </a:solidFill>
                <a:latin typeface="Calibri" panose="020F0502020204030204" pitchFamily="34" charset="0"/>
                <a:ea typeface="Calibri" panose="020F0502020204030204" pitchFamily="34" charset="0"/>
              </a:rPr>
              <a:t>En fait, Mahomet ne serait pas né quelques mois après la mort de son père. Dans les textes, il est écrit qu'il est né 4 ans après la mort de Abdellah "son père". C'est pour cela que dans les pays musulmans il existe le mythe de “</a:t>
            </a:r>
            <a:r>
              <a:rPr lang="fr-FR" sz="2400" i="1" dirty="0">
                <a:solidFill>
                  <a:srgbClr val="002060"/>
                </a:solidFill>
                <a:latin typeface="Calibri" panose="020F0502020204030204" pitchFamily="34" charset="0"/>
                <a:ea typeface="Calibri" panose="020F0502020204030204" pitchFamily="34" charset="0"/>
              </a:rPr>
              <a:t>l'enfant endormi</a:t>
            </a:r>
            <a:r>
              <a:rPr lang="fr-FR" sz="2400" dirty="0">
                <a:solidFill>
                  <a:srgbClr val="002060"/>
                </a:solidFill>
                <a:latin typeface="Calibri" panose="020F0502020204030204" pitchFamily="34" charset="0"/>
                <a:ea typeface="Calibri" panose="020F0502020204030204" pitchFamily="34" charset="0"/>
              </a:rPr>
              <a:t>” (°). Lorsqu'une femme accouche – alors que le mari est absent depuis plusieurs années–, ils considèrent que l'enfant a été conçu pendant la présence du mari,  puis pour des raisons mystérieuses l'enfant s'endort pour se réveiller quand cela arrange la maman et la famille. Y aurait-il donc eu mésalliance ? Raison pour laquelle Amina, sa mère naturelle, aurait refusé de s’occuper de son enfant, Mahomet ? </a:t>
            </a:r>
            <a:r>
              <a:rPr lang="fr-FR" dirty="0">
                <a:solidFill>
                  <a:srgbClr val="002060"/>
                </a:solidFill>
                <a:latin typeface="Calibri" panose="020F0502020204030204" pitchFamily="34" charset="0"/>
                <a:ea typeface="Calibri" panose="020F0502020204030204" pitchFamily="34" charset="0"/>
              </a:rPr>
              <a:t>(°) </a:t>
            </a:r>
            <a:r>
              <a:rPr lang="fr-FR" dirty="0">
                <a:solidFill>
                  <a:srgbClr val="002060"/>
                </a:solidFill>
                <a:ea typeface="Calibri" panose="020F0502020204030204" pitchFamily="34" charset="0"/>
              </a:rPr>
              <a:t>L</a:t>
            </a:r>
            <a:r>
              <a:rPr lang="fr-FR" dirty="0">
                <a:solidFill>
                  <a:srgbClr val="002060"/>
                </a:solidFill>
              </a:rPr>
              <a:t>es </a:t>
            </a:r>
            <a:r>
              <a:rPr lang="fr-FR" dirty="0">
                <a:solidFill>
                  <a:srgbClr val="002060"/>
                </a:solidFill>
                <a:hlinkClick r:id="rId2" tooltip="Hanafite">
                  <a:extLst>
                    <a:ext uri="{A12FA001-AC4F-418D-AE19-62706E023703}">
                      <ahyp:hlinkClr xmlns:ahyp="http://schemas.microsoft.com/office/drawing/2018/hyperlinkcolor" val="tx"/>
                    </a:ext>
                  </a:extLst>
                </a:hlinkClick>
              </a:rPr>
              <a:t>hanafites</a:t>
            </a:r>
            <a:r>
              <a:rPr lang="fr-FR" dirty="0">
                <a:solidFill>
                  <a:srgbClr val="002060"/>
                </a:solidFill>
              </a:rPr>
              <a:t> considèrent que la grossesse peut durer deux ans ; les </a:t>
            </a:r>
            <a:r>
              <a:rPr lang="fr-FR" dirty="0">
                <a:solidFill>
                  <a:srgbClr val="002060"/>
                </a:solidFill>
                <a:hlinkClick r:id="rId3" tooltip="Chaféite">
                  <a:extLst>
                    <a:ext uri="{A12FA001-AC4F-418D-AE19-62706E023703}">
                      <ahyp:hlinkClr xmlns:ahyp="http://schemas.microsoft.com/office/drawing/2018/hyperlinkcolor" val="tx"/>
                    </a:ext>
                  </a:extLst>
                </a:hlinkClick>
              </a:rPr>
              <a:t>chaféites</a:t>
            </a:r>
            <a:r>
              <a:rPr lang="fr-FR" dirty="0">
                <a:solidFill>
                  <a:srgbClr val="002060"/>
                </a:solidFill>
              </a:rPr>
              <a:t> et les </a:t>
            </a:r>
            <a:r>
              <a:rPr lang="fr-FR" dirty="0">
                <a:solidFill>
                  <a:srgbClr val="002060"/>
                </a:solidFill>
                <a:hlinkClick r:id="rId4" tooltip="Hanbalite">
                  <a:extLst>
                    <a:ext uri="{A12FA001-AC4F-418D-AE19-62706E023703}">
                      <ahyp:hlinkClr xmlns:ahyp="http://schemas.microsoft.com/office/drawing/2018/hyperlinkcolor" val="tx"/>
                    </a:ext>
                  </a:extLst>
                </a:hlinkClick>
              </a:rPr>
              <a:t>hanbalites</a:t>
            </a:r>
            <a:r>
              <a:rPr lang="fr-FR" dirty="0">
                <a:solidFill>
                  <a:srgbClr val="002060"/>
                </a:solidFill>
              </a:rPr>
              <a:t> quatre ans, et les </a:t>
            </a:r>
            <a:r>
              <a:rPr lang="fr-FR" dirty="0">
                <a:solidFill>
                  <a:srgbClr val="002060"/>
                </a:solidFill>
                <a:hlinkClick r:id="rId5" tooltip="Malékite">
                  <a:extLst>
                    <a:ext uri="{A12FA001-AC4F-418D-AE19-62706E023703}">
                      <ahyp:hlinkClr xmlns:ahyp="http://schemas.microsoft.com/office/drawing/2018/hyperlinkcolor" val="tx"/>
                    </a:ext>
                  </a:extLst>
                </a:hlinkClick>
              </a:rPr>
              <a:t>malékites</a:t>
            </a:r>
            <a:r>
              <a:rPr lang="fr-FR" dirty="0">
                <a:solidFill>
                  <a:srgbClr val="002060"/>
                </a:solidFill>
              </a:rPr>
              <a:t> de quatre à cinq ans. </a:t>
            </a:r>
            <a:endParaRPr lang="fr-FR" dirty="0">
              <a:solidFill>
                <a:srgbClr val="002060"/>
              </a:solidFill>
              <a:ea typeface="Calibri" panose="020F0502020204030204" pitchFamily="34" charset="0"/>
            </a:endParaRPr>
          </a:p>
        </p:txBody>
      </p:sp>
      <p:sp>
        <p:nvSpPr>
          <p:cNvPr id="7" name="ZoneTexte 6">
            <a:extLst>
              <a:ext uri="{FF2B5EF4-FFF2-40B4-BE49-F238E27FC236}">
                <a16:creationId xmlns:a16="http://schemas.microsoft.com/office/drawing/2014/main" id="{EC483DD9-43E1-4B86-B66F-0E71AFFD35E7}"/>
              </a:ext>
            </a:extLst>
          </p:cNvPr>
          <p:cNvSpPr txBox="1"/>
          <p:nvPr/>
        </p:nvSpPr>
        <p:spPr>
          <a:xfrm>
            <a:off x="125228" y="146916"/>
            <a:ext cx="7824673" cy="461665"/>
          </a:xfrm>
          <a:prstGeom prst="rect">
            <a:avLst/>
          </a:prstGeom>
          <a:noFill/>
        </p:spPr>
        <p:txBody>
          <a:bodyPr wrap="square" rtlCol="0">
            <a:spAutoFit/>
          </a:bodyPr>
          <a:lstStyle/>
          <a:p>
            <a:r>
              <a:rPr lang="fr-FR" sz="2400" b="1" dirty="0">
                <a:solidFill>
                  <a:srgbClr val="002060"/>
                </a:solidFill>
              </a:rPr>
              <a:t>D. La psychologie des prophètes (point de vue rationaliste)</a:t>
            </a:r>
          </a:p>
        </p:txBody>
      </p:sp>
      <p:sp>
        <p:nvSpPr>
          <p:cNvPr id="8" name="ZoneTexte 7">
            <a:extLst>
              <a:ext uri="{FF2B5EF4-FFF2-40B4-BE49-F238E27FC236}">
                <a16:creationId xmlns:a16="http://schemas.microsoft.com/office/drawing/2014/main" id="{3ACBA221-55AF-4571-87B0-0B15FCB65297}"/>
              </a:ext>
            </a:extLst>
          </p:cNvPr>
          <p:cNvSpPr txBox="1"/>
          <p:nvPr/>
        </p:nvSpPr>
        <p:spPr>
          <a:xfrm>
            <a:off x="204395" y="565667"/>
            <a:ext cx="1563723" cy="461665"/>
          </a:xfrm>
          <a:prstGeom prst="rect">
            <a:avLst/>
          </a:prstGeom>
          <a:noFill/>
        </p:spPr>
        <p:txBody>
          <a:bodyPr wrap="square" rtlCol="0">
            <a:spAutoFit/>
          </a:bodyPr>
          <a:lstStyle/>
          <a:p>
            <a:r>
              <a:rPr lang="fr-FR" sz="2400" b="1" dirty="0">
                <a:solidFill>
                  <a:srgbClr val="002060"/>
                </a:solidFill>
              </a:rPr>
              <a:t>Mahomet</a:t>
            </a:r>
          </a:p>
        </p:txBody>
      </p:sp>
      <p:sp>
        <p:nvSpPr>
          <p:cNvPr id="9" name="Rectangle 8">
            <a:extLst>
              <a:ext uri="{FF2B5EF4-FFF2-40B4-BE49-F238E27FC236}">
                <a16:creationId xmlns:a16="http://schemas.microsoft.com/office/drawing/2014/main" id="{78DEA7F3-37E3-4E6F-B0C6-A54DE97CB56B}"/>
              </a:ext>
            </a:extLst>
          </p:cNvPr>
          <p:cNvSpPr/>
          <p:nvPr/>
        </p:nvSpPr>
        <p:spPr>
          <a:xfrm>
            <a:off x="125228" y="2051407"/>
            <a:ext cx="4885183" cy="461665"/>
          </a:xfrm>
          <a:prstGeom prst="rect">
            <a:avLst/>
          </a:prstGeom>
        </p:spPr>
        <p:txBody>
          <a:bodyPr wrap="none">
            <a:spAutoFit/>
          </a:bodyPr>
          <a:lstStyle/>
          <a:p>
            <a:r>
              <a:rPr lang="fr-FR" sz="2400" b="1" dirty="0">
                <a:solidFill>
                  <a:srgbClr val="002060"/>
                </a:solidFill>
              </a:rPr>
              <a:t>Doutes sur la naissance de Mahomet</a:t>
            </a:r>
            <a:endParaRPr lang="fr-FR" sz="2400" dirty="0">
              <a:solidFill>
                <a:srgbClr val="002060"/>
              </a:solidFill>
            </a:endParaRPr>
          </a:p>
        </p:txBody>
      </p:sp>
      <p:sp>
        <p:nvSpPr>
          <p:cNvPr id="10" name="ZoneTexte 9">
            <a:extLst>
              <a:ext uri="{FF2B5EF4-FFF2-40B4-BE49-F238E27FC236}">
                <a16:creationId xmlns:a16="http://schemas.microsoft.com/office/drawing/2014/main" id="{0ECD838D-6AA0-4827-B0D3-A691DEE262DD}"/>
              </a:ext>
            </a:extLst>
          </p:cNvPr>
          <p:cNvSpPr txBox="1"/>
          <p:nvPr/>
        </p:nvSpPr>
        <p:spPr>
          <a:xfrm>
            <a:off x="9276677" y="5093689"/>
            <a:ext cx="2915323" cy="1477328"/>
          </a:xfrm>
          <a:prstGeom prst="rect">
            <a:avLst/>
          </a:prstGeom>
          <a:noFill/>
        </p:spPr>
        <p:txBody>
          <a:bodyPr wrap="square" rtlCol="0">
            <a:spAutoFit/>
          </a:bodyPr>
          <a:lstStyle/>
          <a:p>
            <a:pPr algn="ctr"/>
            <a:r>
              <a:rPr lang="fr-FR" dirty="0">
                <a:solidFill>
                  <a:srgbClr val="002060"/>
                </a:solidFill>
              </a:rPr>
              <a:t>Détail d'une miniature du XIXe siècle représentant Mahomet et `Ali pendant l'exécution des Banu </a:t>
            </a:r>
            <a:r>
              <a:rPr lang="fr-FR" dirty="0" err="1">
                <a:solidFill>
                  <a:srgbClr val="002060"/>
                </a:solidFill>
              </a:rPr>
              <a:t>Qurayza</a:t>
            </a:r>
            <a:r>
              <a:rPr lang="fr-FR" dirty="0">
                <a:solidFill>
                  <a:srgbClr val="002060"/>
                </a:solidFill>
              </a:rPr>
              <a:t>.</a:t>
            </a:r>
          </a:p>
        </p:txBody>
      </p:sp>
      <p:pic>
        <p:nvPicPr>
          <p:cNvPr id="11" name="Image 10" descr="Une image contenant herbe&#10;&#10;Description générée automatiquement">
            <a:extLst>
              <a:ext uri="{FF2B5EF4-FFF2-40B4-BE49-F238E27FC236}">
                <a16:creationId xmlns:a16="http://schemas.microsoft.com/office/drawing/2014/main" id="{A3053EC7-1831-4FF0-A5BA-867F78C12E6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542439" y="2398956"/>
            <a:ext cx="2384708" cy="2642212"/>
          </a:xfrm>
          <a:prstGeom prst="rect">
            <a:avLst/>
          </a:prstGeom>
        </p:spPr>
      </p:pic>
      <p:sp>
        <p:nvSpPr>
          <p:cNvPr id="12" name="ZoneTexte 11">
            <a:extLst>
              <a:ext uri="{FF2B5EF4-FFF2-40B4-BE49-F238E27FC236}">
                <a16:creationId xmlns:a16="http://schemas.microsoft.com/office/drawing/2014/main" id="{3DAA0806-FC36-4521-B341-B11961D8753D}"/>
              </a:ext>
            </a:extLst>
          </p:cNvPr>
          <p:cNvSpPr txBox="1"/>
          <p:nvPr/>
        </p:nvSpPr>
        <p:spPr>
          <a:xfrm>
            <a:off x="125228" y="983767"/>
            <a:ext cx="11596744" cy="923330"/>
          </a:xfrm>
          <a:prstGeom prst="rect">
            <a:avLst/>
          </a:prstGeom>
          <a:noFill/>
        </p:spPr>
        <p:txBody>
          <a:bodyPr wrap="square" rtlCol="0">
            <a:spAutoFit/>
          </a:bodyPr>
          <a:lstStyle/>
          <a:p>
            <a:pPr algn="just"/>
            <a:r>
              <a:rPr lang="fr-FR" dirty="0">
                <a:solidFill>
                  <a:srgbClr val="002060"/>
                </a:solidFill>
              </a:rPr>
              <a:t>Peut-être cette situation inconfortable a peut-être créé aussi en eux un puissant désir de revanche sociale, de revalorisation ou de réparation et soif de reconnaissance (suite à leur statut d’orphelin, perçu, par eux, comme une humiliation ou un déclassement social). </a:t>
            </a:r>
          </a:p>
        </p:txBody>
      </p:sp>
    </p:spTree>
    <p:extLst>
      <p:ext uri="{BB962C8B-B14F-4D97-AF65-F5344CB8AC3E}">
        <p14:creationId xmlns:p14="http://schemas.microsoft.com/office/powerpoint/2010/main" val="528625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CA2DA05D-6BFF-4F25-B42B-D9311DA4459B}"/>
              </a:ext>
            </a:extLst>
          </p:cNvPr>
          <p:cNvSpPr>
            <a:spLocks noGrp="1"/>
          </p:cNvSpPr>
          <p:nvPr>
            <p:ph type="ftr" sz="quarter" idx="11"/>
          </p:nvPr>
        </p:nvSpPr>
        <p:spPr>
          <a:xfrm>
            <a:off x="8197327" y="6455223"/>
            <a:ext cx="2903668" cy="365125"/>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446624A8-73BA-4F92-AD68-C19F4FE5227C}"/>
              </a:ext>
            </a:extLst>
          </p:cNvPr>
          <p:cNvSpPr>
            <a:spLocks noGrp="1"/>
          </p:cNvSpPr>
          <p:nvPr>
            <p:ph type="sldNum" sz="quarter" idx="12"/>
          </p:nvPr>
        </p:nvSpPr>
        <p:spPr>
          <a:xfrm>
            <a:off x="11384558" y="6382058"/>
            <a:ext cx="682214" cy="365125"/>
          </a:xfrm>
        </p:spPr>
        <p:txBody>
          <a:bodyPr/>
          <a:lstStyle/>
          <a:p>
            <a:fld id="{82ED24CB-F714-4C55-80A9-09136448B171}" type="slidenum">
              <a:rPr lang="fr-FR" smtClean="0"/>
              <a:t>16</a:t>
            </a:fld>
            <a:endParaRPr lang="fr-FR"/>
          </a:p>
        </p:txBody>
      </p:sp>
      <p:sp>
        <p:nvSpPr>
          <p:cNvPr id="4" name="ZoneTexte 3">
            <a:extLst>
              <a:ext uri="{FF2B5EF4-FFF2-40B4-BE49-F238E27FC236}">
                <a16:creationId xmlns:a16="http://schemas.microsoft.com/office/drawing/2014/main" id="{ABA0B7D5-F389-4490-BE10-36A6D655CFE1}"/>
              </a:ext>
            </a:extLst>
          </p:cNvPr>
          <p:cNvSpPr txBox="1"/>
          <p:nvPr/>
        </p:nvSpPr>
        <p:spPr>
          <a:xfrm>
            <a:off x="125228" y="15594"/>
            <a:ext cx="7824673" cy="461665"/>
          </a:xfrm>
          <a:prstGeom prst="rect">
            <a:avLst/>
          </a:prstGeom>
          <a:noFill/>
        </p:spPr>
        <p:txBody>
          <a:bodyPr wrap="square" rtlCol="0">
            <a:spAutoFit/>
          </a:bodyPr>
          <a:lstStyle/>
          <a:p>
            <a:r>
              <a:rPr lang="fr-FR" sz="2400" b="1" dirty="0">
                <a:solidFill>
                  <a:srgbClr val="002060"/>
                </a:solidFill>
              </a:rPr>
              <a:t>D. La psychologie des prophètes (point de vue rationaliste)</a:t>
            </a:r>
          </a:p>
        </p:txBody>
      </p:sp>
      <p:sp>
        <p:nvSpPr>
          <p:cNvPr id="5" name="ZoneTexte 4">
            <a:extLst>
              <a:ext uri="{FF2B5EF4-FFF2-40B4-BE49-F238E27FC236}">
                <a16:creationId xmlns:a16="http://schemas.microsoft.com/office/drawing/2014/main" id="{F4BBD0A5-0970-4054-84C4-EE325FAEE67D}"/>
              </a:ext>
            </a:extLst>
          </p:cNvPr>
          <p:cNvSpPr txBox="1"/>
          <p:nvPr/>
        </p:nvSpPr>
        <p:spPr>
          <a:xfrm>
            <a:off x="125228" y="377783"/>
            <a:ext cx="1563723" cy="461665"/>
          </a:xfrm>
          <a:prstGeom prst="rect">
            <a:avLst/>
          </a:prstGeom>
          <a:noFill/>
        </p:spPr>
        <p:txBody>
          <a:bodyPr wrap="square" rtlCol="0">
            <a:spAutoFit/>
          </a:bodyPr>
          <a:lstStyle/>
          <a:p>
            <a:r>
              <a:rPr lang="fr-FR" sz="2400" b="1" dirty="0">
                <a:solidFill>
                  <a:srgbClr val="002060"/>
                </a:solidFill>
              </a:rPr>
              <a:t>Mahomet</a:t>
            </a:r>
          </a:p>
        </p:txBody>
      </p:sp>
      <p:sp>
        <p:nvSpPr>
          <p:cNvPr id="6" name="ZoneTexte 5">
            <a:extLst>
              <a:ext uri="{FF2B5EF4-FFF2-40B4-BE49-F238E27FC236}">
                <a16:creationId xmlns:a16="http://schemas.microsoft.com/office/drawing/2014/main" id="{E8BE46B4-B029-4FEE-AD9E-CCD39BCD50CE}"/>
              </a:ext>
            </a:extLst>
          </p:cNvPr>
          <p:cNvSpPr txBox="1"/>
          <p:nvPr/>
        </p:nvSpPr>
        <p:spPr>
          <a:xfrm>
            <a:off x="125228" y="699247"/>
            <a:ext cx="11941544" cy="5816977"/>
          </a:xfrm>
          <a:prstGeom prst="rect">
            <a:avLst/>
          </a:prstGeom>
          <a:noFill/>
        </p:spPr>
        <p:txBody>
          <a:bodyPr wrap="square" rtlCol="0">
            <a:spAutoFit/>
          </a:bodyPr>
          <a:lstStyle/>
          <a:p>
            <a:r>
              <a:rPr lang="fr-FR" sz="2400" b="1" dirty="0">
                <a:solidFill>
                  <a:srgbClr val="002060"/>
                </a:solidFill>
              </a:rPr>
              <a:t>Adolescent, sa participation à la guerre de al-</a:t>
            </a:r>
            <a:r>
              <a:rPr lang="fr-FR" sz="2400" b="1" dirty="0" err="1">
                <a:solidFill>
                  <a:srgbClr val="002060"/>
                </a:solidFill>
              </a:rPr>
              <a:t>Fijâr</a:t>
            </a:r>
            <a:endParaRPr lang="fr-FR" sz="2400" b="1" dirty="0">
              <a:solidFill>
                <a:srgbClr val="002060"/>
              </a:solidFill>
            </a:endParaRPr>
          </a:p>
          <a:p>
            <a:pPr algn="just"/>
            <a:r>
              <a:rPr lang="fr-FR" sz="2400" dirty="0">
                <a:solidFill>
                  <a:srgbClr val="002060"/>
                </a:solidFill>
              </a:rPr>
              <a:t>Selon la tradition, Mahomet appartenait à la tribu de </a:t>
            </a:r>
            <a:r>
              <a:rPr lang="fr-FR" sz="2400" dirty="0" err="1">
                <a:solidFill>
                  <a:srgbClr val="002060"/>
                </a:solidFill>
              </a:rPr>
              <a:t>Quraych</a:t>
            </a:r>
            <a:r>
              <a:rPr lang="fr-FR" sz="2400" dirty="0">
                <a:solidFill>
                  <a:srgbClr val="002060"/>
                </a:solidFill>
              </a:rPr>
              <a:t> (ou </a:t>
            </a:r>
            <a:r>
              <a:rPr lang="fr-FR" sz="2400" dirty="0" err="1">
                <a:solidFill>
                  <a:srgbClr val="002060"/>
                </a:solidFill>
              </a:rPr>
              <a:t>Koreish</a:t>
            </a:r>
            <a:r>
              <a:rPr lang="fr-FR" sz="2400" dirty="0">
                <a:solidFill>
                  <a:srgbClr val="002060"/>
                </a:solidFill>
              </a:rPr>
              <a:t>) et descendait (?) de Ghâlib, fils de </a:t>
            </a:r>
            <a:r>
              <a:rPr lang="fr-FR" sz="2400" dirty="0" err="1">
                <a:solidFill>
                  <a:srgbClr val="002060"/>
                </a:solidFill>
              </a:rPr>
              <a:t>Fihr</a:t>
            </a:r>
            <a:r>
              <a:rPr lang="fr-FR" sz="2400" dirty="0">
                <a:solidFill>
                  <a:srgbClr val="002060"/>
                </a:solidFill>
              </a:rPr>
              <a:t>, surnommé </a:t>
            </a:r>
            <a:r>
              <a:rPr lang="fr-FR" sz="2400" dirty="0" err="1">
                <a:solidFill>
                  <a:srgbClr val="002060"/>
                </a:solidFill>
              </a:rPr>
              <a:t>Quraych</a:t>
            </a:r>
            <a:r>
              <a:rPr lang="fr-FR" sz="2400" dirty="0">
                <a:solidFill>
                  <a:srgbClr val="002060"/>
                </a:solidFill>
              </a:rPr>
              <a:t>, guerrier puissant et redouté (un mythe ?).</a:t>
            </a:r>
          </a:p>
          <a:p>
            <a:pPr algn="just"/>
            <a:r>
              <a:rPr lang="fr-FR" sz="2400" dirty="0">
                <a:solidFill>
                  <a:srgbClr val="002060"/>
                </a:solidFill>
              </a:rPr>
              <a:t>Le jeune Mahomet, âgé de 14 ou 15 ans (ou 20 ans), a participé avec ses oncles aux combats de la guerre de al-</a:t>
            </a:r>
            <a:r>
              <a:rPr lang="fr-FR" sz="2400" dirty="0" err="1">
                <a:solidFill>
                  <a:srgbClr val="002060"/>
                </a:solidFill>
              </a:rPr>
              <a:t>Fijâr</a:t>
            </a:r>
            <a:r>
              <a:rPr lang="fr-FR" sz="2400" dirty="0">
                <a:solidFill>
                  <a:srgbClr val="002060"/>
                </a:solidFill>
              </a:rPr>
              <a:t> (signifiant en arabe immoral, sacrilège ou illégal, car ayant éclaté pendant les mois sacrés, Al-Ash-</a:t>
            </a:r>
            <a:r>
              <a:rPr lang="fr-FR" sz="2400" dirty="0" err="1">
                <a:solidFill>
                  <a:srgbClr val="002060"/>
                </a:solidFill>
              </a:rPr>
              <a:t>hur</a:t>
            </a:r>
            <a:r>
              <a:rPr lang="fr-FR" sz="2400" dirty="0">
                <a:solidFill>
                  <a:srgbClr val="002060"/>
                </a:solidFill>
              </a:rPr>
              <a:t> Al-</a:t>
            </a:r>
            <a:r>
              <a:rPr lang="fr-FR" sz="2400" dirty="0" err="1">
                <a:solidFill>
                  <a:srgbClr val="002060"/>
                </a:solidFill>
              </a:rPr>
              <a:t>Hurum</a:t>
            </a:r>
            <a:r>
              <a:rPr lang="fr-FR" sz="2400" dirty="0">
                <a:solidFill>
                  <a:srgbClr val="002060"/>
                </a:solidFill>
              </a:rPr>
              <a:t>, période interdisant les guerres), conflit opposant les Koraïchites aux bédouins </a:t>
            </a:r>
            <a:r>
              <a:rPr lang="fr-FR" sz="2400" dirty="0" err="1">
                <a:solidFill>
                  <a:srgbClr val="002060"/>
                </a:solidFill>
              </a:rPr>
              <a:t>Hawâzin</a:t>
            </a:r>
            <a:r>
              <a:rPr lang="fr-FR" sz="2400" dirty="0">
                <a:solidFill>
                  <a:srgbClr val="002060"/>
                </a:solidFill>
              </a:rPr>
              <a:t>, se terminant par la victoire des premiers (580-585) ([9], page 92-93). Selon le témoignage de Mahomet : "J'avais l'habitude de rendre les flèches (tirées par les ennemis) à mes oncles" (il aurait aussi porté des pierres sur ses épaules pour construire la </a:t>
            </a:r>
            <a:r>
              <a:rPr lang="fr-FR" sz="2400" dirty="0" err="1">
                <a:solidFill>
                  <a:srgbClr val="002060"/>
                </a:solidFill>
              </a:rPr>
              <a:t>kaaba</a:t>
            </a:r>
            <a:r>
              <a:rPr lang="fr-FR" sz="2400" dirty="0">
                <a:solidFill>
                  <a:srgbClr val="002060"/>
                </a:solidFill>
              </a:rPr>
              <a:t>).</a:t>
            </a:r>
          </a:p>
          <a:p>
            <a:pPr algn="just"/>
            <a:r>
              <a:rPr lang="fr-FR" dirty="0">
                <a:solidFill>
                  <a:srgbClr val="002060"/>
                </a:solidFill>
              </a:rPr>
              <a:t>a) Voir </a:t>
            </a:r>
            <a:r>
              <a:rPr lang="fr-FR" dirty="0" err="1">
                <a:solidFill>
                  <a:srgbClr val="002060"/>
                </a:solidFill>
              </a:rPr>
              <a:t>Sahîh</a:t>
            </a:r>
            <a:r>
              <a:rPr lang="fr-FR" dirty="0">
                <a:solidFill>
                  <a:srgbClr val="002060"/>
                </a:solidFill>
              </a:rPr>
              <a:t> AI-Bukhari, no. 374; </a:t>
            </a:r>
            <a:r>
              <a:rPr lang="fr-FR" dirty="0" err="1">
                <a:solidFill>
                  <a:srgbClr val="002060"/>
                </a:solidFill>
              </a:rPr>
              <a:t>Sahîh</a:t>
            </a:r>
            <a:r>
              <a:rPr lang="fr-FR" dirty="0">
                <a:solidFill>
                  <a:srgbClr val="002060"/>
                </a:solidFill>
              </a:rPr>
              <a:t> </a:t>
            </a:r>
            <a:r>
              <a:rPr lang="fr-FR" dirty="0" err="1">
                <a:solidFill>
                  <a:srgbClr val="002060"/>
                </a:solidFill>
              </a:rPr>
              <a:t>Muslim</a:t>
            </a:r>
            <a:r>
              <a:rPr lang="fr-FR" dirty="0">
                <a:solidFill>
                  <a:srgbClr val="002060"/>
                </a:solidFill>
              </a:rPr>
              <a:t>, non. 268.</a:t>
            </a:r>
          </a:p>
          <a:p>
            <a:pPr algn="just"/>
            <a:r>
              <a:rPr lang="fr-FR" dirty="0">
                <a:solidFill>
                  <a:srgbClr val="002060"/>
                </a:solidFill>
              </a:rPr>
              <a:t>b) Al-</a:t>
            </a:r>
            <a:r>
              <a:rPr lang="fr-FR" dirty="0" err="1">
                <a:solidFill>
                  <a:srgbClr val="002060"/>
                </a:solidFill>
              </a:rPr>
              <a:t>Bidâyah</a:t>
            </a:r>
            <a:r>
              <a:rPr lang="fr-FR" dirty="0">
                <a:solidFill>
                  <a:srgbClr val="002060"/>
                </a:solidFill>
              </a:rPr>
              <a:t>, 2: 292; At-</a:t>
            </a:r>
            <a:r>
              <a:rPr lang="fr-FR" dirty="0" err="1">
                <a:solidFill>
                  <a:srgbClr val="002060"/>
                </a:solidFill>
              </a:rPr>
              <a:t>Tabaqat</a:t>
            </a:r>
            <a:r>
              <a:rPr lang="fr-FR" dirty="0">
                <a:solidFill>
                  <a:srgbClr val="002060"/>
                </a:solidFill>
              </a:rPr>
              <a:t>, 1: 126-128; </a:t>
            </a:r>
            <a:r>
              <a:rPr lang="fr-FR" dirty="0" err="1">
                <a:solidFill>
                  <a:srgbClr val="002060"/>
                </a:solidFill>
              </a:rPr>
              <a:t>Gharib</a:t>
            </a:r>
            <a:r>
              <a:rPr lang="fr-FR" dirty="0">
                <a:solidFill>
                  <a:srgbClr val="002060"/>
                </a:solidFill>
              </a:rPr>
              <a:t> Al-Hadith, Ibn Al-</a:t>
            </a:r>
            <a:r>
              <a:rPr lang="fr-FR" dirty="0" err="1">
                <a:solidFill>
                  <a:srgbClr val="002060"/>
                </a:solidFill>
              </a:rPr>
              <a:t>Athir</a:t>
            </a:r>
            <a:r>
              <a:rPr lang="fr-FR" dirty="0">
                <a:solidFill>
                  <a:srgbClr val="002060"/>
                </a:solidFill>
              </a:rPr>
              <a:t>, 5h10.</a:t>
            </a:r>
          </a:p>
          <a:p>
            <a:pPr algn="just"/>
            <a:r>
              <a:rPr lang="fr-FR" sz="2400" dirty="0">
                <a:solidFill>
                  <a:srgbClr val="002060"/>
                </a:solidFill>
              </a:rPr>
              <a:t>Ces 5 ans de batailles sont peut-être importants dans la formation morale du jeune Mahomet. Ils lui auraient donné le goût de la guerre. Une expérience à peut-être rapprocher avec celle de Hitler "estafette", porteur d'ordres écrits de l'état-major, durant la 1</a:t>
            </a:r>
            <a:r>
              <a:rPr lang="fr-FR" sz="2400" baseline="30000" dirty="0">
                <a:solidFill>
                  <a:srgbClr val="002060"/>
                </a:solidFill>
              </a:rPr>
              <a:t>ère</a:t>
            </a:r>
            <a:r>
              <a:rPr lang="fr-FR" sz="2400" dirty="0">
                <a:solidFill>
                  <a:srgbClr val="002060"/>
                </a:solidFill>
              </a:rPr>
              <a:t> guerre mondiale, où il est reconnu pour son courage (croix de fer), comme l’aurait été aussi Mahomet.</a:t>
            </a:r>
          </a:p>
        </p:txBody>
      </p:sp>
    </p:spTree>
    <p:extLst>
      <p:ext uri="{BB962C8B-B14F-4D97-AF65-F5344CB8AC3E}">
        <p14:creationId xmlns:p14="http://schemas.microsoft.com/office/powerpoint/2010/main" val="2785546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CA2DA05D-6BFF-4F25-B42B-D9311DA4459B}"/>
              </a:ext>
            </a:extLst>
          </p:cNvPr>
          <p:cNvSpPr>
            <a:spLocks noGrp="1"/>
          </p:cNvSpPr>
          <p:nvPr>
            <p:ph type="ftr" sz="quarter" idx="11"/>
          </p:nvPr>
        </p:nvSpPr>
        <p:spPr>
          <a:xfrm>
            <a:off x="8700695" y="6498254"/>
            <a:ext cx="2903668" cy="365125"/>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446624A8-73BA-4F92-AD68-C19F4FE5227C}"/>
              </a:ext>
            </a:extLst>
          </p:cNvPr>
          <p:cNvSpPr>
            <a:spLocks noGrp="1"/>
          </p:cNvSpPr>
          <p:nvPr>
            <p:ph type="sldNum" sz="quarter" idx="12"/>
          </p:nvPr>
        </p:nvSpPr>
        <p:spPr>
          <a:xfrm>
            <a:off x="11263256" y="6356350"/>
            <a:ext cx="682214" cy="365125"/>
          </a:xfrm>
        </p:spPr>
        <p:txBody>
          <a:bodyPr/>
          <a:lstStyle/>
          <a:p>
            <a:fld id="{82ED24CB-F714-4C55-80A9-09136448B171}" type="slidenum">
              <a:rPr lang="fr-FR" smtClean="0"/>
              <a:t>17</a:t>
            </a:fld>
            <a:endParaRPr lang="fr-FR"/>
          </a:p>
        </p:txBody>
      </p:sp>
      <p:sp>
        <p:nvSpPr>
          <p:cNvPr id="4" name="ZoneTexte 3">
            <a:extLst>
              <a:ext uri="{FF2B5EF4-FFF2-40B4-BE49-F238E27FC236}">
                <a16:creationId xmlns:a16="http://schemas.microsoft.com/office/drawing/2014/main" id="{ABA0B7D5-F389-4490-BE10-36A6D655CFE1}"/>
              </a:ext>
            </a:extLst>
          </p:cNvPr>
          <p:cNvSpPr txBox="1"/>
          <p:nvPr/>
        </p:nvSpPr>
        <p:spPr>
          <a:xfrm>
            <a:off x="125228" y="146916"/>
            <a:ext cx="7824673" cy="461665"/>
          </a:xfrm>
          <a:prstGeom prst="rect">
            <a:avLst/>
          </a:prstGeom>
          <a:noFill/>
        </p:spPr>
        <p:txBody>
          <a:bodyPr wrap="square" rtlCol="0">
            <a:spAutoFit/>
          </a:bodyPr>
          <a:lstStyle/>
          <a:p>
            <a:r>
              <a:rPr lang="fr-FR" sz="2400" b="1" dirty="0">
                <a:solidFill>
                  <a:srgbClr val="002060"/>
                </a:solidFill>
              </a:rPr>
              <a:t>D. La psychologie des prophètes (point de vue rationaliste)</a:t>
            </a:r>
          </a:p>
        </p:txBody>
      </p:sp>
      <p:sp>
        <p:nvSpPr>
          <p:cNvPr id="5" name="ZoneTexte 4">
            <a:extLst>
              <a:ext uri="{FF2B5EF4-FFF2-40B4-BE49-F238E27FC236}">
                <a16:creationId xmlns:a16="http://schemas.microsoft.com/office/drawing/2014/main" id="{F4BBD0A5-0970-4054-84C4-EE325FAEE67D}"/>
              </a:ext>
            </a:extLst>
          </p:cNvPr>
          <p:cNvSpPr txBox="1"/>
          <p:nvPr/>
        </p:nvSpPr>
        <p:spPr>
          <a:xfrm>
            <a:off x="125228" y="522519"/>
            <a:ext cx="1563723" cy="461665"/>
          </a:xfrm>
          <a:prstGeom prst="rect">
            <a:avLst/>
          </a:prstGeom>
          <a:noFill/>
        </p:spPr>
        <p:txBody>
          <a:bodyPr wrap="square" rtlCol="0">
            <a:spAutoFit/>
          </a:bodyPr>
          <a:lstStyle/>
          <a:p>
            <a:r>
              <a:rPr lang="fr-FR" sz="2400" b="1" dirty="0">
                <a:solidFill>
                  <a:srgbClr val="002060"/>
                </a:solidFill>
              </a:rPr>
              <a:t>Mahomet</a:t>
            </a:r>
          </a:p>
        </p:txBody>
      </p:sp>
      <p:sp>
        <p:nvSpPr>
          <p:cNvPr id="6" name="ZoneTexte 5">
            <a:extLst>
              <a:ext uri="{FF2B5EF4-FFF2-40B4-BE49-F238E27FC236}">
                <a16:creationId xmlns:a16="http://schemas.microsoft.com/office/drawing/2014/main" id="{E8BE46B4-B029-4FEE-AD9E-CCD39BCD50CE}"/>
              </a:ext>
            </a:extLst>
          </p:cNvPr>
          <p:cNvSpPr txBox="1"/>
          <p:nvPr/>
        </p:nvSpPr>
        <p:spPr>
          <a:xfrm>
            <a:off x="125228" y="1259153"/>
            <a:ext cx="11820242" cy="5570756"/>
          </a:xfrm>
          <a:prstGeom prst="rect">
            <a:avLst/>
          </a:prstGeom>
          <a:noFill/>
        </p:spPr>
        <p:txBody>
          <a:bodyPr wrap="square" rtlCol="0">
            <a:spAutoFit/>
          </a:bodyPr>
          <a:lstStyle/>
          <a:p>
            <a:r>
              <a:rPr lang="fr-FR" sz="2400" dirty="0">
                <a:solidFill>
                  <a:srgbClr val="002060"/>
                </a:solidFill>
              </a:rPr>
              <a:t>Comme dans le cas de Joseph Smith, « Allah » a toujours inspiré au « prophète » des sourates qui ont « moralisé » son désir du moment, </a:t>
            </a:r>
            <a:r>
              <a:rPr lang="fr-FR" dirty="0">
                <a:solidFill>
                  <a:srgbClr val="002060"/>
                </a:solidFill>
              </a:rPr>
              <a:t>comme épouser la femme de son fils adoptif (Coran 33.4) </a:t>
            </a:r>
            <a:r>
              <a:rPr lang="fr-FR" sz="2400" dirty="0">
                <a:solidFill>
                  <a:srgbClr val="002060"/>
                </a:solidFill>
              </a:rPr>
              <a:t>:</a:t>
            </a:r>
          </a:p>
          <a:p>
            <a:pPr marL="342900" lvl="0" indent="-342900" algn="just">
              <a:buFont typeface="Arial" panose="020B0604020202020204" pitchFamily="34" charset="0"/>
              <a:buChar char="•"/>
            </a:pPr>
            <a:r>
              <a:rPr lang="fr-FR" dirty="0">
                <a:solidFill>
                  <a:srgbClr val="002060"/>
                </a:solidFill>
              </a:rPr>
              <a:t> Coran 2.106 « </a:t>
            </a:r>
            <a:r>
              <a:rPr lang="fr-FR" i="1" dirty="0">
                <a:solidFill>
                  <a:srgbClr val="002060"/>
                </a:solidFill>
              </a:rPr>
              <a:t>Si Nous abrogeons un verset quelconque ou que Nous le fassions oublier, Nous en apportons un meilleur, ou un semblable.</a:t>
            </a:r>
            <a:r>
              <a:rPr lang="fr-FR" dirty="0">
                <a:solidFill>
                  <a:srgbClr val="002060"/>
                </a:solidFill>
              </a:rPr>
              <a:t> Ne sais-tu pas qu'Allah est Omnipotent ? ».</a:t>
            </a:r>
          </a:p>
          <a:p>
            <a:pPr marL="285750" lvl="0" indent="-285750" algn="just">
              <a:buFont typeface="Arial" panose="020B0604020202020204" pitchFamily="34" charset="0"/>
              <a:buChar char="•"/>
            </a:pPr>
            <a:r>
              <a:rPr lang="fr-FR" dirty="0">
                <a:solidFill>
                  <a:srgbClr val="002060"/>
                </a:solidFill>
              </a:rPr>
              <a:t>Coran 16.101-012 « </a:t>
            </a:r>
            <a:r>
              <a:rPr lang="fr-FR" i="1" dirty="0">
                <a:solidFill>
                  <a:srgbClr val="002060"/>
                </a:solidFill>
              </a:rPr>
              <a:t>Quand Nous remplaçons un verset par un autre - et Allah sait mieux ce qu’Il fait descendre - ils disent : « Tu n’es qu’un menteur ». Mais la plupart d’entre eux ne savent pas</a:t>
            </a:r>
            <a:r>
              <a:rPr lang="fr-FR" dirty="0">
                <a:solidFill>
                  <a:srgbClr val="002060"/>
                </a:solidFill>
              </a:rPr>
              <a:t> ».</a:t>
            </a:r>
          </a:p>
          <a:p>
            <a:pPr marL="285750" lvl="0" indent="-285750" algn="just">
              <a:buFont typeface="Arial" panose="020B0604020202020204" pitchFamily="34" charset="0"/>
              <a:buChar char="•"/>
            </a:pPr>
            <a:r>
              <a:rPr lang="fr-FR" sz="2000" dirty="0">
                <a:solidFill>
                  <a:srgbClr val="002060"/>
                </a:solidFill>
              </a:rPr>
              <a:t>« </a:t>
            </a:r>
            <a:r>
              <a:rPr lang="fr-FR" sz="2000" b="1" i="1" dirty="0">
                <a:solidFill>
                  <a:srgbClr val="002060"/>
                </a:solidFill>
              </a:rPr>
              <a:t>Tout ce que Muhammad voulait, Allah le voulait pour lui. </a:t>
            </a:r>
            <a:r>
              <a:rPr lang="fr-FR" sz="2000" i="1" dirty="0">
                <a:solidFill>
                  <a:srgbClr val="002060"/>
                </a:solidFill>
              </a:rPr>
              <a:t>De la manière dont Muhammad réagissait, Allah réagissait avec lui. Tout ce que Muhammad désirait, Allah le désirait pour lui</a:t>
            </a:r>
            <a:r>
              <a:rPr lang="fr-FR" sz="2000" dirty="0">
                <a:solidFill>
                  <a:srgbClr val="002060"/>
                </a:solidFill>
              </a:rPr>
              <a:t> » (Al-Bukhari, Vol. 7:48).</a:t>
            </a:r>
          </a:p>
          <a:p>
            <a:pPr marL="285750" lvl="0" indent="-285750" algn="just">
              <a:buFont typeface="Arial" panose="020B0604020202020204" pitchFamily="34" charset="0"/>
              <a:buChar char="•"/>
            </a:pPr>
            <a:r>
              <a:rPr lang="fr-FR" dirty="0">
                <a:solidFill>
                  <a:srgbClr val="002060"/>
                </a:solidFill>
              </a:rPr>
              <a:t>« </a:t>
            </a:r>
            <a:r>
              <a:rPr lang="fr-FR" i="1" dirty="0">
                <a:solidFill>
                  <a:srgbClr val="002060"/>
                </a:solidFill>
              </a:rPr>
              <a:t>En révélant les versets qui ordonnaient la lutte, Allah abrogea ceux qui avaient recommandé aux croyants la patience</a:t>
            </a:r>
            <a:r>
              <a:rPr lang="fr-FR" dirty="0">
                <a:solidFill>
                  <a:srgbClr val="002060"/>
                </a:solidFill>
              </a:rPr>
              <a:t> » (Tabari, Histoire des prophètes et des rois, tome III, p. 125).</a:t>
            </a:r>
          </a:p>
          <a:p>
            <a:pPr marL="285750" lvl="0" indent="-285750" algn="just">
              <a:buFont typeface="Arial" panose="020B0604020202020204" pitchFamily="34" charset="0"/>
              <a:buChar char="•"/>
            </a:pPr>
            <a:r>
              <a:rPr lang="fr-FR" sz="2000" dirty="0">
                <a:solidFill>
                  <a:srgbClr val="002060"/>
                </a:solidFill>
              </a:rPr>
              <a:t>Aicha a rapporté : J’étais jalouse des femmes qui s’offraient au Messager de Dieu et je disais : « </a:t>
            </a:r>
            <a:r>
              <a:rPr lang="fr-FR" sz="2000" i="1" dirty="0">
                <a:solidFill>
                  <a:srgbClr val="002060"/>
                </a:solidFill>
              </a:rPr>
              <a:t>comment une femme peut-elle se donner ainsi ?</a:t>
            </a:r>
            <a:r>
              <a:rPr lang="fr-FR" sz="2000" dirty="0">
                <a:solidFill>
                  <a:srgbClr val="002060"/>
                </a:solidFill>
              </a:rPr>
              <a:t> » Puis, Dieu a révélé : « </a:t>
            </a:r>
            <a:r>
              <a:rPr lang="fr-FR" sz="2000" i="1" dirty="0">
                <a:solidFill>
                  <a:srgbClr val="002060"/>
                </a:solidFill>
              </a:rPr>
              <a:t>tu fais attendre qui tu veux d’entre elles et tu héberges chez toi qui tu veux. Puis il ne t’est fait aucun grief si tu invites chez toi l’une de celles que tu avais écartées</a:t>
            </a:r>
            <a:r>
              <a:rPr lang="fr-FR" sz="2000" dirty="0">
                <a:solidFill>
                  <a:srgbClr val="002060"/>
                </a:solidFill>
              </a:rPr>
              <a:t> » (33.51). J’ai dit : </a:t>
            </a:r>
            <a:r>
              <a:rPr lang="fr-FR" sz="2000" b="1" i="1" dirty="0">
                <a:solidFill>
                  <a:srgbClr val="002060"/>
                </a:solidFill>
              </a:rPr>
              <a:t>« il me semble que ton Seigneur se hâte de satisfaire tes désirs</a:t>
            </a:r>
            <a:r>
              <a:rPr lang="fr-FR" sz="2000" i="1" dirty="0">
                <a:solidFill>
                  <a:srgbClr val="002060"/>
                </a:solidFill>
              </a:rPr>
              <a:t> </a:t>
            </a:r>
            <a:r>
              <a:rPr lang="fr-FR" sz="2000" dirty="0">
                <a:solidFill>
                  <a:srgbClr val="002060"/>
                </a:solidFill>
              </a:rPr>
              <a:t>» (</a:t>
            </a:r>
            <a:r>
              <a:rPr lang="fr-FR" sz="2000" dirty="0" err="1">
                <a:solidFill>
                  <a:srgbClr val="002060"/>
                </a:solidFill>
              </a:rPr>
              <a:t>Sahih</a:t>
            </a:r>
            <a:r>
              <a:rPr lang="fr-FR" sz="2000" dirty="0">
                <a:solidFill>
                  <a:srgbClr val="002060"/>
                </a:solidFill>
              </a:rPr>
              <a:t> Mouslim, n°1464). [Le verset 33.51 légitime le fait de recevoir des femmes qui s’offrent à lui].</a:t>
            </a:r>
          </a:p>
          <a:p>
            <a:pPr marL="285750" indent="-285750">
              <a:buFont typeface="Arial" panose="020B0604020202020204" pitchFamily="34" charset="0"/>
              <a:buChar char="•"/>
            </a:pPr>
            <a:r>
              <a:rPr lang="fr-FR" sz="2000" dirty="0">
                <a:solidFill>
                  <a:srgbClr val="002060"/>
                </a:solidFill>
              </a:rPr>
              <a:t>Des versets le glorifient et incitaient les fidèles à l’adorer : Coran 48.1-2, 33.56, 33.21 etc. et à lui obéir : 59.7 etc. Certains versets légitiment, pour Mahomet, sa propre part du butin de guerre : Coran 8.1, 8.41, 59.6-7. </a:t>
            </a:r>
          </a:p>
          <a:p>
            <a:pPr marL="285750" indent="-285750">
              <a:buFont typeface="Arial" panose="020B0604020202020204" pitchFamily="34" charset="0"/>
              <a:buChar char="•"/>
            </a:pPr>
            <a:r>
              <a:rPr lang="fr-FR" sz="2000" dirty="0">
                <a:solidFill>
                  <a:srgbClr val="002060"/>
                </a:solidFill>
              </a:rPr>
              <a:t>"[Muhammad] est l'Envoyé de Dieu et le </a:t>
            </a:r>
            <a:r>
              <a:rPr lang="fr-FR" sz="2000" i="1" dirty="0">
                <a:solidFill>
                  <a:srgbClr val="002060"/>
                </a:solidFill>
              </a:rPr>
              <a:t>Sceau des Prophètes</a:t>
            </a:r>
            <a:r>
              <a:rPr lang="fr-FR" sz="2000" dirty="0">
                <a:solidFill>
                  <a:srgbClr val="002060"/>
                </a:solidFill>
              </a:rPr>
              <a:t>.", Coran 33.40.</a:t>
            </a:r>
          </a:p>
        </p:txBody>
      </p:sp>
      <p:sp>
        <p:nvSpPr>
          <p:cNvPr id="7" name="Rectangle 6">
            <a:extLst>
              <a:ext uri="{FF2B5EF4-FFF2-40B4-BE49-F238E27FC236}">
                <a16:creationId xmlns:a16="http://schemas.microsoft.com/office/drawing/2014/main" id="{97C3992D-04A0-48C7-8D3D-71E03078A7FE}"/>
              </a:ext>
            </a:extLst>
          </p:cNvPr>
          <p:cNvSpPr/>
          <p:nvPr/>
        </p:nvSpPr>
        <p:spPr>
          <a:xfrm>
            <a:off x="125228" y="892602"/>
            <a:ext cx="3700565" cy="461665"/>
          </a:xfrm>
          <a:prstGeom prst="rect">
            <a:avLst/>
          </a:prstGeom>
        </p:spPr>
        <p:txBody>
          <a:bodyPr wrap="none">
            <a:spAutoFit/>
          </a:bodyPr>
          <a:lstStyle/>
          <a:p>
            <a:r>
              <a:rPr lang="fr-FR" sz="2400" b="1" dirty="0">
                <a:solidFill>
                  <a:srgbClr val="002060"/>
                </a:solidFill>
              </a:rPr>
              <a:t>Des révélations opportunes</a:t>
            </a:r>
            <a:endParaRPr lang="fr-FR" sz="2400" dirty="0">
              <a:solidFill>
                <a:srgbClr val="002060"/>
              </a:solidFill>
            </a:endParaRPr>
          </a:p>
        </p:txBody>
      </p:sp>
    </p:spTree>
    <p:extLst>
      <p:ext uri="{BB962C8B-B14F-4D97-AF65-F5344CB8AC3E}">
        <p14:creationId xmlns:p14="http://schemas.microsoft.com/office/powerpoint/2010/main" val="1054174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C56C3505-D28B-46A0-84FC-C9E4F850CC80}"/>
              </a:ext>
            </a:extLst>
          </p:cNvPr>
          <p:cNvSpPr>
            <a:spLocks noGrp="1"/>
          </p:cNvSpPr>
          <p:nvPr>
            <p:ph type="ftr" sz="quarter" idx="11"/>
          </p:nvPr>
        </p:nvSpPr>
        <p:spPr>
          <a:xfrm>
            <a:off x="5410200" y="6572262"/>
            <a:ext cx="2903668" cy="277644"/>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95F284E0-AD3D-4151-9464-2EB2F66FF086}"/>
              </a:ext>
            </a:extLst>
          </p:cNvPr>
          <p:cNvSpPr>
            <a:spLocks noGrp="1"/>
          </p:cNvSpPr>
          <p:nvPr>
            <p:ph type="sldNum" sz="quarter" idx="12"/>
          </p:nvPr>
        </p:nvSpPr>
        <p:spPr>
          <a:xfrm>
            <a:off x="11510681" y="6400800"/>
            <a:ext cx="527125" cy="354024"/>
          </a:xfrm>
        </p:spPr>
        <p:txBody>
          <a:bodyPr/>
          <a:lstStyle/>
          <a:p>
            <a:fld id="{82ED24CB-F714-4C55-80A9-09136448B171}" type="slidenum">
              <a:rPr lang="fr-FR" smtClean="0"/>
              <a:t>18</a:t>
            </a:fld>
            <a:endParaRPr lang="fr-FR"/>
          </a:p>
        </p:txBody>
      </p:sp>
      <p:sp>
        <p:nvSpPr>
          <p:cNvPr id="4" name="ZoneTexte 3">
            <a:extLst>
              <a:ext uri="{FF2B5EF4-FFF2-40B4-BE49-F238E27FC236}">
                <a16:creationId xmlns:a16="http://schemas.microsoft.com/office/drawing/2014/main" id="{3A0E3AAC-36AD-4949-A5CF-54C0721E8EA5}"/>
              </a:ext>
            </a:extLst>
          </p:cNvPr>
          <p:cNvSpPr txBox="1"/>
          <p:nvPr/>
        </p:nvSpPr>
        <p:spPr>
          <a:xfrm>
            <a:off x="154194" y="16015"/>
            <a:ext cx="8265738" cy="461665"/>
          </a:xfrm>
          <a:prstGeom prst="rect">
            <a:avLst/>
          </a:prstGeom>
          <a:noFill/>
        </p:spPr>
        <p:txBody>
          <a:bodyPr wrap="square" rtlCol="0">
            <a:spAutoFit/>
          </a:bodyPr>
          <a:lstStyle/>
          <a:p>
            <a:r>
              <a:rPr lang="fr-FR" sz="2400" b="1" dirty="0">
                <a:solidFill>
                  <a:srgbClr val="002060"/>
                </a:solidFill>
              </a:rPr>
              <a:t>D. La psychologie des prophètes (point de vue rationaliste)</a:t>
            </a:r>
          </a:p>
        </p:txBody>
      </p:sp>
      <p:sp>
        <p:nvSpPr>
          <p:cNvPr id="5" name="Rectangle 4">
            <a:extLst>
              <a:ext uri="{FF2B5EF4-FFF2-40B4-BE49-F238E27FC236}">
                <a16:creationId xmlns:a16="http://schemas.microsoft.com/office/drawing/2014/main" id="{79ABAA50-5968-47E8-A5B5-8A74C50789F8}"/>
              </a:ext>
            </a:extLst>
          </p:cNvPr>
          <p:cNvSpPr/>
          <p:nvPr/>
        </p:nvSpPr>
        <p:spPr>
          <a:xfrm>
            <a:off x="154193" y="473204"/>
            <a:ext cx="3718454" cy="461665"/>
          </a:xfrm>
          <a:prstGeom prst="rect">
            <a:avLst/>
          </a:prstGeom>
        </p:spPr>
        <p:txBody>
          <a:bodyPr wrap="none">
            <a:spAutoFit/>
          </a:bodyPr>
          <a:lstStyle/>
          <a:p>
            <a:r>
              <a:rPr lang="fr-FR" sz="2400" b="1" dirty="0">
                <a:solidFill>
                  <a:srgbClr val="002060"/>
                </a:solidFill>
              </a:rPr>
              <a:t>La psychologie des gourous </a:t>
            </a:r>
            <a:endParaRPr lang="fr-FR" sz="2400" dirty="0"/>
          </a:p>
        </p:txBody>
      </p:sp>
      <p:sp>
        <p:nvSpPr>
          <p:cNvPr id="6" name="ZoneTexte 5">
            <a:extLst>
              <a:ext uri="{FF2B5EF4-FFF2-40B4-BE49-F238E27FC236}">
                <a16:creationId xmlns:a16="http://schemas.microsoft.com/office/drawing/2014/main" id="{42BD06AE-C30E-49A6-B1F1-20A095166092}"/>
              </a:ext>
            </a:extLst>
          </p:cNvPr>
          <p:cNvSpPr txBox="1"/>
          <p:nvPr/>
        </p:nvSpPr>
        <p:spPr>
          <a:xfrm>
            <a:off x="154193" y="876700"/>
            <a:ext cx="11883613" cy="6001643"/>
          </a:xfrm>
          <a:prstGeom prst="rect">
            <a:avLst/>
          </a:prstGeom>
          <a:noFill/>
        </p:spPr>
        <p:txBody>
          <a:bodyPr wrap="square" rtlCol="0">
            <a:spAutoFit/>
          </a:bodyPr>
          <a:lstStyle/>
          <a:p>
            <a:pPr algn="just"/>
            <a:r>
              <a:rPr lang="fr-FR" sz="2400" b="1" i="1" dirty="0">
                <a:solidFill>
                  <a:srgbClr val="002060"/>
                </a:solidFill>
              </a:rPr>
              <a:t>Gourou</a:t>
            </a:r>
            <a:r>
              <a:rPr lang="fr-FR" sz="2400" dirty="0">
                <a:solidFill>
                  <a:srgbClr val="002060"/>
                </a:solidFill>
              </a:rPr>
              <a:t> : Maître d'une secte, se servant de son influence et </a:t>
            </a:r>
            <a:r>
              <a:rPr lang="fr-FR" sz="2400" i="1" dirty="0">
                <a:solidFill>
                  <a:srgbClr val="002060"/>
                </a:solidFill>
              </a:rPr>
              <a:t>de manipulations, généralement sur fond de théories religieuses</a:t>
            </a:r>
            <a:r>
              <a:rPr lang="fr-FR" sz="2400" dirty="0">
                <a:solidFill>
                  <a:srgbClr val="002060"/>
                </a:solidFill>
              </a:rPr>
              <a:t>, pour asservir des disciples _ lui devant souvent une obéissance absolue et aveugle _, pour obtenir d’eux du pouvoir / de la puissance, des faveurs financières ou sexuelles. Le gourou : </a:t>
            </a:r>
          </a:p>
          <a:p>
            <a:pPr algn="just"/>
            <a:r>
              <a:rPr lang="fr-FR" sz="2400" dirty="0">
                <a:solidFill>
                  <a:srgbClr val="002060"/>
                </a:solidFill>
              </a:rPr>
              <a:t>=&gt; souffre d’un trouble de la personnalité narcissique (mégalomanie, quérulence, combativité extrême, soucis permanent de son apparence et de sa position dans le monde …).</a:t>
            </a:r>
          </a:p>
          <a:p>
            <a:pPr algn="just"/>
            <a:r>
              <a:rPr lang="fr-FR" sz="2400" dirty="0">
                <a:solidFill>
                  <a:srgbClr val="002060"/>
                </a:solidFill>
              </a:rPr>
              <a:t>=&gt; est un génie très imaginatif, inventif, jusqu’à la mythomanie (comme Joseph Smith, fondateur de la religion mormone, </a:t>
            </a:r>
            <a:r>
              <a:rPr lang="fr-FR" sz="2400" dirty="0" err="1">
                <a:solidFill>
                  <a:srgbClr val="002060"/>
                </a:solidFill>
              </a:rPr>
              <a:t>Raël</a:t>
            </a:r>
            <a:r>
              <a:rPr lang="fr-FR" sz="2400" dirty="0">
                <a:solidFill>
                  <a:srgbClr val="002060"/>
                </a:solidFill>
              </a:rPr>
              <a:t>, Jim Jones, Mahomet …).</a:t>
            </a:r>
          </a:p>
          <a:p>
            <a:pPr algn="just"/>
            <a:r>
              <a:rPr lang="fr-FR" sz="2400" dirty="0">
                <a:solidFill>
                  <a:srgbClr val="002060"/>
                </a:solidFill>
              </a:rPr>
              <a:t>=&gt; est un génie opportuniste, ayant toujours réponse à tout, sachant sans cesse rebondir, ne se démontant jamais,</a:t>
            </a:r>
          </a:p>
          <a:p>
            <a:pPr algn="just"/>
            <a:r>
              <a:rPr lang="fr-FR" sz="2400" dirty="0">
                <a:solidFill>
                  <a:srgbClr val="002060"/>
                </a:solidFill>
              </a:rPr>
              <a:t>=&gt; a continuellement un culot monstre et jamais aucune culpabilisation [c’est éventuellement un psychopathe],</a:t>
            </a:r>
          </a:p>
          <a:p>
            <a:pPr algn="just"/>
            <a:r>
              <a:rPr lang="fr-FR" sz="2400" dirty="0">
                <a:solidFill>
                  <a:srgbClr val="002060"/>
                </a:solidFill>
              </a:rPr>
              <a:t>=&gt; reçoit des « révélations divines » opportunes, bien arrangeantes (comme par hasard), souvent allant dans le sens de ses désirs </a:t>
            </a:r>
            <a:r>
              <a:rPr lang="fr-FR" sz="2000" dirty="0">
                <a:solidFill>
                  <a:srgbClr val="002060"/>
                </a:solidFill>
              </a:rPr>
              <a:t>(comme avec, par exemple, la révélation 132, qui autorisait Joseph Smith à pouvoir prendre plusieurs épouses ([7], pages 80-81) – une façon de légitimer religieusement la polygamie et sa « frénésie sexuelle »).</a:t>
            </a:r>
          </a:p>
        </p:txBody>
      </p:sp>
    </p:spTree>
    <p:extLst>
      <p:ext uri="{BB962C8B-B14F-4D97-AF65-F5344CB8AC3E}">
        <p14:creationId xmlns:p14="http://schemas.microsoft.com/office/powerpoint/2010/main" val="1607901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EFE52791-87B1-4306-A0EE-B8CFCE33C82B}"/>
              </a:ext>
            </a:extLst>
          </p:cNvPr>
          <p:cNvSpPr>
            <a:spLocks noGrp="1"/>
          </p:cNvSpPr>
          <p:nvPr>
            <p:ph type="ftr" sz="quarter" idx="11"/>
          </p:nvPr>
        </p:nvSpPr>
        <p:spPr>
          <a:xfrm>
            <a:off x="3436172" y="6439403"/>
            <a:ext cx="4114800" cy="365125"/>
          </a:xfrm>
        </p:spPr>
        <p:txBody>
          <a:bodyPr/>
          <a:lstStyle/>
          <a:p>
            <a:r>
              <a:rPr lang="fr-FR"/>
              <a:t>Les religions à l'épreuve de l'esprit critique</a:t>
            </a:r>
          </a:p>
        </p:txBody>
      </p:sp>
      <p:sp>
        <p:nvSpPr>
          <p:cNvPr id="3" name="Espace réservé du numéro de diapositive 2">
            <a:extLst>
              <a:ext uri="{FF2B5EF4-FFF2-40B4-BE49-F238E27FC236}">
                <a16:creationId xmlns:a16="http://schemas.microsoft.com/office/drawing/2014/main" id="{307BFFD1-17E9-4629-98B5-17AE29AE1932}"/>
              </a:ext>
            </a:extLst>
          </p:cNvPr>
          <p:cNvSpPr>
            <a:spLocks noGrp="1"/>
          </p:cNvSpPr>
          <p:nvPr>
            <p:ph type="sldNum" sz="quarter" idx="12"/>
          </p:nvPr>
        </p:nvSpPr>
        <p:spPr>
          <a:xfrm>
            <a:off x="11353800" y="6356351"/>
            <a:ext cx="744966" cy="406736"/>
          </a:xfrm>
        </p:spPr>
        <p:txBody>
          <a:bodyPr/>
          <a:lstStyle/>
          <a:p>
            <a:fld id="{82ED24CB-F714-4C55-80A9-09136448B171}" type="slidenum">
              <a:rPr lang="fr-FR" smtClean="0"/>
              <a:t>19</a:t>
            </a:fld>
            <a:endParaRPr lang="fr-FR"/>
          </a:p>
        </p:txBody>
      </p:sp>
      <p:sp>
        <p:nvSpPr>
          <p:cNvPr id="6" name="ZoneTexte 5">
            <a:extLst>
              <a:ext uri="{FF2B5EF4-FFF2-40B4-BE49-F238E27FC236}">
                <a16:creationId xmlns:a16="http://schemas.microsoft.com/office/drawing/2014/main" id="{9EFE6E46-7E41-4619-AB6F-79E4CCD8F927}"/>
              </a:ext>
            </a:extLst>
          </p:cNvPr>
          <p:cNvSpPr txBox="1"/>
          <p:nvPr/>
        </p:nvSpPr>
        <p:spPr>
          <a:xfrm>
            <a:off x="189773" y="236034"/>
            <a:ext cx="9499003" cy="461665"/>
          </a:xfrm>
          <a:prstGeom prst="rect">
            <a:avLst/>
          </a:prstGeom>
          <a:noFill/>
        </p:spPr>
        <p:txBody>
          <a:bodyPr wrap="square" rtlCol="0">
            <a:spAutoFit/>
          </a:bodyPr>
          <a:lstStyle/>
          <a:p>
            <a:r>
              <a:rPr lang="fr-FR" sz="2400" b="1" dirty="0">
                <a:solidFill>
                  <a:srgbClr val="002060"/>
                </a:solidFill>
              </a:rPr>
              <a:t>D2. La psychologie des croyants (point de vue rationaliste)</a:t>
            </a:r>
          </a:p>
        </p:txBody>
      </p:sp>
      <p:sp>
        <p:nvSpPr>
          <p:cNvPr id="7" name="Rectangle 6">
            <a:extLst>
              <a:ext uri="{FF2B5EF4-FFF2-40B4-BE49-F238E27FC236}">
                <a16:creationId xmlns:a16="http://schemas.microsoft.com/office/drawing/2014/main" id="{4B01232C-5D66-472E-93E5-64E3A64F7307}"/>
              </a:ext>
            </a:extLst>
          </p:cNvPr>
          <p:cNvSpPr/>
          <p:nvPr/>
        </p:nvSpPr>
        <p:spPr>
          <a:xfrm>
            <a:off x="189773" y="1537904"/>
            <a:ext cx="11803211" cy="2308324"/>
          </a:xfrm>
          <a:prstGeom prst="rect">
            <a:avLst/>
          </a:prstGeom>
        </p:spPr>
        <p:txBody>
          <a:bodyPr wrap="square">
            <a:spAutoFit/>
          </a:bodyPr>
          <a:lstStyle/>
          <a:p>
            <a:pPr algn="just" eaLnBrk="0" fontAlgn="base" hangingPunct="0"/>
            <a:r>
              <a:rPr lang="fr-FR" sz="2400" dirty="0">
                <a:solidFill>
                  <a:srgbClr val="002060"/>
                </a:solidFill>
              </a:rPr>
              <a:t>Les premiers croyants trouvaient les expériences des sujets suffisamment éloignées de la sphère de la vie normale pour être comprises comme le produit d'une relation très inhabituelle avec une force divine [en fonction de leurs croyances, en des forces surnaturelles omnipotentes et omniscientes, celles de l’époque].</a:t>
            </a:r>
          </a:p>
          <a:p>
            <a:pPr algn="just" eaLnBrk="0" fontAlgn="base" hangingPunct="0"/>
            <a:r>
              <a:rPr lang="fr-FR" sz="2400" dirty="0">
                <a:solidFill>
                  <a:srgbClr val="002060"/>
                </a:solidFill>
              </a:rPr>
              <a:t>Ils n’avaient pas la connaissance (« scientifique ») suffisante pour comprendre que ces prophètes souffraient peut-être de psychopathologies complexes.</a:t>
            </a:r>
          </a:p>
        </p:txBody>
      </p:sp>
      <p:sp>
        <p:nvSpPr>
          <p:cNvPr id="8" name="ZoneTexte 7">
            <a:extLst>
              <a:ext uri="{FF2B5EF4-FFF2-40B4-BE49-F238E27FC236}">
                <a16:creationId xmlns:a16="http://schemas.microsoft.com/office/drawing/2014/main" id="{8A311ADF-1F97-4058-A0DE-2F9B6C8F3275}"/>
              </a:ext>
            </a:extLst>
          </p:cNvPr>
          <p:cNvSpPr txBox="1"/>
          <p:nvPr/>
        </p:nvSpPr>
        <p:spPr>
          <a:xfrm>
            <a:off x="189773" y="966773"/>
            <a:ext cx="8934497" cy="461665"/>
          </a:xfrm>
          <a:prstGeom prst="rect">
            <a:avLst/>
          </a:prstGeom>
          <a:noFill/>
        </p:spPr>
        <p:txBody>
          <a:bodyPr wrap="none" rtlCol="0">
            <a:spAutoFit/>
          </a:bodyPr>
          <a:lstStyle/>
          <a:p>
            <a:r>
              <a:rPr lang="fr-FR" sz="2400" b="1" dirty="0">
                <a:solidFill>
                  <a:srgbClr val="002060"/>
                </a:solidFill>
              </a:rPr>
              <a:t>E. L’interprétation du prophétisme, du messianisme par les croyants</a:t>
            </a:r>
          </a:p>
        </p:txBody>
      </p:sp>
      <p:sp>
        <p:nvSpPr>
          <p:cNvPr id="9" name="Rectangle 8">
            <a:extLst>
              <a:ext uri="{FF2B5EF4-FFF2-40B4-BE49-F238E27FC236}">
                <a16:creationId xmlns:a16="http://schemas.microsoft.com/office/drawing/2014/main" id="{F425CE4C-337D-4F6D-AE1E-F341EFB3E473}"/>
              </a:ext>
            </a:extLst>
          </p:cNvPr>
          <p:cNvSpPr/>
          <p:nvPr/>
        </p:nvSpPr>
        <p:spPr>
          <a:xfrm>
            <a:off x="7771240" y="6252633"/>
            <a:ext cx="3190169" cy="369332"/>
          </a:xfrm>
          <a:prstGeom prst="rect">
            <a:avLst/>
          </a:prstGeom>
        </p:spPr>
        <p:txBody>
          <a:bodyPr wrap="none">
            <a:spAutoFit/>
          </a:bodyPr>
          <a:lstStyle/>
          <a:p>
            <a:pPr algn="ctr"/>
            <a:r>
              <a:rPr lang="fr-FR" dirty="0">
                <a:solidFill>
                  <a:srgbClr val="002060"/>
                </a:solidFill>
              </a:rPr>
              <a:t>le voyage nocturne du prophète</a:t>
            </a:r>
          </a:p>
        </p:txBody>
      </p:sp>
      <p:sp>
        <p:nvSpPr>
          <p:cNvPr id="10" name="ZoneTexte 9">
            <a:extLst>
              <a:ext uri="{FF2B5EF4-FFF2-40B4-BE49-F238E27FC236}">
                <a16:creationId xmlns:a16="http://schemas.microsoft.com/office/drawing/2014/main" id="{02E8086E-3209-48D6-A6A8-BD4C9507BE26}"/>
              </a:ext>
            </a:extLst>
          </p:cNvPr>
          <p:cNvSpPr txBox="1"/>
          <p:nvPr/>
        </p:nvSpPr>
        <p:spPr>
          <a:xfrm>
            <a:off x="771389" y="6260655"/>
            <a:ext cx="2062103" cy="369332"/>
          </a:xfrm>
          <a:prstGeom prst="rect">
            <a:avLst/>
          </a:prstGeom>
          <a:noFill/>
        </p:spPr>
        <p:txBody>
          <a:bodyPr wrap="none" rtlCol="0">
            <a:spAutoFit/>
          </a:bodyPr>
          <a:lstStyle/>
          <a:p>
            <a:pPr algn="ctr"/>
            <a:r>
              <a:rPr lang="fr-FR" dirty="0">
                <a:solidFill>
                  <a:srgbClr val="002060"/>
                </a:solidFill>
              </a:rPr>
              <a:t>L’ascension de Jésus</a:t>
            </a:r>
          </a:p>
        </p:txBody>
      </p:sp>
      <p:pic>
        <p:nvPicPr>
          <p:cNvPr id="12" name="Image 11" descr="Une image contenant personne, intérieur&#10;&#10;Description générée automatiquement">
            <a:extLst>
              <a:ext uri="{FF2B5EF4-FFF2-40B4-BE49-F238E27FC236}">
                <a16:creationId xmlns:a16="http://schemas.microsoft.com/office/drawing/2014/main" id="{156E3E87-93B7-4C0C-9391-03B30D4E52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389" y="4071253"/>
            <a:ext cx="2143125" cy="2143125"/>
          </a:xfrm>
          <a:prstGeom prst="rect">
            <a:avLst/>
          </a:prstGeom>
        </p:spPr>
      </p:pic>
      <p:pic>
        <p:nvPicPr>
          <p:cNvPr id="14" name="Image 13" descr="Une image contenant clipart&#10;&#10;Description générée automatiquement">
            <a:extLst>
              <a:ext uri="{FF2B5EF4-FFF2-40B4-BE49-F238E27FC236}">
                <a16:creationId xmlns:a16="http://schemas.microsoft.com/office/drawing/2014/main" id="{FDF432F5-41E8-4BA9-8C77-E60D6B8F80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37636" y="3720878"/>
            <a:ext cx="1857375" cy="2466975"/>
          </a:xfrm>
          <a:prstGeom prst="rect">
            <a:avLst/>
          </a:prstGeom>
        </p:spPr>
      </p:pic>
    </p:spTree>
    <p:extLst>
      <p:ext uri="{BB962C8B-B14F-4D97-AF65-F5344CB8AC3E}">
        <p14:creationId xmlns:p14="http://schemas.microsoft.com/office/powerpoint/2010/main" val="315913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519927D4-0BDA-44B5-9A7B-381427197BAD}"/>
              </a:ext>
            </a:extLst>
          </p:cNvPr>
          <p:cNvSpPr>
            <a:spLocks noGrp="1"/>
          </p:cNvSpPr>
          <p:nvPr>
            <p:ph type="ftr" sz="quarter" idx="11"/>
          </p:nvPr>
        </p:nvSpPr>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064832CA-DCEE-41C6-B634-14D9B8F1B4A5}"/>
              </a:ext>
            </a:extLst>
          </p:cNvPr>
          <p:cNvSpPr>
            <a:spLocks noGrp="1"/>
          </p:cNvSpPr>
          <p:nvPr>
            <p:ph type="sldNum" sz="quarter" idx="12"/>
          </p:nvPr>
        </p:nvSpPr>
        <p:spPr/>
        <p:txBody>
          <a:bodyPr/>
          <a:lstStyle/>
          <a:p>
            <a:fld id="{82ED24CB-F714-4C55-80A9-09136448B171}" type="slidenum">
              <a:rPr lang="fr-FR" smtClean="0"/>
              <a:t>2</a:t>
            </a:fld>
            <a:endParaRPr lang="fr-FR" dirty="0"/>
          </a:p>
        </p:txBody>
      </p:sp>
      <p:sp>
        <p:nvSpPr>
          <p:cNvPr id="4" name="ZoneTexte 3">
            <a:extLst>
              <a:ext uri="{FF2B5EF4-FFF2-40B4-BE49-F238E27FC236}">
                <a16:creationId xmlns:a16="http://schemas.microsoft.com/office/drawing/2014/main" id="{29458A2C-AAE3-4E38-824A-1CFBE5222078}"/>
              </a:ext>
            </a:extLst>
          </p:cNvPr>
          <p:cNvSpPr txBox="1"/>
          <p:nvPr/>
        </p:nvSpPr>
        <p:spPr>
          <a:xfrm>
            <a:off x="1492955" y="198982"/>
            <a:ext cx="9720738" cy="1015663"/>
          </a:xfrm>
          <a:prstGeom prst="rect">
            <a:avLst/>
          </a:prstGeom>
          <a:noFill/>
        </p:spPr>
        <p:txBody>
          <a:bodyPr wrap="none" rtlCol="0">
            <a:spAutoFit/>
          </a:bodyPr>
          <a:lstStyle/>
          <a:p>
            <a:pPr algn="ctr"/>
            <a:r>
              <a:rPr lang="fr-FR" sz="6000" b="1" dirty="0">
                <a:solidFill>
                  <a:srgbClr val="002060"/>
                </a:solidFill>
              </a:rPr>
              <a:t>Les religions face à la science</a:t>
            </a:r>
            <a:r>
              <a:rPr lang="fr-FR" sz="1200" b="1" dirty="0">
                <a:solidFill>
                  <a:srgbClr val="002060"/>
                </a:solidFill>
              </a:rPr>
              <a:t>)</a:t>
            </a:r>
          </a:p>
        </p:txBody>
      </p:sp>
      <p:sp>
        <p:nvSpPr>
          <p:cNvPr id="5" name="ZoneTexte 4">
            <a:extLst>
              <a:ext uri="{FF2B5EF4-FFF2-40B4-BE49-F238E27FC236}">
                <a16:creationId xmlns:a16="http://schemas.microsoft.com/office/drawing/2014/main" id="{09C79D4B-FB53-4754-A4EA-FD9DD370281B}"/>
              </a:ext>
            </a:extLst>
          </p:cNvPr>
          <p:cNvSpPr txBox="1"/>
          <p:nvPr/>
        </p:nvSpPr>
        <p:spPr>
          <a:xfrm>
            <a:off x="2740093" y="1375902"/>
            <a:ext cx="7437998" cy="584775"/>
          </a:xfrm>
          <a:prstGeom prst="rect">
            <a:avLst/>
          </a:prstGeom>
          <a:noFill/>
        </p:spPr>
        <p:txBody>
          <a:bodyPr wrap="none" rtlCol="0">
            <a:spAutoFit/>
          </a:bodyPr>
          <a:lstStyle/>
          <a:p>
            <a:pPr algn="ctr"/>
            <a:r>
              <a:rPr lang="fr-FR" sz="3200" i="1" dirty="0">
                <a:solidFill>
                  <a:srgbClr val="002060"/>
                </a:solidFill>
              </a:rPr>
              <a:t>Un point de vue rationaliste sur les religions</a:t>
            </a:r>
          </a:p>
        </p:txBody>
      </p:sp>
      <p:pic>
        <p:nvPicPr>
          <p:cNvPr id="9" name="Image 8" descr="Une image contenant texte, carte&#10;&#10;Description générée automatiquement">
            <a:extLst>
              <a:ext uri="{FF2B5EF4-FFF2-40B4-BE49-F238E27FC236}">
                <a16:creationId xmlns:a16="http://schemas.microsoft.com/office/drawing/2014/main" id="{5EAA86BD-DB8A-4E66-AE1A-61E2CBCB68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2807414"/>
            <a:ext cx="6858000" cy="3171825"/>
          </a:xfrm>
          <a:prstGeom prst="rect">
            <a:avLst/>
          </a:prstGeom>
        </p:spPr>
      </p:pic>
      <p:pic>
        <p:nvPicPr>
          <p:cNvPr id="12" name="Image 11">
            <a:extLst>
              <a:ext uri="{FF2B5EF4-FFF2-40B4-BE49-F238E27FC236}">
                <a16:creationId xmlns:a16="http://schemas.microsoft.com/office/drawing/2014/main" id="{D4F7C959-10FF-4A4D-A597-5771350BBD6E}"/>
              </a:ext>
            </a:extLst>
          </p:cNvPr>
          <p:cNvPicPr>
            <a:picLocks noChangeAspect="1"/>
          </p:cNvPicPr>
          <p:nvPr/>
        </p:nvPicPr>
        <p:blipFill>
          <a:blip r:embed="rId3"/>
          <a:stretch>
            <a:fillRect/>
          </a:stretch>
        </p:blipFill>
        <p:spPr>
          <a:xfrm>
            <a:off x="284348" y="3540838"/>
            <a:ext cx="542925" cy="1704975"/>
          </a:xfrm>
          <a:prstGeom prst="rect">
            <a:avLst/>
          </a:prstGeom>
        </p:spPr>
      </p:pic>
      <p:sp>
        <p:nvSpPr>
          <p:cNvPr id="13" name="ZoneTexte 12">
            <a:extLst>
              <a:ext uri="{FF2B5EF4-FFF2-40B4-BE49-F238E27FC236}">
                <a16:creationId xmlns:a16="http://schemas.microsoft.com/office/drawing/2014/main" id="{1EBAAA32-82D6-4DE6-BD6B-B058106B6399}"/>
              </a:ext>
            </a:extLst>
          </p:cNvPr>
          <p:cNvSpPr txBox="1"/>
          <p:nvPr/>
        </p:nvSpPr>
        <p:spPr>
          <a:xfrm>
            <a:off x="983960" y="2137707"/>
            <a:ext cx="4021231" cy="4401205"/>
          </a:xfrm>
          <a:prstGeom prst="rect">
            <a:avLst/>
          </a:prstGeom>
          <a:noFill/>
        </p:spPr>
        <p:txBody>
          <a:bodyPr wrap="square" rtlCol="0">
            <a:spAutoFit/>
          </a:bodyPr>
          <a:lstStyle/>
          <a:p>
            <a:pPr algn="just"/>
            <a:r>
              <a:rPr lang="fr-FR" sz="2800" b="1" dirty="0">
                <a:solidFill>
                  <a:srgbClr val="7030A0"/>
                </a:solidFill>
              </a:rPr>
              <a:t>Attention ! Le point de vue présenté est celui des rationalistes, mais non nécessairement la réalité intrinsèque des religions. </a:t>
            </a:r>
          </a:p>
          <a:p>
            <a:pPr algn="just"/>
            <a:r>
              <a:rPr lang="fr-FR" sz="2800" b="1" dirty="0">
                <a:solidFill>
                  <a:srgbClr val="7030A0"/>
                </a:solidFill>
              </a:rPr>
              <a:t>Il ne correspond pas nécessairement à une vérité ultérieure ou ultime, encore inconnue pour l’instant (?).</a:t>
            </a:r>
          </a:p>
        </p:txBody>
      </p:sp>
    </p:spTree>
    <p:extLst>
      <p:ext uri="{BB962C8B-B14F-4D97-AF65-F5344CB8AC3E}">
        <p14:creationId xmlns:p14="http://schemas.microsoft.com/office/powerpoint/2010/main" val="474939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a:xfrm>
            <a:off x="10255038" y="6352143"/>
            <a:ext cx="1467522" cy="369331"/>
          </a:xfrm>
        </p:spPr>
        <p:txBody>
          <a:bodyPr/>
          <a:lstStyle/>
          <a:p>
            <a:fld id="{82ED24CB-F714-4C55-80A9-09136448B171}" type="slidenum">
              <a:rPr lang="fr-FR" smtClean="0"/>
              <a:t>20</a:t>
            </a:fld>
            <a:endParaRPr lang="fr-FR"/>
          </a:p>
        </p:txBody>
      </p:sp>
      <p:sp>
        <p:nvSpPr>
          <p:cNvPr id="2" name="ZoneTexte 1">
            <a:extLst>
              <a:ext uri="{FF2B5EF4-FFF2-40B4-BE49-F238E27FC236}">
                <a16:creationId xmlns:a16="http://schemas.microsoft.com/office/drawing/2014/main" id="{AA424768-5D91-44FD-B251-3FE8AB14D767}"/>
              </a:ext>
            </a:extLst>
          </p:cNvPr>
          <p:cNvSpPr txBox="1"/>
          <p:nvPr/>
        </p:nvSpPr>
        <p:spPr>
          <a:xfrm>
            <a:off x="212699" y="237660"/>
            <a:ext cx="10467191" cy="461665"/>
          </a:xfrm>
          <a:prstGeom prst="rect">
            <a:avLst/>
          </a:prstGeom>
          <a:noFill/>
        </p:spPr>
        <p:txBody>
          <a:bodyPr wrap="square" rtlCol="0">
            <a:spAutoFit/>
          </a:bodyPr>
          <a:lstStyle/>
          <a:p>
            <a:r>
              <a:rPr lang="fr-FR" sz="2400" b="1" dirty="0">
                <a:solidFill>
                  <a:srgbClr val="002060"/>
                </a:solidFill>
              </a:rPr>
              <a:t>F. Les arguments en faveur des religions : Leurs apports positifs</a:t>
            </a:r>
          </a:p>
        </p:txBody>
      </p:sp>
      <p:sp>
        <p:nvSpPr>
          <p:cNvPr id="3" name="ZoneTexte 2">
            <a:extLst>
              <a:ext uri="{FF2B5EF4-FFF2-40B4-BE49-F238E27FC236}">
                <a16:creationId xmlns:a16="http://schemas.microsoft.com/office/drawing/2014/main" id="{99D482E0-78D1-4EE4-9A02-2A43D3E9576D}"/>
              </a:ext>
            </a:extLst>
          </p:cNvPr>
          <p:cNvSpPr txBox="1"/>
          <p:nvPr/>
        </p:nvSpPr>
        <p:spPr>
          <a:xfrm>
            <a:off x="96819" y="1000233"/>
            <a:ext cx="11811896" cy="2308324"/>
          </a:xfrm>
          <a:prstGeom prst="rect">
            <a:avLst/>
          </a:prstGeom>
          <a:noFill/>
        </p:spPr>
        <p:txBody>
          <a:bodyPr wrap="square" rtlCol="0">
            <a:spAutoFit/>
          </a:bodyPr>
          <a:lstStyle/>
          <a:p>
            <a:pPr marL="457200" indent="-457200" algn="just">
              <a:buFont typeface="+mj-lt"/>
              <a:buAutoNum type="arabicPeriod"/>
            </a:pPr>
            <a:r>
              <a:rPr lang="fr-FR" sz="2400" dirty="0">
                <a:solidFill>
                  <a:srgbClr val="002060"/>
                </a:solidFill>
              </a:rPr>
              <a:t>Apport d’un </a:t>
            </a:r>
            <a:r>
              <a:rPr lang="fr-FR" sz="2400" b="1" dirty="0">
                <a:solidFill>
                  <a:srgbClr val="002060"/>
                </a:solidFill>
              </a:rPr>
              <a:t>réconfort</a:t>
            </a:r>
            <a:r>
              <a:rPr lang="fr-FR" sz="2400" dirty="0">
                <a:solidFill>
                  <a:srgbClr val="002060"/>
                </a:solidFill>
              </a:rPr>
              <a:t>, permettant de mieux résister aux épreuves, à la dépression, grâce à l’entretien d’espoirs (d’être sauvé, protégé par Dieu, de survivre, après la mort, dans « l’au-delà » …).</a:t>
            </a:r>
          </a:p>
          <a:p>
            <a:pPr marL="457200" indent="-457200" algn="just">
              <a:buFont typeface="+mj-lt"/>
              <a:buAutoNum type="arabicPeriod"/>
            </a:pPr>
            <a:r>
              <a:rPr lang="fr-FR" sz="2400" dirty="0">
                <a:solidFill>
                  <a:srgbClr val="002060"/>
                </a:solidFill>
              </a:rPr>
              <a:t>Apport d’une </a:t>
            </a:r>
            <a:r>
              <a:rPr lang="fr-FR" sz="2400" b="1" dirty="0">
                <a:solidFill>
                  <a:srgbClr val="002060"/>
                </a:solidFill>
              </a:rPr>
              <a:t>morale civilisatrice</a:t>
            </a:r>
            <a:r>
              <a:rPr lang="fr-FR" sz="2400" dirty="0">
                <a:solidFill>
                  <a:srgbClr val="002060"/>
                </a:solidFill>
              </a:rPr>
              <a:t>, d’un guide, permettant de réguler les comportements, les passions, agissant contre l’intérêt de la communauté ou de société,</a:t>
            </a:r>
          </a:p>
          <a:p>
            <a:pPr marL="457200" indent="-457200" algn="just">
              <a:buFont typeface="+mj-lt"/>
              <a:buAutoNum type="arabicPeriod"/>
            </a:pPr>
            <a:r>
              <a:rPr lang="fr-FR" sz="2400" b="1" dirty="0">
                <a:solidFill>
                  <a:srgbClr val="002060"/>
                </a:solidFill>
              </a:rPr>
              <a:t>Resserrement des liens et de la cohésion sociale </a:t>
            </a:r>
            <a:r>
              <a:rPr lang="fr-FR" sz="2400" dirty="0">
                <a:solidFill>
                  <a:srgbClr val="002060"/>
                </a:solidFill>
              </a:rPr>
              <a:t>entre fidèles du groupe religieux.</a:t>
            </a:r>
          </a:p>
        </p:txBody>
      </p:sp>
      <p:pic>
        <p:nvPicPr>
          <p:cNvPr id="7" name="Image 6" descr="Une image contenant personne, intérieur, peluche, ours&#10;&#10;Description générée automatiquement">
            <a:extLst>
              <a:ext uri="{FF2B5EF4-FFF2-40B4-BE49-F238E27FC236}">
                <a16:creationId xmlns:a16="http://schemas.microsoft.com/office/drawing/2014/main" id="{09E7D128-C770-4BA3-8165-6A459C5639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561" y="3760892"/>
            <a:ext cx="2628900" cy="1743075"/>
          </a:xfrm>
          <a:prstGeom prst="rect">
            <a:avLst/>
          </a:prstGeom>
        </p:spPr>
      </p:pic>
      <p:pic>
        <p:nvPicPr>
          <p:cNvPr id="9" name="Image 8" descr="Une image contenant candélabre&#10;&#10;Description générée automatiquement">
            <a:extLst>
              <a:ext uri="{FF2B5EF4-FFF2-40B4-BE49-F238E27FC236}">
                <a16:creationId xmlns:a16="http://schemas.microsoft.com/office/drawing/2014/main" id="{BAF52A15-D748-4C87-9BCD-3A08ABF3C3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38779" y="3782463"/>
            <a:ext cx="2143125" cy="2143125"/>
          </a:xfrm>
          <a:prstGeom prst="rect">
            <a:avLst/>
          </a:prstGeom>
        </p:spPr>
      </p:pic>
      <p:pic>
        <p:nvPicPr>
          <p:cNvPr id="11" name="Image 10" descr="Une image contenant jouet&#10;&#10;Description générée automatiquement">
            <a:extLst>
              <a:ext uri="{FF2B5EF4-FFF2-40B4-BE49-F238E27FC236}">
                <a16:creationId xmlns:a16="http://schemas.microsoft.com/office/drawing/2014/main" id="{B719302D-2440-45D5-95F0-573328D11D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7015" y="3517903"/>
            <a:ext cx="1876425" cy="2438400"/>
          </a:xfrm>
          <a:prstGeom prst="rect">
            <a:avLst/>
          </a:prstGeom>
        </p:spPr>
      </p:pic>
      <p:sp>
        <p:nvSpPr>
          <p:cNvPr id="12" name="ZoneTexte 11">
            <a:extLst>
              <a:ext uri="{FF2B5EF4-FFF2-40B4-BE49-F238E27FC236}">
                <a16:creationId xmlns:a16="http://schemas.microsoft.com/office/drawing/2014/main" id="{F38634DE-703D-4719-BF9F-142CD0ED8036}"/>
              </a:ext>
            </a:extLst>
          </p:cNvPr>
          <p:cNvSpPr txBox="1"/>
          <p:nvPr/>
        </p:nvSpPr>
        <p:spPr>
          <a:xfrm>
            <a:off x="5236420" y="5956442"/>
            <a:ext cx="1947842" cy="369332"/>
          </a:xfrm>
          <a:prstGeom prst="rect">
            <a:avLst/>
          </a:prstGeom>
          <a:noFill/>
        </p:spPr>
        <p:txBody>
          <a:bodyPr wrap="none" rtlCol="0">
            <a:spAutoFit/>
          </a:bodyPr>
          <a:lstStyle/>
          <a:p>
            <a:pPr algn="ctr"/>
            <a:r>
              <a:rPr lang="fr-FR" dirty="0">
                <a:solidFill>
                  <a:srgbClr val="7030A0"/>
                </a:solidFill>
              </a:rPr>
              <a:t>Béquilles mentales</a:t>
            </a:r>
          </a:p>
        </p:txBody>
      </p:sp>
      <p:sp>
        <p:nvSpPr>
          <p:cNvPr id="13" name="ZoneTexte 12">
            <a:extLst>
              <a:ext uri="{FF2B5EF4-FFF2-40B4-BE49-F238E27FC236}">
                <a16:creationId xmlns:a16="http://schemas.microsoft.com/office/drawing/2014/main" id="{55C1AC3D-8CDD-4F35-9D93-CC53C2897343}"/>
              </a:ext>
            </a:extLst>
          </p:cNvPr>
          <p:cNvSpPr txBox="1"/>
          <p:nvPr/>
        </p:nvSpPr>
        <p:spPr>
          <a:xfrm>
            <a:off x="212699" y="5602423"/>
            <a:ext cx="2628900" cy="646331"/>
          </a:xfrm>
          <a:prstGeom prst="rect">
            <a:avLst/>
          </a:prstGeom>
          <a:noFill/>
        </p:spPr>
        <p:txBody>
          <a:bodyPr wrap="square" rtlCol="0">
            <a:spAutoFit/>
          </a:bodyPr>
          <a:lstStyle/>
          <a:p>
            <a:pPr algn="ctr"/>
            <a:r>
              <a:rPr lang="fr-FR" dirty="0">
                <a:solidFill>
                  <a:srgbClr val="7030A0"/>
                </a:solidFill>
              </a:rPr>
              <a:t>Le doudou rassurant de notre enfance</a:t>
            </a:r>
          </a:p>
        </p:txBody>
      </p:sp>
      <p:sp>
        <p:nvSpPr>
          <p:cNvPr id="14" name="ZoneTexte 13">
            <a:extLst>
              <a:ext uri="{FF2B5EF4-FFF2-40B4-BE49-F238E27FC236}">
                <a16:creationId xmlns:a16="http://schemas.microsoft.com/office/drawing/2014/main" id="{3735D75E-CB8A-455A-93E4-A39761EF8B2B}"/>
              </a:ext>
            </a:extLst>
          </p:cNvPr>
          <p:cNvSpPr txBox="1"/>
          <p:nvPr/>
        </p:nvSpPr>
        <p:spPr>
          <a:xfrm>
            <a:off x="3342205" y="5986879"/>
            <a:ext cx="1098762" cy="369332"/>
          </a:xfrm>
          <a:prstGeom prst="rect">
            <a:avLst/>
          </a:prstGeom>
          <a:noFill/>
        </p:spPr>
        <p:txBody>
          <a:bodyPr wrap="none" rtlCol="0">
            <a:spAutoFit/>
          </a:bodyPr>
          <a:lstStyle/>
          <a:p>
            <a:pPr algn="ctr"/>
            <a:r>
              <a:rPr lang="fr-FR" dirty="0">
                <a:solidFill>
                  <a:srgbClr val="7030A0"/>
                </a:solidFill>
              </a:rPr>
              <a:t>Père Noël</a:t>
            </a:r>
          </a:p>
        </p:txBody>
      </p:sp>
      <p:sp>
        <p:nvSpPr>
          <p:cNvPr id="15" name="Rectangle 14">
            <a:extLst>
              <a:ext uri="{FF2B5EF4-FFF2-40B4-BE49-F238E27FC236}">
                <a16:creationId xmlns:a16="http://schemas.microsoft.com/office/drawing/2014/main" id="{877C0B5D-994D-4F97-B4C3-865AFFC076E6}"/>
              </a:ext>
            </a:extLst>
          </p:cNvPr>
          <p:cNvSpPr/>
          <p:nvPr/>
        </p:nvSpPr>
        <p:spPr>
          <a:xfrm>
            <a:off x="7568332" y="5860676"/>
            <a:ext cx="4394518" cy="646331"/>
          </a:xfrm>
          <a:prstGeom prst="rect">
            <a:avLst/>
          </a:prstGeom>
        </p:spPr>
        <p:txBody>
          <a:bodyPr wrap="square">
            <a:spAutoFit/>
          </a:bodyPr>
          <a:lstStyle/>
          <a:p>
            <a:pPr algn="ctr"/>
            <a:r>
              <a:rPr lang="fr-FR" dirty="0">
                <a:solidFill>
                  <a:srgbClr val="7030A0"/>
                </a:solidFill>
              </a:rPr>
              <a:t>Jésus et ses apôtres selon les témoins de Jéhovah</a:t>
            </a:r>
          </a:p>
        </p:txBody>
      </p:sp>
      <p:pic>
        <p:nvPicPr>
          <p:cNvPr id="17" name="Image 16">
            <a:extLst>
              <a:ext uri="{FF2B5EF4-FFF2-40B4-BE49-F238E27FC236}">
                <a16:creationId xmlns:a16="http://schemas.microsoft.com/office/drawing/2014/main" id="{99DB0C1B-5127-4A0D-BBD1-A27345ECEFC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81035" y="3935969"/>
            <a:ext cx="3569112" cy="1784556"/>
          </a:xfrm>
          <a:prstGeom prst="rect">
            <a:avLst/>
          </a:prstGeom>
        </p:spPr>
      </p:pic>
    </p:spTree>
    <p:extLst>
      <p:ext uri="{BB962C8B-B14F-4D97-AF65-F5344CB8AC3E}">
        <p14:creationId xmlns:p14="http://schemas.microsoft.com/office/powerpoint/2010/main" val="327140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a:xfrm>
            <a:off x="4038600" y="6521806"/>
            <a:ext cx="4114800" cy="365125"/>
          </a:xfrm>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p:txBody>
          <a:bodyPr/>
          <a:lstStyle/>
          <a:p>
            <a:fld id="{82ED24CB-F714-4C55-80A9-09136448B171}" type="slidenum">
              <a:rPr lang="fr-FR" smtClean="0"/>
              <a:t>21</a:t>
            </a:fld>
            <a:endParaRPr lang="fr-FR"/>
          </a:p>
        </p:txBody>
      </p:sp>
      <p:sp>
        <p:nvSpPr>
          <p:cNvPr id="2" name="Rectangle 1">
            <a:extLst>
              <a:ext uri="{FF2B5EF4-FFF2-40B4-BE49-F238E27FC236}">
                <a16:creationId xmlns:a16="http://schemas.microsoft.com/office/drawing/2014/main" id="{996C2C2C-6532-428A-AD90-3DA30C48B577}"/>
              </a:ext>
            </a:extLst>
          </p:cNvPr>
          <p:cNvSpPr/>
          <p:nvPr/>
        </p:nvSpPr>
        <p:spPr>
          <a:xfrm>
            <a:off x="225911" y="685032"/>
            <a:ext cx="7691717" cy="824227"/>
          </a:xfrm>
          <a:prstGeom prst="rect">
            <a:avLst/>
          </a:prstGeom>
        </p:spPr>
        <p:txBody>
          <a:bodyPr wrap="square">
            <a:spAutoFit/>
          </a:bodyPr>
          <a:lstStyle/>
          <a:p>
            <a:r>
              <a:rPr lang="fr-FR" sz="2400" dirty="0">
                <a:solidFill>
                  <a:srgbClr val="002060"/>
                </a:solidFill>
                <a:cs typeface="Arial" panose="020B0604020202020204" pitchFamily="34" charset="0"/>
              </a:rPr>
              <a:t>D</a:t>
            </a:r>
            <a:r>
              <a:rPr lang="fr-FR" sz="2400" b="0" i="0" dirty="0">
                <a:solidFill>
                  <a:srgbClr val="002060"/>
                </a:solidFill>
                <a:effectLst/>
                <a:cs typeface="Arial" panose="020B0604020202020204" pitchFamily="34" charset="0"/>
              </a:rPr>
              <a:t>ans les années 1940, le psychologue </a:t>
            </a:r>
            <a:r>
              <a:rPr lang="fr-FR" sz="2400" b="0" i="0" u="none" strike="noStrike" dirty="0">
                <a:solidFill>
                  <a:srgbClr val="002060"/>
                </a:solidFill>
                <a:effectLst/>
                <a:cs typeface="Arial" panose="020B0604020202020204" pitchFamily="34" charset="0"/>
                <a:hlinkClick r:id="rId2" tooltip="Abraham Maslow">
                  <a:extLst>
                    <a:ext uri="{A12FA001-AC4F-418D-AE19-62706E023703}">
                      <ahyp:hlinkClr xmlns:ahyp="http://schemas.microsoft.com/office/drawing/2018/hyperlinkcolor" val="tx"/>
                    </a:ext>
                  </a:extLst>
                </a:hlinkClick>
              </a:rPr>
              <a:t>Abraham Maslow</a:t>
            </a:r>
            <a:r>
              <a:rPr lang="fr-FR" sz="2400" b="0" i="0" u="none" strike="noStrike" dirty="0">
                <a:solidFill>
                  <a:srgbClr val="002060"/>
                </a:solidFill>
                <a:effectLst/>
                <a:cs typeface="Arial" panose="020B0604020202020204" pitchFamily="34" charset="0"/>
              </a:rPr>
              <a:t> </a:t>
            </a:r>
            <a:r>
              <a:rPr lang="fr-FR" sz="2400" dirty="0">
                <a:solidFill>
                  <a:srgbClr val="002060"/>
                </a:solidFill>
                <a:cs typeface="Arial" panose="020B0604020202020204" pitchFamily="34" charset="0"/>
              </a:rPr>
              <a:t>hiérarchise les besoins humains :</a:t>
            </a:r>
            <a:r>
              <a:rPr lang="fr-FR" sz="2400" u="none" strike="noStrike" dirty="0">
                <a:solidFill>
                  <a:srgbClr val="002060"/>
                </a:solidFill>
                <a:cs typeface="Arial" panose="020B0604020202020204" pitchFamily="34" charset="0"/>
              </a:rPr>
              <a:t> </a:t>
            </a:r>
            <a:endParaRPr lang="fr-FR" sz="2400" dirty="0">
              <a:solidFill>
                <a:srgbClr val="002060"/>
              </a:solidFill>
              <a:cs typeface="Arial" panose="020B0604020202020204" pitchFamily="34" charset="0"/>
            </a:endParaRPr>
          </a:p>
        </p:txBody>
      </p:sp>
      <p:sp>
        <p:nvSpPr>
          <p:cNvPr id="3" name="Rectangle 2">
            <a:extLst>
              <a:ext uri="{FF2B5EF4-FFF2-40B4-BE49-F238E27FC236}">
                <a16:creationId xmlns:a16="http://schemas.microsoft.com/office/drawing/2014/main" id="{674916F3-9A16-41E8-9EF8-8F9584C2EFE2}"/>
              </a:ext>
            </a:extLst>
          </p:cNvPr>
          <p:cNvSpPr/>
          <p:nvPr/>
        </p:nvSpPr>
        <p:spPr>
          <a:xfrm>
            <a:off x="1857038" y="1681777"/>
            <a:ext cx="4363122" cy="66697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i="1" dirty="0">
                <a:solidFill>
                  <a:srgbClr val="002060"/>
                </a:solidFill>
              </a:rPr>
              <a:t>Besoin d'</a:t>
            </a:r>
            <a:r>
              <a:rPr lang="fr-FR" sz="2400" i="1" u="sng" dirty="0">
                <a:solidFill>
                  <a:srgbClr val="002060"/>
                </a:solidFill>
                <a:hlinkClick r:id="rId3">
                  <a:extLst>
                    <a:ext uri="{A12FA001-AC4F-418D-AE19-62706E023703}">
                      <ahyp:hlinkClr xmlns:ahyp="http://schemas.microsoft.com/office/drawing/2018/hyperlinkcolor" val="tx"/>
                    </a:ext>
                  </a:extLst>
                </a:hlinkClick>
              </a:rPr>
              <a:t>accomplissement de soi</a:t>
            </a:r>
            <a:endParaRPr lang="fr-FR" sz="2400" dirty="0">
              <a:solidFill>
                <a:srgbClr val="002060"/>
              </a:solidFill>
            </a:endParaRPr>
          </a:p>
        </p:txBody>
      </p:sp>
      <p:sp>
        <p:nvSpPr>
          <p:cNvPr id="6" name="Rectangle 5">
            <a:extLst>
              <a:ext uri="{FF2B5EF4-FFF2-40B4-BE49-F238E27FC236}">
                <a16:creationId xmlns:a16="http://schemas.microsoft.com/office/drawing/2014/main" id="{C7F98DEC-657E-4179-86FF-7FFBAF0F609F}"/>
              </a:ext>
            </a:extLst>
          </p:cNvPr>
          <p:cNvSpPr/>
          <p:nvPr/>
        </p:nvSpPr>
        <p:spPr>
          <a:xfrm>
            <a:off x="1254609" y="2348751"/>
            <a:ext cx="5920739" cy="91658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i="1" dirty="0">
                <a:solidFill>
                  <a:srgbClr val="002060"/>
                </a:solidFill>
              </a:rPr>
              <a:t>Besoins d'</a:t>
            </a:r>
            <a:r>
              <a:rPr lang="fr-FR" sz="2400" i="1" dirty="0">
                <a:solidFill>
                  <a:srgbClr val="002060"/>
                </a:solidFill>
                <a:hlinkClick r:id="rId4" tooltip="Estime de soi">
                  <a:extLst>
                    <a:ext uri="{A12FA001-AC4F-418D-AE19-62706E023703}">
                      <ahyp:hlinkClr xmlns:ahyp="http://schemas.microsoft.com/office/drawing/2018/hyperlinkcolor" val="tx"/>
                    </a:ext>
                  </a:extLst>
                </a:hlinkClick>
              </a:rPr>
              <a:t>estime</a:t>
            </a:r>
            <a:r>
              <a:rPr lang="fr-FR" sz="2400" dirty="0">
                <a:solidFill>
                  <a:srgbClr val="002060"/>
                </a:solidFill>
              </a:rPr>
              <a:t> (confiance et respect de soi, </a:t>
            </a:r>
            <a:r>
              <a:rPr lang="fr-FR" sz="2400" b="1" dirty="0">
                <a:solidFill>
                  <a:srgbClr val="002060"/>
                </a:solidFill>
              </a:rPr>
              <a:t>reconnaissance</a:t>
            </a:r>
            <a:r>
              <a:rPr lang="fr-FR" sz="2400" dirty="0">
                <a:solidFill>
                  <a:srgbClr val="002060"/>
                </a:solidFill>
              </a:rPr>
              <a:t> et appréciation des autres)</a:t>
            </a:r>
          </a:p>
        </p:txBody>
      </p:sp>
      <p:sp>
        <p:nvSpPr>
          <p:cNvPr id="7" name="Rectangle 6">
            <a:extLst>
              <a:ext uri="{FF2B5EF4-FFF2-40B4-BE49-F238E27FC236}">
                <a16:creationId xmlns:a16="http://schemas.microsoft.com/office/drawing/2014/main" id="{C0C679EB-B106-40D3-A768-CA67638A60A9}"/>
              </a:ext>
            </a:extLst>
          </p:cNvPr>
          <p:cNvSpPr/>
          <p:nvPr/>
        </p:nvSpPr>
        <p:spPr>
          <a:xfrm>
            <a:off x="914400" y="3265337"/>
            <a:ext cx="6615952" cy="91658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i="1" dirty="0">
                <a:solidFill>
                  <a:srgbClr val="002060"/>
                </a:solidFill>
              </a:rPr>
              <a:t>Besoins d'appartenance et d'amour</a:t>
            </a:r>
            <a:r>
              <a:rPr lang="fr-FR" sz="2400" dirty="0">
                <a:solidFill>
                  <a:srgbClr val="002060"/>
                </a:solidFill>
              </a:rPr>
              <a:t> </a:t>
            </a:r>
            <a:br>
              <a:rPr lang="fr-FR" sz="2400" dirty="0">
                <a:solidFill>
                  <a:srgbClr val="002060"/>
                </a:solidFill>
              </a:rPr>
            </a:br>
            <a:r>
              <a:rPr lang="fr-FR" sz="2400" dirty="0">
                <a:solidFill>
                  <a:srgbClr val="002060"/>
                </a:solidFill>
              </a:rPr>
              <a:t>(affection des autres)</a:t>
            </a:r>
          </a:p>
        </p:txBody>
      </p:sp>
      <p:sp>
        <p:nvSpPr>
          <p:cNvPr id="8" name="Rectangle 7">
            <a:extLst>
              <a:ext uri="{FF2B5EF4-FFF2-40B4-BE49-F238E27FC236}">
                <a16:creationId xmlns:a16="http://schemas.microsoft.com/office/drawing/2014/main" id="{2F67C337-6E0D-44B1-93AB-83D7A124A375}"/>
              </a:ext>
            </a:extLst>
          </p:cNvPr>
          <p:cNvSpPr/>
          <p:nvPr/>
        </p:nvSpPr>
        <p:spPr>
          <a:xfrm>
            <a:off x="582706" y="4181923"/>
            <a:ext cx="7334922" cy="916586"/>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i="1" dirty="0">
                <a:solidFill>
                  <a:srgbClr val="002060"/>
                </a:solidFill>
              </a:rPr>
              <a:t>Besoins de sécurité</a:t>
            </a:r>
            <a:r>
              <a:rPr lang="fr-FR" sz="2400" dirty="0">
                <a:solidFill>
                  <a:srgbClr val="002060"/>
                </a:solidFill>
              </a:rPr>
              <a:t> </a:t>
            </a:r>
            <a:br>
              <a:rPr lang="fr-FR" sz="2400" dirty="0">
                <a:solidFill>
                  <a:srgbClr val="002060"/>
                </a:solidFill>
              </a:rPr>
            </a:br>
            <a:r>
              <a:rPr lang="fr-FR" sz="2400" dirty="0">
                <a:solidFill>
                  <a:srgbClr val="002060"/>
                </a:solidFill>
              </a:rPr>
              <a:t>(environnement stable et prévisible, sans anxiété ni crise)</a:t>
            </a:r>
          </a:p>
        </p:txBody>
      </p:sp>
      <p:sp>
        <p:nvSpPr>
          <p:cNvPr id="9" name="Rectangle 8">
            <a:extLst>
              <a:ext uri="{FF2B5EF4-FFF2-40B4-BE49-F238E27FC236}">
                <a16:creationId xmlns:a16="http://schemas.microsoft.com/office/drawing/2014/main" id="{81666AE7-53CC-4650-8F43-F2B3EEAF5A5A}"/>
              </a:ext>
            </a:extLst>
          </p:cNvPr>
          <p:cNvSpPr/>
          <p:nvPr/>
        </p:nvSpPr>
        <p:spPr>
          <a:xfrm>
            <a:off x="247425" y="5098509"/>
            <a:ext cx="8025206" cy="91658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i="1" dirty="0">
                <a:solidFill>
                  <a:srgbClr val="002060"/>
                </a:solidFill>
              </a:rPr>
              <a:t>Besoins physiologiques</a:t>
            </a:r>
            <a:r>
              <a:rPr lang="fr-FR" sz="2400" dirty="0">
                <a:solidFill>
                  <a:srgbClr val="002060"/>
                </a:solidFill>
              </a:rPr>
              <a:t> </a:t>
            </a:r>
            <a:br>
              <a:rPr lang="fr-FR" sz="2400" dirty="0">
                <a:solidFill>
                  <a:srgbClr val="002060"/>
                </a:solidFill>
              </a:rPr>
            </a:br>
            <a:r>
              <a:rPr lang="fr-FR" sz="2400" dirty="0">
                <a:solidFill>
                  <a:srgbClr val="002060"/>
                </a:solidFill>
              </a:rPr>
              <a:t>(</a:t>
            </a:r>
            <a:r>
              <a:rPr lang="fr-FR" sz="2400" dirty="0">
                <a:solidFill>
                  <a:srgbClr val="002060"/>
                </a:solidFill>
                <a:hlinkClick r:id="rId5" tooltip="Respiration">
                  <a:extLst>
                    <a:ext uri="{A12FA001-AC4F-418D-AE19-62706E023703}">
                      <ahyp:hlinkClr xmlns:ahyp="http://schemas.microsoft.com/office/drawing/2018/hyperlinkcolor" val="tx"/>
                    </a:ext>
                  </a:extLst>
                </a:hlinkClick>
              </a:rPr>
              <a:t>respiration</a:t>
            </a:r>
            <a:r>
              <a:rPr lang="fr-FR" sz="2400" dirty="0">
                <a:solidFill>
                  <a:srgbClr val="002060"/>
                </a:solidFill>
              </a:rPr>
              <a:t>, </a:t>
            </a:r>
            <a:r>
              <a:rPr lang="fr-FR" sz="2400" dirty="0">
                <a:solidFill>
                  <a:srgbClr val="002060"/>
                </a:solidFill>
                <a:hlinkClick r:id="rId6" tooltip="Faim">
                  <a:extLst>
                    <a:ext uri="{A12FA001-AC4F-418D-AE19-62706E023703}">
                      <ahyp:hlinkClr xmlns:ahyp="http://schemas.microsoft.com/office/drawing/2018/hyperlinkcolor" val="tx"/>
                    </a:ext>
                  </a:extLst>
                </a:hlinkClick>
              </a:rPr>
              <a:t>faim</a:t>
            </a:r>
            <a:r>
              <a:rPr lang="fr-FR" sz="2400" dirty="0">
                <a:solidFill>
                  <a:srgbClr val="002060"/>
                </a:solidFill>
              </a:rPr>
              <a:t>, </a:t>
            </a:r>
            <a:r>
              <a:rPr lang="fr-FR" sz="2400" dirty="0">
                <a:solidFill>
                  <a:srgbClr val="002060"/>
                </a:solidFill>
                <a:hlinkClick r:id="rId7" tooltip="Soif">
                  <a:extLst>
                    <a:ext uri="{A12FA001-AC4F-418D-AE19-62706E023703}">
                      <ahyp:hlinkClr xmlns:ahyp="http://schemas.microsoft.com/office/drawing/2018/hyperlinkcolor" val="tx"/>
                    </a:ext>
                  </a:extLst>
                </a:hlinkClick>
              </a:rPr>
              <a:t>soif</a:t>
            </a:r>
            <a:r>
              <a:rPr lang="fr-FR" sz="2400" dirty="0">
                <a:solidFill>
                  <a:srgbClr val="002060"/>
                </a:solidFill>
              </a:rPr>
              <a:t>, </a:t>
            </a:r>
            <a:r>
              <a:rPr lang="fr-FR" sz="2400" dirty="0">
                <a:solidFill>
                  <a:srgbClr val="002060"/>
                </a:solidFill>
                <a:hlinkClick r:id="rId8" tooltip="Sexualité">
                  <a:extLst>
                    <a:ext uri="{A12FA001-AC4F-418D-AE19-62706E023703}">
                      <ahyp:hlinkClr xmlns:ahyp="http://schemas.microsoft.com/office/drawing/2018/hyperlinkcolor" val="tx"/>
                    </a:ext>
                  </a:extLst>
                </a:hlinkClick>
              </a:rPr>
              <a:t>sexualité</a:t>
            </a:r>
            <a:r>
              <a:rPr lang="fr-FR" sz="2400" dirty="0">
                <a:solidFill>
                  <a:srgbClr val="002060"/>
                </a:solidFill>
              </a:rPr>
              <a:t>, </a:t>
            </a:r>
            <a:r>
              <a:rPr lang="fr-FR" sz="2400" dirty="0">
                <a:solidFill>
                  <a:srgbClr val="002060"/>
                </a:solidFill>
                <a:hlinkClick r:id="rId9" tooltip="Sommeil">
                  <a:extLst>
                    <a:ext uri="{A12FA001-AC4F-418D-AE19-62706E023703}">
                      <ahyp:hlinkClr xmlns:ahyp="http://schemas.microsoft.com/office/drawing/2018/hyperlinkcolor" val="tx"/>
                    </a:ext>
                  </a:extLst>
                </a:hlinkClick>
              </a:rPr>
              <a:t>sommeil</a:t>
            </a:r>
            <a:r>
              <a:rPr lang="fr-FR" sz="2400" dirty="0">
                <a:solidFill>
                  <a:srgbClr val="002060"/>
                </a:solidFill>
              </a:rPr>
              <a:t>, </a:t>
            </a:r>
            <a:r>
              <a:rPr lang="fr-FR" sz="2400" dirty="0">
                <a:solidFill>
                  <a:srgbClr val="002060"/>
                </a:solidFill>
                <a:hlinkClick r:id="rId10" tooltip="Excrétion">
                  <a:extLst>
                    <a:ext uri="{A12FA001-AC4F-418D-AE19-62706E023703}">
                      <ahyp:hlinkClr xmlns:ahyp="http://schemas.microsoft.com/office/drawing/2018/hyperlinkcolor" val="tx"/>
                    </a:ext>
                  </a:extLst>
                </a:hlinkClick>
              </a:rPr>
              <a:t>élimination</a:t>
            </a:r>
            <a:r>
              <a:rPr lang="fr-FR" sz="2400" dirty="0">
                <a:solidFill>
                  <a:srgbClr val="002060"/>
                </a:solidFill>
              </a:rPr>
              <a:t>)</a:t>
            </a:r>
          </a:p>
        </p:txBody>
      </p:sp>
      <p:sp>
        <p:nvSpPr>
          <p:cNvPr id="10" name="ZoneTexte 9">
            <a:extLst>
              <a:ext uri="{FF2B5EF4-FFF2-40B4-BE49-F238E27FC236}">
                <a16:creationId xmlns:a16="http://schemas.microsoft.com/office/drawing/2014/main" id="{86C01F46-AE82-4568-9608-FD46B769AF4C}"/>
              </a:ext>
            </a:extLst>
          </p:cNvPr>
          <p:cNvSpPr txBox="1"/>
          <p:nvPr/>
        </p:nvSpPr>
        <p:spPr>
          <a:xfrm>
            <a:off x="2157964" y="6107454"/>
            <a:ext cx="4324325" cy="461665"/>
          </a:xfrm>
          <a:prstGeom prst="rect">
            <a:avLst/>
          </a:prstGeom>
          <a:noFill/>
        </p:spPr>
        <p:txBody>
          <a:bodyPr wrap="none" rtlCol="0">
            <a:spAutoFit/>
          </a:bodyPr>
          <a:lstStyle/>
          <a:p>
            <a:pPr algn="ctr"/>
            <a:r>
              <a:rPr lang="fr-FR" sz="2400" dirty="0">
                <a:solidFill>
                  <a:srgbClr val="002060"/>
                </a:solidFill>
              </a:rPr>
              <a:t>Pyramide des besoins de Maslow</a:t>
            </a:r>
          </a:p>
        </p:txBody>
      </p:sp>
      <p:sp>
        <p:nvSpPr>
          <p:cNvPr id="11" name="ZoneTexte 10">
            <a:extLst>
              <a:ext uri="{FF2B5EF4-FFF2-40B4-BE49-F238E27FC236}">
                <a16:creationId xmlns:a16="http://schemas.microsoft.com/office/drawing/2014/main" id="{EE628956-7442-4487-82CF-7AD745E56B44}"/>
              </a:ext>
            </a:extLst>
          </p:cNvPr>
          <p:cNvSpPr txBox="1"/>
          <p:nvPr/>
        </p:nvSpPr>
        <p:spPr>
          <a:xfrm>
            <a:off x="8589086" y="779555"/>
            <a:ext cx="3491752" cy="5632311"/>
          </a:xfrm>
          <a:prstGeom prst="rect">
            <a:avLst/>
          </a:prstGeom>
          <a:noFill/>
        </p:spPr>
        <p:txBody>
          <a:bodyPr wrap="square" rtlCol="0">
            <a:spAutoFit/>
          </a:bodyPr>
          <a:lstStyle/>
          <a:p>
            <a:pPr algn="just"/>
            <a:r>
              <a:rPr lang="fr-FR" sz="2400" dirty="0">
                <a:solidFill>
                  <a:srgbClr val="002060"/>
                </a:solidFill>
              </a:rPr>
              <a:t>Les religions arriveraient à remplir la plupart de ces besoins :</a:t>
            </a:r>
          </a:p>
          <a:p>
            <a:pPr marL="342900" indent="-342900">
              <a:buFont typeface="Arial" panose="020B0604020202020204" pitchFamily="34" charset="0"/>
              <a:buChar char="•"/>
            </a:pPr>
            <a:r>
              <a:rPr lang="fr-FR" sz="2400" dirty="0">
                <a:solidFill>
                  <a:srgbClr val="002060"/>
                </a:solidFill>
              </a:rPr>
              <a:t>Spiritualité, rêves,</a:t>
            </a:r>
          </a:p>
          <a:p>
            <a:pPr marL="342900" indent="-342900">
              <a:buFont typeface="Arial" panose="020B0604020202020204" pitchFamily="34" charset="0"/>
              <a:buChar char="•"/>
            </a:pPr>
            <a:r>
              <a:rPr lang="fr-FR" sz="2400" dirty="0">
                <a:solidFill>
                  <a:srgbClr val="002060"/>
                </a:solidFill>
              </a:rPr>
              <a:t>Besoin d’appartenance à un groupe (socialisation), </a:t>
            </a:r>
          </a:p>
          <a:p>
            <a:pPr marL="342900" indent="-342900">
              <a:buFont typeface="Arial" panose="020B0604020202020204" pitchFamily="34" charset="0"/>
              <a:buChar char="•"/>
            </a:pPr>
            <a:r>
              <a:rPr lang="fr-FR" sz="2400" dirty="0">
                <a:solidFill>
                  <a:srgbClr val="002060"/>
                </a:solidFill>
              </a:rPr>
              <a:t>Satisfaire à une quête d’identité,</a:t>
            </a:r>
          </a:p>
          <a:p>
            <a:pPr marL="342900" indent="-342900">
              <a:buFont typeface="Arial" panose="020B0604020202020204" pitchFamily="34" charset="0"/>
              <a:buChar char="•"/>
            </a:pPr>
            <a:r>
              <a:rPr lang="fr-FR" sz="2400" dirty="0">
                <a:solidFill>
                  <a:srgbClr val="002060"/>
                </a:solidFill>
              </a:rPr>
              <a:t>Reconnaissance, impression d’être élu, favorisé, </a:t>
            </a:r>
          </a:p>
          <a:p>
            <a:pPr marL="342900" indent="-342900">
              <a:buFont typeface="Arial" panose="020B0604020202020204" pitchFamily="34" charset="0"/>
              <a:buChar char="•"/>
            </a:pPr>
            <a:r>
              <a:rPr lang="fr-FR" sz="2400" dirty="0">
                <a:solidFill>
                  <a:srgbClr val="002060"/>
                </a:solidFill>
              </a:rPr>
              <a:t>Se sentir plus fort et protégé au sein du groupe.</a:t>
            </a:r>
          </a:p>
        </p:txBody>
      </p:sp>
      <p:sp>
        <p:nvSpPr>
          <p:cNvPr id="12" name="ZoneTexte 11">
            <a:extLst>
              <a:ext uri="{FF2B5EF4-FFF2-40B4-BE49-F238E27FC236}">
                <a16:creationId xmlns:a16="http://schemas.microsoft.com/office/drawing/2014/main" id="{BBF10B4E-8EB5-4155-AD4A-9D525EAD44C9}"/>
              </a:ext>
            </a:extLst>
          </p:cNvPr>
          <p:cNvSpPr txBox="1"/>
          <p:nvPr/>
        </p:nvSpPr>
        <p:spPr>
          <a:xfrm>
            <a:off x="225911" y="131008"/>
            <a:ext cx="5308826" cy="461665"/>
          </a:xfrm>
          <a:prstGeom prst="rect">
            <a:avLst/>
          </a:prstGeom>
          <a:noFill/>
        </p:spPr>
        <p:txBody>
          <a:bodyPr wrap="none" rtlCol="0">
            <a:spAutoFit/>
          </a:bodyPr>
          <a:lstStyle/>
          <a:p>
            <a:r>
              <a:rPr lang="fr-FR" sz="2400" b="1" dirty="0">
                <a:solidFill>
                  <a:srgbClr val="002060"/>
                </a:solidFill>
              </a:rPr>
              <a:t>B. Les arguments en faveur des religions</a:t>
            </a:r>
          </a:p>
        </p:txBody>
      </p:sp>
    </p:spTree>
    <p:extLst>
      <p:ext uri="{BB962C8B-B14F-4D97-AF65-F5344CB8AC3E}">
        <p14:creationId xmlns:p14="http://schemas.microsoft.com/office/powerpoint/2010/main" val="1594186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p:txBody>
          <a:bodyPr/>
          <a:lstStyle/>
          <a:p>
            <a:fld id="{82ED24CB-F714-4C55-80A9-09136448B171}" type="slidenum">
              <a:rPr lang="fr-FR" smtClean="0"/>
              <a:t>22</a:t>
            </a:fld>
            <a:endParaRPr lang="fr-FR"/>
          </a:p>
        </p:txBody>
      </p:sp>
      <p:sp>
        <p:nvSpPr>
          <p:cNvPr id="6" name="ZoneTexte 5">
            <a:extLst>
              <a:ext uri="{FF2B5EF4-FFF2-40B4-BE49-F238E27FC236}">
                <a16:creationId xmlns:a16="http://schemas.microsoft.com/office/drawing/2014/main" id="{314EE3CD-D7A2-4FB9-8E01-871437290C4F}"/>
              </a:ext>
            </a:extLst>
          </p:cNvPr>
          <p:cNvSpPr txBox="1"/>
          <p:nvPr/>
        </p:nvSpPr>
        <p:spPr>
          <a:xfrm>
            <a:off x="236668" y="225910"/>
            <a:ext cx="5308826" cy="461665"/>
          </a:xfrm>
          <a:prstGeom prst="rect">
            <a:avLst/>
          </a:prstGeom>
          <a:noFill/>
        </p:spPr>
        <p:txBody>
          <a:bodyPr wrap="none" rtlCol="0">
            <a:spAutoFit/>
          </a:bodyPr>
          <a:lstStyle/>
          <a:p>
            <a:r>
              <a:rPr lang="fr-FR" sz="2400" b="1" dirty="0">
                <a:solidFill>
                  <a:srgbClr val="002060"/>
                </a:solidFill>
              </a:rPr>
              <a:t>B. Les arguments en faveur des religions</a:t>
            </a:r>
          </a:p>
        </p:txBody>
      </p:sp>
      <p:sp>
        <p:nvSpPr>
          <p:cNvPr id="2" name="Rectangle 1">
            <a:extLst>
              <a:ext uri="{FF2B5EF4-FFF2-40B4-BE49-F238E27FC236}">
                <a16:creationId xmlns:a16="http://schemas.microsoft.com/office/drawing/2014/main" id="{59E942D0-F132-48AF-8D49-CAD5A68DF490}"/>
              </a:ext>
            </a:extLst>
          </p:cNvPr>
          <p:cNvSpPr/>
          <p:nvPr/>
        </p:nvSpPr>
        <p:spPr>
          <a:xfrm>
            <a:off x="236668" y="931671"/>
            <a:ext cx="11661290" cy="5607241"/>
          </a:xfrm>
          <a:prstGeom prst="rect">
            <a:avLst/>
          </a:prstGeom>
        </p:spPr>
        <p:txBody>
          <a:bodyPr wrap="square">
            <a:spAutoFit/>
          </a:bodyPr>
          <a:lstStyle/>
          <a:p>
            <a:pPr algn="just">
              <a:lnSpc>
                <a:spcPct val="107000"/>
              </a:lnSpc>
              <a:spcAft>
                <a:spcPts val="0"/>
              </a:spcAft>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 </a:t>
            </a:r>
            <a:r>
              <a:rPr lang="fr-FR" sz="24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Pour moi, je ne doute pas que les premiers qui l'ont introduite [la religion] n'aient eu en vue la multitude ; car, </a:t>
            </a:r>
            <a:r>
              <a:rPr lang="fr-FR" sz="2400" b="1"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s'il était possible qu'un état ne fut composé que de gens sages, peut-être cette institution [la religion] n'eût-elle pas été nécessaire </a:t>
            </a:r>
            <a:r>
              <a:rPr lang="fr-FR" sz="24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 mais, comme le peuple n'a nulle constance, qu'il est plein de passions déréglées, qu'il s'emporte sans raisons et jusqu'à la violence, </a:t>
            </a:r>
            <a:r>
              <a:rPr lang="fr-FR" sz="2400" b="1"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il a fallu le retenir par la crainte de choses qu'il ne voyait pas et par tout cet attirail de fictions effrayantes</a:t>
            </a:r>
            <a:r>
              <a:rPr lang="fr-FR" sz="24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 [l’enfer, la punition de Dieu]. C'est dont avec grande raison que les anciens ont répandu parmi le peuple qu'il y avait des dieux, qu'il y avait des supplices à craindre dans les enfers, l'on a grand tort dans notre siècle de rejeter ces sentiments </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 Source : Histoire générale (IIe siècle av. J.-C.), Polybe (trad. Dom Thuillier), éd. Bibliothèque Historique et Militaire, 1856, vol. II, chap. VI, p. 634.</a:t>
            </a:r>
          </a:p>
          <a:p>
            <a:pPr algn="just">
              <a:lnSpc>
                <a:spcPct val="107000"/>
              </a:lnSpc>
              <a:spcAft>
                <a:spcPts val="0"/>
              </a:spcAft>
            </a:pPr>
            <a:endPar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0"/>
              </a:spcAft>
              <a:buFont typeface="Symbol" panose="05050102010706020507" pitchFamily="18" charset="2"/>
              <a:buChar char="Þ"/>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Pour empêcher les hommes d’agir contre leur propre intérêt et ceux de sa communauté, à cause de leurs passions déréglées [et qui ne peuvent comprendre d’autres explications] </a:t>
            </a:r>
          </a:p>
          <a:p>
            <a:pPr marL="342900" indent="-342900" algn="just">
              <a:lnSpc>
                <a:spcPct val="107000"/>
              </a:lnSpc>
              <a:spcAft>
                <a:spcPts val="0"/>
              </a:spcAft>
              <a:buFont typeface="Symbol" panose="05050102010706020507" pitchFamily="18" charset="2"/>
              <a:buChar char="Þ"/>
            </a:pPr>
            <a:r>
              <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On les retient d’agir « mal » par la peur de l’enfer et les punitions divines</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672609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a:xfrm>
            <a:off x="7175351" y="6492875"/>
            <a:ext cx="3333974" cy="365125"/>
          </a:xfrm>
        </p:spPr>
        <p:txBody>
          <a:bodyPr/>
          <a:lstStyle/>
          <a:p>
            <a:r>
              <a:rPr lang="fr-FR" dirty="0"/>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a:xfrm>
            <a:off x="11338559" y="6339123"/>
            <a:ext cx="740597" cy="365125"/>
          </a:xfrm>
        </p:spPr>
        <p:txBody>
          <a:bodyPr/>
          <a:lstStyle/>
          <a:p>
            <a:fld id="{82ED24CB-F714-4C55-80A9-09136448B171}" type="slidenum">
              <a:rPr lang="fr-FR" smtClean="0"/>
              <a:t>23</a:t>
            </a:fld>
            <a:endParaRPr lang="fr-FR"/>
          </a:p>
        </p:txBody>
      </p:sp>
      <p:sp>
        <p:nvSpPr>
          <p:cNvPr id="6" name="ZoneTexte 5">
            <a:extLst>
              <a:ext uri="{FF2B5EF4-FFF2-40B4-BE49-F238E27FC236}">
                <a16:creationId xmlns:a16="http://schemas.microsoft.com/office/drawing/2014/main" id="{0E21F631-2F30-4AE2-8F4C-605014BE3259}"/>
              </a:ext>
            </a:extLst>
          </p:cNvPr>
          <p:cNvSpPr txBox="1"/>
          <p:nvPr/>
        </p:nvSpPr>
        <p:spPr>
          <a:xfrm>
            <a:off x="236668" y="225910"/>
            <a:ext cx="5308826" cy="461665"/>
          </a:xfrm>
          <a:prstGeom prst="rect">
            <a:avLst/>
          </a:prstGeom>
          <a:noFill/>
        </p:spPr>
        <p:txBody>
          <a:bodyPr wrap="none" rtlCol="0">
            <a:spAutoFit/>
          </a:bodyPr>
          <a:lstStyle/>
          <a:p>
            <a:r>
              <a:rPr lang="fr-FR" sz="2400" b="1" dirty="0">
                <a:solidFill>
                  <a:srgbClr val="002060"/>
                </a:solidFill>
              </a:rPr>
              <a:t>B. Les arguments en faveur des religions</a:t>
            </a:r>
          </a:p>
        </p:txBody>
      </p:sp>
      <p:sp>
        <p:nvSpPr>
          <p:cNvPr id="2" name="ZoneTexte 1">
            <a:extLst>
              <a:ext uri="{FF2B5EF4-FFF2-40B4-BE49-F238E27FC236}">
                <a16:creationId xmlns:a16="http://schemas.microsoft.com/office/drawing/2014/main" id="{49D9D6D6-22ED-4921-BDF8-5D74D3EBDEC7}"/>
              </a:ext>
            </a:extLst>
          </p:cNvPr>
          <p:cNvSpPr txBox="1"/>
          <p:nvPr/>
        </p:nvSpPr>
        <p:spPr>
          <a:xfrm>
            <a:off x="236668" y="903642"/>
            <a:ext cx="11639774" cy="738664"/>
          </a:xfrm>
          <a:prstGeom prst="rect">
            <a:avLst/>
          </a:prstGeom>
          <a:noFill/>
        </p:spPr>
        <p:txBody>
          <a:bodyPr wrap="square" rtlCol="0">
            <a:spAutoFit/>
          </a:bodyPr>
          <a:lstStyle/>
          <a:p>
            <a:r>
              <a:rPr lang="fr-FR" sz="2400" dirty="0">
                <a:solidFill>
                  <a:srgbClr val="002060"/>
                </a:solidFill>
              </a:rPr>
              <a:t>« […] </a:t>
            </a:r>
            <a:r>
              <a:rPr lang="fr-FR" sz="2400" i="1" dirty="0">
                <a:solidFill>
                  <a:srgbClr val="002060"/>
                </a:solidFill>
              </a:rPr>
              <a:t>l'Ecriture […] c'est quelque chose destiné à nous enseigner des vérités morales</a:t>
            </a:r>
            <a:r>
              <a:rPr lang="fr-FR" sz="2400" dirty="0">
                <a:solidFill>
                  <a:srgbClr val="002060"/>
                </a:solidFill>
              </a:rPr>
              <a:t> ».</a:t>
            </a:r>
          </a:p>
          <a:p>
            <a:r>
              <a:rPr lang="fr-FR" dirty="0">
                <a:solidFill>
                  <a:srgbClr val="002060"/>
                </a:solidFill>
              </a:rPr>
              <a:t>Source : Et si l'aventure humaine devait échouer, Théodore Monod</a:t>
            </a:r>
          </a:p>
        </p:txBody>
      </p:sp>
      <p:sp>
        <p:nvSpPr>
          <p:cNvPr id="3" name="ZoneTexte 2">
            <a:extLst>
              <a:ext uri="{FF2B5EF4-FFF2-40B4-BE49-F238E27FC236}">
                <a16:creationId xmlns:a16="http://schemas.microsoft.com/office/drawing/2014/main" id="{9D7DE7E9-DD7C-4BE0-BA95-440019311458}"/>
              </a:ext>
            </a:extLst>
          </p:cNvPr>
          <p:cNvSpPr txBox="1"/>
          <p:nvPr/>
        </p:nvSpPr>
        <p:spPr>
          <a:xfrm>
            <a:off x="281491" y="3329317"/>
            <a:ext cx="11736593" cy="3046988"/>
          </a:xfrm>
          <a:prstGeom prst="rect">
            <a:avLst/>
          </a:prstGeom>
          <a:noFill/>
        </p:spPr>
        <p:txBody>
          <a:bodyPr wrap="square" rtlCol="0">
            <a:spAutoFit/>
          </a:bodyPr>
          <a:lstStyle/>
          <a:p>
            <a:r>
              <a:rPr lang="fr-FR" sz="2400" b="1" dirty="0">
                <a:solidFill>
                  <a:srgbClr val="002060"/>
                </a:solidFill>
              </a:rPr>
              <a:t>Définitions</a:t>
            </a:r>
            <a:endParaRPr lang="fr-FR" sz="2400" dirty="0">
              <a:solidFill>
                <a:srgbClr val="002060"/>
              </a:solidFill>
            </a:endParaRPr>
          </a:p>
          <a:p>
            <a:pPr lvl="0" algn="just"/>
            <a:r>
              <a:rPr lang="fr-FR" sz="2400" b="1" i="1" dirty="0">
                <a:solidFill>
                  <a:srgbClr val="002060"/>
                </a:solidFill>
              </a:rPr>
              <a:t>Obscurantisme</a:t>
            </a:r>
            <a:r>
              <a:rPr lang="fr-FR" sz="2400" dirty="0">
                <a:solidFill>
                  <a:srgbClr val="002060"/>
                </a:solidFill>
              </a:rPr>
              <a:t> : Attitude de ceux qui s'opposent à la diffusion de l'instruction, de la culture.</a:t>
            </a:r>
          </a:p>
          <a:p>
            <a:pPr lvl="0" algn="just"/>
            <a:r>
              <a:rPr lang="fr-FR" sz="2400" b="1" i="1" dirty="0">
                <a:solidFill>
                  <a:srgbClr val="002060"/>
                </a:solidFill>
              </a:rPr>
              <a:t>Intégrisme</a:t>
            </a:r>
            <a:r>
              <a:rPr lang="fr-FR" sz="2400" dirty="0">
                <a:solidFill>
                  <a:srgbClr val="002060"/>
                </a:solidFill>
              </a:rPr>
              <a:t> : Attitude qui consiste à refuser toute évolution d'une doctrine (spécialement d'une religion). Exemple : l'intégrisme catholique, musulman.</a:t>
            </a:r>
          </a:p>
          <a:p>
            <a:pPr lvl="0" algn="just"/>
            <a:r>
              <a:rPr lang="fr-FR" sz="2400" b="1" i="1" dirty="0">
                <a:solidFill>
                  <a:srgbClr val="002060"/>
                </a:solidFill>
              </a:rPr>
              <a:t>Dogmatisme</a:t>
            </a:r>
            <a:r>
              <a:rPr lang="fr-FR" sz="2400" dirty="0">
                <a:solidFill>
                  <a:srgbClr val="002060"/>
                </a:solidFill>
              </a:rPr>
              <a:t> : a) courant de pensée supposant la possibilité d'une connaissance vraie intangible ou d'une « vérité » décisive, universelle, immuable et incontestable. b) Ce qui s'appuie sur un dogme c) (caractère dogmatique) le rejet du doute, de la critique.</a:t>
            </a:r>
          </a:p>
          <a:p>
            <a:pPr lvl="0" algn="just"/>
            <a:r>
              <a:rPr lang="fr-FR" sz="2400" b="1" i="1" dirty="0">
                <a:solidFill>
                  <a:srgbClr val="002060"/>
                </a:solidFill>
              </a:rPr>
              <a:t>Gourou</a:t>
            </a:r>
            <a:r>
              <a:rPr lang="fr-FR" sz="2400" dirty="0">
                <a:solidFill>
                  <a:srgbClr val="002060"/>
                </a:solidFill>
              </a:rPr>
              <a:t> : maître à penser, affirmant détenir la vérité.</a:t>
            </a:r>
          </a:p>
        </p:txBody>
      </p:sp>
      <p:sp>
        <p:nvSpPr>
          <p:cNvPr id="7" name="ZoneTexte 6">
            <a:extLst>
              <a:ext uri="{FF2B5EF4-FFF2-40B4-BE49-F238E27FC236}">
                <a16:creationId xmlns:a16="http://schemas.microsoft.com/office/drawing/2014/main" id="{A5091D43-CB0F-4C90-B5B4-AB3907581928}"/>
              </a:ext>
            </a:extLst>
          </p:cNvPr>
          <p:cNvSpPr txBox="1"/>
          <p:nvPr/>
        </p:nvSpPr>
        <p:spPr>
          <a:xfrm>
            <a:off x="281491" y="1778500"/>
            <a:ext cx="4580965" cy="1200329"/>
          </a:xfrm>
          <a:prstGeom prst="rect">
            <a:avLst/>
          </a:prstGeom>
          <a:noFill/>
        </p:spPr>
        <p:txBody>
          <a:bodyPr wrap="square" rtlCol="0">
            <a:spAutoFit/>
          </a:bodyPr>
          <a:lstStyle/>
          <a:p>
            <a:r>
              <a:rPr lang="fr-FR" sz="2400" dirty="0">
                <a:solidFill>
                  <a:srgbClr val="002060"/>
                </a:solidFill>
              </a:rPr>
              <a:t>La solidarité et la fraternité vues par certains croyants =&gt;</a:t>
            </a:r>
          </a:p>
          <a:p>
            <a:r>
              <a:rPr lang="fr-FR" sz="2400" dirty="0">
                <a:solidFill>
                  <a:srgbClr val="002060"/>
                </a:solidFill>
              </a:rPr>
              <a:t>Qu’inspireraient certaines religions.</a:t>
            </a:r>
          </a:p>
        </p:txBody>
      </p:sp>
      <p:pic>
        <p:nvPicPr>
          <p:cNvPr id="9" name="Image 8" descr="Une image contenant clipart&#10;&#10;Description générée automatiquement">
            <a:extLst>
              <a:ext uri="{FF2B5EF4-FFF2-40B4-BE49-F238E27FC236}">
                <a16:creationId xmlns:a16="http://schemas.microsoft.com/office/drawing/2014/main" id="{DE339CA5-ED3E-40DD-91C4-1248AB9372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0961" y="1957299"/>
            <a:ext cx="1732568" cy="1297754"/>
          </a:xfrm>
          <a:prstGeom prst="rect">
            <a:avLst/>
          </a:prstGeom>
        </p:spPr>
      </p:pic>
      <p:pic>
        <p:nvPicPr>
          <p:cNvPr id="11" name="Image 10" descr="Une image contenant extérieur&#10;&#10;Description générée automatiquement">
            <a:extLst>
              <a:ext uri="{FF2B5EF4-FFF2-40B4-BE49-F238E27FC236}">
                <a16:creationId xmlns:a16="http://schemas.microsoft.com/office/drawing/2014/main" id="{F4F6135F-035B-41BE-92BB-689AC80E1C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43458" y="1736414"/>
            <a:ext cx="2619375" cy="1743075"/>
          </a:xfrm>
          <a:prstGeom prst="rect">
            <a:avLst/>
          </a:prstGeom>
        </p:spPr>
      </p:pic>
      <p:pic>
        <p:nvPicPr>
          <p:cNvPr id="13" name="Image 12" descr="Une image contenant personne, herbe, joueur, femme&#10;&#10;Description générée automatiquement">
            <a:extLst>
              <a:ext uri="{FF2B5EF4-FFF2-40B4-BE49-F238E27FC236}">
                <a16:creationId xmlns:a16="http://schemas.microsoft.com/office/drawing/2014/main" id="{A8A61F36-EAF0-413C-9F93-8CEC51AEC6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35957" y="1734639"/>
            <a:ext cx="2619375" cy="1743075"/>
          </a:xfrm>
          <a:prstGeom prst="rect">
            <a:avLst/>
          </a:prstGeom>
        </p:spPr>
      </p:pic>
    </p:spTree>
    <p:extLst>
      <p:ext uri="{BB962C8B-B14F-4D97-AF65-F5344CB8AC3E}">
        <p14:creationId xmlns:p14="http://schemas.microsoft.com/office/powerpoint/2010/main" val="2184432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a:xfrm>
            <a:off x="6906408" y="6472607"/>
            <a:ext cx="3075791" cy="365125"/>
          </a:xfrm>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a:xfrm>
            <a:off x="11317044" y="6472607"/>
            <a:ext cx="768275" cy="324442"/>
          </a:xfrm>
        </p:spPr>
        <p:txBody>
          <a:bodyPr/>
          <a:lstStyle/>
          <a:p>
            <a:fld id="{82ED24CB-F714-4C55-80A9-09136448B171}" type="slidenum">
              <a:rPr lang="fr-FR" smtClean="0"/>
              <a:t>24</a:t>
            </a:fld>
            <a:endParaRPr lang="fr-FR"/>
          </a:p>
        </p:txBody>
      </p:sp>
      <p:sp>
        <p:nvSpPr>
          <p:cNvPr id="7" name="ZoneTexte 6">
            <a:extLst>
              <a:ext uri="{FF2B5EF4-FFF2-40B4-BE49-F238E27FC236}">
                <a16:creationId xmlns:a16="http://schemas.microsoft.com/office/drawing/2014/main" id="{E1EEAA3E-4122-4C21-B160-D6EF69971F3F}"/>
              </a:ext>
            </a:extLst>
          </p:cNvPr>
          <p:cNvSpPr txBox="1"/>
          <p:nvPr/>
        </p:nvSpPr>
        <p:spPr>
          <a:xfrm>
            <a:off x="129091" y="136525"/>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8" name="ZoneTexte 7">
            <a:extLst>
              <a:ext uri="{FF2B5EF4-FFF2-40B4-BE49-F238E27FC236}">
                <a16:creationId xmlns:a16="http://schemas.microsoft.com/office/drawing/2014/main" id="{7CD6628A-DEFC-4965-978F-75CE427E9F2D}"/>
              </a:ext>
            </a:extLst>
          </p:cNvPr>
          <p:cNvSpPr txBox="1"/>
          <p:nvPr/>
        </p:nvSpPr>
        <p:spPr>
          <a:xfrm>
            <a:off x="236668" y="536676"/>
            <a:ext cx="4480073" cy="461665"/>
          </a:xfrm>
          <a:prstGeom prst="rect">
            <a:avLst/>
          </a:prstGeom>
          <a:noFill/>
        </p:spPr>
        <p:txBody>
          <a:bodyPr wrap="none" rtlCol="0">
            <a:spAutoFit/>
          </a:bodyPr>
          <a:lstStyle/>
          <a:p>
            <a:r>
              <a:rPr lang="fr-FR" sz="2400" b="1" dirty="0">
                <a:solidFill>
                  <a:srgbClr val="002060"/>
                </a:solidFill>
              </a:rPr>
              <a:t>Le discours antiscience et délirant</a:t>
            </a:r>
          </a:p>
        </p:txBody>
      </p:sp>
      <p:sp>
        <p:nvSpPr>
          <p:cNvPr id="2" name="ZoneTexte 1">
            <a:extLst>
              <a:ext uri="{FF2B5EF4-FFF2-40B4-BE49-F238E27FC236}">
                <a16:creationId xmlns:a16="http://schemas.microsoft.com/office/drawing/2014/main" id="{51B72F90-3C15-43FE-97AE-ECA64AAB7FF3}"/>
              </a:ext>
            </a:extLst>
          </p:cNvPr>
          <p:cNvSpPr txBox="1"/>
          <p:nvPr/>
        </p:nvSpPr>
        <p:spPr>
          <a:xfrm>
            <a:off x="206188" y="982176"/>
            <a:ext cx="11779624" cy="5632311"/>
          </a:xfrm>
          <a:prstGeom prst="rect">
            <a:avLst/>
          </a:prstGeom>
          <a:noFill/>
        </p:spPr>
        <p:txBody>
          <a:bodyPr wrap="square" rtlCol="0">
            <a:spAutoFit/>
          </a:bodyPr>
          <a:lstStyle/>
          <a:p>
            <a:pPr marL="342900" indent="-342900" algn="just">
              <a:buFont typeface="Arial" panose="020B0604020202020204" pitchFamily="34" charset="0"/>
              <a:buChar char="•"/>
            </a:pPr>
            <a:r>
              <a:rPr lang="fr-FR" sz="2400" dirty="0">
                <a:solidFill>
                  <a:srgbClr val="002060"/>
                </a:solidFill>
              </a:rPr>
              <a:t>« La religion a raison contre la science » : Le rejet des derniers résultats de la science moderne _ théorie de l’évolution, théorie de la relativité … _, si, du moins, ceux-ci semblent en opposition aux enseignements religieux. </a:t>
            </a:r>
          </a:p>
          <a:p>
            <a:pPr marL="342900" indent="-342900" algn="just">
              <a:buFont typeface="Arial" panose="020B0604020202020204" pitchFamily="34" charset="0"/>
              <a:buChar char="•"/>
            </a:pPr>
            <a:r>
              <a:rPr lang="fr-FR" sz="2400" dirty="0">
                <a:solidFill>
                  <a:srgbClr val="002060"/>
                </a:solidFill>
              </a:rPr>
              <a:t>«  </a:t>
            </a:r>
            <a:r>
              <a:rPr lang="fr-FR" sz="2400" i="1" dirty="0">
                <a:solidFill>
                  <a:srgbClr val="002060"/>
                </a:solidFill>
              </a:rPr>
              <a:t>L'ignorance est tout à fait liée à tout ce qui est avant l'Islam</a:t>
            </a:r>
            <a:r>
              <a:rPr lang="fr-FR" sz="2400" dirty="0">
                <a:solidFill>
                  <a:srgbClr val="002060"/>
                </a:solidFill>
              </a:rPr>
              <a:t> », «  la période préislamique a été appelée </a:t>
            </a:r>
            <a:r>
              <a:rPr lang="fr-FR" sz="2400" i="1" dirty="0">
                <a:solidFill>
                  <a:srgbClr val="002060"/>
                </a:solidFill>
              </a:rPr>
              <a:t>temps de l’ignorance</a:t>
            </a:r>
            <a:r>
              <a:rPr lang="fr-FR" sz="2400" dirty="0">
                <a:solidFill>
                  <a:srgbClr val="002060"/>
                </a:solidFill>
              </a:rPr>
              <a:t> (Al-</a:t>
            </a:r>
            <a:r>
              <a:rPr lang="fr-FR" sz="2400" dirty="0" err="1">
                <a:solidFill>
                  <a:srgbClr val="002060"/>
                </a:solidFill>
              </a:rPr>
              <a:t>Jâhiliyya</a:t>
            </a:r>
            <a:r>
              <a:rPr lang="fr-FR" sz="2400" dirty="0">
                <a:solidFill>
                  <a:srgbClr val="002060"/>
                </a:solidFill>
              </a:rPr>
              <a:t>) », en raison de Coran 5.50 « </a:t>
            </a:r>
            <a:r>
              <a:rPr lang="fr-FR" sz="2400" i="1" dirty="0">
                <a:solidFill>
                  <a:srgbClr val="002060"/>
                </a:solidFill>
              </a:rPr>
              <a:t>Est-ce donc le jugement du temps de l'Ignorance (Al-</a:t>
            </a:r>
            <a:r>
              <a:rPr lang="fr-FR" sz="2400" i="1" dirty="0" err="1">
                <a:solidFill>
                  <a:srgbClr val="002060"/>
                </a:solidFill>
              </a:rPr>
              <a:t>jâhiliyya</a:t>
            </a:r>
            <a:r>
              <a:rPr lang="fr-FR" sz="2400" i="1" dirty="0">
                <a:solidFill>
                  <a:srgbClr val="002060"/>
                </a:solidFill>
              </a:rPr>
              <a:t>) qu'ils cherchent ?</a:t>
            </a:r>
            <a:r>
              <a:rPr lang="fr-FR" sz="2400" dirty="0">
                <a:solidFill>
                  <a:srgbClr val="002060"/>
                </a:solidFill>
              </a:rPr>
              <a:t> […] » et Coran 5.104.  </a:t>
            </a:r>
          </a:p>
          <a:p>
            <a:pPr algn="just"/>
            <a:r>
              <a:rPr lang="fr-FR" sz="2400" dirty="0">
                <a:solidFill>
                  <a:srgbClr val="002060"/>
                </a:solidFill>
              </a:rPr>
              <a:t>=&gt; Donc exit Hypatie </a:t>
            </a:r>
            <a:r>
              <a:rPr lang="fr-FR" dirty="0">
                <a:solidFill>
                  <a:srgbClr val="002060"/>
                </a:solidFill>
              </a:rPr>
              <a:t>d’Alexandrie</a:t>
            </a:r>
            <a:r>
              <a:rPr lang="fr-FR" sz="2400" dirty="0">
                <a:solidFill>
                  <a:srgbClr val="002060"/>
                </a:solidFill>
              </a:rPr>
              <a:t>, </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Polybe, Ptolémée, Pline l’ancien, Galien, les savants chinois … </a:t>
            </a:r>
          </a:p>
          <a:p>
            <a:pPr marL="342900" indent="-342900" algn="just">
              <a:buFont typeface="Arial" panose="020B0604020202020204" pitchFamily="34" charset="0"/>
              <a:buChar char="•"/>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Durant des siècles, les savants ont mélangés allègrement connaissances « exactes » et magie et religion. La connaissance opérationnelle, scientifique, reproductible, vérifiable, a nécessité une très longue gestation avant d’éclore, en occident. Pour cela, il a fallu qu’elle : </a:t>
            </a:r>
          </a:p>
          <a:p>
            <a:pPr marL="457200" indent="-457200" algn="just">
              <a:buAutoNum type="arabicParenR"/>
            </a:pPr>
            <a:r>
              <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se sépare du corpus des affirmations religieuses</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tenues pour la « vérité d’évangile » indiscutable (selon le « Dogme ») et, selon les cas, rejette certaines de ces affirmations.</a:t>
            </a:r>
          </a:p>
          <a:p>
            <a:pPr marL="457200" indent="-457200" algn="just">
              <a:buAutoNum type="arabicParenR"/>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Procède à de vraies vérifications exigeantes, tatillonnes, bref à de </a:t>
            </a:r>
            <a:r>
              <a:rPr lang="fr-FR" sz="24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l’expérimentation</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a:t>
            </a:r>
          </a:p>
          <a:p>
            <a:pPr marL="457200" indent="-457200" algn="just">
              <a:buAutoNum type="arabicParenR"/>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Ne reste plus secrète (par peur des persécutions) et soit diffusée largement, diffusion facilitée par l’invention de l’imprimerie à caractères mobiles métalliques, vers 1450.</a:t>
            </a:r>
          </a:p>
        </p:txBody>
      </p:sp>
    </p:spTree>
    <p:extLst>
      <p:ext uri="{BB962C8B-B14F-4D97-AF65-F5344CB8AC3E}">
        <p14:creationId xmlns:p14="http://schemas.microsoft.com/office/powerpoint/2010/main" val="19271920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D1589EC5-8197-46EE-BBD8-D5B4E448F46D}"/>
              </a:ext>
            </a:extLst>
          </p:cNvPr>
          <p:cNvSpPr>
            <a:spLocks noGrp="1"/>
          </p:cNvSpPr>
          <p:nvPr>
            <p:ph type="ftr" sz="quarter" idx="11"/>
          </p:nvPr>
        </p:nvSpPr>
        <p:spPr>
          <a:xfrm>
            <a:off x="5552219" y="6538912"/>
            <a:ext cx="3269428" cy="288402"/>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DCC7C7D6-9CA4-4431-AF65-D3CE290A138C}"/>
              </a:ext>
            </a:extLst>
          </p:cNvPr>
          <p:cNvSpPr>
            <a:spLocks noGrp="1"/>
          </p:cNvSpPr>
          <p:nvPr>
            <p:ph type="sldNum" sz="quarter" idx="12"/>
          </p:nvPr>
        </p:nvSpPr>
        <p:spPr>
          <a:xfrm>
            <a:off x="11091133" y="6368528"/>
            <a:ext cx="946673" cy="422342"/>
          </a:xfrm>
        </p:spPr>
        <p:txBody>
          <a:bodyPr/>
          <a:lstStyle/>
          <a:p>
            <a:fld id="{82ED24CB-F714-4C55-80A9-09136448B171}" type="slidenum">
              <a:rPr lang="fr-FR" smtClean="0"/>
              <a:t>25</a:t>
            </a:fld>
            <a:endParaRPr lang="fr-FR" dirty="0"/>
          </a:p>
        </p:txBody>
      </p:sp>
      <p:sp>
        <p:nvSpPr>
          <p:cNvPr id="4" name="ZoneTexte 3">
            <a:extLst>
              <a:ext uri="{FF2B5EF4-FFF2-40B4-BE49-F238E27FC236}">
                <a16:creationId xmlns:a16="http://schemas.microsoft.com/office/drawing/2014/main" id="{5B049926-99E0-4C09-8D89-8BA4325592C9}"/>
              </a:ext>
            </a:extLst>
          </p:cNvPr>
          <p:cNvSpPr txBox="1"/>
          <p:nvPr/>
        </p:nvSpPr>
        <p:spPr>
          <a:xfrm>
            <a:off x="129091" y="136525"/>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5" name="ZoneTexte 4">
            <a:extLst>
              <a:ext uri="{FF2B5EF4-FFF2-40B4-BE49-F238E27FC236}">
                <a16:creationId xmlns:a16="http://schemas.microsoft.com/office/drawing/2014/main" id="{17106DC4-AEEC-48F1-970B-E4ECA582375E}"/>
              </a:ext>
            </a:extLst>
          </p:cNvPr>
          <p:cNvSpPr txBox="1"/>
          <p:nvPr/>
        </p:nvSpPr>
        <p:spPr>
          <a:xfrm>
            <a:off x="129091" y="536676"/>
            <a:ext cx="8903463" cy="461665"/>
          </a:xfrm>
          <a:prstGeom prst="rect">
            <a:avLst/>
          </a:prstGeom>
          <a:noFill/>
        </p:spPr>
        <p:txBody>
          <a:bodyPr wrap="none" rtlCol="0">
            <a:spAutoFit/>
          </a:bodyPr>
          <a:lstStyle/>
          <a:p>
            <a:r>
              <a:rPr lang="fr-FR" sz="2400" b="1" dirty="0">
                <a:solidFill>
                  <a:srgbClr val="002060"/>
                </a:solidFill>
              </a:rPr>
              <a:t>La persécution des savants et des idées neuves au nom de la religion</a:t>
            </a:r>
          </a:p>
        </p:txBody>
      </p:sp>
      <p:sp>
        <p:nvSpPr>
          <p:cNvPr id="6" name="ZoneTexte 5">
            <a:extLst>
              <a:ext uri="{FF2B5EF4-FFF2-40B4-BE49-F238E27FC236}">
                <a16:creationId xmlns:a16="http://schemas.microsoft.com/office/drawing/2014/main" id="{AE5DE4C9-7010-4223-AD1F-69C3763289B6}"/>
              </a:ext>
            </a:extLst>
          </p:cNvPr>
          <p:cNvSpPr txBox="1"/>
          <p:nvPr/>
        </p:nvSpPr>
        <p:spPr>
          <a:xfrm>
            <a:off x="129092" y="998341"/>
            <a:ext cx="11908716" cy="5324535"/>
          </a:xfrm>
          <a:prstGeom prst="rect">
            <a:avLst/>
          </a:prstGeom>
          <a:noFill/>
        </p:spPr>
        <p:txBody>
          <a:bodyPr wrap="square" rtlCol="0">
            <a:spAutoFit/>
          </a:bodyPr>
          <a:lstStyle/>
          <a:p>
            <a:pPr algn="just"/>
            <a:r>
              <a:rPr lang="fr-FR" sz="2000" dirty="0">
                <a:solidFill>
                  <a:srgbClr val="002060"/>
                </a:solidFill>
              </a:rPr>
              <a:t>Un florilège de savants et de penseurs, ont eu à endurer, à travers l’histoire, des fatwas, excommunications, persécutions, procès ou autres opprobres, à cause des autorités religieuses :  </a:t>
            </a:r>
          </a:p>
          <a:p>
            <a:pPr algn="just"/>
            <a:r>
              <a:rPr lang="fr-FR" sz="2000" dirty="0">
                <a:solidFill>
                  <a:srgbClr val="002060"/>
                </a:solidFill>
              </a:rPr>
              <a:t>Socrate (philosophe, condamné à mort), Pierre Abélard (théologien et philosophe), Giordano Bruno (philosophe, condamné à mort), Galilée (mathématicien, géomètre, physicien et astronome …), Baruch Spinoza (philosophe) …</a:t>
            </a:r>
          </a:p>
          <a:p>
            <a:pPr algn="just"/>
            <a:r>
              <a:rPr lang="fr-FR" sz="2000" dirty="0">
                <a:solidFill>
                  <a:srgbClr val="002060"/>
                </a:solidFill>
              </a:rPr>
              <a:t>Ibn al-</a:t>
            </a:r>
            <a:r>
              <a:rPr lang="fr-FR" sz="2000" dirty="0" err="1">
                <a:solidFill>
                  <a:srgbClr val="002060"/>
                </a:solidFill>
              </a:rPr>
              <a:t>Muqaffa</a:t>
            </a:r>
            <a:r>
              <a:rPr lang="fr-FR" sz="2000" dirty="0">
                <a:solidFill>
                  <a:srgbClr val="002060"/>
                </a:solidFill>
              </a:rPr>
              <a:t> (littérateur), Al-Fârâbî (philosophe), Ibn Sina (Avicennes) (philosophe et médecin médiéval), Abbas ibn </a:t>
            </a:r>
            <a:r>
              <a:rPr lang="fr-FR" sz="2000" dirty="0" err="1">
                <a:solidFill>
                  <a:srgbClr val="002060"/>
                </a:solidFill>
              </a:rPr>
              <a:t>Firnas</a:t>
            </a:r>
            <a:r>
              <a:rPr lang="fr-FR" sz="2000" dirty="0">
                <a:solidFill>
                  <a:srgbClr val="002060"/>
                </a:solidFill>
              </a:rPr>
              <a:t> (</a:t>
            </a:r>
            <a:r>
              <a:rPr lang="fr-FR" sz="2000" dirty="0" err="1">
                <a:solidFill>
                  <a:srgbClr val="002060"/>
                </a:solidFill>
              </a:rPr>
              <a:t>Afarnas</a:t>
            </a:r>
            <a:r>
              <a:rPr lang="fr-FR" sz="2000" dirty="0">
                <a:solidFill>
                  <a:srgbClr val="002060"/>
                </a:solidFill>
              </a:rPr>
              <a:t>) (inventeur, médecin, chimiste, ingénieur, musicien et poète), Ibn Rochd (Averroès) (philosophe, théologien, juriste et médecin), ibn Al </a:t>
            </a:r>
            <a:r>
              <a:rPr lang="fr-FR" sz="2000" dirty="0" err="1">
                <a:solidFill>
                  <a:srgbClr val="002060"/>
                </a:solidFill>
              </a:rPr>
              <a:t>Haytham</a:t>
            </a:r>
            <a:r>
              <a:rPr lang="fr-FR" sz="2000" dirty="0">
                <a:solidFill>
                  <a:srgbClr val="002060"/>
                </a:solidFill>
              </a:rPr>
              <a:t> (Alhazen) (mathématicien, philosophe, physiologiste et </a:t>
            </a:r>
            <a:r>
              <a:rPr lang="fr-FR" sz="2000" dirty="0" err="1">
                <a:solidFill>
                  <a:srgbClr val="002060"/>
                </a:solidFill>
              </a:rPr>
              <a:t>physicie</a:t>
            </a:r>
            <a:r>
              <a:rPr lang="fr-FR" sz="2000" dirty="0">
                <a:solidFill>
                  <a:srgbClr val="002060"/>
                </a:solidFill>
              </a:rPr>
              <a:t>), Ar-</a:t>
            </a:r>
            <a:r>
              <a:rPr lang="fr-FR" sz="2000" dirty="0" err="1">
                <a:solidFill>
                  <a:srgbClr val="002060"/>
                </a:solidFill>
              </a:rPr>
              <a:t>Razi</a:t>
            </a:r>
            <a:r>
              <a:rPr lang="fr-FR" sz="2000" dirty="0">
                <a:solidFill>
                  <a:srgbClr val="002060"/>
                </a:solidFill>
              </a:rPr>
              <a:t> (Rhazès), Al </a:t>
            </a:r>
            <a:r>
              <a:rPr lang="fr-FR" sz="2000" dirty="0" err="1">
                <a:solidFill>
                  <a:srgbClr val="002060"/>
                </a:solidFill>
              </a:rPr>
              <a:t>Kindi</a:t>
            </a:r>
            <a:r>
              <a:rPr lang="fr-FR" sz="2000" dirty="0">
                <a:solidFill>
                  <a:srgbClr val="002060"/>
                </a:solidFill>
              </a:rPr>
              <a:t>, </a:t>
            </a:r>
            <a:r>
              <a:rPr lang="fr-FR" sz="2000" dirty="0" err="1">
                <a:solidFill>
                  <a:srgbClr val="002060"/>
                </a:solidFill>
              </a:rPr>
              <a:t>Al-Khwârizmî</a:t>
            </a:r>
            <a:r>
              <a:rPr lang="fr-FR" sz="2000" dirty="0">
                <a:solidFill>
                  <a:srgbClr val="002060"/>
                </a:solidFill>
              </a:rPr>
              <a:t> (mathématicien, géographe, astrologue et astronome), Al </a:t>
            </a:r>
            <a:r>
              <a:rPr lang="fr-FR" sz="2000" dirty="0" err="1">
                <a:solidFill>
                  <a:srgbClr val="002060"/>
                </a:solidFill>
              </a:rPr>
              <a:t>Jahid</a:t>
            </a:r>
            <a:r>
              <a:rPr lang="fr-FR" sz="2000" dirty="0">
                <a:solidFill>
                  <a:srgbClr val="002060"/>
                </a:solidFill>
              </a:rPr>
              <a:t>, Jaber Ibn </a:t>
            </a:r>
            <a:r>
              <a:rPr lang="fr-FR" sz="2000" dirty="0" err="1">
                <a:solidFill>
                  <a:srgbClr val="002060"/>
                </a:solidFill>
              </a:rPr>
              <a:t>Hayan</a:t>
            </a:r>
            <a:r>
              <a:rPr lang="fr-FR" sz="2000" dirty="0">
                <a:solidFill>
                  <a:srgbClr val="002060"/>
                </a:solidFill>
              </a:rPr>
              <a:t> (Geber) (chimiste et alchimiste, astronome et astrologue, ingénieur, géographe, philosophe, physicien, et pharmacien et médecin), Abu-l-Ala al-</a:t>
            </a:r>
            <a:r>
              <a:rPr lang="fr-FR" sz="2000" dirty="0" err="1">
                <a:solidFill>
                  <a:srgbClr val="002060"/>
                </a:solidFill>
              </a:rPr>
              <a:t>Maari</a:t>
            </a:r>
            <a:r>
              <a:rPr lang="fr-FR" sz="2000" dirty="0">
                <a:solidFill>
                  <a:srgbClr val="002060"/>
                </a:solidFill>
              </a:rPr>
              <a:t> (poète), Omar Al </a:t>
            </a:r>
            <a:r>
              <a:rPr lang="fr-FR" sz="2000" dirty="0" err="1">
                <a:solidFill>
                  <a:srgbClr val="002060"/>
                </a:solidFill>
              </a:rPr>
              <a:t>Khayyam</a:t>
            </a:r>
            <a:r>
              <a:rPr lang="fr-FR" sz="2000" dirty="0">
                <a:solidFill>
                  <a:srgbClr val="002060"/>
                </a:solidFill>
              </a:rPr>
              <a:t> (écrivain et savant), Ibn </a:t>
            </a:r>
            <a:r>
              <a:rPr lang="fr-FR" sz="2000" dirty="0" err="1">
                <a:solidFill>
                  <a:srgbClr val="002060"/>
                </a:solidFill>
              </a:rPr>
              <a:t>Tofaïl</a:t>
            </a:r>
            <a:r>
              <a:rPr lang="fr-FR" sz="2000" dirty="0">
                <a:solidFill>
                  <a:srgbClr val="002060"/>
                </a:solidFill>
              </a:rPr>
              <a:t> al-</a:t>
            </a:r>
            <a:r>
              <a:rPr lang="fr-FR" sz="2000" dirty="0" err="1">
                <a:solidFill>
                  <a:srgbClr val="002060"/>
                </a:solidFill>
              </a:rPr>
              <a:t>Kéisi</a:t>
            </a:r>
            <a:r>
              <a:rPr lang="fr-FR" sz="2000" dirty="0">
                <a:solidFill>
                  <a:srgbClr val="002060"/>
                </a:solidFill>
              </a:rPr>
              <a:t> (philosophe), Ibn </a:t>
            </a:r>
            <a:r>
              <a:rPr lang="fr-FR" sz="2000" dirty="0" err="1">
                <a:solidFill>
                  <a:srgbClr val="002060"/>
                </a:solidFill>
              </a:rPr>
              <a:t>Battûta</a:t>
            </a:r>
            <a:r>
              <a:rPr lang="fr-FR" sz="2000" dirty="0">
                <a:solidFill>
                  <a:srgbClr val="002060"/>
                </a:solidFill>
              </a:rPr>
              <a:t> (explorateur), </a:t>
            </a:r>
            <a:r>
              <a:rPr lang="fr-FR" sz="2000" dirty="0" err="1">
                <a:solidFill>
                  <a:srgbClr val="002060"/>
                </a:solidFill>
              </a:rPr>
              <a:t>Thābit</a:t>
            </a:r>
            <a:r>
              <a:rPr lang="fr-FR" sz="2000" dirty="0">
                <a:solidFill>
                  <a:srgbClr val="002060"/>
                </a:solidFill>
              </a:rPr>
              <a:t> ibn </a:t>
            </a:r>
            <a:r>
              <a:rPr lang="fr-FR" sz="2000" dirty="0" err="1">
                <a:solidFill>
                  <a:srgbClr val="002060"/>
                </a:solidFill>
              </a:rPr>
              <a:t>Qurra</a:t>
            </a:r>
            <a:r>
              <a:rPr lang="fr-FR" sz="2000" dirty="0">
                <a:solidFill>
                  <a:srgbClr val="002060"/>
                </a:solidFill>
              </a:rPr>
              <a:t> (astronome, mathématicien, philosophe et musicologue), a al-</a:t>
            </a:r>
            <a:r>
              <a:rPr lang="fr-FR" sz="2000" dirty="0" err="1">
                <a:solidFill>
                  <a:srgbClr val="002060"/>
                </a:solidFill>
              </a:rPr>
              <a:t>Yaqubi</a:t>
            </a:r>
            <a:r>
              <a:rPr lang="fr-FR" sz="2000" dirty="0">
                <a:solidFill>
                  <a:srgbClr val="002060"/>
                </a:solidFill>
              </a:rPr>
              <a:t> (historien et géographe), Al-</a:t>
            </a:r>
            <a:r>
              <a:rPr lang="fr-FR" sz="2000" dirty="0" err="1">
                <a:solidFill>
                  <a:srgbClr val="002060"/>
                </a:solidFill>
              </a:rPr>
              <a:t>Mas'ûdî</a:t>
            </a:r>
            <a:r>
              <a:rPr lang="fr-FR" sz="2000" dirty="0">
                <a:solidFill>
                  <a:srgbClr val="002060"/>
                </a:solidFill>
              </a:rPr>
              <a:t> (encyclopédiste), </a:t>
            </a:r>
            <a:r>
              <a:rPr lang="fr-FR" sz="2000" dirty="0" err="1">
                <a:solidFill>
                  <a:srgbClr val="002060"/>
                </a:solidFill>
              </a:rPr>
              <a:t>Miskawayh</a:t>
            </a:r>
            <a:r>
              <a:rPr lang="fr-FR" sz="2000" dirty="0">
                <a:solidFill>
                  <a:srgbClr val="002060"/>
                </a:solidFill>
              </a:rPr>
              <a:t> (homme d'État, philosophe, historien, savant et bibliothécaire), </a:t>
            </a:r>
            <a:r>
              <a:rPr lang="fr-FR" sz="2000" dirty="0" err="1">
                <a:solidFill>
                  <a:srgbClr val="002060"/>
                </a:solidFill>
              </a:rPr>
              <a:t>Al-Biruni</a:t>
            </a:r>
            <a:r>
              <a:rPr lang="fr-FR" sz="2000" dirty="0">
                <a:solidFill>
                  <a:srgbClr val="002060"/>
                </a:solidFill>
              </a:rPr>
              <a:t> (Mathématicien, astronome, physicien, encyclopédiste, philosophe, astrologue, voyageur, historien, pharmacologue), Nasir al-Din al-</a:t>
            </a:r>
            <a:r>
              <a:rPr lang="fr-FR" sz="2000" dirty="0" err="1">
                <a:solidFill>
                  <a:srgbClr val="002060"/>
                </a:solidFill>
              </a:rPr>
              <a:t>Tusi</a:t>
            </a:r>
            <a:r>
              <a:rPr lang="fr-FR" sz="2000" dirty="0">
                <a:solidFill>
                  <a:srgbClr val="002060"/>
                </a:solidFill>
              </a:rPr>
              <a:t> (philosophe, mathématicien, astronome et théologien), Ibn al-Nadim (bibliographe), </a:t>
            </a:r>
            <a:r>
              <a:rPr lang="fr-FR" sz="2000" dirty="0" err="1">
                <a:solidFill>
                  <a:srgbClr val="002060"/>
                </a:solidFill>
              </a:rPr>
              <a:t>Ulugh</a:t>
            </a:r>
            <a:r>
              <a:rPr lang="fr-FR" sz="2000" dirty="0">
                <a:solidFill>
                  <a:srgbClr val="002060"/>
                </a:solidFill>
              </a:rPr>
              <a:t> </a:t>
            </a:r>
            <a:r>
              <a:rPr lang="fr-FR" sz="2000" dirty="0" err="1">
                <a:solidFill>
                  <a:srgbClr val="002060"/>
                </a:solidFill>
              </a:rPr>
              <a:t>Beg</a:t>
            </a:r>
            <a:r>
              <a:rPr lang="fr-FR" sz="2000" dirty="0">
                <a:solidFill>
                  <a:srgbClr val="002060"/>
                </a:solidFill>
              </a:rPr>
              <a:t> (prince-astronome, assassiné) et, plus proches de nous, Taha Hussein (universitaire, romancier, essayiste et critique littéraire égyptien), Naguib Mahfouz (écrivain et intellectuel égyptien), </a:t>
            </a:r>
            <a:r>
              <a:rPr lang="fr-FR" sz="2000" dirty="0" err="1">
                <a:solidFill>
                  <a:srgbClr val="002060"/>
                </a:solidFill>
              </a:rPr>
              <a:t>Farag</a:t>
            </a:r>
            <a:r>
              <a:rPr lang="fr-FR" sz="2000" dirty="0">
                <a:solidFill>
                  <a:srgbClr val="002060"/>
                </a:solidFill>
              </a:rPr>
              <a:t> </a:t>
            </a:r>
            <a:r>
              <a:rPr lang="fr-FR" sz="2000" dirty="0" err="1">
                <a:solidFill>
                  <a:srgbClr val="002060"/>
                </a:solidFill>
              </a:rPr>
              <a:t>Fouda</a:t>
            </a:r>
            <a:r>
              <a:rPr lang="fr-FR" sz="2000" dirty="0">
                <a:solidFill>
                  <a:srgbClr val="002060"/>
                </a:solidFill>
              </a:rPr>
              <a:t> (écrivain égyptien, assassiné) … </a:t>
            </a:r>
          </a:p>
        </p:txBody>
      </p:sp>
    </p:spTree>
    <p:extLst>
      <p:ext uri="{BB962C8B-B14F-4D97-AF65-F5344CB8AC3E}">
        <p14:creationId xmlns:p14="http://schemas.microsoft.com/office/powerpoint/2010/main" val="13926240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32D46F0B-0E99-4F59-9F43-08D3BD842986}"/>
              </a:ext>
            </a:extLst>
          </p:cNvPr>
          <p:cNvSpPr>
            <a:spLocks noGrp="1"/>
          </p:cNvSpPr>
          <p:nvPr>
            <p:ph type="ftr" sz="quarter" idx="11"/>
          </p:nvPr>
        </p:nvSpPr>
        <p:spPr>
          <a:xfrm>
            <a:off x="5464884" y="6443302"/>
            <a:ext cx="3247913" cy="365125"/>
          </a:xfrm>
        </p:spPr>
        <p:txBody>
          <a:bodyPr/>
          <a:lstStyle/>
          <a:p>
            <a:r>
              <a:rPr lang="fr-FR"/>
              <a:t>Les religions à l'épreuve de l'esprit critique</a:t>
            </a:r>
          </a:p>
        </p:txBody>
      </p:sp>
      <p:sp>
        <p:nvSpPr>
          <p:cNvPr id="3" name="Espace réservé du numéro de diapositive 2">
            <a:extLst>
              <a:ext uri="{FF2B5EF4-FFF2-40B4-BE49-F238E27FC236}">
                <a16:creationId xmlns:a16="http://schemas.microsoft.com/office/drawing/2014/main" id="{A51EB09E-B72F-403C-898F-DBDA0D875CCE}"/>
              </a:ext>
            </a:extLst>
          </p:cNvPr>
          <p:cNvSpPr>
            <a:spLocks noGrp="1"/>
          </p:cNvSpPr>
          <p:nvPr>
            <p:ph type="sldNum" sz="quarter" idx="12"/>
          </p:nvPr>
        </p:nvSpPr>
        <p:spPr>
          <a:xfrm>
            <a:off x="11274014" y="6356350"/>
            <a:ext cx="639184" cy="365125"/>
          </a:xfrm>
        </p:spPr>
        <p:txBody>
          <a:bodyPr/>
          <a:lstStyle/>
          <a:p>
            <a:fld id="{82ED24CB-F714-4C55-80A9-09136448B171}" type="slidenum">
              <a:rPr lang="fr-FR" smtClean="0"/>
              <a:t>26</a:t>
            </a:fld>
            <a:endParaRPr lang="fr-FR"/>
          </a:p>
        </p:txBody>
      </p:sp>
      <p:sp>
        <p:nvSpPr>
          <p:cNvPr id="4" name="ZoneTexte 3">
            <a:extLst>
              <a:ext uri="{FF2B5EF4-FFF2-40B4-BE49-F238E27FC236}">
                <a16:creationId xmlns:a16="http://schemas.microsoft.com/office/drawing/2014/main" id="{81D25DF0-7163-4113-A0BB-7E1A8BEDA54A}"/>
              </a:ext>
            </a:extLst>
          </p:cNvPr>
          <p:cNvSpPr txBox="1"/>
          <p:nvPr/>
        </p:nvSpPr>
        <p:spPr>
          <a:xfrm>
            <a:off x="129091" y="88967"/>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5" name="ZoneTexte 4">
            <a:extLst>
              <a:ext uri="{FF2B5EF4-FFF2-40B4-BE49-F238E27FC236}">
                <a16:creationId xmlns:a16="http://schemas.microsoft.com/office/drawing/2014/main" id="{DC7E4A1F-6260-4656-8307-F92ED12A982D}"/>
              </a:ext>
            </a:extLst>
          </p:cNvPr>
          <p:cNvSpPr txBox="1"/>
          <p:nvPr/>
        </p:nvSpPr>
        <p:spPr>
          <a:xfrm>
            <a:off x="129091" y="533016"/>
            <a:ext cx="5475643" cy="461665"/>
          </a:xfrm>
          <a:prstGeom prst="rect">
            <a:avLst/>
          </a:prstGeom>
          <a:noFill/>
        </p:spPr>
        <p:txBody>
          <a:bodyPr wrap="square" rtlCol="0">
            <a:spAutoFit/>
          </a:bodyPr>
          <a:lstStyle/>
          <a:p>
            <a:r>
              <a:rPr lang="fr-FR" sz="2400" b="1" dirty="0">
                <a:solidFill>
                  <a:srgbClr val="002060"/>
                </a:solidFill>
              </a:rPr>
              <a:t>Le discours messianique / irrationnel</a:t>
            </a:r>
          </a:p>
        </p:txBody>
      </p:sp>
      <p:sp>
        <p:nvSpPr>
          <p:cNvPr id="6" name="ZoneTexte 5">
            <a:extLst>
              <a:ext uri="{FF2B5EF4-FFF2-40B4-BE49-F238E27FC236}">
                <a16:creationId xmlns:a16="http://schemas.microsoft.com/office/drawing/2014/main" id="{FE420545-36EA-4691-BE7F-80A2D094097F}"/>
              </a:ext>
            </a:extLst>
          </p:cNvPr>
          <p:cNvSpPr txBox="1"/>
          <p:nvPr/>
        </p:nvSpPr>
        <p:spPr>
          <a:xfrm>
            <a:off x="154193" y="906601"/>
            <a:ext cx="11908716" cy="5632311"/>
          </a:xfrm>
          <a:prstGeom prst="rect">
            <a:avLst/>
          </a:prstGeom>
          <a:noFill/>
        </p:spPr>
        <p:txBody>
          <a:bodyPr wrap="square" rtlCol="0">
            <a:spAutoFit/>
          </a:bodyPr>
          <a:lstStyle/>
          <a:p>
            <a:pPr algn="just"/>
            <a:r>
              <a:rPr lang="fr-FR" sz="2400" dirty="0">
                <a:solidFill>
                  <a:srgbClr val="002060"/>
                </a:solidFill>
              </a:rPr>
              <a:t>Le caractère prophétique du Djihad : « Il faut que vous sachiez que le </a:t>
            </a:r>
            <a:r>
              <a:rPr lang="fr-FR" sz="2400" i="1" dirty="0">
                <a:solidFill>
                  <a:srgbClr val="002060"/>
                </a:solidFill>
              </a:rPr>
              <a:t>miracle de l'expansion rapide de l'islam est un fait prophétisé par la bible elle-même</a:t>
            </a:r>
            <a:r>
              <a:rPr lang="fr-FR" sz="2400" dirty="0">
                <a:solidFill>
                  <a:srgbClr val="002060"/>
                </a:solidFill>
              </a:rPr>
              <a:t>. Dans le livre de Daniel 2, vous avez l'histoire du rêve fait par le Roi babylonien Nabuchodonosor et qui se conclut par le fait que la pierre qui s'est détachée seule de la montagne représenterait le Royaume de Dieu qui surgira au temps des 4 royaumes humains contemporains à la naissance de ce royaume de Dieu et qui sont celui de la Mésopotamie, de la Perse, de Byzance et des Romains. Et </a:t>
            </a:r>
            <a:r>
              <a:rPr lang="fr-FR" sz="2400" i="1" dirty="0">
                <a:solidFill>
                  <a:srgbClr val="002060"/>
                </a:solidFill>
              </a:rPr>
              <a:t>que ce royaume de Dieu détruira les quatre royaumes humains</a:t>
            </a:r>
            <a:r>
              <a:rPr lang="fr-FR" sz="2400" dirty="0">
                <a:solidFill>
                  <a:srgbClr val="002060"/>
                </a:solidFill>
              </a:rPr>
              <a:t>. De quelle religion sont jusqu'à nos jours les habitant de l'ancienne Mésopotamie ? Musulman ! De quelle religion sont les habitants de la perse d'aujourd'hui ? Musulmans! De quelle religion sont les habitants de l'ancienne Byzance (Turquie, etc.) ? Musulmans !  De quel religion sont les habitants de la Galilée ancienne colonie romaines ? Musulmans ! </a:t>
            </a:r>
            <a:r>
              <a:rPr lang="fr-FR" sz="2400" i="1" dirty="0">
                <a:solidFill>
                  <a:srgbClr val="002060"/>
                </a:solidFill>
              </a:rPr>
              <a:t>Votre histoire ne m'intéresse pas</a:t>
            </a:r>
            <a:r>
              <a:rPr lang="fr-FR" sz="2400" dirty="0">
                <a:solidFill>
                  <a:srgbClr val="002060"/>
                </a:solidFill>
              </a:rPr>
              <a:t>. L'Islam AL Mohammadi est l'ultime révélation de Dieu, avec la venue du sceau des prophètes, cité dans la prophétie de Daniel 9. </a:t>
            </a:r>
            <a:r>
              <a:rPr lang="fr-FR" sz="2400" i="1" dirty="0">
                <a:solidFill>
                  <a:srgbClr val="002060"/>
                </a:solidFill>
              </a:rPr>
              <a:t>Prophétie réalisée et confirmé par l'histoire.</a:t>
            </a:r>
            <a:r>
              <a:rPr lang="fr-FR" sz="2400" dirty="0">
                <a:solidFill>
                  <a:srgbClr val="002060"/>
                </a:solidFill>
              </a:rPr>
              <a:t> ».</a:t>
            </a:r>
          </a:p>
          <a:p>
            <a:pPr algn="just"/>
            <a:r>
              <a:rPr lang="fr-FR" sz="2400" dirty="0">
                <a:solidFill>
                  <a:srgbClr val="002060"/>
                </a:solidFill>
              </a:rPr>
              <a:t>Certains croient à la</a:t>
            </a:r>
            <a:r>
              <a:rPr lang="fr-FR" dirty="0"/>
              <a:t> </a:t>
            </a:r>
            <a:r>
              <a:rPr lang="fr-FR" sz="2400" dirty="0">
                <a:solidFill>
                  <a:srgbClr val="002060"/>
                </a:solidFill>
              </a:rPr>
              <a:t>prophétie apocalyptique de la « MALHAMA », annoncée par des hadiths (°), i.e. la grande mêlée ou guerre … </a:t>
            </a:r>
            <a:r>
              <a:rPr lang="fr-FR" sz="2400" i="1" dirty="0">
                <a:solidFill>
                  <a:srgbClr val="002060"/>
                </a:solidFill>
              </a:rPr>
              <a:t>contre Israël et l’Occident</a:t>
            </a:r>
            <a:r>
              <a:rPr lang="fr-FR" sz="2400" dirty="0">
                <a:solidFill>
                  <a:srgbClr val="002060"/>
                </a:solidFill>
              </a:rPr>
              <a:t>. </a:t>
            </a:r>
            <a:r>
              <a:rPr lang="nl-NL" dirty="0">
                <a:solidFill>
                  <a:srgbClr val="002060"/>
                </a:solidFill>
              </a:rPr>
              <a:t>(°) </a:t>
            </a:r>
            <a:r>
              <a:rPr lang="nl-NL" dirty="0" err="1">
                <a:solidFill>
                  <a:srgbClr val="002060"/>
                </a:solidFill>
              </a:rPr>
              <a:t>Muslim</a:t>
            </a:r>
            <a:r>
              <a:rPr lang="nl-NL" dirty="0">
                <a:solidFill>
                  <a:srgbClr val="002060"/>
                </a:solidFill>
              </a:rPr>
              <a:t>, Vol. 41, </a:t>
            </a:r>
            <a:r>
              <a:rPr lang="nl-NL" dirty="0" err="1">
                <a:solidFill>
                  <a:srgbClr val="002060"/>
                </a:solidFill>
              </a:rPr>
              <a:t>chap</a:t>
            </a:r>
            <a:r>
              <a:rPr lang="nl-NL" dirty="0">
                <a:solidFill>
                  <a:srgbClr val="002060"/>
                </a:solidFill>
              </a:rPr>
              <a:t>. 9, Hadith 6924 .</a:t>
            </a:r>
            <a:endParaRPr lang="fr-FR" dirty="0">
              <a:solidFill>
                <a:srgbClr val="002060"/>
              </a:solidFill>
            </a:endParaRPr>
          </a:p>
        </p:txBody>
      </p:sp>
    </p:spTree>
    <p:extLst>
      <p:ext uri="{BB962C8B-B14F-4D97-AF65-F5344CB8AC3E}">
        <p14:creationId xmlns:p14="http://schemas.microsoft.com/office/powerpoint/2010/main" val="21966315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p:txBody>
          <a:bodyPr/>
          <a:lstStyle/>
          <a:p>
            <a:fld id="{82ED24CB-F714-4C55-80A9-09136448B171}" type="slidenum">
              <a:rPr lang="fr-FR" smtClean="0"/>
              <a:t>27</a:t>
            </a:fld>
            <a:endParaRPr lang="fr-FR"/>
          </a:p>
        </p:txBody>
      </p:sp>
      <p:sp>
        <p:nvSpPr>
          <p:cNvPr id="2" name="Rectangle 1">
            <a:extLst>
              <a:ext uri="{FF2B5EF4-FFF2-40B4-BE49-F238E27FC236}">
                <a16:creationId xmlns:a16="http://schemas.microsoft.com/office/drawing/2014/main" id="{B71CF1D0-2476-4468-A834-CB058B653930}"/>
              </a:ext>
            </a:extLst>
          </p:cNvPr>
          <p:cNvSpPr/>
          <p:nvPr/>
        </p:nvSpPr>
        <p:spPr>
          <a:xfrm>
            <a:off x="268941" y="742279"/>
            <a:ext cx="11521440" cy="5607241"/>
          </a:xfrm>
          <a:prstGeom prst="rect">
            <a:avLst/>
          </a:prstGeom>
        </p:spPr>
        <p:txBody>
          <a:bodyPr wrap="square">
            <a:spAutoFit/>
          </a:bodyPr>
          <a:lstStyle/>
          <a:p>
            <a:pPr lvl="0" algn="just">
              <a:lnSpc>
                <a:spcPct val="107000"/>
              </a:lnSpc>
              <a:spcAft>
                <a:spcPts val="0"/>
              </a:spcAft>
            </a:pPr>
            <a:r>
              <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Le fanatisme</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fr-FR" sz="2400" b="1" dirty="0">
                <a:solidFill>
                  <a:srgbClr val="002060"/>
                </a:solidFill>
              </a:rPr>
              <a:t>ou la démission de la raison  ou l’aveuglement</a:t>
            </a:r>
            <a:endPar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a) état d'esprit [excessivement passionné, enthousiasme, exalté] où il n'y a plus de limites dans les actions [jusqu’à donner sa vie] que le fanatique entreprend pour faire triompher ses idéaux, sa cause ou sa doctrine. b) Comportement, état d’esprit d’une personne ou d’un groupe de personnes qui manifestent pour une doctrine ou pour une cause un attachement passionné [un dévouement, un intérêt absolu et exclusif] et un zèle outré, conduisant à l'intolérance et souvent à des actes violents et irrationnels » (Sources : Larousse, </a:t>
            </a:r>
            <a:r>
              <a:rPr lang="fr-FR" sz="24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cnrtl</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toupie).</a:t>
            </a:r>
          </a:p>
          <a:p>
            <a:pPr marL="342900" lvl="0" indent="-342900" algn="just">
              <a:lnSpc>
                <a:spcPct val="107000"/>
              </a:lnSpc>
              <a:spcAft>
                <a:spcPts val="0"/>
              </a:spcAft>
              <a:buFont typeface="Arial" panose="020B0604020202020204" pitchFamily="34" charset="0"/>
              <a:buChar char="•"/>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Ceux qui peuvent vous faire croire à des absurdités peuvent vous faire commettre des atrocités. Voltaire.</a:t>
            </a:r>
          </a:p>
          <a:p>
            <a:pPr marL="342900" lvl="0" indent="-342900" algn="just">
              <a:lnSpc>
                <a:spcPct val="107000"/>
              </a:lnSpc>
              <a:spcAft>
                <a:spcPts val="0"/>
              </a:spcAft>
              <a:buFont typeface="Arial" panose="020B0604020202020204" pitchFamily="34" charset="0"/>
              <a:buChar char="•"/>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Le fanatisme est un monstre qui ose se dire le fils de la religion. [Il est ] l’enfant dénaturé de la religion. Voltaire.</a:t>
            </a:r>
          </a:p>
          <a:p>
            <a:pPr marL="342900" lvl="0" indent="-342900" algn="just">
              <a:lnSpc>
                <a:spcPct val="107000"/>
              </a:lnSpc>
              <a:spcAft>
                <a:spcPts val="0"/>
              </a:spcAft>
              <a:buFont typeface="Arial" panose="020B0604020202020204" pitchFamily="34" charset="0"/>
              <a:buChar char="•"/>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Le fanatisme est aveugle, il rend sourd et aveugle. Le fanatique ne se pose pas de questions, il ne connaît pas le doute : il sait, il pense qu'il sait. Elie Wiesel.</a:t>
            </a:r>
          </a:p>
        </p:txBody>
      </p:sp>
      <p:sp>
        <p:nvSpPr>
          <p:cNvPr id="6" name="ZoneTexte 5">
            <a:extLst>
              <a:ext uri="{FF2B5EF4-FFF2-40B4-BE49-F238E27FC236}">
                <a16:creationId xmlns:a16="http://schemas.microsoft.com/office/drawing/2014/main" id="{A5D6B4A2-2FBD-4D88-A2DC-4519E2023A0C}"/>
              </a:ext>
            </a:extLst>
          </p:cNvPr>
          <p:cNvSpPr txBox="1"/>
          <p:nvPr/>
        </p:nvSpPr>
        <p:spPr>
          <a:xfrm>
            <a:off x="236668" y="225910"/>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Tree>
    <p:extLst>
      <p:ext uri="{BB962C8B-B14F-4D97-AF65-F5344CB8AC3E}">
        <p14:creationId xmlns:p14="http://schemas.microsoft.com/office/powerpoint/2010/main" val="12172394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1FAFB06E-92AD-496B-B6CF-ECB25FF2BD78}"/>
              </a:ext>
            </a:extLst>
          </p:cNvPr>
          <p:cNvSpPr>
            <a:spLocks noGrp="1"/>
          </p:cNvSpPr>
          <p:nvPr>
            <p:ph type="ftr" sz="quarter" idx="11"/>
          </p:nvPr>
        </p:nvSpPr>
        <p:spPr/>
        <p:txBody>
          <a:bodyPr/>
          <a:lstStyle/>
          <a:p>
            <a:r>
              <a:rPr lang="fr-FR"/>
              <a:t>Les religions à l'épreuve de l'esprit critique</a:t>
            </a:r>
          </a:p>
        </p:txBody>
      </p:sp>
      <p:sp>
        <p:nvSpPr>
          <p:cNvPr id="3" name="Espace réservé du numéro de diapositive 2">
            <a:extLst>
              <a:ext uri="{FF2B5EF4-FFF2-40B4-BE49-F238E27FC236}">
                <a16:creationId xmlns:a16="http://schemas.microsoft.com/office/drawing/2014/main" id="{933ED797-C08F-480A-9286-DEE7FDDBC094}"/>
              </a:ext>
            </a:extLst>
          </p:cNvPr>
          <p:cNvSpPr>
            <a:spLocks noGrp="1"/>
          </p:cNvSpPr>
          <p:nvPr>
            <p:ph type="sldNum" sz="quarter" idx="12"/>
          </p:nvPr>
        </p:nvSpPr>
        <p:spPr/>
        <p:txBody>
          <a:bodyPr/>
          <a:lstStyle/>
          <a:p>
            <a:fld id="{82ED24CB-F714-4C55-80A9-09136448B171}" type="slidenum">
              <a:rPr lang="fr-FR" smtClean="0"/>
              <a:t>28</a:t>
            </a:fld>
            <a:endParaRPr lang="fr-FR"/>
          </a:p>
        </p:txBody>
      </p:sp>
      <p:sp>
        <p:nvSpPr>
          <p:cNvPr id="4" name="ZoneTexte 3">
            <a:extLst>
              <a:ext uri="{FF2B5EF4-FFF2-40B4-BE49-F238E27FC236}">
                <a16:creationId xmlns:a16="http://schemas.microsoft.com/office/drawing/2014/main" id="{D4CFB3A1-C198-4205-A463-2885A06CDBA2}"/>
              </a:ext>
            </a:extLst>
          </p:cNvPr>
          <p:cNvSpPr txBox="1"/>
          <p:nvPr/>
        </p:nvSpPr>
        <p:spPr>
          <a:xfrm>
            <a:off x="236668" y="136525"/>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5" name="ZoneTexte 4">
            <a:extLst>
              <a:ext uri="{FF2B5EF4-FFF2-40B4-BE49-F238E27FC236}">
                <a16:creationId xmlns:a16="http://schemas.microsoft.com/office/drawing/2014/main" id="{34089B20-40E9-4A34-9D5D-4C3C6C181758}"/>
              </a:ext>
            </a:extLst>
          </p:cNvPr>
          <p:cNvSpPr txBox="1"/>
          <p:nvPr/>
        </p:nvSpPr>
        <p:spPr>
          <a:xfrm>
            <a:off x="236668" y="598190"/>
            <a:ext cx="7707238" cy="461665"/>
          </a:xfrm>
          <a:prstGeom prst="rect">
            <a:avLst/>
          </a:prstGeom>
          <a:noFill/>
        </p:spPr>
        <p:txBody>
          <a:bodyPr wrap="none" rtlCol="0">
            <a:spAutoFit/>
          </a:bodyPr>
          <a:lstStyle/>
          <a:p>
            <a:r>
              <a:rPr lang="fr-FR" sz="2400" b="1" dirty="0">
                <a:solidFill>
                  <a:srgbClr val="002060"/>
                </a:solidFill>
              </a:rPr>
              <a:t>Le fanatisme ou la démission de la raison ou l’aveuglement</a:t>
            </a:r>
          </a:p>
        </p:txBody>
      </p:sp>
      <p:sp>
        <p:nvSpPr>
          <p:cNvPr id="6" name="ZoneTexte 5">
            <a:extLst>
              <a:ext uri="{FF2B5EF4-FFF2-40B4-BE49-F238E27FC236}">
                <a16:creationId xmlns:a16="http://schemas.microsoft.com/office/drawing/2014/main" id="{736F4CF6-417A-49B5-A87B-C9F85F9A6F34}"/>
              </a:ext>
            </a:extLst>
          </p:cNvPr>
          <p:cNvSpPr txBox="1"/>
          <p:nvPr/>
        </p:nvSpPr>
        <p:spPr>
          <a:xfrm>
            <a:off x="236668" y="1076613"/>
            <a:ext cx="11833412" cy="5279737"/>
          </a:xfrm>
          <a:prstGeom prst="rect">
            <a:avLst/>
          </a:prstGeom>
          <a:noFill/>
        </p:spPr>
        <p:txBody>
          <a:bodyPr wrap="square" rtlCol="0">
            <a:spAutoFit/>
          </a:bodyPr>
          <a:lstStyle/>
          <a:p>
            <a:r>
              <a:rPr lang="fr-FR" sz="2400" dirty="0">
                <a:solidFill>
                  <a:srgbClr val="002060"/>
                </a:solidFill>
              </a:rPr>
              <a:t>L’application, sans discernement, des préceptes religieux conduit :</a:t>
            </a:r>
          </a:p>
          <a:p>
            <a:pPr marL="342900" indent="-342900" algn="just">
              <a:buFont typeface="Arial" panose="020B0604020202020204" pitchFamily="34" charset="0"/>
              <a:buChar char="•"/>
            </a:pPr>
            <a:r>
              <a:rPr lang="fr-FR" sz="2400" dirty="0">
                <a:solidFill>
                  <a:srgbClr val="002060"/>
                </a:solidFill>
              </a:rPr>
              <a:t>A la destruction de la nature, via une vision suprémaciste de l’homme sur la nature : « </a:t>
            </a:r>
            <a:r>
              <a:rPr lang="fr-FR" sz="2400" i="1" dirty="0">
                <a:solidFill>
                  <a:srgbClr val="002060"/>
                </a:solidFill>
              </a:rPr>
              <a:t>Dieu les bénit, et Dieu leur dit: Soyez féconds, multipliez, remplissez la terre, et l'assujettissez; et dominez sur les poissons de la mer, sur les oiseaux du ciel, et sur tout animal qui se meut sur la terre </a:t>
            </a:r>
            <a:r>
              <a:rPr lang="fr-FR" sz="2400" dirty="0">
                <a:solidFill>
                  <a:srgbClr val="002060"/>
                </a:solidFill>
              </a:rPr>
              <a:t>». Genèse 1:28.</a:t>
            </a:r>
          </a:p>
          <a:p>
            <a:pPr marL="342900" indent="-342900" algn="just">
              <a:buFont typeface="Arial" panose="020B0604020202020204" pitchFamily="34" charset="0"/>
              <a:buChar char="•"/>
            </a:pPr>
            <a:r>
              <a:rPr lang="fr-FR" sz="2400" dirty="0">
                <a:solidFill>
                  <a:srgbClr val="002060"/>
                </a:solidFill>
              </a:rPr>
              <a:t>Aux guerres totales, à l’intolérance, à la haine contre les croyants d’autres confessions : « </a:t>
            </a:r>
            <a:r>
              <a:rPr lang="fr-FR" sz="2400" i="1" dirty="0">
                <a:solidFill>
                  <a:srgbClr val="002060"/>
                </a:solidFill>
              </a:rPr>
              <a:t>Combattez ceux qui ne croient ni en Allah ni au Jour dernier, qui n’interdisent pas ce qu’Allah et Son messager ont interdit et qui ne professent pas la religion de la vérité,</a:t>
            </a:r>
            <a:r>
              <a:rPr lang="fr-FR" sz="2400" dirty="0">
                <a:solidFill>
                  <a:srgbClr val="002060"/>
                </a:solidFill>
              </a:rPr>
              <a:t> parmi ceux qui ont reçu le Livre, jusqu’à ce qu’ils versent la capitation par leurs propres mains</a:t>
            </a:r>
            <a:r>
              <a:rPr lang="fr-FR" sz="2400" i="1" dirty="0">
                <a:solidFill>
                  <a:srgbClr val="002060"/>
                </a:solidFill>
              </a:rPr>
              <a:t>, en état d'humiliation</a:t>
            </a:r>
            <a:r>
              <a:rPr lang="fr-FR" sz="2400" dirty="0">
                <a:solidFill>
                  <a:srgbClr val="002060"/>
                </a:solidFill>
              </a:rPr>
              <a:t> », Sourate 9, verset 29 (l’un des versets du sabre avec le verset S9.V5).</a:t>
            </a:r>
          </a:p>
          <a:p>
            <a:pPr marL="342900" indent="-342900" algn="just">
              <a:buFont typeface="Arial" panose="020B0604020202020204" pitchFamily="34" charset="0"/>
              <a:buChar char="•"/>
            </a:pPr>
            <a:r>
              <a:rPr lang="fr-FR" sz="2400" dirty="0">
                <a:solidFill>
                  <a:srgbClr val="002060"/>
                </a:solidFill>
              </a:rPr>
              <a:t>Certains versets des évangiles, lus littéralement, ont aussi servi à légitimation des croisades : « Ne pensez pas que je sois venu apporter la paix sur la terre; </a:t>
            </a:r>
            <a:r>
              <a:rPr lang="fr-FR" sz="2400" i="1" dirty="0">
                <a:solidFill>
                  <a:srgbClr val="002060"/>
                </a:solidFill>
              </a:rPr>
              <a:t>je suis venu apporter, non la paix, mais le glaive [l’épée] </a:t>
            </a:r>
            <a:r>
              <a:rPr lang="fr-FR" sz="2400" dirty="0">
                <a:solidFill>
                  <a:srgbClr val="002060"/>
                </a:solidFill>
              </a:rPr>
              <a:t>» / Matthieu 10.34. « </a:t>
            </a:r>
            <a:r>
              <a:rPr lang="fr-FR" sz="2400" i="1" dirty="0">
                <a:solidFill>
                  <a:srgbClr val="002060"/>
                </a:solidFill>
              </a:rPr>
              <a:t>C’est un feu que je suis venu apporter sur la terre </a:t>
            </a:r>
            <a:r>
              <a:rPr lang="fr-FR" sz="2400" dirty="0">
                <a:solidFill>
                  <a:srgbClr val="002060"/>
                </a:solidFill>
              </a:rPr>
              <a:t>et comme je voudrais qu’il soit déjà allumé ! » (Luc 12, 49).</a:t>
            </a:r>
          </a:p>
        </p:txBody>
      </p:sp>
    </p:spTree>
    <p:extLst>
      <p:ext uri="{BB962C8B-B14F-4D97-AF65-F5344CB8AC3E}">
        <p14:creationId xmlns:p14="http://schemas.microsoft.com/office/powerpoint/2010/main" val="19985117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a:xfrm>
            <a:off x="11370833" y="6323732"/>
            <a:ext cx="674342" cy="369332"/>
          </a:xfrm>
        </p:spPr>
        <p:txBody>
          <a:bodyPr/>
          <a:lstStyle/>
          <a:p>
            <a:fld id="{82ED24CB-F714-4C55-80A9-09136448B171}" type="slidenum">
              <a:rPr lang="fr-FR" smtClean="0"/>
              <a:t>29</a:t>
            </a:fld>
            <a:endParaRPr lang="fr-FR"/>
          </a:p>
        </p:txBody>
      </p:sp>
      <p:sp>
        <p:nvSpPr>
          <p:cNvPr id="6" name="ZoneTexte 5">
            <a:extLst>
              <a:ext uri="{FF2B5EF4-FFF2-40B4-BE49-F238E27FC236}">
                <a16:creationId xmlns:a16="http://schemas.microsoft.com/office/drawing/2014/main" id="{8D7037FF-29F3-4309-9AD6-C05769BF1054}"/>
              </a:ext>
            </a:extLst>
          </p:cNvPr>
          <p:cNvSpPr txBox="1"/>
          <p:nvPr/>
        </p:nvSpPr>
        <p:spPr>
          <a:xfrm>
            <a:off x="236668" y="136897"/>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2" name="Rectangle 1">
            <a:extLst>
              <a:ext uri="{FF2B5EF4-FFF2-40B4-BE49-F238E27FC236}">
                <a16:creationId xmlns:a16="http://schemas.microsoft.com/office/drawing/2014/main" id="{601D0B4A-6AD8-4741-B034-EC27003B9BF1}"/>
              </a:ext>
            </a:extLst>
          </p:cNvPr>
          <p:cNvSpPr/>
          <p:nvPr/>
        </p:nvSpPr>
        <p:spPr>
          <a:xfrm>
            <a:off x="236668" y="565114"/>
            <a:ext cx="6833263" cy="470000"/>
          </a:xfrm>
          <a:prstGeom prst="rect">
            <a:avLst/>
          </a:prstGeom>
        </p:spPr>
        <p:txBody>
          <a:bodyPr wrap="square">
            <a:spAutoFit/>
          </a:bodyPr>
          <a:lstStyle/>
          <a:p>
            <a:pPr lvl="0" algn="just">
              <a:lnSpc>
                <a:spcPct val="107000"/>
              </a:lnSpc>
              <a:spcAft>
                <a:spcPts val="0"/>
              </a:spcAft>
            </a:pPr>
            <a:r>
              <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Les guerres religieuses / « saintes »</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p>
        </p:txBody>
      </p:sp>
      <p:sp>
        <p:nvSpPr>
          <p:cNvPr id="3" name="Rectangle 2">
            <a:extLst>
              <a:ext uri="{FF2B5EF4-FFF2-40B4-BE49-F238E27FC236}">
                <a16:creationId xmlns:a16="http://schemas.microsoft.com/office/drawing/2014/main" id="{9F321620-4D8E-4B71-89EE-FA191885C408}"/>
              </a:ext>
            </a:extLst>
          </p:cNvPr>
          <p:cNvSpPr/>
          <p:nvPr/>
        </p:nvSpPr>
        <p:spPr>
          <a:xfrm>
            <a:off x="83204" y="5954400"/>
            <a:ext cx="3323539" cy="646331"/>
          </a:xfrm>
          <a:prstGeom prst="rect">
            <a:avLst/>
          </a:prstGeom>
        </p:spPr>
        <p:txBody>
          <a:bodyPr wrap="none">
            <a:spAutoFit/>
          </a:bodyPr>
          <a:lstStyle/>
          <a:p>
            <a:pPr algn="ctr"/>
            <a:r>
              <a:rPr lang="fr-FR" dirty="0">
                <a:solidFill>
                  <a:srgbClr val="002060"/>
                </a:solidFill>
              </a:rPr>
              <a:t>Massacres de la Saint Barthélémy</a:t>
            </a:r>
          </a:p>
          <a:p>
            <a:pPr algn="ctr"/>
            <a:r>
              <a:rPr lang="fr-FR" dirty="0">
                <a:solidFill>
                  <a:srgbClr val="002060"/>
                </a:solidFill>
              </a:rPr>
              <a:t>24 août 1572 – 5 octobre 1572</a:t>
            </a:r>
          </a:p>
        </p:txBody>
      </p:sp>
      <p:pic>
        <p:nvPicPr>
          <p:cNvPr id="8" name="Image 7" descr="Une image contenant bâtiment, terrain&#10;&#10;Description générée automatiquement">
            <a:extLst>
              <a:ext uri="{FF2B5EF4-FFF2-40B4-BE49-F238E27FC236}">
                <a16:creationId xmlns:a16="http://schemas.microsoft.com/office/drawing/2014/main" id="{3D2A29C2-78BC-440F-B591-53C301967A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532" y="3930231"/>
            <a:ext cx="3319042" cy="1991426"/>
          </a:xfrm>
          <a:prstGeom prst="rect">
            <a:avLst/>
          </a:prstGeom>
        </p:spPr>
      </p:pic>
      <p:pic>
        <p:nvPicPr>
          <p:cNvPr id="10" name="Image 9" descr="Une image contenant livre, texte, extérieur, terrain&#10;&#10;Description générée automatiquement">
            <a:extLst>
              <a:ext uri="{FF2B5EF4-FFF2-40B4-BE49-F238E27FC236}">
                <a16:creationId xmlns:a16="http://schemas.microsoft.com/office/drawing/2014/main" id="{A5B220D5-BE0A-4DFD-9720-A0AFEEF7BB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086" y="1439613"/>
            <a:ext cx="2933935" cy="2335412"/>
          </a:xfrm>
          <a:prstGeom prst="rect">
            <a:avLst/>
          </a:prstGeom>
        </p:spPr>
      </p:pic>
      <p:sp>
        <p:nvSpPr>
          <p:cNvPr id="11" name="Rectangle 10">
            <a:extLst>
              <a:ext uri="{FF2B5EF4-FFF2-40B4-BE49-F238E27FC236}">
                <a16:creationId xmlns:a16="http://schemas.microsoft.com/office/drawing/2014/main" id="{C23CC647-3033-4C06-8CB9-485A5D951A3B}"/>
              </a:ext>
            </a:extLst>
          </p:cNvPr>
          <p:cNvSpPr/>
          <p:nvPr/>
        </p:nvSpPr>
        <p:spPr>
          <a:xfrm>
            <a:off x="7426257" y="5603681"/>
            <a:ext cx="4482488" cy="923330"/>
          </a:xfrm>
          <a:prstGeom prst="rect">
            <a:avLst/>
          </a:prstGeom>
        </p:spPr>
        <p:txBody>
          <a:bodyPr wrap="square">
            <a:spAutoFit/>
          </a:bodyPr>
          <a:lstStyle/>
          <a:p>
            <a:pPr algn="ctr"/>
            <a:r>
              <a:rPr lang="fr-FR" dirty="0">
                <a:solidFill>
                  <a:srgbClr val="002060"/>
                </a:solidFill>
              </a:rPr>
              <a:t>Massacres de Tamerlan / </a:t>
            </a:r>
            <a:r>
              <a:rPr lang="fr-FR" dirty="0" err="1">
                <a:solidFill>
                  <a:srgbClr val="002060"/>
                </a:solidFill>
              </a:rPr>
              <a:t>Timour</a:t>
            </a:r>
            <a:r>
              <a:rPr lang="fr-FR" dirty="0">
                <a:solidFill>
                  <a:srgbClr val="002060"/>
                </a:solidFill>
              </a:rPr>
              <a:t> lors de son djihad contre les bouddhistes et hindouistes en Inde (1369 – 1405).</a:t>
            </a:r>
          </a:p>
        </p:txBody>
      </p:sp>
      <p:pic>
        <p:nvPicPr>
          <p:cNvPr id="14" name="Image 13" descr="Une image contenant texte&#10;&#10;Description générée automatiquement">
            <a:extLst>
              <a:ext uri="{FF2B5EF4-FFF2-40B4-BE49-F238E27FC236}">
                <a16:creationId xmlns:a16="http://schemas.microsoft.com/office/drawing/2014/main" id="{9374161D-5497-4859-89A2-471C3EB684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26256" y="3284298"/>
            <a:ext cx="4482488" cy="2334929"/>
          </a:xfrm>
          <a:prstGeom prst="rect">
            <a:avLst/>
          </a:prstGeom>
        </p:spPr>
      </p:pic>
      <p:pic>
        <p:nvPicPr>
          <p:cNvPr id="16" name="Image 15" descr="Une image contenant mouton, extérieur, nature&#10;&#10;Description générée automatiquement">
            <a:extLst>
              <a:ext uri="{FF2B5EF4-FFF2-40B4-BE49-F238E27FC236}">
                <a16:creationId xmlns:a16="http://schemas.microsoft.com/office/drawing/2014/main" id="{D9D8C6C8-B6EB-4E72-BBC4-A0FF9EB19C0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47965" y="275136"/>
            <a:ext cx="4394949" cy="2612805"/>
          </a:xfrm>
          <a:prstGeom prst="rect">
            <a:avLst/>
          </a:prstGeom>
        </p:spPr>
      </p:pic>
      <p:sp>
        <p:nvSpPr>
          <p:cNvPr id="17" name="Rectangle 16">
            <a:extLst>
              <a:ext uri="{FF2B5EF4-FFF2-40B4-BE49-F238E27FC236}">
                <a16:creationId xmlns:a16="http://schemas.microsoft.com/office/drawing/2014/main" id="{0C2ECD8F-4AEE-46DC-97C8-E2EDFA567D6D}"/>
              </a:ext>
            </a:extLst>
          </p:cNvPr>
          <p:cNvSpPr/>
          <p:nvPr/>
        </p:nvSpPr>
        <p:spPr>
          <a:xfrm>
            <a:off x="7426256" y="2845519"/>
            <a:ext cx="4416658" cy="369332"/>
          </a:xfrm>
          <a:prstGeom prst="rect">
            <a:avLst/>
          </a:prstGeom>
        </p:spPr>
        <p:txBody>
          <a:bodyPr wrap="none">
            <a:spAutoFit/>
          </a:bodyPr>
          <a:lstStyle/>
          <a:p>
            <a:pPr algn="ctr"/>
            <a:r>
              <a:rPr lang="fr-FR" dirty="0" err="1">
                <a:solidFill>
                  <a:srgbClr val="002060"/>
                </a:solidFill>
              </a:rPr>
              <a:t>Timour</a:t>
            </a:r>
            <a:r>
              <a:rPr lang="fr-FR" dirty="0">
                <a:solidFill>
                  <a:srgbClr val="002060"/>
                </a:solidFill>
              </a:rPr>
              <a:t> le Boiteux et ses pyramides de crânes</a:t>
            </a:r>
          </a:p>
        </p:txBody>
      </p:sp>
      <p:pic>
        <p:nvPicPr>
          <p:cNvPr id="21" name="Image 20">
            <a:extLst>
              <a:ext uri="{FF2B5EF4-FFF2-40B4-BE49-F238E27FC236}">
                <a16:creationId xmlns:a16="http://schemas.microsoft.com/office/drawing/2014/main" id="{C8107698-9317-45A2-9567-181128205A4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53299" y="3930231"/>
            <a:ext cx="3512902" cy="1947748"/>
          </a:xfrm>
          <a:prstGeom prst="rect">
            <a:avLst/>
          </a:prstGeom>
        </p:spPr>
      </p:pic>
      <p:sp>
        <p:nvSpPr>
          <p:cNvPr id="22" name="ZoneTexte 21">
            <a:extLst>
              <a:ext uri="{FF2B5EF4-FFF2-40B4-BE49-F238E27FC236}">
                <a16:creationId xmlns:a16="http://schemas.microsoft.com/office/drawing/2014/main" id="{7A1746B0-F4BE-4DD1-AAB0-5E79F9624406}"/>
              </a:ext>
            </a:extLst>
          </p:cNvPr>
          <p:cNvSpPr txBox="1"/>
          <p:nvPr/>
        </p:nvSpPr>
        <p:spPr>
          <a:xfrm>
            <a:off x="4991930" y="5915673"/>
            <a:ext cx="788999" cy="369332"/>
          </a:xfrm>
          <a:prstGeom prst="rect">
            <a:avLst/>
          </a:prstGeom>
          <a:noFill/>
        </p:spPr>
        <p:txBody>
          <a:bodyPr wrap="none" rtlCol="0">
            <a:spAutoFit/>
          </a:bodyPr>
          <a:lstStyle/>
          <a:p>
            <a:pPr algn="ctr"/>
            <a:r>
              <a:rPr lang="fr-FR" dirty="0">
                <a:solidFill>
                  <a:srgbClr val="002060"/>
                </a:solidFill>
              </a:rPr>
              <a:t>Djihad</a:t>
            </a:r>
          </a:p>
        </p:txBody>
      </p:sp>
      <p:sp>
        <p:nvSpPr>
          <p:cNvPr id="23" name="Rectangle 22">
            <a:extLst>
              <a:ext uri="{FF2B5EF4-FFF2-40B4-BE49-F238E27FC236}">
                <a16:creationId xmlns:a16="http://schemas.microsoft.com/office/drawing/2014/main" id="{9615FD56-E956-4DAA-A9CF-31FA40397DFF}"/>
              </a:ext>
            </a:extLst>
          </p:cNvPr>
          <p:cNvSpPr/>
          <p:nvPr/>
        </p:nvSpPr>
        <p:spPr>
          <a:xfrm>
            <a:off x="3406743" y="3128694"/>
            <a:ext cx="3825867" cy="646331"/>
          </a:xfrm>
          <a:prstGeom prst="rect">
            <a:avLst/>
          </a:prstGeom>
        </p:spPr>
        <p:txBody>
          <a:bodyPr wrap="square">
            <a:spAutoFit/>
          </a:bodyPr>
          <a:lstStyle/>
          <a:p>
            <a:pPr algn="ctr"/>
            <a:r>
              <a:rPr lang="fr-FR" dirty="0">
                <a:solidFill>
                  <a:srgbClr val="002060"/>
                </a:solidFill>
              </a:rPr>
              <a:t>Un charnier de DAESH (fosse), dans les environs de </a:t>
            </a:r>
            <a:r>
              <a:rPr lang="fr-FR" dirty="0" err="1">
                <a:solidFill>
                  <a:srgbClr val="002060"/>
                </a:solidFill>
              </a:rPr>
              <a:t>Sinjar</a:t>
            </a:r>
            <a:r>
              <a:rPr lang="fr-FR" dirty="0">
                <a:solidFill>
                  <a:srgbClr val="002060"/>
                </a:solidFill>
              </a:rPr>
              <a:t>, le 3 février 2015.</a:t>
            </a:r>
          </a:p>
        </p:txBody>
      </p:sp>
      <p:pic>
        <p:nvPicPr>
          <p:cNvPr id="25" name="Image 24" descr="Une image contenant extérieur, ciel, terrain, herbe&#10;&#10;Description générée automatiquement">
            <a:extLst>
              <a:ext uri="{FF2B5EF4-FFF2-40B4-BE49-F238E27FC236}">
                <a16:creationId xmlns:a16="http://schemas.microsoft.com/office/drawing/2014/main" id="{FDC6D666-CB6F-4CD9-AA77-4BD3B4737DE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55865" y="1043676"/>
            <a:ext cx="3755955" cy="2103335"/>
          </a:xfrm>
          <a:prstGeom prst="rect">
            <a:avLst/>
          </a:prstGeom>
        </p:spPr>
      </p:pic>
    </p:spTree>
    <p:extLst>
      <p:ext uri="{BB962C8B-B14F-4D97-AF65-F5344CB8AC3E}">
        <p14:creationId xmlns:p14="http://schemas.microsoft.com/office/powerpoint/2010/main" val="3168987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6AF11CA4-A4BC-4803-B206-B98EE6EB6969}"/>
              </a:ext>
            </a:extLst>
          </p:cNvPr>
          <p:cNvSpPr>
            <a:spLocks noGrp="1"/>
          </p:cNvSpPr>
          <p:nvPr>
            <p:ph type="ftr" sz="quarter" idx="11"/>
          </p:nvPr>
        </p:nvSpPr>
        <p:spPr>
          <a:xfrm>
            <a:off x="4985273" y="6458548"/>
            <a:ext cx="4114800" cy="365125"/>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18B24B1E-A67A-43CC-8241-23317788173F}"/>
              </a:ext>
            </a:extLst>
          </p:cNvPr>
          <p:cNvSpPr>
            <a:spLocks noGrp="1"/>
          </p:cNvSpPr>
          <p:nvPr>
            <p:ph type="sldNum" sz="quarter" idx="12"/>
          </p:nvPr>
        </p:nvSpPr>
        <p:spPr/>
        <p:txBody>
          <a:bodyPr/>
          <a:lstStyle/>
          <a:p>
            <a:fld id="{82ED24CB-F714-4C55-80A9-09136448B171}" type="slidenum">
              <a:rPr lang="fr-FR" smtClean="0"/>
              <a:t>3</a:t>
            </a:fld>
            <a:endParaRPr lang="fr-FR" dirty="0"/>
          </a:p>
        </p:txBody>
      </p:sp>
      <p:sp>
        <p:nvSpPr>
          <p:cNvPr id="4" name="ZoneTexte 3">
            <a:extLst>
              <a:ext uri="{FF2B5EF4-FFF2-40B4-BE49-F238E27FC236}">
                <a16:creationId xmlns:a16="http://schemas.microsoft.com/office/drawing/2014/main" id="{ADB03DEF-E5A4-4D07-8910-79BA2B454DC4}"/>
              </a:ext>
            </a:extLst>
          </p:cNvPr>
          <p:cNvSpPr txBox="1"/>
          <p:nvPr/>
        </p:nvSpPr>
        <p:spPr>
          <a:xfrm>
            <a:off x="236668" y="236668"/>
            <a:ext cx="10880464" cy="461665"/>
          </a:xfrm>
          <a:prstGeom prst="rect">
            <a:avLst/>
          </a:prstGeom>
          <a:noFill/>
        </p:spPr>
        <p:txBody>
          <a:bodyPr wrap="square" rtlCol="0">
            <a:spAutoFit/>
          </a:bodyPr>
          <a:lstStyle/>
          <a:p>
            <a:r>
              <a:rPr lang="fr-FR" sz="2400" b="1" dirty="0">
                <a:solidFill>
                  <a:srgbClr val="002060"/>
                </a:solidFill>
              </a:rPr>
              <a:t>A. Les possibles causes du sentiment religieux (point de vue rationaliste)</a:t>
            </a:r>
          </a:p>
        </p:txBody>
      </p:sp>
      <p:sp>
        <p:nvSpPr>
          <p:cNvPr id="5" name="Rectangle 4">
            <a:extLst>
              <a:ext uri="{FF2B5EF4-FFF2-40B4-BE49-F238E27FC236}">
                <a16:creationId xmlns:a16="http://schemas.microsoft.com/office/drawing/2014/main" id="{057A5EEE-1609-4519-A272-13C53E92AA81}"/>
              </a:ext>
            </a:extLst>
          </p:cNvPr>
          <p:cNvSpPr/>
          <p:nvPr/>
        </p:nvSpPr>
        <p:spPr>
          <a:xfrm>
            <a:off x="324522" y="774551"/>
            <a:ext cx="11542956" cy="5724644"/>
          </a:xfrm>
          <a:prstGeom prst="rect">
            <a:avLst/>
          </a:prstGeom>
        </p:spPr>
        <p:txBody>
          <a:bodyPr wrap="square">
            <a:spAutoFit/>
          </a:bodyPr>
          <a:lstStyle/>
          <a:p>
            <a:pPr marL="342900" indent="-342900" algn="just">
              <a:buFont typeface="Arial" panose="020B0604020202020204" pitchFamily="34" charset="0"/>
              <a:buChar char="•"/>
            </a:pPr>
            <a:r>
              <a:rPr lang="fr-FR" altLang="fr-FR" sz="2400" dirty="0">
                <a:solidFill>
                  <a:srgbClr val="002060"/>
                </a:solidFill>
              </a:rPr>
              <a:t>La croyance en Dieu serait liée à un mécanisme de défense évolutif.</a:t>
            </a:r>
          </a:p>
          <a:p>
            <a:pPr marL="342900" indent="-342900" algn="just">
              <a:buFont typeface="Arial" panose="020B0604020202020204" pitchFamily="34" charset="0"/>
              <a:buChar char="•"/>
            </a:pPr>
            <a:r>
              <a:rPr lang="fr-FR" altLang="fr-FR" sz="2400" dirty="0">
                <a:solidFill>
                  <a:srgbClr val="002060"/>
                </a:solidFill>
              </a:rPr>
              <a:t>La religion serait un mécanisme de « sélection de groupe », c’est-à-dire comme un comportement sélectionné, au cours de l’évolution, pour favoriser la coopération entre individus et rendre le groupe plus viable.</a:t>
            </a:r>
          </a:p>
          <a:p>
            <a:pPr marL="342900" indent="-342900" algn="just">
              <a:buFont typeface="Arial" panose="020B0604020202020204" pitchFamily="34" charset="0"/>
              <a:buChar char="•"/>
            </a:pPr>
            <a:r>
              <a:rPr lang="fr-FR" altLang="fr-FR" sz="2400" dirty="0">
                <a:solidFill>
                  <a:srgbClr val="002060"/>
                </a:solidFill>
              </a:rPr>
              <a:t>La tendance irrépressible des humains à se coaliser autour de divinités correspondrait à un comportement sélectionné par l’évolution dans un but adaptatif.</a:t>
            </a:r>
          </a:p>
          <a:p>
            <a:pPr marL="342900" indent="-342900" algn="just">
              <a:buFont typeface="Arial" panose="020B0604020202020204" pitchFamily="34" charset="0"/>
              <a:buChar char="•"/>
            </a:pPr>
            <a:r>
              <a:rPr lang="fr-FR" altLang="fr-FR" sz="2400" b="1" i="1" dirty="0">
                <a:solidFill>
                  <a:srgbClr val="002060"/>
                </a:solidFill>
              </a:rPr>
              <a:t>Le comportement religieux serait donc un mécanisme de survie de groupe, au même titre que les comportements parentaux ou la défense du territoire.</a:t>
            </a:r>
            <a:endParaRPr lang="fr-FR" altLang="fr-FR" sz="2400" dirty="0">
              <a:solidFill>
                <a:srgbClr val="002060"/>
              </a:solidFill>
            </a:endParaRPr>
          </a:p>
          <a:p>
            <a:pPr algn="just"/>
            <a:r>
              <a:rPr lang="fr-FR" dirty="0">
                <a:solidFill>
                  <a:srgbClr val="002060"/>
                </a:solidFill>
              </a:rPr>
              <a:t>=&gt; </a:t>
            </a:r>
            <a:r>
              <a:rPr lang="en-US" dirty="0">
                <a:solidFill>
                  <a:srgbClr val="002060"/>
                </a:solidFill>
              </a:rPr>
              <a:t>Darwin’s Cathedral : </a:t>
            </a:r>
            <a:r>
              <a:rPr lang="fr-FR" altLang="fr-FR" i="1" dirty="0">
                <a:solidFill>
                  <a:srgbClr val="002060"/>
                </a:solidFill>
              </a:rPr>
              <a:t>Evolution, religion, and the nature of Society</a:t>
            </a:r>
            <a:r>
              <a:rPr lang="fr-FR" altLang="fr-FR" dirty="0">
                <a:solidFill>
                  <a:srgbClr val="002060"/>
                </a:solidFill>
              </a:rPr>
              <a:t>, </a:t>
            </a:r>
            <a:r>
              <a:rPr lang="fr-FR" dirty="0">
                <a:solidFill>
                  <a:srgbClr val="002060"/>
                </a:solidFill>
              </a:rPr>
              <a:t>David Sloan Wilson, anthropologue, </a:t>
            </a:r>
            <a:r>
              <a:rPr lang="fr-FR" altLang="fr-FR" dirty="0" err="1">
                <a:solidFill>
                  <a:srgbClr val="002060"/>
                </a:solidFill>
              </a:rPr>
              <a:t>University</a:t>
            </a:r>
            <a:r>
              <a:rPr lang="fr-FR" altLang="fr-FR" dirty="0">
                <a:solidFill>
                  <a:srgbClr val="002060"/>
                </a:solidFill>
              </a:rPr>
              <a:t> of Chicago </a:t>
            </a:r>
            <a:r>
              <a:rPr lang="fr-FR" altLang="fr-FR" dirty="0" err="1">
                <a:solidFill>
                  <a:srgbClr val="002060"/>
                </a:solidFill>
              </a:rPr>
              <a:t>Press</a:t>
            </a:r>
            <a:r>
              <a:rPr lang="fr-FR" altLang="fr-FR" dirty="0">
                <a:solidFill>
                  <a:srgbClr val="002060"/>
                </a:solidFill>
              </a:rPr>
              <a:t>, 2002</a:t>
            </a:r>
            <a:r>
              <a:rPr lang="en-US" dirty="0">
                <a:solidFill>
                  <a:srgbClr val="002060"/>
                </a:solidFill>
              </a:rPr>
              <a:t>.</a:t>
            </a:r>
          </a:p>
          <a:p>
            <a:pPr algn="just"/>
            <a:endParaRPr lang="fr-FR" sz="2400" dirty="0">
              <a:solidFill>
                <a:srgbClr val="002060"/>
              </a:solidFill>
            </a:endParaRPr>
          </a:p>
          <a:p>
            <a:pPr algn="just"/>
            <a:r>
              <a:rPr lang="fr-FR" sz="2400" b="1" i="1" dirty="0">
                <a:solidFill>
                  <a:srgbClr val="002060"/>
                </a:solidFill>
              </a:rPr>
              <a:t>Animisme infantile </a:t>
            </a:r>
            <a:r>
              <a:rPr lang="fr-FR" sz="2400" dirty="0">
                <a:solidFill>
                  <a:srgbClr val="002060"/>
                </a:solidFill>
              </a:rPr>
              <a:t>: « </a:t>
            </a:r>
            <a:r>
              <a:rPr lang="fr-FR" altLang="fr-FR" sz="2400" dirty="0">
                <a:solidFill>
                  <a:srgbClr val="002060"/>
                </a:solidFill>
              </a:rPr>
              <a:t>Penser que le Soleil, le tonnerre, les étoiles sont des êtres vivants animés d’une volonté propre serait une croyance spontanée des enfants ». Deborah </a:t>
            </a:r>
            <a:r>
              <a:rPr lang="fr-FR" altLang="fr-FR" sz="2400" dirty="0" err="1">
                <a:solidFill>
                  <a:srgbClr val="002060"/>
                </a:solidFill>
              </a:rPr>
              <a:t>Keleman</a:t>
            </a:r>
            <a:r>
              <a:rPr lang="fr-FR" altLang="fr-FR" sz="2400" dirty="0">
                <a:solidFill>
                  <a:srgbClr val="7030A0"/>
                </a:solidFill>
              </a:rPr>
              <a:t>.</a:t>
            </a:r>
          </a:p>
          <a:p>
            <a:pPr algn="just"/>
            <a:r>
              <a:rPr lang="fr-FR" altLang="fr-FR" dirty="0">
                <a:solidFill>
                  <a:srgbClr val="002060"/>
                </a:solidFill>
              </a:rPr>
              <a:t>=&gt; D. </a:t>
            </a:r>
            <a:r>
              <a:rPr lang="fr-FR" altLang="fr-FR" dirty="0" err="1">
                <a:solidFill>
                  <a:srgbClr val="002060"/>
                </a:solidFill>
              </a:rPr>
              <a:t>Keleman</a:t>
            </a:r>
            <a:r>
              <a:rPr lang="fr-FR" altLang="fr-FR" dirty="0">
                <a:solidFill>
                  <a:srgbClr val="002060"/>
                </a:solidFill>
              </a:rPr>
              <a:t>, « Are </a:t>
            </a:r>
            <a:r>
              <a:rPr lang="fr-FR" altLang="fr-FR" dirty="0" err="1">
                <a:solidFill>
                  <a:srgbClr val="002060"/>
                </a:solidFill>
              </a:rPr>
              <a:t>children</a:t>
            </a:r>
            <a:r>
              <a:rPr lang="fr-FR" altLang="fr-FR" dirty="0">
                <a:solidFill>
                  <a:srgbClr val="002060"/>
                </a:solidFill>
              </a:rPr>
              <a:t> intuitive </a:t>
            </a:r>
            <a:r>
              <a:rPr lang="fr-FR" altLang="fr-FR" dirty="0" err="1">
                <a:solidFill>
                  <a:srgbClr val="002060"/>
                </a:solidFill>
              </a:rPr>
              <a:t>theist</a:t>
            </a:r>
            <a:r>
              <a:rPr lang="fr-FR" altLang="fr-FR" dirty="0">
                <a:solidFill>
                  <a:srgbClr val="002060"/>
                </a:solidFill>
              </a:rPr>
              <a:t>? », </a:t>
            </a:r>
            <a:r>
              <a:rPr lang="fr-FR" altLang="fr-FR" i="1" dirty="0" err="1">
                <a:solidFill>
                  <a:srgbClr val="002060"/>
                </a:solidFill>
              </a:rPr>
              <a:t>Psychological</a:t>
            </a:r>
            <a:r>
              <a:rPr lang="fr-FR" altLang="fr-FR" i="1" dirty="0">
                <a:solidFill>
                  <a:srgbClr val="002060"/>
                </a:solidFill>
              </a:rPr>
              <a:t> science</a:t>
            </a:r>
            <a:r>
              <a:rPr lang="fr-FR" altLang="fr-FR" dirty="0">
                <a:solidFill>
                  <a:srgbClr val="002060"/>
                </a:solidFill>
              </a:rPr>
              <a:t>, vol. XV, n° 5, 2004.</a:t>
            </a:r>
          </a:p>
          <a:p>
            <a:pPr algn="just"/>
            <a:r>
              <a:rPr lang="fr-FR" altLang="fr-FR" dirty="0">
                <a:solidFill>
                  <a:srgbClr val="002060"/>
                </a:solidFill>
              </a:rPr>
              <a:t>Source : </a:t>
            </a:r>
            <a:r>
              <a:rPr lang="fr-FR" altLang="fr-FR" dirty="0">
                <a:solidFill>
                  <a:srgbClr val="7030A0"/>
                </a:solidFill>
                <a:hlinkClick r:id="rId2"/>
              </a:rPr>
              <a:t>http://www.scienceshumaines.com/d-ou-vient-le-besoin-de-croire_fr_15110.htm</a:t>
            </a:r>
            <a:r>
              <a:rPr lang="fr-FR" altLang="fr-FR" sz="2400" dirty="0">
                <a:solidFill>
                  <a:srgbClr val="7030A0"/>
                </a:solidFill>
                <a:hlinkClick r:id="rId2"/>
              </a:rPr>
              <a:t>l</a:t>
            </a:r>
            <a:r>
              <a:rPr lang="fr-FR" altLang="fr-FR" sz="2400" dirty="0">
                <a:solidFill>
                  <a:srgbClr val="7030A0"/>
                </a:solidFill>
              </a:rPr>
              <a:t> </a:t>
            </a:r>
            <a:endParaRPr lang="fr-FR" sz="2400" dirty="0">
              <a:solidFill>
                <a:srgbClr val="002060"/>
              </a:solidFill>
            </a:endParaRPr>
          </a:p>
        </p:txBody>
      </p:sp>
    </p:spTree>
    <p:extLst>
      <p:ext uri="{BB962C8B-B14F-4D97-AF65-F5344CB8AC3E}">
        <p14:creationId xmlns:p14="http://schemas.microsoft.com/office/powerpoint/2010/main" val="1929501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a:xfrm>
            <a:off x="11026588" y="6356350"/>
            <a:ext cx="852094" cy="365125"/>
          </a:xfrm>
        </p:spPr>
        <p:txBody>
          <a:bodyPr/>
          <a:lstStyle/>
          <a:p>
            <a:fld id="{82ED24CB-F714-4C55-80A9-09136448B171}" type="slidenum">
              <a:rPr lang="fr-FR" smtClean="0">
                <a:solidFill>
                  <a:srgbClr val="002060"/>
                </a:solidFill>
              </a:rPr>
              <a:t>30</a:t>
            </a:fld>
            <a:endParaRPr lang="fr-FR">
              <a:solidFill>
                <a:srgbClr val="002060"/>
              </a:solidFill>
            </a:endParaRPr>
          </a:p>
        </p:txBody>
      </p:sp>
      <p:sp>
        <p:nvSpPr>
          <p:cNvPr id="2" name="Rectangle 1">
            <a:extLst>
              <a:ext uri="{FF2B5EF4-FFF2-40B4-BE49-F238E27FC236}">
                <a16:creationId xmlns:a16="http://schemas.microsoft.com/office/drawing/2014/main" id="{9D1E8F52-ADDD-4137-B632-F911D0CA9555}"/>
              </a:ext>
            </a:extLst>
          </p:cNvPr>
          <p:cNvSpPr/>
          <p:nvPr/>
        </p:nvSpPr>
        <p:spPr>
          <a:xfrm>
            <a:off x="236668" y="5106739"/>
            <a:ext cx="4604273" cy="1477328"/>
          </a:xfrm>
          <a:prstGeom prst="rect">
            <a:avLst/>
          </a:prstGeom>
        </p:spPr>
        <p:txBody>
          <a:bodyPr wrap="square">
            <a:spAutoFit/>
          </a:bodyPr>
          <a:lstStyle/>
          <a:p>
            <a:pPr algn="ctr"/>
            <a:r>
              <a:rPr lang="fr-FR" dirty="0">
                <a:solidFill>
                  <a:srgbClr val="002060"/>
                </a:solidFill>
                <a:latin typeface="Lucida Grande"/>
              </a:rPr>
              <a:t>C</a:t>
            </a:r>
            <a:r>
              <a:rPr lang="fr-FR" b="0" i="0" dirty="0">
                <a:solidFill>
                  <a:srgbClr val="002060"/>
                </a:solidFill>
                <a:effectLst/>
                <a:latin typeface="Lucida Grande"/>
              </a:rPr>
              <a:t>roisade contre les Albigeois : 200 « hérétiques » furent envoyés au bûcher après la prise de la forteresse de Montségur (Ariège) en 1244. Cet épisode marque la fin de cette croisade.</a:t>
            </a:r>
            <a:endParaRPr lang="fr-FR" dirty="0">
              <a:solidFill>
                <a:srgbClr val="002060"/>
              </a:solidFill>
            </a:endParaRPr>
          </a:p>
        </p:txBody>
      </p:sp>
      <p:pic>
        <p:nvPicPr>
          <p:cNvPr id="8" name="Image 7" descr="Une image contenant texte&#10;&#10;Description générée automatiquement">
            <a:extLst>
              <a:ext uri="{FF2B5EF4-FFF2-40B4-BE49-F238E27FC236}">
                <a16:creationId xmlns:a16="http://schemas.microsoft.com/office/drawing/2014/main" id="{0687FD1C-A460-44D1-B6A5-906C2CFC69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668" y="1126019"/>
            <a:ext cx="4679626" cy="3980720"/>
          </a:xfrm>
          <a:prstGeom prst="rect">
            <a:avLst/>
          </a:prstGeom>
        </p:spPr>
      </p:pic>
      <p:sp>
        <p:nvSpPr>
          <p:cNvPr id="9" name="ZoneTexte 8">
            <a:extLst>
              <a:ext uri="{FF2B5EF4-FFF2-40B4-BE49-F238E27FC236}">
                <a16:creationId xmlns:a16="http://schemas.microsoft.com/office/drawing/2014/main" id="{82448148-39B0-4B39-B2FB-113457ECCD8B}"/>
              </a:ext>
            </a:extLst>
          </p:cNvPr>
          <p:cNvSpPr txBox="1"/>
          <p:nvPr/>
        </p:nvSpPr>
        <p:spPr>
          <a:xfrm>
            <a:off x="130491" y="165723"/>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10" name="Rectangle 9">
            <a:extLst>
              <a:ext uri="{FF2B5EF4-FFF2-40B4-BE49-F238E27FC236}">
                <a16:creationId xmlns:a16="http://schemas.microsoft.com/office/drawing/2014/main" id="{D68FDB3A-DD09-4B48-A2D4-7723680BCB20}"/>
              </a:ext>
            </a:extLst>
          </p:cNvPr>
          <p:cNvSpPr/>
          <p:nvPr/>
        </p:nvSpPr>
        <p:spPr>
          <a:xfrm>
            <a:off x="130491" y="602232"/>
            <a:ext cx="6013525" cy="470000"/>
          </a:xfrm>
          <a:prstGeom prst="rect">
            <a:avLst/>
          </a:prstGeom>
        </p:spPr>
        <p:txBody>
          <a:bodyPr wrap="square">
            <a:spAutoFit/>
          </a:bodyPr>
          <a:lstStyle/>
          <a:p>
            <a:pPr lvl="0" algn="just">
              <a:lnSpc>
                <a:spcPct val="107000"/>
              </a:lnSpc>
              <a:spcAft>
                <a:spcPts val="0"/>
              </a:spcAft>
            </a:pPr>
            <a:r>
              <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Les guerres religieuses / « saintes »</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p>
        </p:txBody>
      </p:sp>
      <p:pic>
        <p:nvPicPr>
          <p:cNvPr id="12" name="Image 11" descr="Une image contenant texte&#10;&#10;Description générée automatiquement">
            <a:extLst>
              <a:ext uri="{FF2B5EF4-FFF2-40B4-BE49-F238E27FC236}">
                <a16:creationId xmlns:a16="http://schemas.microsoft.com/office/drawing/2014/main" id="{486A675B-627D-4AB9-8DE0-89B7EFFB3B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7373" y="136525"/>
            <a:ext cx="2090345" cy="2979854"/>
          </a:xfrm>
          <a:prstGeom prst="rect">
            <a:avLst/>
          </a:prstGeom>
        </p:spPr>
      </p:pic>
      <p:pic>
        <p:nvPicPr>
          <p:cNvPr id="14" name="Image 13" descr="Une image contenant texte&#10;&#10;Description générée automatiquement">
            <a:extLst>
              <a:ext uri="{FF2B5EF4-FFF2-40B4-BE49-F238E27FC236}">
                <a16:creationId xmlns:a16="http://schemas.microsoft.com/office/drawing/2014/main" id="{3D5C5F24-0A70-4FD5-8AC5-9165FCCB28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86849" y="3200206"/>
            <a:ext cx="2851394" cy="2889754"/>
          </a:xfrm>
          <a:prstGeom prst="rect">
            <a:avLst/>
          </a:prstGeom>
        </p:spPr>
      </p:pic>
      <p:sp>
        <p:nvSpPr>
          <p:cNvPr id="15" name="ZoneTexte 14">
            <a:extLst>
              <a:ext uri="{FF2B5EF4-FFF2-40B4-BE49-F238E27FC236}">
                <a16:creationId xmlns:a16="http://schemas.microsoft.com/office/drawing/2014/main" id="{D391E94A-3D7A-40FD-9A34-9F52CC3D5C3E}"/>
              </a:ext>
            </a:extLst>
          </p:cNvPr>
          <p:cNvSpPr txBox="1"/>
          <p:nvPr/>
        </p:nvSpPr>
        <p:spPr>
          <a:xfrm>
            <a:off x="9846882" y="6169580"/>
            <a:ext cx="1086644" cy="369332"/>
          </a:xfrm>
          <a:prstGeom prst="rect">
            <a:avLst/>
          </a:prstGeom>
          <a:noFill/>
        </p:spPr>
        <p:txBody>
          <a:bodyPr wrap="none" rtlCol="0">
            <a:spAutoFit/>
          </a:bodyPr>
          <a:lstStyle/>
          <a:p>
            <a:pPr algn="ctr"/>
            <a:r>
              <a:rPr lang="fr-FR" dirty="0">
                <a:solidFill>
                  <a:srgbClr val="002060"/>
                </a:solidFill>
              </a:rPr>
              <a:t>Croisades</a:t>
            </a:r>
          </a:p>
        </p:txBody>
      </p:sp>
      <p:sp>
        <p:nvSpPr>
          <p:cNvPr id="16" name="ZoneTexte 15">
            <a:extLst>
              <a:ext uri="{FF2B5EF4-FFF2-40B4-BE49-F238E27FC236}">
                <a16:creationId xmlns:a16="http://schemas.microsoft.com/office/drawing/2014/main" id="{A11452F3-2FB5-4889-A138-8F92426A113A}"/>
              </a:ext>
            </a:extLst>
          </p:cNvPr>
          <p:cNvSpPr txBox="1"/>
          <p:nvPr/>
        </p:nvSpPr>
        <p:spPr>
          <a:xfrm>
            <a:off x="5043887" y="1237130"/>
            <a:ext cx="3690705" cy="5016758"/>
          </a:xfrm>
          <a:prstGeom prst="rect">
            <a:avLst/>
          </a:prstGeom>
          <a:noFill/>
        </p:spPr>
        <p:txBody>
          <a:bodyPr wrap="square" rtlCol="0">
            <a:spAutoFit/>
          </a:bodyPr>
          <a:lstStyle/>
          <a:p>
            <a:pPr algn="just"/>
            <a:r>
              <a:rPr lang="fr-FR" sz="2000" dirty="0">
                <a:solidFill>
                  <a:srgbClr val="002060"/>
                </a:solidFill>
              </a:rPr>
              <a:t>Souvent dans le raisonnement fanatique, il y a l’idée que «  la fin justifie les moyens ».</a:t>
            </a:r>
          </a:p>
          <a:p>
            <a:endParaRPr lang="fr-FR" sz="2000" dirty="0">
              <a:solidFill>
                <a:srgbClr val="002060"/>
              </a:solidFill>
            </a:endParaRPr>
          </a:p>
          <a:p>
            <a:pPr algn="just"/>
            <a:r>
              <a:rPr lang="fr-FR" sz="2000" b="1" dirty="0">
                <a:solidFill>
                  <a:srgbClr val="002060"/>
                </a:solidFill>
              </a:rPr>
              <a:t>Or souvent les moyens corrompt la fin</a:t>
            </a:r>
            <a:r>
              <a:rPr lang="fr-FR" sz="2000" dirty="0">
                <a:solidFill>
                  <a:srgbClr val="002060"/>
                </a:solidFill>
              </a:rPr>
              <a:t>. </a:t>
            </a:r>
          </a:p>
          <a:p>
            <a:endParaRPr lang="fr-FR" sz="2000" dirty="0">
              <a:solidFill>
                <a:srgbClr val="002060"/>
              </a:solidFill>
            </a:endParaRPr>
          </a:p>
          <a:p>
            <a:pPr algn="just"/>
            <a:r>
              <a:rPr lang="fr-FR" sz="2000" dirty="0">
                <a:solidFill>
                  <a:srgbClr val="002060"/>
                </a:solidFill>
              </a:rPr>
              <a:t>« </a:t>
            </a:r>
            <a:r>
              <a:rPr lang="fr-FR" sz="2000" i="1" dirty="0">
                <a:solidFill>
                  <a:srgbClr val="002060"/>
                </a:solidFill>
              </a:rPr>
              <a:t>Tuez les tous dieu reconnaîtra les siens</a:t>
            </a:r>
            <a:r>
              <a:rPr lang="fr-FR" sz="2000" dirty="0">
                <a:solidFill>
                  <a:srgbClr val="002060"/>
                </a:solidFill>
              </a:rPr>
              <a:t> », phrase attribuée à Arnaud Amaury, chef de la croisade, lors de la prise de Béziers en 1209 (seul Césaire, un moine allemand de l'abbaye cistercienne de </a:t>
            </a:r>
            <a:r>
              <a:rPr lang="fr-FR" sz="2000" dirty="0" err="1">
                <a:solidFill>
                  <a:srgbClr val="002060"/>
                </a:solidFill>
              </a:rPr>
              <a:t>Heisterbach</a:t>
            </a:r>
            <a:r>
              <a:rPr lang="fr-FR" sz="2000" dirty="0">
                <a:solidFill>
                  <a:srgbClr val="002060"/>
                </a:solidFill>
              </a:rPr>
              <a:t>, l'affirme dans son recueil Dialogues des miracles).</a:t>
            </a:r>
          </a:p>
        </p:txBody>
      </p:sp>
    </p:spTree>
    <p:extLst>
      <p:ext uri="{BB962C8B-B14F-4D97-AF65-F5344CB8AC3E}">
        <p14:creationId xmlns:p14="http://schemas.microsoft.com/office/powerpoint/2010/main" val="38206394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a:xfrm>
            <a:off x="4744123" y="6471021"/>
            <a:ext cx="3269428" cy="365125"/>
          </a:xfrm>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p:txBody>
          <a:bodyPr/>
          <a:lstStyle/>
          <a:p>
            <a:fld id="{82ED24CB-F714-4C55-80A9-09136448B171}" type="slidenum">
              <a:rPr lang="fr-FR" smtClean="0"/>
              <a:t>31</a:t>
            </a:fld>
            <a:endParaRPr lang="fr-FR"/>
          </a:p>
        </p:txBody>
      </p:sp>
      <p:sp>
        <p:nvSpPr>
          <p:cNvPr id="6" name="ZoneTexte 5">
            <a:extLst>
              <a:ext uri="{FF2B5EF4-FFF2-40B4-BE49-F238E27FC236}">
                <a16:creationId xmlns:a16="http://schemas.microsoft.com/office/drawing/2014/main" id="{AA1DAD85-F85B-4B54-8492-E6A18551B7D1}"/>
              </a:ext>
            </a:extLst>
          </p:cNvPr>
          <p:cNvSpPr txBox="1"/>
          <p:nvPr/>
        </p:nvSpPr>
        <p:spPr>
          <a:xfrm>
            <a:off x="236668" y="136897"/>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7" name="Rectangle 6">
            <a:extLst>
              <a:ext uri="{FF2B5EF4-FFF2-40B4-BE49-F238E27FC236}">
                <a16:creationId xmlns:a16="http://schemas.microsoft.com/office/drawing/2014/main" id="{42114375-B6F0-481C-B6A4-E2A109E7EF4F}"/>
              </a:ext>
            </a:extLst>
          </p:cNvPr>
          <p:cNvSpPr/>
          <p:nvPr/>
        </p:nvSpPr>
        <p:spPr>
          <a:xfrm>
            <a:off x="236668" y="565115"/>
            <a:ext cx="7229139" cy="470000"/>
          </a:xfrm>
          <a:prstGeom prst="rect">
            <a:avLst/>
          </a:prstGeom>
        </p:spPr>
        <p:txBody>
          <a:bodyPr wrap="square">
            <a:spAutoFit/>
          </a:bodyPr>
          <a:lstStyle/>
          <a:p>
            <a:pPr lvl="0" algn="just">
              <a:lnSpc>
                <a:spcPct val="107000"/>
              </a:lnSpc>
              <a:spcAft>
                <a:spcPts val="0"/>
              </a:spcAft>
            </a:pPr>
            <a:r>
              <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Le mensonge, la mauvaise foi pour la bonne cause</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p>
        </p:txBody>
      </p:sp>
      <p:sp>
        <p:nvSpPr>
          <p:cNvPr id="2" name="ZoneTexte 1">
            <a:extLst>
              <a:ext uri="{FF2B5EF4-FFF2-40B4-BE49-F238E27FC236}">
                <a16:creationId xmlns:a16="http://schemas.microsoft.com/office/drawing/2014/main" id="{685B87A2-4E86-4EF9-866F-10B7001D5E75}"/>
              </a:ext>
            </a:extLst>
          </p:cNvPr>
          <p:cNvSpPr txBox="1"/>
          <p:nvPr/>
        </p:nvSpPr>
        <p:spPr>
          <a:xfrm>
            <a:off x="236668" y="1118795"/>
            <a:ext cx="11758108" cy="4154984"/>
          </a:xfrm>
          <a:prstGeom prst="rect">
            <a:avLst/>
          </a:prstGeom>
          <a:noFill/>
        </p:spPr>
        <p:txBody>
          <a:bodyPr wrap="square" rtlCol="0">
            <a:spAutoFit/>
          </a:bodyPr>
          <a:lstStyle/>
          <a:p>
            <a:pPr algn="just"/>
            <a:r>
              <a:rPr lang="fr-FR" sz="2400" dirty="0">
                <a:solidFill>
                  <a:srgbClr val="002060"/>
                </a:solidFill>
              </a:rPr>
              <a:t>Le fanatisme pousse à mentir pour la « bonne cause », par exemple, à nier mordicus les atrocités commises au nom de la religion, tout comme cela a déjà été le cas avec certaines idéologies, comme le communisme, le fascisme etc. :</a:t>
            </a:r>
          </a:p>
          <a:p>
            <a:pPr algn="just"/>
            <a:endParaRPr lang="fr-FR" sz="2400" dirty="0">
              <a:solidFill>
                <a:srgbClr val="002060"/>
              </a:solidFill>
            </a:endParaRPr>
          </a:p>
          <a:p>
            <a:pPr marL="342900" indent="-342900" algn="just">
              <a:buFont typeface="Arial" panose="020B0604020202020204" pitchFamily="34" charset="0"/>
              <a:buChar char="•"/>
            </a:pPr>
            <a:r>
              <a:rPr lang="fr-FR" sz="2400" dirty="0">
                <a:solidFill>
                  <a:srgbClr val="002060"/>
                </a:solidFill>
              </a:rPr>
              <a:t>« Le jihad n'est absolument pas la "guerre sainte" parce </a:t>
            </a:r>
            <a:r>
              <a:rPr lang="fr-FR" sz="2400" i="1" dirty="0">
                <a:solidFill>
                  <a:srgbClr val="002060"/>
                </a:solidFill>
              </a:rPr>
              <a:t>qu’en Islam la </a:t>
            </a:r>
            <a:r>
              <a:rPr lang="fr-FR" sz="2400" b="1" i="1" dirty="0">
                <a:solidFill>
                  <a:srgbClr val="002060"/>
                </a:solidFill>
              </a:rPr>
              <a:t>guerre</a:t>
            </a:r>
            <a:r>
              <a:rPr lang="fr-FR" sz="2400" i="1" dirty="0">
                <a:solidFill>
                  <a:srgbClr val="002060"/>
                </a:solidFill>
              </a:rPr>
              <a:t> n'est pas sainte, mais </a:t>
            </a:r>
            <a:r>
              <a:rPr lang="fr-FR" sz="2400" b="1" i="1" dirty="0">
                <a:solidFill>
                  <a:srgbClr val="002060"/>
                </a:solidFill>
              </a:rPr>
              <a:t>une horreur qu'Allah n'aime pas</a:t>
            </a:r>
            <a:r>
              <a:rPr lang="fr-FR" sz="2400" dirty="0">
                <a:solidFill>
                  <a:srgbClr val="002060"/>
                </a:solidFill>
              </a:rPr>
              <a:t>. </a:t>
            </a:r>
            <a:r>
              <a:rPr lang="fr-FR" sz="2400" i="1" dirty="0">
                <a:solidFill>
                  <a:srgbClr val="002060"/>
                </a:solidFill>
              </a:rPr>
              <a:t>En islam existe la loi de la légitime défense en cas d'attaque ou agression subite. Dans ce cas on fait un effort et en prend les armes contre l'ennemis ou l'agresseur</a:t>
            </a:r>
            <a:r>
              <a:rPr lang="fr-FR" sz="2400" dirty="0">
                <a:solidFill>
                  <a:srgbClr val="002060"/>
                </a:solidFill>
              </a:rPr>
              <a:t> » (cela en contradiction avec S9.V5, S9.V29 etc..).</a:t>
            </a:r>
          </a:p>
          <a:p>
            <a:pPr marL="285750" indent="-285750" algn="just">
              <a:buFont typeface="Arial" panose="020B0604020202020204" pitchFamily="34" charset="0"/>
              <a:buChar char="•"/>
            </a:pPr>
            <a:r>
              <a:rPr lang="fr-FR" i="1" dirty="0"/>
              <a:t>«</a:t>
            </a:r>
            <a:r>
              <a:rPr lang="fr-FR" sz="2400" dirty="0">
                <a:solidFill>
                  <a:srgbClr val="002060"/>
                </a:solidFill>
              </a:rPr>
              <a:t> </a:t>
            </a:r>
            <a:r>
              <a:rPr lang="fr-FR" sz="2400" i="1" dirty="0">
                <a:solidFill>
                  <a:srgbClr val="002060"/>
                </a:solidFill>
              </a:rPr>
              <a:t>Dans la banque islamique, il n’y a pas d’intérêt</a:t>
            </a:r>
            <a:r>
              <a:rPr lang="fr-FR" sz="2400" dirty="0">
                <a:solidFill>
                  <a:srgbClr val="002060"/>
                </a:solidFill>
              </a:rPr>
              <a:t> ». Mais, en fait, aucune banque ne peut fonctionner sans intérêt (sinon, elle fait faillite). </a:t>
            </a:r>
            <a:r>
              <a:rPr lang="fr-FR" sz="2400" i="1" dirty="0">
                <a:solidFill>
                  <a:srgbClr val="002060"/>
                </a:solidFill>
              </a:rPr>
              <a:t>Les frais </a:t>
            </a:r>
            <a:r>
              <a:rPr lang="fr-FR" sz="2400" dirty="0">
                <a:solidFill>
                  <a:srgbClr val="002060"/>
                </a:solidFill>
              </a:rPr>
              <a:t>(en réalité, l’intérêt) de la banque islamique sont 25% plus chers que ceux d’une banque normale.</a:t>
            </a:r>
          </a:p>
        </p:txBody>
      </p:sp>
    </p:spTree>
    <p:extLst>
      <p:ext uri="{BB962C8B-B14F-4D97-AF65-F5344CB8AC3E}">
        <p14:creationId xmlns:p14="http://schemas.microsoft.com/office/powerpoint/2010/main" val="4843264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82F22C0F-71F3-4753-95A2-4B396F1B4C67}"/>
              </a:ext>
            </a:extLst>
          </p:cNvPr>
          <p:cNvSpPr>
            <a:spLocks noGrp="1"/>
          </p:cNvSpPr>
          <p:nvPr>
            <p:ph type="ftr" sz="quarter" idx="11"/>
          </p:nvPr>
        </p:nvSpPr>
        <p:spPr>
          <a:xfrm>
            <a:off x="8560845" y="6435415"/>
            <a:ext cx="2957457" cy="380508"/>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ED3ACA12-3D09-4121-AC37-23A02F46D3C1}"/>
              </a:ext>
            </a:extLst>
          </p:cNvPr>
          <p:cNvSpPr>
            <a:spLocks noGrp="1"/>
          </p:cNvSpPr>
          <p:nvPr>
            <p:ph type="sldNum" sz="quarter" idx="12"/>
          </p:nvPr>
        </p:nvSpPr>
        <p:spPr>
          <a:xfrm>
            <a:off x="11326906" y="6446373"/>
            <a:ext cx="746760" cy="365125"/>
          </a:xfrm>
        </p:spPr>
        <p:txBody>
          <a:bodyPr/>
          <a:lstStyle/>
          <a:p>
            <a:fld id="{82ED24CB-F714-4C55-80A9-09136448B171}" type="slidenum">
              <a:rPr lang="fr-FR" smtClean="0"/>
              <a:t>32</a:t>
            </a:fld>
            <a:endParaRPr lang="fr-FR" dirty="0"/>
          </a:p>
        </p:txBody>
      </p:sp>
      <p:sp>
        <p:nvSpPr>
          <p:cNvPr id="4" name="ZoneTexte 3">
            <a:extLst>
              <a:ext uri="{FF2B5EF4-FFF2-40B4-BE49-F238E27FC236}">
                <a16:creationId xmlns:a16="http://schemas.microsoft.com/office/drawing/2014/main" id="{8112C340-9CFD-409F-AAE4-55B2FBBA4802}"/>
              </a:ext>
            </a:extLst>
          </p:cNvPr>
          <p:cNvSpPr txBox="1"/>
          <p:nvPr/>
        </p:nvSpPr>
        <p:spPr>
          <a:xfrm>
            <a:off x="118334" y="103450"/>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5" name="Rectangle 4">
            <a:extLst>
              <a:ext uri="{FF2B5EF4-FFF2-40B4-BE49-F238E27FC236}">
                <a16:creationId xmlns:a16="http://schemas.microsoft.com/office/drawing/2014/main" id="{C5E11D06-8AE9-4AE6-A205-0A062E6BA958}"/>
              </a:ext>
            </a:extLst>
          </p:cNvPr>
          <p:cNvSpPr/>
          <p:nvPr/>
        </p:nvSpPr>
        <p:spPr>
          <a:xfrm>
            <a:off x="118334" y="475849"/>
            <a:ext cx="7229139" cy="470000"/>
          </a:xfrm>
          <a:prstGeom prst="rect">
            <a:avLst/>
          </a:prstGeom>
        </p:spPr>
        <p:txBody>
          <a:bodyPr wrap="square">
            <a:spAutoFit/>
          </a:bodyPr>
          <a:lstStyle/>
          <a:p>
            <a:pPr lvl="0" algn="just">
              <a:lnSpc>
                <a:spcPct val="107000"/>
              </a:lnSpc>
              <a:spcAft>
                <a:spcPts val="0"/>
              </a:spcAft>
            </a:pPr>
            <a:r>
              <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Le mensonge, la mauvaise foi pour la bonne cause</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p>
        </p:txBody>
      </p:sp>
      <p:sp>
        <p:nvSpPr>
          <p:cNvPr id="6" name="ZoneTexte 5">
            <a:extLst>
              <a:ext uri="{FF2B5EF4-FFF2-40B4-BE49-F238E27FC236}">
                <a16:creationId xmlns:a16="http://schemas.microsoft.com/office/drawing/2014/main" id="{85F90640-6088-41EC-91D2-B57201537D1E}"/>
              </a:ext>
            </a:extLst>
          </p:cNvPr>
          <p:cNvSpPr txBox="1"/>
          <p:nvPr/>
        </p:nvSpPr>
        <p:spPr>
          <a:xfrm>
            <a:off x="118334" y="858870"/>
            <a:ext cx="12073666" cy="6001643"/>
          </a:xfrm>
          <a:prstGeom prst="rect">
            <a:avLst/>
          </a:prstGeom>
          <a:noFill/>
        </p:spPr>
        <p:txBody>
          <a:bodyPr wrap="square" rtlCol="0">
            <a:spAutoFit/>
          </a:bodyPr>
          <a:lstStyle/>
          <a:p>
            <a:pPr algn="just"/>
            <a:r>
              <a:rPr lang="fr-FR" sz="2400" dirty="0">
                <a:solidFill>
                  <a:srgbClr val="002060"/>
                </a:solidFill>
              </a:rPr>
              <a:t>Les fanatiques réécrivent le plus souvent l’histoire, pour avantager leur cause, surtout s’ils sont les gagnants de celle-ci. Dans l’exemple, qui suit, voici les épisodes qui sont éventuellement omis, dans leur chronique : a) en </a:t>
            </a:r>
            <a:r>
              <a:rPr lang="fr-FR" sz="2400" dirty="0">
                <a:solidFill>
                  <a:srgbClr val="C00000"/>
                </a:solidFill>
              </a:rPr>
              <a:t>rouge</a:t>
            </a:r>
            <a:r>
              <a:rPr lang="fr-FR" sz="2400" dirty="0">
                <a:solidFill>
                  <a:srgbClr val="002060"/>
                </a:solidFill>
              </a:rPr>
              <a:t>, par les musulmans, b) en </a:t>
            </a:r>
            <a:r>
              <a:rPr lang="fr-FR" sz="2400" dirty="0">
                <a:solidFill>
                  <a:srgbClr val="008000"/>
                </a:solidFill>
              </a:rPr>
              <a:t>vert</a:t>
            </a:r>
            <a:r>
              <a:rPr lang="fr-FR" sz="2400" dirty="0">
                <a:solidFill>
                  <a:srgbClr val="002060"/>
                </a:solidFill>
              </a:rPr>
              <a:t> par les chrétiens :  </a:t>
            </a:r>
          </a:p>
          <a:p>
            <a:pPr marL="457200" indent="-457200" algn="just">
              <a:buAutoNum type="arabicParenR"/>
            </a:pPr>
            <a:r>
              <a:rPr lang="fr-FR" sz="2400" dirty="0">
                <a:solidFill>
                  <a:srgbClr val="C00000"/>
                </a:solidFill>
              </a:rPr>
              <a:t>dès 1004, le calife al-Hakim bi-Amr Allah a décidé de persécuter et d'humilier les chrétiens et les Juifs (port de signes distinctif, interdiction du vin, puis interdiction de la procession des Rameaux à Jérusalem en 1007 …)</a:t>
            </a:r>
          </a:p>
          <a:p>
            <a:pPr marL="457200" indent="-457200" algn="just">
              <a:buAutoNum type="arabicParenR"/>
            </a:pPr>
            <a:r>
              <a:rPr lang="fr-FR" sz="2400" dirty="0">
                <a:solidFill>
                  <a:srgbClr val="C00000"/>
                </a:solidFill>
              </a:rPr>
              <a:t>en 1008, confiscation des biens (waqf) et destruction des d’églises et de monastères d'Égypte, et </a:t>
            </a:r>
            <a:r>
              <a:rPr lang="fr-FR" sz="2400" b="1" dirty="0">
                <a:solidFill>
                  <a:srgbClr val="C00000"/>
                </a:solidFill>
              </a:rPr>
              <a:t>surtout destruction</a:t>
            </a:r>
            <a:r>
              <a:rPr lang="fr-FR" sz="2400" dirty="0">
                <a:solidFill>
                  <a:srgbClr val="C00000"/>
                </a:solidFill>
              </a:rPr>
              <a:t> </a:t>
            </a:r>
            <a:r>
              <a:rPr lang="fr-FR" sz="2400" b="1" dirty="0">
                <a:solidFill>
                  <a:srgbClr val="C00000"/>
                </a:solidFill>
              </a:rPr>
              <a:t>de l'église du Saint-Sépulcre à Jérusalem, totalement rasée </a:t>
            </a:r>
            <a:r>
              <a:rPr lang="fr-FR" sz="2400" dirty="0">
                <a:solidFill>
                  <a:srgbClr val="C00000"/>
                </a:solidFill>
              </a:rPr>
              <a:t>(contenant le tombeau du Christ, un haut lieu de la chrétienté).</a:t>
            </a:r>
          </a:p>
          <a:p>
            <a:pPr marL="457200" indent="-457200" algn="just">
              <a:buAutoNum type="arabicParenR"/>
            </a:pPr>
            <a:r>
              <a:rPr lang="fr-FR" sz="2400" dirty="0">
                <a:solidFill>
                  <a:srgbClr val="C00000"/>
                </a:solidFill>
              </a:rPr>
              <a:t>En 1077, le chef turkmène </a:t>
            </a:r>
            <a:r>
              <a:rPr lang="fr-FR" sz="2400" dirty="0" err="1">
                <a:solidFill>
                  <a:srgbClr val="C00000"/>
                </a:solidFill>
              </a:rPr>
              <a:t>Atsiz</a:t>
            </a:r>
            <a:r>
              <a:rPr lang="fr-FR" sz="2400" dirty="0">
                <a:solidFill>
                  <a:srgbClr val="C00000"/>
                </a:solidFill>
              </a:rPr>
              <a:t> massacre de 3000 Juifs et Chrétiens, à Jérusalem.</a:t>
            </a:r>
          </a:p>
          <a:p>
            <a:pPr marL="457200" indent="-457200" algn="just">
              <a:buAutoNum type="arabicParenR"/>
            </a:pPr>
            <a:r>
              <a:rPr lang="fr-FR" sz="2400" dirty="0">
                <a:solidFill>
                  <a:srgbClr val="C00000"/>
                </a:solidFill>
              </a:rPr>
              <a:t>Lors de la prise de Jérusalem en 1078 par les Turcs Seldjoukides, </a:t>
            </a:r>
            <a:r>
              <a:rPr lang="fr-FR" sz="2400" b="1" dirty="0">
                <a:solidFill>
                  <a:srgbClr val="C00000"/>
                </a:solidFill>
              </a:rPr>
              <a:t>ces derniers décidèrent d'interdire les pèlerinages des chrétiens occidentaux à Jérusalem</a:t>
            </a:r>
            <a:r>
              <a:rPr lang="fr-FR" sz="2400" dirty="0">
                <a:solidFill>
                  <a:srgbClr val="C00000"/>
                </a:solidFill>
              </a:rPr>
              <a:t>.</a:t>
            </a:r>
          </a:p>
          <a:p>
            <a:pPr marL="457200" indent="-457200" algn="just">
              <a:buAutoNum type="arabicParenR"/>
            </a:pPr>
            <a:r>
              <a:rPr lang="fr-FR" sz="2400" dirty="0">
                <a:solidFill>
                  <a:srgbClr val="008000"/>
                </a:solidFill>
              </a:rPr>
              <a:t>En 1099, siège et sac de Jérusalem par les croisés, sous la direction de Godefroy de Bouillon et d’autres chevaliers, avec le massacre de 10.000 musulmans et Juifs (chiffres peu fiables).</a:t>
            </a:r>
          </a:p>
          <a:p>
            <a:pPr marL="457200" indent="-457200" algn="just">
              <a:buAutoNum type="arabicParenR"/>
            </a:pPr>
            <a:r>
              <a:rPr lang="fr-FR" sz="2400" dirty="0">
                <a:solidFill>
                  <a:srgbClr val="C00000"/>
                </a:solidFill>
              </a:rPr>
              <a:t>Les musulmans commettront de futurs massacres plus importants à Édesse (30.000 hab. tués et 10.000 emmenés en esclavage) (1146) et à Acre (1291). </a:t>
            </a:r>
          </a:p>
        </p:txBody>
      </p:sp>
    </p:spTree>
    <p:extLst>
      <p:ext uri="{BB962C8B-B14F-4D97-AF65-F5344CB8AC3E}">
        <p14:creationId xmlns:p14="http://schemas.microsoft.com/office/powerpoint/2010/main" val="6228785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43689C98-0669-49AE-9BA3-8F724E798A5A}"/>
              </a:ext>
            </a:extLst>
          </p:cNvPr>
          <p:cNvSpPr>
            <a:spLocks noGrp="1"/>
          </p:cNvSpPr>
          <p:nvPr>
            <p:ph type="ftr" sz="quarter" idx="11"/>
          </p:nvPr>
        </p:nvSpPr>
        <p:spPr>
          <a:xfrm>
            <a:off x="7702475" y="6484343"/>
            <a:ext cx="2968214" cy="365125"/>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B1A512E5-22CE-41EC-AE9A-E5A8C72FC08C}"/>
              </a:ext>
            </a:extLst>
          </p:cNvPr>
          <p:cNvSpPr>
            <a:spLocks noGrp="1"/>
          </p:cNvSpPr>
          <p:nvPr>
            <p:ph type="sldNum" sz="quarter" idx="12"/>
          </p:nvPr>
        </p:nvSpPr>
        <p:spPr>
          <a:xfrm>
            <a:off x="11585985" y="6446056"/>
            <a:ext cx="510091" cy="365125"/>
          </a:xfrm>
        </p:spPr>
        <p:txBody>
          <a:bodyPr/>
          <a:lstStyle/>
          <a:p>
            <a:fld id="{82ED24CB-F714-4C55-80A9-09136448B171}" type="slidenum">
              <a:rPr lang="fr-FR" smtClean="0"/>
              <a:t>33</a:t>
            </a:fld>
            <a:endParaRPr lang="fr-FR" dirty="0"/>
          </a:p>
        </p:txBody>
      </p:sp>
      <p:sp>
        <p:nvSpPr>
          <p:cNvPr id="4" name="ZoneTexte 3">
            <a:extLst>
              <a:ext uri="{FF2B5EF4-FFF2-40B4-BE49-F238E27FC236}">
                <a16:creationId xmlns:a16="http://schemas.microsoft.com/office/drawing/2014/main" id="{595F8564-8FF0-4265-AF42-8F982BD1F995}"/>
              </a:ext>
            </a:extLst>
          </p:cNvPr>
          <p:cNvSpPr txBox="1"/>
          <p:nvPr/>
        </p:nvSpPr>
        <p:spPr>
          <a:xfrm>
            <a:off x="118334" y="103450"/>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5" name="ZoneTexte 4">
            <a:extLst>
              <a:ext uri="{FF2B5EF4-FFF2-40B4-BE49-F238E27FC236}">
                <a16:creationId xmlns:a16="http://schemas.microsoft.com/office/drawing/2014/main" id="{7091EFD5-01B1-4B80-BF48-FF3B4B77847A}"/>
              </a:ext>
            </a:extLst>
          </p:cNvPr>
          <p:cNvSpPr txBox="1"/>
          <p:nvPr/>
        </p:nvSpPr>
        <p:spPr>
          <a:xfrm>
            <a:off x="118334" y="933925"/>
            <a:ext cx="6576031" cy="461665"/>
          </a:xfrm>
          <a:prstGeom prst="rect">
            <a:avLst/>
          </a:prstGeom>
          <a:noFill/>
        </p:spPr>
        <p:txBody>
          <a:bodyPr wrap="none" rtlCol="0">
            <a:spAutoFit/>
          </a:bodyPr>
          <a:lstStyle/>
          <a:p>
            <a:r>
              <a:rPr lang="fr-FR" sz="2400" b="1" dirty="0">
                <a:solidFill>
                  <a:srgbClr val="002060"/>
                </a:solidFill>
              </a:rPr>
              <a:t>L’entretien de préjugés et de superstitions contre :</a:t>
            </a:r>
          </a:p>
        </p:txBody>
      </p:sp>
      <p:sp>
        <p:nvSpPr>
          <p:cNvPr id="6" name="ZoneTexte 5">
            <a:extLst>
              <a:ext uri="{FF2B5EF4-FFF2-40B4-BE49-F238E27FC236}">
                <a16:creationId xmlns:a16="http://schemas.microsoft.com/office/drawing/2014/main" id="{7904AA22-37DF-455F-89F5-E1EAF2978DC1}"/>
              </a:ext>
            </a:extLst>
          </p:cNvPr>
          <p:cNvSpPr txBox="1"/>
          <p:nvPr/>
        </p:nvSpPr>
        <p:spPr>
          <a:xfrm>
            <a:off x="182432" y="1283322"/>
            <a:ext cx="11827136" cy="5632311"/>
          </a:xfrm>
          <a:prstGeom prst="rect">
            <a:avLst/>
          </a:prstGeom>
          <a:noFill/>
        </p:spPr>
        <p:txBody>
          <a:bodyPr wrap="square" rtlCol="0">
            <a:spAutoFit/>
          </a:bodyPr>
          <a:lstStyle/>
          <a:p>
            <a:pPr algn="just"/>
            <a:r>
              <a:rPr lang="fr-FR" sz="2400" b="1" dirty="0">
                <a:solidFill>
                  <a:srgbClr val="002060"/>
                </a:solidFill>
              </a:rPr>
              <a:t>- Les athées </a:t>
            </a:r>
            <a:r>
              <a:rPr lang="fr-FR" sz="2400" dirty="0">
                <a:solidFill>
                  <a:srgbClr val="002060"/>
                </a:solidFill>
              </a:rPr>
              <a:t>: « </a:t>
            </a:r>
            <a:r>
              <a:rPr lang="fr-FR" sz="2400" i="1" dirty="0">
                <a:solidFill>
                  <a:srgbClr val="002060"/>
                </a:solidFill>
              </a:rPr>
              <a:t> Vous, les athées ayez honte de votre statut animalier</a:t>
            </a:r>
            <a:r>
              <a:rPr lang="fr-FR" sz="2400" dirty="0">
                <a:solidFill>
                  <a:srgbClr val="002060"/>
                </a:solidFill>
              </a:rPr>
              <a:t> », «</a:t>
            </a:r>
            <a:r>
              <a:rPr lang="fr-FR" sz="2400" i="1" dirty="0">
                <a:solidFill>
                  <a:srgbClr val="002060"/>
                </a:solidFill>
              </a:rPr>
              <a:t> Les athées sont immoraux</a:t>
            </a:r>
            <a:r>
              <a:rPr lang="fr-FR" sz="2400" dirty="0">
                <a:solidFill>
                  <a:srgbClr val="002060"/>
                </a:solidFill>
              </a:rPr>
              <a:t> », « </a:t>
            </a:r>
            <a:r>
              <a:rPr lang="fr-FR" sz="2400" i="1" dirty="0">
                <a:solidFill>
                  <a:srgbClr val="002060"/>
                </a:solidFill>
              </a:rPr>
              <a:t>Sans religion, [il n’y a] pas de morale</a:t>
            </a:r>
            <a:r>
              <a:rPr lang="fr-FR" sz="2400" dirty="0">
                <a:solidFill>
                  <a:srgbClr val="002060"/>
                </a:solidFill>
              </a:rPr>
              <a:t> ». Pourtant des athées ont sauvé des juifs, durant la seconde guerre mondiale. Certains ont dirigés ou dirigent des ONG.</a:t>
            </a:r>
          </a:p>
          <a:p>
            <a:pPr algn="just"/>
            <a:r>
              <a:rPr lang="fr-FR" sz="2400" dirty="0">
                <a:solidFill>
                  <a:srgbClr val="002060"/>
                </a:solidFill>
              </a:rPr>
              <a:t>- </a:t>
            </a:r>
            <a:r>
              <a:rPr lang="fr-FR" sz="2400" b="1" dirty="0">
                <a:solidFill>
                  <a:srgbClr val="002060"/>
                </a:solidFill>
              </a:rPr>
              <a:t>Les juifs </a:t>
            </a:r>
            <a:r>
              <a:rPr lang="fr-FR" sz="2400" dirty="0">
                <a:solidFill>
                  <a:srgbClr val="002060"/>
                </a:solidFill>
              </a:rPr>
              <a:t>:  Elles peuvent les conforter les fidèles que le juif ourdit des complots de toutes natures, contre eux, dans le but d’accaparer des richesses et pouvoirs occultes. Parmi les mythes : les juifs empoisonnent les puits, récoltent les sang des bébés, en font des sacrifices.</a:t>
            </a:r>
          </a:p>
          <a:p>
            <a:pPr algn="just"/>
            <a:r>
              <a:rPr lang="fr-FR" sz="2400" dirty="0">
                <a:solidFill>
                  <a:srgbClr val="002060"/>
                </a:solidFill>
              </a:rPr>
              <a:t>Pourtant, les juifs ont bien plus contribué à la connaissance scientifique, que beaucoup d’autres. Prix Nobel en 2013 : Physiologie et Médecine : 26,5%, Science Economique : 41%, Physique : 26%, Chimie : 22%. Exemples : Einstein, Georges Charpak, Norbert Wiener, Lise Meitner, </a:t>
            </a:r>
            <a:r>
              <a:rPr lang="fr-FR" sz="2400" dirty="0" err="1">
                <a:solidFill>
                  <a:srgbClr val="002060"/>
                </a:solidFill>
              </a:rPr>
              <a:t>Leó</a:t>
            </a:r>
            <a:r>
              <a:rPr lang="fr-FR" sz="2400" dirty="0">
                <a:solidFill>
                  <a:srgbClr val="002060"/>
                </a:solidFill>
              </a:rPr>
              <a:t> </a:t>
            </a:r>
            <a:r>
              <a:rPr lang="fr-FR" sz="2400" dirty="0" err="1">
                <a:solidFill>
                  <a:srgbClr val="002060"/>
                </a:solidFill>
              </a:rPr>
              <a:t>Szilárd</a:t>
            </a:r>
            <a:r>
              <a:rPr lang="fr-FR" sz="2400" dirty="0">
                <a:solidFill>
                  <a:srgbClr val="002060"/>
                </a:solidFill>
              </a:rPr>
              <a:t>, Niels Bohr, John von </a:t>
            </a:r>
            <a:r>
              <a:rPr lang="fr-FR" sz="2400" dirty="0" err="1">
                <a:solidFill>
                  <a:srgbClr val="002060"/>
                </a:solidFill>
              </a:rPr>
              <a:t>Neuman</a:t>
            </a:r>
            <a:r>
              <a:rPr lang="fr-FR" sz="2400" dirty="0">
                <a:solidFill>
                  <a:srgbClr val="002060"/>
                </a:solidFill>
              </a:rPr>
              <a:t>, Wolfgang Pauli, Max Born, etc. </a:t>
            </a:r>
          </a:p>
          <a:p>
            <a:pPr algn="just"/>
            <a:r>
              <a:rPr lang="fr-FR" sz="2400" dirty="0">
                <a:solidFill>
                  <a:srgbClr val="002060"/>
                </a:solidFill>
              </a:rPr>
              <a:t>- </a:t>
            </a:r>
            <a:r>
              <a:rPr lang="fr-FR" sz="2400" b="1" dirty="0">
                <a:solidFill>
                  <a:srgbClr val="002060"/>
                </a:solidFill>
              </a:rPr>
              <a:t>Les femmes </a:t>
            </a:r>
            <a:r>
              <a:rPr lang="fr-FR" sz="2400" dirty="0">
                <a:solidFill>
                  <a:srgbClr val="002060"/>
                </a:solidFill>
              </a:rPr>
              <a:t>: Monothéismes comme polythéismes n'ont jamais accepté que les femmes occupent un rang égal aux hommes dans leurs sociétés et les ont accusées d’exciter sexuellement les hommes. Les démocraties ont été lentes à reconnaître l'importance qui leur est due. </a:t>
            </a:r>
            <a:r>
              <a:rPr lang="fr-FR" dirty="0">
                <a:solidFill>
                  <a:srgbClr val="002060"/>
                </a:solidFill>
              </a:rPr>
              <a:t>Genèse 3:16, Isaïe 34:14, Deutéronome 22:28-29, Matthieu 5:17, Colossiens 3:18, 1 Timothée 2:12 à 15, 1 Corinthiens 11:3, Coran 4.34, 2:282, 2:2 et 54:22, </a:t>
            </a:r>
            <a:r>
              <a:rPr lang="fr-FR" dirty="0" err="1">
                <a:solidFill>
                  <a:srgbClr val="002060"/>
                </a:solidFill>
              </a:rPr>
              <a:t>Sahih</a:t>
            </a:r>
            <a:r>
              <a:rPr lang="fr-FR" dirty="0">
                <a:solidFill>
                  <a:srgbClr val="002060"/>
                </a:solidFill>
              </a:rPr>
              <a:t> al-Bukhari 6449.</a:t>
            </a:r>
          </a:p>
        </p:txBody>
      </p:sp>
      <p:sp>
        <p:nvSpPr>
          <p:cNvPr id="7" name="ZoneTexte 6">
            <a:extLst>
              <a:ext uri="{FF2B5EF4-FFF2-40B4-BE49-F238E27FC236}">
                <a16:creationId xmlns:a16="http://schemas.microsoft.com/office/drawing/2014/main" id="{296298FD-3E36-4598-95D9-A8329771E092}"/>
              </a:ext>
            </a:extLst>
          </p:cNvPr>
          <p:cNvSpPr txBox="1"/>
          <p:nvPr/>
        </p:nvSpPr>
        <p:spPr>
          <a:xfrm>
            <a:off x="118334" y="472260"/>
            <a:ext cx="11827136" cy="461665"/>
          </a:xfrm>
          <a:prstGeom prst="rect">
            <a:avLst/>
          </a:prstGeom>
          <a:noFill/>
        </p:spPr>
        <p:txBody>
          <a:bodyPr wrap="square" rtlCol="0">
            <a:spAutoFit/>
          </a:bodyPr>
          <a:lstStyle/>
          <a:p>
            <a:r>
              <a:rPr lang="fr-FR" sz="2400" dirty="0">
                <a:solidFill>
                  <a:srgbClr val="002060"/>
                </a:solidFill>
              </a:rPr>
              <a:t>Les traditions entretiennent des préjugés, les religions peuvent les renforcer, via des versets. </a:t>
            </a:r>
          </a:p>
        </p:txBody>
      </p:sp>
    </p:spTree>
    <p:extLst>
      <p:ext uri="{BB962C8B-B14F-4D97-AF65-F5344CB8AC3E}">
        <p14:creationId xmlns:p14="http://schemas.microsoft.com/office/powerpoint/2010/main" val="1725920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p:txBody>
          <a:bodyPr/>
          <a:lstStyle/>
          <a:p>
            <a:fld id="{82ED24CB-F714-4C55-80A9-09136448B171}" type="slidenum">
              <a:rPr lang="fr-FR" smtClean="0"/>
              <a:t>34</a:t>
            </a:fld>
            <a:endParaRPr lang="fr-FR"/>
          </a:p>
        </p:txBody>
      </p:sp>
      <p:sp>
        <p:nvSpPr>
          <p:cNvPr id="2" name="Rectangle 1">
            <a:extLst>
              <a:ext uri="{FF2B5EF4-FFF2-40B4-BE49-F238E27FC236}">
                <a16:creationId xmlns:a16="http://schemas.microsoft.com/office/drawing/2014/main" id="{2EEE687D-847F-40E5-8C29-70DA166ACD09}"/>
              </a:ext>
            </a:extLst>
          </p:cNvPr>
          <p:cNvSpPr/>
          <p:nvPr/>
        </p:nvSpPr>
        <p:spPr>
          <a:xfrm>
            <a:off x="228429" y="694772"/>
            <a:ext cx="5779274" cy="461665"/>
          </a:xfrm>
          <a:prstGeom prst="rect">
            <a:avLst/>
          </a:prstGeom>
        </p:spPr>
        <p:txBody>
          <a:bodyPr wrap="none">
            <a:spAutoFit/>
          </a:bodyPr>
          <a:lstStyle/>
          <a:p>
            <a:r>
              <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L’intolérance, le sectarisme, l’esprit partisan</a:t>
            </a:r>
            <a:endParaRPr lang="fr-FR" sz="2400" b="1" dirty="0">
              <a:solidFill>
                <a:srgbClr val="002060"/>
              </a:solidFill>
            </a:endParaRPr>
          </a:p>
        </p:txBody>
      </p:sp>
      <p:sp>
        <p:nvSpPr>
          <p:cNvPr id="6" name="ZoneTexte 5">
            <a:extLst>
              <a:ext uri="{FF2B5EF4-FFF2-40B4-BE49-F238E27FC236}">
                <a16:creationId xmlns:a16="http://schemas.microsoft.com/office/drawing/2014/main" id="{E2AB33E6-39AB-46D9-A67F-F53B54538B46}"/>
              </a:ext>
            </a:extLst>
          </p:cNvPr>
          <p:cNvSpPr txBox="1"/>
          <p:nvPr/>
        </p:nvSpPr>
        <p:spPr>
          <a:xfrm>
            <a:off x="236668" y="136897"/>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3" name="ZoneTexte 2">
            <a:extLst>
              <a:ext uri="{FF2B5EF4-FFF2-40B4-BE49-F238E27FC236}">
                <a16:creationId xmlns:a16="http://schemas.microsoft.com/office/drawing/2014/main" id="{08443B3C-BA90-460B-BB61-0ECC8C5DF011}"/>
              </a:ext>
            </a:extLst>
          </p:cNvPr>
          <p:cNvSpPr txBox="1"/>
          <p:nvPr/>
        </p:nvSpPr>
        <p:spPr>
          <a:xfrm>
            <a:off x="228429" y="1252647"/>
            <a:ext cx="11499925" cy="2677656"/>
          </a:xfrm>
          <a:prstGeom prst="rect">
            <a:avLst/>
          </a:prstGeom>
          <a:noFill/>
        </p:spPr>
        <p:txBody>
          <a:bodyPr wrap="square" rtlCol="0">
            <a:spAutoFit/>
          </a:bodyPr>
          <a:lstStyle/>
          <a:p>
            <a:r>
              <a:rPr lang="fr-FR" sz="2400" dirty="0">
                <a:solidFill>
                  <a:srgbClr val="002060"/>
                </a:solidFill>
              </a:rPr>
              <a:t>« Hors de l’église, point de salut » (chez les catholiques).</a:t>
            </a:r>
          </a:p>
          <a:p>
            <a:pPr algn="just"/>
            <a:r>
              <a:rPr lang="fr-FR" sz="2400" dirty="0">
                <a:solidFill>
                  <a:srgbClr val="002060"/>
                </a:solidFill>
                <a:ea typeface="Calibri" panose="020F0502020204030204" pitchFamily="34" charset="0"/>
                <a:cs typeface="Times New Roman" panose="02020603050405020304" pitchFamily="18" charset="0"/>
              </a:rPr>
              <a:t>« On ne t'accuse pas d'être mécréant, mais on appelle tous les ennemis de l'Islam des mécréants. C'est tout. Si tu n'insulte pas notre prophète et notre Dieu, tu n'es pas mécréant ».</a:t>
            </a:r>
            <a:endParaRPr lang="fr-FR" sz="2400" dirty="0">
              <a:solidFill>
                <a:srgbClr val="002060"/>
              </a:solidFill>
            </a:endParaRPr>
          </a:p>
          <a:p>
            <a:pPr algn="just"/>
            <a:r>
              <a:rPr lang="fr-FR" sz="2400" dirty="0">
                <a:solidFill>
                  <a:srgbClr val="002060"/>
                </a:solidFill>
              </a:rPr>
              <a:t>« On est terroriste … que pour les ennemis de dieu ».</a:t>
            </a:r>
          </a:p>
          <a:p>
            <a:pPr algn="just"/>
            <a:r>
              <a:rPr lang="fr-FR" sz="2400" dirty="0">
                <a:solidFill>
                  <a:srgbClr val="002060"/>
                </a:solidFill>
              </a:rPr>
              <a:t>« On a un esprit critique aussi. Mais on critique les non-musulmans. Ça aussi c'est un esprit critique. Les athées et apostats critiquent la religion. On est quitte ».</a:t>
            </a:r>
          </a:p>
        </p:txBody>
      </p:sp>
    </p:spTree>
    <p:extLst>
      <p:ext uri="{BB962C8B-B14F-4D97-AF65-F5344CB8AC3E}">
        <p14:creationId xmlns:p14="http://schemas.microsoft.com/office/powerpoint/2010/main" val="19528364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p:txBody>
          <a:bodyPr/>
          <a:lstStyle/>
          <a:p>
            <a:fld id="{82ED24CB-F714-4C55-80A9-09136448B171}" type="slidenum">
              <a:rPr lang="fr-FR" smtClean="0"/>
              <a:t>35</a:t>
            </a:fld>
            <a:endParaRPr lang="fr-FR"/>
          </a:p>
        </p:txBody>
      </p:sp>
      <p:sp>
        <p:nvSpPr>
          <p:cNvPr id="6" name="ZoneTexte 5">
            <a:extLst>
              <a:ext uri="{FF2B5EF4-FFF2-40B4-BE49-F238E27FC236}">
                <a16:creationId xmlns:a16="http://schemas.microsoft.com/office/drawing/2014/main" id="{CB29A1BC-C2BA-49C9-95A0-AEF056537B64}"/>
              </a:ext>
            </a:extLst>
          </p:cNvPr>
          <p:cNvSpPr txBox="1"/>
          <p:nvPr/>
        </p:nvSpPr>
        <p:spPr>
          <a:xfrm>
            <a:off x="236668" y="136897"/>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2" name="ZoneTexte 1">
            <a:extLst>
              <a:ext uri="{FF2B5EF4-FFF2-40B4-BE49-F238E27FC236}">
                <a16:creationId xmlns:a16="http://schemas.microsoft.com/office/drawing/2014/main" id="{D57265EA-CE17-4339-A4AC-00AE7B9C0A7C}"/>
              </a:ext>
            </a:extLst>
          </p:cNvPr>
          <p:cNvSpPr txBox="1"/>
          <p:nvPr/>
        </p:nvSpPr>
        <p:spPr>
          <a:xfrm>
            <a:off x="236668" y="598562"/>
            <a:ext cx="9660368" cy="461665"/>
          </a:xfrm>
          <a:prstGeom prst="rect">
            <a:avLst/>
          </a:prstGeom>
          <a:noFill/>
        </p:spPr>
        <p:txBody>
          <a:bodyPr wrap="square" rtlCol="0">
            <a:spAutoFit/>
          </a:bodyPr>
          <a:lstStyle/>
          <a:p>
            <a:r>
              <a:rPr lang="fr-FR" sz="2400" b="1" dirty="0">
                <a:solidFill>
                  <a:srgbClr val="002060"/>
                </a:solidFill>
              </a:rPr>
              <a:t>Paranoïa, complotisme et recherches de boucs émissaires, antisémitisme </a:t>
            </a:r>
          </a:p>
        </p:txBody>
      </p:sp>
      <p:sp>
        <p:nvSpPr>
          <p:cNvPr id="3" name="ZoneTexte 2">
            <a:extLst>
              <a:ext uri="{FF2B5EF4-FFF2-40B4-BE49-F238E27FC236}">
                <a16:creationId xmlns:a16="http://schemas.microsoft.com/office/drawing/2014/main" id="{231DD1F5-CDDA-447C-B3B6-7966C74C12A9}"/>
              </a:ext>
            </a:extLst>
          </p:cNvPr>
          <p:cNvSpPr txBox="1"/>
          <p:nvPr/>
        </p:nvSpPr>
        <p:spPr>
          <a:xfrm>
            <a:off x="236667" y="1122966"/>
            <a:ext cx="11629018" cy="5170646"/>
          </a:xfrm>
          <a:prstGeom prst="rect">
            <a:avLst/>
          </a:prstGeom>
          <a:noFill/>
        </p:spPr>
        <p:txBody>
          <a:bodyPr wrap="square" rtlCol="0">
            <a:spAutoFit/>
          </a:bodyPr>
          <a:lstStyle/>
          <a:p>
            <a:pPr algn="just"/>
            <a:r>
              <a:rPr lang="fr-FR" sz="2400" dirty="0">
                <a:solidFill>
                  <a:srgbClr val="002060"/>
                </a:solidFill>
              </a:rPr>
              <a:t>Des musulmans voient régulièrement des complots ourdis contre eux, tel le nom d’Allah imprimé sur du papier toilette, inscrit sous les baskets Nike ou </a:t>
            </a:r>
            <a:r>
              <a:rPr lang="fr-FR" sz="2400" dirty="0" err="1">
                <a:solidFill>
                  <a:srgbClr val="002060"/>
                </a:solidFill>
              </a:rPr>
              <a:t>Asics</a:t>
            </a:r>
            <a:r>
              <a:rPr lang="fr-FR" sz="2400" dirty="0">
                <a:solidFill>
                  <a:srgbClr val="002060"/>
                </a:solidFill>
              </a:rPr>
              <a:t> …</a:t>
            </a:r>
          </a:p>
          <a:p>
            <a:pPr algn="just"/>
            <a:r>
              <a:rPr lang="fr-FR" sz="2400" dirty="0">
                <a:solidFill>
                  <a:srgbClr val="002060"/>
                </a:solidFill>
              </a:rPr>
              <a:t>« Le sionisme n'a rien de juif.  C'est un mouvement sataniste ».</a:t>
            </a:r>
          </a:p>
          <a:p>
            <a:pPr algn="just"/>
            <a:r>
              <a:rPr lang="fr-FR" sz="2400" dirty="0">
                <a:solidFill>
                  <a:srgbClr val="002060"/>
                </a:solidFill>
              </a:rPr>
              <a:t>« les sionistes contrôlent la France ».</a:t>
            </a:r>
          </a:p>
          <a:p>
            <a:pPr algn="just"/>
            <a:r>
              <a:rPr lang="fr-FR" sz="2400" dirty="0">
                <a:solidFill>
                  <a:srgbClr val="002060"/>
                </a:solidFill>
              </a:rPr>
              <a:t>« les djihadistes sont une création américano-israélienne ».</a:t>
            </a:r>
          </a:p>
          <a:p>
            <a:pPr algn="just"/>
            <a:r>
              <a:rPr lang="fr-FR" sz="2400" dirty="0">
                <a:solidFill>
                  <a:srgbClr val="002060"/>
                </a:solidFill>
              </a:rPr>
              <a:t>« Les barbares sont ceux qui fabriquent les armes et font leur essais sur les peuples musulmans, ceux qui autorise la kippa, le voile chrétien, mais pas le voile musulman ! ceux qui occupe les terres des autres peuples, ceux qui complotent 24h/24, contre les pays faibles d’Afrique d’Asie et d'Orient ».</a:t>
            </a:r>
          </a:p>
          <a:p>
            <a:pPr algn="just"/>
            <a:r>
              <a:rPr lang="fr-FR" sz="2400" dirty="0">
                <a:solidFill>
                  <a:srgbClr val="002060"/>
                </a:solidFill>
              </a:rPr>
              <a:t>« Les ennemis de l’Islam ont toujours concocté des complots afin d’affaiblir cette religion de paix. Cependant, les musulmans peuvent déjouer de tels desseins en forger l’unité dans leurs rangs et en respectant les principes en or de l’islam dans tous les domaines de la vie ».</a:t>
            </a:r>
          </a:p>
          <a:p>
            <a:pPr algn="just"/>
            <a:r>
              <a:rPr lang="fr-FR" dirty="0">
                <a:solidFill>
                  <a:srgbClr val="002060"/>
                </a:solidFill>
              </a:rPr>
              <a:t>Source : Les complots sionistes contre les musulmans, </a:t>
            </a:r>
            <a:r>
              <a:rPr lang="fr-FR" dirty="0">
                <a:solidFill>
                  <a:srgbClr val="002060"/>
                </a:solidFill>
                <a:hlinkClick r:id="rId2"/>
              </a:rPr>
              <a:t>http://www.alterinfo.net/COMPLOT-SIONISTE-CONTRE-LES-MUSULMANS_a35291.html</a:t>
            </a:r>
            <a:r>
              <a:rPr lang="fr-FR" dirty="0">
                <a:solidFill>
                  <a:srgbClr val="002060"/>
                </a:solidFill>
              </a:rPr>
              <a:t> </a:t>
            </a:r>
            <a:r>
              <a:rPr lang="fr-FR" sz="2400" dirty="0">
                <a:solidFill>
                  <a:srgbClr val="002060"/>
                </a:solidFill>
              </a:rPr>
              <a:t> </a:t>
            </a:r>
          </a:p>
        </p:txBody>
      </p:sp>
    </p:spTree>
    <p:extLst>
      <p:ext uri="{BB962C8B-B14F-4D97-AF65-F5344CB8AC3E}">
        <p14:creationId xmlns:p14="http://schemas.microsoft.com/office/powerpoint/2010/main" val="27389987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8AFBC001-4D45-4EE3-A3D7-F4F03C38902C}"/>
              </a:ext>
            </a:extLst>
          </p:cNvPr>
          <p:cNvSpPr>
            <a:spLocks noGrp="1"/>
          </p:cNvSpPr>
          <p:nvPr>
            <p:ph type="ftr" sz="quarter" idx="11"/>
          </p:nvPr>
        </p:nvSpPr>
        <p:spPr>
          <a:xfrm>
            <a:off x="6825476" y="6491456"/>
            <a:ext cx="3070661" cy="365125"/>
          </a:xfrm>
        </p:spPr>
        <p:txBody>
          <a:bodyPr/>
          <a:lstStyle/>
          <a:p>
            <a:r>
              <a:rPr lang="fr-FR"/>
              <a:t>Les religions à l'épreuve de l'esprit critique</a:t>
            </a:r>
          </a:p>
        </p:txBody>
      </p:sp>
      <p:sp>
        <p:nvSpPr>
          <p:cNvPr id="3" name="Espace réservé du numéro de diapositive 2">
            <a:extLst>
              <a:ext uri="{FF2B5EF4-FFF2-40B4-BE49-F238E27FC236}">
                <a16:creationId xmlns:a16="http://schemas.microsoft.com/office/drawing/2014/main" id="{BA6F57E3-657B-4034-B13E-6082CBFBBA9E}"/>
              </a:ext>
            </a:extLst>
          </p:cNvPr>
          <p:cNvSpPr>
            <a:spLocks noGrp="1"/>
          </p:cNvSpPr>
          <p:nvPr>
            <p:ph type="sldNum" sz="quarter" idx="12"/>
          </p:nvPr>
        </p:nvSpPr>
        <p:spPr>
          <a:xfrm>
            <a:off x="11349318" y="6410138"/>
            <a:ext cx="682214" cy="365125"/>
          </a:xfrm>
        </p:spPr>
        <p:txBody>
          <a:bodyPr/>
          <a:lstStyle/>
          <a:p>
            <a:fld id="{82ED24CB-F714-4C55-80A9-09136448B171}" type="slidenum">
              <a:rPr lang="fr-FR" smtClean="0"/>
              <a:t>36</a:t>
            </a:fld>
            <a:endParaRPr lang="fr-FR" dirty="0"/>
          </a:p>
        </p:txBody>
      </p:sp>
      <p:sp>
        <p:nvSpPr>
          <p:cNvPr id="4" name="ZoneTexte 3">
            <a:extLst>
              <a:ext uri="{FF2B5EF4-FFF2-40B4-BE49-F238E27FC236}">
                <a16:creationId xmlns:a16="http://schemas.microsoft.com/office/drawing/2014/main" id="{3366B712-B7A4-4DA8-946F-DA4691FD9813}"/>
              </a:ext>
            </a:extLst>
          </p:cNvPr>
          <p:cNvSpPr txBox="1"/>
          <p:nvPr/>
        </p:nvSpPr>
        <p:spPr>
          <a:xfrm>
            <a:off x="107577" y="86099"/>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5" name="ZoneTexte 4">
            <a:extLst>
              <a:ext uri="{FF2B5EF4-FFF2-40B4-BE49-F238E27FC236}">
                <a16:creationId xmlns:a16="http://schemas.microsoft.com/office/drawing/2014/main" id="{54D51E57-AF41-4F42-BA5C-214B315B39EF}"/>
              </a:ext>
            </a:extLst>
          </p:cNvPr>
          <p:cNvSpPr txBox="1"/>
          <p:nvPr/>
        </p:nvSpPr>
        <p:spPr>
          <a:xfrm>
            <a:off x="107577" y="545384"/>
            <a:ext cx="4227757" cy="461665"/>
          </a:xfrm>
          <a:prstGeom prst="rect">
            <a:avLst/>
          </a:prstGeom>
          <a:noFill/>
        </p:spPr>
        <p:txBody>
          <a:bodyPr wrap="square" rtlCol="0">
            <a:spAutoFit/>
          </a:bodyPr>
          <a:lstStyle/>
          <a:p>
            <a:r>
              <a:rPr lang="fr-FR" sz="2400" b="1" dirty="0">
                <a:solidFill>
                  <a:srgbClr val="002060"/>
                </a:solidFill>
              </a:rPr>
              <a:t>Homophobie et transphobie</a:t>
            </a:r>
          </a:p>
        </p:txBody>
      </p:sp>
      <p:sp>
        <p:nvSpPr>
          <p:cNvPr id="6" name="ZoneTexte 5">
            <a:extLst>
              <a:ext uri="{FF2B5EF4-FFF2-40B4-BE49-F238E27FC236}">
                <a16:creationId xmlns:a16="http://schemas.microsoft.com/office/drawing/2014/main" id="{7C9F56BF-13AD-4992-95C9-E6ABEF99E13A}"/>
              </a:ext>
            </a:extLst>
          </p:cNvPr>
          <p:cNvSpPr txBox="1"/>
          <p:nvPr/>
        </p:nvSpPr>
        <p:spPr>
          <a:xfrm>
            <a:off x="0" y="1007049"/>
            <a:ext cx="12031532" cy="5694755"/>
          </a:xfrm>
          <a:prstGeom prst="rect">
            <a:avLst/>
          </a:prstGeom>
          <a:noFill/>
        </p:spPr>
        <p:txBody>
          <a:bodyPr wrap="square" rtlCol="0">
            <a:spAutoFit/>
          </a:bodyPr>
          <a:lstStyle/>
          <a:p>
            <a:pPr algn="just"/>
            <a:r>
              <a:rPr lang="fr-FR" sz="2400" dirty="0">
                <a:solidFill>
                  <a:srgbClr val="002060"/>
                </a:solidFill>
              </a:rPr>
              <a:t>Le judaïsme, le christianisme, l’islam sont homophobes, ayant souvent appelés au meurtre des homosexuels (Genèse 1.27-28, Lévitique 18.22, Proverbes 5.18-19, 1 Corinthiens 6.18, </a:t>
            </a:r>
            <a:r>
              <a:rPr lang="it-IT" sz="2400" dirty="0">
                <a:solidFill>
                  <a:srgbClr val="002060"/>
                </a:solidFill>
              </a:rPr>
              <a:t>Coran 26.165-166, 27.54-55, 29.28-29, 7.80-81, 11.78-83, 26.165-173 ...</a:t>
            </a:r>
            <a:r>
              <a:rPr lang="fr-FR" sz="2400" dirty="0">
                <a:solidFill>
                  <a:srgbClr val="002060"/>
                </a:solidFill>
              </a:rPr>
              <a:t>). Exemples : </a:t>
            </a:r>
          </a:p>
          <a:p>
            <a:pPr algn="just"/>
            <a:r>
              <a:rPr lang="fr-FR" i="1" dirty="0">
                <a:solidFill>
                  <a:srgbClr val="002060"/>
                </a:solidFill>
              </a:rPr>
              <a:t>« Et le mâle tu ne coucheras pas par des couchages de femme c’est une abomination »</a:t>
            </a:r>
            <a:r>
              <a:rPr lang="fr-FR" dirty="0">
                <a:solidFill>
                  <a:srgbClr val="002060"/>
                </a:solidFill>
              </a:rPr>
              <a:t>, Lévitique 18, 22. </a:t>
            </a:r>
          </a:p>
          <a:p>
            <a:pPr algn="just"/>
            <a:r>
              <a:rPr lang="fr-FR" dirty="0">
                <a:solidFill>
                  <a:srgbClr val="002060"/>
                </a:solidFill>
              </a:rPr>
              <a:t>Le Prophète a dit : «</a:t>
            </a:r>
            <a:r>
              <a:rPr lang="fr-FR" i="1" dirty="0">
                <a:solidFill>
                  <a:srgbClr val="002060"/>
                </a:solidFill>
              </a:rPr>
              <a:t>Si vous trouvez des personnes en train de pratiquer la pédérastie tuez-les toutes les deux C’est-à-dire si les deux partenaires sont consentants</a:t>
            </a:r>
            <a:r>
              <a:rPr lang="fr-FR" dirty="0">
                <a:solidFill>
                  <a:srgbClr val="002060"/>
                </a:solidFill>
              </a:rPr>
              <a:t>. », rapporté par at-</a:t>
            </a:r>
            <a:r>
              <a:rPr lang="fr-FR" dirty="0" err="1">
                <a:solidFill>
                  <a:srgbClr val="002060"/>
                </a:solidFill>
              </a:rPr>
              <a:t>Tarmidhi</a:t>
            </a:r>
            <a:r>
              <a:rPr lang="fr-FR" dirty="0">
                <a:solidFill>
                  <a:srgbClr val="002060"/>
                </a:solidFill>
              </a:rPr>
              <a:t> dans ses Sunan,1376, </a:t>
            </a:r>
            <a:r>
              <a:rPr lang="fr-FR" dirty="0" err="1">
                <a:solidFill>
                  <a:srgbClr val="002060"/>
                </a:solidFill>
              </a:rPr>
              <a:t>sunnan</a:t>
            </a:r>
            <a:r>
              <a:rPr lang="fr-FR" dirty="0">
                <a:solidFill>
                  <a:srgbClr val="002060"/>
                </a:solidFill>
              </a:rPr>
              <a:t> de l'imam Abou </a:t>
            </a:r>
            <a:r>
              <a:rPr lang="fr-FR" dirty="0" err="1">
                <a:solidFill>
                  <a:srgbClr val="002060"/>
                </a:solidFill>
              </a:rPr>
              <a:t>Dawud</a:t>
            </a:r>
            <a:r>
              <a:rPr lang="fr-FR" dirty="0">
                <a:solidFill>
                  <a:srgbClr val="002060"/>
                </a:solidFill>
              </a:rPr>
              <a:t>. </a:t>
            </a:r>
          </a:p>
          <a:p>
            <a:pPr algn="just"/>
            <a:r>
              <a:rPr lang="fr-FR" dirty="0">
                <a:solidFill>
                  <a:srgbClr val="002060"/>
                </a:solidFill>
              </a:rPr>
              <a:t>Source : </a:t>
            </a:r>
            <a:r>
              <a:rPr lang="fr-FR" i="1" dirty="0">
                <a:solidFill>
                  <a:srgbClr val="002060"/>
                </a:solidFill>
              </a:rPr>
              <a:t>Que pensez-vous des peines de l'homosexuel en islam ?, </a:t>
            </a:r>
            <a:r>
              <a:rPr lang="fr-FR" dirty="0">
                <a:solidFill>
                  <a:srgbClr val="002060"/>
                </a:solidFill>
                <a:hlinkClick r:id="rId2"/>
              </a:rPr>
              <a:t>http://www.jeuxvideo.com/forums/42-3005597-50627427-1-0-1-0-que-pensez-vous-des-peines-de-l-homosexuel-en-islam.htm</a:t>
            </a:r>
            <a:r>
              <a:rPr lang="fr-FR" dirty="0">
                <a:solidFill>
                  <a:srgbClr val="002060"/>
                </a:solidFill>
              </a:rPr>
              <a:t> </a:t>
            </a:r>
          </a:p>
          <a:p>
            <a:pPr algn="just"/>
            <a:r>
              <a:rPr lang="fr-FR" sz="2400" dirty="0">
                <a:solidFill>
                  <a:srgbClr val="002060"/>
                </a:solidFill>
              </a:rPr>
              <a:t>« </a:t>
            </a:r>
            <a:r>
              <a:rPr lang="fr-FR" sz="2400" i="1" dirty="0">
                <a:solidFill>
                  <a:srgbClr val="002060"/>
                </a:solidFill>
              </a:rPr>
              <a:t>L’homosexualité implique un endroit répugnant, et ne génère pas de descendance. L’homosexualité mène à la destruction de l’homosexuel. C’est pourquoi, mes frères, l’homosexualité est porteuse de la peine de mort</a:t>
            </a:r>
            <a:r>
              <a:rPr lang="fr-FR" sz="2400" dirty="0">
                <a:solidFill>
                  <a:srgbClr val="002060"/>
                </a:solidFill>
              </a:rPr>
              <a:t> ».</a:t>
            </a:r>
          </a:p>
          <a:p>
            <a:pPr algn="just"/>
            <a:r>
              <a:rPr lang="fr-FR" sz="2400" dirty="0">
                <a:solidFill>
                  <a:srgbClr val="002060"/>
                </a:solidFill>
              </a:rPr>
              <a:t>«  </a:t>
            </a:r>
            <a:r>
              <a:rPr lang="fr-FR" sz="2400" i="1" dirty="0">
                <a:solidFill>
                  <a:srgbClr val="002060"/>
                </a:solidFill>
              </a:rPr>
              <a:t>ou bien tu suis une religion de ton choix ou bien la débauche de ton choix, la bestialité de ton choix ».</a:t>
            </a:r>
          </a:p>
          <a:p>
            <a:pPr algn="just"/>
            <a:r>
              <a:rPr lang="fr-FR" sz="2400" dirty="0">
                <a:solidFill>
                  <a:srgbClr val="002060"/>
                </a:solidFill>
              </a:rPr>
              <a:t>Pourtant, depuis le début du 20° siècle, on a accumulé les observations de comportements homosexuels naturels dans plus de 700 espèces animales. Source : </a:t>
            </a:r>
            <a:r>
              <a:rPr lang="fr-FR" sz="2400" i="1" dirty="0">
                <a:solidFill>
                  <a:srgbClr val="002060"/>
                </a:solidFill>
              </a:rPr>
              <a:t>Histoire naturelle de l'homosexualité,</a:t>
            </a:r>
            <a:r>
              <a:rPr lang="fr-FR" sz="2400" dirty="0">
                <a:solidFill>
                  <a:srgbClr val="002060"/>
                </a:solidFill>
              </a:rPr>
              <a:t> Animaux homos, Fleur </a:t>
            </a:r>
            <a:r>
              <a:rPr lang="fr-FR" sz="2400" dirty="0" err="1">
                <a:solidFill>
                  <a:srgbClr val="002060"/>
                </a:solidFill>
              </a:rPr>
              <a:t>Daugey</a:t>
            </a:r>
            <a:r>
              <a:rPr lang="fr-FR" sz="2400" dirty="0">
                <a:solidFill>
                  <a:srgbClr val="002060"/>
                </a:solidFill>
              </a:rPr>
              <a:t>, Albin Michel, 2018.</a:t>
            </a:r>
          </a:p>
        </p:txBody>
      </p:sp>
    </p:spTree>
    <p:extLst>
      <p:ext uri="{BB962C8B-B14F-4D97-AF65-F5344CB8AC3E}">
        <p14:creationId xmlns:p14="http://schemas.microsoft.com/office/powerpoint/2010/main" val="24101273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a:xfrm>
            <a:off x="7239895" y="6440405"/>
            <a:ext cx="3075791" cy="365125"/>
          </a:xfrm>
        </p:spPr>
        <p:txBody>
          <a:bodyPr/>
          <a:lstStyle/>
          <a:p>
            <a:r>
              <a:rPr lang="fr-FR" dirty="0"/>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a:xfrm>
            <a:off x="10768405" y="6440404"/>
            <a:ext cx="1284642" cy="365125"/>
          </a:xfrm>
        </p:spPr>
        <p:txBody>
          <a:bodyPr/>
          <a:lstStyle/>
          <a:p>
            <a:fld id="{82ED24CB-F714-4C55-80A9-09136448B171}" type="slidenum">
              <a:rPr lang="fr-FR" smtClean="0"/>
              <a:t>37</a:t>
            </a:fld>
            <a:endParaRPr lang="fr-FR" dirty="0"/>
          </a:p>
        </p:txBody>
      </p:sp>
      <p:sp>
        <p:nvSpPr>
          <p:cNvPr id="6" name="ZoneTexte 5">
            <a:extLst>
              <a:ext uri="{FF2B5EF4-FFF2-40B4-BE49-F238E27FC236}">
                <a16:creationId xmlns:a16="http://schemas.microsoft.com/office/drawing/2014/main" id="{539415E5-593A-4A93-96D4-7E3E579AE7B0}"/>
              </a:ext>
            </a:extLst>
          </p:cNvPr>
          <p:cNvSpPr txBox="1"/>
          <p:nvPr/>
        </p:nvSpPr>
        <p:spPr>
          <a:xfrm>
            <a:off x="236668" y="136897"/>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2" name="Rectangle 1">
            <a:extLst>
              <a:ext uri="{FF2B5EF4-FFF2-40B4-BE49-F238E27FC236}">
                <a16:creationId xmlns:a16="http://schemas.microsoft.com/office/drawing/2014/main" id="{122E1569-AA60-485C-9A6C-8E8AE4B7A560}"/>
              </a:ext>
            </a:extLst>
          </p:cNvPr>
          <p:cNvSpPr/>
          <p:nvPr/>
        </p:nvSpPr>
        <p:spPr>
          <a:xfrm>
            <a:off x="315528" y="598562"/>
            <a:ext cx="2388539" cy="461665"/>
          </a:xfrm>
          <a:prstGeom prst="rect">
            <a:avLst/>
          </a:prstGeom>
        </p:spPr>
        <p:txBody>
          <a:bodyPr wrap="none">
            <a:spAutoFit/>
          </a:bodyPr>
          <a:lstStyle/>
          <a:p>
            <a:r>
              <a:rPr lang="fr-FR"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Le suprémacisme</a:t>
            </a:r>
            <a:endParaRPr lang="fr-FR" sz="2400" b="1" dirty="0">
              <a:solidFill>
                <a:srgbClr val="002060"/>
              </a:solidFill>
            </a:endParaRPr>
          </a:p>
        </p:txBody>
      </p:sp>
      <p:sp>
        <p:nvSpPr>
          <p:cNvPr id="3" name="Rectangle 2">
            <a:extLst>
              <a:ext uri="{FF2B5EF4-FFF2-40B4-BE49-F238E27FC236}">
                <a16:creationId xmlns:a16="http://schemas.microsoft.com/office/drawing/2014/main" id="{C570AA6F-A369-4198-8D5B-7716BFD4406F}"/>
              </a:ext>
            </a:extLst>
          </p:cNvPr>
          <p:cNvSpPr/>
          <p:nvPr/>
        </p:nvSpPr>
        <p:spPr>
          <a:xfrm>
            <a:off x="129092" y="1060227"/>
            <a:ext cx="11779624" cy="5809154"/>
          </a:xfrm>
          <a:prstGeom prst="rect">
            <a:avLst/>
          </a:prstGeom>
        </p:spPr>
        <p:txBody>
          <a:bodyPr wrap="square">
            <a:spAutoFit/>
          </a:bodyPr>
          <a:lstStyle/>
          <a:p>
            <a:pPr algn="just">
              <a:lnSpc>
                <a:spcPct val="107000"/>
              </a:lnSpc>
              <a:spcAft>
                <a:spcPts val="0"/>
              </a:spcAft>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Certains versets religieux ou certaines de leur lectures, littérales, incitent au </a:t>
            </a:r>
            <a:r>
              <a:rPr lang="fr-FR" sz="24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suprémacisme</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comme avec ces versets :</a:t>
            </a:r>
          </a:p>
          <a:p>
            <a:pPr marL="342900" lvl="0" indent="-342900" algn="just">
              <a:lnSpc>
                <a:spcPct val="107000"/>
              </a:lnSpc>
              <a:spcAft>
                <a:spcPts val="0"/>
              </a:spcAft>
              <a:buFont typeface="Symbol" panose="05050102010706020507" pitchFamily="18" charset="2"/>
              <a:buChar char=""/>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Et maintenant, si vous écoutez mes paroles et si vous respectez mon alliance avec vous, vous serez pour moi </a:t>
            </a:r>
            <a:r>
              <a:rPr lang="fr-FR" sz="24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comme un trésor parmi tous les peuples</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 Exode 19.5. « Car </a:t>
            </a:r>
            <a:r>
              <a:rPr lang="fr-FR" sz="24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tu es un peuple consacré à YHWH, ton Dieu, et c'est toi qu'il a choisi, YHWH, pour lui être un peuple spécial entre tous les peuples répandus sur la terre</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 Deutéronome 14.2 [pour les Juifs].</a:t>
            </a:r>
          </a:p>
          <a:p>
            <a:pPr marL="342900" lvl="0" indent="-342900" algn="just">
              <a:lnSpc>
                <a:spcPct val="107000"/>
              </a:lnSpc>
              <a:spcAft>
                <a:spcPts val="0"/>
              </a:spcAft>
              <a:buFont typeface="Symbol" panose="05050102010706020507" pitchFamily="18" charset="2"/>
              <a:buChar char=""/>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fr-FR" sz="24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Vous êtes le sel de la terre</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 Matthieu 5.13 [pour les chrétiens].</a:t>
            </a:r>
          </a:p>
          <a:p>
            <a:pPr marL="342900" lvl="0" indent="-342900" algn="just">
              <a:lnSpc>
                <a:spcPct val="107000"/>
              </a:lnSpc>
              <a:spcAft>
                <a:spcPts val="0"/>
              </a:spcAft>
              <a:buFont typeface="Symbol" panose="05050102010706020507" pitchFamily="18" charset="2"/>
              <a:buChar char=""/>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fr-FR" sz="24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Vous êtes la meilleure communauté, qu'on ait fait surgir pour les h</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ommes ». Coran 3.110 [pour les musulmans].</a:t>
            </a:r>
          </a:p>
          <a:p>
            <a:pPr algn="just">
              <a:lnSpc>
                <a:spcPct val="107000"/>
              </a:lnSpc>
              <a:spcAft>
                <a:spcPts val="0"/>
              </a:spcAft>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Se croire supérieur aux autres ou le peuple élu conduit le plus souvent aux guerres, à la maltraitance des peuples que l’on considère comme inférieurs, voire à la recherche mystique de la guerre _ comme avec le djihad … (comme si, en finale, les guerres étaient vraiment libératrices, salvatrices et « purificatrices ». On l’a vu déjà avec le nazisme).</a:t>
            </a:r>
          </a:p>
          <a:p>
            <a:pPr algn="just">
              <a:lnSpc>
                <a:spcPct val="107000"/>
              </a:lnSpc>
              <a:spcAft>
                <a:spcPts val="0"/>
              </a:spcAft>
            </a:pPr>
            <a:r>
              <a:rPr lang="fr-FR" dirty="0">
                <a:solidFill>
                  <a:srgbClr val="002060"/>
                </a:solidFill>
                <a:latin typeface="Calibri" panose="020F0502020204030204" pitchFamily="34" charset="0"/>
                <a:ea typeface="Calibri" panose="020F0502020204030204" pitchFamily="34" charset="0"/>
                <a:cs typeface="Times New Roman" panose="02020603050405020304" pitchFamily="18" charset="0"/>
              </a:rPr>
              <a:t>"Dans les pays où ils sont minoritaires, les musulmans sont obsédés par les droits des minorités. Dans les pays où ils sont majoritaires, les minorités n'ont plus aucun droit." Kamel Daoud.</a:t>
            </a:r>
          </a:p>
        </p:txBody>
      </p:sp>
    </p:spTree>
    <p:extLst>
      <p:ext uri="{BB962C8B-B14F-4D97-AF65-F5344CB8AC3E}">
        <p14:creationId xmlns:p14="http://schemas.microsoft.com/office/powerpoint/2010/main" val="23209854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a:xfrm>
            <a:off x="7003228" y="6469305"/>
            <a:ext cx="3118821" cy="365125"/>
          </a:xfrm>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a:xfrm>
            <a:off x="11392347" y="6469305"/>
            <a:ext cx="703729" cy="343177"/>
          </a:xfrm>
        </p:spPr>
        <p:txBody>
          <a:bodyPr/>
          <a:lstStyle/>
          <a:p>
            <a:fld id="{82ED24CB-F714-4C55-80A9-09136448B171}" type="slidenum">
              <a:rPr lang="fr-FR" smtClean="0"/>
              <a:t>38</a:t>
            </a:fld>
            <a:endParaRPr lang="fr-FR"/>
          </a:p>
        </p:txBody>
      </p:sp>
      <p:sp>
        <p:nvSpPr>
          <p:cNvPr id="6" name="ZoneTexte 5">
            <a:extLst>
              <a:ext uri="{FF2B5EF4-FFF2-40B4-BE49-F238E27FC236}">
                <a16:creationId xmlns:a16="http://schemas.microsoft.com/office/drawing/2014/main" id="{52187361-5F4B-40CF-B80F-842BA893381C}"/>
              </a:ext>
            </a:extLst>
          </p:cNvPr>
          <p:cNvSpPr txBox="1"/>
          <p:nvPr/>
        </p:nvSpPr>
        <p:spPr>
          <a:xfrm>
            <a:off x="150607" y="74621"/>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2" name="ZoneTexte 1">
            <a:extLst>
              <a:ext uri="{FF2B5EF4-FFF2-40B4-BE49-F238E27FC236}">
                <a16:creationId xmlns:a16="http://schemas.microsoft.com/office/drawing/2014/main" id="{BC7E0275-BA1B-48EA-8542-D427B79D2F7F}"/>
              </a:ext>
            </a:extLst>
          </p:cNvPr>
          <p:cNvSpPr txBox="1"/>
          <p:nvPr/>
        </p:nvSpPr>
        <p:spPr>
          <a:xfrm>
            <a:off x="236668" y="535944"/>
            <a:ext cx="3662541" cy="461665"/>
          </a:xfrm>
          <a:prstGeom prst="rect">
            <a:avLst/>
          </a:prstGeom>
          <a:noFill/>
        </p:spPr>
        <p:txBody>
          <a:bodyPr wrap="none" rtlCol="0">
            <a:spAutoFit/>
          </a:bodyPr>
          <a:lstStyle/>
          <a:p>
            <a:r>
              <a:rPr lang="fr-FR" sz="2400" b="1" dirty="0">
                <a:solidFill>
                  <a:srgbClr val="002060"/>
                </a:solidFill>
              </a:rPr>
              <a:t>L’inégalité homme - femme</a:t>
            </a:r>
          </a:p>
        </p:txBody>
      </p:sp>
      <p:sp>
        <p:nvSpPr>
          <p:cNvPr id="3" name="ZoneTexte 2">
            <a:extLst>
              <a:ext uri="{FF2B5EF4-FFF2-40B4-BE49-F238E27FC236}">
                <a16:creationId xmlns:a16="http://schemas.microsoft.com/office/drawing/2014/main" id="{80434854-9D88-4276-9288-492545950696}"/>
              </a:ext>
            </a:extLst>
          </p:cNvPr>
          <p:cNvSpPr txBox="1"/>
          <p:nvPr/>
        </p:nvSpPr>
        <p:spPr>
          <a:xfrm>
            <a:off x="236668" y="997609"/>
            <a:ext cx="11758108" cy="5355312"/>
          </a:xfrm>
          <a:prstGeom prst="rect">
            <a:avLst/>
          </a:prstGeom>
          <a:noFill/>
        </p:spPr>
        <p:txBody>
          <a:bodyPr wrap="square" rtlCol="0">
            <a:spAutoFit/>
          </a:bodyPr>
          <a:lstStyle/>
          <a:p>
            <a:pPr algn="just"/>
            <a:r>
              <a:rPr lang="fr-FR" sz="2400" dirty="0">
                <a:solidFill>
                  <a:srgbClr val="002060"/>
                </a:solidFill>
              </a:rPr>
              <a:t>Dans le passé, au nom de la religion et de la tradition, on a cantonné les femmes, dans le rôle de femme au foyer, de pondeuse, devant s’occuper des enfants, soumises à leur mari et assignées un statut inférieur. On les a souvent empêché d’accéder à l’instruction et l’éducation, interdites de faire des études supérieures, et perçues comme objet sexuel et tentatrices.</a:t>
            </a:r>
          </a:p>
          <a:p>
            <a:pPr algn="just"/>
            <a:r>
              <a:rPr lang="fr-FR" dirty="0">
                <a:solidFill>
                  <a:srgbClr val="002060"/>
                </a:solidFill>
              </a:rPr>
              <a:t>« </a:t>
            </a:r>
            <a:r>
              <a:rPr lang="fr-FR" i="1" dirty="0">
                <a:solidFill>
                  <a:srgbClr val="002060"/>
                </a:solidFill>
              </a:rPr>
              <a:t>Au XIXe siècle, dans la puritaine Grande-Bretagne, la jeune </a:t>
            </a:r>
            <a:r>
              <a:rPr lang="fr-FR" i="1" dirty="0" err="1">
                <a:solidFill>
                  <a:srgbClr val="002060"/>
                </a:solidFill>
              </a:rPr>
              <a:t>Margarett</a:t>
            </a:r>
            <a:r>
              <a:rPr lang="fr-FR" i="1" dirty="0">
                <a:solidFill>
                  <a:srgbClr val="002060"/>
                </a:solidFill>
              </a:rPr>
              <a:t> Penn</a:t>
            </a:r>
            <a:r>
              <a:rPr lang="fr-FR" dirty="0">
                <a:solidFill>
                  <a:srgbClr val="002060"/>
                </a:solidFill>
              </a:rPr>
              <a:t> [écrivaine]</a:t>
            </a:r>
            <a:r>
              <a:rPr lang="fr-FR" i="1" dirty="0">
                <a:solidFill>
                  <a:srgbClr val="002060"/>
                </a:solidFill>
              </a:rPr>
              <a:t>, fille d'un pasteur anglican, devait demander à son père l'autorisation d'emprunter des livres à la bibliothèque. Cette autorisation lui était refusée, son père ne lui permettant de lire que la Bible, et uniquement le dimanche</a:t>
            </a:r>
            <a:r>
              <a:rPr lang="fr-FR" dirty="0">
                <a:solidFill>
                  <a:srgbClr val="002060"/>
                </a:solidFill>
              </a:rPr>
              <a:t> ».</a:t>
            </a:r>
          </a:p>
          <a:p>
            <a:pPr algn="just"/>
            <a:r>
              <a:rPr lang="fr-FR" sz="2400" dirty="0">
                <a:solidFill>
                  <a:srgbClr val="002060"/>
                </a:solidFill>
              </a:rPr>
              <a:t>« </a:t>
            </a:r>
            <a:r>
              <a:rPr lang="fr-FR" sz="2400" i="1" dirty="0">
                <a:solidFill>
                  <a:srgbClr val="002060"/>
                </a:solidFill>
              </a:rPr>
              <a:t>Le voile contribue à ce qu’il y a moins de viols </a:t>
            </a:r>
            <a:r>
              <a:rPr lang="fr-FR" sz="2400" dirty="0">
                <a:solidFill>
                  <a:srgbClr val="002060"/>
                </a:solidFill>
              </a:rPr>
              <a:t>[ou pas de viols] dans les pays musulmans ».</a:t>
            </a:r>
          </a:p>
          <a:p>
            <a:pPr algn="just"/>
            <a:r>
              <a:rPr lang="fr-FR" sz="2400" dirty="0">
                <a:solidFill>
                  <a:srgbClr val="002060"/>
                </a:solidFill>
              </a:rPr>
              <a:t>=&gt; Pourquoi demander seulement à la femme de faire un effort et non aux hommes de s’éduquer afin d’être plus respectueux des femmes et ne plus être des mâles en rut ?</a:t>
            </a:r>
          </a:p>
          <a:p>
            <a:pPr algn="just"/>
            <a:r>
              <a:rPr lang="fr-FR" sz="2400" dirty="0">
                <a:solidFill>
                  <a:srgbClr val="002060"/>
                </a:solidFill>
              </a:rPr>
              <a:t>« </a:t>
            </a:r>
            <a:r>
              <a:rPr lang="fr-FR" sz="2400" i="1" dirty="0">
                <a:solidFill>
                  <a:srgbClr val="002060"/>
                </a:solidFill>
              </a:rPr>
              <a:t>Les avancées sociales [pour les femmes] donne le viol et l'assassinat des femmes et des enfants</a:t>
            </a:r>
            <a:r>
              <a:rPr lang="fr-FR" sz="2400" dirty="0">
                <a:solidFill>
                  <a:srgbClr val="002060"/>
                </a:solidFill>
              </a:rPr>
              <a:t>, la baisse de natalité. La majorités des soldats sont des hommes, la majorités des maçons sont des hommes, la majorités des balayeurs de rues sont des hommes, …. les accidents de travail concernent, pour la plupart du temps, les hommes  ».</a:t>
            </a:r>
          </a:p>
        </p:txBody>
      </p:sp>
    </p:spTree>
    <p:extLst>
      <p:ext uri="{BB962C8B-B14F-4D97-AF65-F5344CB8AC3E}">
        <p14:creationId xmlns:p14="http://schemas.microsoft.com/office/powerpoint/2010/main" val="36928875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p:txBody>
          <a:bodyPr/>
          <a:lstStyle/>
          <a:p>
            <a:fld id="{82ED24CB-F714-4C55-80A9-09136448B171}" type="slidenum">
              <a:rPr lang="fr-FR" smtClean="0"/>
              <a:t>39</a:t>
            </a:fld>
            <a:endParaRPr lang="fr-FR"/>
          </a:p>
        </p:txBody>
      </p:sp>
      <p:sp>
        <p:nvSpPr>
          <p:cNvPr id="6" name="ZoneTexte 5">
            <a:extLst>
              <a:ext uri="{FF2B5EF4-FFF2-40B4-BE49-F238E27FC236}">
                <a16:creationId xmlns:a16="http://schemas.microsoft.com/office/drawing/2014/main" id="{52187361-5F4B-40CF-B80F-842BA893381C}"/>
              </a:ext>
            </a:extLst>
          </p:cNvPr>
          <p:cNvSpPr txBox="1"/>
          <p:nvPr/>
        </p:nvSpPr>
        <p:spPr>
          <a:xfrm>
            <a:off x="236668" y="136897"/>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7" name="ZoneTexte 6">
            <a:extLst>
              <a:ext uri="{FF2B5EF4-FFF2-40B4-BE49-F238E27FC236}">
                <a16:creationId xmlns:a16="http://schemas.microsoft.com/office/drawing/2014/main" id="{BB92E17E-A2D5-49D7-8163-49C86C677188}"/>
              </a:ext>
            </a:extLst>
          </p:cNvPr>
          <p:cNvSpPr txBox="1"/>
          <p:nvPr/>
        </p:nvSpPr>
        <p:spPr>
          <a:xfrm>
            <a:off x="236668" y="598562"/>
            <a:ext cx="6615953" cy="461665"/>
          </a:xfrm>
          <a:prstGeom prst="rect">
            <a:avLst/>
          </a:prstGeom>
          <a:noFill/>
        </p:spPr>
        <p:txBody>
          <a:bodyPr wrap="square" rtlCol="0">
            <a:spAutoFit/>
          </a:bodyPr>
          <a:lstStyle/>
          <a:p>
            <a:r>
              <a:rPr lang="fr-FR" sz="2400" b="1" dirty="0">
                <a:solidFill>
                  <a:srgbClr val="002060"/>
                </a:solidFill>
              </a:rPr>
              <a:t>L’inégalité croyant – non-croyant (dans la religion)</a:t>
            </a:r>
          </a:p>
        </p:txBody>
      </p:sp>
      <p:sp>
        <p:nvSpPr>
          <p:cNvPr id="2" name="ZoneTexte 1">
            <a:extLst>
              <a:ext uri="{FF2B5EF4-FFF2-40B4-BE49-F238E27FC236}">
                <a16:creationId xmlns:a16="http://schemas.microsoft.com/office/drawing/2014/main" id="{C3FD0EA1-53D6-4348-AF34-D01881CDE9C5}"/>
              </a:ext>
            </a:extLst>
          </p:cNvPr>
          <p:cNvSpPr txBox="1"/>
          <p:nvPr/>
        </p:nvSpPr>
        <p:spPr>
          <a:xfrm>
            <a:off x="236668" y="1060227"/>
            <a:ext cx="11718664" cy="4339650"/>
          </a:xfrm>
          <a:prstGeom prst="rect">
            <a:avLst/>
          </a:prstGeom>
          <a:noFill/>
        </p:spPr>
        <p:txBody>
          <a:bodyPr wrap="square" rtlCol="0">
            <a:spAutoFit/>
          </a:bodyPr>
          <a:lstStyle/>
          <a:p>
            <a:pPr algn="just"/>
            <a:r>
              <a:rPr lang="fr-FR" sz="2400" dirty="0">
                <a:solidFill>
                  <a:srgbClr val="002060"/>
                </a:solidFill>
              </a:rPr>
              <a:t>Lors d’un Conseil des Théologiens musulmans de Belgique, comme nous l’affirment plusieurs sources, les représentants religieux ont refusé de demander aux imams de réciter la sourate « Al-Fatiha » (l’ouverture) en hommage aux victimes des attentats [de Bruxelles]. Et ce, parce que les victimes ne sont pas toutes musulmanes. « </a:t>
            </a:r>
            <a:r>
              <a:rPr lang="fr-FR" sz="2400" i="1" dirty="0">
                <a:solidFill>
                  <a:srgbClr val="002060"/>
                </a:solidFill>
              </a:rPr>
              <a:t>Ils ont prétexté que cela n’était pas prévu dans les codes rituels. C’est-à-dire qu’il n’est pas prévu dans la pratique de dédier une prière à des non-musulmans. </a:t>
            </a:r>
            <a:r>
              <a:rPr lang="fr-FR" sz="2400" dirty="0">
                <a:solidFill>
                  <a:srgbClr val="002060"/>
                </a:solidFill>
              </a:rPr>
              <a:t>». </a:t>
            </a:r>
            <a:r>
              <a:rPr lang="fr-FR" dirty="0">
                <a:solidFill>
                  <a:srgbClr val="002060"/>
                </a:solidFill>
              </a:rPr>
              <a:t>Source : Le Conseil des Théologiens musulmans de Belgique refuse de prier pour les mécréants, Marie </a:t>
            </a:r>
            <a:r>
              <a:rPr lang="fr-FR" dirty="0" err="1">
                <a:solidFill>
                  <a:srgbClr val="002060"/>
                </a:solidFill>
              </a:rPr>
              <a:t>Bethanie</a:t>
            </a:r>
            <a:r>
              <a:rPr lang="fr-FR" dirty="0">
                <a:solidFill>
                  <a:srgbClr val="002060"/>
                </a:solidFill>
              </a:rPr>
              <a:t>, 25 mars 2016, </a:t>
            </a:r>
            <a:r>
              <a:rPr lang="fr-FR" dirty="0">
                <a:solidFill>
                  <a:srgbClr val="002060"/>
                </a:solidFill>
                <a:hlinkClick r:id="rId2"/>
              </a:rPr>
              <a:t>https://www.lesalonbeige.fr/le-conseil-des-theologiens-musulmans-de-belgique-refuse-de-prier-pour-les-mecreants/</a:t>
            </a:r>
            <a:r>
              <a:rPr lang="fr-FR" dirty="0">
                <a:solidFill>
                  <a:srgbClr val="002060"/>
                </a:solidFill>
              </a:rPr>
              <a:t> </a:t>
            </a:r>
          </a:p>
          <a:p>
            <a:pPr algn="just"/>
            <a:endParaRPr lang="fr-FR" sz="2400" dirty="0">
              <a:solidFill>
                <a:srgbClr val="002060"/>
              </a:solidFill>
            </a:endParaRPr>
          </a:p>
          <a:p>
            <a:pPr algn="just"/>
            <a:r>
              <a:rPr lang="fr-FR" sz="2400" dirty="0" err="1">
                <a:solidFill>
                  <a:srgbClr val="002060"/>
                </a:solidFill>
              </a:rPr>
              <a:t>Muslim</a:t>
            </a:r>
            <a:r>
              <a:rPr lang="fr-FR" sz="2400" dirty="0">
                <a:solidFill>
                  <a:srgbClr val="002060"/>
                </a:solidFill>
              </a:rPr>
              <a:t> T26 n°5389 : Muhammad a dit : « </a:t>
            </a:r>
            <a:r>
              <a:rPr lang="fr-FR" sz="2400" i="1" dirty="0">
                <a:solidFill>
                  <a:srgbClr val="002060"/>
                </a:solidFill>
              </a:rPr>
              <a:t>Ne saluez pas les juifs et les chrétiens avant qu'ils ne vous saluent</a:t>
            </a:r>
            <a:r>
              <a:rPr lang="fr-FR" sz="2400" dirty="0">
                <a:solidFill>
                  <a:srgbClr val="002060"/>
                </a:solidFill>
              </a:rPr>
              <a:t> et quand vous rencontrez l'un d'entre eux sur les routes</a:t>
            </a:r>
            <a:r>
              <a:rPr lang="fr-FR" sz="2400" i="1" dirty="0">
                <a:solidFill>
                  <a:srgbClr val="002060"/>
                </a:solidFill>
              </a:rPr>
              <a:t>, forcez-le à passer sur la partie la plus étroite</a:t>
            </a:r>
            <a:r>
              <a:rPr lang="fr-FR" sz="2400" dirty="0">
                <a:solidFill>
                  <a:srgbClr val="002060"/>
                </a:solidFill>
              </a:rPr>
              <a:t>. ».</a:t>
            </a:r>
          </a:p>
        </p:txBody>
      </p:sp>
    </p:spTree>
    <p:extLst>
      <p:ext uri="{BB962C8B-B14F-4D97-AF65-F5344CB8AC3E}">
        <p14:creationId xmlns:p14="http://schemas.microsoft.com/office/powerpoint/2010/main" val="887264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E19EFA27-D1F1-4C1A-9EAF-5A49C73B1521}"/>
              </a:ext>
            </a:extLst>
          </p:cNvPr>
          <p:cNvSpPr>
            <a:spLocks noGrp="1"/>
          </p:cNvSpPr>
          <p:nvPr>
            <p:ph type="ftr" sz="quarter" idx="11"/>
          </p:nvPr>
        </p:nvSpPr>
        <p:spPr/>
        <p:txBody>
          <a:bodyPr/>
          <a:lstStyle/>
          <a:p>
            <a:r>
              <a:rPr lang="fr-FR"/>
              <a:t>Les religions à l'épreuve de l'esprit critique</a:t>
            </a:r>
          </a:p>
        </p:txBody>
      </p:sp>
      <p:sp>
        <p:nvSpPr>
          <p:cNvPr id="3" name="Espace réservé du numéro de diapositive 2">
            <a:extLst>
              <a:ext uri="{FF2B5EF4-FFF2-40B4-BE49-F238E27FC236}">
                <a16:creationId xmlns:a16="http://schemas.microsoft.com/office/drawing/2014/main" id="{437231C8-A30C-46FE-AD63-CA4A59441E14}"/>
              </a:ext>
            </a:extLst>
          </p:cNvPr>
          <p:cNvSpPr>
            <a:spLocks noGrp="1"/>
          </p:cNvSpPr>
          <p:nvPr>
            <p:ph type="sldNum" sz="quarter" idx="12"/>
          </p:nvPr>
        </p:nvSpPr>
        <p:spPr/>
        <p:txBody>
          <a:bodyPr/>
          <a:lstStyle/>
          <a:p>
            <a:fld id="{82ED24CB-F714-4C55-80A9-09136448B171}" type="slidenum">
              <a:rPr lang="fr-FR" smtClean="0"/>
              <a:t>4</a:t>
            </a:fld>
            <a:endParaRPr lang="fr-FR"/>
          </a:p>
        </p:txBody>
      </p:sp>
      <p:sp>
        <p:nvSpPr>
          <p:cNvPr id="4" name="ZoneTexte 3">
            <a:extLst>
              <a:ext uri="{FF2B5EF4-FFF2-40B4-BE49-F238E27FC236}">
                <a16:creationId xmlns:a16="http://schemas.microsoft.com/office/drawing/2014/main" id="{33F1DBED-0CE6-4297-B6A6-8545A9B96559}"/>
              </a:ext>
            </a:extLst>
          </p:cNvPr>
          <p:cNvSpPr txBox="1"/>
          <p:nvPr/>
        </p:nvSpPr>
        <p:spPr>
          <a:xfrm>
            <a:off x="236667" y="236669"/>
            <a:ext cx="10811437" cy="461665"/>
          </a:xfrm>
          <a:prstGeom prst="rect">
            <a:avLst/>
          </a:prstGeom>
          <a:noFill/>
        </p:spPr>
        <p:txBody>
          <a:bodyPr wrap="square" rtlCol="0">
            <a:spAutoFit/>
          </a:bodyPr>
          <a:lstStyle/>
          <a:p>
            <a:r>
              <a:rPr lang="fr-FR" sz="2400" b="1" dirty="0">
                <a:solidFill>
                  <a:srgbClr val="002060"/>
                </a:solidFill>
              </a:rPr>
              <a:t>B. Les mécanismes psychologiques attachant le fidèle à sa religion et à son groupe</a:t>
            </a:r>
          </a:p>
        </p:txBody>
      </p:sp>
      <p:sp>
        <p:nvSpPr>
          <p:cNvPr id="5" name="Rectangle 4">
            <a:extLst>
              <a:ext uri="{FF2B5EF4-FFF2-40B4-BE49-F238E27FC236}">
                <a16:creationId xmlns:a16="http://schemas.microsoft.com/office/drawing/2014/main" id="{79E9C237-B2DF-46F9-B0E3-BCE5F490B2F3}"/>
              </a:ext>
            </a:extLst>
          </p:cNvPr>
          <p:cNvSpPr/>
          <p:nvPr/>
        </p:nvSpPr>
        <p:spPr>
          <a:xfrm>
            <a:off x="236666" y="782183"/>
            <a:ext cx="11758109" cy="830997"/>
          </a:xfrm>
          <a:prstGeom prst="rect">
            <a:avLst/>
          </a:prstGeom>
        </p:spPr>
        <p:txBody>
          <a:bodyPr wrap="square">
            <a:spAutoFit/>
          </a:bodyPr>
          <a:lstStyle/>
          <a:p>
            <a:pPr algn="just"/>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Plusieurs facteurs contributifs favorisent l’adhésion du fidèle à sa secte et/ou à sa religion, tout en le dissuadant de faire défection : </a:t>
            </a:r>
            <a:endParaRPr lang="fr-FR" sz="2400" dirty="0">
              <a:solidFill>
                <a:srgbClr val="002060"/>
              </a:solidFill>
            </a:endParaRPr>
          </a:p>
        </p:txBody>
      </p:sp>
      <p:sp>
        <p:nvSpPr>
          <p:cNvPr id="6" name="ZoneTexte 5">
            <a:extLst>
              <a:ext uri="{FF2B5EF4-FFF2-40B4-BE49-F238E27FC236}">
                <a16:creationId xmlns:a16="http://schemas.microsoft.com/office/drawing/2014/main" id="{8DF7026C-5561-449D-A499-5D9EEDFB42DA}"/>
              </a:ext>
            </a:extLst>
          </p:cNvPr>
          <p:cNvSpPr txBox="1"/>
          <p:nvPr/>
        </p:nvSpPr>
        <p:spPr>
          <a:xfrm>
            <a:off x="236666" y="1764252"/>
            <a:ext cx="5357310" cy="3785652"/>
          </a:xfrm>
          <a:prstGeom prst="rect">
            <a:avLst/>
          </a:prstGeom>
          <a:noFill/>
        </p:spPr>
        <p:txBody>
          <a:bodyPr wrap="square" rtlCol="0">
            <a:spAutoFit/>
          </a:bodyPr>
          <a:lstStyle/>
          <a:p>
            <a:pPr algn="just"/>
            <a:r>
              <a:rPr lang="fr-FR" sz="2400" b="1" dirty="0">
                <a:solidFill>
                  <a:srgbClr val="002060"/>
                </a:solidFill>
              </a:rPr>
              <a:t>Les aspects séduisants, attrayants, positifs </a:t>
            </a:r>
            <a:r>
              <a:rPr lang="fr-FR" sz="2400" dirty="0">
                <a:solidFill>
                  <a:srgbClr val="002060"/>
                </a:solidFill>
              </a:rPr>
              <a:t>:</a:t>
            </a:r>
          </a:p>
          <a:p>
            <a:pPr marL="285750" indent="-285750" algn="just">
              <a:buFont typeface="Arial" panose="020B0604020202020204" pitchFamily="34" charset="0"/>
              <a:buChar char="•"/>
            </a:pPr>
            <a:r>
              <a:rPr lang="fr-FR" sz="2400" dirty="0">
                <a:solidFill>
                  <a:srgbClr val="002060"/>
                </a:solidFill>
              </a:rPr>
              <a:t>La présentation sympathique </a:t>
            </a:r>
          </a:p>
          <a:p>
            <a:pPr marL="285750" indent="-285750" algn="just">
              <a:buFont typeface="Arial" panose="020B0604020202020204" pitchFamily="34" charset="0"/>
              <a:buChar char="•"/>
            </a:pPr>
            <a:r>
              <a:rPr lang="fr-FR" sz="2400" dirty="0">
                <a:solidFill>
                  <a:srgbClr val="002060"/>
                </a:solidFill>
              </a:rPr>
              <a:t>Les vérités simples </a:t>
            </a:r>
          </a:p>
          <a:p>
            <a:pPr marL="285750" indent="-285750" algn="just">
              <a:buFont typeface="Arial" panose="020B0604020202020204" pitchFamily="34" charset="0"/>
              <a:buChar char="•"/>
            </a:pPr>
            <a:r>
              <a:rPr lang="fr-FR" sz="2400" dirty="0">
                <a:solidFill>
                  <a:srgbClr val="002060"/>
                </a:solidFill>
              </a:rPr>
              <a:t>Les grands secrets </a:t>
            </a:r>
          </a:p>
          <a:p>
            <a:pPr marL="285750" indent="-285750" algn="just">
              <a:buFont typeface="Arial" panose="020B0604020202020204" pitchFamily="34" charset="0"/>
              <a:buChar char="•"/>
            </a:pPr>
            <a:r>
              <a:rPr lang="fr-FR" sz="2400" dirty="0">
                <a:solidFill>
                  <a:srgbClr val="002060"/>
                </a:solidFill>
              </a:rPr>
              <a:t>Le sentiment de faire partie de l’élite </a:t>
            </a:r>
          </a:p>
          <a:p>
            <a:pPr marL="285750" indent="-285750" algn="just">
              <a:buFont typeface="Arial" panose="020B0604020202020204" pitchFamily="34" charset="0"/>
              <a:buChar char="•"/>
            </a:pPr>
            <a:r>
              <a:rPr lang="fr-FR" sz="2400" dirty="0">
                <a:solidFill>
                  <a:srgbClr val="002060"/>
                </a:solidFill>
              </a:rPr>
              <a:t>Le fait d’agir pour la bonne cause  </a:t>
            </a:r>
          </a:p>
          <a:p>
            <a:pPr marL="285750" indent="-285750" algn="just">
              <a:buFont typeface="Arial" panose="020B0604020202020204" pitchFamily="34" charset="0"/>
              <a:buChar char="•"/>
            </a:pPr>
            <a:r>
              <a:rPr lang="fr-FR" sz="2400" dirty="0">
                <a:solidFill>
                  <a:srgbClr val="002060"/>
                </a:solidFill>
              </a:rPr>
              <a:t>La protection assurée par la secte / le groupe</a:t>
            </a:r>
          </a:p>
          <a:p>
            <a:pPr marL="285750" indent="-285750" algn="just">
              <a:buFont typeface="Arial" panose="020B0604020202020204" pitchFamily="34" charset="0"/>
              <a:buChar char="•"/>
            </a:pPr>
            <a:r>
              <a:rPr lang="fr-FR" sz="2400" dirty="0">
                <a:solidFill>
                  <a:srgbClr val="002060"/>
                </a:solidFill>
              </a:rPr>
              <a:t>Être entouré / bombardé d’affection</a:t>
            </a:r>
          </a:p>
        </p:txBody>
      </p:sp>
      <p:sp>
        <p:nvSpPr>
          <p:cNvPr id="7" name="ZoneTexte 6">
            <a:extLst>
              <a:ext uri="{FF2B5EF4-FFF2-40B4-BE49-F238E27FC236}">
                <a16:creationId xmlns:a16="http://schemas.microsoft.com/office/drawing/2014/main" id="{CE83CCCA-1FF5-43BC-9880-5B5CA10658E7}"/>
              </a:ext>
            </a:extLst>
          </p:cNvPr>
          <p:cNvSpPr txBox="1"/>
          <p:nvPr/>
        </p:nvSpPr>
        <p:spPr>
          <a:xfrm>
            <a:off x="5701553" y="1742738"/>
            <a:ext cx="6194612" cy="4524315"/>
          </a:xfrm>
          <a:prstGeom prst="rect">
            <a:avLst/>
          </a:prstGeom>
          <a:noFill/>
        </p:spPr>
        <p:txBody>
          <a:bodyPr wrap="square" rtlCol="0">
            <a:spAutoFit/>
          </a:bodyPr>
          <a:lstStyle/>
          <a:p>
            <a:r>
              <a:rPr lang="fr-FR" sz="2400" b="1" dirty="0">
                <a:solidFill>
                  <a:srgbClr val="002060"/>
                </a:solidFill>
              </a:rPr>
              <a:t>Les aspects coercitifs, contraignants, négatifs</a:t>
            </a:r>
            <a:r>
              <a:rPr lang="fr-FR" sz="2400" dirty="0">
                <a:solidFill>
                  <a:srgbClr val="002060"/>
                </a:solidFill>
              </a:rPr>
              <a:t> :</a:t>
            </a:r>
          </a:p>
          <a:p>
            <a:pPr marL="285750" indent="-285750" algn="just">
              <a:buFont typeface="Arial" panose="020B0604020202020204" pitchFamily="34" charset="0"/>
              <a:buChar char="•"/>
            </a:pPr>
            <a:r>
              <a:rPr lang="fr-FR" sz="2400" dirty="0">
                <a:solidFill>
                  <a:srgbClr val="002060"/>
                </a:solidFill>
              </a:rPr>
              <a:t>La coupure avec le monde réel </a:t>
            </a:r>
          </a:p>
          <a:p>
            <a:pPr marL="285750" indent="-285750" algn="just">
              <a:buFont typeface="Arial" panose="020B0604020202020204" pitchFamily="34" charset="0"/>
              <a:buChar char="•"/>
            </a:pPr>
            <a:r>
              <a:rPr lang="fr-FR" sz="2400" dirty="0">
                <a:solidFill>
                  <a:srgbClr val="002060"/>
                </a:solidFill>
              </a:rPr>
              <a:t>Le conditionnement répétitif </a:t>
            </a:r>
          </a:p>
          <a:p>
            <a:pPr marL="285750" indent="-285750" algn="just">
              <a:buFont typeface="Arial" panose="020B0604020202020204" pitchFamily="34" charset="0"/>
              <a:buChar char="•"/>
            </a:pPr>
            <a:r>
              <a:rPr lang="fr-FR" sz="2400" dirty="0">
                <a:solidFill>
                  <a:srgbClr val="002060"/>
                </a:solidFill>
              </a:rPr>
              <a:t>La dimension paranoïa (l’invention d’ennemis …) </a:t>
            </a:r>
          </a:p>
          <a:p>
            <a:pPr marL="285750" indent="-285750" algn="just">
              <a:buFont typeface="Arial" panose="020B0604020202020204" pitchFamily="34" charset="0"/>
              <a:buChar char="•"/>
            </a:pPr>
            <a:r>
              <a:rPr lang="fr-FR" sz="2400" dirty="0">
                <a:solidFill>
                  <a:srgbClr val="002060"/>
                </a:solidFill>
              </a:rPr>
              <a:t>Le registre de la peur (peur de l’enfer …)</a:t>
            </a:r>
          </a:p>
          <a:p>
            <a:pPr marL="285750" indent="-285750" algn="just">
              <a:buFont typeface="Arial" panose="020B0604020202020204" pitchFamily="34" charset="0"/>
              <a:buChar char="•"/>
            </a:pPr>
            <a:r>
              <a:rPr lang="fr-FR" sz="2400" dirty="0">
                <a:solidFill>
                  <a:srgbClr val="002060"/>
                </a:solidFill>
              </a:rPr>
              <a:t>L’empêchement de tout questionnement personnel ou rationnel  </a:t>
            </a:r>
          </a:p>
          <a:p>
            <a:pPr marL="285750" indent="-285750" algn="just">
              <a:buFont typeface="Arial" panose="020B0604020202020204" pitchFamily="34" charset="0"/>
              <a:buChar char="•"/>
            </a:pPr>
            <a:r>
              <a:rPr lang="fr-FR" sz="2400" dirty="0">
                <a:solidFill>
                  <a:srgbClr val="002060"/>
                </a:solidFill>
              </a:rPr>
              <a:t>La destruction de l'inhibition et la compromission de l’adepte   </a:t>
            </a:r>
          </a:p>
          <a:p>
            <a:pPr marL="285750" indent="-285750" algn="just">
              <a:buFont typeface="Arial" panose="020B0604020202020204" pitchFamily="34" charset="0"/>
              <a:buChar char="•"/>
            </a:pPr>
            <a:r>
              <a:rPr lang="fr-FR" sz="2400" dirty="0">
                <a:solidFill>
                  <a:srgbClr val="002060"/>
                </a:solidFill>
              </a:rPr>
              <a:t>Voire rendre l’adepte totalement disponible pour la secte / la religion, 24h/24, 7J/7. </a:t>
            </a:r>
          </a:p>
        </p:txBody>
      </p:sp>
    </p:spTree>
    <p:extLst>
      <p:ext uri="{BB962C8B-B14F-4D97-AF65-F5344CB8AC3E}">
        <p14:creationId xmlns:p14="http://schemas.microsoft.com/office/powerpoint/2010/main" val="34605952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p:txBody>
          <a:bodyPr/>
          <a:lstStyle/>
          <a:p>
            <a:fld id="{82ED24CB-F714-4C55-80A9-09136448B171}" type="slidenum">
              <a:rPr lang="fr-FR" smtClean="0"/>
              <a:t>40</a:t>
            </a:fld>
            <a:endParaRPr lang="fr-FR"/>
          </a:p>
        </p:txBody>
      </p:sp>
      <p:sp>
        <p:nvSpPr>
          <p:cNvPr id="6" name="ZoneTexte 5">
            <a:extLst>
              <a:ext uri="{FF2B5EF4-FFF2-40B4-BE49-F238E27FC236}">
                <a16:creationId xmlns:a16="http://schemas.microsoft.com/office/drawing/2014/main" id="{52187361-5F4B-40CF-B80F-842BA893381C}"/>
              </a:ext>
            </a:extLst>
          </p:cNvPr>
          <p:cNvSpPr txBox="1"/>
          <p:nvPr/>
        </p:nvSpPr>
        <p:spPr>
          <a:xfrm>
            <a:off x="236668" y="136897"/>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2" name="Rectangle 1">
            <a:extLst>
              <a:ext uri="{FF2B5EF4-FFF2-40B4-BE49-F238E27FC236}">
                <a16:creationId xmlns:a16="http://schemas.microsoft.com/office/drawing/2014/main" id="{3B8A4618-F9EE-43E8-9E4A-FB33051AE19E}"/>
              </a:ext>
            </a:extLst>
          </p:cNvPr>
          <p:cNvSpPr/>
          <p:nvPr/>
        </p:nvSpPr>
        <p:spPr>
          <a:xfrm>
            <a:off x="339110" y="598562"/>
            <a:ext cx="10224899" cy="461665"/>
          </a:xfrm>
          <a:prstGeom prst="rect">
            <a:avLst/>
          </a:prstGeom>
        </p:spPr>
        <p:txBody>
          <a:bodyPr wrap="square">
            <a:spAutoFit/>
          </a:bodyPr>
          <a:lstStyle/>
          <a:p>
            <a:r>
              <a:rPr lang="fr-FR" sz="2400" b="1" dirty="0">
                <a:solidFill>
                  <a:srgbClr val="002060"/>
                </a:solidFill>
                <a:ea typeface="Calibri" panose="020F0502020204030204" pitchFamily="34" charset="0"/>
                <a:cs typeface="Times New Roman" panose="02020603050405020304" pitchFamily="18" charset="0"/>
              </a:rPr>
              <a:t>Crédulité, </a:t>
            </a:r>
            <a:r>
              <a:rPr lang="fr-FR" sz="2400" b="1" dirty="0">
                <a:solidFill>
                  <a:srgbClr val="002060"/>
                </a:solidFill>
              </a:rPr>
              <a:t>vision du monde simpliste et manichéenne, le refus du doute</a:t>
            </a:r>
          </a:p>
        </p:txBody>
      </p:sp>
      <p:sp>
        <p:nvSpPr>
          <p:cNvPr id="3" name="ZoneTexte 2">
            <a:extLst>
              <a:ext uri="{FF2B5EF4-FFF2-40B4-BE49-F238E27FC236}">
                <a16:creationId xmlns:a16="http://schemas.microsoft.com/office/drawing/2014/main" id="{706371CE-D50B-493C-8F61-7E15683D9415}"/>
              </a:ext>
            </a:extLst>
          </p:cNvPr>
          <p:cNvSpPr txBox="1"/>
          <p:nvPr/>
        </p:nvSpPr>
        <p:spPr>
          <a:xfrm>
            <a:off x="339110" y="1172584"/>
            <a:ext cx="11558848" cy="2954655"/>
          </a:xfrm>
          <a:prstGeom prst="rect">
            <a:avLst/>
          </a:prstGeom>
          <a:noFill/>
        </p:spPr>
        <p:txBody>
          <a:bodyPr wrap="square" rtlCol="0">
            <a:spAutoFit/>
          </a:bodyPr>
          <a:lstStyle/>
          <a:p>
            <a:pPr algn="just"/>
            <a:r>
              <a:rPr lang="fr-FR" sz="2400" dirty="0">
                <a:solidFill>
                  <a:srgbClr val="002060"/>
                </a:solidFill>
              </a:rPr>
              <a:t>« Il est parfois difficile, notamment pour des élèves de collège, de faire la différence, dans les récits qu'ils connaissent ou entendent, entre ce qui relève de la croyance et ce qui relève de l'histoire. Il est ainsi courant, pour donner un exemple, que </a:t>
            </a:r>
            <a:r>
              <a:rPr lang="fr-FR" sz="2400" i="1" dirty="0">
                <a:solidFill>
                  <a:srgbClr val="002060"/>
                </a:solidFill>
              </a:rPr>
              <a:t>des jeunes affirment que Moïse a bien ouvert la mer en frappant le sol de son bâton ou que Mahomet a bien reçu la parole d'Allah par la bouche de Gabriel (Djibril)</a:t>
            </a:r>
            <a:r>
              <a:rPr lang="fr-FR" sz="2400" dirty="0">
                <a:solidFill>
                  <a:srgbClr val="002060"/>
                </a:solidFill>
              </a:rPr>
              <a:t>. Pour certains, ces récits doivent être tenus pour vérité et nous sommes alors en pleine confusion entre croyance et histoire », </a:t>
            </a:r>
          </a:p>
          <a:p>
            <a:pPr algn="just"/>
            <a:r>
              <a:rPr lang="fr-FR" dirty="0">
                <a:solidFill>
                  <a:srgbClr val="002060"/>
                </a:solidFill>
              </a:rPr>
              <a:t>Source : </a:t>
            </a:r>
            <a:r>
              <a:rPr lang="fr-FR" i="1" dirty="0">
                <a:solidFill>
                  <a:srgbClr val="002060"/>
                </a:solidFill>
              </a:rPr>
              <a:t>Allons </a:t>
            </a:r>
            <a:r>
              <a:rPr lang="fr-FR" i="1" dirty="0" err="1">
                <a:solidFill>
                  <a:srgbClr val="002060"/>
                </a:solidFill>
              </a:rPr>
              <a:t>z'enfants</a:t>
            </a:r>
            <a:r>
              <a:rPr lang="fr-FR" i="1" dirty="0">
                <a:solidFill>
                  <a:srgbClr val="002060"/>
                </a:solidFill>
              </a:rPr>
              <a:t> ... la République vous appelle ! </a:t>
            </a:r>
            <a:r>
              <a:rPr lang="fr-FR" dirty="0" err="1">
                <a:solidFill>
                  <a:srgbClr val="002060"/>
                </a:solidFill>
              </a:rPr>
              <a:t>Iannis</a:t>
            </a:r>
            <a:r>
              <a:rPr lang="fr-FR" dirty="0">
                <a:solidFill>
                  <a:srgbClr val="002060"/>
                </a:solidFill>
              </a:rPr>
              <a:t> Roder, Odile Jacob, 2018, pages 163 à 165.</a:t>
            </a:r>
          </a:p>
          <a:p>
            <a:pPr algn="just"/>
            <a:r>
              <a:rPr lang="fr-FR" sz="2400" dirty="0">
                <a:solidFill>
                  <a:srgbClr val="002060"/>
                </a:solidFill>
              </a:rPr>
              <a:t>« A force de douter on risque de s'égarer » (un musulman très convaincu).</a:t>
            </a:r>
          </a:p>
        </p:txBody>
      </p:sp>
    </p:spTree>
    <p:extLst>
      <p:ext uri="{BB962C8B-B14F-4D97-AF65-F5344CB8AC3E}">
        <p14:creationId xmlns:p14="http://schemas.microsoft.com/office/powerpoint/2010/main" val="23175181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a:xfrm>
            <a:off x="8100508" y="6458176"/>
            <a:ext cx="3032760" cy="365125"/>
          </a:xfrm>
        </p:spPr>
        <p:txBody>
          <a:bodyPr/>
          <a:lstStyle/>
          <a:p>
            <a:r>
              <a:rPr lang="fr-FR" dirty="0"/>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a:xfrm>
            <a:off x="11133267" y="6456546"/>
            <a:ext cx="865991" cy="365125"/>
          </a:xfrm>
        </p:spPr>
        <p:txBody>
          <a:bodyPr/>
          <a:lstStyle/>
          <a:p>
            <a:fld id="{82ED24CB-F714-4C55-80A9-09136448B171}" type="slidenum">
              <a:rPr lang="fr-FR" smtClean="0"/>
              <a:t>41</a:t>
            </a:fld>
            <a:endParaRPr lang="fr-FR" dirty="0"/>
          </a:p>
        </p:txBody>
      </p:sp>
      <p:sp>
        <p:nvSpPr>
          <p:cNvPr id="6" name="ZoneTexte 5">
            <a:extLst>
              <a:ext uri="{FF2B5EF4-FFF2-40B4-BE49-F238E27FC236}">
                <a16:creationId xmlns:a16="http://schemas.microsoft.com/office/drawing/2014/main" id="{52187361-5F4B-40CF-B80F-842BA893381C}"/>
              </a:ext>
            </a:extLst>
          </p:cNvPr>
          <p:cNvSpPr txBox="1"/>
          <p:nvPr/>
        </p:nvSpPr>
        <p:spPr>
          <a:xfrm>
            <a:off x="182880" y="136897"/>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2" name="ZoneTexte 1">
            <a:extLst>
              <a:ext uri="{FF2B5EF4-FFF2-40B4-BE49-F238E27FC236}">
                <a16:creationId xmlns:a16="http://schemas.microsoft.com/office/drawing/2014/main" id="{1FF4AB61-3A69-4811-951D-0F74EC40D2C3}"/>
              </a:ext>
            </a:extLst>
          </p:cNvPr>
          <p:cNvSpPr txBox="1"/>
          <p:nvPr/>
        </p:nvSpPr>
        <p:spPr>
          <a:xfrm>
            <a:off x="182880" y="638147"/>
            <a:ext cx="2946576" cy="461665"/>
          </a:xfrm>
          <a:prstGeom prst="rect">
            <a:avLst/>
          </a:prstGeom>
          <a:noFill/>
        </p:spPr>
        <p:txBody>
          <a:bodyPr wrap="none" rtlCol="0">
            <a:spAutoFit/>
          </a:bodyPr>
          <a:lstStyle/>
          <a:p>
            <a:r>
              <a:rPr lang="fr-FR" sz="2400" b="1" dirty="0">
                <a:solidFill>
                  <a:srgbClr val="002060"/>
                </a:solidFill>
              </a:rPr>
              <a:t>Frustrations sexuelles</a:t>
            </a:r>
          </a:p>
        </p:txBody>
      </p:sp>
      <p:sp>
        <p:nvSpPr>
          <p:cNvPr id="3" name="ZoneTexte 2">
            <a:extLst>
              <a:ext uri="{FF2B5EF4-FFF2-40B4-BE49-F238E27FC236}">
                <a16:creationId xmlns:a16="http://schemas.microsoft.com/office/drawing/2014/main" id="{D114C65B-7AB7-4854-9550-67C8329A0A4C}"/>
              </a:ext>
            </a:extLst>
          </p:cNvPr>
          <p:cNvSpPr txBox="1"/>
          <p:nvPr/>
        </p:nvSpPr>
        <p:spPr>
          <a:xfrm>
            <a:off x="182880" y="1139397"/>
            <a:ext cx="12009120" cy="5355312"/>
          </a:xfrm>
          <a:prstGeom prst="rect">
            <a:avLst/>
          </a:prstGeom>
          <a:noFill/>
        </p:spPr>
        <p:txBody>
          <a:bodyPr wrap="square" rtlCol="0">
            <a:spAutoFit/>
          </a:bodyPr>
          <a:lstStyle/>
          <a:p>
            <a:pPr algn="just"/>
            <a:r>
              <a:rPr lang="fr-FR" sz="2400" dirty="0">
                <a:solidFill>
                  <a:srgbClr val="002060"/>
                </a:solidFill>
              </a:rPr>
              <a:t>«  [...] ils enrobaient leurs exploits amoureux d'exagérations romantiques et de mythes, tout en laissant entrevoir une réalité plus prosaïque et plus médiocre. En rétablissant ensemble les divers éléments de la vérité, il apparaissait que la majeure partie des jeunes hommes sont obsédés par les femmes à cause des tabous et interdits religieux, à cause de la surveillance des filles par leur famille et leur grand frère protecteur et jaloux [..] Mes amis [étudiants kabyles à l’université d’Alger] avaient parfois la désagréable habitude de déshabiller du regard les femmes non voilées [beaucoup d’Algériens le font] et se vantent de pouvoir connaître la beauté d'une jeune fille voilée par l'observation des jambes » (Voyage en Algérie, août 73, B. L.). </a:t>
            </a:r>
          </a:p>
          <a:p>
            <a:pPr algn="just"/>
            <a:r>
              <a:rPr lang="fr-FR" dirty="0">
                <a:solidFill>
                  <a:srgbClr val="002060"/>
                </a:solidFill>
              </a:rPr>
              <a:t>« Ce qui rapproche les tueurs de masse, qui sévissent majoritairement aux Etats Unis, des islamistes, qui progressent sans relâche en Europe - et notamment en France -, c’est la misère sexuelle dans laquelle ils vivent. Si les premiers ne couchent pas - cela expliquerait que ni leur vie ni celle des autres ne vaille grand-chose à leurs yeux </a:t>
            </a:r>
            <a:r>
              <a:rPr lang="fr-FR" b="1" i="1" dirty="0">
                <a:solidFill>
                  <a:srgbClr val="002060"/>
                </a:solidFill>
              </a:rPr>
              <a:t>-, les seconds sont obsédés par la pureté sexuelle. Ils ne cessent de dénoncer le dévergondage des sociétés occidentales qu’ils cherchent à détruire, voiles et burqas à l’appui</a:t>
            </a:r>
            <a:r>
              <a:rPr lang="fr-FR" dirty="0">
                <a:solidFill>
                  <a:srgbClr val="002060"/>
                </a:solidFill>
              </a:rPr>
              <a:t> […] </a:t>
            </a:r>
            <a:r>
              <a:rPr lang="fr-FR" b="1" i="1" dirty="0">
                <a:solidFill>
                  <a:srgbClr val="002060"/>
                </a:solidFill>
              </a:rPr>
              <a:t>plus les mâles sont pauvres et sans diplômes, moins ils trouvent de partenaires sexuelles, démontrent les études sociologiques - qu’ils peuvent être facilement tentés par l’islamisme</a:t>
            </a:r>
            <a:r>
              <a:rPr lang="fr-FR" dirty="0">
                <a:solidFill>
                  <a:srgbClr val="002060"/>
                </a:solidFill>
              </a:rPr>
              <a:t>. ».</a:t>
            </a:r>
          </a:p>
          <a:p>
            <a:pPr algn="just"/>
            <a:r>
              <a:rPr lang="fr-FR" sz="1400" dirty="0">
                <a:solidFill>
                  <a:srgbClr val="002060"/>
                </a:solidFill>
              </a:rPr>
              <a:t>[1] De la misère sexuelle des islamistes, </a:t>
            </a:r>
            <a:r>
              <a:rPr lang="fr-FR" sz="1400" dirty="0" err="1">
                <a:solidFill>
                  <a:srgbClr val="002060"/>
                </a:solidFill>
              </a:rPr>
              <a:t>Marcela</a:t>
            </a:r>
            <a:r>
              <a:rPr lang="fr-FR" sz="1400" dirty="0">
                <a:solidFill>
                  <a:srgbClr val="002060"/>
                </a:solidFill>
              </a:rPr>
              <a:t> </a:t>
            </a:r>
            <a:r>
              <a:rPr lang="fr-FR" sz="1400" dirty="0" err="1">
                <a:solidFill>
                  <a:srgbClr val="002060"/>
                </a:solidFill>
              </a:rPr>
              <a:t>Iacub</a:t>
            </a:r>
            <a:r>
              <a:rPr lang="fr-FR" sz="1400" dirty="0">
                <a:solidFill>
                  <a:srgbClr val="002060"/>
                </a:solidFill>
              </a:rPr>
              <a:t>, 13 novembre 2015, </a:t>
            </a:r>
            <a:r>
              <a:rPr lang="fr-FR" sz="1400" dirty="0">
                <a:solidFill>
                  <a:srgbClr val="002060"/>
                </a:solidFill>
                <a:hlinkClick r:id="rId2"/>
              </a:rPr>
              <a:t>http://www.liberation.fr/chroniques/2015/11/13/de-la-misere-sexuelle-des-islamistes_1413193</a:t>
            </a:r>
            <a:r>
              <a:rPr lang="fr-FR" sz="1400" dirty="0">
                <a:solidFill>
                  <a:srgbClr val="002060"/>
                </a:solidFill>
              </a:rPr>
              <a:t>  [2] La misère sexuelle du monde arabe, Kamel Daoud, 12 février 2016, </a:t>
            </a:r>
            <a:r>
              <a:rPr lang="fr-FR" sz="1400" dirty="0">
                <a:solidFill>
                  <a:srgbClr val="002060"/>
                </a:solidFill>
                <a:hlinkClick r:id="rId3"/>
              </a:rPr>
              <a:t>http://www.nytimes.com/2016/02/14/opinion/sunday/la-misere-sexuelle-du-monde-arabe.html</a:t>
            </a:r>
            <a:r>
              <a:rPr lang="fr-FR" sz="1400" dirty="0">
                <a:solidFill>
                  <a:srgbClr val="002060"/>
                </a:solidFill>
              </a:rPr>
              <a:t> </a:t>
            </a:r>
          </a:p>
        </p:txBody>
      </p:sp>
    </p:spTree>
    <p:extLst>
      <p:ext uri="{BB962C8B-B14F-4D97-AF65-F5344CB8AC3E}">
        <p14:creationId xmlns:p14="http://schemas.microsoft.com/office/powerpoint/2010/main" val="3244272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a:xfrm>
            <a:off x="387275" y="6355978"/>
            <a:ext cx="649941" cy="365125"/>
          </a:xfrm>
        </p:spPr>
        <p:txBody>
          <a:bodyPr/>
          <a:lstStyle/>
          <a:p>
            <a:fld id="{82ED24CB-F714-4C55-80A9-09136448B171}" type="slidenum">
              <a:rPr lang="fr-FR" smtClean="0"/>
              <a:t>42</a:t>
            </a:fld>
            <a:endParaRPr lang="fr-FR" dirty="0"/>
          </a:p>
        </p:txBody>
      </p:sp>
      <p:sp>
        <p:nvSpPr>
          <p:cNvPr id="6" name="ZoneTexte 5">
            <a:extLst>
              <a:ext uri="{FF2B5EF4-FFF2-40B4-BE49-F238E27FC236}">
                <a16:creationId xmlns:a16="http://schemas.microsoft.com/office/drawing/2014/main" id="{52187361-5F4B-40CF-B80F-842BA893381C}"/>
              </a:ext>
            </a:extLst>
          </p:cNvPr>
          <p:cNvSpPr txBox="1"/>
          <p:nvPr/>
        </p:nvSpPr>
        <p:spPr>
          <a:xfrm>
            <a:off x="82475" y="192618"/>
            <a:ext cx="4846070" cy="461665"/>
          </a:xfrm>
          <a:prstGeom prst="rect">
            <a:avLst/>
          </a:prstGeom>
          <a:noFill/>
        </p:spPr>
        <p:txBody>
          <a:bodyPr wrap="none" rtlCol="0">
            <a:spAutoFit/>
          </a:bodyPr>
          <a:lstStyle/>
          <a:p>
            <a:r>
              <a:rPr lang="fr-FR" sz="2400" b="1" dirty="0">
                <a:solidFill>
                  <a:srgbClr val="002060"/>
                </a:solidFill>
              </a:rPr>
              <a:t>G. Les arguments contre les religions</a:t>
            </a:r>
          </a:p>
        </p:txBody>
      </p:sp>
      <p:sp>
        <p:nvSpPr>
          <p:cNvPr id="2" name="ZoneTexte 1">
            <a:extLst>
              <a:ext uri="{FF2B5EF4-FFF2-40B4-BE49-F238E27FC236}">
                <a16:creationId xmlns:a16="http://schemas.microsoft.com/office/drawing/2014/main" id="{1FF4AB61-3A69-4811-951D-0F74EC40D2C3}"/>
              </a:ext>
            </a:extLst>
          </p:cNvPr>
          <p:cNvSpPr txBox="1"/>
          <p:nvPr/>
        </p:nvSpPr>
        <p:spPr>
          <a:xfrm>
            <a:off x="82475" y="710006"/>
            <a:ext cx="8609704" cy="461665"/>
          </a:xfrm>
          <a:prstGeom prst="rect">
            <a:avLst/>
          </a:prstGeom>
          <a:noFill/>
        </p:spPr>
        <p:txBody>
          <a:bodyPr wrap="square" rtlCol="0">
            <a:spAutoFit/>
          </a:bodyPr>
          <a:lstStyle/>
          <a:p>
            <a:r>
              <a:rPr lang="fr-FR" sz="2400" b="1" dirty="0">
                <a:solidFill>
                  <a:srgbClr val="002060"/>
                </a:solidFill>
              </a:rPr>
              <a:t>Croyances en des connaissances obsolètes ou fausses</a:t>
            </a:r>
          </a:p>
        </p:txBody>
      </p:sp>
      <p:sp>
        <p:nvSpPr>
          <p:cNvPr id="3" name="Rectangle 2">
            <a:extLst>
              <a:ext uri="{FF2B5EF4-FFF2-40B4-BE49-F238E27FC236}">
                <a16:creationId xmlns:a16="http://schemas.microsoft.com/office/drawing/2014/main" id="{D2366F22-A673-40E0-9F50-B297D294AAC1}"/>
              </a:ext>
            </a:extLst>
          </p:cNvPr>
          <p:cNvSpPr/>
          <p:nvPr/>
        </p:nvSpPr>
        <p:spPr>
          <a:xfrm>
            <a:off x="82474" y="1227393"/>
            <a:ext cx="11976847" cy="4690387"/>
          </a:xfrm>
          <a:prstGeom prst="rect">
            <a:avLst/>
          </a:prstGeom>
        </p:spPr>
        <p:txBody>
          <a:bodyPr wrap="square">
            <a:spAutoFit/>
          </a:bodyPr>
          <a:lstStyle/>
          <a:p>
            <a:pPr algn="just">
              <a:lnSpc>
                <a:spcPct val="107000"/>
              </a:lnSpc>
              <a:spcAft>
                <a:spcPts val="0"/>
              </a:spcAft>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Les religions incitent à croire, comme paroles d’évangiles, à des connaissances antiques obsolètes, basée sur le merveilleux, le magique, à une époque où la démarche scientifique n’existait pas encore. Depuis sa survenue, nos connaissances, sur le monde, ont évolué et certains versets de la Bible et du Coran, leurs visions du monde, sont invalidées par la science :</a:t>
            </a:r>
          </a:p>
          <a:p>
            <a:pPr algn="just">
              <a:lnSpc>
                <a:spcPct val="107000"/>
              </a:lnSpc>
              <a:spcAft>
                <a:spcPts val="0"/>
              </a:spcAft>
            </a:pPr>
            <a:endPar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Comme, par exemple, la théories des sept cieux et des orbes célestes, les étoiles vues comme des lampes ou luminaires … , la marche de Jésus sur les eaux, le voyage nocturne de Mahomet sur le cheval volant, </a:t>
            </a:r>
            <a:r>
              <a:rPr lang="fr-FR" sz="24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Bouraq</a:t>
            </a:r>
            <a:r>
              <a:rPr lang="fr-FR"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l'ouverture miraculeuse de la mer rouge, après que Moïse ai tendu sa main sur la mer, à la demande de l'Eternel (Exode 14.15-31), l’arrêt de la course du soleil à la demande du roi Josué (Josué 10.12-14) (°)  … </a:t>
            </a:r>
          </a:p>
          <a:p>
            <a:pPr>
              <a:spcAft>
                <a:spcPts val="0"/>
              </a:spcAft>
            </a:pPr>
            <a:endParaRPr lang="fr-FR"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fr-FR"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fr-FR"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Après avoir dit en présence d'Israël: Soleil, arrête-toi sur Gabaon, Et toi, lune, sur la vallée d'</a:t>
            </a:r>
            <a:r>
              <a:rPr lang="fr-FR"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Ajalon</a:t>
            </a:r>
            <a:r>
              <a:rPr lang="fr-FR"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8" name="Image 7" descr="Une image contenant nature, ciel&#10;&#10;Description générée automatiquement">
            <a:extLst>
              <a:ext uri="{FF2B5EF4-FFF2-40B4-BE49-F238E27FC236}">
                <a16:creationId xmlns:a16="http://schemas.microsoft.com/office/drawing/2014/main" id="{258CD743-BC86-4040-AB73-2C6ADCBB5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4886325"/>
            <a:ext cx="2324100" cy="1971675"/>
          </a:xfrm>
          <a:prstGeom prst="rect">
            <a:avLst/>
          </a:prstGeom>
        </p:spPr>
      </p:pic>
    </p:spTree>
    <p:extLst>
      <p:ext uri="{BB962C8B-B14F-4D97-AF65-F5344CB8AC3E}">
        <p14:creationId xmlns:p14="http://schemas.microsoft.com/office/powerpoint/2010/main" val="33310624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p:txBody>
          <a:bodyPr/>
          <a:lstStyle/>
          <a:p>
            <a:fld id="{82ED24CB-F714-4C55-80A9-09136448B171}" type="slidenum">
              <a:rPr lang="fr-FR" smtClean="0"/>
              <a:t>43</a:t>
            </a:fld>
            <a:endParaRPr lang="fr-FR"/>
          </a:p>
        </p:txBody>
      </p:sp>
      <p:sp>
        <p:nvSpPr>
          <p:cNvPr id="2" name="ZoneTexte 1">
            <a:extLst>
              <a:ext uri="{FF2B5EF4-FFF2-40B4-BE49-F238E27FC236}">
                <a16:creationId xmlns:a16="http://schemas.microsoft.com/office/drawing/2014/main" id="{5CA1879D-7EEE-4F72-96BE-6B102D76FD29}"/>
              </a:ext>
            </a:extLst>
          </p:cNvPr>
          <p:cNvSpPr txBox="1"/>
          <p:nvPr/>
        </p:nvSpPr>
        <p:spPr>
          <a:xfrm>
            <a:off x="387275" y="376518"/>
            <a:ext cx="7160037" cy="461665"/>
          </a:xfrm>
          <a:prstGeom prst="rect">
            <a:avLst/>
          </a:prstGeom>
          <a:noFill/>
        </p:spPr>
        <p:txBody>
          <a:bodyPr wrap="none" rtlCol="0">
            <a:spAutoFit/>
          </a:bodyPr>
          <a:lstStyle/>
          <a:p>
            <a:r>
              <a:rPr lang="fr-FR" sz="2400" b="1" dirty="0">
                <a:solidFill>
                  <a:srgbClr val="002060"/>
                </a:solidFill>
              </a:rPr>
              <a:t>H. L’avenir des religions : la fossilisation ou l’évolution ?</a:t>
            </a:r>
          </a:p>
        </p:txBody>
      </p:sp>
      <p:sp>
        <p:nvSpPr>
          <p:cNvPr id="3" name="ZoneTexte 2">
            <a:extLst>
              <a:ext uri="{FF2B5EF4-FFF2-40B4-BE49-F238E27FC236}">
                <a16:creationId xmlns:a16="http://schemas.microsoft.com/office/drawing/2014/main" id="{B52D970C-D5EF-4983-955E-D4F8D74AB836}"/>
              </a:ext>
            </a:extLst>
          </p:cNvPr>
          <p:cNvSpPr txBox="1"/>
          <p:nvPr/>
        </p:nvSpPr>
        <p:spPr>
          <a:xfrm>
            <a:off x="387275" y="957431"/>
            <a:ext cx="11499925" cy="4154984"/>
          </a:xfrm>
          <a:prstGeom prst="rect">
            <a:avLst/>
          </a:prstGeom>
          <a:noFill/>
        </p:spPr>
        <p:txBody>
          <a:bodyPr wrap="square" rtlCol="0">
            <a:spAutoFit/>
          </a:bodyPr>
          <a:lstStyle/>
          <a:p>
            <a:pPr algn="just"/>
            <a:r>
              <a:rPr lang="fr-FR" sz="2400" dirty="0">
                <a:solidFill>
                  <a:srgbClr val="002060"/>
                </a:solidFill>
              </a:rPr>
              <a:t>« […] aux conciles de Nicée et de Constantinople, en 325 et 381, […]  les Pères grecs [….] entendaient cristalliser pour l’éternité une définition de la croyance chrétienne : </a:t>
            </a:r>
            <a:r>
              <a:rPr lang="fr-FR" sz="2400" i="1" dirty="0">
                <a:solidFill>
                  <a:srgbClr val="002060"/>
                </a:solidFill>
              </a:rPr>
              <a:t>mais tout est en mouvement, tout change sans cesse ! </a:t>
            </a:r>
            <a:r>
              <a:rPr lang="fr-FR" sz="2400" dirty="0">
                <a:solidFill>
                  <a:srgbClr val="002060"/>
                </a:solidFill>
              </a:rPr>
              <a:t>Une école théologique américaine fondée par le mathématicien et élève du philosophe Bertrand Russell, Alfred North Whitehead, affirme au contraire que la </a:t>
            </a:r>
            <a:r>
              <a:rPr lang="fr-FR" sz="2400" i="1" dirty="0">
                <a:solidFill>
                  <a:srgbClr val="002060"/>
                </a:solidFill>
              </a:rPr>
              <a:t>théologie doit être in process, en évolution, qu’elle ne peut se trouver liée pour l’éternité à un cosmos immobile et pré-copernicien, ni à Aristote, ni même à la lettre des Écritures </a:t>
            </a:r>
            <a:r>
              <a:rPr lang="fr-FR" sz="2400" dirty="0">
                <a:solidFill>
                  <a:srgbClr val="002060"/>
                </a:solidFill>
              </a:rPr>
              <a:t>», « Révérence à la vie » de Théodore Monod.</a:t>
            </a:r>
          </a:p>
          <a:p>
            <a:pPr algn="just"/>
            <a:r>
              <a:rPr lang="fr-FR" sz="2400" dirty="0">
                <a:solidFill>
                  <a:srgbClr val="002060"/>
                </a:solidFill>
              </a:rPr>
              <a:t>Concernant l’islam,  selon Aziz M., musulman : « la foi ne peut être une stupide histoire de hallal/haram, de </a:t>
            </a:r>
            <a:r>
              <a:rPr lang="fr-FR" sz="2400" dirty="0" err="1">
                <a:solidFill>
                  <a:srgbClr val="002060"/>
                </a:solidFill>
              </a:rPr>
              <a:t>yadjouz</a:t>
            </a:r>
            <a:r>
              <a:rPr lang="fr-FR" sz="2400" dirty="0">
                <a:solidFill>
                  <a:srgbClr val="002060"/>
                </a:solidFill>
              </a:rPr>
              <a:t>/ Lâ </a:t>
            </a:r>
            <a:r>
              <a:rPr lang="fr-FR" sz="2400" dirty="0" err="1">
                <a:solidFill>
                  <a:srgbClr val="002060"/>
                </a:solidFill>
              </a:rPr>
              <a:t>yadjouz</a:t>
            </a:r>
            <a:r>
              <a:rPr lang="fr-FR" sz="2400" dirty="0">
                <a:solidFill>
                  <a:srgbClr val="002060"/>
                </a:solidFill>
              </a:rPr>
              <a:t>. </a:t>
            </a:r>
            <a:r>
              <a:rPr lang="fr-FR" sz="2400" i="1" dirty="0">
                <a:solidFill>
                  <a:srgbClr val="002060"/>
                </a:solidFill>
              </a:rPr>
              <a:t>La religion doit s'adapter et s'ajuster à l'Histoire, aux peuples, aux sciences </a:t>
            </a:r>
            <a:r>
              <a:rPr lang="fr-FR" sz="2400" dirty="0">
                <a:solidFill>
                  <a:srgbClr val="002060"/>
                </a:solidFill>
              </a:rPr>
              <a:t>etc. On ne peut vivre cette religion avec les scories, les sédiments ou les reliques du VIIe siècle et suivants ».</a:t>
            </a:r>
          </a:p>
        </p:txBody>
      </p:sp>
    </p:spTree>
    <p:extLst>
      <p:ext uri="{BB962C8B-B14F-4D97-AF65-F5344CB8AC3E}">
        <p14:creationId xmlns:p14="http://schemas.microsoft.com/office/powerpoint/2010/main" val="25310416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C768CCD3-62A9-4C27-81C3-D780B294EBD1}"/>
              </a:ext>
            </a:extLst>
          </p:cNvPr>
          <p:cNvSpPr>
            <a:spLocks noGrp="1"/>
          </p:cNvSpPr>
          <p:nvPr>
            <p:ph type="sldNum" sz="quarter" idx="12"/>
          </p:nvPr>
        </p:nvSpPr>
        <p:spPr>
          <a:xfrm>
            <a:off x="11252498" y="6467545"/>
            <a:ext cx="832821" cy="299669"/>
          </a:xfrm>
        </p:spPr>
        <p:txBody>
          <a:bodyPr/>
          <a:lstStyle/>
          <a:p>
            <a:fld id="{82ED24CB-F714-4C55-80A9-09136448B171}" type="slidenum">
              <a:rPr lang="fr-FR" smtClean="0"/>
              <a:t>44</a:t>
            </a:fld>
            <a:endParaRPr lang="fr-FR" dirty="0"/>
          </a:p>
        </p:txBody>
      </p:sp>
      <p:sp>
        <p:nvSpPr>
          <p:cNvPr id="4" name="Espace réservé du pied de page 1">
            <a:extLst>
              <a:ext uri="{FF2B5EF4-FFF2-40B4-BE49-F238E27FC236}">
                <a16:creationId xmlns:a16="http://schemas.microsoft.com/office/drawing/2014/main" id="{B2C90920-37B4-436E-9D5F-E5860C8391C0}"/>
              </a:ext>
            </a:extLst>
          </p:cNvPr>
          <p:cNvSpPr txBox="1">
            <a:spLocks/>
          </p:cNvSpPr>
          <p:nvPr/>
        </p:nvSpPr>
        <p:spPr>
          <a:xfrm>
            <a:off x="7917627" y="6467545"/>
            <a:ext cx="3054275"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a:t>Les religions à l'épreuve de l'esprit critique</a:t>
            </a:r>
          </a:p>
        </p:txBody>
      </p:sp>
      <p:sp>
        <p:nvSpPr>
          <p:cNvPr id="6" name="ZoneTexte 5">
            <a:extLst>
              <a:ext uri="{FF2B5EF4-FFF2-40B4-BE49-F238E27FC236}">
                <a16:creationId xmlns:a16="http://schemas.microsoft.com/office/drawing/2014/main" id="{0448CDF3-9077-4B92-BE31-633F8668B4A1}"/>
              </a:ext>
            </a:extLst>
          </p:cNvPr>
          <p:cNvSpPr txBox="1"/>
          <p:nvPr/>
        </p:nvSpPr>
        <p:spPr>
          <a:xfrm>
            <a:off x="268941" y="104021"/>
            <a:ext cx="2107949" cy="461665"/>
          </a:xfrm>
          <a:prstGeom prst="rect">
            <a:avLst/>
          </a:prstGeom>
          <a:noFill/>
        </p:spPr>
        <p:txBody>
          <a:bodyPr wrap="none" rtlCol="0">
            <a:spAutoFit/>
          </a:bodyPr>
          <a:lstStyle/>
          <a:p>
            <a:r>
              <a:rPr lang="fr-FR" sz="2400" b="1" dirty="0">
                <a:solidFill>
                  <a:srgbClr val="002060"/>
                </a:solidFill>
              </a:rPr>
              <a:t>I. Bibliographie</a:t>
            </a:r>
          </a:p>
        </p:txBody>
      </p:sp>
      <p:sp>
        <p:nvSpPr>
          <p:cNvPr id="7" name="ZoneTexte 6">
            <a:extLst>
              <a:ext uri="{FF2B5EF4-FFF2-40B4-BE49-F238E27FC236}">
                <a16:creationId xmlns:a16="http://schemas.microsoft.com/office/drawing/2014/main" id="{3ECD81B2-0F7A-4C95-B9C4-C685EEF56170}"/>
              </a:ext>
            </a:extLst>
          </p:cNvPr>
          <p:cNvSpPr txBox="1"/>
          <p:nvPr/>
        </p:nvSpPr>
        <p:spPr>
          <a:xfrm>
            <a:off x="268941" y="612844"/>
            <a:ext cx="11672047" cy="5909310"/>
          </a:xfrm>
          <a:prstGeom prst="rect">
            <a:avLst/>
          </a:prstGeom>
          <a:noFill/>
        </p:spPr>
        <p:txBody>
          <a:bodyPr wrap="square" rtlCol="0">
            <a:spAutoFit/>
          </a:bodyPr>
          <a:lstStyle/>
          <a:p>
            <a:pPr algn="just"/>
            <a:r>
              <a:rPr lang="fr-FR" dirty="0">
                <a:solidFill>
                  <a:srgbClr val="002060"/>
                </a:solidFill>
              </a:rPr>
              <a:t>[1] </a:t>
            </a:r>
            <a:r>
              <a:rPr lang="en-US" i="1" dirty="0">
                <a:solidFill>
                  <a:srgbClr val="002060"/>
                </a:solidFill>
              </a:rPr>
              <a:t>The Role of Psychotic Disorders in Religious History Considered</a:t>
            </a:r>
            <a:r>
              <a:rPr lang="en-US" dirty="0">
                <a:solidFill>
                  <a:srgbClr val="002060"/>
                </a:solidFill>
              </a:rPr>
              <a:t>,</a:t>
            </a:r>
            <a:r>
              <a:rPr lang="en-US" dirty="0"/>
              <a:t> </a:t>
            </a:r>
            <a:r>
              <a:rPr lang="en-US" u="sng" dirty="0">
                <a:hlinkClick r:id="rId2"/>
              </a:rPr>
              <a:t>Evan D. Murray</a:t>
            </a:r>
            <a:r>
              <a:rPr lang="en-US" dirty="0">
                <a:solidFill>
                  <a:srgbClr val="002060"/>
                </a:solidFill>
              </a:rPr>
              <a:t>,</a:t>
            </a:r>
            <a:r>
              <a:rPr lang="en-US" dirty="0"/>
              <a:t> </a:t>
            </a:r>
            <a:r>
              <a:rPr lang="en-US" dirty="0">
                <a:solidFill>
                  <a:srgbClr val="002060"/>
                </a:solidFill>
              </a:rPr>
              <a:t>M.D.,</a:t>
            </a:r>
            <a:r>
              <a:rPr lang="en-US" dirty="0"/>
              <a:t> </a:t>
            </a:r>
            <a:r>
              <a:rPr lang="en-US" u="sng" dirty="0">
                <a:hlinkClick r:id="rId3"/>
              </a:rPr>
              <a:t>Miles G. Cunningham</a:t>
            </a:r>
            <a:r>
              <a:rPr lang="en-US" dirty="0">
                <a:solidFill>
                  <a:srgbClr val="002060"/>
                </a:solidFill>
              </a:rPr>
              <a:t>, MD, Ph.D.,</a:t>
            </a:r>
            <a:r>
              <a:rPr lang="en-US" dirty="0"/>
              <a:t> </a:t>
            </a:r>
            <a:r>
              <a:rPr lang="en-US" u="sng" dirty="0">
                <a:hlinkClick r:id="rId4"/>
              </a:rPr>
              <a:t>Bruce H. Price</a:t>
            </a:r>
            <a:r>
              <a:rPr lang="en-US" dirty="0"/>
              <a:t> </a:t>
            </a:r>
            <a:r>
              <a:rPr lang="en-US" dirty="0">
                <a:solidFill>
                  <a:srgbClr val="002060"/>
                </a:solidFill>
              </a:rPr>
              <a:t>,M.D.,</a:t>
            </a:r>
            <a:r>
              <a:rPr lang="en-US" dirty="0"/>
              <a:t> </a:t>
            </a:r>
            <a:r>
              <a:rPr lang="en-US" u="sng" dirty="0">
                <a:hlinkClick r:id="rId5"/>
              </a:rPr>
              <a:t>http://neuro.psychiatryonline.org/doi/full/10.1176/appi.neuropsych.11090214</a:t>
            </a:r>
            <a:endParaRPr lang="en-US" u="sng" dirty="0"/>
          </a:p>
          <a:p>
            <a:pPr lvl="0" eaLnBrk="0" fontAlgn="base" hangingPunct="0">
              <a:spcBef>
                <a:spcPct val="0"/>
              </a:spcBef>
              <a:spcAft>
                <a:spcPct val="0"/>
              </a:spcAft>
            </a:pPr>
            <a:r>
              <a:rPr lang="en-US" dirty="0">
                <a:solidFill>
                  <a:srgbClr val="002060"/>
                </a:solidFill>
              </a:rPr>
              <a:t>[2] </a:t>
            </a:r>
            <a:r>
              <a:rPr kumimoji="0" lang="fr-FR" altLang="fr-FR" b="0" i="1" strike="noStrike" cap="none" normalizeH="0" baseline="0" dirty="0">
                <a:ln>
                  <a:noFill/>
                </a:ln>
                <a:solidFill>
                  <a:srgbClr val="002060"/>
                </a:solidFill>
                <a:effectLst/>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Le rôle des troubles psychotiques dans l'histoire rel</a:t>
            </a:r>
            <a:r>
              <a:rPr kumimoji="0" lang="fr-FR" altLang="fr-FR" b="0" i="0" strike="noStrike" cap="none" normalizeH="0" baseline="0" dirty="0">
                <a:ln>
                  <a:noFill/>
                </a:ln>
                <a:solidFill>
                  <a:srgbClr val="002060"/>
                </a:solidFill>
                <a:effectLst/>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igieuse</a:t>
            </a:r>
            <a:r>
              <a:rPr kumimoji="0" lang="fr-FR" altLang="fr-FR" b="0" i="0" u="none" strike="noStrike" cap="none" normalizeH="0" baseline="0" dirty="0">
                <a:ln>
                  <a:noFill/>
                </a:ln>
                <a:solidFill>
                  <a:srgbClr val="000099"/>
                </a:solidFill>
                <a:effectLst/>
                <a:latin typeface="Calibri" panose="020F0502020204030204" pitchFamily="34" charset="0"/>
                <a:cs typeface="Calibri" panose="020F0502020204030204" pitchFamily="34" charset="0"/>
              </a:rPr>
              <a:t>, </a:t>
            </a:r>
            <a:r>
              <a:rPr kumimoji="0" lang="fr-FR" altLang="fr-FR" b="0" i="0" u="none" strike="noStrike" cap="none" normalizeH="0" baseline="0" dirty="0" err="1">
                <a:ln>
                  <a:noFill/>
                </a:ln>
                <a:solidFill>
                  <a:srgbClr val="002060"/>
                </a:solidFill>
                <a:effectLst/>
                <a:latin typeface="Calibri" panose="020F0502020204030204" pitchFamily="34" charset="0"/>
                <a:cs typeface="Calibri" panose="020F0502020204030204" pitchFamily="34" charset="0"/>
              </a:rPr>
              <a:t>Evan</a:t>
            </a:r>
            <a:r>
              <a:rPr kumimoji="0" lang="fr-FR" altLang="fr-FR" b="0" i="0" u="none" strike="noStrike" cap="none" normalizeH="0" baseline="0" dirty="0">
                <a:ln>
                  <a:noFill/>
                </a:ln>
                <a:solidFill>
                  <a:srgbClr val="002060"/>
                </a:solidFill>
                <a:effectLst/>
                <a:latin typeface="Calibri" panose="020F0502020204030204" pitchFamily="34" charset="0"/>
                <a:cs typeface="Calibri" panose="020F0502020204030204" pitchFamily="34" charset="0"/>
              </a:rPr>
              <a:t> D. Murray, Miles G. Cunningham, MD, </a:t>
            </a:r>
            <a:r>
              <a:rPr kumimoji="0" lang="fr-FR" altLang="fr-FR" b="0" i="0" u="none" strike="noStrike" cap="none" normalizeH="0" baseline="0" dirty="0" err="1">
                <a:ln>
                  <a:noFill/>
                </a:ln>
                <a:solidFill>
                  <a:srgbClr val="002060"/>
                </a:solidFill>
                <a:effectLst/>
                <a:latin typeface="Calibri" panose="020F0502020204030204" pitchFamily="34" charset="0"/>
                <a:cs typeface="Calibri" panose="020F0502020204030204" pitchFamily="34" charset="0"/>
              </a:rPr>
              <a:t>Ph.D.Et</a:t>
            </a:r>
            <a:r>
              <a:rPr kumimoji="0" lang="fr-FR" altLang="fr-FR" b="0" i="0" u="none" strike="noStrike" cap="none" normalizeH="0" baseline="0" dirty="0">
                <a:ln>
                  <a:noFill/>
                </a:ln>
                <a:solidFill>
                  <a:srgbClr val="002060"/>
                </a:solidFill>
                <a:effectLst/>
                <a:latin typeface="Calibri" panose="020F0502020204030204" pitchFamily="34" charset="0"/>
                <a:cs typeface="Calibri" panose="020F0502020204030204" pitchFamily="34" charset="0"/>
              </a:rPr>
              <a:t> Bruce H. Price, MD, </a:t>
            </a:r>
            <a:r>
              <a:rPr kumimoji="0" lang="fr-FR" altLang="fr-FR" b="0" i="0" u="none" strike="noStrike" cap="none" normalizeH="0" baseline="0" dirty="0">
                <a:ln>
                  <a:noFill/>
                </a:ln>
                <a:solidFill>
                  <a:srgbClr val="002060"/>
                </a:solidFill>
                <a:effectLst/>
                <a:latin typeface="Calibri" panose="020F0502020204030204" pitchFamily="34" charset="0"/>
                <a:cs typeface="Calibri" panose="020F0502020204030204" pitchFamily="34" charset="0"/>
                <a:hlinkClick r:id="rId6"/>
              </a:rPr>
              <a:t>http://benjamin.lisan.free.fr/jardin.secret/EcritsPolitiquesetPhilosophiques/SurIslam/le-role-des-troubles-psychotiques-dans-l-histoire-religieuse.htm</a:t>
            </a:r>
            <a:r>
              <a:rPr kumimoji="0" lang="fr-FR" altLang="fr-FR" b="0" i="0" u="none" strike="noStrike" cap="none" normalizeH="0" baseline="0" dirty="0">
                <a:ln>
                  <a:noFill/>
                </a:ln>
                <a:solidFill>
                  <a:srgbClr val="002060"/>
                </a:solidFill>
                <a:effectLst/>
                <a:latin typeface="Calibri" panose="020F0502020204030204" pitchFamily="34" charset="0"/>
                <a:cs typeface="Calibri" panose="020F0502020204030204" pitchFamily="34" charset="0"/>
              </a:rPr>
              <a:t> </a:t>
            </a:r>
          </a:p>
          <a:p>
            <a:pPr algn="just"/>
            <a:r>
              <a:rPr lang="fr-FR" dirty="0">
                <a:solidFill>
                  <a:srgbClr val="002060"/>
                </a:solidFill>
              </a:rPr>
              <a:t>[3] </a:t>
            </a:r>
            <a:r>
              <a:rPr lang="fr-FR" i="1" dirty="0">
                <a:solidFill>
                  <a:srgbClr val="002060"/>
                </a:solidFill>
              </a:rPr>
              <a:t>Abord du phénomène religieux dans la pratique psychiatrique</a:t>
            </a:r>
            <a:r>
              <a:rPr lang="fr-FR" dirty="0">
                <a:solidFill>
                  <a:srgbClr val="002060"/>
                </a:solidFill>
              </a:rPr>
              <a:t>, Antoine Devos et Pascale Abadie, L'information psychiatrique 2010/5 (Volume 86), pages 439 à 446, </a:t>
            </a:r>
            <a:r>
              <a:rPr lang="fr-FR" dirty="0">
                <a:solidFill>
                  <a:srgbClr val="002060"/>
                </a:solidFill>
                <a:hlinkClick r:id="rId7"/>
              </a:rPr>
              <a:t>https://www.cairn.info/revue-l-information-psychiatrique-2010-5-page-439.htm</a:t>
            </a:r>
            <a:r>
              <a:rPr lang="fr-FR" dirty="0">
                <a:solidFill>
                  <a:srgbClr val="002060"/>
                </a:solidFill>
              </a:rPr>
              <a:t> </a:t>
            </a:r>
          </a:p>
          <a:p>
            <a:pPr algn="just"/>
            <a:r>
              <a:rPr lang="fr-FR" dirty="0">
                <a:solidFill>
                  <a:srgbClr val="002060"/>
                </a:solidFill>
              </a:rPr>
              <a:t>[4] </a:t>
            </a:r>
            <a:r>
              <a:rPr lang="fr-FR" i="1" dirty="0">
                <a:solidFill>
                  <a:srgbClr val="002060"/>
                </a:solidFill>
              </a:rPr>
              <a:t>Dangerosité psychiatrique : étude et évaluation des facteurs de risque de violence hétéro-agressive chez les personnes ayant une schizophrénie ou des troubles de l’humeur</a:t>
            </a:r>
            <a:r>
              <a:rPr lang="fr-FR" dirty="0">
                <a:solidFill>
                  <a:srgbClr val="002060"/>
                </a:solidFill>
              </a:rPr>
              <a:t>, Décembre 2010, </a:t>
            </a:r>
            <a:r>
              <a:rPr lang="fr-FR" dirty="0">
                <a:solidFill>
                  <a:srgbClr val="002060"/>
                </a:solidFill>
                <a:hlinkClick r:id="rId8"/>
              </a:rPr>
              <a:t>https://www.has-sante.fr/portail/upload/docs/application/pdf/2010-12/dangerosite_psychiatrique_-_textes_des_experts_-_v3mel.pdf</a:t>
            </a:r>
            <a:r>
              <a:rPr lang="fr-FR" dirty="0">
                <a:solidFill>
                  <a:srgbClr val="002060"/>
                </a:solidFill>
              </a:rPr>
              <a:t> </a:t>
            </a:r>
          </a:p>
          <a:p>
            <a:r>
              <a:rPr lang="fr-FR" dirty="0">
                <a:solidFill>
                  <a:srgbClr val="002060"/>
                </a:solidFill>
              </a:rPr>
              <a:t>[5] Aspects de la psychologie de Mahomet, </a:t>
            </a:r>
            <a:r>
              <a:rPr lang="fr-FR" dirty="0">
                <a:solidFill>
                  <a:srgbClr val="002060"/>
                </a:solidFill>
                <a:hlinkClick r:id="rId9"/>
              </a:rPr>
              <a:t>https://fr.wikipedia.org/wiki/Aspects_de_la_psychologie_de_Mahomet#%C3%89vocation_de_l'%C3%A9pilepsie</a:t>
            </a:r>
            <a:r>
              <a:rPr lang="fr-FR" dirty="0">
                <a:solidFill>
                  <a:srgbClr val="002060"/>
                </a:solidFill>
              </a:rPr>
              <a:t> </a:t>
            </a:r>
          </a:p>
          <a:p>
            <a:r>
              <a:rPr lang="fr-FR" dirty="0">
                <a:solidFill>
                  <a:srgbClr val="002060"/>
                </a:solidFill>
              </a:rPr>
              <a:t>[6] La psychologie de Mahomet et des musulmans, Ali Sina, Tatamis, 2015, 490 pages, </a:t>
            </a:r>
            <a:r>
              <a:rPr lang="fr-FR" dirty="0">
                <a:solidFill>
                  <a:srgbClr val="002060"/>
                </a:solidFill>
                <a:hlinkClick r:id="rId10"/>
              </a:rPr>
              <a:t>https://reinformation.tv/psychologie-mahomet-musulmans-livre-ali-sina-50629-2/</a:t>
            </a:r>
            <a:r>
              <a:rPr lang="fr-FR" dirty="0">
                <a:solidFill>
                  <a:srgbClr val="002060"/>
                </a:solidFill>
              </a:rPr>
              <a:t> </a:t>
            </a:r>
          </a:p>
          <a:p>
            <a:r>
              <a:rPr lang="fr-FR" dirty="0">
                <a:solidFill>
                  <a:srgbClr val="002060"/>
                </a:solidFill>
              </a:rPr>
              <a:t>[7] Les mormons, G. H. Bousquet, coll. Que sais-je, PUF, 1967.</a:t>
            </a:r>
          </a:p>
          <a:p>
            <a:r>
              <a:rPr lang="fr-FR" dirty="0">
                <a:solidFill>
                  <a:srgbClr val="002060"/>
                </a:solidFill>
              </a:rPr>
              <a:t>[8] Enfance de Mahomet , </a:t>
            </a:r>
            <a:r>
              <a:rPr lang="fr-FR" dirty="0">
                <a:solidFill>
                  <a:srgbClr val="002060"/>
                </a:solidFill>
                <a:hlinkClick r:id="rId11"/>
              </a:rPr>
              <a:t>https://fr.wikipedia.org/wiki/Enfance_de_Mahomet</a:t>
            </a:r>
            <a:r>
              <a:rPr lang="fr-FR" dirty="0">
                <a:solidFill>
                  <a:srgbClr val="002060"/>
                </a:solidFill>
              </a:rPr>
              <a:t> </a:t>
            </a:r>
          </a:p>
          <a:p>
            <a:r>
              <a:rPr lang="fr-FR" dirty="0">
                <a:solidFill>
                  <a:srgbClr val="002060"/>
                </a:solidFill>
              </a:rPr>
              <a:t>[9] The </a:t>
            </a:r>
            <a:r>
              <a:rPr lang="fr-FR" dirty="0" err="1">
                <a:solidFill>
                  <a:srgbClr val="002060"/>
                </a:solidFill>
              </a:rPr>
              <a:t>prophetic</a:t>
            </a:r>
            <a:r>
              <a:rPr lang="fr-FR" dirty="0">
                <a:solidFill>
                  <a:srgbClr val="002060"/>
                </a:solidFill>
              </a:rPr>
              <a:t> </a:t>
            </a:r>
            <a:r>
              <a:rPr lang="fr-FR" dirty="0" err="1">
                <a:solidFill>
                  <a:srgbClr val="002060"/>
                </a:solidFill>
              </a:rPr>
              <a:t>biography</a:t>
            </a:r>
            <a:r>
              <a:rPr lang="fr-FR" dirty="0">
                <a:solidFill>
                  <a:srgbClr val="002060"/>
                </a:solidFill>
              </a:rPr>
              <a:t> (</a:t>
            </a:r>
            <a:r>
              <a:rPr lang="fr-FR" dirty="0" err="1">
                <a:solidFill>
                  <a:srgbClr val="002060"/>
                </a:solidFill>
              </a:rPr>
              <a:t>Sirah</a:t>
            </a:r>
            <a:r>
              <a:rPr lang="fr-FR" dirty="0">
                <a:solidFill>
                  <a:srgbClr val="002060"/>
                </a:solidFill>
              </a:rPr>
              <a:t> of </a:t>
            </a:r>
            <a:r>
              <a:rPr lang="fr-FR" dirty="0" err="1">
                <a:solidFill>
                  <a:srgbClr val="002060"/>
                </a:solidFill>
              </a:rPr>
              <a:t>Ibnu</a:t>
            </a:r>
            <a:r>
              <a:rPr lang="fr-FR" dirty="0">
                <a:solidFill>
                  <a:srgbClr val="002060"/>
                </a:solidFill>
              </a:rPr>
              <a:t> </a:t>
            </a:r>
            <a:r>
              <a:rPr lang="fr-FR" dirty="0" err="1">
                <a:solidFill>
                  <a:srgbClr val="002060"/>
                </a:solidFill>
              </a:rPr>
              <a:t>Hisham</a:t>
            </a:r>
            <a:r>
              <a:rPr lang="fr-FR" dirty="0">
                <a:solidFill>
                  <a:srgbClr val="002060"/>
                </a:solidFill>
              </a:rPr>
              <a:t>): </a:t>
            </a:r>
            <a:r>
              <a:rPr lang="ar-AE" dirty="0">
                <a:solidFill>
                  <a:srgbClr val="002060"/>
                </a:solidFill>
              </a:rPr>
              <a:t>السيرة النبوية لابن هشام ..., </a:t>
            </a:r>
            <a:r>
              <a:rPr lang="fr-FR" dirty="0">
                <a:solidFill>
                  <a:srgbClr val="002060"/>
                </a:solidFill>
              </a:rPr>
              <a:t> </a:t>
            </a:r>
            <a:r>
              <a:rPr lang="fr-FR" dirty="0" err="1">
                <a:solidFill>
                  <a:srgbClr val="002060"/>
                </a:solidFill>
              </a:rPr>
              <a:t>Abd</a:t>
            </a:r>
            <a:r>
              <a:rPr lang="fr-FR" dirty="0">
                <a:solidFill>
                  <a:srgbClr val="002060"/>
                </a:solidFill>
              </a:rPr>
              <a:t> al Malik Ibn </a:t>
            </a:r>
            <a:r>
              <a:rPr lang="fr-FR" dirty="0" err="1">
                <a:solidFill>
                  <a:srgbClr val="002060"/>
                </a:solidFill>
              </a:rPr>
              <a:t>Hisham</a:t>
            </a:r>
            <a:r>
              <a:rPr lang="fr-FR" dirty="0">
                <a:solidFill>
                  <a:srgbClr val="002060"/>
                </a:solidFill>
              </a:rPr>
              <a:t>, Chap. al-</a:t>
            </a:r>
            <a:r>
              <a:rPr lang="fr-FR" dirty="0" err="1">
                <a:solidFill>
                  <a:srgbClr val="002060"/>
                </a:solidFill>
              </a:rPr>
              <a:t>fijâr</a:t>
            </a:r>
            <a:r>
              <a:rPr lang="fr-FR" dirty="0">
                <a:solidFill>
                  <a:srgbClr val="002060"/>
                </a:solidFill>
              </a:rPr>
              <a:t> </a:t>
            </a:r>
            <a:r>
              <a:rPr lang="fr-FR" dirty="0" err="1">
                <a:solidFill>
                  <a:srgbClr val="002060"/>
                </a:solidFill>
              </a:rPr>
              <a:t>war</a:t>
            </a:r>
            <a:r>
              <a:rPr lang="fr-FR" dirty="0">
                <a:solidFill>
                  <a:srgbClr val="002060"/>
                </a:solidFill>
              </a:rPr>
              <a:t>.</a:t>
            </a:r>
          </a:p>
          <a:p>
            <a:r>
              <a:rPr lang="fr-FR" dirty="0">
                <a:solidFill>
                  <a:srgbClr val="002060"/>
                </a:solidFill>
              </a:rPr>
              <a:t>[10] Muhammad de Ibn Ishaq traduit par </a:t>
            </a:r>
            <a:r>
              <a:rPr lang="fr-FR" dirty="0" err="1">
                <a:solidFill>
                  <a:srgbClr val="002060"/>
                </a:solidFill>
              </a:rPr>
              <a:t>Abdurrahmane</a:t>
            </a:r>
            <a:r>
              <a:rPr lang="fr-FR" dirty="0">
                <a:solidFill>
                  <a:srgbClr val="002060"/>
                </a:solidFill>
              </a:rPr>
              <a:t> </a:t>
            </a:r>
            <a:r>
              <a:rPr lang="fr-FR" dirty="0" err="1">
                <a:solidFill>
                  <a:srgbClr val="002060"/>
                </a:solidFill>
              </a:rPr>
              <a:t>Badawî</a:t>
            </a:r>
            <a:r>
              <a:rPr lang="fr-FR" dirty="0">
                <a:solidFill>
                  <a:srgbClr val="002060"/>
                </a:solidFill>
              </a:rPr>
              <a:t>, éditions </a:t>
            </a:r>
            <a:r>
              <a:rPr lang="fr-FR" dirty="0" err="1">
                <a:solidFill>
                  <a:srgbClr val="002060"/>
                </a:solidFill>
              </a:rPr>
              <a:t>Elbouraq</a:t>
            </a:r>
            <a:r>
              <a:rPr lang="fr-FR" dirty="0">
                <a:solidFill>
                  <a:srgbClr val="002060"/>
                </a:solidFill>
              </a:rPr>
              <a:t>, Beyrouth, 2001.</a:t>
            </a:r>
          </a:p>
          <a:p>
            <a:r>
              <a:rPr lang="fr-FR" dirty="0">
                <a:solidFill>
                  <a:srgbClr val="002060"/>
                </a:solidFill>
              </a:rPr>
              <a:t>[11] L'enfant endormi, Élisabeth </a:t>
            </a:r>
            <a:r>
              <a:rPr lang="fr-FR" dirty="0" err="1">
                <a:solidFill>
                  <a:srgbClr val="002060"/>
                </a:solidFill>
              </a:rPr>
              <a:t>Zamansky</a:t>
            </a:r>
            <a:r>
              <a:rPr lang="fr-FR" dirty="0">
                <a:solidFill>
                  <a:srgbClr val="002060"/>
                </a:solidFill>
              </a:rPr>
              <a:t>, Gestalt 2008/1 (n° 34), pages 62 à 63, </a:t>
            </a:r>
            <a:r>
              <a:rPr lang="fr-FR" dirty="0">
                <a:solidFill>
                  <a:srgbClr val="002060"/>
                </a:solidFill>
                <a:hlinkClick r:id="rId12"/>
              </a:rPr>
              <a:t>https://www.cairn.info/revue-gestalt-2008-1-page-62.htm</a:t>
            </a:r>
            <a:r>
              <a:rPr lang="fr-FR" dirty="0">
                <a:solidFill>
                  <a:srgbClr val="002060"/>
                </a:solidFill>
              </a:rPr>
              <a:t> [12] Mythe de l’enfant endormi, </a:t>
            </a:r>
            <a:r>
              <a:rPr lang="fr-FR" dirty="0">
                <a:solidFill>
                  <a:srgbClr val="002060"/>
                </a:solidFill>
                <a:hlinkClick r:id="rId13"/>
              </a:rPr>
              <a:t>https://fr.wikipedia.org/wiki/Mythe_de_l%27enfant_endormi</a:t>
            </a:r>
            <a:r>
              <a:rPr lang="fr-FR" dirty="0">
                <a:solidFill>
                  <a:srgbClr val="002060"/>
                </a:solidFill>
              </a:rPr>
              <a:t> </a:t>
            </a:r>
          </a:p>
        </p:txBody>
      </p:sp>
    </p:spTree>
    <p:extLst>
      <p:ext uri="{BB962C8B-B14F-4D97-AF65-F5344CB8AC3E}">
        <p14:creationId xmlns:p14="http://schemas.microsoft.com/office/powerpoint/2010/main" val="24472913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F02F75F-FCFF-4EB7-B674-4FE4AA3C702B}"/>
              </a:ext>
            </a:extLst>
          </p:cNvPr>
          <p:cNvSpPr>
            <a:spLocks noGrp="1"/>
          </p:cNvSpPr>
          <p:nvPr>
            <p:ph type="ftr" sz="quarter" idx="11"/>
          </p:nvPr>
        </p:nvSpPr>
        <p:spPr/>
        <p:txBody>
          <a:bodyPr/>
          <a:lstStyle/>
          <a:p>
            <a:r>
              <a:rPr lang="fr-FR"/>
              <a:t>Les religions à l'épreuve de l'esprit critique</a:t>
            </a:r>
          </a:p>
        </p:txBody>
      </p:sp>
      <p:sp>
        <p:nvSpPr>
          <p:cNvPr id="5" name="Espace réservé du numéro de diapositive 4">
            <a:extLst>
              <a:ext uri="{FF2B5EF4-FFF2-40B4-BE49-F238E27FC236}">
                <a16:creationId xmlns:a16="http://schemas.microsoft.com/office/drawing/2014/main" id="{7C33ADDF-C325-4778-AD02-43F580C6A704}"/>
              </a:ext>
            </a:extLst>
          </p:cNvPr>
          <p:cNvSpPr>
            <a:spLocks noGrp="1"/>
          </p:cNvSpPr>
          <p:nvPr>
            <p:ph type="sldNum" sz="quarter" idx="12"/>
          </p:nvPr>
        </p:nvSpPr>
        <p:spPr/>
        <p:txBody>
          <a:bodyPr/>
          <a:lstStyle/>
          <a:p>
            <a:fld id="{82ED24CB-F714-4C55-80A9-09136448B171}" type="slidenum">
              <a:rPr lang="fr-FR" smtClean="0"/>
              <a:t>45</a:t>
            </a:fld>
            <a:endParaRPr lang="fr-FR"/>
          </a:p>
        </p:txBody>
      </p:sp>
      <p:pic>
        <p:nvPicPr>
          <p:cNvPr id="6" name="Image 5">
            <a:extLst>
              <a:ext uri="{FF2B5EF4-FFF2-40B4-BE49-F238E27FC236}">
                <a16:creationId xmlns:a16="http://schemas.microsoft.com/office/drawing/2014/main" id="{1C473C20-7883-484A-8254-B33984E92C6C}"/>
              </a:ext>
            </a:extLst>
          </p:cNvPr>
          <p:cNvPicPr>
            <a:picLocks noChangeAspect="1"/>
          </p:cNvPicPr>
          <p:nvPr/>
        </p:nvPicPr>
        <p:blipFill>
          <a:blip r:embed="rId2"/>
          <a:stretch>
            <a:fillRect/>
          </a:stretch>
        </p:blipFill>
        <p:spPr>
          <a:xfrm>
            <a:off x="756134" y="1145054"/>
            <a:ext cx="10905066" cy="4115446"/>
          </a:xfrm>
          <a:prstGeom prst="rect">
            <a:avLst/>
          </a:prstGeom>
        </p:spPr>
      </p:pic>
      <p:sp>
        <p:nvSpPr>
          <p:cNvPr id="2" name="ZoneTexte 1">
            <a:extLst>
              <a:ext uri="{FF2B5EF4-FFF2-40B4-BE49-F238E27FC236}">
                <a16:creationId xmlns:a16="http://schemas.microsoft.com/office/drawing/2014/main" id="{092CF818-956C-49A5-BDA4-CB2A3F9D4D66}"/>
              </a:ext>
            </a:extLst>
          </p:cNvPr>
          <p:cNvSpPr txBox="1"/>
          <p:nvPr/>
        </p:nvSpPr>
        <p:spPr>
          <a:xfrm>
            <a:off x="602428" y="398033"/>
            <a:ext cx="8436220" cy="461665"/>
          </a:xfrm>
          <a:prstGeom prst="rect">
            <a:avLst/>
          </a:prstGeom>
          <a:noFill/>
        </p:spPr>
        <p:txBody>
          <a:bodyPr wrap="none" rtlCol="0">
            <a:spAutoFit/>
          </a:bodyPr>
          <a:lstStyle/>
          <a:p>
            <a:r>
              <a:rPr lang="fr-FR" sz="2400" b="1" dirty="0">
                <a:solidFill>
                  <a:srgbClr val="002060"/>
                </a:solidFill>
              </a:rPr>
              <a:t>J. Annexe : Sur le satisfaction des besoins humains, selon Maslow</a:t>
            </a:r>
          </a:p>
        </p:txBody>
      </p:sp>
    </p:spTree>
    <p:extLst>
      <p:ext uri="{BB962C8B-B14F-4D97-AF65-F5344CB8AC3E}">
        <p14:creationId xmlns:p14="http://schemas.microsoft.com/office/powerpoint/2010/main" val="339629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B4DDF4B9-3C38-4A18-AEBC-E5EFFE8CF77C}"/>
              </a:ext>
            </a:extLst>
          </p:cNvPr>
          <p:cNvSpPr>
            <a:spLocks noGrp="1"/>
          </p:cNvSpPr>
          <p:nvPr>
            <p:ph type="ftr" sz="quarter" idx="11"/>
          </p:nvPr>
        </p:nvSpPr>
        <p:spPr>
          <a:xfrm>
            <a:off x="7600278" y="6452890"/>
            <a:ext cx="3430793" cy="365125"/>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586D4A43-E5D2-4EB6-A53C-0B9DB0CDA61A}"/>
              </a:ext>
            </a:extLst>
          </p:cNvPr>
          <p:cNvSpPr>
            <a:spLocks noGrp="1"/>
          </p:cNvSpPr>
          <p:nvPr>
            <p:ph type="sldNum" sz="quarter" idx="12"/>
          </p:nvPr>
        </p:nvSpPr>
        <p:spPr>
          <a:xfrm>
            <a:off x="11403107" y="6356350"/>
            <a:ext cx="553121" cy="365125"/>
          </a:xfrm>
        </p:spPr>
        <p:txBody>
          <a:bodyPr/>
          <a:lstStyle/>
          <a:p>
            <a:fld id="{82ED24CB-F714-4C55-80A9-09136448B171}" type="slidenum">
              <a:rPr lang="fr-FR" smtClean="0"/>
              <a:t>5</a:t>
            </a:fld>
            <a:endParaRPr lang="fr-FR" dirty="0"/>
          </a:p>
        </p:txBody>
      </p:sp>
      <p:sp>
        <p:nvSpPr>
          <p:cNvPr id="4" name="ZoneTexte 3">
            <a:extLst>
              <a:ext uri="{FF2B5EF4-FFF2-40B4-BE49-F238E27FC236}">
                <a16:creationId xmlns:a16="http://schemas.microsoft.com/office/drawing/2014/main" id="{17FDCEC8-C555-49F9-BF06-E93A958CB153}"/>
              </a:ext>
            </a:extLst>
          </p:cNvPr>
          <p:cNvSpPr txBox="1"/>
          <p:nvPr/>
        </p:nvSpPr>
        <p:spPr>
          <a:xfrm>
            <a:off x="236668" y="136525"/>
            <a:ext cx="10880464" cy="461665"/>
          </a:xfrm>
          <a:prstGeom prst="rect">
            <a:avLst/>
          </a:prstGeom>
          <a:noFill/>
        </p:spPr>
        <p:txBody>
          <a:bodyPr wrap="square" rtlCol="0">
            <a:spAutoFit/>
          </a:bodyPr>
          <a:lstStyle/>
          <a:p>
            <a:r>
              <a:rPr lang="fr-FR" sz="2400" b="1" dirty="0">
                <a:solidFill>
                  <a:srgbClr val="002060"/>
                </a:solidFill>
              </a:rPr>
              <a:t>C. Divers autres mécanismes psychologiques en jeu (point de vue rationaliste)</a:t>
            </a:r>
          </a:p>
        </p:txBody>
      </p:sp>
      <p:sp>
        <p:nvSpPr>
          <p:cNvPr id="5" name="ZoneTexte 4">
            <a:extLst>
              <a:ext uri="{FF2B5EF4-FFF2-40B4-BE49-F238E27FC236}">
                <a16:creationId xmlns:a16="http://schemas.microsoft.com/office/drawing/2014/main" id="{2F9B8CAA-A0E8-4507-A8B0-7FFAA22AB5A5}"/>
              </a:ext>
            </a:extLst>
          </p:cNvPr>
          <p:cNvSpPr txBox="1"/>
          <p:nvPr/>
        </p:nvSpPr>
        <p:spPr>
          <a:xfrm>
            <a:off x="125505" y="670371"/>
            <a:ext cx="11940989" cy="5909310"/>
          </a:xfrm>
          <a:prstGeom prst="rect">
            <a:avLst/>
          </a:prstGeom>
          <a:noFill/>
        </p:spPr>
        <p:txBody>
          <a:bodyPr wrap="square" rtlCol="0">
            <a:spAutoFit/>
          </a:bodyPr>
          <a:lstStyle/>
          <a:p>
            <a:pPr algn="just"/>
            <a:r>
              <a:rPr lang="fr-FR" sz="2400" b="1" dirty="0">
                <a:solidFill>
                  <a:srgbClr val="002060"/>
                </a:solidFill>
              </a:rPr>
              <a:t>Causes du fanatisme </a:t>
            </a:r>
            <a:r>
              <a:rPr lang="fr-FR" sz="2400" dirty="0">
                <a:solidFill>
                  <a:srgbClr val="002060"/>
                </a:solidFill>
              </a:rPr>
              <a:t>: D'un point de vue psychologique, le fanatisme serait un moyen, pour les personnes instables, en sentiment d'infériorité ou ayant une personnalité paranoïaque de répondre à leur besoin de sécurité et de se protéger du monde extérieur qu'ils haïssent. </a:t>
            </a:r>
          </a:p>
          <a:p>
            <a:r>
              <a:rPr lang="fr-FR" dirty="0">
                <a:solidFill>
                  <a:srgbClr val="002060"/>
                </a:solidFill>
              </a:rPr>
              <a:t>Source : </a:t>
            </a:r>
            <a:r>
              <a:rPr lang="fr-FR" dirty="0">
                <a:solidFill>
                  <a:srgbClr val="002060"/>
                </a:solidFill>
                <a:hlinkClick r:id="rId2"/>
              </a:rPr>
              <a:t>http://www.toupie.org/Dictionnaire/Fanatisme.htm</a:t>
            </a:r>
            <a:r>
              <a:rPr lang="fr-FR" dirty="0">
                <a:solidFill>
                  <a:srgbClr val="002060"/>
                </a:solidFill>
              </a:rPr>
              <a:t> </a:t>
            </a:r>
          </a:p>
          <a:p>
            <a:pPr algn="just"/>
            <a:r>
              <a:rPr lang="fr-FR" sz="2400" dirty="0">
                <a:solidFill>
                  <a:srgbClr val="002060"/>
                </a:solidFill>
              </a:rPr>
              <a:t>Il y a aurait, chez eux, des mécanismes pour protéger leurs adulation et rêve, en rejetant, alors à l’extérieur, toute source de perturbation, de désagrément, qui pourraient les casser (B. L.).</a:t>
            </a:r>
          </a:p>
          <a:p>
            <a:pPr algn="just"/>
            <a:endParaRPr lang="fr-FR" sz="2400" dirty="0">
              <a:solidFill>
                <a:srgbClr val="002060"/>
              </a:solidFill>
            </a:endParaRPr>
          </a:p>
          <a:p>
            <a:pPr algn="just"/>
            <a:r>
              <a:rPr lang="fr-FR" sz="2400" b="1" dirty="0">
                <a:solidFill>
                  <a:srgbClr val="002060"/>
                </a:solidFill>
              </a:rPr>
              <a:t>Causes du sentiment prophétique et messianique </a:t>
            </a:r>
            <a:r>
              <a:rPr lang="fr-FR" sz="2400" dirty="0">
                <a:solidFill>
                  <a:srgbClr val="002060"/>
                </a:solidFill>
              </a:rPr>
              <a:t>: Le sentiment de toute puissance (trompe-la-mort), de sentir protégé par Dieu, par la providence, pourrait provenir d’un mécanisme de défense contre, par exemple, la dépression suicidaire, d’un fonctionnement limite, dernier rempart avant la </a:t>
            </a:r>
            <a:r>
              <a:rPr lang="fr-FR" sz="2400" i="1" dirty="0">
                <a:solidFill>
                  <a:srgbClr val="002060"/>
                </a:solidFill>
              </a:rPr>
              <a:t>décompensation psychotique</a:t>
            </a:r>
            <a:r>
              <a:rPr lang="fr-FR" sz="2400" dirty="0">
                <a:solidFill>
                  <a:srgbClr val="002060"/>
                </a:solidFill>
              </a:rPr>
              <a:t>, ou bien d’une interprétation délirante/irrationnelle de phénomènes psychiques (mystiques, hallucinations …), vécus intérieurement, qui font croire au « prophète », en fonction de ses croyances et de son niveau de connaissance, qu’il est élu ou missionné par Dieu (surtout s’il revient de loin, d’une enfance fracassée, comportant des risques répétitifs et réelles pour sa vie, enfance qu’il a réussi à surmonter, grâce à des circonstances ou un instinct de survie exceptionnels …) (B. L.).</a:t>
            </a:r>
          </a:p>
        </p:txBody>
      </p:sp>
    </p:spTree>
    <p:extLst>
      <p:ext uri="{BB962C8B-B14F-4D97-AF65-F5344CB8AC3E}">
        <p14:creationId xmlns:p14="http://schemas.microsoft.com/office/powerpoint/2010/main" val="4224153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C66C2DA2-5F45-4BB0-B5A5-24720005371F}"/>
              </a:ext>
            </a:extLst>
          </p:cNvPr>
          <p:cNvSpPr>
            <a:spLocks noGrp="1"/>
          </p:cNvSpPr>
          <p:nvPr>
            <p:ph type="ftr" sz="quarter" idx="11"/>
          </p:nvPr>
        </p:nvSpPr>
        <p:spPr>
          <a:xfrm>
            <a:off x="8444753" y="6410224"/>
            <a:ext cx="2963956" cy="365125"/>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3E0FB0A3-F9EB-44E8-B9C4-8315B1D453F9}"/>
              </a:ext>
            </a:extLst>
          </p:cNvPr>
          <p:cNvSpPr>
            <a:spLocks noGrp="1"/>
          </p:cNvSpPr>
          <p:nvPr>
            <p:ph type="sldNum" sz="quarter" idx="12"/>
          </p:nvPr>
        </p:nvSpPr>
        <p:spPr>
          <a:xfrm>
            <a:off x="10972800" y="6356350"/>
            <a:ext cx="909470" cy="365125"/>
          </a:xfrm>
        </p:spPr>
        <p:txBody>
          <a:bodyPr/>
          <a:lstStyle/>
          <a:p>
            <a:fld id="{82ED24CB-F714-4C55-80A9-09136448B171}" type="slidenum">
              <a:rPr lang="fr-FR" smtClean="0"/>
              <a:t>6</a:t>
            </a:fld>
            <a:endParaRPr lang="fr-FR" dirty="0"/>
          </a:p>
        </p:txBody>
      </p:sp>
      <p:sp>
        <p:nvSpPr>
          <p:cNvPr id="4" name="ZoneTexte 3">
            <a:extLst>
              <a:ext uri="{FF2B5EF4-FFF2-40B4-BE49-F238E27FC236}">
                <a16:creationId xmlns:a16="http://schemas.microsoft.com/office/drawing/2014/main" id="{4E12EDB6-ABCD-4F5A-ABC1-07D2A8BE4C64}"/>
              </a:ext>
            </a:extLst>
          </p:cNvPr>
          <p:cNvSpPr txBox="1"/>
          <p:nvPr/>
        </p:nvSpPr>
        <p:spPr>
          <a:xfrm>
            <a:off x="204396" y="82651"/>
            <a:ext cx="9499003" cy="461665"/>
          </a:xfrm>
          <a:prstGeom prst="rect">
            <a:avLst/>
          </a:prstGeom>
          <a:noFill/>
        </p:spPr>
        <p:txBody>
          <a:bodyPr wrap="square" rtlCol="0">
            <a:spAutoFit/>
          </a:bodyPr>
          <a:lstStyle/>
          <a:p>
            <a:r>
              <a:rPr lang="fr-FR" sz="2400" b="1" dirty="0">
                <a:solidFill>
                  <a:srgbClr val="002060"/>
                </a:solidFill>
              </a:rPr>
              <a:t>D. La psychologie des prophètes (point de vue rationaliste)</a:t>
            </a:r>
          </a:p>
        </p:txBody>
      </p:sp>
      <p:sp>
        <p:nvSpPr>
          <p:cNvPr id="6" name="Rectangle 5">
            <a:extLst>
              <a:ext uri="{FF2B5EF4-FFF2-40B4-BE49-F238E27FC236}">
                <a16:creationId xmlns:a16="http://schemas.microsoft.com/office/drawing/2014/main" id="{272F29A2-447F-46BE-9A81-BFD9F97BC7F5}"/>
              </a:ext>
            </a:extLst>
          </p:cNvPr>
          <p:cNvSpPr/>
          <p:nvPr/>
        </p:nvSpPr>
        <p:spPr>
          <a:xfrm>
            <a:off x="0" y="613831"/>
            <a:ext cx="12024358" cy="3600986"/>
          </a:xfrm>
          <a:prstGeom prst="rect">
            <a:avLst/>
          </a:prstGeom>
        </p:spPr>
        <p:txBody>
          <a:bodyPr wrap="square">
            <a:spAutoFit/>
          </a:bodyPr>
          <a:lstStyle/>
          <a:p>
            <a:pPr marL="91440" algn="just" eaLnBrk="0" fontAlgn="base" hangingPunct="0">
              <a:spcAft>
                <a:spcPts val="0"/>
              </a:spcAft>
            </a:pPr>
            <a:r>
              <a:rPr lang="fr-FR" sz="2400" dirty="0">
                <a:solidFill>
                  <a:srgbClr val="002060"/>
                </a:solidFill>
                <a:ea typeface="Times New Roman" panose="02020603050405020304" pitchFamily="18" charset="0"/>
              </a:rPr>
              <a:t>Selon les psychologues américains</a:t>
            </a:r>
            <a:r>
              <a:rPr lang="fr-FR" sz="2400" dirty="0">
                <a:solidFill>
                  <a:srgbClr val="002060"/>
                </a:solidFill>
              </a:rPr>
              <a:t> </a:t>
            </a:r>
            <a:r>
              <a:rPr lang="fr-FR" sz="2400" dirty="0" err="1">
                <a:solidFill>
                  <a:srgbClr val="002060"/>
                </a:solidFill>
              </a:rPr>
              <a:t>Evan</a:t>
            </a:r>
            <a:r>
              <a:rPr lang="fr-FR" sz="2400" dirty="0">
                <a:solidFill>
                  <a:srgbClr val="002060"/>
                </a:solidFill>
              </a:rPr>
              <a:t> D. Murray, M.D., Miles G. Cunningham, MD, </a:t>
            </a:r>
            <a:r>
              <a:rPr lang="fr-FR" sz="2400" dirty="0" err="1">
                <a:solidFill>
                  <a:srgbClr val="002060"/>
                </a:solidFill>
              </a:rPr>
              <a:t>Ph.D</a:t>
            </a:r>
            <a:r>
              <a:rPr lang="fr-FR" sz="2400" dirty="0">
                <a:solidFill>
                  <a:srgbClr val="002060"/>
                </a:solidFill>
              </a:rPr>
              <a:t>. et Bruce H. Price, M.D., </a:t>
            </a:r>
            <a:r>
              <a:rPr lang="fr-FR" sz="2400" dirty="0">
                <a:solidFill>
                  <a:srgbClr val="002060"/>
                </a:solidFill>
                <a:ea typeface="Times New Roman" panose="02020603050405020304" pitchFamily="18" charset="0"/>
              </a:rPr>
              <a:t>auteurs de cet article « </a:t>
            </a:r>
            <a:r>
              <a:rPr lang="fr-FR" sz="2400" b="1" dirty="0">
                <a:solidFill>
                  <a:srgbClr val="002060"/>
                </a:solidFill>
                <a:ea typeface="Times New Roman" panose="02020603050405020304" pitchFamily="18" charset="0"/>
              </a:rPr>
              <a:t>Le rôle des troubles psychotiques dans l'histoire religieuse »</a:t>
            </a:r>
            <a:r>
              <a:rPr lang="fr-FR" sz="2400" dirty="0">
                <a:solidFill>
                  <a:srgbClr val="002060"/>
                </a:solidFill>
                <a:ea typeface="Times New Roman" panose="02020603050405020304" pitchFamily="18" charset="0"/>
              </a:rPr>
              <a:t>  [1] (°) :  </a:t>
            </a:r>
          </a:p>
          <a:p>
            <a:pPr marL="91440" algn="just" eaLnBrk="0" fontAlgn="base" hangingPunct="0">
              <a:spcAft>
                <a:spcPts val="0"/>
              </a:spcAft>
            </a:pPr>
            <a:r>
              <a:rPr lang="fr-FR" i="1" dirty="0">
                <a:solidFill>
                  <a:srgbClr val="002060"/>
                </a:solidFill>
                <a:ea typeface="Times New Roman" panose="02020603050405020304" pitchFamily="18" charset="0"/>
              </a:rPr>
              <a:t>(°) The </a:t>
            </a:r>
            <a:r>
              <a:rPr lang="fr-FR" i="1" dirty="0" err="1">
                <a:solidFill>
                  <a:srgbClr val="002060"/>
                </a:solidFill>
                <a:ea typeface="Times New Roman" panose="02020603050405020304" pitchFamily="18" charset="0"/>
              </a:rPr>
              <a:t>Role</a:t>
            </a:r>
            <a:r>
              <a:rPr lang="fr-FR" i="1" dirty="0">
                <a:solidFill>
                  <a:srgbClr val="002060"/>
                </a:solidFill>
                <a:ea typeface="Times New Roman" panose="02020603050405020304" pitchFamily="18" charset="0"/>
              </a:rPr>
              <a:t> of </a:t>
            </a:r>
            <a:r>
              <a:rPr lang="fr-FR" i="1" dirty="0" err="1">
                <a:solidFill>
                  <a:srgbClr val="002060"/>
                </a:solidFill>
                <a:ea typeface="Times New Roman" panose="02020603050405020304" pitchFamily="18" charset="0"/>
              </a:rPr>
              <a:t>Psychotic</a:t>
            </a:r>
            <a:r>
              <a:rPr lang="fr-FR" i="1" dirty="0">
                <a:solidFill>
                  <a:srgbClr val="002060"/>
                </a:solidFill>
                <a:ea typeface="Times New Roman" panose="02020603050405020304" pitchFamily="18" charset="0"/>
              </a:rPr>
              <a:t> </a:t>
            </a:r>
            <a:r>
              <a:rPr lang="fr-FR" i="1" dirty="0" err="1">
                <a:solidFill>
                  <a:srgbClr val="002060"/>
                </a:solidFill>
                <a:ea typeface="Times New Roman" panose="02020603050405020304" pitchFamily="18" charset="0"/>
              </a:rPr>
              <a:t>Disorders</a:t>
            </a:r>
            <a:r>
              <a:rPr lang="fr-FR" i="1" dirty="0">
                <a:solidFill>
                  <a:srgbClr val="002060"/>
                </a:solidFill>
                <a:ea typeface="Times New Roman" panose="02020603050405020304" pitchFamily="18" charset="0"/>
              </a:rPr>
              <a:t> in </a:t>
            </a:r>
            <a:r>
              <a:rPr lang="fr-FR" i="1" dirty="0" err="1">
                <a:solidFill>
                  <a:srgbClr val="002060"/>
                </a:solidFill>
                <a:ea typeface="Times New Roman" panose="02020603050405020304" pitchFamily="18" charset="0"/>
              </a:rPr>
              <a:t>Religious</a:t>
            </a:r>
            <a:r>
              <a:rPr lang="fr-FR" i="1" dirty="0">
                <a:solidFill>
                  <a:srgbClr val="002060"/>
                </a:solidFill>
                <a:ea typeface="Times New Roman" panose="02020603050405020304" pitchFamily="18" charset="0"/>
              </a:rPr>
              <a:t> </a:t>
            </a:r>
            <a:r>
              <a:rPr lang="fr-FR" i="1" dirty="0" err="1">
                <a:solidFill>
                  <a:srgbClr val="002060"/>
                </a:solidFill>
                <a:ea typeface="Times New Roman" panose="02020603050405020304" pitchFamily="18" charset="0"/>
              </a:rPr>
              <a:t>History</a:t>
            </a:r>
            <a:r>
              <a:rPr lang="fr-FR" i="1" dirty="0">
                <a:solidFill>
                  <a:srgbClr val="002060"/>
                </a:solidFill>
                <a:ea typeface="Times New Roman" panose="02020603050405020304" pitchFamily="18" charset="0"/>
              </a:rPr>
              <a:t> </a:t>
            </a:r>
            <a:r>
              <a:rPr lang="fr-FR" i="1" dirty="0" err="1">
                <a:solidFill>
                  <a:srgbClr val="002060"/>
                </a:solidFill>
                <a:ea typeface="Times New Roman" panose="02020603050405020304" pitchFamily="18" charset="0"/>
              </a:rPr>
              <a:t>Considered</a:t>
            </a:r>
            <a:r>
              <a:rPr lang="fr-FR" i="1" dirty="0">
                <a:solidFill>
                  <a:srgbClr val="002060"/>
                </a:solidFill>
                <a:ea typeface="Times New Roman" panose="02020603050405020304" pitchFamily="18" charset="0"/>
              </a:rPr>
              <a:t> - </a:t>
            </a:r>
            <a:r>
              <a:rPr lang="fr-FR" i="1" dirty="0" err="1">
                <a:solidFill>
                  <a:srgbClr val="002060"/>
                </a:solidFill>
                <a:ea typeface="Times New Roman" panose="02020603050405020304" pitchFamily="18" charset="0"/>
              </a:rPr>
              <a:t>Oct</a:t>
            </a:r>
            <a:r>
              <a:rPr lang="fr-FR" i="1" dirty="0">
                <a:solidFill>
                  <a:srgbClr val="002060"/>
                </a:solidFill>
                <a:ea typeface="Times New Roman" panose="02020603050405020304" pitchFamily="18" charset="0"/>
              </a:rPr>
              <a:t> 2012,</a:t>
            </a:r>
          </a:p>
          <a:p>
            <a:pPr marL="91440" algn="just" eaLnBrk="0" fontAlgn="base" hangingPunct="0">
              <a:spcAft>
                <a:spcPts val="0"/>
              </a:spcAft>
            </a:pPr>
            <a:r>
              <a:rPr lang="fr-FR" i="1" dirty="0">
                <a:solidFill>
                  <a:srgbClr val="002060"/>
                </a:solidFill>
                <a:ea typeface="Times New Roman" panose="02020603050405020304" pitchFamily="18" charset="0"/>
              </a:rPr>
              <a:t> </a:t>
            </a:r>
            <a:r>
              <a:rPr lang="fr-FR" i="1" dirty="0">
                <a:solidFill>
                  <a:srgbClr val="002060"/>
                </a:solidFill>
                <a:ea typeface="Times New Roman" panose="02020603050405020304" pitchFamily="18" charset="0"/>
                <a:hlinkClick r:id="rId2"/>
              </a:rPr>
              <a:t>http://neuro.psychiatryonline.org/doi/full/10.1176/appi.neuropsych.11090214</a:t>
            </a:r>
            <a:r>
              <a:rPr lang="fr-FR" i="1" dirty="0">
                <a:solidFill>
                  <a:srgbClr val="002060"/>
                </a:solidFill>
                <a:ea typeface="Times New Roman" panose="02020603050405020304" pitchFamily="18" charset="0"/>
              </a:rPr>
              <a:t> </a:t>
            </a:r>
          </a:p>
          <a:p>
            <a:pPr marL="91440" algn="just" eaLnBrk="0" fontAlgn="base" hangingPunct="0">
              <a:spcAft>
                <a:spcPts val="0"/>
              </a:spcAft>
            </a:pPr>
            <a:r>
              <a:rPr lang="fr-FR" sz="2400" dirty="0">
                <a:solidFill>
                  <a:srgbClr val="002060"/>
                </a:solidFill>
                <a:ea typeface="Times New Roman" panose="02020603050405020304" pitchFamily="18" charset="0"/>
              </a:rPr>
              <a:t>Les figures religieuses Abraham, Moïse, Jésus et Saint-Paul, analysées d'un point de vue comportemental, neurologique et neuropsychiatrique, révèle que ces personnes ont vécu des expériences semblant avoir été des manifestations de </a:t>
            </a:r>
            <a:r>
              <a:rPr lang="fr-FR" sz="2400" i="1" dirty="0">
                <a:solidFill>
                  <a:srgbClr val="002060"/>
                </a:solidFill>
                <a:ea typeface="Times New Roman" panose="02020603050405020304" pitchFamily="18" charset="0"/>
              </a:rPr>
              <a:t>troubles psychotiques primaires ou associés à un trouble de l’humeur</a:t>
            </a:r>
            <a:r>
              <a:rPr lang="fr-FR" sz="2400" dirty="0">
                <a:solidFill>
                  <a:srgbClr val="002060"/>
                </a:solidFill>
                <a:ea typeface="Times New Roman" panose="02020603050405020304" pitchFamily="18" charset="0"/>
              </a:rPr>
              <a:t>. Pour eux, ces figures religieuses, les plus importantes de la civilisation, auraient eu des </a:t>
            </a:r>
            <a:r>
              <a:rPr lang="fr-FR" sz="2400" i="1" dirty="0">
                <a:solidFill>
                  <a:srgbClr val="002060"/>
                </a:solidFill>
                <a:ea typeface="Times New Roman" panose="02020603050405020304" pitchFamily="18" charset="0"/>
              </a:rPr>
              <a:t>symptômes psychotiques</a:t>
            </a:r>
            <a:r>
              <a:rPr lang="fr-FR" sz="2400" dirty="0">
                <a:solidFill>
                  <a:srgbClr val="002060"/>
                </a:solidFill>
                <a:ea typeface="Times New Roman" panose="02020603050405020304" pitchFamily="18" charset="0"/>
              </a:rPr>
              <a:t>, ayant inspiré leurs révélations.</a:t>
            </a:r>
          </a:p>
        </p:txBody>
      </p:sp>
      <p:sp>
        <p:nvSpPr>
          <p:cNvPr id="7" name="ZoneTexte 6">
            <a:extLst>
              <a:ext uri="{FF2B5EF4-FFF2-40B4-BE49-F238E27FC236}">
                <a16:creationId xmlns:a16="http://schemas.microsoft.com/office/drawing/2014/main" id="{63EC9708-937A-410E-AB03-00E3CBD69FED}"/>
              </a:ext>
            </a:extLst>
          </p:cNvPr>
          <p:cNvSpPr txBox="1"/>
          <p:nvPr/>
        </p:nvSpPr>
        <p:spPr>
          <a:xfrm>
            <a:off x="83820" y="4284332"/>
            <a:ext cx="12024359" cy="2492990"/>
          </a:xfrm>
          <a:prstGeom prst="rect">
            <a:avLst/>
          </a:prstGeom>
          <a:noFill/>
        </p:spPr>
        <p:txBody>
          <a:bodyPr wrap="square" rtlCol="0">
            <a:spAutoFit/>
          </a:bodyPr>
          <a:lstStyle/>
          <a:p>
            <a:pPr algn="just"/>
            <a:r>
              <a:rPr lang="fr-FR" sz="2400" b="1" dirty="0">
                <a:solidFill>
                  <a:srgbClr val="002060"/>
                </a:solidFill>
              </a:rPr>
              <a:t>Abraham</a:t>
            </a:r>
          </a:p>
          <a:p>
            <a:pPr algn="just"/>
            <a:r>
              <a:rPr lang="fr-FR" sz="2400" dirty="0">
                <a:solidFill>
                  <a:srgbClr val="002060"/>
                </a:solidFill>
              </a:rPr>
              <a:t>La Bible est la plus ancienne source d'informations sur la vie d'Abraham, le patriarche du judaïsme, du christianisme et de l'islam. L'existence historique d'Abraham, entre 2000 et 1630 avant notre ère, fait l'objet d'une controverse académique. Il est décrit comme ayant eu des expériences mystiques interactives (hallucinations) de nature auditive et visuelle (+). </a:t>
            </a:r>
          </a:p>
          <a:p>
            <a:pPr algn="just"/>
            <a:endParaRPr lang="fr-FR" dirty="0"/>
          </a:p>
          <a:p>
            <a:pPr algn="just"/>
            <a:r>
              <a:rPr lang="fr-FR" dirty="0"/>
              <a:t>(+) Genèse 12: 1-3; 12: 7; 13:14; 15: 1-11; 17: 1–21; 22: 1–2; 22: 11-12.</a:t>
            </a:r>
          </a:p>
        </p:txBody>
      </p:sp>
    </p:spTree>
    <p:extLst>
      <p:ext uri="{BB962C8B-B14F-4D97-AF65-F5344CB8AC3E}">
        <p14:creationId xmlns:p14="http://schemas.microsoft.com/office/powerpoint/2010/main" val="1480417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262E06F4-808E-473A-B91D-D1BE0C6732A1}"/>
              </a:ext>
            </a:extLst>
          </p:cNvPr>
          <p:cNvSpPr>
            <a:spLocks noGrp="1"/>
          </p:cNvSpPr>
          <p:nvPr>
            <p:ph type="ftr" sz="quarter" idx="11"/>
          </p:nvPr>
        </p:nvSpPr>
        <p:spPr>
          <a:xfrm>
            <a:off x="4722607" y="6430234"/>
            <a:ext cx="3420035" cy="365125"/>
          </a:xfrm>
        </p:spPr>
        <p:txBody>
          <a:bodyPr/>
          <a:lstStyle/>
          <a:p>
            <a:r>
              <a:rPr lang="fr-FR"/>
              <a:t>Les religions à l'épreuve de l'esprit critique</a:t>
            </a:r>
          </a:p>
        </p:txBody>
      </p:sp>
      <p:sp>
        <p:nvSpPr>
          <p:cNvPr id="3" name="Espace réservé du numéro de diapositive 2">
            <a:extLst>
              <a:ext uri="{FF2B5EF4-FFF2-40B4-BE49-F238E27FC236}">
                <a16:creationId xmlns:a16="http://schemas.microsoft.com/office/drawing/2014/main" id="{A0219B42-2666-43E1-8863-4DAB9D5C4B91}"/>
              </a:ext>
            </a:extLst>
          </p:cNvPr>
          <p:cNvSpPr>
            <a:spLocks noGrp="1"/>
          </p:cNvSpPr>
          <p:nvPr>
            <p:ph type="sldNum" sz="quarter" idx="12"/>
          </p:nvPr>
        </p:nvSpPr>
        <p:spPr>
          <a:xfrm>
            <a:off x="11209467" y="6334835"/>
            <a:ext cx="671457" cy="365125"/>
          </a:xfrm>
        </p:spPr>
        <p:txBody>
          <a:bodyPr/>
          <a:lstStyle/>
          <a:p>
            <a:fld id="{82ED24CB-F714-4C55-80A9-09136448B171}" type="slidenum">
              <a:rPr lang="fr-FR" smtClean="0"/>
              <a:t>7</a:t>
            </a:fld>
            <a:endParaRPr lang="fr-FR"/>
          </a:p>
        </p:txBody>
      </p:sp>
      <p:sp>
        <p:nvSpPr>
          <p:cNvPr id="4" name="ZoneTexte 3">
            <a:extLst>
              <a:ext uri="{FF2B5EF4-FFF2-40B4-BE49-F238E27FC236}">
                <a16:creationId xmlns:a16="http://schemas.microsoft.com/office/drawing/2014/main" id="{5EFEA594-CEE4-4F39-B036-17FC25A44686}"/>
              </a:ext>
            </a:extLst>
          </p:cNvPr>
          <p:cNvSpPr txBox="1"/>
          <p:nvPr/>
        </p:nvSpPr>
        <p:spPr>
          <a:xfrm>
            <a:off x="236668" y="236668"/>
            <a:ext cx="9499003" cy="461665"/>
          </a:xfrm>
          <a:prstGeom prst="rect">
            <a:avLst/>
          </a:prstGeom>
          <a:noFill/>
        </p:spPr>
        <p:txBody>
          <a:bodyPr wrap="square" rtlCol="0">
            <a:spAutoFit/>
          </a:bodyPr>
          <a:lstStyle/>
          <a:p>
            <a:r>
              <a:rPr lang="fr-FR" sz="2400" b="1" dirty="0">
                <a:solidFill>
                  <a:srgbClr val="002060"/>
                </a:solidFill>
              </a:rPr>
              <a:t>D. La psychologie des prophètes (point de vue rationaliste)</a:t>
            </a:r>
          </a:p>
        </p:txBody>
      </p:sp>
      <p:sp>
        <p:nvSpPr>
          <p:cNvPr id="5" name="ZoneTexte 4">
            <a:extLst>
              <a:ext uri="{FF2B5EF4-FFF2-40B4-BE49-F238E27FC236}">
                <a16:creationId xmlns:a16="http://schemas.microsoft.com/office/drawing/2014/main" id="{D9574DF6-6ED2-46BC-94DF-CE00E9E67583}"/>
              </a:ext>
            </a:extLst>
          </p:cNvPr>
          <p:cNvSpPr txBox="1"/>
          <p:nvPr/>
        </p:nvSpPr>
        <p:spPr>
          <a:xfrm>
            <a:off x="311973" y="774553"/>
            <a:ext cx="8351982" cy="5724644"/>
          </a:xfrm>
          <a:prstGeom prst="rect">
            <a:avLst/>
          </a:prstGeom>
          <a:noFill/>
        </p:spPr>
        <p:txBody>
          <a:bodyPr wrap="square" rtlCol="0">
            <a:spAutoFit/>
          </a:bodyPr>
          <a:lstStyle/>
          <a:p>
            <a:pPr algn="just"/>
            <a:r>
              <a:rPr lang="fr-FR" sz="2400" b="1" dirty="0">
                <a:solidFill>
                  <a:srgbClr val="002060"/>
                </a:solidFill>
              </a:rPr>
              <a:t>Moïse</a:t>
            </a:r>
          </a:p>
          <a:p>
            <a:pPr algn="just"/>
            <a:r>
              <a:rPr lang="fr-FR" sz="2400" dirty="0">
                <a:solidFill>
                  <a:srgbClr val="002060"/>
                </a:solidFill>
              </a:rPr>
              <a:t>Les récits sur Moïse (se situant entre 1550 et 1200 avant notre ère) incluent de nombreuses informations sur ses antécédents, son fonctionnement, ses croyances, ses actions et ses expériences de perception. Moïse a eu des expériences et des comportements perceptifs qui se rapprochent le plus aujourd'hui des </a:t>
            </a:r>
            <a:r>
              <a:rPr lang="fr-FR" sz="2400" i="1" dirty="0">
                <a:solidFill>
                  <a:srgbClr val="002060"/>
                </a:solidFill>
              </a:rPr>
              <a:t>phénomènes de commandement (hallucinatoire)</a:t>
            </a:r>
            <a:r>
              <a:rPr lang="fr-FR" sz="2400" dirty="0">
                <a:solidFill>
                  <a:srgbClr val="002060"/>
                </a:solidFill>
              </a:rPr>
              <a:t>, et/ou sont définis par l'hypertension, </a:t>
            </a:r>
            <a:r>
              <a:rPr lang="fr-FR" sz="2400" i="1" dirty="0">
                <a:solidFill>
                  <a:srgbClr val="002060"/>
                </a:solidFill>
              </a:rPr>
              <a:t>l'hyper-religiosité</a:t>
            </a:r>
            <a:r>
              <a:rPr lang="fr-FR" sz="2400" dirty="0">
                <a:solidFill>
                  <a:srgbClr val="002060"/>
                </a:solidFill>
              </a:rPr>
              <a:t>, la </a:t>
            </a:r>
            <a:r>
              <a:rPr lang="fr-FR" sz="2400" i="1" dirty="0">
                <a:solidFill>
                  <a:srgbClr val="002060"/>
                </a:solidFill>
              </a:rPr>
              <a:t>grandiosité</a:t>
            </a:r>
            <a:r>
              <a:rPr lang="fr-FR" sz="2400" dirty="0">
                <a:solidFill>
                  <a:srgbClr val="002060"/>
                </a:solidFill>
              </a:rPr>
              <a:t>, les </a:t>
            </a:r>
            <a:r>
              <a:rPr lang="fr-FR" sz="2400" i="1" dirty="0">
                <a:solidFill>
                  <a:srgbClr val="002060"/>
                </a:solidFill>
              </a:rPr>
              <a:t>délires</a:t>
            </a:r>
            <a:r>
              <a:rPr lang="fr-FR" sz="2400" dirty="0">
                <a:solidFill>
                  <a:srgbClr val="002060"/>
                </a:solidFill>
              </a:rPr>
              <a:t>, la </a:t>
            </a:r>
            <a:r>
              <a:rPr lang="fr-FR" sz="2400" i="1" dirty="0">
                <a:solidFill>
                  <a:srgbClr val="002060"/>
                </a:solidFill>
              </a:rPr>
              <a:t>paranoïa</a:t>
            </a:r>
            <a:r>
              <a:rPr lang="fr-FR" sz="2400" dirty="0">
                <a:solidFill>
                  <a:srgbClr val="002060"/>
                </a:solidFill>
              </a:rPr>
              <a:t>, la </a:t>
            </a:r>
            <a:r>
              <a:rPr lang="fr-FR" sz="2400" i="1" dirty="0">
                <a:solidFill>
                  <a:srgbClr val="002060"/>
                </a:solidFill>
              </a:rPr>
              <a:t>pensée référentielle </a:t>
            </a:r>
            <a:r>
              <a:rPr lang="fr-FR" sz="2400" dirty="0">
                <a:solidFill>
                  <a:srgbClr val="002060"/>
                </a:solidFill>
              </a:rPr>
              <a:t>(°) et la </a:t>
            </a:r>
            <a:r>
              <a:rPr lang="fr-FR" sz="2400" i="1" dirty="0">
                <a:solidFill>
                  <a:srgbClr val="002060"/>
                </a:solidFill>
              </a:rPr>
              <a:t>phobie</a:t>
            </a:r>
            <a:r>
              <a:rPr lang="fr-FR" sz="2400" dirty="0">
                <a:solidFill>
                  <a:srgbClr val="002060"/>
                </a:solidFill>
              </a:rPr>
              <a:t> (à propos des personnes regardant son visage) (+).</a:t>
            </a:r>
          </a:p>
          <a:p>
            <a:pPr algn="just"/>
            <a:endParaRPr lang="fr-FR" dirty="0">
              <a:solidFill>
                <a:srgbClr val="002060"/>
              </a:solidFill>
            </a:endParaRPr>
          </a:p>
          <a:p>
            <a:pPr algn="just"/>
            <a:r>
              <a:rPr lang="fr-FR" dirty="0">
                <a:solidFill>
                  <a:srgbClr val="002060"/>
                </a:solidFill>
              </a:rPr>
              <a:t>(°) pensée donnant une signification personnelle aux évènements aléatoires.</a:t>
            </a:r>
          </a:p>
          <a:p>
            <a:pPr algn="just"/>
            <a:endParaRPr lang="fr-FR" dirty="0"/>
          </a:p>
          <a:p>
            <a:pPr algn="just"/>
            <a:r>
              <a:rPr lang="fr-FR" dirty="0"/>
              <a:t>(+) Hallucinations auditives et visuelles de nature grandiose avec un contenu de pensée délirant : Exode 3:2; Exode 33:21-23 en rapport avec 34:5-6, Type paranoïaque (sous-type PS): Exode 32:25-29, Phobie: Exode 34:33, Processus de pensée référentiels: Exode 8: 12-13, 8:31, 9:23, 9:33, 10: 13-15, 10:22 (tempête de sable possible).</a:t>
            </a:r>
            <a:endParaRPr lang="fr-FR" dirty="0">
              <a:solidFill>
                <a:srgbClr val="002060"/>
              </a:solidFill>
            </a:endParaRPr>
          </a:p>
        </p:txBody>
      </p:sp>
      <p:pic>
        <p:nvPicPr>
          <p:cNvPr id="7" name="Image 6" descr="Une image contenant intérieur&#10;&#10;Description générée automatiquement">
            <a:extLst>
              <a:ext uri="{FF2B5EF4-FFF2-40B4-BE49-F238E27FC236}">
                <a16:creationId xmlns:a16="http://schemas.microsoft.com/office/drawing/2014/main" id="{41DFF14E-B45B-444F-856E-054B4CF6B7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64893" y="3158567"/>
            <a:ext cx="1885950" cy="2428875"/>
          </a:xfrm>
          <a:prstGeom prst="rect">
            <a:avLst/>
          </a:prstGeom>
        </p:spPr>
      </p:pic>
      <p:pic>
        <p:nvPicPr>
          <p:cNvPr id="9" name="Image 8" descr="Une image contenant eau, sport&#10;&#10;Description générée automatiquement">
            <a:extLst>
              <a:ext uri="{FF2B5EF4-FFF2-40B4-BE49-F238E27FC236}">
                <a16:creationId xmlns:a16="http://schemas.microsoft.com/office/drawing/2014/main" id="{E728585C-7021-4503-8B0D-5729654756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3393" y="1182427"/>
            <a:ext cx="3028950" cy="1514475"/>
          </a:xfrm>
          <a:prstGeom prst="rect">
            <a:avLst/>
          </a:prstGeom>
        </p:spPr>
      </p:pic>
      <p:sp>
        <p:nvSpPr>
          <p:cNvPr id="10" name="ZoneTexte 9">
            <a:extLst>
              <a:ext uri="{FF2B5EF4-FFF2-40B4-BE49-F238E27FC236}">
                <a16:creationId xmlns:a16="http://schemas.microsoft.com/office/drawing/2014/main" id="{EDBFA7F9-EC03-4005-8CAC-131C7282C3A3}"/>
              </a:ext>
            </a:extLst>
          </p:cNvPr>
          <p:cNvSpPr txBox="1"/>
          <p:nvPr/>
        </p:nvSpPr>
        <p:spPr>
          <a:xfrm>
            <a:off x="10079066" y="2696902"/>
            <a:ext cx="1042338" cy="369332"/>
          </a:xfrm>
          <a:prstGeom prst="rect">
            <a:avLst/>
          </a:prstGeom>
          <a:noFill/>
        </p:spPr>
        <p:txBody>
          <a:bodyPr wrap="none" rtlCol="0">
            <a:spAutoFit/>
          </a:bodyPr>
          <a:lstStyle/>
          <a:p>
            <a:pPr algn="ctr"/>
            <a:r>
              <a:rPr lang="fr-FR" dirty="0">
                <a:solidFill>
                  <a:srgbClr val="002060"/>
                </a:solidFill>
              </a:rPr>
              <a:t>Abraham</a:t>
            </a:r>
          </a:p>
        </p:txBody>
      </p:sp>
      <p:sp>
        <p:nvSpPr>
          <p:cNvPr id="11" name="ZoneTexte 10">
            <a:extLst>
              <a:ext uri="{FF2B5EF4-FFF2-40B4-BE49-F238E27FC236}">
                <a16:creationId xmlns:a16="http://schemas.microsoft.com/office/drawing/2014/main" id="{90DDFA6B-DE9D-4900-A5C6-F81486EC747B}"/>
              </a:ext>
            </a:extLst>
          </p:cNvPr>
          <p:cNvSpPr txBox="1"/>
          <p:nvPr/>
        </p:nvSpPr>
        <p:spPr>
          <a:xfrm>
            <a:off x="10126995" y="5618234"/>
            <a:ext cx="761747" cy="369332"/>
          </a:xfrm>
          <a:prstGeom prst="rect">
            <a:avLst/>
          </a:prstGeom>
          <a:noFill/>
        </p:spPr>
        <p:txBody>
          <a:bodyPr wrap="none" rtlCol="0">
            <a:spAutoFit/>
          </a:bodyPr>
          <a:lstStyle/>
          <a:p>
            <a:pPr algn="ctr"/>
            <a:r>
              <a:rPr lang="fr-FR" dirty="0">
                <a:solidFill>
                  <a:srgbClr val="002060"/>
                </a:solidFill>
              </a:rPr>
              <a:t>Moïse</a:t>
            </a:r>
          </a:p>
        </p:txBody>
      </p:sp>
    </p:spTree>
    <p:extLst>
      <p:ext uri="{BB962C8B-B14F-4D97-AF65-F5344CB8AC3E}">
        <p14:creationId xmlns:p14="http://schemas.microsoft.com/office/powerpoint/2010/main" val="2343557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18E3D013-3058-4238-9563-3796A3C51BEE}"/>
              </a:ext>
            </a:extLst>
          </p:cNvPr>
          <p:cNvSpPr>
            <a:spLocks noGrp="1"/>
          </p:cNvSpPr>
          <p:nvPr>
            <p:ph type="ftr" sz="quarter" idx="11"/>
          </p:nvPr>
        </p:nvSpPr>
        <p:spPr>
          <a:xfrm>
            <a:off x="5905947" y="6438769"/>
            <a:ext cx="3355489" cy="365125"/>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575C58A1-D908-4CAC-9849-118C3E6539E7}"/>
              </a:ext>
            </a:extLst>
          </p:cNvPr>
          <p:cNvSpPr>
            <a:spLocks noGrp="1"/>
          </p:cNvSpPr>
          <p:nvPr>
            <p:ph type="sldNum" sz="quarter" idx="12"/>
          </p:nvPr>
        </p:nvSpPr>
        <p:spPr/>
        <p:txBody>
          <a:bodyPr/>
          <a:lstStyle/>
          <a:p>
            <a:fld id="{82ED24CB-F714-4C55-80A9-09136448B171}" type="slidenum">
              <a:rPr lang="fr-FR" smtClean="0"/>
              <a:t>8</a:t>
            </a:fld>
            <a:endParaRPr lang="fr-FR"/>
          </a:p>
        </p:txBody>
      </p:sp>
      <p:sp>
        <p:nvSpPr>
          <p:cNvPr id="4" name="ZoneTexte 3">
            <a:extLst>
              <a:ext uri="{FF2B5EF4-FFF2-40B4-BE49-F238E27FC236}">
                <a16:creationId xmlns:a16="http://schemas.microsoft.com/office/drawing/2014/main" id="{1A9A228D-30EC-4378-8AE0-7E87A2E03EFC}"/>
              </a:ext>
            </a:extLst>
          </p:cNvPr>
          <p:cNvSpPr txBox="1"/>
          <p:nvPr/>
        </p:nvSpPr>
        <p:spPr>
          <a:xfrm>
            <a:off x="189773" y="236034"/>
            <a:ext cx="9499003" cy="461665"/>
          </a:xfrm>
          <a:prstGeom prst="rect">
            <a:avLst/>
          </a:prstGeom>
          <a:noFill/>
        </p:spPr>
        <p:txBody>
          <a:bodyPr wrap="square" rtlCol="0">
            <a:spAutoFit/>
          </a:bodyPr>
          <a:lstStyle/>
          <a:p>
            <a:r>
              <a:rPr lang="fr-FR" sz="2400" b="1" dirty="0">
                <a:solidFill>
                  <a:srgbClr val="002060"/>
                </a:solidFill>
              </a:rPr>
              <a:t>D. La psychologie des prophètes (point de vue rationaliste)</a:t>
            </a:r>
          </a:p>
        </p:txBody>
      </p:sp>
      <p:sp>
        <p:nvSpPr>
          <p:cNvPr id="5" name="ZoneTexte 4">
            <a:extLst>
              <a:ext uri="{FF2B5EF4-FFF2-40B4-BE49-F238E27FC236}">
                <a16:creationId xmlns:a16="http://schemas.microsoft.com/office/drawing/2014/main" id="{FBEF4BBE-BDBE-4A0C-8B3A-AB71C329A9D0}"/>
              </a:ext>
            </a:extLst>
          </p:cNvPr>
          <p:cNvSpPr txBox="1"/>
          <p:nvPr/>
        </p:nvSpPr>
        <p:spPr>
          <a:xfrm>
            <a:off x="189773" y="704941"/>
            <a:ext cx="1290918" cy="461665"/>
          </a:xfrm>
          <a:prstGeom prst="rect">
            <a:avLst/>
          </a:prstGeom>
          <a:noFill/>
        </p:spPr>
        <p:txBody>
          <a:bodyPr wrap="square" rtlCol="0">
            <a:spAutoFit/>
          </a:bodyPr>
          <a:lstStyle/>
          <a:p>
            <a:r>
              <a:rPr lang="fr-FR" sz="2400" b="1" dirty="0">
                <a:solidFill>
                  <a:srgbClr val="002060"/>
                </a:solidFill>
              </a:rPr>
              <a:t>Jésus</a:t>
            </a:r>
          </a:p>
        </p:txBody>
      </p:sp>
      <p:pic>
        <p:nvPicPr>
          <p:cNvPr id="7" name="Image 6" descr="Une image contenant personne, homme&#10;&#10;Description générée automatiquement">
            <a:extLst>
              <a:ext uri="{FF2B5EF4-FFF2-40B4-BE49-F238E27FC236}">
                <a16:creationId xmlns:a16="http://schemas.microsoft.com/office/drawing/2014/main" id="{7C5300FA-A3F8-4FF5-B165-CEACE7BD04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21732" y="3005083"/>
            <a:ext cx="1905000" cy="1428750"/>
          </a:xfrm>
          <a:prstGeom prst="rect">
            <a:avLst/>
          </a:prstGeom>
        </p:spPr>
      </p:pic>
      <p:pic>
        <p:nvPicPr>
          <p:cNvPr id="9" name="Image 8" descr="Une image contenant habits&#10;&#10;Description générée automatiquement">
            <a:extLst>
              <a:ext uri="{FF2B5EF4-FFF2-40B4-BE49-F238E27FC236}">
                <a16:creationId xmlns:a16="http://schemas.microsoft.com/office/drawing/2014/main" id="{B22CB27D-BA19-4EB1-9901-9C555E659E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97102" y="785308"/>
            <a:ext cx="2905125" cy="1571625"/>
          </a:xfrm>
          <a:prstGeom prst="rect">
            <a:avLst/>
          </a:prstGeom>
        </p:spPr>
      </p:pic>
      <p:sp>
        <p:nvSpPr>
          <p:cNvPr id="10" name="ZoneTexte 9">
            <a:extLst>
              <a:ext uri="{FF2B5EF4-FFF2-40B4-BE49-F238E27FC236}">
                <a16:creationId xmlns:a16="http://schemas.microsoft.com/office/drawing/2014/main" id="{CCE049B2-91AA-4072-99EE-079DF5F8A821}"/>
              </a:ext>
            </a:extLst>
          </p:cNvPr>
          <p:cNvSpPr txBox="1"/>
          <p:nvPr/>
        </p:nvSpPr>
        <p:spPr>
          <a:xfrm>
            <a:off x="10297269" y="2443908"/>
            <a:ext cx="675185" cy="369332"/>
          </a:xfrm>
          <a:prstGeom prst="rect">
            <a:avLst/>
          </a:prstGeom>
          <a:noFill/>
        </p:spPr>
        <p:txBody>
          <a:bodyPr wrap="none" rtlCol="0">
            <a:spAutoFit/>
          </a:bodyPr>
          <a:lstStyle/>
          <a:p>
            <a:pPr algn="ctr"/>
            <a:r>
              <a:rPr lang="fr-FR" dirty="0">
                <a:solidFill>
                  <a:srgbClr val="002060"/>
                </a:solidFill>
              </a:rPr>
              <a:t>Jésus</a:t>
            </a:r>
          </a:p>
        </p:txBody>
      </p:sp>
      <p:sp>
        <p:nvSpPr>
          <p:cNvPr id="11" name="ZoneTexte 10">
            <a:extLst>
              <a:ext uri="{FF2B5EF4-FFF2-40B4-BE49-F238E27FC236}">
                <a16:creationId xmlns:a16="http://schemas.microsoft.com/office/drawing/2014/main" id="{A88E8861-B97C-4907-BDED-B7A7E448648E}"/>
              </a:ext>
            </a:extLst>
          </p:cNvPr>
          <p:cNvSpPr txBox="1"/>
          <p:nvPr/>
        </p:nvSpPr>
        <p:spPr>
          <a:xfrm>
            <a:off x="10067788" y="4441010"/>
            <a:ext cx="1412887" cy="369332"/>
          </a:xfrm>
          <a:prstGeom prst="rect">
            <a:avLst/>
          </a:prstGeom>
          <a:noFill/>
        </p:spPr>
        <p:txBody>
          <a:bodyPr wrap="none" rtlCol="0">
            <a:spAutoFit/>
          </a:bodyPr>
          <a:lstStyle/>
          <a:p>
            <a:pPr algn="ctr"/>
            <a:r>
              <a:rPr lang="fr-FR" dirty="0">
                <a:solidFill>
                  <a:srgbClr val="002060"/>
                </a:solidFill>
              </a:rPr>
              <a:t>Paul de Tarse</a:t>
            </a:r>
          </a:p>
        </p:txBody>
      </p:sp>
      <p:sp>
        <p:nvSpPr>
          <p:cNvPr id="12" name="ZoneTexte 11">
            <a:extLst>
              <a:ext uri="{FF2B5EF4-FFF2-40B4-BE49-F238E27FC236}">
                <a16:creationId xmlns:a16="http://schemas.microsoft.com/office/drawing/2014/main" id="{E468673D-FBB7-46EC-9586-D6025A3395F9}"/>
              </a:ext>
            </a:extLst>
          </p:cNvPr>
          <p:cNvSpPr txBox="1"/>
          <p:nvPr/>
        </p:nvSpPr>
        <p:spPr>
          <a:xfrm>
            <a:off x="111162" y="1166607"/>
            <a:ext cx="8892989" cy="4247317"/>
          </a:xfrm>
          <a:prstGeom prst="rect">
            <a:avLst/>
          </a:prstGeom>
          <a:noFill/>
        </p:spPr>
        <p:txBody>
          <a:bodyPr wrap="square" rtlCol="0">
            <a:spAutoFit/>
          </a:bodyPr>
          <a:lstStyle/>
          <a:p>
            <a:pPr algn="just" eaLnBrk="0" fontAlgn="base" hangingPunct="0"/>
            <a:r>
              <a:rPr lang="fr-FR" sz="2400" dirty="0">
                <a:solidFill>
                  <a:srgbClr val="002060"/>
                </a:solidFill>
              </a:rPr>
              <a:t>Jésus est la figure fondatrice du christianisme, qui aurait vécu entre 7 et 2 avant notre ère et entre 26 et 36 apr. Le Nouveau Testament (NT) rappelle que Jésus a expérimenté et montré un comportement ressemblant beaucoup au phénomène défini par des </a:t>
            </a:r>
            <a:r>
              <a:rPr lang="fr-FR" sz="2400" i="1" dirty="0">
                <a:solidFill>
                  <a:srgbClr val="002060"/>
                </a:solidFill>
              </a:rPr>
              <a:t>délires</a:t>
            </a:r>
            <a:r>
              <a:rPr lang="fr-FR" sz="2400" dirty="0">
                <a:solidFill>
                  <a:srgbClr val="002060"/>
                </a:solidFill>
              </a:rPr>
              <a:t>, </a:t>
            </a:r>
            <a:r>
              <a:rPr lang="fr-FR" sz="2400" i="1" dirty="0">
                <a:solidFill>
                  <a:srgbClr val="002060"/>
                </a:solidFill>
              </a:rPr>
              <a:t>pensée référentielle</a:t>
            </a:r>
            <a:r>
              <a:rPr lang="fr-FR" sz="2400" dirty="0">
                <a:solidFill>
                  <a:srgbClr val="002060"/>
                </a:solidFill>
              </a:rPr>
              <a:t>, </a:t>
            </a:r>
            <a:r>
              <a:rPr lang="fr-FR" sz="2400" i="1" dirty="0">
                <a:solidFill>
                  <a:srgbClr val="002060"/>
                </a:solidFill>
              </a:rPr>
              <a:t>contenu de pensée de type paranoïde</a:t>
            </a:r>
            <a:r>
              <a:rPr lang="fr-FR" sz="2400" dirty="0">
                <a:solidFill>
                  <a:srgbClr val="002060"/>
                </a:solidFill>
              </a:rPr>
              <a:t>, et l'</a:t>
            </a:r>
            <a:r>
              <a:rPr lang="fr-FR" sz="2400" i="1" dirty="0">
                <a:solidFill>
                  <a:srgbClr val="002060"/>
                </a:solidFill>
              </a:rPr>
              <a:t>hyper-religiosité </a:t>
            </a:r>
            <a:r>
              <a:rPr lang="fr-FR" sz="2400" dirty="0">
                <a:solidFill>
                  <a:srgbClr val="002060"/>
                </a:solidFill>
              </a:rPr>
              <a:t>(°). </a:t>
            </a:r>
          </a:p>
          <a:p>
            <a:pPr algn="just" eaLnBrk="0" fontAlgn="base" hangingPunct="0"/>
            <a:r>
              <a:rPr lang="fr-FR" dirty="0">
                <a:solidFill>
                  <a:srgbClr val="002060"/>
                </a:solidFill>
              </a:rPr>
              <a:t>Comme Moïse, il ne semblait pas non plus avoir de signes ou de symptômes de désorganisation, de symptômes psychiatriques négatifs, de troubles cognitifs ou de symptômes de troubles de l'humeur débilitants.</a:t>
            </a:r>
          </a:p>
          <a:p>
            <a:pPr algn="just" eaLnBrk="0" fontAlgn="base" hangingPunct="0"/>
            <a:r>
              <a:rPr lang="fr-FR" sz="2400" dirty="0">
                <a:solidFill>
                  <a:srgbClr val="002060"/>
                </a:solidFill>
              </a:rPr>
              <a:t>Il existe un parallèle potentiel entre les croyances et le comportement de Jésus, menant à sa mort, et ceux de celui qui prémédite une forme de suicide par procuration.</a:t>
            </a:r>
          </a:p>
        </p:txBody>
      </p:sp>
      <p:sp>
        <p:nvSpPr>
          <p:cNvPr id="13" name="ZoneTexte 12">
            <a:extLst>
              <a:ext uri="{FF2B5EF4-FFF2-40B4-BE49-F238E27FC236}">
                <a16:creationId xmlns:a16="http://schemas.microsoft.com/office/drawing/2014/main" id="{6CA80A6A-B5E8-405C-A934-6CCAD15E04F9}"/>
              </a:ext>
            </a:extLst>
          </p:cNvPr>
          <p:cNvSpPr txBox="1"/>
          <p:nvPr/>
        </p:nvSpPr>
        <p:spPr>
          <a:xfrm>
            <a:off x="111162" y="5608755"/>
            <a:ext cx="11844170" cy="1200329"/>
          </a:xfrm>
          <a:prstGeom prst="rect">
            <a:avLst/>
          </a:prstGeom>
          <a:noFill/>
        </p:spPr>
        <p:txBody>
          <a:bodyPr wrap="square" rtlCol="0">
            <a:spAutoFit/>
          </a:bodyPr>
          <a:lstStyle/>
          <a:p>
            <a:pPr algn="just"/>
            <a:r>
              <a:rPr lang="fr-FR" dirty="0"/>
              <a:t>(°) Contenu de la pensée de type paranoïaque (sous-type PS) : Matthieu 10:34-39, 16:21-23, 24:4-27; Marc 13:5-6; Luc 10:19; Jean 3:18; Jean 14.6-11. Hallucinations auditives et visuelles : Matthieu 3:16-17, 4:3-11; Luc 10:18; Jean 6:46, 8:26, 8:38–40, 12:28–29. Processus de pensée référentielle: Mark 4:38–40; Luc 18:31.</a:t>
            </a:r>
          </a:p>
          <a:p>
            <a:endParaRPr lang="fr-FR" dirty="0"/>
          </a:p>
        </p:txBody>
      </p:sp>
    </p:spTree>
    <p:extLst>
      <p:ext uri="{BB962C8B-B14F-4D97-AF65-F5344CB8AC3E}">
        <p14:creationId xmlns:p14="http://schemas.microsoft.com/office/powerpoint/2010/main" val="3111607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AB33017A-7064-4242-A7FF-B78F08CD2040}"/>
              </a:ext>
            </a:extLst>
          </p:cNvPr>
          <p:cNvSpPr>
            <a:spLocks noGrp="1"/>
          </p:cNvSpPr>
          <p:nvPr>
            <p:ph type="ftr" sz="quarter" idx="11"/>
          </p:nvPr>
        </p:nvSpPr>
        <p:spPr>
          <a:xfrm>
            <a:off x="5507914" y="6439403"/>
            <a:ext cx="2871395" cy="365125"/>
          </a:xfrm>
        </p:spPr>
        <p:txBody>
          <a:bodyPr/>
          <a:lstStyle/>
          <a:p>
            <a:r>
              <a:rPr lang="fr-FR" dirty="0"/>
              <a:t>Les religions à l'épreuve de l'esprit critique</a:t>
            </a:r>
          </a:p>
        </p:txBody>
      </p:sp>
      <p:sp>
        <p:nvSpPr>
          <p:cNvPr id="3" name="Espace réservé du numéro de diapositive 2">
            <a:extLst>
              <a:ext uri="{FF2B5EF4-FFF2-40B4-BE49-F238E27FC236}">
                <a16:creationId xmlns:a16="http://schemas.microsoft.com/office/drawing/2014/main" id="{1BC6399A-0EC7-4943-83CA-93D0CD8366E8}"/>
              </a:ext>
            </a:extLst>
          </p:cNvPr>
          <p:cNvSpPr>
            <a:spLocks noGrp="1"/>
          </p:cNvSpPr>
          <p:nvPr>
            <p:ph type="sldNum" sz="quarter" idx="12"/>
          </p:nvPr>
        </p:nvSpPr>
        <p:spPr/>
        <p:txBody>
          <a:bodyPr/>
          <a:lstStyle/>
          <a:p>
            <a:fld id="{82ED24CB-F714-4C55-80A9-09136448B171}" type="slidenum">
              <a:rPr lang="fr-FR" smtClean="0"/>
              <a:t>9</a:t>
            </a:fld>
            <a:endParaRPr lang="fr-FR"/>
          </a:p>
        </p:txBody>
      </p:sp>
      <p:sp>
        <p:nvSpPr>
          <p:cNvPr id="4" name="ZoneTexte 3">
            <a:extLst>
              <a:ext uri="{FF2B5EF4-FFF2-40B4-BE49-F238E27FC236}">
                <a16:creationId xmlns:a16="http://schemas.microsoft.com/office/drawing/2014/main" id="{32F5A760-FC6D-41D0-B700-971ED39B8AC3}"/>
              </a:ext>
            </a:extLst>
          </p:cNvPr>
          <p:cNvSpPr txBox="1"/>
          <p:nvPr/>
        </p:nvSpPr>
        <p:spPr>
          <a:xfrm>
            <a:off x="189773" y="236034"/>
            <a:ext cx="8093615" cy="468907"/>
          </a:xfrm>
          <a:prstGeom prst="rect">
            <a:avLst/>
          </a:prstGeom>
          <a:noFill/>
        </p:spPr>
        <p:txBody>
          <a:bodyPr wrap="square" rtlCol="0">
            <a:spAutoFit/>
          </a:bodyPr>
          <a:lstStyle/>
          <a:p>
            <a:r>
              <a:rPr lang="fr-FR" sz="2400" b="1" dirty="0">
                <a:solidFill>
                  <a:srgbClr val="002060"/>
                </a:solidFill>
              </a:rPr>
              <a:t>D. La psychologie des prophètes (point de vue rationaliste)</a:t>
            </a:r>
          </a:p>
        </p:txBody>
      </p:sp>
      <p:sp>
        <p:nvSpPr>
          <p:cNvPr id="5" name="ZoneTexte 4">
            <a:extLst>
              <a:ext uri="{FF2B5EF4-FFF2-40B4-BE49-F238E27FC236}">
                <a16:creationId xmlns:a16="http://schemas.microsoft.com/office/drawing/2014/main" id="{A70D750F-8546-4AF2-A1BC-E0DF1C29E5B9}"/>
              </a:ext>
            </a:extLst>
          </p:cNvPr>
          <p:cNvSpPr txBox="1"/>
          <p:nvPr/>
        </p:nvSpPr>
        <p:spPr>
          <a:xfrm>
            <a:off x="189773" y="759231"/>
            <a:ext cx="2510396" cy="461665"/>
          </a:xfrm>
          <a:prstGeom prst="rect">
            <a:avLst/>
          </a:prstGeom>
          <a:noFill/>
        </p:spPr>
        <p:txBody>
          <a:bodyPr wrap="square" rtlCol="0">
            <a:spAutoFit/>
          </a:bodyPr>
          <a:lstStyle/>
          <a:p>
            <a:r>
              <a:rPr lang="fr-FR" sz="2400" b="1" dirty="0">
                <a:solidFill>
                  <a:srgbClr val="002060"/>
                </a:solidFill>
              </a:rPr>
              <a:t>Paul de Tarse</a:t>
            </a:r>
          </a:p>
        </p:txBody>
      </p:sp>
      <p:sp>
        <p:nvSpPr>
          <p:cNvPr id="6" name="ZoneTexte 5">
            <a:extLst>
              <a:ext uri="{FF2B5EF4-FFF2-40B4-BE49-F238E27FC236}">
                <a16:creationId xmlns:a16="http://schemas.microsoft.com/office/drawing/2014/main" id="{B39A414D-2F25-4CB4-99B9-470CDE55F53B}"/>
              </a:ext>
            </a:extLst>
          </p:cNvPr>
          <p:cNvSpPr txBox="1"/>
          <p:nvPr/>
        </p:nvSpPr>
        <p:spPr>
          <a:xfrm>
            <a:off x="92954" y="1275187"/>
            <a:ext cx="9771808" cy="3878730"/>
          </a:xfrm>
          <a:prstGeom prst="rect">
            <a:avLst/>
          </a:prstGeom>
          <a:noFill/>
        </p:spPr>
        <p:txBody>
          <a:bodyPr wrap="square" rtlCol="0">
            <a:spAutoFit/>
          </a:bodyPr>
          <a:lstStyle/>
          <a:p>
            <a:pPr algn="just" eaLnBrk="0" fontAlgn="base" hangingPunct="0"/>
            <a:r>
              <a:rPr lang="fr-FR" sz="2400" dirty="0">
                <a:solidFill>
                  <a:srgbClr val="002060"/>
                </a:solidFill>
              </a:rPr>
              <a:t>Saint Paul a vécu au premier siècle de notre ère. On a supposé que ses expériences religieuses résultaient de l'épilepsie du lobe temporal. Nous pensons qu'il n'est pas nécessaire d'invoquer l'épilepsie pour expliquer ces expériences. L’humeur de St Paul, dans ses lettres, allait </a:t>
            </a:r>
            <a:r>
              <a:rPr lang="fr-FR" sz="2400" i="1" dirty="0">
                <a:solidFill>
                  <a:srgbClr val="002060"/>
                </a:solidFill>
              </a:rPr>
              <a:t>d’extatique à des larmes de chagrin </a:t>
            </a:r>
            <a:r>
              <a:rPr lang="fr-FR" sz="2400" dirty="0">
                <a:solidFill>
                  <a:srgbClr val="002060"/>
                </a:solidFill>
              </a:rPr>
              <a:t>[de douleur, d’affliction, de tristesse], suggérant des </a:t>
            </a:r>
            <a:r>
              <a:rPr lang="fr-FR" sz="2400" i="1" dirty="0">
                <a:solidFill>
                  <a:srgbClr val="002060"/>
                </a:solidFill>
              </a:rPr>
              <a:t>sautes d’humeur marquées </a:t>
            </a:r>
            <a:r>
              <a:rPr lang="fr-FR" sz="2400" dirty="0">
                <a:solidFill>
                  <a:srgbClr val="002060"/>
                </a:solidFill>
              </a:rPr>
              <a:t>[bipolarité ?]. Il a ratifié une abondance </a:t>
            </a:r>
            <a:r>
              <a:rPr lang="fr-FR" sz="2400" i="1" dirty="0">
                <a:solidFill>
                  <a:srgbClr val="002060"/>
                </a:solidFill>
              </a:rPr>
              <a:t>d'expériences perceptuelles auditives et visuelles sublimes </a:t>
            </a:r>
            <a:r>
              <a:rPr lang="fr-FR" sz="2400" dirty="0">
                <a:solidFill>
                  <a:srgbClr val="002060"/>
                </a:solidFill>
              </a:rPr>
              <a:t>(Corinthiens) qui ressemblent à des </a:t>
            </a:r>
            <a:r>
              <a:rPr lang="fr-FR" sz="2400" i="1" dirty="0">
                <a:solidFill>
                  <a:srgbClr val="002060"/>
                </a:solidFill>
              </a:rPr>
              <a:t>hallucinations grandioses </a:t>
            </a:r>
            <a:r>
              <a:rPr lang="fr-FR" sz="2400" dirty="0">
                <a:solidFill>
                  <a:srgbClr val="002060"/>
                </a:solidFill>
              </a:rPr>
              <a:t>avec un contenu de </a:t>
            </a:r>
            <a:r>
              <a:rPr lang="fr-FR" sz="2400" i="1" dirty="0">
                <a:solidFill>
                  <a:srgbClr val="002060"/>
                </a:solidFill>
              </a:rPr>
              <a:t>pensée délirante</a:t>
            </a:r>
            <a:r>
              <a:rPr lang="fr-FR" sz="2400" dirty="0">
                <a:solidFill>
                  <a:srgbClr val="002060"/>
                </a:solidFill>
              </a:rPr>
              <a:t>. Il a manifesté une </a:t>
            </a:r>
            <a:r>
              <a:rPr lang="fr-FR" sz="2400" i="1" dirty="0">
                <a:solidFill>
                  <a:srgbClr val="002060"/>
                </a:solidFill>
              </a:rPr>
              <a:t>religiosité accrue </a:t>
            </a:r>
            <a:r>
              <a:rPr lang="fr-FR" sz="2400" dirty="0">
                <a:solidFill>
                  <a:srgbClr val="002060"/>
                </a:solidFill>
              </a:rPr>
              <a:t>et des </a:t>
            </a:r>
            <a:r>
              <a:rPr lang="fr-FR" sz="2400" i="1" dirty="0">
                <a:solidFill>
                  <a:srgbClr val="002060"/>
                </a:solidFill>
              </a:rPr>
              <a:t>craintes des mauvais esprits</a:t>
            </a:r>
            <a:r>
              <a:rPr lang="fr-FR" sz="2400" dirty="0">
                <a:solidFill>
                  <a:srgbClr val="002060"/>
                </a:solidFill>
              </a:rPr>
              <a:t>, ce qui </a:t>
            </a:r>
            <a:r>
              <a:rPr lang="fr-FR" sz="2400" i="1" dirty="0">
                <a:solidFill>
                  <a:srgbClr val="002060"/>
                </a:solidFill>
              </a:rPr>
              <a:t>ressemble à de la paranoïa</a:t>
            </a:r>
            <a:r>
              <a:rPr lang="fr-FR" sz="2400" dirty="0">
                <a:solidFill>
                  <a:srgbClr val="002060"/>
                </a:solidFill>
              </a:rPr>
              <a:t> (°).</a:t>
            </a:r>
          </a:p>
        </p:txBody>
      </p:sp>
      <p:sp>
        <p:nvSpPr>
          <p:cNvPr id="7" name="ZoneTexte 6">
            <a:extLst>
              <a:ext uri="{FF2B5EF4-FFF2-40B4-BE49-F238E27FC236}">
                <a16:creationId xmlns:a16="http://schemas.microsoft.com/office/drawing/2014/main" id="{5EC810ED-96BE-45A5-8CDD-6E9A2689A899}"/>
              </a:ext>
            </a:extLst>
          </p:cNvPr>
          <p:cNvSpPr txBox="1"/>
          <p:nvPr/>
        </p:nvSpPr>
        <p:spPr>
          <a:xfrm>
            <a:off x="229357" y="5615582"/>
            <a:ext cx="11733286" cy="923330"/>
          </a:xfrm>
          <a:prstGeom prst="rect">
            <a:avLst/>
          </a:prstGeom>
          <a:noFill/>
        </p:spPr>
        <p:txBody>
          <a:bodyPr wrap="square" rtlCol="0">
            <a:spAutoFit/>
          </a:bodyPr>
          <a:lstStyle/>
          <a:p>
            <a:r>
              <a:rPr lang="fr-FR" dirty="0"/>
              <a:t>(°) Hallucinations auditives et visuelles : Actes 9: 4–6,16: 9,18: 9, 22: 7–11, 26:13–18; 2 Corinthiens 12:2–9</a:t>
            </a:r>
          </a:p>
          <a:p>
            <a:r>
              <a:rPr lang="fr-FR" dirty="0"/>
              <a:t>Contenu de la pensée de type paranoïaque (sous-type PS) : 1 Corinthiens 10:20-22; 11:29-32; 1:20-21; 2 Corinthiens 6:14; 7:1; 11: 12-15; 11:21-23 </a:t>
            </a:r>
          </a:p>
        </p:txBody>
      </p:sp>
      <p:pic>
        <p:nvPicPr>
          <p:cNvPr id="9" name="Image 8" descr="Une image contenant texte&#10;&#10;Description générée automatiquement">
            <a:extLst>
              <a:ext uri="{FF2B5EF4-FFF2-40B4-BE49-F238E27FC236}">
                <a16:creationId xmlns:a16="http://schemas.microsoft.com/office/drawing/2014/main" id="{5AE54282-5A12-4BC0-9A78-D539E64460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0518" y="1821328"/>
            <a:ext cx="1762125" cy="2590800"/>
          </a:xfrm>
          <a:prstGeom prst="rect">
            <a:avLst/>
          </a:prstGeom>
        </p:spPr>
      </p:pic>
    </p:spTree>
    <p:extLst>
      <p:ext uri="{BB962C8B-B14F-4D97-AF65-F5344CB8AC3E}">
        <p14:creationId xmlns:p14="http://schemas.microsoft.com/office/powerpoint/2010/main" val="60352683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4400</TotalTime>
  <Words>4835</Words>
  <Application>Microsoft Office PowerPoint</Application>
  <PresentationFormat>Grand écran</PresentationFormat>
  <Paragraphs>425</Paragraphs>
  <Slides>45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45</vt:i4>
      </vt:variant>
    </vt:vector>
  </HeadingPairs>
  <TitlesOfParts>
    <vt:vector size="51" baseType="lpstr">
      <vt:lpstr>Arial</vt:lpstr>
      <vt:lpstr>Calibri</vt:lpstr>
      <vt:lpstr>Calibri Light</vt:lpstr>
      <vt:lpstr>Lucida Grande</vt:lpstr>
      <vt:lpstr>Symbol</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Benjamin LISAN</dc:creator>
  <cp:lastModifiedBy>Benjamin LISAN</cp:lastModifiedBy>
  <cp:revision>212</cp:revision>
  <dcterms:created xsi:type="dcterms:W3CDTF">2019-01-26T09:31:13Z</dcterms:created>
  <dcterms:modified xsi:type="dcterms:W3CDTF">2019-01-30T15:44:57Z</dcterms:modified>
</cp:coreProperties>
</file>