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49" r:id="rId2"/>
    <p:sldId id="335" r:id="rId3"/>
    <p:sldId id="340" r:id="rId4"/>
    <p:sldId id="345" r:id="rId5"/>
    <p:sldId id="342" r:id="rId6"/>
    <p:sldId id="346" r:id="rId7"/>
    <p:sldId id="343" r:id="rId8"/>
    <p:sldId id="344" r:id="rId9"/>
    <p:sldId id="350" r:id="rId10"/>
    <p:sldId id="347" r:id="rId11"/>
    <p:sldId id="341" r:id="rId12"/>
    <p:sldId id="352" r:id="rId13"/>
    <p:sldId id="353" r:id="rId14"/>
    <p:sldId id="354" r:id="rId15"/>
    <p:sldId id="315" r:id="rId16"/>
    <p:sldId id="317" r:id="rId17"/>
    <p:sldId id="318" r:id="rId18"/>
    <p:sldId id="371" r:id="rId19"/>
    <p:sldId id="372" r:id="rId20"/>
    <p:sldId id="326" r:id="rId21"/>
    <p:sldId id="362" r:id="rId22"/>
    <p:sldId id="369" r:id="rId23"/>
    <p:sldId id="363" r:id="rId24"/>
    <p:sldId id="336" r:id="rId25"/>
    <p:sldId id="334" r:id="rId26"/>
    <p:sldId id="356" r:id="rId27"/>
    <p:sldId id="355" r:id="rId28"/>
    <p:sldId id="302" r:id="rId29"/>
    <p:sldId id="307" r:id="rId30"/>
    <p:sldId id="333" r:id="rId31"/>
    <p:sldId id="328" r:id="rId32"/>
    <p:sldId id="272" r:id="rId33"/>
    <p:sldId id="287" r:id="rId34"/>
    <p:sldId id="278" r:id="rId35"/>
    <p:sldId id="286" r:id="rId36"/>
    <p:sldId id="292" r:id="rId37"/>
    <p:sldId id="357" r:id="rId38"/>
    <p:sldId id="313" r:id="rId39"/>
    <p:sldId id="309" r:id="rId40"/>
    <p:sldId id="360" r:id="rId41"/>
    <p:sldId id="312" r:id="rId42"/>
    <p:sldId id="305" r:id="rId43"/>
    <p:sldId id="323" r:id="rId44"/>
    <p:sldId id="282" r:id="rId45"/>
    <p:sldId id="325" r:id="rId46"/>
    <p:sldId id="324" r:id="rId47"/>
    <p:sldId id="348" r:id="rId48"/>
    <p:sldId id="351" r:id="rId49"/>
    <p:sldId id="373" r:id="rId50"/>
    <p:sldId id="359" r:id="rId5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FFFFB7"/>
    <a:srgbClr val="FFE5F6"/>
    <a:srgbClr val="99CCFF"/>
    <a:srgbClr val="FFCC66"/>
    <a:srgbClr val="FFCC00"/>
    <a:srgbClr val="FEFCAA"/>
    <a:srgbClr val="ABFFEF"/>
    <a:srgbClr val="79FF79"/>
    <a:srgbClr val="66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94660"/>
  </p:normalViewPr>
  <p:slideViewPr>
    <p:cSldViewPr>
      <p:cViewPr>
        <p:scale>
          <a:sx n="90" d="100"/>
          <a:sy n="90" d="100"/>
        </p:scale>
        <p:origin x="-918" y="3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A749754-361C-4C98-A269-7D8FC46170E1}" type="datetimeFigureOut">
              <a:rPr lang="en-GB" smtClean="0"/>
              <a:pPr/>
              <a:t>03/09/2013</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1084AFBB-BC5F-46AA-AEB3-25DDB89FFE8E}" type="slidenum">
              <a:rPr lang="en-GB" smtClean="0"/>
              <a:pPr/>
              <a:t>‹N°›</a:t>
            </a:fld>
            <a:endParaRPr lang="en-GB"/>
          </a:p>
        </p:txBody>
      </p:sp>
    </p:spTree>
    <p:extLst>
      <p:ext uri="{BB962C8B-B14F-4D97-AF65-F5344CB8AC3E}">
        <p14:creationId xmlns:p14="http://schemas.microsoft.com/office/powerpoint/2010/main" xmlns="" val="388759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FD52846F-0E5F-4850-A36C-3CB74C987F61}" type="slidenum">
              <a:rPr lang="fr-FR"/>
              <a:pPr eaLnBrk="1" hangingPunct="1"/>
              <a:t>3</a:t>
            </a:fld>
            <a:endParaRPr lang="fr-FR"/>
          </a:p>
        </p:txBody>
      </p:sp>
      <p:sp>
        <p:nvSpPr>
          <p:cNvPr id="31747" name="Espace réservé de l'image des diapositives 1"/>
          <p:cNvSpPr>
            <a:spLocks noGrp="1" noRot="1" noChangeAspect="1" noTextEdit="1"/>
          </p:cNvSpPr>
          <p:nvPr>
            <p:ph type="sldImg"/>
          </p:nvPr>
        </p:nvSpPr>
        <p:spPr>
          <a:xfrm>
            <a:off x="992188" y="768350"/>
            <a:ext cx="5114925" cy="3836988"/>
          </a:xfrm>
          <a:ln/>
        </p:spPr>
      </p:sp>
      <p:sp>
        <p:nvSpPr>
          <p:cNvPr id="31748" name="Espace réservé des commentaires 2"/>
          <p:cNvSpPr>
            <a:spLocks noGrp="1"/>
          </p:cNvSpPr>
          <p:nvPr>
            <p:ph type="body" idx="1"/>
          </p:nvPr>
        </p:nvSpPr>
        <p:spPr>
          <a:noFill/>
        </p:spPr>
        <p:txBody>
          <a:bodyPr/>
          <a:lstStyle/>
          <a:p>
            <a:pPr eaLnBrk="1" hangingPunct="1"/>
            <a:endParaRPr lang="en-US" smtClean="0"/>
          </a:p>
        </p:txBody>
      </p:sp>
      <p:sp>
        <p:nvSpPr>
          <p:cNvPr id="31749" name="Espace réservé du numéro de diapositive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algn="r" eaLnBrk="1" hangingPunct="1"/>
            <a:fld id="{F65AA732-C5F7-4FEB-9B2B-56E6D3288368}" type="slidenum">
              <a:rPr lang="fr-FR" sz="1300"/>
              <a:pPr algn="r" eaLnBrk="1" hangingPunct="1"/>
              <a:t>3</a:t>
            </a:fld>
            <a:endParaRPr lang="fr-F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503" eaLnBrk="0" hangingPunct="0">
              <a:defRPr>
                <a:solidFill>
                  <a:schemeClr val="tx1"/>
                </a:solidFill>
                <a:latin typeface="Arial" charset="0"/>
              </a:defRPr>
            </a:lvl1pPr>
            <a:lvl2pPr marL="742877" indent="-285722" defTabSz="990503" eaLnBrk="0" hangingPunct="0">
              <a:defRPr>
                <a:solidFill>
                  <a:schemeClr val="tx1"/>
                </a:solidFill>
                <a:latin typeface="Arial" charset="0"/>
              </a:defRPr>
            </a:lvl2pPr>
            <a:lvl3pPr marL="1142888" indent="-228578" defTabSz="990503" eaLnBrk="0" hangingPunct="0">
              <a:defRPr>
                <a:solidFill>
                  <a:schemeClr val="tx1"/>
                </a:solidFill>
                <a:latin typeface="Arial" charset="0"/>
              </a:defRPr>
            </a:lvl3pPr>
            <a:lvl4pPr marL="1600043" indent="-228578" defTabSz="990503" eaLnBrk="0" hangingPunct="0">
              <a:defRPr>
                <a:solidFill>
                  <a:schemeClr val="tx1"/>
                </a:solidFill>
                <a:latin typeface="Arial" charset="0"/>
              </a:defRPr>
            </a:lvl4pPr>
            <a:lvl5pPr marL="2057198" indent="-228578" defTabSz="990503" eaLnBrk="0" hangingPunct="0">
              <a:defRPr>
                <a:solidFill>
                  <a:schemeClr val="tx1"/>
                </a:solidFill>
                <a:latin typeface="Arial" charset="0"/>
              </a:defRPr>
            </a:lvl5pPr>
            <a:lvl6pPr marL="2514353" indent="-228578" defTabSz="990503" eaLnBrk="0" fontAlgn="base" hangingPunct="0">
              <a:spcBef>
                <a:spcPct val="0"/>
              </a:spcBef>
              <a:spcAft>
                <a:spcPct val="0"/>
              </a:spcAft>
              <a:defRPr>
                <a:solidFill>
                  <a:schemeClr val="tx1"/>
                </a:solidFill>
                <a:latin typeface="Arial" charset="0"/>
              </a:defRPr>
            </a:lvl6pPr>
            <a:lvl7pPr marL="2971509" indent="-228578" defTabSz="990503" eaLnBrk="0" fontAlgn="base" hangingPunct="0">
              <a:spcBef>
                <a:spcPct val="0"/>
              </a:spcBef>
              <a:spcAft>
                <a:spcPct val="0"/>
              </a:spcAft>
              <a:defRPr>
                <a:solidFill>
                  <a:schemeClr val="tx1"/>
                </a:solidFill>
                <a:latin typeface="Arial" charset="0"/>
              </a:defRPr>
            </a:lvl7pPr>
            <a:lvl8pPr marL="3428664" indent="-228578" defTabSz="990503" eaLnBrk="0" fontAlgn="base" hangingPunct="0">
              <a:spcBef>
                <a:spcPct val="0"/>
              </a:spcBef>
              <a:spcAft>
                <a:spcPct val="0"/>
              </a:spcAft>
              <a:defRPr>
                <a:solidFill>
                  <a:schemeClr val="tx1"/>
                </a:solidFill>
                <a:latin typeface="Arial" charset="0"/>
              </a:defRPr>
            </a:lvl8pPr>
            <a:lvl9pPr marL="3885819" indent="-228578" defTabSz="990503" eaLnBrk="0" fontAlgn="base" hangingPunct="0">
              <a:spcBef>
                <a:spcPct val="0"/>
              </a:spcBef>
              <a:spcAft>
                <a:spcPct val="0"/>
              </a:spcAft>
              <a:defRPr>
                <a:solidFill>
                  <a:schemeClr val="tx1"/>
                </a:solidFill>
                <a:latin typeface="Arial" charset="0"/>
              </a:defRPr>
            </a:lvl9pPr>
          </a:lstStyle>
          <a:p>
            <a:pPr eaLnBrk="1" hangingPunct="1"/>
            <a:fld id="{B8EF269D-3ED9-4891-9C14-B240A83AC381}" type="slidenum">
              <a:rPr lang="fr-FR"/>
              <a:pPr eaLnBrk="1" hangingPunct="1"/>
              <a:t>4</a:t>
            </a:fld>
            <a:endParaRPr lang="fr-FR"/>
          </a:p>
        </p:txBody>
      </p:sp>
      <p:sp>
        <p:nvSpPr>
          <p:cNvPr id="32771" name="Rectangle 2"/>
          <p:cNvSpPr>
            <a:spLocks noGrp="1" noRot="1" noChangeAspect="1" noChangeArrowheads="1" noTextEdit="1"/>
          </p:cNvSpPr>
          <p:nvPr>
            <p:ph type="sldImg"/>
          </p:nvPr>
        </p:nvSpPr>
        <p:spPr>
          <a:xfrm>
            <a:off x="992188" y="768350"/>
            <a:ext cx="5114925" cy="3836988"/>
          </a:xfrm>
          <a:ln/>
        </p:spPr>
      </p:sp>
      <p:sp>
        <p:nvSpPr>
          <p:cNvPr id="32772" name="Rectangle 3"/>
          <p:cNvSpPr>
            <a:spLocks noGrp="1" noChangeArrowheads="1"/>
          </p:cNvSpPr>
          <p:nvPr>
            <p:ph type="body" idx="1"/>
          </p:nvPr>
        </p:nvSpPr>
        <p:spPr>
          <a:noFill/>
        </p:spPr>
        <p:txBody>
          <a:bodyPr/>
          <a:lstStyle/>
          <a:p>
            <a:pPr eaLnBrk="1" hangingPunct="1"/>
            <a:r>
              <a:rPr lang="en-GB" b="1" i="1" smtClean="0"/>
              <a:t>High-water table area</a:t>
            </a:r>
            <a:r>
              <a:rPr lang="en-GB" smtClean="0"/>
              <a:t>: impossible to put pit latrines without polluting the ground-water</a:t>
            </a:r>
          </a:p>
          <a:p>
            <a:pPr eaLnBrk="1" hangingPunct="1"/>
            <a:r>
              <a:rPr lang="en-GB" smtClean="0"/>
              <a:t>As people in the village are used to go for open defecation, during </a:t>
            </a:r>
            <a:r>
              <a:rPr lang="en-GB" b="1" i="1" smtClean="0"/>
              <a:t>monsoon</a:t>
            </a:r>
            <a:r>
              <a:rPr lang="en-GB" smtClean="0"/>
              <a:t>: flowing, mosquitoes and disease spreading</a:t>
            </a:r>
          </a:p>
          <a:p>
            <a:pPr eaLnBrk="1" hangingPunct="1"/>
            <a:r>
              <a:rPr lang="en-GB" b="1" i="1" smtClean="0"/>
              <a:t>Tsunami hit area</a:t>
            </a:r>
            <a:r>
              <a:rPr lang="en-GB" smtClean="0"/>
              <a:t> : fish market yard and fish solar dryer built by SCOPE : let’s see on Saturday.</a:t>
            </a:r>
          </a:p>
          <a:p>
            <a:pPr eaLnBrk="1" hangingPunct="1"/>
            <a:r>
              <a:rPr lang="en-GB" b="1" i="1" smtClean="0"/>
              <a:t>Fishing community</a:t>
            </a:r>
            <a:r>
              <a:rPr lang="en-GB" smtClean="0"/>
              <a:t> : 210 families</a:t>
            </a:r>
          </a:p>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B88C8E81-1214-4166-AF70-58E164296B62}" type="slidenum">
              <a:rPr lang="fr-FR"/>
              <a:pPr eaLnBrk="1" hangingPunct="1"/>
              <a:t>5</a:t>
            </a:fld>
            <a:endParaRPr lang="fr-FR"/>
          </a:p>
        </p:txBody>
      </p:sp>
      <p:sp>
        <p:nvSpPr>
          <p:cNvPr id="33795" name="Rectangle 2"/>
          <p:cNvSpPr>
            <a:spLocks noGrp="1" noRot="1" noChangeAspect="1" noChangeArrowheads="1" noTextEdit="1"/>
          </p:cNvSpPr>
          <p:nvPr>
            <p:ph type="sldImg"/>
          </p:nvPr>
        </p:nvSpPr>
        <p:spPr>
          <a:xfrm>
            <a:off x="992188" y="768350"/>
            <a:ext cx="5114925" cy="3836988"/>
          </a:xfrm>
          <a:ln/>
        </p:spPr>
      </p:sp>
      <p:sp>
        <p:nvSpPr>
          <p:cNvPr id="337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p:spPr>
        <p:txBody>
          <a:bodyPr/>
          <a:lstStyle/>
          <a:p>
            <a:endParaRPr lang="en-US" smtClean="0"/>
          </a:p>
        </p:txBody>
      </p:sp>
      <p:sp>
        <p:nvSpPr>
          <p:cNvPr id="38916" name="Espace réservé du numéro de diapositive 3"/>
          <p:cNvSpPr txBox="1">
            <a:spLocks noGrp="1"/>
          </p:cNvSpPr>
          <p:nvPr/>
        </p:nvSpPr>
        <p:spPr bwMode="auto">
          <a:xfrm>
            <a:off x="4021294" y="9721106"/>
            <a:ext cx="3076363" cy="51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45" tIns="47823" rIns="95645" bIns="47823" anchor="b"/>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defTabSz="957263" eaLnBrk="0" fontAlgn="base" hangingPunct="0">
              <a:spcBef>
                <a:spcPct val="0"/>
              </a:spcBef>
              <a:spcAft>
                <a:spcPct val="0"/>
              </a:spcAft>
              <a:defRPr>
                <a:solidFill>
                  <a:schemeClr val="tx1"/>
                </a:solidFill>
                <a:latin typeface="Arial" charset="0"/>
                <a:cs typeface="Arial" charset="0"/>
              </a:defRPr>
            </a:lvl6pPr>
            <a:lvl7pPr marL="2971800" indent="-228600" defTabSz="957263" eaLnBrk="0" fontAlgn="base" hangingPunct="0">
              <a:spcBef>
                <a:spcPct val="0"/>
              </a:spcBef>
              <a:spcAft>
                <a:spcPct val="0"/>
              </a:spcAft>
              <a:defRPr>
                <a:solidFill>
                  <a:schemeClr val="tx1"/>
                </a:solidFill>
                <a:latin typeface="Arial" charset="0"/>
                <a:cs typeface="Arial" charset="0"/>
              </a:defRPr>
            </a:lvl7pPr>
            <a:lvl8pPr marL="3429000" indent="-228600" defTabSz="957263" eaLnBrk="0" fontAlgn="base" hangingPunct="0">
              <a:spcBef>
                <a:spcPct val="0"/>
              </a:spcBef>
              <a:spcAft>
                <a:spcPct val="0"/>
              </a:spcAft>
              <a:defRPr>
                <a:solidFill>
                  <a:schemeClr val="tx1"/>
                </a:solidFill>
                <a:latin typeface="Arial" charset="0"/>
                <a:cs typeface="Arial" charset="0"/>
              </a:defRPr>
            </a:lvl8pPr>
            <a:lvl9pPr marL="3886200" indent="-228600" defTabSz="957263" eaLnBrk="0" fontAlgn="base" hangingPunct="0">
              <a:spcBef>
                <a:spcPct val="0"/>
              </a:spcBef>
              <a:spcAft>
                <a:spcPct val="0"/>
              </a:spcAft>
              <a:defRPr>
                <a:solidFill>
                  <a:schemeClr val="tx1"/>
                </a:solidFill>
                <a:latin typeface="Arial" charset="0"/>
                <a:cs typeface="Arial" charset="0"/>
              </a:defRPr>
            </a:lvl9pPr>
          </a:lstStyle>
          <a:p>
            <a:pPr algn="r" eaLnBrk="1" hangingPunct="1"/>
            <a:fld id="{A1079988-D093-4FD0-B814-593FB997C617}" type="slidenum">
              <a:rPr lang="fr-FR" sz="1300">
                <a:latin typeface="Calibri" pitchFamily="34" charset="0"/>
              </a:rPr>
              <a:pPr algn="r" eaLnBrk="1" hangingPunct="1"/>
              <a:t>6</a:t>
            </a:fld>
            <a:endParaRPr lang="fr-FR" sz="13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B6D4B438-F9BC-46CF-8F28-1D7F96468E40}" type="slidenum">
              <a:rPr lang="fr-FR" smtClean="0"/>
              <a:pPr eaLnBrk="1" hangingPunct="1"/>
              <a:t>15</a:t>
            </a:fld>
            <a:endParaRPr lang="fr-FR" smtClean="0"/>
          </a:p>
        </p:txBody>
      </p:sp>
      <p:sp>
        <p:nvSpPr>
          <p:cNvPr id="26627" name="Rectangle 2"/>
          <p:cNvSpPr>
            <a:spLocks noGrp="1" noRot="1" noChangeAspect="1" noChangeArrowheads="1" noTextEdit="1"/>
          </p:cNvSpPr>
          <p:nvPr>
            <p:ph type="sldImg"/>
          </p:nvPr>
        </p:nvSpPr>
        <p:spPr>
          <a:xfrm>
            <a:off x="992188" y="768350"/>
            <a:ext cx="5114925" cy="3836988"/>
          </a:xfrm>
          <a:ln/>
        </p:spPr>
      </p:sp>
      <p:sp>
        <p:nvSpPr>
          <p:cNvPr id="26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84AFBB-BC5F-46AA-AEB3-25DDB89FFE8E}" type="slidenum">
              <a:rPr lang="en-GB" smtClean="0"/>
              <a:pPr/>
              <a:t>31</a:t>
            </a:fld>
            <a:endParaRPr lang="en-GB"/>
          </a:p>
        </p:txBody>
      </p:sp>
    </p:spTree>
    <p:extLst>
      <p:ext uri="{BB962C8B-B14F-4D97-AF65-F5344CB8AC3E}">
        <p14:creationId xmlns:p14="http://schemas.microsoft.com/office/powerpoint/2010/main" xmlns="" val="65036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8C3907C-C467-44E3-8B02-FC9CCCEEA0D4}" type="datetime1">
              <a:rPr lang="en-GB" smtClean="0"/>
              <a:pPr/>
              <a:t>03/09/2013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214862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3C94D4-1BAA-4CCC-B024-561FE97514B4}" type="datetime1">
              <a:rPr lang="en-GB" smtClean="0"/>
              <a:pPr/>
              <a:t>03/09/2013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204467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22B60C-060D-45B9-8E8D-770BB3DDA3D5}" type="datetime1">
              <a:rPr lang="en-GB" smtClean="0"/>
              <a:pPr/>
              <a:t>03/09/2013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1532630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B05B2D-C9C8-47C8-AC9A-CB22D1472AAD}" type="datetime1">
              <a:rPr lang="en-GB" smtClean="0"/>
              <a:pPr/>
              <a:t>03/09/2013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4020972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984244-6D5D-4FFD-B81B-64A25CFD3CA2}" type="datetime1">
              <a:rPr lang="en-GB" smtClean="0"/>
              <a:pPr/>
              <a:t>03/09/2013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245966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D00116C-B181-45E7-BD15-852B4FA293B6}" type="datetime1">
              <a:rPr lang="en-GB" smtClean="0"/>
              <a:pPr/>
              <a:t>03/09/2013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3444820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7E19F02-A265-4601-9E77-DDEF2387109E}" type="datetime1">
              <a:rPr lang="en-GB" smtClean="0"/>
              <a:pPr/>
              <a:t>03/09/2013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2013489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1858523-9BC8-4C9D-BB8E-A47A5A39DB8B}" type="datetime1">
              <a:rPr lang="en-GB" smtClean="0"/>
              <a:pPr/>
              <a:t>03/09/2013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136346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2E6BC-980C-46FF-ABF7-28310CF66E9D}" type="datetime1">
              <a:rPr lang="en-GB" smtClean="0"/>
              <a:pPr/>
              <a:t>03/09/2013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71451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47C2D3-4EB6-46C4-9E48-9E2EC3822839}" type="datetime1">
              <a:rPr lang="en-GB" smtClean="0"/>
              <a:pPr/>
              <a:t>03/09/2013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8576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AA0E9-62F4-43F8-818B-48E276E41E59}" type="datetime1">
              <a:rPr lang="en-GB" smtClean="0"/>
              <a:pPr/>
              <a:t>03/09/2013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179943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9226E-F49D-427F-BA27-D615AB7685D7}" type="datetime1">
              <a:rPr lang="en-GB" smtClean="0"/>
              <a:pPr/>
              <a:t>03/09/2013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BCB00-DEE3-41B3-9EE3-2FB0BBE93007}" type="slidenum">
              <a:rPr lang="en-GB" smtClean="0"/>
              <a:pPr/>
              <a:t>‹N°›</a:t>
            </a:fld>
            <a:endParaRPr lang="en-GB"/>
          </a:p>
        </p:txBody>
      </p:sp>
    </p:spTree>
    <p:extLst>
      <p:ext uri="{BB962C8B-B14F-4D97-AF65-F5344CB8AC3E}">
        <p14:creationId xmlns:p14="http://schemas.microsoft.com/office/powerpoint/2010/main" xmlns="" val="741843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microsoft.com/office/2007/relationships/hdphoto" Target="../media/hdphoto1.wdp"/><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gif"/><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uniteddonations.co/about/l-equipe" TargetMode="External"/><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hyperlink" Target="http://www.uniteddonations.co/"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oleObject" Target="../embeddings/oleObject1.bin"/><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60.jpeg"/><Relationship Id="rId9"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21.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57.jpeg"/><Relationship Id="rId7" Type="http://schemas.openxmlformats.org/officeDocument/2006/relationships/image" Target="../media/image125.jpe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s>
</file>

<file path=ppt/slides/_rels/slide4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www.uniteddonations.co/" TargetMode="External"/><Relationship Id="rId7" Type="http://schemas.openxmlformats.org/officeDocument/2006/relationships/image" Target="../media/image134.png"/><Relationship Id="rId2" Type="http://schemas.openxmlformats.org/officeDocument/2006/relationships/image" Target="../media/image131.jpeg"/><Relationship Id="rId1" Type="http://schemas.openxmlformats.org/officeDocument/2006/relationships/slideLayout" Target="../slideLayouts/slideLayout6.xml"/><Relationship Id="rId6" Type="http://schemas.openxmlformats.org/officeDocument/2006/relationships/hyperlink" Target="http://www.friend-in-need.org/donate.htm" TargetMode="External"/><Relationship Id="rId5" Type="http://schemas.openxmlformats.org/officeDocument/2006/relationships/image" Target="../media/image133.jpeg"/><Relationship Id="rId4" Type="http://schemas.openxmlformats.org/officeDocument/2006/relationships/image" Target="../media/image132.png"/><Relationship Id="rId9"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361" y="1447800"/>
            <a:ext cx="8425206" cy="4648200"/>
          </a:xfrm>
          <a:solidFill>
            <a:srgbClr val="FFFFB7"/>
          </a:solidFill>
          <a:effectLst>
            <a:glow rad="139700">
              <a:srgbClr val="00FF00">
                <a:alpha val="40000"/>
              </a:srgbClr>
            </a:glow>
            <a:softEdge rad="31750"/>
          </a:effectLst>
        </p:spPr>
        <p:txBody>
          <a:bodyPr vert="horz" lIns="91440" tIns="45720" rIns="91440" bIns="45720" rtlCol="0" anchor="ctr">
            <a:normAutofit/>
          </a:bodyPr>
          <a:lstStyle/>
          <a:p>
            <a:pPr algn="l"/>
            <a:r>
              <a:rPr lang="en-GB" sz="2000" dirty="0" smtClean="0">
                <a:latin typeface="Comic Sans MS" pitchFamily="66" charset="0"/>
              </a:rPr>
              <a:t>                                </a:t>
            </a:r>
            <a:r>
              <a:rPr lang="fr-FR" sz="2000" b="1" dirty="0" smtClean="0">
                <a:solidFill>
                  <a:srgbClr val="008000"/>
                </a:solidFill>
                <a:latin typeface="Comic Sans MS" pitchFamily="66" charset="0"/>
              </a:rPr>
              <a:t>Résumé de la présentation</a:t>
            </a:r>
            <a:r>
              <a:rPr lang="fr-FR" sz="2000" dirty="0" smtClean="0">
                <a:latin typeface="Comic Sans MS" pitchFamily="66" charset="0"/>
              </a:rPr>
              <a:t/>
            </a:r>
            <a:br>
              <a:rPr lang="fr-FR" sz="2000" dirty="0" smtClean="0">
                <a:latin typeface="Comic Sans MS" pitchFamily="66" charset="0"/>
              </a:rPr>
            </a:br>
            <a:r>
              <a:rPr lang="fr-FR" sz="2000" dirty="0" smtClean="0">
                <a:latin typeface="Comic Sans MS" pitchFamily="66" charset="0"/>
              </a:rPr>
              <a:t/>
            </a:r>
            <a:br>
              <a:rPr lang="fr-FR" sz="2000" dirty="0" smtClean="0">
                <a:latin typeface="Comic Sans MS" pitchFamily="66" charset="0"/>
              </a:rPr>
            </a:br>
            <a:r>
              <a:rPr lang="fr-FR" sz="2000" dirty="0" smtClean="0">
                <a:latin typeface="Comic Sans MS" pitchFamily="66" charset="0"/>
              </a:rPr>
              <a:t>1. Rappels sur le projet initial</a:t>
            </a:r>
            <a:br>
              <a:rPr lang="fr-FR" sz="2000" dirty="0" smtClean="0">
                <a:latin typeface="Comic Sans MS" pitchFamily="66" charset="0"/>
              </a:rPr>
            </a:br>
            <a:r>
              <a:rPr lang="fr-FR" sz="2000" dirty="0" smtClean="0">
                <a:latin typeface="Comic Sans MS" pitchFamily="66" charset="0"/>
              </a:rPr>
              <a:t/>
            </a:r>
            <a:br>
              <a:rPr lang="fr-FR" sz="2000" dirty="0" smtClean="0">
                <a:latin typeface="Comic Sans MS" pitchFamily="66" charset="0"/>
              </a:rPr>
            </a:br>
            <a:r>
              <a:rPr lang="fr-FR" sz="2000" dirty="0" smtClean="0">
                <a:latin typeface="Comic Sans MS" pitchFamily="66" charset="0"/>
              </a:rPr>
              <a:t>2. Relever les défis posés à </a:t>
            </a:r>
            <a:r>
              <a:rPr lang="fr-FR" sz="2000" dirty="0" err="1" smtClean="0">
                <a:latin typeface="Comic Sans MS" pitchFamily="66" charset="0"/>
              </a:rPr>
              <a:t>Kameshwaram</a:t>
            </a:r>
            <a:r>
              <a:rPr lang="fr-FR" sz="2000" dirty="0" smtClean="0">
                <a:latin typeface="Comic Sans MS" pitchFamily="66" charset="0"/>
              </a:rPr>
              <a:t> (2011 - 2012) </a:t>
            </a:r>
            <a:br>
              <a:rPr lang="fr-FR" sz="2000" dirty="0" smtClean="0">
                <a:latin typeface="Comic Sans MS" pitchFamily="66" charset="0"/>
              </a:rPr>
            </a:br>
            <a:r>
              <a:rPr lang="fr-FR" sz="2000" dirty="0" smtClean="0">
                <a:latin typeface="Comic Sans MS" pitchFamily="66" charset="0"/>
              </a:rPr>
              <a:t/>
            </a:r>
            <a:br>
              <a:rPr lang="fr-FR" sz="2000" dirty="0" smtClean="0">
                <a:latin typeface="Comic Sans MS" pitchFamily="66" charset="0"/>
              </a:rPr>
            </a:br>
            <a:r>
              <a:rPr lang="fr-FR" sz="2000" dirty="0" smtClean="0">
                <a:latin typeface="Comic Sans MS" pitchFamily="66" charset="0"/>
              </a:rPr>
              <a:t>3. Lancement de FIN-SWAM - Juillet 2012 </a:t>
            </a:r>
            <a:br>
              <a:rPr lang="fr-FR" sz="2000" dirty="0" smtClean="0">
                <a:latin typeface="Comic Sans MS" pitchFamily="66" charset="0"/>
              </a:rPr>
            </a:br>
            <a:r>
              <a:rPr lang="fr-FR" sz="2000" dirty="0" smtClean="0">
                <a:latin typeface="Comic Sans MS" pitchFamily="66" charset="0"/>
              </a:rPr>
              <a:t/>
            </a:r>
            <a:br>
              <a:rPr lang="fr-FR" sz="2000" dirty="0" smtClean="0">
                <a:latin typeface="Comic Sans MS" pitchFamily="66" charset="0"/>
              </a:rPr>
            </a:br>
            <a:r>
              <a:rPr lang="fr-FR" sz="2000" dirty="0" smtClean="0">
                <a:latin typeface="Comic Sans MS" pitchFamily="66" charset="0"/>
              </a:rPr>
              <a:t>4. Les premiers résultats</a:t>
            </a:r>
            <a:br>
              <a:rPr lang="fr-FR" sz="2000" dirty="0" smtClean="0">
                <a:latin typeface="Comic Sans MS" pitchFamily="66" charset="0"/>
              </a:rPr>
            </a:br>
            <a:r>
              <a:rPr lang="fr-FR" sz="2000" dirty="0" smtClean="0">
                <a:latin typeface="Comic Sans MS" pitchFamily="66" charset="0"/>
              </a:rPr>
              <a:t/>
            </a:r>
            <a:br>
              <a:rPr lang="fr-FR" sz="2000" dirty="0" smtClean="0">
                <a:latin typeface="Comic Sans MS" pitchFamily="66" charset="0"/>
              </a:rPr>
            </a:br>
            <a:r>
              <a:rPr lang="fr-FR" sz="2000" dirty="0" smtClean="0">
                <a:latin typeface="Comic Sans MS" pitchFamily="66" charset="0"/>
              </a:rPr>
              <a:t>5. Notre "raison d'être" continue et en ce qui concerne l'avenir ...</a:t>
            </a:r>
            <a:endParaRPr lang="en-GB" sz="2000" dirty="0">
              <a:latin typeface="Comic Sans MS" pitchFamily="66" charset="0"/>
            </a:endParaRPr>
          </a:p>
        </p:txBody>
      </p:sp>
      <p:sp>
        <p:nvSpPr>
          <p:cNvPr id="4" name="Slide Number Placeholder 3"/>
          <p:cNvSpPr>
            <a:spLocks noGrp="1"/>
          </p:cNvSpPr>
          <p:nvPr>
            <p:ph type="sldNum" sz="quarter" idx="12"/>
          </p:nvPr>
        </p:nvSpPr>
        <p:spPr/>
        <p:txBody>
          <a:bodyPr/>
          <a:lstStyle/>
          <a:p>
            <a:fld id="{84EBCB00-DEE3-41B3-9EE3-2FB0BBE93007}" type="slidenum">
              <a:rPr lang="en-GB" smtClean="0"/>
              <a:pPr/>
              <a:t>1</a:t>
            </a:fld>
            <a:endParaRPr lang="en-GB"/>
          </a:p>
        </p:txBody>
      </p:sp>
      <p:sp>
        <p:nvSpPr>
          <p:cNvPr id="5" name="Title 4"/>
          <p:cNvSpPr txBox="1">
            <a:spLocks/>
          </p:cNvSpPr>
          <p:nvPr/>
        </p:nvSpPr>
        <p:spPr>
          <a:xfrm>
            <a:off x="312567" y="135358"/>
            <a:ext cx="8382000" cy="1097697"/>
          </a:xfrm>
          <a:prstGeom prst="rect">
            <a:avLst/>
          </a:prstGeom>
          <a:gradFill rotWithShape="1">
            <a:gsLst>
              <a:gs pos="0">
                <a:srgbClr val="FFCC66"/>
              </a:gs>
              <a:gs pos="50000">
                <a:srgbClr val="D4FEBA"/>
              </a:gs>
              <a:gs pos="100000">
                <a:srgbClr val="FFCC66"/>
              </a:gs>
            </a:gsLst>
            <a:lin ang="5400000" scaled="1"/>
          </a:gradFill>
          <a:ln cap="flat" algn="ctr">
            <a:solidFill>
              <a:schemeClr val="tx1"/>
            </a:solidFill>
            <a:miter lim="800000"/>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dirty="0" smtClean="0">
                <a:latin typeface="Comic Sans MS" pitchFamily="66" charset="0"/>
              </a:rPr>
              <a:t>A la place des rapports annuels manquants - L'histoire de ce qui s'est passé au cours des 2,5 dernières années - de janvier 2011 à juin 2013</a:t>
            </a:r>
            <a:endParaRPr lang="en-GB" sz="2200" dirty="0">
              <a:latin typeface="Comic Sans MS" pitchFamily="66" charset="0"/>
            </a:endParaRPr>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9335" y="1530284"/>
            <a:ext cx="1956759" cy="148216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ZoneTexte 2"/>
          <p:cNvSpPr txBox="1"/>
          <p:nvPr/>
        </p:nvSpPr>
        <p:spPr>
          <a:xfrm>
            <a:off x="2839650" y="6172200"/>
            <a:ext cx="3327834" cy="584775"/>
          </a:xfrm>
          <a:prstGeom prst="rect">
            <a:avLst/>
          </a:prstGeom>
          <a:noFill/>
        </p:spPr>
        <p:txBody>
          <a:bodyPr wrap="none" rtlCol="0">
            <a:spAutoFit/>
          </a:bodyPr>
          <a:lstStyle/>
          <a:p>
            <a:pPr algn="ctr"/>
            <a:r>
              <a:rPr lang="fr-FR" sz="1600" dirty="0" smtClean="0"/>
              <a:t>Auteur : </a:t>
            </a:r>
            <a:r>
              <a:rPr lang="fr-FR" sz="1600" dirty="0" err="1" smtClean="0"/>
              <a:t>Shyama</a:t>
            </a:r>
            <a:r>
              <a:rPr lang="fr-FR" sz="1600" dirty="0" smtClean="0"/>
              <a:t> </a:t>
            </a:r>
            <a:r>
              <a:rPr lang="fr-FR" sz="1600" dirty="0" err="1" smtClean="0"/>
              <a:t>Ramani</a:t>
            </a:r>
            <a:endParaRPr lang="fr-FR" sz="1600" dirty="0" smtClean="0"/>
          </a:p>
          <a:p>
            <a:pPr algn="ctr"/>
            <a:r>
              <a:rPr lang="fr-FR" sz="1600" dirty="0" smtClean="0"/>
              <a:t>Traduction française : Benjamin LISAN</a:t>
            </a:r>
            <a:endParaRPr lang="fr-FR" sz="1600" dirty="0"/>
          </a:p>
        </p:txBody>
      </p:sp>
    </p:spTree>
    <p:extLst>
      <p:ext uri="{BB962C8B-B14F-4D97-AF65-F5344CB8AC3E}">
        <p14:creationId xmlns:p14="http://schemas.microsoft.com/office/powerpoint/2010/main" xmlns="" val="856161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BCB00-DEE3-41B3-9EE3-2FB0BBE93007}" type="slidenum">
              <a:rPr lang="en-GB" smtClean="0"/>
              <a:pPr/>
              <a:t>10</a:t>
            </a:fld>
            <a:endParaRPr lang="en-GB"/>
          </a:p>
        </p:txBody>
      </p:sp>
      <p:sp>
        <p:nvSpPr>
          <p:cNvPr id="5" name="TextBox 4"/>
          <p:cNvSpPr txBox="1"/>
          <p:nvPr/>
        </p:nvSpPr>
        <p:spPr>
          <a:xfrm>
            <a:off x="98982" y="685800"/>
            <a:ext cx="8991600" cy="5970865"/>
          </a:xfrm>
          <a:prstGeom prst="rect">
            <a:avLst/>
          </a:prstGeom>
          <a:solidFill>
            <a:srgbClr val="FFCC00">
              <a:alpha val="54000"/>
            </a:srgbClr>
          </a:solidFill>
          <a:effectLst>
            <a:glow rad="393700">
              <a:srgbClr val="FFC000">
                <a:alpha val="40000"/>
              </a:srgbClr>
            </a:glow>
            <a:outerShdw dist="495300" dir="6600000" sx="54000" sy="54000" algn="ctr" rotWithShape="0">
              <a:srgbClr val="000000">
                <a:alpha val="33000"/>
              </a:srgbClr>
            </a:outerShdw>
            <a:reflection stA="45000" endPos="0" dist="50800" dir="5400000" sy="-100000" algn="bl" rotWithShape="0"/>
          </a:effectLst>
        </p:spPr>
        <p:txBody>
          <a:bodyPr wrap="square" rtlCol="0">
            <a:spAutoFit/>
          </a:bodyPr>
          <a:lstStyle/>
          <a:p>
            <a:r>
              <a:rPr lang="fr-FR" dirty="0"/>
              <a:t>En 2010, il était clair qu'un certain nombre d'installations qui avaient été construites par d'autres ONG, avec les fonds que j'avais </a:t>
            </a:r>
            <a:r>
              <a:rPr lang="fr-FR" dirty="0" smtClean="0"/>
              <a:t>levés </a:t>
            </a:r>
            <a:r>
              <a:rPr lang="fr-FR" dirty="0"/>
              <a:t>dans le but pour lequel ils avaient été initialement prévu, étaient de mauvaise qualité ou </a:t>
            </a:r>
            <a:r>
              <a:rPr lang="fr-FR" dirty="0" smtClean="0"/>
              <a:t>de mauvaise </a:t>
            </a:r>
            <a:r>
              <a:rPr lang="fr-FR" dirty="0"/>
              <a:t>conception.</a:t>
            </a:r>
            <a:br>
              <a:rPr lang="fr-FR" dirty="0"/>
            </a:br>
            <a:r>
              <a:rPr lang="fr-FR" dirty="0" smtClean="0"/>
              <a:t>Il </a:t>
            </a:r>
            <a:r>
              <a:rPr lang="fr-FR" dirty="0"/>
              <a:t>n'y avait pas d'opportunisme ou de malhonnêteté - simplement une mauvaise planification, l'intégration inefficace des bénéficiaires, une mauvaise conception - et la pratique de l'ONG à «cocher des cases» pour prouver l'achèvement d'un projet plutôt que de travailler vers </a:t>
            </a:r>
            <a:r>
              <a:rPr lang="fr-FR" dirty="0" smtClean="0"/>
              <a:t>un réel </a:t>
            </a:r>
            <a:r>
              <a:rPr lang="fr-FR" dirty="0"/>
              <a:t>changement </a:t>
            </a:r>
            <a:r>
              <a:rPr lang="fr-FR" dirty="0" smtClean="0"/>
              <a:t>transformateur, </a:t>
            </a:r>
            <a:r>
              <a:rPr lang="fr-FR" dirty="0"/>
              <a:t>positive et durable</a:t>
            </a:r>
            <a:r>
              <a:rPr lang="fr-FR" dirty="0" smtClean="0"/>
              <a:t>.</a:t>
            </a:r>
            <a:r>
              <a:rPr lang="fr-FR" dirty="0"/>
              <a:t/>
            </a:r>
            <a:br>
              <a:rPr lang="fr-FR" dirty="0"/>
            </a:br>
            <a:r>
              <a:rPr lang="fr-FR" dirty="0"/>
              <a:t>Toutes les ONG, qui peuvent être </a:t>
            </a:r>
            <a:r>
              <a:rPr lang="fr-FR" dirty="0" smtClean="0"/>
              <a:t>considérées </a:t>
            </a:r>
            <a:r>
              <a:rPr lang="fr-FR" dirty="0"/>
              <a:t>comme </a:t>
            </a:r>
            <a:r>
              <a:rPr lang="fr-FR" dirty="0" smtClean="0"/>
              <a:t>des </a:t>
            </a:r>
            <a:r>
              <a:rPr lang="fr-FR" dirty="0"/>
              <a:t>entreprises </a:t>
            </a:r>
            <a:r>
              <a:rPr lang="fr-FR" dirty="0" smtClean="0"/>
              <a:t>sociales </a:t>
            </a:r>
            <a:r>
              <a:rPr lang="fr-FR" dirty="0"/>
              <a:t>fournissant </a:t>
            </a:r>
            <a:r>
              <a:rPr lang="fr-FR" dirty="0" smtClean="0"/>
              <a:t>un service, </a:t>
            </a:r>
            <a:r>
              <a:rPr lang="fr-FR" dirty="0"/>
              <a:t>avaient quitté à cette époque et il était évident que beaucoup de choses </a:t>
            </a:r>
            <a:r>
              <a:rPr lang="fr-FR" dirty="0" smtClean="0"/>
              <a:t>devaient être remises d’aplomb. </a:t>
            </a:r>
            <a:r>
              <a:rPr lang="fr-FR" dirty="0"/>
              <a:t>J'étais </a:t>
            </a:r>
            <a:r>
              <a:rPr lang="fr-FR" dirty="0" smtClean="0"/>
              <a:t>seule </a:t>
            </a:r>
            <a:r>
              <a:rPr lang="fr-FR" dirty="0"/>
              <a:t>avec M. </a:t>
            </a:r>
            <a:r>
              <a:rPr lang="fr-FR" dirty="0" err="1" smtClean="0"/>
              <a:t>Paranjothi</a:t>
            </a:r>
            <a:r>
              <a:rPr lang="fr-FR" dirty="0" smtClean="0"/>
              <a:t>, notre seul </a:t>
            </a:r>
            <a:r>
              <a:rPr lang="fr-FR" dirty="0"/>
              <a:t>personnel, collègue et ami de confiance</a:t>
            </a:r>
            <a:r>
              <a:rPr lang="fr-FR" dirty="0" smtClean="0"/>
              <a:t>.</a:t>
            </a:r>
            <a:r>
              <a:rPr lang="fr-FR" dirty="0"/>
              <a:t/>
            </a:r>
            <a:br>
              <a:rPr lang="fr-FR" dirty="0"/>
            </a:br>
            <a:r>
              <a:rPr lang="fr-FR" dirty="0"/>
              <a:t>A un moment, j'étais tellement déprimé que j'ai décidé</a:t>
            </a:r>
            <a:br>
              <a:rPr lang="fr-FR" dirty="0"/>
            </a:br>
            <a:r>
              <a:rPr lang="fr-FR" dirty="0"/>
              <a:t>de ne pas </a:t>
            </a:r>
            <a:r>
              <a:rPr lang="fr-FR" dirty="0" smtClean="0"/>
              <a:t>demander de fonds, </a:t>
            </a:r>
            <a:r>
              <a:rPr lang="fr-FR" dirty="0"/>
              <a:t>l'un de vous ou n'importe qui d'ailleurs, </a:t>
            </a:r>
            <a:br>
              <a:rPr lang="fr-FR" dirty="0"/>
            </a:br>
            <a:r>
              <a:rPr lang="fr-FR" dirty="0"/>
              <a:t>  - Jusqu'à ce que la plupart des erreurs </a:t>
            </a:r>
            <a:r>
              <a:rPr lang="fr-FR" dirty="0" smtClean="0"/>
              <a:t>aient été corrigées, </a:t>
            </a:r>
          </a:p>
          <a:p>
            <a:r>
              <a:rPr lang="fr-FR" dirty="0" smtClean="0"/>
              <a:t>j'ai </a:t>
            </a:r>
            <a:r>
              <a:rPr lang="fr-FR" dirty="0"/>
              <a:t>commencé à </a:t>
            </a:r>
            <a:r>
              <a:rPr lang="fr-FR" dirty="0" smtClean="0"/>
              <a:t>travailler avec les services </a:t>
            </a:r>
            <a:r>
              <a:rPr lang="fr-FR" dirty="0"/>
              <a:t>de consultants en matière </a:t>
            </a:r>
            <a:endParaRPr lang="fr-FR" dirty="0" smtClean="0"/>
          </a:p>
          <a:p>
            <a:r>
              <a:rPr lang="fr-FR" dirty="0" smtClean="0"/>
              <a:t>d'assainissement </a:t>
            </a:r>
            <a:r>
              <a:rPr lang="fr-FR" dirty="0"/>
              <a:t>et </a:t>
            </a:r>
            <a:r>
              <a:rPr lang="fr-FR" dirty="0" smtClean="0"/>
              <a:t>utilisés les bénéfices de l’Association « Un ami »</a:t>
            </a:r>
            <a:r>
              <a:rPr lang="fr-FR" dirty="0"/>
              <a:t/>
            </a:r>
            <a:br>
              <a:rPr lang="fr-FR" dirty="0"/>
            </a:br>
            <a:r>
              <a:rPr lang="fr-FR" dirty="0" err="1" smtClean="0"/>
              <a:t>anfin</a:t>
            </a:r>
            <a:r>
              <a:rPr lang="fr-FR" dirty="0" smtClean="0"/>
              <a:t> d'entreprendre </a:t>
            </a:r>
            <a:r>
              <a:rPr lang="fr-FR" dirty="0"/>
              <a:t>les </a:t>
            </a:r>
            <a:r>
              <a:rPr lang="fr-FR" dirty="0" smtClean="0"/>
              <a:t>réparations, avec l’aide </a:t>
            </a:r>
            <a:r>
              <a:rPr lang="fr-FR" dirty="0"/>
              <a:t/>
            </a:r>
            <a:br>
              <a:rPr lang="fr-FR" dirty="0"/>
            </a:br>
            <a:r>
              <a:rPr lang="fr-FR" dirty="0"/>
              <a:t>et le soutien M. </a:t>
            </a:r>
            <a:r>
              <a:rPr lang="fr-FR" dirty="0" err="1"/>
              <a:t>Paranjothi</a:t>
            </a:r>
            <a:r>
              <a:rPr lang="fr-FR" dirty="0"/>
              <a:t> et </a:t>
            </a:r>
            <a:r>
              <a:rPr lang="fr-FR" dirty="0" smtClean="0"/>
              <a:t>d’autres </a:t>
            </a:r>
            <a:r>
              <a:rPr lang="fr-FR" dirty="0"/>
              <a:t>travailleurs impliqués.</a:t>
            </a:r>
            <a:br>
              <a:rPr lang="fr-FR" dirty="0"/>
            </a:br>
            <a:r>
              <a:rPr lang="fr-FR" dirty="0"/>
              <a:t/>
            </a:r>
            <a:br>
              <a:rPr lang="fr-FR" dirty="0"/>
            </a:br>
            <a:r>
              <a:rPr lang="fr-FR" sz="2000" dirty="0"/>
              <a:t>C'est pour ça que je n'ai pas écrit </a:t>
            </a:r>
            <a:r>
              <a:rPr lang="fr-FR" sz="2000" dirty="0" smtClean="0"/>
              <a:t>de rapports </a:t>
            </a:r>
            <a:r>
              <a:rPr lang="fr-FR" sz="2000" dirty="0"/>
              <a:t>annuels</a:t>
            </a:r>
            <a:br>
              <a:rPr lang="fr-FR" sz="2000" dirty="0"/>
            </a:br>
            <a:r>
              <a:rPr lang="fr-FR" sz="2000" dirty="0"/>
              <a:t>ou contacté </a:t>
            </a:r>
            <a:r>
              <a:rPr lang="fr-FR" sz="2000" dirty="0" smtClean="0"/>
              <a:t>des </a:t>
            </a:r>
            <a:r>
              <a:rPr lang="fr-FR" sz="2000" dirty="0" err="1" smtClean="0"/>
              <a:t>donateus</a:t>
            </a:r>
            <a:r>
              <a:rPr lang="fr-FR" sz="2000" dirty="0" smtClean="0"/>
              <a:t> au </a:t>
            </a:r>
            <a:r>
              <a:rPr lang="fr-FR" sz="2000" dirty="0"/>
              <a:t>cours des 1,5 dernières années.</a:t>
            </a:r>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85799" cy="51946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5" descr="F:\Shyama\FIN-tsunami-Apr2013\FIN Trust Admin\FIN-Logo -goo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50490" y="0"/>
            <a:ext cx="1066801" cy="80805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s://photos-5.dropbox.com/t/0/AADsyDM4E_-Vhm-0maC61mxI5uUVil-8JfA5fkpQ51CRZg/12/21839398/jpeg/32x32/3/1368957600/0/2/DSC_0172.JPG/CLT3AQXhBCTYtNDQQVey0208eYLLEZuwqBTEb1z542I%2CsJ3xoxDfikHQz8oWQhEPzsFk1GtLLQETZjxDH2LsGR8?size=1024x76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17377" y="4191000"/>
            <a:ext cx="2065468" cy="13716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474523" y="5562600"/>
            <a:ext cx="2642768" cy="830997"/>
          </a:xfrm>
          <a:prstGeom prst="rect">
            <a:avLst/>
          </a:prstGeom>
          <a:solidFill>
            <a:srgbClr val="FEFCAA"/>
          </a:solidFill>
        </p:spPr>
        <p:txBody>
          <a:bodyPr wrap="square" rtlCol="0">
            <a:spAutoFit/>
          </a:bodyPr>
          <a:lstStyle/>
          <a:p>
            <a:r>
              <a:rPr lang="en-GB" sz="1600" i="1" dirty="0" smtClean="0"/>
              <a:t> </a:t>
            </a:r>
            <a:r>
              <a:rPr lang="fr-FR" sz="1600" i="1" dirty="0" smtClean="0"/>
              <a:t>Un </a:t>
            </a:r>
            <a:r>
              <a:rPr lang="fr-FR" sz="1600" i="1" dirty="0"/>
              <a:t>grand merci à Valentin Poster Post de WASTE (NL) pour la recherche de contrats</a:t>
            </a:r>
            <a:endParaRPr lang="en-GB" sz="1600" i="1" dirty="0"/>
          </a:p>
        </p:txBody>
      </p:sp>
    </p:spTree>
    <p:extLst>
      <p:ext uri="{BB962C8B-B14F-4D97-AF65-F5344CB8AC3E}">
        <p14:creationId xmlns:p14="http://schemas.microsoft.com/office/powerpoint/2010/main" xmlns="" val="1333565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01791" y="170143"/>
            <a:ext cx="8889809" cy="892552"/>
          </a:xfrm>
          <a:prstGeom prst="rect">
            <a:avLst/>
          </a:prstGeom>
          <a:solidFill>
            <a:srgbClr val="FFCC00">
              <a:alpha val="54000"/>
            </a:srgbClr>
          </a:solidFill>
          <a:effectLst>
            <a:glow rad="393700">
              <a:srgbClr val="FFC000">
                <a:alpha val="40000"/>
              </a:srgbClr>
            </a:glow>
            <a:outerShdw dist="495300" dir="6600000" sx="54000" sy="54000" algn="ctr" rotWithShape="0">
              <a:srgbClr val="000000">
                <a:alpha val="33000"/>
              </a:srgbClr>
            </a:outerShdw>
            <a:reflection stA="45000" endPos="0" dist="50800" dir="5400000" sy="-100000" algn="bl" rotWithShape="0"/>
          </a:effectLst>
        </p:spPr>
        <p:txBody>
          <a:bodyPr wrap="square" rtlCol="0">
            <a:spAutoFit/>
          </a:bodyPr>
          <a:lstStyle/>
          <a:p>
            <a:r>
              <a:rPr lang="fr-FR" sz="2000" dirty="0"/>
              <a:t>Ce que nous remettons d'aplomb, dans la mesure du possible en 2011-2012 </a:t>
            </a:r>
            <a:r>
              <a:rPr lang="en-GB" sz="2000" dirty="0" smtClean="0"/>
              <a:t>…(1/3)</a:t>
            </a:r>
          </a:p>
          <a:p>
            <a:r>
              <a:rPr lang="fr-FR" sz="1600" i="1" dirty="0"/>
              <a:t>Les histoires complètes seront publiées régulièrement sur ​​un blog durant l'année à venir - les détails à venir</a:t>
            </a:r>
            <a:endParaRPr lang="en-GB" sz="1600" i="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7097" y="3409701"/>
            <a:ext cx="1066800" cy="17733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864" y="1006378"/>
            <a:ext cx="2057400" cy="1569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descr="F:\Shyama\FIN-tsunami-Apr2013\Photos\Project evolution-May2013\San sebastien school\state-surprise-visit-aug2008-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5594" y="1062695"/>
            <a:ext cx="1261438" cy="945982"/>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F:\Shyama\FIN-tsunami-Apr2013\Photos\Project evolution-May2013\San sebastien school\toilet insideoct201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67067" y="1108922"/>
            <a:ext cx="1716648" cy="128735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C:\Users\Shyama\AppData\Local\Temp\RE CONSTRUCT TOILET SCHOOL 1 (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89119" y="1044388"/>
            <a:ext cx="2136518" cy="1602389"/>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p:nvSpPr>
        <p:spPr>
          <a:xfrm>
            <a:off x="4146662" y="2396277"/>
            <a:ext cx="1737957"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FIN répare tout, de nouveau, en 2011 - et commence aussi à aider à l'entretien.</a:t>
            </a:r>
            <a:endParaRPr lang="en-GB" sz="1600" dirty="0"/>
          </a:p>
        </p:txBody>
      </p:sp>
      <p:pic>
        <p:nvPicPr>
          <p:cNvPr id="2056" name="Picture 8" descr="https://lh6.googleusercontent.com/-8GJvRsoEYkM/Tdy5BawU0nI/AAAAAAAAA_g/h7oW01irADI/s640/Slide-2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99826" y="3972932"/>
            <a:ext cx="3048000" cy="2276476"/>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Box 42"/>
          <p:cNvSpPr txBox="1"/>
          <p:nvPr/>
        </p:nvSpPr>
        <p:spPr>
          <a:xfrm>
            <a:off x="4183584" y="5751505"/>
            <a:ext cx="4966464" cy="1077218"/>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En 2011, Sébastien Gaumont, un touriste français le nettoie et le répare. Nous payons les frais de réparation. Maintenant, il est utilisé pour stocker nos déchets non biodégradables.</a:t>
            </a:r>
            <a:endParaRPr lang="en-GB" sz="1600" dirty="0"/>
          </a:p>
        </p:txBody>
      </p:sp>
      <p:sp>
        <p:nvSpPr>
          <p:cNvPr id="3" name="TextBox 2"/>
          <p:cNvSpPr txBox="1"/>
          <p:nvPr/>
        </p:nvSpPr>
        <p:spPr>
          <a:xfrm>
            <a:off x="101791" y="1752600"/>
            <a:ext cx="301686" cy="369332"/>
          </a:xfrm>
          <a:prstGeom prst="rect">
            <a:avLst/>
          </a:prstGeom>
          <a:solidFill>
            <a:srgbClr val="FFCC00"/>
          </a:solidFill>
        </p:spPr>
        <p:txBody>
          <a:bodyPr wrap="none" rtlCol="0">
            <a:spAutoFit/>
          </a:bodyPr>
          <a:lstStyle/>
          <a:p>
            <a:r>
              <a:rPr lang="en-GB" b="1" dirty="0">
                <a:solidFill>
                  <a:srgbClr val="FF0000"/>
                </a:solidFill>
              </a:rPr>
              <a:t>1</a:t>
            </a:r>
          </a:p>
        </p:txBody>
      </p:sp>
      <p:sp>
        <p:nvSpPr>
          <p:cNvPr id="45" name="TextBox 44"/>
          <p:cNvSpPr txBox="1"/>
          <p:nvPr/>
        </p:nvSpPr>
        <p:spPr>
          <a:xfrm>
            <a:off x="123367" y="4296392"/>
            <a:ext cx="301686" cy="369332"/>
          </a:xfrm>
          <a:prstGeom prst="rect">
            <a:avLst/>
          </a:prstGeom>
          <a:solidFill>
            <a:srgbClr val="FFCC00"/>
          </a:solidFill>
        </p:spPr>
        <p:txBody>
          <a:bodyPr wrap="none" rtlCol="0">
            <a:spAutoFit/>
          </a:bodyPr>
          <a:lstStyle/>
          <a:p>
            <a:r>
              <a:rPr lang="en-GB" b="1" dirty="0" smtClean="0">
                <a:solidFill>
                  <a:srgbClr val="FF0000"/>
                </a:solidFill>
              </a:rPr>
              <a:t>2</a:t>
            </a:r>
            <a:endParaRPr lang="en-GB" b="1" dirty="0">
              <a:solidFill>
                <a:srgbClr val="FF0000"/>
              </a:solidFill>
            </a:endParaRPr>
          </a:p>
        </p:txBody>
      </p:sp>
      <p:pic>
        <p:nvPicPr>
          <p:cNvPr id="2057" name="Picture 9" descr="F:\Shyama\FIN-tsunami-Apr2013\Photos\general-sanitation\Ecosan toilets\toilet complex built with French funds.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68496" y="3506165"/>
            <a:ext cx="2406661" cy="1804996"/>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TextBox 47"/>
          <p:cNvSpPr txBox="1"/>
          <p:nvPr/>
        </p:nvSpPr>
        <p:spPr>
          <a:xfrm>
            <a:off x="40999" y="5188047"/>
            <a:ext cx="2309708" cy="1569660"/>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En 2007, nous construisons un modèle complexe de toilettes écologiques dans les locaux du conseil de village.</a:t>
            </a:r>
            <a:endParaRPr lang="en-GB" sz="1600" dirty="0"/>
          </a:p>
        </p:txBody>
      </p:sp>
      <p:pic>
        <p:nvPicPr>
          <p:cNvPr id="5122" name="Picture 2" descr="F:\Shyama\FIN-tsunami-Apr2013\Photos\Project evolution-May2013\Model toilet\waste-storage-June2013.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740756" y="3985772"/>
            <a:ext cx="1313689" cy="175158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5975764" y="2654992"/>
            <a:ext cx="3078681"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Les directeurs d'école maintenant prêt à dépenser pour l'entretien des toilettes, mais en 2012 ils ont cassé les toilettes écologiques pour en faire des classiques.</a:t>
            </a:r>
            <a:endParaRPr lang="en-GB" sz="1600" dirty="0"/>
          </a:p>
        </p:txBody>
      </p:sp>
      <p:pic>
        <p:nvPicPr>
          <p:cNvPr id="22" name="Picture 15" descr="F:\Shyama\FIN-tsunami-Apr2013\FIN Trust Admin\FIN-Logo -good.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171876" y="757895"/>
            <a:ext cx="804798" cy="60960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1"/>
          <p:cNvSpPr txBox="1"/>
          <p:nvPr/>
        </p:nvSpPr>
        <p:spPr>
          <a:xfrm>
            <a:off x="136722" y="2507192"/>
            <a:ext cx="2149766" cy="1077218"/>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Complexe de toilette écologique construit pour l'école Saint-Sébastien en 2006</a:t>
            </a:r>
            <a:endParaRPr lang="en-GB" sz="1600" dirty="0"/>
          </a:p>
        </p:txBody>
      </p:sp>
      <p:sp>
        <p:nvSpPr>
          <p:cNvPr id="24" name="TextBox 36"/>
          <p:cNvSpPr txBox="1"/>
          <p:nvPr/>
        </p:nvSpPr>
        <p:spPr>
          <a:xfrm>
            <a:off x="2368728" y="2030323"/>
            <a:ext cx="1675169"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Non maintenu - abandonné </a:t>
            </a:r>
            <a:r>
              <a:rPr lang="fr-FR" sz="1600" dirty="0" smtClean="0"/>
              <a:t>vers 2009. Réparations </a:t>
            </a:r>
            <a:r>
              <a:rPr lang="fr-FR" sz="1600" dirty="0"/>
              <a:t>effectuées par FIN</a:t>
            </a:r>
            <a:endParaRPr lang="en-GB" sz="1600" dirty="0"/>
          </a:p>
        </p:txBody>
      </p:sp>
      <p:sp>
        <p:nvSpPr>
          <p:cNvPr id="25" name="TextBox 46"/>
          <p:cNvSpPr txBox="1"/>
          <p:nvPr/>
        </p:nvSpPr>
        <p:spPr>
          <a:xfrm>
            <a:off x="2133600" y="5259063"/>
            <a:ext cx="2003677" cy="1569660"/>
          </a:xfrm>
          <a:prstGeom prst="rect">
            <a:avLst/>
          </a:prstGeom>
          <a:solidFill>
            <a:srgbClr val="ABFFEF"/>
          </a:solidFill>
          <a:effectLst>
            <a:glow rad="139700">
              <a:schemeClr val="accent5">
                <a:satMod val="175000"/>
                <a:alpha val="40000"/>
              </a:schemeClr>
            </a:glow>
          </a:effectLst>
        </p:spPr>
        <p:txBody>
          <a:bodyPr wrap="square" rtlCol="0">
            <a:spAutoFit/>
          </a:bodyPr>
          <a:lstStyle/>
          <a:p>
            <a:pPr algn="r"/>
            <a:r>
              <a:rPr lang="fr-FR" sz="1600" dirty="0"/>
              <a:t>En 2009, </a:t>
            </a:r>
            <a:r>
              <a:rPr lang="fr-FR" sz="1600" dirty="0" smtClean="0"/>
              <a:t>évident </a:t>
            </a:r>
            <a:r>
              <a:rPr lang="fr-FR" sz="1600" dirty="0"/>
              <a:t>que personne n'utilise les toilettes modèles, </a:t>
            </a:r>
            <a:r>
              <a:rPr lang="fr-FR" sz="1600" dirty="0" smtClean="0"/>
              <a:t>d’autant que non </a:t>
            </a:r>
            <a:r>
              <a:rPr lang="fr-FR" sz="1600" dirty="0"/>
              <a:t>montrées à tout le monde.</a:t>
            </a:r>
            <a:endParaRPr lang="en-GB" sz="1600" dirty="0"/>
          </a:p>
        </p:txBody>
      </p:sp>
    </p:spTree>
    <p:extLst>
      <p:ext uri="{BB962C8B-B14F-4D97-AF65-F5344CB8AC3E}">
        <p14:creationId xmlns:p14="http://schemas.microsoft.com/office/powerpoint/2010/main" xmlns="" val="2146796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F:\Shyama\FIN-tsunami-Apr2013\Photos\old\actions 2007\Solar dryer\2nd Trip Kameshwaram 6-8 oct 06 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8934" y="1473248"/>
            <a:ext cx="1782403" cy="135064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262750" y="2058588"/>
            <a:ext cx="301686" cy="369332"/>
          </a:xfrm>
          <a:prstGeom prst="rect">
            <a:avLst/>
          </a:prstGeom>
          <a:solidFill>
            <a:srgbClr val="FFCC00"/>
          </a:solidFill>
        </p:spPr>
        <p:txBody>
          <a:bodyPr wrap="none" rtlCol="0">
            <a:spAutoFit/>
          </a:bodyPr>
          <a:lstStyle/>
          <a:p>
            <a:r>
              <a:rPr lang="en-GB" b="1" dirty="0" smtClean="0">
                <a:solidFill>
                  <a:srgbClr val="FF0000"/>
                </a:solidFill>
              </a:rPr>
              <a:t>3</a:t>
            </a:r>
            <a:endParaRPr lang="en-GB" b="1" dirty="0">
              <a:solidFill>
                <a:srgbClr val="FF0000"/>
              </a:solidFill>
            </a:endParaRPr>
          </a:p>
        </p:txBody>
      </p:sp>
      <p:sp>
        <p:nvSpPr>
          <p:cNvPr id="10" name="TextBox 9"/>
          <p:cNvSpPr txBox="1"/>
          <p:nvPr/>
        </p:nvSpPr>
        <p:spPr>
          <a:xfrm>
            <a:off x="123717" y="76200"/>
            <a:ext cx="8879355" cy="1323439"/>
          </a:xfrm>
          <a:prstGeom prst="rect">
            <a:avLst/>
          </a:prstGeom>
          <a:solidFill>
            <a:srgbClr val="FFCC00">
              <a:alpha val="54000"/>
            </a:srgbClr>
          </a:solidFill>
          <a:effectLst>
            <a:glow rad="393700">
              <a:srgbClr val="FFC000">
                <a:alpha val="40000"/>
              </a:srgbClr>
            </a:glow>
            <a:outerShdw dist="495300" dir="6600000" sx="54000" sy="54000" algn="ctr" rotWithShape="0">
              <a:srgbClr val="000000">
                <a:alpha val="33000"/>
              </a:srgbClr>
            </a:outerShdw>
            <a:reflection stA="45000" endPos="0" dist="50800" dir="5400000" sy="-100000" algn="bl" rotWithShape="0"/>
          </a:effectLst>
        </p:spPr>
        <p:txBody>
          <a:bodyPr wrap="square" rtlCol="0">
            <a:spAutoFit/>
          </a:bodyPr>
          <a:lstStyle/>
          <a:p>
            <a:r>
              <a:rPr lang="fr-FR" sz="2400" dirty="0"/>
              <a:t>Ce que nous remettons d'aplomb, dans la mesure du possible en 2011-2012 </a:t>
            </a:r>
            <a:r>
              <a:rPr lang="fr-FR" sz="2400" dirty="0" smtClean="0"/>
              <a:t> </a:t>
            </a:r>
            <a:r>
              <a:rPr lang="en-GB" sz="2400" dirty="0" smtClean="0"/>
              <a:t>…(2/3)</a:t>
            </a:r>
          </a:p>
          <a:p>
            <a:r>
              <a:rPr lang="fr-FR" sz="1600" i="1" dirty="0"/>
              <a:t>Les histoires complètes seront publiées régulièrement sur ​​un blog durant l'année à venir </a:t>
            </a:r>
            <a:endParaRPr lang="fr-FR" sz="1600" i="1" dirty="0" smtClean="0"/>
          </a:p>
          <a:p>
            <a:r>
              <a:rPr lang="fr-FR" sz="1600" i="1" dirty="0" smtClean="0"/>
              <a:t>- </a:t>
            </a:r>
            <a:r>
              <a:rPr lang="fr-FR" sz="1600" i="1" dirty="0"/>
              <a:t>les détails à venir</a:t>
            </a:r>
            <a:endParaRPr lang="en-GB" sz="1600" i="1" dirty="0"/>
          </a:p>
        </p:txBody>
      </p:sp>
      <p:sp>
        <p:nvSpPr>
          <p:cNvPr id="11" name="TextBox 10"/>
          <p:cNvSpPr txBox="1"/>
          <p:nvPr/>
        </p:nvSpPr>
        <p:spPr>
          <a:xfrm>
            <a:off x="-27125" y="4375666"/>
            <a:ext cx="301686" cy="369332"/>
          </a:xfrm>
          <a:prstGeom prst="rect">
            <a:avLst/>
          </a:prstGeom>
          <a:solidFill>
            <a:srgbClr val="FFCC00"/>
          </a:solidFill>
        </p:spPr>
        <p:txBody>
          <a:bodyPr wrap="none" rtlCol="0">
            <a:spAutoFit/>
          </a:bodyPr>
          <a:lstStyle/>
          <a:p>
            <a:r>
              <a:rPr lang="en-GB" b="1" dirty="0" smtClean="0">
                <a:solidFill>
                  <a:srgbClr val="FF0000"/>
                </a:solidFill>
              </a:rPr>
              <a:t>4</a:t>
            </a:r>
            <a:endParaRPr lang="en-GB" b="1" dirty="0">
              <a:solidFill>
                <a:srgbClr val="FF0000"/>
              </a:solidFill>
            </a:endParaRPr>
          </a:p>
        </p:txBody>
      </p:sp>
      <p:pic>
        <p:nvPicPr>
          <p:cNvPr id="3074" name="Picture 2" descr="D:\Shyama\FIN-tsunami-Apr2013\Photos\Project evolution-May2013\Solar drier\solar vanjore (4).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6685622" y="1325108"/>
            <a:ext cx="2235200" cy="16764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D:\Shyama\FIN-tsunami-Apr2013\Photos\Project evolution-May2013\Solar drier\201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81681" y="1379112"/>
            <a:ext cx="1605900" cy="12044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D:\Shyama\FIN-tsunami-Apr2013\Photos\old\Actions 2009\2009_02_27 (Kameshwaram trip)\2009_02_28 (Kameshwaram trip)\IMG_4759.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12028" y="1462984"/>
            <a:ext cx="2051366" cy="153852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36172" y="2823889"/>
            <a:ext cx="2149766" cy="1077218"/>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Nouveau séchoir solaire à la plage </a:t>
            </a:r>
            <a:r>
              <a:rPr lang="fr-FR" sz="1600" dirty="0" smtClean="0"/>
              <a:t>de </a:t>
            </a:r>
            <a:r>
              <a:rPr lang="fr-FR" sz="1600" dirty="0" err="1" smtClean="0"/>
              <a:t>Kameshwaram</a:t>
            </a:r>
            <a:r>
              <a:rPr lang="fr-FR" sz="1600" dirty="0" smtClean="0"/>
              <a:t> </a:t>
            </a:r>
            <a:r>
              <a:rPr lang="fr-FR" sz="1600" dirty="0"/>
              <a:t>en Septembre 2006</a:t>
            </a:r>
          </a:p>
        </p:txBody>
      </p:sp>
      <p:sp>
        <p:nvSpPr>
          <p:cNvPr id="13" name="TextBox 12"/>
          <p:cNvSpPr txBox="1"/>
          <p:nvPr/>
        </p:nvSpPr>
        <p:spPr>
          <a:xfrm>
            <a:off x="2216544" y="2981869"/>
            <a:ext cx="2485165" cy="830997"/>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Abandonné, cassé, rouillé, avec des pièces essentielles volées, vers 2009.</a:t>
            </a:r>
            <a:endParaRPr lang="en-GB" sz="1600" dirty="0"/>
          </a:p>
        </p:txBody>
      </p:sp>
      <p:pic>
        <p:nvPicPr>
          <p:cNvPr id="3079" name="Picture 7" descr="D:\Shyama\FIN-tsunami-Apr2013\Photos\Project evolution-May2013\market place\fish-drying-for-platform2009.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987800" y="4487814"/>
            <a:ext cx="1821767" cy="136632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9" descr="D:\Shyama\FIN-tsunami-Apr2013\Photos\Project evolution-May2013\market place\Fish market in 2009.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255881" y="4516514"/>
            <a:ext cx="1778000" cy="1333500"/>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D:\Shyama\FIN-tsunami-Apr2013\Photos\Project evolution-May2013\market place\Nagapattinam_septembre_06_1er_voyage_076.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74561" y="3901107"/>
            <a:ext cx="1923188" cy="1457098"/>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36172" y="5358299"/>
            <a:ext cx="2149766" cy="584775"/>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Marché de poissons </a:t>
            </a:r>
            <a:r>
              <a:rPr lang="fr-FR" sz="1600" dirty="0" smtClean="0"/>
              <a:t>en </a:t>
            </a:r>
            <a:r>
              <a:rPr lang="fr-FR" sz="1600" dirty="0"/>
              <a:t>Septembre </a:t>
            </a:r>
            <a:r>
              <a:rPr lang="en-GB" sz="1600" dirty="0" smtClean="0"/>
              <a:t>2006</a:t>
            </a:r>
            <a:endParaRPr lang="en-GB" sz="1600" dirty="0"/>
          </a:p>
        </p:txBody>
      </p:sp>
      <p:sp>
        <p:nvSpPr>
          <p:cNvPr id="24" name="TextBox 23"/>
          <p:cNvSpPr txBox="1"/>
          <p:nvPr/>
        </p:nvSpPr>
        <p:spPr>
          <a:xfrm>
            <a:off x="36172" y="5943074"/>
            <a:ext cx="6022441" cy="830997"/>
          </a:xfrm>
          <a:prstGeom prst="rect">
            <a:avLst/>
          </a:prstGeom>
          <a:solidFill>
            <a:srgbClr val="ABFFEF"/>
          </a:solidFill>
          <a:effectLst>
            <a:glow rad="139700">
              <a:schemeClr val="accent5">
                <a:satMod val="175000"/>
                <a:alpha val="40000"/>
              </a:schemeClr>
            </a:glow>
          </a:effectLst>
        </p:spPr>
        <p:txBody>
          <a:bodyPr wrap="square" rtlCol="0">
            <a:spAutoFit/>
          </a:bodyPr>
          <a:lstStyle/>
          <a:p>
            <a:pPr algn="r"/>
            <a:r>
              <a:rPr lang="fr-FR" sz="1600" dirty="0"/>
              <a:t>Toit soufflé à plusieurs reprises, le sable </a:t>
            </a:r>
            <a:r>
              <a:rPr lang="fr-FR" sz="1600" dirty="0" smtClean="0"/>
              <a:t>entourant la </a:t>
            </a:r>
            <a:r>
              <a:rPr lang="fr-FR" sz="1600" dirty="0"/>
              <a:t>plate-forme, les sauts de mur et le marché </a:t>
            </a:r>
            <a:r>
              <a:rPr lang="fr-FR" sz="1600" dirty="0" smtClean="0"/>
              <a:t>deviennent </a:t>
            </a:r>
            <a:r>
              <a:rPr lang="fr-FR" sz="1600" dirty="0"/>
              <a:t>une plate-forme pour la réparation de bateaux et de séchage de poissons </a:t>
            </a:r>
            <a:r>
              <a:rPr lang="fr-FR" sz="1600" dirty="0" smtClean="0"/>
              <a:t>, vers </a:t>
            </a:r>
            <a:r>
              <a:rPr lang="fr-FR" sz="1600" dirty="0"/>
              <a:t>2009</a:t>
            </a:r>
            <a:endParaRPr lang="en-GB" sz="1600" dirty="0"/>
          </a:p>
        </p:txBody>
      </p:sp>
      <p:pic>
        <p:nvPicPr>
          <p:cNvPr id="3083" name="Picture 11" descr="D:\Shyama\FIN-tsunami-Apr2013\Photos\Project evolution-May2013\market place\market place in oct 2010.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809567" y="4024245"/>
            <a:ext cx="2330716" cy="174785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5"/>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725628" y="2985011"/>
            <a:ext cx="2022817" cy="1517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TextBox 26"/>
          <p:cNvSpPr txBox="1"/>
          <p:nvPr/>
        </p:nvSpPr>
        <p:spPr>
          <a:xfrm>
            <a:off x="4683641" y="2600059"/>
            <a:ext cx="2001981" cy="584775"/>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Démontés et déplacés en 2010</a:t>
            </a:r>
            <a:endParaRPr lang="en-GB" sz="1600" dirty="0"/>
          </a:p>
        </p:txBody>
      </p:sp>
      <p:sp>
        <p:nvSpPr>
          <p:cNvPr id="28" name="TextBox 27"/>
          <p:cNvSpPr txBox="1"/>
          <p:nvPr/>
        </p:nvSpPr>
        <p:spPr>
          <a:xfrm>
            <a:off x="6589527" y="2956631"/>
            <a:ext cx="2413546" cy="1569660"/>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Réparé et placé sur le dessus du temple de </a:t>
            </a:r>
            <a:r>
              <a:rPr lang="fr-FR" sz="1600" dirty="0" err="1"/>
              <a:t>Vanjore</a:t>
            </a:r>
            <a:r>
              <a:rPr lang="fr-FR" sz="1600" dirty="0"/>
              <a:t> en 2011 - où les jeunes chômeurs locales sèchent les fleurs pour les huiles </a:t>
            </a:r>
            <a:r>
              <a:rPr lang="fr-FR" sz="1600" dirty="0" smtClean="0"/>
              <a:t>embaumantes.</a:t>
            </a:r>
            <a:endParaRPr lang="en-GB" sz="1600" dirty="0"/>
          </a:p>
        </p:txBody>
      </p:sp>
      <p:sp>
        <p:nvSpPr>
          <p:cNvPr id="30" name="TextBox 29"/>
          <p:cNvSpPr txBox="1"/>
          <p:nvPr/>
        </p:nvSpPr>
        <p:spPr>
          <a:xfrm>
            <a:off x="6058612" y="5534561"/>
            <a:ext cx="3085387"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fr-FR" sz="1600" dirty="0"/>
              <a:t>Nous discutons et travaillons avec la communauté des pêcheurs afin de s'assurer qu'il est toujours intact, même après les tempêtes grâce à des </a:t>
            </a:r>
            <a:r>
              <a:rPr lang="fr-FR" sz="1600" dirty="0" smtClean="0"/>
              <a:t>bénévoles, vers </a:t>
            </a:r>
            <a:r>
              <a:rPr lang="fr-FR" sz="1600" dirty="0"/>
              <a:t>2010.</a:t>
            </a:r>
            <a:endParaRPr lang="en-GB" sz="1600" dirty="0"/>
          </a:p>
        </p:txBody>
      </p:sp>
      <p:pic>
        <p:nvPicPr>
          <p:cNvPr id="31" name="Picture 15" descr="F:\Shyama\FIN-tsunami-Apr2013\FIN Trust Admin\FIN-Logo -good.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896476" y="472169"/>
            <a:ext cx="928251" cy="7031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373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28241" y="5998061"/>
            <a:ext cx="1106597" cy="838200"/>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extBox 30"/>
          <p:cNvSpPr txBox="1"/>
          <p:nvPr/>
        </p:nvSpPr>
        <p:spPr>
          <a:xfrm>
            <a:off x="228600" y="228600"/>
            <a:ext cx="8812161" cy="2339102"/>
          </a:xfrm>
          <a:prstGeom prst="rect">
            <a:avLst/>
          </a:prstGeom>
          <a:solidFill>
            <a:srgbClr val="FFCC00">
              <a:alpha val="54000"/>
            </a:srgbClr>
          </a:solidFill>
          <a:effectLst>
            <a:glow rad="393700">
              <a:srgbClr val="FFC000">
                <a:alpha val="40000"/>
              </a:srgbClr>
            </a:glow>
            <a:outerShdw dist="495300" dir="6600000" sx="54000" sy="54000" algn="ctr" rotWithShape="0">
              <a:srgbClr val="000000">
                <a:alpha val="33000"/>
              </a:srgbClr>
            </a:outerShdw>
            <a:reflection stA="45000" endPos="0" dist="50800" dir="5400000" sy="-100000" algn="bl" rotWithShape="0"/>
          </a:effectLst>
        </p:spPr>
        <p:txBody>
          <a:bodyPr wrap="square" rtlCol="0">
            <a:spAutoFit/>
          </a:bodyPr>
          <a:lstStyle/>
          <a:p>
            <a:r>
              <a:rPr lang="fr-FR" sz="2200" dirty="0">
                <a:solidFill>
                  <a:srgbClr val="FF0000"/>
                </a:solidFill>
              </a:rPr>
              <a:t>Et nous avons fait quelques bonnes choses aussi et cela, je suis fier de dire que ceux-ci fonctionnent toujours bien ... (2/3) - Pourquoi? Parce que nous avons pris soin de s'assurer de la qualité .... parce que c'est nous qui les </a:t>
            </a:r>
            <a:r>
              <a:rPr lang="fr-FR" sz="2200" dirty="0" smtClean="0">
                <a:solidFill>
                  <a:srgbClr val="FF0000"/>
                </a:solidFill>
              </a:rPr>
              <a:t>avons </a:t>
            </a:r>
            <a:r>
              <a:rPr lang="fr-FR" sz="2200" dirty="0">
                <a:solidFill>
                  <a:srgbClr val="FF0000"/>
                </a:solidFill>
              </a:rPr>
              <a:t>construits - nous n'avons pas </a:t>
            </a:r>
            <a:r>
              <a:rPr lang="fr-FR" sz="2200" dirty="0" smtClean="0">
                <a:solidFill>
                  <a:srgbClr val="FF0000"/>
                </a:solidFill>
              </a:rPr>
              <a:t>amassé </a:t>
            </a:r>
            <a:r>
              <a:rPr lang="fr-FR" sz="2200" dirty="0">
                <a:solidFill>
                  <a:srgbClr val="FF0000"/>
                </a:solidFill>
              </a:rPr>
              <a:t>des fonds pour une autre ONG </a:t>
            </a:r>
            <a:r>
              <a:rPr lang="fr-FR" sz="2200" dirty="0" smtClean="0">
                <a:solidFill>
                  <a:srgbClr val="FF0000"/>
                </a:solidFill>
              </a:rPr>
              <a:t>réalisant des constructions ....</a:t>
            </a:r>
          </a:p>
          <a:p>
            <a:r>
              <a:rPr lang="fr-FR" i="1" dirty="0">
                <a:solidFill>
                  <a:srgbClr val="FF0000"/>
                </a:solidFill>
              </a:rPr>
              <a:t>Les histoires complètes seront publiées régulièrement sur ​​un blog durant l'année à venir </a:t>
            </a:r>
          </a:p>
          <a:p>
            <a:r>
              <a:rPr lang="fr-FR" i="1" dirty="0">
                <a:solidFill>
                  <a:srgbClr val="FF0000"/>
                </a:solidFill>
              </a:rPr>
              <a:t>- les détails à venir</a:t>
            </a:r>
            <a:endParaRPr lang="en-GB" i="1" dirty="0">
              <a:solidFill>
                <a:srgbClr val="FF0000"/>
              </a:solidFill>
            </a:endParaRPr>
          </a:p>
        </p:txBody>
      </p:sp>
      <p:pic>
        <p:nvPicPr>
          <p:cNvPr id="9222" name="Picture 6" descr="http://ourhouse.typepad.com/full_circle/images/2007/06/22/smiling_sun_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62630" y="2543804"/>
            <a:ext cx="805606" cy="82171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6" descr="http://ourhouse.typepad.com/full_circle/images/2007/06/22/smiling_sun_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0139" y="4295633"/>
            <a:ext cx="805606" cy="82171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430594" y="2479900"/>
            <a:ext cx="6832036" cy="1200329"/>
          </a:xfrm>
          <a:prstGeom prst="rect">
            <a:avLst/>
          </a:prstGeom>
          <a:noFill/>
        </p:spPr>
        <p:txBody>
          <a:bodyPr wrap="square" rtlCol="0">
            <a:spAutoFit/>
          </a:bodyPr>
          <a:lstStyle/>
          <a:p>
            <a:r>
              <a:rPr lang="fr-FR" dirty="0">
                <a:solidFill>
                  <a:srgbClr val="FF0000"/>
                </a:solidFill>
              </a:rPr>
              <a:t>Les toilettes que nous avons financés via un «concours de l'innovation </a:t>
            </a:r>
            <a:r>
              <a:rPr lang="fr-FR" dirty="0" smtClean="0">
                <a:solidFill>
                  <a:srgbClr val="FF0000"/>
                </a:solidFill>
              </a:rPr>
              <a:t>des Maçons» </a:t>
            </a:r>
            <a:r>
              <a:rPr lang="fr-FR" dirty="0">
                <a:solidFill>
                  <a:srgbClr val="FF0000"/>
                </a:solidFill>
              </a:rPr>
              <a:t>en 2009, où les maçons ont été encouragés à construire des toilettes de leurs </a:t>
            </a:r>
            <a:r>
              <a:rPr lang="fr-FR" dirty="0" smtClean="0">
                <a:solidFill>
                  <a:srgbClr val="FF0000"/>
                </a:solidFill>
              </a:rPr>
              <a:t>rêves, </a:t>
            </a:r>
            <a:r>
              <a:rPr lang="fr-FR" dirty="0">
                <a:solidFill>
                  <a:srgbClr val="FF0000"/>
                </a:solidFill>
              </a:rPr>
              <a:t>pour </a:t>
            </a:r>
            <a:r>
              <a:rPr lang="fr-FR" dirty="0" smtClean="0">
                <a:solidFill>
                  <a:srgbClr val="FF0000"/>
                </a:solidFill>
              </a:rPr>
              <a:t>eux-mêmes, </a:t>
            </a:r>
            <a:r>
              <a:rPr lang="fr-FR" dirty="0">
                <a:solidFill>
                  <a:srgbClr val="FF0000"/>
                </a:solidFill>
              </a:rPr>
              <a:t>sont en bon état et toujours bien utilisée en 2013.</a:t>
            </a:r>
            <a:endParaRPr lang="en-GB" dirty="0">
              <a:solidFill>
                <a:srgbClr val="FF0000"/>
              </a:solidFill>
            </a:endParaRPr>
          </a:p>
        </p:txBody>
      </p:sp>
      <p:sp>
        <p:nvSpPr>
          <p:cNvPr id="14" name="TextBox 13"/>
          <p:cNvSpPr txBox="1"/>
          <p:nvPr/>
        </p:nvSpPr>
        <p:spPr>
          <a:xfrm>
            <a:off x="1838003" y="3821640"/>
            <a:ext cx="5612274" cy="1200329"/>
          </a:xfrm>
          <a:prstGeom prst="rect">
            <a:avLst/>
          </a:prstGeom>
          <a:noFill/>
        </p:spPr>
        <p:txBody>
          <a:bodyPr wrap="square" rtlCol="0">
            <a:spAutoFit/>
          </a:bodyPr>
          <a:lstStyle/>
          <a:p>
            <a:r>
              <a:rPr lang="fr-FR" dirty="0">
                <a:solidFill>
                  <a:srgbClr val="FF0000"/>
                </a:solidFill>
              </a:rPr>
              <a:t>Les toilettes </a:t>
            </a:r>
            <a:r>
              <a:rPr lang="fr-FR" dirty="0" smtClean="0">
                <a:solidFill>
                  <a:srgbClr val="FF0000"/>
                </a:solidFill>
              </a:rPr>
              <a:t>que </a:t>
            </a:r>
            <a:r>
              <a:rPr lang="fr-FR" dirty="0" err="1">
                <a:solidFill>
                  <a:srgbClr val="FF0000"/>
                </a:solidFill>
              </a:rPr>
              <a:t>Paranjothi</a:t>
            </a:r>
            <a:r>
              <a:rPr lang="fr-FR" dirty="0">
                <a:solidFill>
                  <a:srgbClr val="FF0000"/>
                </a:solidFill>
              </a:rPr>
              <a:t> </a:t>
            </a:r>
            <a:r>
              <a:rPr lang="fr-FR" dirty="0" smtClean="0">
                <a:solidFill>
                  <a:srgbClr val="FF0000"/>
                </a:solidFill>
              </a:rPr>
              <a:t>a conçu </a:t>
            </a:r>
            <a:r>
              <a:rPr lang="fr-FR" dirty="0">
                <a:solidFill>
                  <a:srgbClr val="FF0000"/>
                </a:solidFill>
              </a:rPr>
              <a:t>et supervisé comme </a:t>
            </a:r>
            <a:r>
              <a:rPr lang="fr-FR" dirty="0" smtClean="0">
                <a:solidFill>
                  <a:srgbClr val="FF0000"/>
                </a:solidFill>
              </a:rPr>
              <a:t>toilettes modèles </a:t>
            </a:r>
            <a:r>
              <a:rPr lang="fr-FR" dirty="0">
                <a:solidFill>
                  <a:srgbClr val="FF0000"/>
                </a:solidFill>
              </a:rPr>
              <a:t>pour la «banque indienne» dans le village voisin de </a:t>
            </a:r>
            <a:r>
              <a:rPr lang="fr-FR" dirty="0" err="1">
                <a:solidFill>
                  <a:srgbClr val="FF0000"/>
                </a:solidFill>
              </a:rPr>
              <a:t>Vadagudy</a:t>
            </a:r>
            <a:r>
              <a:rPr lang="fr-FR" dirty="0">
                <a:solidFill>
                  <a:srgbClr val="FF0000"/>
                </a:solidFill>
              </a:rPr>
              <a:t> en 2010 </a:t>
            </a:r>
            <a:r>
              <a:rPr lang="fr-FR" dirty="0" smtClean="0">
                <a:solidFill>
                  <a:srgbClr val="FF0000"/>
                </a:solidFill>
              </a:rPr>
              <a:t>sont </a:t>
            </a:r>
            <a:r>
              <a:rPr lang="fr-FR" dirty="0">
                <a:solidFill>
                  <a:srgbClr val="FF0000"/>
                </a:solidFill>
              </a:rPr>
              <a:t>encore en bon état et bien </a:t>
            </a:r>
            <a:r>
              <a:rPr lang="fr-FR" dirty="0" smtClean="0">
                <a:solidFill>
                  <a:srgbClr val="FF0000"/>
                </a:solidFill>
              </a:rPr>
              <a:t>utilisées</a:t>
            </a:r>
            <a:r>
              <a:rPr lang="en-GB" dirty="0" smtClean="0">
                <a:solidFill>
                  <a:srgbClr val="FF0000"/>
                </a:solidFill>
              </a:rPr>
              <a:t>.  </a:t>
            </a:r>
            <a:endParaRPr lang="en-GB" dirty="0">
              <a:solidFill>
                <a:srgbClr val="FF0000"/>
              </a:solidFill>
            </a:endParaRPr>
          </a:p>
        </p:txBody>
      </p:sp>
      <p:pic>
        <p:nvPicPr>
          <p:cNvPr id="15" name="Picture 6" descr="http://ourhouse.typepad.com/full_circle/images/2007/06/22/smiling_sun_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0139" y="5433674"/>
            <a:ext cx="805606" cy="821719"/>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descr="C:\Users\Shyama\Dropbox\Things to add to comps\Friend in Need\photos annual report FIN\ST SCHHOL COMPOST DETAILS (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9200" y="5221514"/>
            <a:ext cx="1661383" cy="124603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872727" y="5046787"/>
            <a:ext cx="5235946" cy="1754326"/>
          </a:xfrm>
          <a:prstGeom prst="rect">
            <a:avLst/>
          </a:prstGeom>
        </p:spPr>
        <p:txBody>
          <a:bodyPr wrap="square">
            <a:spAutoFit/>
          </a:bodyPr>
          <a:lstStyle/>
          <a:p>
            <a:pPr marL="285750" indent="-285750">
              <a:buFontTx/>
              <a:buChar char="-"/>
            </a:pPr>
            <a:r>
              <a:rPr lang="fr-FR" dirty="0" smtClean="0">
                <a:solidFill>
                  <a:srgbClr val="FF0000"/>
                </a:solidFill>
              </a:rPr>
              <a:t>Nous </a:t>
            </a:r>
            <a:r>
              <a:rPr lang="fr-FR" dirty="0">
                <a:solidFill>
                  <a:srgbClr val="FF0000"/>
                </a:solidFill>
              </a:rPr>
              <a:t>avons amélioré la sensibilisation à </a:t>
            </a:r>
            <a:r>
              <a:rPr lang="fr-FR" dirty="0" smtClean="0">
                <a:solidFill>
                  <a:srgbClr val="FF0000"/>
                </a:solidFill>
              </a:rPr>
              <a:t>l'hygiène.</a:t>
            </a:r>
          </a:p>
          <a:p>
            <a:pPr marL="285750" indent="-285750">
              <a:buFontTx/>
              <a:buChar char="-"/>
            </a:pPr>
            <a:r>
              <a:rPr lang="fr-FR" dirty="0" smtClean="0">
                <a:solidFill>
                  <a:srgbClr val="FF0000"/>
                </a:solidFill>
              </a:rPr>
              <a:t>Nous </a:t>
            </a:r>
            <a:r>
              <a:rPr lang="fr-FR" dirty="0">
                <a:solidFill>
                  <a:srgbClr val="FF0000"/>
                </a:solidFill>
              </a:rPr>
              <a:t>avons eu un impact très modeste, mais positif sur le comportement </a:t>
            </a:r>
            <a:r>
              <a:rPr lang="fr-FR" dirty="0" smtClean="0">
                <a:solidFill>
                  <a:srgbClr val="FF0000"/>
                </a:solidFill>
              </a:rPr>
              <a:t>– comme celui de </a:t>
            </a:r>
            <a:r>
              <a:rPr lang="fr-FR" dirty="0">
                <a:solidFill>
                  <a:srgbClr val="FF0000"/>
                </a:solidFill>
              </a:rPr>
              <a:t>jeter dans les </a:t>
            </a:r>
            <a:r>
              <a:rPr lang="fr-FR" dirty="0" smtClean="0">
                <a:solidFill>
                  <a:srgbClr val="FF0000"/>
                </a:solidFill>
              </a:rPr>
              <a:t>poubelles.</a:t>
            </a:r>
          </a:p>
          <a:p>
            <a:pPr marL="285750" indent="-285750">
              <a:buFontTx/>
              <a:buChar char="-"/>
            </a:pPr>
            <a:r>
              <a:rPr lang="fr-FR" dirty="0" smtClean="0">
                <a:solidFill>
                  <a:srgbClr val="FF0000"/>
                </a:solidFill>
              </a:rPr>
              <a:t>Nous </a:t>
            </a:r>
            <a:r>
              <a:rPr lang="fr-FR" dirty="0">
                <a:solidFill>
                  <a:srgbClr val="FF0000"/>
                </a:solidFill>
              </a:rPr>
              <a:t>avons créé un goût pour les bonnes toilettes chez quelques-uns.</a:t>
            </a:r>
            <a:endParaRPr lang="en-GB" dirty="0">
              <a:solidFill>
                <a:srgbClr val="FF0000"/>
              </a:solidFill>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25924" y="3551084"/>
            <a:ext cx="1264409" cy="14957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6021" y="2584876"/>
            <a:ext cx="1249850" cy="16367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92430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BCB00-DEE3-41B3-9EE3-2FB0BBE93007}" type="slidenum">
              <a:rPr lang="en-GB" smtClean="0"/>
              <a:pPr/>
              <a:t>14</a:t>
            </a:fld>
            <a:endParaRPr lang="en-GB"/>
          </a:p>
        </p:txBody>
      </p:sp>
      <p:pic>
        <p:nvPicPr>
          <p:cNvPr id="10245" name="Picture 5" descr="C:\Users\Shyama\Dropbox\Things to add to comps\Friend in Need\photos annual report FIN\toile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92850" y="1556568"/>
            <a:ext cx="2743200" cy="2057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C:\Users\Shyama\Dropbox\Things to add to comps\Friend in Need\photos annual report FIN\toilet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3264" y="1534446"/>
            <a:ext cx="2641600" cy="1981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8"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79135" y="1500341"/>
            <a:ext cx="3009900" cy="2266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9"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3621494"/>
            <a:ext cx="3048000" cy="2276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50"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53642" y="3686170"/>
            <a:ext cx="3038475" cy="2333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ectangle 2"/>
          <p:cNvSpPr txBox="1">
            <a:spLocks noChangeArrowheads="1"/>
          </p:cNvSpPr>
          <p:nvPr/>
        </p:nvSpPr>
        <p:spPr>
          <a:xfrm>
            <a:off x="0" y="122465"/>
            <a:ext cx="8991600" cy="1323439"/>
          </a:xfrm>
          <a:prstGeom prst="rect">
            <a:avLst/>
          </a:prstGeom>
          <a:gradFill rotWithShape="1">
            <a:gsLst>
              <a:gs pos="0">
                <a:srgbClr val="FFCC66"/>
              </a:gs>
              <a:gs pos="50000">
                <a:srgbClr val="D4FEBA"/>
              </a:gs>
              <a:gs pos="100000">
                <a:srgbClr val="FFCC66"/>
              </a:gs>
            </a:gsLst>
            <a:lin ang="5400000" scaled="1"/>
          </a:gradFill>
          <a:ln cap="flat" algn="ctr">
            <a:solidFill>
              <a:schemeClr val="tx1"/>
            </a:solidFill>
            <a:miter lim="800000"/>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sz="2000" dirty="0"/>
              <a:t>Mais le plus grand défi était que les toilettes - une innovation introduite après le tsunami </a:t>
            </a:r>
            <a:r>
              <a:rPr lang="fr-FR" sz="2000" dirty="0" smtClean="0"/>
              <a:t>_ avaient </a:t>
            </a:r>
            <a:r>
              <a:rPr lang="fr-FR" sz="2000" dirty="0"/>
              <a:t>dû être </a:t>
            </a:r>
            <a:r>
              <a:rPr lang="fr-FR" sz="2000" dirty="0" smtClean="0"/>
              <a:t>abandonnées en </a:t>
            </a:r>
            <a:r>
              <a:rPr lang="fr-FR" sz="2000" dirty="0"/>
              <a:t>raison de: (i) l'absence d'une agence de réparation, (ii) </a:t>
            </a:r>
            <a:r>
              <a:rPr lang="fr-FR" sz="2000" dirty="0" smtClean="0"/>
              <a:t>les défauts </a:t>
            </a:r>
            <a:r>
              <a:rPr lang="fr-FR" sz="2000" dirty="0"/>
              <a:t>de construction, (iii</a:t>
            </a:r>
            <a:r>
              <a:rPr lang="fr-FR" sz="2000" dirty="0" smtClean="0"/>
              <a:t>), les </a:t>
            </a:r>
            <a:r>
              <a:rPr lang="fr-FR" sz="2000" dirty="0"/>
              <a:t>construction</a:t>
            </a:r>
            <a:r>
              <a:rPr lang="fr-FR" sz="2000" dirty="0" smtClean="0"/>
              <a:t> incomplètes (</a:t>
            </a:r>
            <a:r>
              <a:rPr lang="fr-FR" sz="2000" dirty="0"/>
              <a:t>iv</a:t>
            </a:r>
            <a:r>
              <a:rPr lang="fr-FR" sz="2000" dirty="0" smtClean="0"/>
              <a:t>), </a:t>
            </a:r>
            <a:r>
              <a:rPr lang="fr-FR" sz="2000" dirty="0"/>
              <a:t>les conditions météorologiques </a:t>
            </a:r>
            <a:r>
              <a:rPr lang="fr-FR" sz="2000" dirty="0" smtClean="0"/>
              <a:t>difficiles, (v</a:t>
            </a:r>
            <a:r>
              <a:rPr lang="fr-FR" sz="2000" dirty="0"/>
              <a:t>) l'apathie.</a:t>
            </a:r>
            <a:endParaRPr lang="fr-FR" sz="2000" b="1" dirty="0" smtClean="0"/>
          </a:p>
        </p:txBody>
      </p:sp>
      <p:pic>
        <p:nvPicPr>
          <p:cNvPr id="10252" name="Picture 1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006263" y="3686170"/>
            <a:ext cx="1990725" cy="2219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7" descr="C:\Users\Shyama\Dropbox\Things to add to comps\Friend in Need\photos annual report FIN\toilet (2).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757936" y="3747082"/>
            <a:ext cx="2438400" cy="2211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6501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8FCA52-02DF-4C21-B6B2-46227CD985EB}" type="slidenum">
              <a:rPr lang="fr-FR" smtClean="0"/>
              <a:pPr eaLnBrk="1" hangingPunct="1"/>
              <a:t>15</a:t>
            </a:fld>
            <a:endParaRPr lang="fr-FR" smtClean="0"/>
          </a:p>
        </p:txBody>
      </p:sp>
      <p:sp>
        <p:nvSpPr>
          <p:cNvPr id="57346" name="Rectangle 2"/>
          <p:cNvSpPr>
            <a:spLocks noGrp="1" noChangeArrowheads="1"/>
          </p:cNvSpPr>
          <p:nvPr>
            <p:ph type="title" idx="4294967295"/>
          </p:nvPr>
        </p:nvSpPr>
        <p:spPr>
          <a:xfrm>
            <a:off x="76200" y="60807"/>
            <a:ext cx="8991600" cy="701193"/>
          </a:xfrm>
          <a:gradFill rotWithShape="1">
            <a:gsLst>
              <a:gs pos="0">
                <a:srgbClr val="FFCC66"/>
              </a:gs>
              <a:gs pos="50000">
                <a:srgbClr val="D4FEBA"/>
              </a:gs>
              <a:gs pos="100000">
                <a:srgbClr val="FFCC66"/>
              </a:gs>
            </a:gsLst>
            <a:lin ang="5400000" scaled="1"/>
          </a:gradFill>
          <a:ln cap="flat" algn="ctr">
            <a:solidFill>
              <a:schemeClr val="tx1"/>
            </a:solidFill>
            <a:miter lim="800000"/>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spAutoFit/>
          </a:bodyPr>
          <a:lstStyle/>
          <a:p>
            <a:pPr>
              <a:defRPr/>
            </a:pPr>
            <a:r>
              <a:rPr lang="fr-FR" sz="2000" dirty="0"/>
              <a:t>Donc, le plus grand défi était que les toilettes - une innovation introduite après le tsunami </a:t>
            </a:r>
            <a:r>
              <a:rPr lang="fr-FR" sz="2000" dirty="0" smtClean="0"/>
              <a:t>_ ont </a:t>
            </a:r>
            <a:r>
              <a:rPr lang="fr-FR" sz="2000" dirty="0"/>
              <a:t>dû être </a:t>
            </a:r>
            <a:r>
              <a:rPr lang="fr-FR" sz="2000" dirty="0" smtClean="0"/>
              <a:t>abandonnées.</a:t>
            </a:r>
            <a:endParaRPr lang="fr-FR" sz="2000" dirty="0" smtClean="0">
              <a:solidFill>
                <a:schemeClr val="tx1"/>
              </a:solidFill>
            </a:endParaRPr>
          </a:p>
        </p:txBody>
      </p:sp>
      <p:graphicFrame>
        <p:nvGraphicFramePr>
          <p:cNvPr id="12331" name="Group 43"/>
          <p:cNvGraphicFramePr>
            <a:graphicFrameLocks noGrp="1"/>
          </p:cNvGraphicFramePr>
          <p:nvPr>
            <p:ph idx="4294967295"/>
            <p:extLst>
              <p:ext uri="{D42A27DB-BD31-4B8C-83A1-F6EECF244321}">
                <p14:modId xmlns:p14="http://schemas.microsoft.com/office/powerpoint/2010/main" xmlns="" val="3281521250"/>
              </p:ext>
            </p:extLst>
          </p:nvPr>
        </p:nvGraphicFramePr>
        <p:xfrm>
          <a:off x="32994" y="838200"/>
          <a:ext cx="8965611" cy="5596432"/>
        </p:xfrm>
        <a:graphic>
          <a:graphicData uri="http://schemas.openxmlformats.org/drawingml/2006/table">
            <a:tbl>
              <a:tblPr/>
              <a:tblGrid>
                <a:gridCol w="3138786"/>
                <a:gridCol w="1105485"/>
                <a:gridCol w="4721340"/>
              </a:tblGrid>
              <a:tr h="2023616">
                <a:tc gridSpan="3">
                  <a:txBody>
                    <a:bodyPr/>
                    <a:lstStyle/>
                    <a:p>
                      <a:pPr rtl="0"/>
                      <a:r>
                        <a:rPr lang="fr-FR" sz="1800" b="1" kern="1200" dirty="0" smtClean="0">
                          <a:solidFill>
                            <a:schemeClr val="tx1"/>
                          </a:solidFill>
                          <a:effectLst/>
                          <a:latin typeface="+mn-lt"/>
                          <a:ea typeface="+mn-ea"/>
                          <a:cs typeface="+mn-cs"/>
                        </a:rPr>
                        <a:t>Avant le Tsunami de 12/2004 </a:t>
                      </a:r>
                      <a:r>
                        <a:rPr lang="fr-FR" sz="1800" kern="1200" dirty="0" smtClean="0">
                          <a:solidFill>
                            <a:schemeClr val="tx1"/>
                          </a:solidFill>
                          <a:effectLst/>
                          <a:latin typeface="+mn-lt"/>
                          <a:ea typeface="+mn-ea"/>
                          <a:cs typeface="+mn-cs"/>
                        </a:rPr>
                        <a:t>: Seules quelques toilettes avec fosses septiques ont existé à </a:t>
                      </a:r>
                      <a:r>
                        <a:rPr lang="fr-FR" sz="1800" kern="1200" dirty="0" err="1" smtClean="0">
                          <a:solidFill>
                            <a:schemeClr val="tx1"/>
                          </a:solidFill>
                          <a:effectLst/>
                          <a:latin typeface="+mn-lt"/>
                          <a:ea typeface="+mn-ea"/>
                          <a:cs typeface="+mn-cs"/>
                        </a:rPr>
                        <a:t>Kameshwaram</a:t>
                      </a:r>
                      <a:r>
                        <a:rPr lang="fr-FR" sz="1800" kern="1200" dirty="0" smtClean="0">
                          <a:solidFill>
                            <a:schemeClr val="tx1"/>
                          </a:solidFill>
                          <a:effectLst/>
                          <a:latin typeface="+mn-lt"/>
                          <a:ea typeface="+mn-ea"/>
                          <a:cs typeface="+mn-cs"/>
                        </a:rPr>
                        <a:t> - (par exemple, 1 toilette avec</a:t>
                      </a:r>
                      <a:r>
                        <a:rPr lang="fr-FR" sz="1800" kern="1200" baseline="0" dirty="0" smtClean="0">
                          <a:solidFill>
                            <a:schemeClr val="tx1"/>
                          </a:solidFill>
                          <a:effectLst/>
                          <a:latin typeface="+mn-lt"/>
                          <a:ea typeface="+mn-ea"/>
                          <a:cs typeface="+mn-cs"/>
                        </a:rPr>
                        <a:t> </a:t>
                      </a:r>
                      <a:r>
                        <a:rPr lang="fr-FR" sz="1800" kern="1200" dirty="0" smtClean="0">
                          <a:solidFill>
                            <a:schemeClr val="tx1"/>
                          </a:solidFill>
                          <a:effectLst/>
                          <a:latin typeface="+mn-lt"/>
                          <a:ea typeface="+mn-ea"/>
                          <a:cs typeface="+mn-cs"/>
                        </a:rPr>
                        <a:t>fosse septique dans le bureau de </a:t>
                      </a:r>
                      <a:r>
                        <a:rPr lang="fr-FR" sz="1800" kern="1200" dirty="0" err="1" smtClean="0">
                          <a:solidFill>
                            <a:schemeClr val="tx1"/>
                          </a:solidFill>
                          <a:effectLst/>
                          <a:latin typeface="+mn-lt"/>
                          <a:ea typeface="+mn-ea"/>
                          <a:cs typeface="+mn-cs"/>
                        </a:rPr>
                        <a:t>Panchayat</a:t>
                      </a:r>
                      <a:r>
                        <a:rPr lang="fr-FR" sz="1800" kern="1200" dirty="0" smtClean="0">
                          <a:solidFill>
                            <a:schemeClr val="tx1"/>
                          </a:solidFill>
                          <a:effectLst/>
                          <a:latin typeface="+mn-lt"/>
                          <a:ea typeface="+mn-ea"/>
                          <a:cs typeface="+mn-cs"/>
                        </a:rPr>
                        <a:t> et l'autre dans la maison du chef du </a:t>
                      </a:r>
                      <a:r>
                        <a:rPr lang="fr-FR" sz="1800" kern="1200" dirty="0" err="1" smtClean="0">
                          <a:solidFill>
                            <a:schemeClr val="tx1"/>
                          </a:solidFill>
                          <a:effectLst/>
                          <a:latin typeface="+mn-lt"/>
                          <a:ea typeface="+mn-ea"/>
                          <a:cs typeface="+mn-cs"/>
                        </a:rPr>
                        <a:t>panchayat</a:t>
                      </a:r>
                      <a:r>
                        <a:rPr lang="fr-FR" sz="1800" kern="1200" dirty="0" smtClean="0">
                          <a:solidFill>
                            <a:schemeClr val="tx1"/>
                          </a:solidFill>
                          <a:effectLst/>
                          <a:latin typeface="+mn-lt"/>
                          <a:ea typeface="+mn-ea"/>
                          <a:cs typeface="+mn-cs"/>
                        </a:rPr>
                        <a:t>).</a:t>
                      </a:r>
                      <a:br>
                        <a:rPr lang="fr-FR" sz="1800" kern="1200" dirty="0" smtClean="0">
                          <a:solidFill>
                            <a:schemeClr val="tx1"/>
                          </a:solidFill>
                          <a:effectLst/>
                          <a:latin typeface="+mn-lt"/>
                          <a:ea typeface="+mn-ea"/>
                          <a:cs typeface="+mn-cs"/>
                        </a:rPr>
                      </a:br>
                      <a:r>
                        <a:rPr lang="fr-FR" sz="1800" b="1" kern="1200" dirty="0" smtClean="0">
                          <a:solidFill>
                            <a:schemeClr val="tx1"/>
                          </a:solidFill>
                          <a:effectLst/>
                          <a:latin typeface="+mn-lt"/>
                          <a:ea typeface="+mn-ea"/>
                          <a:cs typeface="+mn-cs"/>
                        </a:rPr>
                        <a:t>Après le Tsunami de 12/2004 </a:t>
                      </a:r>
                      <a:r>
                        <a:rPr lang="fr-FR" sz="1800" kern="1200" dirty="0" smtClean="0">
                          <a:solidFill>
                            <a:schemeClr val="tx1"/>
                          </a:solidFill>
                          <a:effectLst/>
                          <a:latin typeface="+mn-lt"/>
                          <a:ea typeface="+mn-ea"/>
                          <a:cs typeface="+mn-cs"/>
                        </a:rPr>
                        <a:t>: Beaucoup de toilettes ont été construites et </a:t>
                      </a:r>
                      <a:r>
                        <a:rPr lang="fr-FR" sz="1800" kern="1200" dirty="0" err="1" smtClean="0">
                          <a:solidFill>
                            <a:schemeClr val="tx1"/>
                          </a:solidFill>
                          <a:effectLst/>
                          <a:latin typeface="+mn-lt"/>
                          <a:ea typeface="+mn-ea"/>
                          <a:cs typeface="+mn-cs"/>
                        </a:rPr>
                        <a:t>Kameshwaram</a:t>
                      </a:r>
                      <a:r>
                        <a:rPr lang="fr-FR" sz="1800" kern="1200" dirty="0" smtClean="0">
                          <a:solidFill>
                            <a:schemeClr val="tx1"/>
                          </a:solidFill>
                          <a:effectLst/>
                          <a:latin typeface="+mn-lt"/>
                          <a:ea typeface="+mn-ea"/>
                          <a:cs typeface="+mn-cs"/>
                        </a:rPr>
                        <a:t> a remporté le prix « Gram </a:t>
                      </a:r>
                      <a:r>
                        <a:rPr lang="fr-FR" sz="1800" kern="1200" dirty="0" err="1" smtClean="0">
                          <a:solidFill>
                            <a:schemeClr val="tx1"/>
                          </a:solidFill>
                          <a:effectLst/>
                          <a:latin typeface="+mn-lt"/>
                          <a:ea typeface="+mn-ea"/>
                          <a:cs typeface="+mn-cs"/>
                        </a:rPr>
                        <a:t>Puraskar</a:t>
                      </a:r>
                      <a:r>
                        <a:rPr lang="fr-FR" sz="1800" kern="1200" dirty="0" smtClean="0">
                          <a:solidFill>
                            <a:schemeClr val="tx1"/>
                          </a:solidFill>
                          <a:effectLst/>
                          <a:latin typeface="+mn-lt"/>
                          <a:ea typeface="+mn-ea"/>
                          <a:cs typeface="+mn-cs"/>
                        </a:rPr>
                        <a:t> </a:t>
                      </a:r>
                      <a:r>
                        <a:rPr lang="fr-FR" sz="1800" kern="1200" dirty="0" err="1" smtClean="0">
                          <a:solidFill>
                            <a:schemeClr val="tx1"/>
                          </a:solidFill>
                          <a:effectLst/>
                          <a:latin typeface="+mn-lt"/>
                          <a:ea typeface="+mn-ea"/>
                          <a:cs typeface="+mn-cs"/>
                        </a:rPr>
                        <a:t>Nirmal</a:t>
                      </a:r>
                      <a:r>
                        <a:rPr lang="fr-FR" sz="1800" kern="1200" dirty="0" smtClean="0">
                          <a:solidFill>
                            <a:schemeClr val="tx1"/>
                          </a:solidFill>
                          <a:effectLst/>
                          <a:latin typeface="+mn-lt"/>
                          <a:ea typeface="+mn-ea"/>
                          <a:cs typeface="+mn-cs"/>
                        </a:rPr>
                        <a:t> » du gouvernement indien pour la couverture significative de l'assainissement</a:t>
                      </a:r>
                      <a:r>
                        <a:rPr kumimoji="0" lang="en-US" altLang="ja-JP" sz="1600" b="0" i="0" u="none" strike="noStrike" cap="none" normalizeH="0" baseline="0" dirty="0" smtClean="0">
                          <a:ln>
                            <a:noFill/>
                          </a:ln>
                          <a:solidFill>
                            <a:schemeClr val="tx1"/>
                          </a:solidFill>
                          <a:effectLst/>
                          <a:latin typeface="Arial" charset="0"/>
                          <a:ea typeface="ＭＳ Ｐゴシック"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smtClean="0">
                          <a:ln>
                            <a:noFill/>
                          </a:ln>
                          <a:solidFill>
                            <a:srgbClr val="FF0000"/>
                          </a:solidFill>
                          <a:effectLst/>
                          <a:latin typeface="Arial" charset="0"/>
                        </a:rPr>
                        <a:t>Toutes les toilettes ci-dessous ont été construites et offertes pour presque rien</a:t>
                      </a:r>
                      <a:r>
                        <a:rPr kumimoji="0" lang="en-US" sz="1600" b="1" i="0" u="none" strike="noStrike" cap="none" normalizeH="0" baseline="0" dirty="0" smtClean="0">
                          <a:ln>
                            <a:noFill/>
                          </a:ln>
                          <a:solidFill>
                            <a:srgbClr val="FF0000"/>
                          </a:solidFill>
                          <a:effectLst/>
                          <a:latin typeface="Arial" charset="0"/>
                        </a:rPr>
                        <a:t>.</a:t>
                      </a:r>
                      <a:endParaRPr kumimoji="0" lang="en-US" sz="1600" b="1" i="0" u="none" strike="noStrike" cap="none" normalizeH="0" baseline="0" dirty="0" smtClean="0">
                        <a:ln>
                          <a:noFill/>
                        </a:ln>
                        <a:solidFill>
                          <a:schemeClr val="tx1"/>
                        </a:solidFill>
                        <a:effectLst/>
                        <a:latin typeface="Arial" charset="0"/>
                      </a:endParaRPr>
                    </a:p>
                  </a:txBody>
                  <a:tcPr marL="91448" marR="91448"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r>
              <a:tr h="5671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chemeClr val="tx1"/>
                          </a:solidFill>
                          <a:effectLst/>
                          <a:latin typeface="Arial" charset="0"/>
                        </a:rPr>
                        <a:t>Total: 675 toilettes couvrant 43,93% des ménages dans le village</a:t>
                      </a:r>
                      <a:endParaRPr kumimoji="0" lang="en-US" sz="1400" b="0" i="0" u="none" strike="noStrike" cap="none" normalizeH="0" baseline="0" dirty="0" smtClean="0">
                        <a:ln>
                          <a:noFill/>
                        </a:ln>
                        <a:solidFill>
                          <a:schemeClr val="tx1"/>
                        </a:solidFill>
                        <a:effectLst/>
                        <a:latin typeface="Arial" charset="0"/>
                      </a:endParaRP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sz="1700" b="1" i="0" u="none" strike="noStrike" cap="none" normalizeH="0" baseline="0" noProof="0" smtClean="0">
                          <a:ln>
                            <a:noFill/>
                          </a:ln>
                          <a:solidFill>
                            <a:schemeClr val="tx1"/>
                          </a:solidFill>
                          <a:effectLst/>
                          <a:latin typeface="Arial" charset="0"/>
                          <a:cs typeface="Arial" charset="0"/>
                        </a:rPr>
                        <a:t>Année</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sz="1700" b="1" i="0" u="none" strike="noStrike" cap="none" normalizeH="0" baseline="0" noProof="0" dirty="0" smtClean="0">
                          <a:ln>
                            <a:noFill/>
                          </a:ln>
                          <a:solidFill>
                            <a:schemeClr val="tx1"/>
                          </a:solidFill>
                          <a:effectLst/>
                          <a:latin typeface="Arial" charset="0"/>
                          <a:cs typeface="Arial" charset="0"/>
                        </a:rPr>
                        <a:t>Nombre de toilettes terminées</a:t>
                      </a:r>
                      <a:endParaRPr kumimoji="0" lang="fr-FR" sz="1400" b="0" i="0" u="none" strike="noStrike" cap="none" normalizeH="0" baseline="0" noProof="0" dirty="0" smtClean="0">
                        <a:ln>
                          <a:noFill/>
                        </a:ln>
                        <a:solidFill>
                          <a:schemeClr val="tx1"/>
                        </a:solidFill>
                        <a:effectLst/>
                        <a:latin typeface="Arial" charset="0"/>
                      </a:endParaRP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958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cs typeface="Arial" charset="0"/>
                        </a:rPr>
                        <a:t>Action 1</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2006</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cs typeface="Arial" charset="0"/>
                        </a:rPr>
                        <a:t>150</a:t>
                      </a:r>
                      <a:r>
                        <a:rPr kumimoji="0" lang="en-US" sz="1700" b="0" i="0" u="none" strike="noStrike" cap="none" normalizeH="0" baseline="0" dirty="0" smtClean="0">
                          <a:ln>
                            <a:noFill/>
                          </a:ln>
                          <a:solidFill>
                            <a:schemeClr val="tx1"/>
                          </a:solidFill>
                          <a:effectLst/>
                          <a:latin typeface="Arial" charset="0"/>
                          <a:cs typeface="Arial" charset="0"/>
                        </a:rPr>
                        <a:t> </a:t>
                      </a:r>
                      <a:r>
                        <a:rPr kumimoji="0" lang="en-US" sz="1700" b="0" i="0" u="none" strike="noStrike" cap="none" normalizeH="0" baseline="0" dirty="0" err="1" smtClean="0">
                          <a:ln>
                            <a:noFill/>
                          </a:ln>
                          <a:solidFill>
                            <a:schemeClr val="tx1"/>
                          </a:solidFill>
                          <a:effectLst/>
                          <a:latin typeface="Arial" charset="0"/>
                          <a:cs typeface="Arial" charset="0"/>
                        </a:rPr>
                        <a:t>Ecosan</a:t>
                      </a:r>
                      <a:r>
                        <a:rPr kumimoji="0" lang="en-US" sz="1700" b="0" i="0" u="none" strike="noStrike" cap="none" normalizeH="0" baseline="0" dirty="0" smtClean="0">
                          <a:ln>
                            <a:noFill/>
                          </a:ln>
                          <a:solidFill>
                            <a:schemeClr val="tx1"/>
                          </a:solidFill>
                          <a:effectLst/>
                          <a:latin typeface="Arial" charset="0"/>
                          <a:cs typeface="Arial" charset="0"/>
                        </a:rPr>
                        <a:t> (</a:t>
                      </a:r>
                      <a:r>
                        <a:rPr kumimoji="0" lang="fr-FR" sz="1700" b="0" i="0" u="none" strike="noStrike" cap="none" normalizeH="0" baseline="0" noProof="0" dirty="0" smtClean="0">
                          <a:ln>
                            <a:noFill/>
                          </a:ln>
                          <a:solidFill>
                            <a:schemeClr val="tx1"/>
                          </a:solidFill>
                          <a:effectLst/>
                          <a:latin typeface="Arial" charset="0"/>
                          <a:cs typeface="Arial" charset="0"/>
                        </a:rPr>
                        <a:t>Financeur: UNICEF et FIN; Constructeur</a:t>
                      </a:r>
                      <a:r>
                        <a:rPr kumimoji="0" lang="en-US" sz="1700" b="0" i="0" u="none" strike="noStrike" cap="none" normalizeH="0" baseline="0" dirty="0" smtClean="0">
                          <a:ln>
                            <a:noFill/>
                          </a:ln>
                          <a:solidFill>
                            <a:schemeClr val="tx1"/>
                          </a:solidFill>
                          <a:effectLst/>
                          <a:latin typeface="Arial" charset="0"/>
                          <a:cs typeface="Arial" charset="0"/>
                        </a:rPr>
                        <a:t>: SCOPE)</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866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cs typeface="Arial" charset="0"/>
                        </a:rPr>
                        <a:t>Action 2</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2007</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cs typeface="Arial" charset="0"/>
                        </a:rPr>
                        <a:t>75</a:t>
                      </a:r>
                      <a:r>
                        <a:rPr kumimoji="0" lang="en-US" sz="1700" b="0" i="0" u="none" strike="noStrike" cap="none" normalizeH="0" baseline="0" dirty="0" smtClean="0">
                          <a:ln>
                            <a:noFill/>
                          </a:ln>
                          <a:solidFill>
                            <a:schemeClr val="tx1"/>
                          </a:solidFill>
                          <a:effectLst/>
                          <a:latin typeface="Arial" charset="0"/>
                          <a:cs typeface="Arial" charset="0"/>
                        </a:rPr>
                        <a:t> </a:t>
                      </a:r>
                      <a:r>
                        <a:rPr kumimoji="0" lang="en-US" sz="1700" b="0" i="0" u="none" strike="noStrike" cap="none" normalizeH="0" baseline="0" dirty="0" err="1" smtClean="0">
                          <a:ln>
                            <a:noFill/>
                          </a:ln>
                          <a:solidFill>
                            <a:schemeClr val="tx1"/>
                          </a:solidFill>
                          <a:effectLst/>
                          <a:latin typeface="Arial" charset="0"/>
                          <a:cs typeface="Arial" charset="0"/>
                        </a:rPr>
                        <a:t>Ecosan</a:t>
                      </a:r>
                      <a:r>
                        <a:rPr kumimoji="0" lang="en-US" sz="1700" b="0" i="0" u="none" strike="noStrike" cap="none" normalizeH="0" baseline="0" dirty="0" smtClean="0">
                          <a:ln>
                            <a:noFill/>
                          </a:ln>
                          <a:solidFill>
                            <a:schemeClr val="tx1"/>
                          </a:solidFill>
                          <a:effectLst/>
                          <a:latin typeface="Arial" charset="0"/>
                          <a:cs typeface="Arial" charset="0"/>
                        </a:rPr>
                        <a:t> (</a:t>
                      </a:r>
                      <a:r>
                        <a:rPr kumimoji="0" lang="en-US" sz="1700" b="0" i="0" u="none" strike="noStrike" cap="none" normalizeH="0" baseline="0" dirty="0" err="1" smtClean="0">
                          <a:ln>
                            <a:noFill/>
                          </a:ln>
                          <a:solidFill>
                            <a:schemeClr val="tx1"/>
                          </a:solidFill>
                          <a:effectLst/>
                          <a:latin typeface="Arial" charset="0"/>
                          <a:cs typeface="Arial" charset="0"/>
                        </a:rPr>
                        <a:t>Financeur</a:t>
                      </a:r>
                      <a:r>
                        <a:rPr kumimoji="0" lang="en-US" sz="1700" b="0" i="0" u="none" strike="noStrike" cap="none" normalizeH="0" baseline="0" dirty="0" smtClean="0">
                          <a:ln>
                            <a:noFill/>
                          </a:ln>
                          <a:solidFill>
                            <a:schemeClr val="tx1"/>
                          </a:solidFill>
                          <a:effectLst/>
                          <a:latin typeface="Arial" charset="0"/>
                          <a:cs typeface="Arial" charset="0"/>
                        </a:rPr>
                        <a:t>: </a:t>
                      </a:r>
                      <a:r>
                        <a:rPr kumimoji="0" lang="fr-FR" sz="1700" b="0" i="0" u="none" strike="noStrike" cap="none" normalizeH="0" baseline="0" noProof="0" dirty="0" smtClean="0">
                          <a:ln>
                            <a:noFill/>
                          </a:ln>
                          <a:solidFill>
                            <a:schemeClr val="tx1"/>
                          </a:solidFill>
                          <a:effectLst/>
                          <a:latin typeface="Arial" charset="0"/>
                          <a:cs typeface="Arial" charset="0"/>
                        </a:rPr>
                        <a:t>Association étudiante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Arial" charset="0"/>
                          <a:cs typeface="Arial" charset="0"/>
                        </a:rPr>
                        <a:t>SOS de la Grenoble school of Business et FIN; </a:t>
                      </a:r>
                      <a:r>
                        <a:rPr kumimoji="0" lang="en-US" sz="1700" b="0" i="0" u="none" strike="noStrike" cap="none" normalizeH="0" baseline="0" dirty="0" err="1" smtClean="0">
                          <a:ln>
                            <a:noFill/>
                          </a:ln>
                          <a:solidFill>
                            <a:schemeClr val="tx1"/>
                          </a:solidFill>
                          <a:effectLst/>
                          <a:latin typeface="Arial" charset="0"/>
                          <a:cs typeface="Arial" charset="0"/>
                        </a:rPr>
                        <a:t>Constructeur</a:t>
                      </a:r>
                      <a:r>
                        <a:rPr kumimoji="0" lang="en-US" sz="1700" b="0" i="0" u="none" strike="noStrike" cap="none" normalizeH="0" baseline="0" dirty="0" smtClean="0">
                          <a:ln>
                            <a:noFill/>
                          </a:ln>
                          <a:solidFill>
                            <a:schemeClr val="tx1"/>
                          </a:solidFill>
                          <a:effectLst/>
                          <a:latin typeface="Arial" charset="0"/>
                          <a:cs typeface="Arial" charset="0"/>
                        </a:rPr>
                        <a:t>: SCOPE)</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232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cs typeface="Arial" charset="0"/>
                        </a:rPr>
                        <a:t>Action 3</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2008</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cs typeface="Arial" charset="0"/>
                        </a:rPr>
                        <a:t>100</a:t>
                      </a:r>
                      <a:r>
                        <a:rPr kumimoji="0" lang="en-US" sz="1700" b="0" i="0" u="none" strike="noStrike" cap="none" normalizeH="0" baseline="0" dirty="0" smtClean="0">
                          <a:ln>
                            <a:noFill/>
                          </a:ln>
                          <a:solidFill>
                            <a:schemeClr val="tx1"/>
                          </a:solidFill>
                          <a:effectLst/>
                          <a:latin typeface="Arial" charset="0"/>
                          <a:cs typeface="Arial" charset="0"/>
                        </a:rPr>
                        <a:t> </a:t>
                      </a:r>
                      <a:r>
                        <a:rPr kumimoji="0" lang="en-US" sz="1700" b="0" i="0" u="none" strike="noStrike" cap="none" normalizeH="0" baseline="0" dirty="0" err="1" smtClean="0">
                          <a:ln>
                            <a:noFill/>
                          </a:ln>
                          <a:solidFill>
                            <a:schemeClr val="tx1"/>
                          </a:solidFill>
                          <a:effectLst/>
                          <a:latin typeface="Arial" charset="0"/>
                          <a:cs typeface="Arial" charset="0"/>
                        </a:rPr>
                        <a:t>Ecosan</a:t>
                      </a:r>
                      <a:r>
                        <a:rPr kumimoji="0" lang="en-US" sz="1700" b="0" i="0" u="none" strike="noStrike" cap="none" normalizeH="0" baseline="0" dirty="0" smtClean="0">
                          <a:ln>
                            <a:noFill/>
                          </a:ln>
                          <a:solidFill>
                            <a:schemeClr val="tx1"/>
                          </a:solidFill>
                          <a:effectLst/>
                          <a:latin typeface="Arial" charset="0"/>
                          <a:cs typeface="Arial" charset="0"/>
                        </a:rPr>
                        <a:t> (</a:t>
                      </a:r>
                      <a:r>
                        <a:rPr kumimoji="0" lang="fr-FR" sz="1700" b="0" i="0" u="none" strike="noStrike" cap="none" normalizeH="0" baseline="0" noProof="0" dirty="0" smtClean="0">
                          <a:ln>
                            <a:noFill/>
                          </a:ln>
                          <a:solidFill>
                            <a:schemeClr val="tx1"/>
                          </a:solidFill>
                          <a:effectLst/>
                          <a:latin typeface="Arial" charset="0"/>
                          <a:cs typeface="Arial" charset="0"/>
                        </a:rPr>
                        <a:t>Financeur: Water </a:t>
                      </a:r>
                      <a:r>
                        <a:rPr kumimoji="0" lang="fr-FR" sz="1700" b="0" i="0" u="none" strike="noStrike" cap="none" normalizeH="0" baseline="0" noProof="0" dirty="0" err="1" smtClean="0">
                          <a:ln>
                            <a:noFill/>
                          </a:ln>
                          <a:solidFill>
                            <a:schemeClr val="tx1"/>
                          </a:solidFill>
                          <a:effectLst/>
                          <a:latin typeface="Arial" charset="0"/>
                          <a:cs typeface="Arial" charset="0"/>
                        </a:rPr>
                        <a:t>Aid</a:t>
                      </a:r>
                      <a:r>
                        <a:rPr kumimoji="0" lang="fr-FR" sz="1700" b="0" i="0" u="none" strike="noStrike" cap="none" normalizeH="0" baseline="0" noProof="0" dirty="0" smtClean="0">
                          <a:ln>
                            <a:noFill/>
                          </a:ln>
                          <a:solidFill>
                            <a:schemeClr val="tx1"/>
                          </a:solidFill>
                          <a:effectLst/>
                          <a:latin typeface="Arial" charset="0"/>
                          <a:cs typeface="Arial" charset="0"/>
                        </a:rPr>
                        <a:t> et FIN; Constructeur</a:t>
                      </a:r>
                      <a:r>
                        <a:rPr kumimoji="0" lang="en-US" sz="1700" b="0" i="0" u="none" strike="noStrike" cap="none" normalizeH="0" baseline="0" dirty="0" smtClean="0">
                          <a:ln>
                            <a:noFill/>
                          </a:ln>
                          <a:solidFill>
                            <a:schemeClr val="tx1"/>
                          </a:solidFill>
                          <a:effectLst/>
                          <a:latin typeface="Arial" charset="0"/>
                          <a:cs typeface="Arial" charset="0"/>
                        </a:rPr>
                        <a:t>: </a:t>
                      </a:r>
                      <a:r>
                        <a:rPr kumimoji="0" lang="en-US" sz="1700" b="0" i="0" u="none" strike="noStrike" cap="none" normalizeH="0" baseline="0" dirty="0" err="1" smtClean="0">
                          <a:ln>
                            <a:noFill/>
                          </a:ln>
                          <a:solidFill>
                            <a:schemeClr val="tx1"/>
                          </a:solidFill>
                          <a:effectLst/>
                          <a:latin typeface="Arial" charset="0"/>
                          <a:cs typeface="Arial" charset="0"/>
                        </a:rPr>
                        <a:t>Gramalaya</a:t>
                      </a:r>
                      <a:r>
                        <a:rPr kumimoji="0" lang="en-US" sz="1700" b="0" i="0" u="none" strike="noStrike" cap="none" normalizeH="0" baseline="0" dirty="0" smtClean="0">
                          <a:ln>
                            <a:noFill/>
                          </a:ln>
                          <a:solidFill>
                            <a:schemeClr val="tx1"/>
                          </a:solidFill>
                          <a:effectLst/>
                          <a:latin typeface="Arial" charset="0"/>
                          <a:cs typeface="Arial" charset="0"/>
                        </a:rPr>
                        <a:t>)</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82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Drive 4</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2008-2009</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cs typeface="Arial" charset="0"/>
                        </a:rPr>
                        <a:t>350</a:t>
                      </a:r>
                      <a:r>
                        <a:rPr kumimoji="0" lang="en-US" sz="1700" b="0" i="0" u="none" strike="noStrike" cap="none" normalizeH="0" baseline="0" dirty="0" smtClean="0">
                          <a:ln>
                            <a:noFill/>
                          </a:ln>
                          <a:solidFill>
                            <a:schemeClr val="tx1"/>
                          </a:solidFill>
                          <a:effectLst/>
                          <a:latin typeface="Arial" charset="0"/>
                          <a:cs typeface="Arial" charset="0"/>
                        </a:rPr>
                        <a:t> </a:t>
                      </a:r>
                      <a:r>
                        <a:rPr kumimoji="0" lang="fr-FR" sz="1700" b="0" i="0" u="none" strike="noStrike" cap="none" normalizeH="0" baseline="0" dirty="0" smtClean="0">
                          <a:ln>
                            <a:noFill/>
                          </a:ln>
                          <a:solidFill>
                            <a:schemeClr val="tx1"/>
                          </a:solidFill>
                          <a:effectLst/>
                          <a:latin typeface="Arial" charset="0"/>
                          <a:cs typeface="Arial" charset="0"/>
                        </a:rPr>
                        <a:t>Toilettes avec fosses septiques construites par 2-3 organisations religieuses occidentales</a:t>
                      </a:r>
                      <a:endParaRPr kumimoji="0" lang="en-US" sz="1700" b="0" i="0" u="none" strike="noStrike" cap="none" normalizeH="0" baseline="0" dirty="0" smtClean="0">
                        <a:ln>
                          <a:noFill/>
                        </a:ln>
                        <a:solidFill>
                          <a:schemeClr val="tx1"/>
                        </a:solidFill>
                        <a:effectLst/>
                        <a:latin typeface="Arial" charset="0"/>
                        <a:cs typeface="Arial" charset="0"/>
                      </a:endParaRP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248" name="Text Box 35"/>
          <p:cNvSpPr txBox="1">
            <a:spLocks noChangeArrowheads="1"/>
          </p:cNvSpPr>
          <p:nvPr/>
        </p:nvSpPr>
        <p:spPr bwMode="auto">
          <a:xfrm>
            <a:off x="192743" y="6324600"/>
            <a:ext cx="8805862" cy="452438"/>
          </a:xfrm>
          <a:prstGeom prst="rect">
            <a:avLst/>
          </a:prstGeom>
          <a:gradFill rotWithShape="1">
            <a:gsLst>
              <a:gs pos="0">
                <a:srgbClr val="FFCC66"/>
              </a:gs>
              <a:gs pos="50000">
                <a:srgbClr val="D4FEBA"/>
              </a:gs>
              <a:gs pos="100000">
                <a:srgbClr val="FFCC66"/>
              </a:gs>
            </a:gsLst>
            <a:lin ang="5400000" scaled="1"/>
          </a:gra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b="1" dirty="0"/>
              <a:t>Mais: Environ 200 des toilettes existantes ont besoin d'être réparés</a:t>
            </a:r>
            <a:endParaRPr lang="en-US" b="1" dirty="0"/>
          </a:p>
        </p:txBody>
      </p:sp>
    </p:spTree>
    <p:extLst>
      <p:ext uri="{BB962C8B-B14F-4D97-AF65-F5344CB8AC3E}">
        <p14:creationId xmlns:p14="http://schemas.microsoft.com/office/powerpoint/2010/main" xmlns="" val="2333526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2"/>
          </p:nvPr>
        </p:nvSpPr>
        <p:spPr>
          <a:xfrm>
            <a:off x="8187949" y="6370344"/>
            <a:ext cx="879851" cy="341312"/>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15EBB6-C1C3-4EFD-8DEE-EC7AB860F750}" type="slidenum">
              <a:rPr lang="fr-FR" smtClean="0"/>
              <a:pPr eaLnBrk="1" hangingPunct="1"/>
              <a:t>16</a:t>
            </a:fld>
            <a:endParaRPr lang="fr-FR" smtClean="0"/>
          </a:p>
        </p:txBody>
      </p:sp>
      <p:sp>
        <p:nvSpPr>
          <p:cNvPr id="11267" name="Rectangle 2"/>
          <p:cNvSpPr>
            <a:spLocks noGrp="1" noChangeArrowheads="1"/>
          </p:cNvSpPr>
          <p:nvPr>
            <p:ph type="title"/>
          </p:nvPr>
        </p:nvSpPr>
        <p:spPr>
          <a:xfrm>
            <a:off x="152400" y="303294"/>
            <a:ext cx="8667750" cy="830997"/>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wrap="square">
            <a:spAutoFit/>
          </a:bodyPr>
          <a:lstStyle/>
          <a:p>
            <a:r>
              <a:rPr lang="fr-FR" sz="2400" b="1" dirty="0"/>
              <a:t>Raisons de l'abandon de toilettes? - Pas tout à la fois - un processus dynamique</a:t>
            </a:r>
            <a:endParaRPr lang="en-GB" sz="2400" b="1" dirty="0" smtClean="0">
              <a:solidFill>
                <a:schemeClr val="tx1"/>
              </a:solidFill>
            </a:endParaRPr>
          </a:p>
        </p:txBody>
      </p:sp>
      <p:sp>
        <p:nvSpPr>
          <p:cNvPr id="11268" name="Rectangle 3"/>
          <p:cNvSpPr>
            <a:spLocks noChangeArrowheads="1"/>
          </p:cNvSpPr>
          <p:nvPr/>
        </p:nvSpPr>
        <p:spPr bwMode="auto">
          <a:xfrm>
            <a:off x="611188" y="2349500"/>
            <a:ext cx="2592387" cy="863600"/>
          </a:xfrm>
          <a:prstGeom prst="rect">
            <a:avLst/>
          </a:prstGeom>
          <a:ln>
            <a:headEnd/>
            <a:tailEnd/>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fr-FR" b="1" dirty="0" smtClean="0"/>
              <a:t>Défauts de construction</a:t>
            </a:r>
            <a:endParaRPr lang="fr-FR" b="1" dirty="0"/>
          </a:p>
        </p:txBody>
      </p:sp>
      <p:sp>
        <p:nvSpPr>
          <p:cNvPr id="11269" name="Line 4"/>
          <p:cNvSpPr>
            <a:spLocks noChangeShapeType="1"/>
          </p:cNvSpPr>
          <p:nvPr/>
        </p:nvSpPr>
        <p:spPr bwMode="auto">
          <a:xfrm>
            <a:off x="3635375" y="1844675"/>
            <a:ext cx="0" cy="45354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70" name="Text Box 5"/>
          <p:cNvSpPr txBox="1">
            <a:spLocks noChangeArrowheads="1"/>
          </p:cNvSpPr>
          <p:nvPr/>
        </p:nvSpPr>
        <p:spPr bwMode="auto">
          <a:xfrm>
            <a:off x="738676" y="1700213"/>
            <a:ext cx="282641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smtClean="0"/>
              <a:t>1. Origines du problème</a:t>
            </a:r>
            <a:endParaRPr lang="fr-FR" b="1" dirty="0"/>
          </a:p>
        </p:txBody>
      </p:sp>
      <p:sp>
        <p:nvSpPr>
          <p:cNvPr id="11271" name="Rectangle 6"/>
          <p:cNvSpPr>
            <a:spLocks noChangeArrowheads="1"/>
          </p:cNvSpPr>
          <p:nvPr/>
        </p:nvSpPr>
        <p:spPr bwMode="auto">
          <a:xfrm>
            <a:off x="152400" y="3912409"/>
            <a:ext cx="3276600" cy="646331"/>
          </a:xfrm>
          <a:prstGeom prst="rect">
            <a:avLst/>
          </a:prstGeom>
          <a:ln>
            <a:headEnd/>
            <a:tailEnd/>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fr-FR" b="1" dirty="0" smtClean="0">
                <a:solidFill>
                  <a:schemeClr val="dk1"/>
                </a:solidFill>
              </a:rPr>
              <a:t>Manque</a:t>
            </a:r>
            <a:r>
              <a:rPr lang="fr-FR" b="1" dirty="0" smtClean="0"/>
              <a:t> de connaissances sur la façon de les utiliser</a:t>
            </a:r>
            <a:endParaRPr lang="fr-FR" b="1" dirty="0">
              <a:solidFill>
                <a:schemeClr val="dk1"/>
              </a:solidFill>
            </a:endParaRPr>
          </a:p>
        </p:txBody>
      </p:sp>
      <p:sp>
        <p:nvSpPr>
          <p:cNvPr id="11272" name="Rectangle 7"/>
          <p:cNvSpPr>
            <a:spLocks noChangeArrowheads="1"/>
          </p:cNvSpPr>
          <p:nvPr/>
        </p:nvSpPr>
        <p:spPr bwMode="auto">
          <a:xfrm>
            <a:off x="152400" y="5465395"/>
            <a:ext cx="3276600" cy="646331"/>
          </a:xfrm>
          <a:prstGeom prst="rect">
            <a:avLst/>
          </a:prstGeom>
          <a:ln>
            <a:headEnd/>
            <a:tailEnd/>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fr-FR" b="1" dirty="0"/>
              <a:t>Le manque de volonté </a:t>
            </a:r>
            <a:r>
              <a:rPr lang="fr-FR" b="1" dirty="0" smtClean="0"/>
              <a:t>pour l'utiliser </a:t>
            </a:r>
            <a:r>
              <a:rPr lang="fr-FR" b="1" dirty="0"/>
              <a:t>correctement</a:t>
            </a:r>
            <a:endParaRPr lang="en-GB" b="1" dirty="0">
              <a:solidFill>
                <a:schemeClr val="dk1"/>
              </a:solidFill>
            </a:endParaRPr>
          </a:p>
        </p:txBody>
      </p:sp>
      <p:sp>
        <p:nvSpPr>
          <p:cNvPr id="11273" name="Line 8"/>
          <p:cNvSpPr>
            <a:spLocks noChangeShapeType="1"/>
          </p:cNvSpPr>
          <p:nvPr/>
        </p:nvSpPr>
        <p:spPr bwMode="auto">
          <a:xfrm>
            <a:off x="3203575" y="2708275"/>
            <a:ext cx="1008063"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74" name="Line 9"/>
          <p:cNvSpPr>
            <a:spLocks noChangeShapeType="1"/>
          </p:cNvSpPr>
          <p:nvPr/>
        </p:nvSpPr>
        <p:spPr bwMode="auto">
          <a:xfrm flipV="1">
            <a:off x="3132138" y="4149725"/>
            <a:ext cx="9350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75" name="Line 10"/>
          <p:cNvSpPr>
            <a:spLocks noChangeShapeType="1"/>
          </p:cNvSpPr>
          <p:nvPr/>
        </p:nvSpPr>
        <p:spPr bwMode="auto">
          <a:xfrm flipV="1">
            <a:off x="3059113" y="4941888"/>
            <a:ext cx="1152525"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76" name="Oval 11"/>
          <p:cNvSpPr>
            <a:spLocks noChangeArrowheads="1"/>
          </p:cNvSpPr>
          <p:nvPr/>
        </p:nvSpPr>
        <p:spPr bwMode="auto">
          <a:xfrm>
            <a:off x="3810001" y="3305359"/>
            <a:ext cx="2203450" cy="1687890"/>
          </a:xfrm>
          <a:prstGeom prst="ellipse">
            <a:avLst/>
          </a:prstGeom>
          <a:ln>
            <a:headEnd/>
            <a:tailEnd/>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fr-FR" b="1" dirty="0"/>
              <a:t>Les Toilettes cessent de fonctionner correctement</a:t>
            </a:r>
            <a:endParaRPr lang="en-GB" b="1" dirty="0">
              <a:solidFill>
                <a:schemeClr val="dk1"/>
              </a:solidFill>
            </a:endParaRPr>
          </a:p>
        </p:txBody>
      </p:sp>
      <p:sp>
        <p:nvSpPr>
          <p:cNvPr id="11277" name="Text Box 12"/>
          <p:cNvSpPr txBox="1">
            <a:spLocks noChangeArrowheads="1"/>
          </p:cNvSpPr>
          <p:nvPr/>
        </p:nvSpPr>
        <p:spPr bwMode="auto">
          <a:xfrm>
            <a:off x="3707606" y="1948934"/>
            <a:ext cx="2388394"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dirty="0"/>
              <a:t>2. </a:t>
            </a:r>
            <a:r>
              <a:rPr lang="fr-FR" b="1" dirty="0"/>
              <a:t>Les Toilettes sont perçues comme étant un problème</a:t>
            </a:r>
            <a:endParaRPr lang="en-GB" b="1" dirty="0"/>
          </a:p>
        </p:txBody>
      </p:sp>
      <p:sp>
        <p:nvSpPr>
          <p:cNvPr id="11278" name="Line 13"/>
          <p:cNvSpPr>
            <a:spLocks noChangeShapeType="1"/>
          </p:cNvSpPr>
          <p:nvPr/>
        </p:nvSpPr>
        <p:spPr bwMode="auto">
          <a:xfrm>
            <a:off x="6156325" y="1916113"/>
            <a:ext cx="0" cy="453548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79" name="Line 14"/>
          <p:cNvSpPr>
            <a:spLocks noChangeShapeType="1"/>
          </p:cNvSpPr>
          <p:nvPr/>
        </p:nvSpPr>
        <p:spPr bwMode="auto">
          <a:xfrm>
            <a:off x="6013450" y="4076700"/>
            <a:ext cx="25193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80" name="AutoShape 15"/>
          <p:cNvSpPr>
            <a:spLocks noChangeArrowheads="1"/>
          </p:cNvSpPr>
          <p:nvPr/>
        </p:nvSpPr>
        <p:spPr bwMode="auto">
          <a:xfrm>
            <a:off x="6264438" y="1993493"/>
            <a:ext cx="2803362" cy="1757541"/>
          </a:xfrm>
          <a:prstGeom prst="hexagon">
            <a:avLst>
              <a:gd name="adj" fmla="val 35741"/>
              <a:gd name="vf" fmla="val 115470"/>
            </a:avLst>
          </a:prstGeom>
          <a:ln>
            <a:headEnd/>
            <a:tailEnd/>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fr-FR" b="1" dirty="0"/>
              <a:t>Les Toilettes sont abandonnées par certains membres de la famille</a:t>
            </a:r>
            <a:endParaRPr lang="en-GB" b="1" dirty="0">
              <a:solidFill>
                <a:schemeClr val="dk1"/>
              </a:solidFill>
            </a:endParaRPr>
          </a:p>
        </p:txBody>
      </p:sp>
      <p:sp>
        <p:nvSpPr>
          <p:cNvPr id="11281" name="Rectangle 16"/>
          <p:cNvSpPr>
            <a:spLocks noChangeArrowheads="1"/>
          </p:cNvSpPr>
          <p:nvPr/>
        </p:nvSpPr>
        <p:spPr bwMode="auto">
          <a:xfrm>
            <a:off x="6264438" y="1269782"/>
            <a:ext cx="2711450" cy="646331"/>
          </a:xfrm>
          <a:prstGeom prst="rect">
            <a:avLst/>
          </a:prstGeom>
          <a:gradFill rotWithShape="1">
            <a:gsLst>
              <a:gs pos="0">
                <a:srgbClr val="FFCC66"/>
              </a:gs>
              <a:gs pos="50000">
                <a:srgbClr val="D4FEBA"/>
              </a:gs>
              <a:gs pos="100000">
                <a:srgbClr val="FFCC66"/>
              </a:gs>
            </a:gsLst>
            <a:lin ang="5400000" scaled="1"/>
          </a:gra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algn="ctr"/>
            <a:r>
              <a:rPr lang="fr-FR" b="1" dirty="0" smtClean="0">
                <a:solidFill>
                  <a:srgbClr val="FF0000"/>
                </a:solidFill>
              </a:rPr>
              <a:t>3. Pas d’agence  pour résoudre le problème</a:t>
            </a:r>
            <a:endParaRPr lang="fr-FR" b="1" dirty="0">
              <a:solidFill>
                <a:srgbClr val="FF0000"/>
              </a:solidFill>
            </a:endParaRPr>
          </a:p>
        </p:txBody>
      </p:sp>
      <p:sp>
        <p:nvSpPr>
          <p:cNvPr id="11282" name="Line 17"/>
          <p:cNvSpPr>
            <a:spLocks noChangeShapeType="1"/>
          </p:cNvSpPr>
          <p:nvPr/>
        </p:nvSpPr>
        <p:spPr bwMode="auto">
          <a:xfrm flipV="1">
            <a:off x="5795963" y="3357563"/>
            <a:ext cx="792162"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83" name="Line 18"/>
          <p:cNvSpPr>
            <a:spLocks noChangeShapeType="1"/>
          </p:cNvSpPr>
          <p:nvPr/>
        </p:nvSpPr>
        <p:spPr bwMode="auto">
          <a:xfrm>
            <a:off x="7597775" y="3644900"/>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84" name="Text Box 19"/>
          <p:cNvSpPr txBox="1">
            <a:spLocks noChangeArrowheads="1"/>
          </p:cNvSpPr>
          <p:nvPr/>
        </p:nvSpPr>
        <p:spPr bwMode="auto">
          <a:xfrm>
            <a:off x="6213312" y="4558470"/>
            <a:ext cx="2695738"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600" b="1" dirty="0"/>
              <a:t>4. </a:t>
            </a:r>
            <a:r>
              <a:rPr lang="fr-FR" sz="1600" b="1" dirty="0"/>
              <a:t>Les mauvaises toilettes commencent à causer des problèmes d'odeur pour le voisinage</a:t>
            </a:r>
            <a:endParaRPr lang="en-GB" sz="1600" b="1" dirty="0"/>
          </a:p>
        </p:txBody>
      </p:sp>
      <p:sp>
        <p:nvSpPr>
          <p:cNvPr id="11285" name="AutoShape 20"/>
          <p:cNvSpPr>
            <a:spLocks noChangeArrowheads="1"/>
          </p:cNvSpPr>
          <p:nvPr/>
        </p:nvSpPr>
        <p:spPr bwMode="auto">
          <a:xfrm>
            <a:off x="6264438" y="5797262"/>
            <a:ext cx="2389025" cy="1021556"/>
          </a:xfrm>
          <a:prstGeom prst="roundRect">
            <a:avLst>
              <a:gd name="adj" fmla="val 16667"/>
            </a:avLst>
          </a:prstGeom>
          <a:ln>
            <a:headEnd/>
            <a:tailEnd/>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fr-FR" b="1" dirty="0" smtClean="0">
                <a:solidFill>
                  <a:schemeClr val="dk1"/>
                </a:solidFill>
              </a:rPr>
              <a:t>Les Toilettes deviennent moins</a:t>
            </a:r>
            <a:r>
              <a:rPr lang="fr-FR" b="1" dirty="0" smtClean="0"/>
              <a:t> </a:t>
            </a:r>
            <a:r>
              <a:rPr lang="fr-FR" b="1" dirty="0" smtClean="0">
                <a:solidFill>
                  <a:schemeClr val="dk1"/>
                </a:solidFill>
              </a:rPr>
              <a:t>populaires</a:t>
            </a:r>
            <a:endParaRPr lang="fr-FR" b="1" dirty="0">
              <a:solidFill>
                <a:schemeClr val="dk1"/>
              </a:solidFill>
            </a:endParaRPr>
          </a:p>
        </p:txBody>
      </p:sp>
      <p:sp>
        <p:nvSpPr>
          <p:cNvPr id="11286" name="Freeform 21"/>
          <p:cNvSpPr>
            <a:spLocks/>
          </p:cNvSpPr>
          <p:nvPr/>
        </p:nvSpPr>
        <p:spPr bwMode="auto">
          <a:xfrm>
            <a:off x="8532813" y="3155950"/>
            <a:ext cx="534987" cy="2322513"/>
          </a:xfrm>
          <a:custGeom>
            <a:avLst/>
            <a:gdLst>
              <a:gd name="T0" fmla="*/ 0 w 337"/>
              <a:gd name="T1" fmla="*/ 2147483647 h 1463"/>
              <a:gd name="T2" fmla="*/ 2147483647 w 337"/>
              <a:gd name="T3" fmla="*/ 2147483647 h 1463"/>
              <a:gd name="T4" fmla="*/ 2147483647 w 337"/>
              <a:gd name="T5" fmla="*/ 2147483647 h 1463"/>
              <a:gd name="T6" fmla="*/ 2147483647 w 337"/>
              <a:gd name="T7" fmla="*/ 2147483647 h 1463"/>
              <a:gd name="T8" fmla="*/ 2147483647 w 337"/>
              <a:gd name="T9" fmla="*/ 2147483647 h 1463"/>
              <a:gd name="T10" fmla="*/ 2147483647 w 337"/>
              <a:gd name="T11" fmla="*/ 2147483647 h 1463"/>
              <a:gd name="T12" fmla="*/ 2147483647 w 337"/>
              <a:gd name="T13" fmla="*/ 2147483647 h 1463"/>
              <a:gd name="T14" fmla="*/ 2147483647 w 337"/>
              <a:gd name="T15" fmla="*/ 2147483647 h 1463"/>
              <a:gd name="T16" fmla="*/ 2147483647 w 337"/>
              <a:gd name="T17" fmla="*/ 2147483647 h 1463"/>
              <a:gd name="T18" fmla="*/ 2147483647 w 337"/>
              <a:gd name="T19" fmla="*/ 2147483647 h 1463"/>
              <a:gd name="T20" fmla="*/ 2147483647 w 337"/>
              <a:gd name="T21" fmla="*/ 2147483647 h 1463"/>
              <a:gd name="T22" fmla="*/ 2147483647 w 337"/>
              <a:gd name="T23" fmla="*/ 2147483647 h 1463"/>
              <a:gd name="T24" fmla="*/ 2147483647 w 337"/>
              <a:gd name="T25" fmla="*/ 0 h 1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7" h="1463">
                <a:moveTo>
                  <a:pt x="0" y="1447"/>
                </a:moveTo>
                <a:cubicBezTo>
                  <a:pt x="100" y="1455"/>
                  <a:pt x="58" y="1463"/>
                  <a:pt x="127" y="1440"/>
                </a:cubicBezTo>
                <a:cubicBezTo>
                  <a:pt x="141" y="1435"/>
                  <a:pt x="155" y="1431"/>
                  <a:pt x="169" y="1426"/>
                </a:cubicBezTo>
                <a:cubicBezTo>
                  <a:pt x="185" y="1421"/>
                  <a:pt x="211" y="1398"/>
                  <a:pt x="211" y="1398"/>
                </a:cubicBezTo>
                <a:cubicBezTo>
                  <a:pt x="226" y="1375"/>
                  <a:pt x="245" y="1365"/>
                  <a:pt x="260" y="1342"/>
                </a:cubicBezTo>
                <a:cubicBezTo>
                  <a:pt x="287" y="1256"/>
                  <a:pt x="315" y="1170"/>
                  <a:pt x="337" y="1082"/>
                </a:cubicBezTo>
                <a:cubicBezTo>
                  <a:pt x="325" y="1007"/>
                  <a:pt x="325" y="952"/>
                  <a:pt x="337" y="878"/>
                </a:cubicBezTo>
                <a:cubicBezTo>
                  <a:pt x="327" y="794"/>
                  <a:pt x="320" y="739"/>
                  <a:pt x="316" y="646"/>
                </a:cubicBezTo>
                <a:cubicBezTo>
                  <a:pt x="325" y="411"/>
                  <a:pt x="328" y="446"/>
                  <a:pt x="316" y="154"/>
                </a:cubicBezTo>
                <a:cubicBezTo>
                  <a:pt x="316" y="142"/>
                  <a:pt x="315" y="129"/>
                  <a:pt x="309" y="119"/>
                </a:cubicBezTo>
                <a:cubicBezTo>
                  <a:pt x="276" y="66"/>
                  <a:pt x="169" y="29"/>
                  <a:pt x="113" y="21"/>
                </a:cubicBezTo>
                <a:cubicBezTo>
                  <a:pt x="99" y="16"/>
                  <a:pt x="85" y="11"/>
                  <a:pt x="71" y="7"/>
                </a:cubicBezTo>
                <a:cubicBezTo>
                  <a:pt x="61" y="4"/>
                  <a:pt x="42" y="0"/>
                  <a:pt x="42" y="0"/>
                </a:cubicBezTo>
              </a:path>
            </a:pathLst>
          </a:custGeom>
          <a:noFill/>
          <a:ln w="57150" cmpd="sng">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87" name="Freeform 22"/>
          <p:cNvSpPr>
            <a:spLocks/>
          </p:cNvSpPr>
          <p:nvPr/>
        </p:nvSpPr>
        <p:spPr bwMode="auto">
          <a:xfrm>
            <a:off x="7666119" y="3393191"/>
            <a:ext cx="288925" cy="1188334"/>
          </a:xfrm>
          <a:custGeom>
            <a:avLst/>
            <a:gdLst>
              <a:gd name="T0" fmla="*/ 2147483647 w 364"/>
              <a:gd name="T1" fmla="*/ 2147483647 h 1209"/>
              <a:gd name="T2" fmla="*/ 2147483647 w 364"/>
              <a:gd name="T3" fmla="*/ 2147483647 h 1209"/>
              <a:gd name="T4" fmla="*/ 2147483647 w 364"/>
              <a:gd name="T5" fmla="*/ 2147483647 h 1209"/>
              <a:gd name="T6" fmla="*/ 2147483647 w 364"/>
              <a:gd name="T7" fmla="*/ 2147483647 h 1209"/>
              <a:gd name="T8" fmla="*/ 2147483647 w 364"/>
              <a:gd name="T9" fmla="*/ 2147483647 h 1209"/>
              <a:gd name="T10" fmla="*/ 2147483647 w 364"/>
              <a:gd name="T11" fmla="*/ 2147483647 h 1209"/>
              <a:gd name="T12" fmla="*/ 2147483647 w 364"/>
              <a:gd name="T13" fmla="*/ 2147483647 h 1209"/>
              <a:gd name="T14" fmla="*/ 2147483647 w 364"/>
              <a:gd name="T15" fmla="*/ 2147483647 h 1209"/>
              <a:gd name="T16" fmla="*/ 2147483647 w 364"/>
              <a:gd name="T17" fmla="*/ 2147483647 h 12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4" h="1209">
                <a:moveTo>
                  <a:pt x="181" y="14"/>
                </a:moveTo>
                <a:cubicBezTo>
                  <a:pt x="157" y="9"/>
                  <a:pt x="135" y="0"/>
                  <a:pt x="111" y="14"/>
                </a:cubicBezTo>
                <a:cubicBezTo>
                  <a:pt x="81" y="31"/>
                  <a:pt x="49" y="120"/>
                  <a:pt x="41" y="148"/>
                </a:cubicBezTo>
                <a:cubicBezTo>
                  <a:pt x="24" y="315"/>
                  <a:pt x="0" y="497"/>
                  <a:pt x="111" y="633"/>
                </a:cubicBezTo>
                <a:cubicBezTo>
                  <a:pt x="126" y="695"/>
                  <a:pt x="182" y="729"/>
                  <a:pt x="216" y="780"/>
                </a:cubicBezTo>
                <a:cubicBezTo>
                  <a:pt x="226" y="829"/>
                  <a:pt x="232" y="880"/>
                  <a:pt x="245" y="928"/>
                </a:cubicBezTo>
                <a:cubicBezTo>
                  <a:pt x="233" y="972"/>
                  <a:pt x="253" y="1012"/>
                  <a:pt x="237" y="1054"/>
                </a:cubicBezTo>
                <a:cubicBezTo>
                  <a:pt x="245" y="1091"/>
                  <a:pt x="246" y="1104"/>
                  <a:pt x="273" y="1131"/>
                </a:cubicBezTo>
                <a:cubicBezTo>
                  <a:pt x="250" y="1201"/>
                  <a:pt x="318" y="1186"/>
                  <a:pt x="364" y="120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1288" name="Text Box 23"/>
          <p:cNvSpPr txBox="1">
            <a:spLocks noChangeArrowheads="1"/>
          </p:cNvSpPr>
          <p:nvPr/>
        </p:nvSpPr>
        <p:spPr bwMode="auto">
          <a:xfrm>
            <a:off x="7806949" y="3809782"/>
            <a:ext cx="13716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Se </a:t>
            </a:r>
            <a:r>
              <a:rPr lang="fr-FR" b="1" dirty="0" smtClean="0"/>
              <a:t>répète</a:t>
            </a:r>
            <a:r>
              <a:rPr lang="en-US" b="1" dirty="0" smtClean="0"/>
              <a:t> </a:t>
            </a:r>
            <a:r>
              <a:rPr lang="en-US" b="1" dirty="0"/>
              <a:t>en boucle</a:t>
            </a:r>
            <a:endParaRPr lang="fr-FR" b="1" dirty="0"/>
          </a:p>
        </p:txBody>
      </p:sp>
    </p:spTree>
    <p:extLst>
      <p:ext uri="{BB962C8B-B14F-4D97-AF65-F5344CB8AC3E}">
        <p14:creationId xmlns:p14="http://schemas.microsoft.com/office/powerpoint/2010/main" xmlns="" val="660281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8C3EF5-CBBB-4344-88EB-8F6496493581}" type="slidenum">
              <a:rPr lang="fr-FR" smtClean="0"/>
              <a:pPr eaLnBrk="1" hangingPunct="1"/>
              <a:t>17</a:t>
            </a:fld>
            <a:endParaRPr lang="fr-FR" smtClean="0"/>
          </a:p>
        </p:txBody>
      </p:sp>
      <p:sp>
        <p:nvSpPr>
          <p:cNvPr id="12291" name="Rectangle 2"/>
          <p:cNvSpPr>
            <a:spLocks noGrp="1" noChangeArrowheads="1"/>
          </p:cNvSpPr>
          <p:nvPr>
            <p:ph type="title"/>
          </p:nvPr>
        </p:nvSpPr>
        <p:spPr>
          <a:xfrm>
            <a:off x="457200" y="274638"/>
            <a:ext cx="8229600" cy="561975"/>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wrap="none"/>
          <a:lstStyle/>
          <a:p>
            <a:pPr eaLnBrk="1" hangingPunct="1"/>
            <a:r>
              <a:rPr lang="fr-FR" sz="2400" b="1" dirty="0" smtClean="0">
                <a:solidFill>
                  <a:schemeClr val="tx1"/>
                </a:solidFill>
              </a:rPr>
              <a:t>Défauts courants</a:t>
            </a:r>
          </a:p>
        </p:txBody>
      </p:sp>
      <p:pic>
        <p:nvPicPr>
          <p:cNvPr id="12292" name="Picture 3" descr="Feb2010 0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763" y="1457325"/>
            <a:ext cx="1905000"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4" descr="Feb2010 01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8038" y="1412875"/>
            <a:ext cx="2054225" cy="273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Line 5"/>
          <p:cNvSpPr>
            <a:spLocks noChangeShapeType="1"/>
          </p:cNvSpPr>
          <p:nvPr/>
        </p:nvSpPr>
        <p:spPr bwMode="auto">
          <a:xfrm>
            <a:off x="1547813" y="4005263"/>
            <a:ext cx="0" cy="10080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2295" name="Text Box 6"/>
          <p:cNvSpPr txBox="1">
            <a:spLocks noChangeArrowheads="1"/>
          </p:cNvSpPr>
          <p:nvPr/>
        </p:nvSpPr>
        <p:spPr bwMode="auto">
          <a:xfrm>
            <a:off x="303213" y="5032377"/>
            <a:ext cx="2973387" cy="461665"/>
          </a:xfrm>
          <a:prstGeom prst="rect">
            <a:avLst/>
          </a:prstGeom>
          <a:solidFill>
            <a:srgbClr val="F7FBA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dirty="0" smtClean="0"/>
              <a:t>Plafonds craquelées</a:t>
            </a:r>
            <a:endParaRPr lang="fr-FR" sz="2400" dirty="0"/>
          </a:p>
        </p:txBody>
      </p:sp>
      <p:sp>
        <p:nvSpPr>
          <p:cNvPr id="12296" name="Line 7"/>
          <p:cNvSpPr>
            <a:spLocks noChangeShapeType="1"/>
          </p:cNvSpPr>
          <p:nvPr/>
        </p:nvSpPr>
        <p:spPr bwMode="auto">
          <a:xfrm>
            <a:off x="4284663" y="4149725"/>
            <a:ext cx="0"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2297" name="Text Box 8"/>
          <p:cNvSpPr txBox="1">
            <a:spLocks noChangeArrowheads="1"/>
          </p:cNvSpPr>
          <p:nvPr/>
        </p:nvSpPr>
        <p:spPr bwMode="auto">
          <a:xfrm>
            <a:off x="3657600" y="5157788"/>
            <a:ext cx="1966913" cy="457200"/>
          </a:xfrm>
          <a:prstGeom prst="rect">
            <a:avLst/>
          </a:prstGeom>
          <a:solidFill>
            <a:srgbClr val="F7FBA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dirty="0" smtClean="0"/>
              <a:t>Murs lépreux</a:t>
            </a:r>
            <a:endParaRPr lang="fr-FR" sz="2400" dirty="0"/>
          </a:p>
        </p:txBody>
      </p:sp>
      <p:pic>
        <p:nvPicPr>
          <p:cNvPr id="12298" name="Picture 14" descr="SNV3188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67400" y="1341438"/>
            <a:ext cx="2373313" cy="316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9" name="Line 15"/>
          <p:cNvSpPr>
            <a:spLocks noChangeShapeType="1"/>
          </p:cNvSpPr>
          <p:nvPr/>
        </p:nvSpPr>
        <p:spPr bwMode="auto">
          <a:xfrm>
            <a:off x="7235825" y="4581525"/>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2300" name="Text Box 16"/>
          <p:cNvSpPr txBox="1">
            <a:spLocks noChangeArrowheads="1"/>
          </p:cNvSpPr>
          <p:nvPr/>
        </p:nvSpPr>
        <p:spPr bwMode="auto">
          <a:xfrm>
            <a:off x="5867400" y="5508608"/>
            <a:ext cx="2888932" cy="461665"/>
          </a:xfrm>
          <a:prstGeom prst="rect">
            <a:avLst/>
          </a:prstGeom>
          <a:solidFill>
            <a:srgbClr val="FFFFB7"/>
          </a:solidFill>
          <a:ln>
            <a:noFill/>
          </a:ln>
          <a:effectLs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dirty="0" smtClean="0"/>
              <a:t>La chute des portes</a:t>
            </a:r>
            <a:endParaRPr lang="fr-FR" sz="2400" dirty="0"/>
          </a:p>
        </p:txBody>
      </p:sp>
    </p:spTree>
    <p:extLst>
      <p:ext uri="{BB962C8B-B14F-4D97-AF65-F5344CB8AC3E}">
        <p14:creationId xmlns:p14="http://schemas.microsoft.com/office/powerpoint/2010/main" xmlns="" val="156502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a:solidFill>
            <a:srgbClr val="FFFF66"/>
          </a:solidFill>
          <a:effectLst>
            <a:glow rad="139700">
              <a:srgbClr val="009900">
                <a:alpha val="40000"/>
              </a:srgbClr>
            </a:glow>
            <a:softEdge rad="31750"/>
          </a:effectLst>
        </p:spPr>
        <p:txBody>
          <a:bodyPr vert="horz" lIns="91440" tIns="45720" rIns="91440" bIns="45720" rtlCol="0" anchor="ctr">
            <a:normAutofit/>
          </a:bodyPr>
          <a:lstStyle/>
          <a:p>
            <a:r>
              <a:rPr lang="en-GB" sz="2400" dirty="0" smtClean="0"/>
              <a:t>1.4 </a:t>
            </a:r>
            <a:r>
              <a:rPr lang="fr-FR" sz="2400" dirty="0"/>
              <a:t>Autres défis contextuels à </a:t>
            </a:r>
            <a:r>
              <a:rPr lang="fr-FR" sz="2400" dirty="0" err="1"/>
              <a:t>Kameshwaram</a:t>
            </a:r>
            <a:endParaRPr lang="en-GB" sz="2400" dirty="0"/>
          </a:p>
        </p:txBody>
      </p:sp>
      <p:sp>
        <p:nvSpPr>
          <p:cNvPr id="4" name="Slide Number Placeholder 3"/>
          <p:cNvSpPr>
            <a:spLocks noGrp="1"/>
          </p:cNvSpPr>
          <p:nvPr>
            <p:ph type="sldNum" sz="quarter" idx="12"/>
          </p:nvPr>
        </p:nvSpPr>
        <p:spPr/>
        <p:txBody>
          <a:bodyPr/>
          <a:lstStyle/>
          <a:p>
            <a:fld id="{84EBCB00-DEE3-41B3-9EE3-2FB0BBE93007}" type="slidenum">
              <a:rPr lang="en-GB" smtClean="0">
                <a:solidFill>
                  <a:prstClr val="black">
                    <a:tint val="75000"/>
                  </a:prstClr>
                </a:solidFill>
              </a:rPr>
              <a:pPr/>
              <a:t>18</a:t>
            </a:fld>
            <a:endParaRPr lang="en-GB">
              <a:solidFill>
                <a:prstClr val="black">
                  <a:tint val="75000"/>
                </a:prstClr>
              </a:solidFill>
            </a:endParaRPr>
          </a:p>
        </p:txBody>
      </p:sp>
      <p:sp>
        <p:nvSpPr>
          <p:cNvPr id="6" name="Rectangle 10"/>
          <p:cNvSpPr txBox="1">
            <a:spLocks noChangeArrowheads="1"/>
          </p:cNvSpPr>
          <p:nvPr/>
        </p:nvSpPr>
        <p:spPr>
          <a:xfrm>
            <a:off x="228600" y="817417"/>
            <a:ext cx="8686800" cy="56595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73063" indent="-373063">
              <a:lnSpc>
                <a:spcPct val="80000"/>
              </a:lnSpc>
              <a:spcBef>
                <a:spcPct val="40000"/>
              </a:spcBef>
              <a:buFontTx/>
              <a:buAutoNum type="arabicPeriod"/>
            </a:pPr>
            <a:r>
              <a:rPr lang="fr-FR" sz="1600" b="1" dirty="0">
                <a:solidFill>
                  <a:prstClr val="black"/>
                </a:solidFill>
              </a:rPr>
              <a:t>Refus de payer pour </a:t>
            </a:r>
            <a:r>
              <a:rPr lang="fr-FR" sz="1600" b="1" dirty="0" smtClean="0">
                <a:solidFill>
                  <a:prstClr val="black"/>
                </a:solidFill>
              </a:rPr>
              <a:t>la </a:t>
            </a:r>
            <a:r>
              <a:rPr lang="fr-FR" sz="1600" b="1" dirty="0">
                <a:solidFill>
                  <a:prstClr val="black"/>
                </a:solidFill>
              </a:rPr>
              <a:t>construction </a:t>
            </a:r>
            <a:r>
              <a:rPr lang="fr-FR" sz="1600" b="1" dirty="0" smtClean="0">
                <a:solidFill>
                  <a:prstClr val="black"/>
                </a:solidFill>
              </a:rPr>
              <a:t> et </a:t>
            </a:r>
            <a:r>
              <a:rPr lang="fr-FR" sz="1600" b="1" dirty="0">
                <a:solidFill>
                  <a:prstClr val="black"/>
                </a:solidFill>
              </a:rPr>
              <a:t>la réparation </a:t>
            </a:r>
            <a:r>
              <a:rPr lang="fr-FR" sz="1600" b="1" dirty="0" smtClean="0">
                <a:solidFill>
                  <a:prstClr val="black"/>
                </a:solidFill>
              </a:rPr>
              <a:t>des </a:t>
            </a:r>
            <a:r>
              <a:rPr lang="fr-FR" sz="1600" b="1" dirty="0">
                <a:solidFill>
                  <a:prstClr val="black"/>
                </a:solidFill>
              </a:rPr>
              <a:t>toilettes</a:t>
            </a:r>
            <a:r>
              <a:rPr lang="fr-FR" sz="1600" dirty="0">
                <a:solidFill>
                  <a:prstClr val="black"/>
                </a:solidFill>
              </a:rPr>
              <a:t>: Après </a:t>
            </a:r>
            <a:r>
              <a:rPr lang="fr-FR" sz="1600" dirty="0" smtClean="0">
                <a:solidFill>
                  <a:prstClr val="black"/>
                </a:solidFill>
              </a:rPr>
              <a:t>le tsunami, </a:t>
            </a:r>
            <a:r>
              <a:rPr lang="fr-FR" sz="1600" dirty="0">
                <a:solidFill>
                  <a:prstClr val="black"/>
                </a:solidFill>
              </a:rPr>
              <a:t>les </a:t>
            </a:r>
            <a:r>
              <a:rPr lang="fr-FR" sz="1600" dirty="0" smtClean="0">
                <a:solidFill>
                  <a:prstClr val="black"/>
                </a:solidFill>
              </a:rPr>
              <a:t>gens </a:t>
            </a:r>
            <a:r>
              <a:rPr lang="fr-FR" sz="1600" dirty="0">
                <a:solidFill>
                  <a:prstClr val="black"/>
                </a:solidFill>
              </a:rPr>
              <a:t>ont obtenu les toilettes </a:t>
            </a:r>
            <a:r>
              <a:rPr lang="fr-FR" sz="1600" dirty="0" smtClean="0">
                <a:solidFill>
                  <a:prstClr val="black"/>
                </a:solidFill>
              </a:rPr>
              <a:t>gratuitement. Pendant </a:t>
            </a:r>
            <a:r>
              <a:rPr lang="fr-FR" sz="1600" dirty="0">
                <a:solidFill>
                  <a:prstClr val="black"/>
                </a:solidFill>
              </a:rPr>
              <a:t>les élections, les politiciens donnent des téléviseurs </a:t>
            </a:r>
            <a:r>
              <a:rPr lang="fr-FR" sz="1600" dirty="0" smtClean="0">
                <a:solidFill>
                  <a:prstClr val="black"/>
                </a:solidFill>
              </a:rPr>
              <a:t>couleur. Le </a:t>
            </a:r>
            <a:r>
              <a:rPr lang="fr-FR" sz="1600" dirty="0">
                <a:solidFill>
                  <a:prstClr val="black"/>
                </a:solidFill>
              </a:rPr>
              <a:t>gouvernement accorde également une aide financière pour la plupart des éléments essentiels et </a:t>
            </a:r>
            <a:r>
              <a:rPr lang="fr-FR" sz="1600" dirty="0" smtClean="0">
                <a:solidFill>
                  <a:prstClr val="black"/>
                </a:solidFill>
              </a:rPr>
              <a:t>donc les </a:t>
            </a:r>
            <a:r>
              <a:rPr lang="fr-FR" sz="1600" dirty="0">
                <a:solidFill>
                  <a:prstClr val="black"/>
                </a:solidFill>
              </a:rPr>
              <a:t>villageois sont prêts à dépenser leur revenu </a:t>
            </a:r>
            <a:r>
              <a:rPr lang="fr-FR" sz="1600" dirty="0" smtClean="0">
                <a:solidFill>
                  <a:prstClr val="black"/>
                </a:solidFill>
              </a:rPr>
              <a:t>disponible, </a:t>
            </a:r>
            <a:r>
              <a:rPr lang="fr-FR" sz="1600" dirty="0">
                <a:solidFill>
                  <a:prstClr val="black"/>
                </a:solidFill>
              </a:rPr>
              <a:t>uniquement </a:t>
            </a:r>
            <a:r>
              <a:rPr lang="fr-FR" sz="1600" dirty="0" smtClean="0">
                <a:solidFill>
                  <a:prstClr val="black"/>
                </a:solidFill>
              </a:rPr>
              <a:t>pour la «</a:t>
            </a:r>
            <a:r>
              <a:rPr lang="fr-FR" sz="1600" dirty="0"/>
              <a:t>gratification instantanée </a:t>
            </a:r>
            <a:r>
              <a:rPr lang="fr-FR" sz="1600" dirty="0" smtClean="0"/>
              <a:t>permettant d’obtenir des marchandises</a:t>
            </a:r>
            <a:r>
              <a:rPr lang="fr-FR" sz="1600" dirty="0" smtClean="0">
                <a:solidFill>
                  <a:prstClr val="black"/>
                </a:solidFill>
              </a:rPr>
              <a:t> », comme l'alcool </a:t>
            </a:r>
            <a:r>
              <a:rPr lang="fr-FR" sz="1600" dirty="0">
                <a:solidFill>
                  <a:prstClr val="black"/>
                </a:solidFill>
              </a:rPr>
              <a:t>ou </a:t>
            </a:r>
            <a:r>
              <a:rPr lang="fr-FR" sz="1600" dirty="0" smtClean="0">
                <a:solidFill>
                  <a:prstClr val="black"/>
                </a:solidFill>
              </a:rPr>
              <a:t>comme « la consommation </a:t>
            </a:r>
            <a:r>
              <a:rPr lang="fr-FR" sz="1600" dirty="0">
                <a:solidFill>
                  <a:prstClr val="black"/>
                </a:solidFill>
              </a:rPr>
              <a:t>responsable </a:t>
            </a:r>
            <a:r>
              <a:rPr lang="fr-FR" sz="1600" dirty="0" smtClean="0">
                <a:solidFill>
                  <a:prstClr val="black"/>
                </a:solidFill>
              </a:rPr>
              <a:t>», comme </a:t>
            </a:r>
            <a:r>
              <a:rPr lang="fr-FR" sz="1600" dirty="0">
                <a:solidFill>
                  <a:prstClr val="black"/>
                </a:solidFill>
              </a:rPr>
              <a:t>les mariages coûteux et </a:t>
            </a:r>
            <a:r>
              <a:rPr lang="fr-FR" sz="1600" dirty="0" smtClean="0">
                <a:solidFill>
                  <a:prstClr val="black"/>
                </a:solidFill>
              </a:rPr>
              <a:t>les fêtes </a:t>
            </a:r>
            <a:r>
              <a:rPr lang="fr-FR" sz="1600" dirty="0">
                <a:solidFill>
                  <a:prstClr val="black"/>
                </a:solidFill>
              </a:rPr>
              <a:t>de famille ou </a:t>
            </a:r>
            <a:r>
              <a:rPr lang="fr-FR" sz="1600" dirty="0" smtClean="0">
                <a:solidFill>
                  <a:prstClr val="black"/>
                </a:solidFill>
              </a:rPr>
              <a:t>pour l’éducation (des </a:t>
            </a:r>
            <a:r>
              <a:rPr lang="fr-FR" sz="1600" dirty="0">
                <a:solidFill>
                  <a:prstClr val="black"/>
                </a:solidFill>
              </a:rPr>
              <a:t>garçons </a:t>
            </a:r>
            <a:r>
              <a:rPr lang="fr-FR" sz="1600" dirty="0" smtClean="0">
                <a:solidFill>
                  <a:prstClr val="black"/>
                </a:solidFill>
              </a:rPr>
              <a:t>_ bien sûr !) </a:t>
            </a:r>
            <a:r>
              <a:rPr lang="fr-FR" sz="1600" dirty="0">
                <a:solidFill>
                  <a:prstClr val="black"/>
                </a:solidFill>
              </a:rPr>
              <a:t>ou </a:t>
            </a:r>
            <a:r>
              <a:rPr lang="fr-FR" sz="1600" dirty="0" smtClean="0">
                <a:solidFill>
                  <a:prstClr val="black"/>
                </a:solidFill>
              </a:rPr>
              <a:t>les motos </a:t>
            </a:r>
            <a:r>
              <a:rPr lang="fr-FR" sz="1600" dirty="0">
                <a:solidFill>
                  <a:prstClr val="black"/>
                </a:solidFill>
              </a:rPr>
              <a:t>et les voitures ....</a:t>
            </a:r>
          </a:p>
          <a:p>
            <a:pPr marL="373063" indent="-373063">
              <a:lnSpc>
                <a:spcPct val="80000"/>
              </a:lnSpc>
              <a:spcBef>
                <a:spcPct val="40000"/>
              </a:spcBef>
              <a:buFontTx/>
              <a:buAutoNum type="arabicPeriod"/>
            </a:pPr>
            <a:r>
              <a:rPr lang="fr-FR" sz="1600" b="1" dirty="0" smtClean="0">
                <a:solidFill>
                  <a:prstClr val="black"/>
                </a:solidFill>
              </a:rPr>
              <a:t>L’association </a:t>
            </a:r>
            <a:r>
              <a:rPr lang="fr-FR" sz="1600" b="1" dirty="0">
                <a:solidFill>
                  <a:prstClr val="black"/>
                </a:solidFill>
              </a:rPr>
              <a:t>de </a:t>
            </a:r>
            <a:r>
              <a:rPr lang="fr-FR" sz="1600" b="1" dirty="0" smtClean="0">
                <a:solidFill>
                  <a:prstClr val="black"/>
                </a:solidFill>
              </a:rPr>
              <a:t>« la mobilité </a:t>
            </a:r>
            <a:r>
              <a:rPr lang="fr-FR" sz="1600" b="1" dirty="0">
                <a:solidFill>
                  <a:prstClr val="black"/>
                </a:solidFill>
              </a:rPr>
              <a:t>sociale» avec «l'infrastructure non-écologique»</a:t>
            </a:r>
            <a:r>
              <a:rPr lang="fr-FR" sz="1600" dirty="0">
                <a:solidFill>
                  <a:prstClr val="black"/>
                </a:solidFill>
              </a:rPr>
              <a:t> </a:t>
            </a:r>
            <a:r>
              <a:rPr lang="fr-FR" sz="1600" dirty="0" smtClean="0">
                <a:solidFill>
                  <a:prstClr val="black"/>
                </a:solidFill>
              </a:rPr>
              <a:t>_ </a:t>
            </a:r>
            <a:r>
              <a:rPr lang="fr-FR" sz="1600" dirty="0">
                <a:solidFill>
                  <a:prstClr val="black"/>
                </a:solidFill>
              </a:rPr>
              <a:t>béton, acier, plastique, toilettes avec </a:t>
            </a:r>
            <a:r>
              <a:rPr lang="fr-FR" sz="1600" dirty="0" smtClean="0">
                <a:solidFill>
                  <a:prstClr val="black"/>
                </a:solidFill>
              </a:rPr>
              <a:t>des fosses jointes , passant </a:t>
            </a:r>
            <a:r>
              <a:rPr lang="fr-FR" sz="1600" dirty="0">
                <a:solidFill>
                  <a:prstClr val="black"/>
                </a:solidFill>
              </a:rPr>
              <a:t>pour </a:t>
            </a:r>
            <a:r>
              <a:rPr lang="fr-FR" sz="1600" dirty="0" smtClean="0">
                <a:solidFill>
                  <a:prstClr val="black"/>
                </a:solidFill>
              </a:rPr>
              <a:t>de vraies </a:t>
            </a:r>
            <a:r>
              <a:rPr lang="fr-FR" sz="1600" dirty="0">
                <a:solidFill>
                  <a:prstClr val="black"/>
                </a:solidFill>
              </a:rPr>
              <a:t>fosses septiques, </a:t>
            </a:r>
            <a:r>
              <a:rPr lang="fr-FR" sz="1600" dirty="0" smtClean="0">
                <a:solidFill>
                  <a:prstClr val="black"/>
                </a:solidFill>
              </a:rPr>
              <a:t>des </a:t>
            </a:r>
            <a:r>
              <a:rPr lang="fr-FR" sz="1600" dirty="0">
                <a:solidFill>
                  <a:prstClr val="black"/>
                </a:solidFill>
              </a:rPr>
              <a:t>achats sur Internet au lieu </a:t>
            </a:r>
            <a:r>
              <a:rPr lang="fr-FR" sz="1600" dirty="0" smtClean="0">
                <a:solidFill>
                  <a:prstClr val="black"/>
                </a:solidFill>
              </a:rPr>
              <a:t>d'aller chez </a:t>
            </a:r>
            <a:r>
              <a:rPr lang="fr-FR" sz="1600" dirty="0">
                <a:solidFill>
                  <a:prstClr val="black"/>
                </a:solidFill>
              </a:rPr>
              <a:t>l'épicier du village, </a:t>
            </a:r>
            <a:r>
              <a:rPr lang="fr-FR" sz="1600" dirty="0" smtClean="0">
                <a:solidFill>
                  <a:prstClr val="black"/>
                </a:solidFill>
              </a:rPr>
              <a:t>des toilettes </a:t>
            </a:r>
            <a:r>
              <a:rPr lang="fr-FR" sz="1600" dirty="0">
                <a:solidFill>
                  <a:prstClr val="black"/>
                </a:solidFill>
              </a:rPr>
              <a:t>occidentales </a:t>
            </a:r>
            <a:r>
              <a:rPr lang="fr-FR" sz="1600" dirty="0" smtClean="0">
                <a:solidFill>
                  <a:prstClr val="black"/>
                </a:solidFill>
              </a:rPr>
              <a:t>inappropriés</a:t>
            </a:r>
            <a:r>
              <a:rPr lang="fr-FR" sz="1600" dirty="0">
                <a:solidFill>
                  <a:prstClr val="black"/>
                </a:solidFill>
              </a:rPr>
              <a:t>, </a:t>
            </a:r>
            <a:r>
              <a:rPr lang="fr-FR" sz="1600" dirty="0" smtClean="0">
                <a:solidFill>
                  <a:prstClr val="black"/>
                </a:solidFill>
              </a:rPr>
              <a:t>de grosses </a:t>
            </a:r>
            <a:r>
              <a:rPr lang="fr-FR" sz="1600" dirty="0">
                <a:solidFill>
                  <a:prstClr val="black"/>
                </a:solidFill>
              </a:rPr>
              <a:t>voitures ... </a:t>
            </a:r>
            <a:r>
              <a:rPr lang="fr-FR" sz="1600" dirty="0" smtClean="0">
                <a:solidFill>
                  <a:prstClr val="black"/>
                </a:solidFill>
              </a:rPr>
              <a:t>Etc.</a:t>
            </a:r>
            <a:endParaRPr lang="fr-FR" sz="1600" dirty="0">
              <a:solidFill>
                <a:prstClr val="black"/>
              </a:solidFill>
            </a:endParaRPr>
          </a:p>
          <a:p>
            <a:pPr marL="373063" indent="-373063">
              <a:lnSpc>
                <a:spcPct val="80000"/>
              </a:lnSpc>
              <a:spcBef>
                <a:spcPct val="40000"/>
              </a:spcBef>
              <a:buFontTx/>
              <a:buAutoNum type="arabicPeriod"/>
            </a:pPr>
            <a:r>
              <a:rPr lang="fr-FR" sz="1600" b="1" dirty="0">
                <a:solidFill>
                  <a:prstClr val="black"/>
                </a:solidFill>
              </a:rPr>
              <a:t>La stigmatisation sociale associée </a:t>
            </a:r>
            <a:r>
              <a:rPr lang="fr-FR" sz="1600" b="1" dirty="0" smtClean="0">
                <a:solidFill>
                  <a:prstClr val="black"/>
                </a:solidFill>
              </a:rPr>
              <a:t>aux </a:t>
            </a:r>
            <a:r>
              <a:rPr lang="fr-FR" sz="1600" b="1" dirty="0">
                <a:solidFill>
                  <a:prstClr val="black"/>
                </a:solidFill>
              </a:rPr>
              <a:t>toilettes écologiques</a:t>
            </a:r>
            <a:r>
              <a:rPr lang="fr-FR" sz="1600" dirty="0">
                <a:solidFill>
                  <a:prstClr val="black"/>
                </a:solidFill>
              </a:rPr>
              <a:t>: </a:t>
            </a:r>
            <a:r>
              <a:rPr lang="fr-FR" sz="1600" dirty="0" smtClean="0">
                <a:solidFill>
                  <a:prstClr val="black"/>
                </a:solidFill>
              </a:rPr>
              <a:t>les toilettes </a:t>
            </a:r>
            <a:r>
              <a:rPr lang="fr-FR" sz="1600" dirty="0">
                <a:solidFill>
                  <a:prstClr val="black"/>
                </a:solidFill>
              </a:rPr>
              <a:t>écologiques </a:t>
            </a:r>
            <a:r>
              <a:rPr lang="fr-FR" sz="1600" dirty="0" smtClean="0">
                <a:solidFill>
                  <a:prstClr val="black"/>
                </a:solidFill>
              </a:rPr>
              <a:t>ont besoin </a:t>
            </a:r>
            <a:r>
              <a:rPr lang="fr-FR" sz="1600" dirty="0">
                <a:solidFill>
                  <a:prstClr val="black"/>
                </a:solidFill>
              </a:rPr>
              <a:t>de plus d'entretien et le compost </a:t>
            </a:r>
            <a:r>
              <a:rPr lang="fr-FR" sz="1600" dirty="0" smtClean="0">
                <a:solidFill>
                  <a:prstClr val="black"/>
                </a:solidFill>
              </a:rPr>
              <a:t>généré doit </a:t>
            </a:r>
            <a:r>
              <a:rPr lang="fr-FR" sz="1600" dirty="0">
                <a:solidFill>
                  <a:prstClr val="black"/>
                </a:solidFill>
              </a:rPr>
              <a:t>être vidé. Ainsi, bien que ce soit un très bon modèle pour les zones </a:t>
            </a:r>
            <a:r>
              <a:rPr lang="fr-FR" sz="1600" dirty="0" smtClean="0">
                <a:solidFill>
                  <a:prstClr val="black"/>
                </a:solidFill>
              </a:rPr>
              <a:t>ayant un nappe </a:t>
            </a:r>
            <a:r>
              <a:rPr lang="fr-FR" sz="1600" dirty="0">
                <a:solidFill>
                  <a:prstClr val="black"/>
                </a:solidFill>
              </a:rPr>
              <a:t>phréatique haute, sans une agence pour </a:t>
            </a:r>
            <a:r>
              <a:rPr lang="fr-FR" sz="1600" dirty="0" smtClean="0">
                <a:solidFill>
                  <a:prstClr val="black"/>
                </a:solidFill>
              </a:rPr>
              <a:t>leur entretien, </a:t>
            </a:r>
            <a:r>
              <a:rPr lang="fr-FR" sz="1600" dirty="0">
                <a:solidFill>
                  <a:prstClr val="black"/>
                </a:solidFill>
              </a:rPr>
              <a:t>ce modèle n'est pas populaire.</a:t>
            </a:r>
          </a:p>
          <a:p>
            <a:pPr marL="373063" indent="-373063">
              <a:lnSpc>
                <a:spcPct val="80000"/>
              </a:lnSpc>
              <a:spcBef>
                <a:spcPct val="40000"/>
              </a:spcBef>
              <a:buFontTx/>
              <a:buAutoNum type="arabicPeriod"/>
            </a:pPr>
            <a:r>
              <a:rPr lang="fr-FR" sz="1600" b="1" dirty="0">
                <a:solidFill>
                  <a:prstClr val="black"/>
                </a:solidFill>
              </a:rPr>
              <a:t>Le manque d'artisans ruraux ayant des connaissances techniques</a:t>
            </a:r>
            <a:r>
              <a:rPr lang="fr-FR" sz="1600" dirty="0">
                <a:solidFill>
                  <a:prstClr val="black"/>
                </a:solidFill>
              </a:rPr>
              <a:t>: Tout type de travail manuel est considéré comme </a:t>
            </a:r>
            <a:r>
              <a:rPr lang="fr-FR" sz="1600" dirty="0" smtClean="0">
                <a:solidFill>
                  <a:prstClr val="black"/>
                </a:solidFill>
              </a:rPr>
              <a:t>«inférieur » </a:t>
            </a:r>
            <a:r>
              <a:rPr lang="fr-FR" sz="1600" dirty="0">
                <a:solidFill>
                  <a:prstClr val="black"/>
                </a:solidFill>
              </a:rPr>
              <a:t>- tandis que les emplois de bureau sont convoités. Il n'y a pas </a:t>
            </a:r>
            <a:r>
              <a:rPr lang="fr-FR" sz="1600" dirty="0" smtClean="0">
                <a:solidFill>
                  <a:prstClr val="black"/>
                </a:solidFill>
              </a:rPr>
              <a:t> d’établissements </a:t>
            </a:r>
            <a:r>
              <a:rPr lang="fr-FR" sz="1600" dirty="0">
                <a:solidFill>
                  <a:prstClr val="black"/>
                </a:solidFill>
              </a:rPr>
              <a:t>d'enseignement </a:t>
            </a:r>
            <a:r>
              <a:rPr lang="fr-FR" sz="1600" dirty="0" smtClean="0">
                <a:solidFill>
                  <a:prstClr val="black"/>
                </a:solidFill>
              </a:rPr>
              <a:t>fournissant des compétences  dans les domaines artisanaux tels  </a:t>
            </a:r>
            <a:r>
              <a:rPr lang="fr-FR" sz="1600" dirty="0">
                <a:solidFill>
                  <a:prstClr val="black"/>
                </a:solidFill>
              </a:rPr>
              <a:t>que la plomberie, </a:t>
            </a:r>
            <a:r>
              <a:rPr lang="fr-FR" sz="1600" dirty="0" smtClean="0">
                <a:solidFill>
                  <a:prstClr val="black"/>
                </a:solidFill>
              </a:rPr>
              <a:t>l'électricité</a:t>
            </a:r>
            <a:r>
              <a:rPr lang="fr-FR" sz="1600" dirty="0">
                <a:solidFill>
                  <a:prstClr val="black"/>
                </a:solidFill>
              </a:rPr>
              <a:t>, la maçonnerie, la poterie, le tissage, </a:t>
            </a:r>
            <a:r>
              <a:rPr lang="fr-FR" sz="1600" dirty="0" smtClean="0">
                <a:solidFill>
                  <a:prstClr val="black"/>
                </a:solidFill>
              </a:rPr>
              <a:t>etc. </a:t>
            </a:r>
            <a:r>
              <a:rPr lang="fr-FR" sz="1600" dirty="0">
                <a:solidFill>
                  <a:prstClr val="black"/>
                </a:solidFill>
              </a:rPr>
              <a:t>Donc ceux </a:t>
            </a:r>
            <a:r>
              <a:rPr lang="fr-FR" sz="1600" dirty="0" smtClean="0">
                <a:solidFill>
                  <a:prstClr val="black"/>
                </a:solidFill>
              </a:rPr>
              <a:t>intégrant ces </a:t>
            </a:r>
            <a:r>
              <a:rPr lang="fr-FR" sz="1600" dirty="0">
                <a:solidFill>
                  <a:prstClr val="black"/>
                </a:solidFill>
              </a:rPr>
              <a:t>professions </a:t>
            </a:r>
            <a:r>
              <a:rPr lang="fr-FR" sz="1600" dirty="0" smtClean="0">
                <a:solidFill>
                  <a:prstClr val="black"/>
                </a:solidFill>
              </a:rPr>
              <a:t>y entrent par </a:t>
            </a:r>
            <a:r>
              <a:rPr lang="fr-FR" sz="1600" dirty="0">
                <a:solidFill>
                  <a:prstClr val="black"/>
                </a:solidFill>
              </a:rPr>
              <a:t>défaut, </a:t>
            </a:r>
            <a:r>
              <a:rPr lang="fr-FR" sz="1600" dirty="0" smtClean="0">
                <a:solidFill>
                  <a:prstClr val="black"/>
                </a:solidFill>
              </a:rPr>
              <a:t>apprennent </a:t>
            </a:r>
            <a:r>
              <a:rPr lang="fr-FR" sz="1600" dirty="0">
                <a:solidFill>
                  <a:prstClr val="black"/>
                </a:solidFill>
              </a:rPr>
              <a:t>sur le tas et </a:t>
            </a:r>
            <a:r>
              <a:rPr lang="fr-FR" sz="1600" dirty="0" smtClean="0">
                <a:solidFill>
                  <a:prstClr val="black"/>
                </a:solidFill>
              </a:rPr>
              <a:t>n’ont </a:t>
            </a:r>
            <a:r>
              <a:rPr lang="fr-FR" sz="1600" dirty="0">
                <a:solidFill>
                  <a:prstClr val="black"/>
                </a:solidFill>
              </a:rPr>
              <a:t>pas </a:t>
            </a:r>
            <a:r>
              <a:rPr lang="fr-FR" sz="1600" dirty="0" smtClean="0">
                <a:solidFill>
                  <a:prstClr val="black"/>
                </a:solidFill>
              </a:rPr>
              <a:t>une </a:t>
            </a:r>
            <a:r>
              <a:rPr lang="fr-FR" sz="1600" dirty="0">
                <a:solidFill>
                  <a:prstClr val="black"/>
                </a:solidFill>
              </a:rPr>
              <a:t>compréhension conceptuelle solide de leur travail.</a:t>
            </a:r>
          </a:p>
          <a:p>
            <a:pPr marL="373063" indent="-373063">
              <a:lnSpc>
                <a:spcPct val="80000"/>
              </a:lnSpc>
              <a:spcBef>
                <a:spcPct val="40000"/>
              </a:spcBef>
              <a:buFontTx/>
              <a:buAutoNum type="arabicPeriod"/>
            </a:pPr>
            <a:r>
              <a:rPr lang="fr-FR" sz="1600" b="1" dirty="0">
                <a:solidFill>
                  <a:prstClr val="black"/>
                </a:solidFill>
              </a:rPr>
              <a:t>L'absence d'une culture cohérente </a:t>
            </a:r>
            <a:r>
              <a:rPr lang="fr-FR" sz="1600" b="1" dirty="0" smtClean="0">
                <a:solidFill>
                  <a:prstClr val="black"/>
                </a:solidFill>
              </a:rPr>
              <a:t>du travail </a:t>
            </a:r>
            <a:r>
              <a:rPr lang="fr-FR" sz="1600" dirty="0" smtClean="0">
                <a:solidFill>
                  <a:prstClr val="black"/>
                </a:solidFill>
              </a:rPr>
              <a:t>: </a:t>
            </a:r>
            <a:r>
              <a:rPr lang="fr-FR" sz="1600" dirty="0">
                <a:solidFill>
                  <a:prstClr val="black"/>
                </a:solidFill>
              </a:rPr>
              <a:t>Tous préfèrent travailler quand ils ont </a:t>
            </a:r>
            <a:r>
              <a:rPr lang="fr-FR" sz="1600" i="1" dirty="0">
                <a:solidFill>
                  <a:prstClr val="black"/>
                </a:solidFill>
              </a:rPr>
              <a:t>besoin</a:t>
            </a:r>
            <a:r>
              <a:rPr lang="fr-FR" sz="1600" dirty="0">
                <a:solidFill>
                  <a:prstClr val="black"/>
                </a:solidFill>
              </a:rPr>
              <a:t> ou </a:t>
            </a:r>
            <a:r>
              <a:rPr lang="fr-FR" sz="1600" i="1" dirty="0">
                <a:solidFill>
                  <a:prstClr val="black"/>
                </a:solidFill>
              </a:rPr>
              <a:t>envie</a:t>
            </a:r>
            <a:r>
              <a:rPr lang="fr-FR" sz="1600" dirty="0">
                <a:solidFill>
                  <a:prstClr val="black"/>
                </a:solidFill>
              </a:rPr>
              <a:t> - comme le travail temporaire - et de préférence pour les grandes entreprises </a:t>
            </a:r>
            <a:r>
              <a:rPr lang="fr-FR" sz="1600" dirty="0" smtClean="0">
                <a:solidFill>
                  <a:prstClr val="black"/>
                </a:solidFill>
              </a:rPr>
              <a:t>ayant un </a:t>
            </a:r>
            <a:r>
              <a:rPr lang="fr-FR" sz="1600" dirty="0">
                <a:solidFill>
                  <a:prstClr val="black"/>
                </a:solidFill>
              </a:rPr>
              <a:t>grand </a:t>
            </a:r>
            <a:r>
              <a:rPr lang="fr-FR" sz="1600" dirty="0" smtClean="0">
                <a:solidFill>
                  <a:prstClr val="black"/>
                </a:solidFill>
              </a:rPr>
              <a:t>immeuble avec </a:t>
            </a:r>
            <a:r>
              <a:rPr lang="fr-FR" sz="1600" dirty="0">
                <a:solidFill>
                  <a:prstClr val="black"/>
                </a:solidFill>
              </a:rPr>
              <a:t>nombre impressionnant d'ordinateurs, une voiture de bureaux et </a:t>
            </a:r>
            <a:r>
              <a:rPr lang="fr-FR" sz="1600" dirty="0" smtClean="0">
                <a:solidFill>
                  <a:prstClr val="black"/>
                </a:solidFill>
              </a:rPr>
              <a:t>une belle façade.</a:t>
            </a:r>
            <a:endParaRPr lang="fr-FR" sz="1600" dirty="0">
              <a:solidFill>
                <a:prstClr val="black"/>
              </a:solidFill>
            </a:endParaRPr>
          </a:p>
          <a:p>
            <a:pPr marL="373063" indent="-373063">
              <a:lnSpc>
                <a:spcPct val="80000"/>
              </a:lnSpc>
              <a:spcBef>
                <a:spcPct val="40000"/>
              </a:spcBef>
              <a:buFontTx/>
              <a:buAutoNum type="arabicPeriod"/>
            </a:pPr>
            <a:r>
              <a:rPr lang="fr-FR" sz="1600" b="1" dirty="0">
                <a:solidFill>
                  <a:prstClr val="black"/>
                </a:solidFill>
              </a:rPr>
              <a:t>L'absence totale de fierté dans leur village - </a:t>
            </a:r>
            <a:r>
              <a:rPr lang="fr-FR" sz="1600" b="1" dirty="0" smtClean="0">
                <a:solidFill>
                  <a:prstClr val="black"/>
                </a:solidFill>
              </a:rPr>
              <a:t> à la place, la </a:t>
            </a:r>
            <a:r>
              <a:rPr lang="fr-FR" sz="1600" b="1" dirty="0">
                <a:solidFill>
                  <a:prstClr val="black"/>
                </a:solidFill>
              </a:rPr>
              <a:t>culture partagée </a:t>
            </a:r>
            <a:r>
              <a:rPr lang="fr-FR" sz="1600" b="1" dirty="0" smtClean="0">
                <a:solidFill>
                  <a:prstClr val="black"/>
                </a:solidFill>
              </a:rPr>
              <a:t>du </a:t>
            </a:r>
            <a:r>
              <a:rPr lang="fr-FR" sz="1600" b="1" dirty="0">
                <a:solidFill>
                  <a:prstClr val="black"/>
                </a:solidFill>
              </a:rPr>
              <a:t>complexe d'infériorité</a:t>
            </a:r>
            <a:r>
              <a:rPr lang="fr-FR" sz="1600" dirty="0">
                <a:solidFill>
                  <a:prstClr val="black"/>
                </a:solidFill>
              </a:rPr>
              <a:t>.</a:t>
            </a:r>
          </a:p>
        </p:txBody>
      </p:sp>
    </p:spTree>
    <p:extLst>
      <p:ext uri="{BB962C8B-B14F-4D97-AF65-F5344CB8AC3E}">
        <p14:creationId xmlns:p14="http://schemas.microsoft.com/office/powerpoint/2010/main" xmlns="" val="3229922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a:bodyPr>
          <a:lstStyle/>
          <a:p>
            <a:r>
              <a:rPr lang="en-GB" sz="2400" b="1" dirty="0" smtClean="0"/>
              <a:t>1.5 </a:t>
            </a:r>
            <a:r>
              <a:rPr lang="fr-FR" sz="2400" b="1" dirty="0" err="1" smtClean="0"/>
              <a:t>Finallement</a:t>
            </a:r>
            <a:r>
              <a:rPr lang="fr-FR" sz="2400" b="1" dirty="0" smtClean="0"/>
              <a:t> –Les défis majeurs avec </a:t>
            </a:r>
            <a:r>
              <a:rPr lang="en-GB" sz="2400" b="1" dirty="0" smtClean="0"/>
              <a:t>“Friend in Need”</a:t>
            </a:r>
            <a:endParaRPr lang="en-GB" sz="2400" b="1" dirty="0"/>
          </a:p>
        </p:txBody>
      </p:sp>
      <p:sp>
        <p:nvSpPr>
          <p:cNvPr id="5" name="Content Placeholder 4"/>
          <p:cNvSpPr>
            <a:spLocks noGrp="1"/>
          </p:cNvSpPr>
          <p:nvPr>
            <p:ph idx="1"/>
          </p:nvPr>
        </p:nvSpPr>
        <p:spPr>
          <a:xfrm>
            <a:off x="1909329" y="1108364"/>
            <a:ext cx="7158471" cy="3920836"/>
          </a:xfrm>
        </p:spPr>
        <p:style>
          <a:lnRef idx="1">
            <a:schemeClr val="accent3"/>
          </a:lnRef>
          <a:fillRef idx="2">
            <a:schemeClr val="accent3"/>
          </a:fillRef>
          <a:effectRef idx="1">
            <a:schemeClr val="accent3"/>
          </a:effectRef>
          <a:fontRef idx="minor">
            <a:schemeClr val="dk1"/>
          </a:fontRef>
        </p:style>
        <p:txBody>
          <a:bodyPr>
            <a:noAutofit/>
          </a:bodyPr>
          <a:lstStyle/>
          <a:p>
            <a:pPr marL="0" indent="0">
              <a:tabLst>
                <a:tab pos="263525" algn="l"/>
              </a:tabLst>
            </a:pPr>
            <a:r>
              <a:rPr lang="en-GB" sz="1700" dirty="0" smtClean="0"/>
              <a:t> </a:t>
            </a:r>
            <a:r>
              <a:rPr lang="fr-FR" sz="1700" i="1" dirty="0" err="1"/>
              <a:t>Friend</a:t>
            </a:r>
            <a:r>
              <a:rPr lang="fr-FR" sz="1700" i="1" dirty="0"/>
              <a:t> in </a:t>
            </a:r>
            <a:r>
              <a:rPr lang="fr-FR" sz="1700" i="1" dirty="0" err="1"/>
              <a:t>Need</a:t>
            </a:r>
            <a:r>
              <a:rPr lang="fr-FR" sz="1700" i="1" dirty="0"/>
              <a:t> </a:t>
            </a:r>
            <a:r>
              <a:rPr lang="fr-FR" sz="1700" dirty="0"/>
              <a:t>avait seulement deux permanents jusqu'à récemment - </a:t>
            </a:r>
            <a:r>
              <a:rPr lang="fr-FR" sz="1700" dirty="0" err="1"/>
              <a:t>Shyama</a:t>
            </a:r>
            <a:r>
              <a:rPr lang="fr-FR" sz="1700" dirty="0"/>
              <a:t> en France et </a:t>
            </a:r>
            <a:r>
              <a:rPr lang="fr-FR" sz="1700" dirty="0" err="1"/>
              <a:t>Paranjothi</a:t>
            </a:r>
            <a:r>
              <a:rPr lang="fr-FR" sz="1700" dirty="0"/>
              <a:t> à </a:t>
            </a:r>
            <a:r>
              <a:rPr lang="fr-FR" sz="1700" dirty="0" err="1"/>
              <a:t>Nagapattinam</a:t>
            </a:r>
            <a:r>
              <a:rPr lang="fr-FR" sz="1700" dirty="0"/>
              <a:t>.</a:t>
            </a:r>
          </a:p>
          <a:p>
            <a:pPr marL="0" indent="0">
              <a:tabLst>
                <a:tab pos="263525" algn="l"/>
              </a:tabLst>
            </a:pPr>
            <a:r>
              <a:rPr lang="fr-FR" sz="1700" dirty="0" err="1"/>
              <a:t>Paranjothi</a:t>
            </a:r>
            <a:r>
              <a:rPr lang="fr-FR" sz="1700" dirty="0"/>
              <a:t> fait toutes les tâches, de A à Z, en commençant par tout ce qui était urgent </a:t>
            </a:r>
            <a:r>
              <a:rPr lang="fr-FR" sz="1700" dirty="0" smtClean="0"/>
              <a:t>en premier</a:t>
            </a:r>
            <a:r>
              <a:rPr lang="fr-FR" sz="1700" dirty="0"/>
              <a:t>. Le </a:t>
            </a:r>
            <a:r>
              <a:rPr lang="fr-FR" sz="1700" dirty="0" smtClean="0"/>
              <a:t>week-end, il </a:t>
            </a:r>
            <a:r>
              <a:rPr lang="fr-FR" sz="1700" dirty="0"/>
              <a:t>conduisait un taxi en 2012. Pas de gestion du temps </a:t>
            </a:r>
            <a:r>
              <a:rPr lang="fr-FR" sz="1700" dirty="0" smtClean="0"/>
              <a:t>pouvant </a:t>
            </a:r>
            <a:r>
              <a:rPr lang="fr-FR" sz="1700" dirty="0"/>
              <a:t>être pratiquée.</a:t>
            </a:r>
          </a:p>
          <a:p>
            <a:pPr marL="0" indent="0">
              <a:tabLst>
                <a:tab pos="263525" algn="l"/>
              </a:tabLst>
            </a:pPr>
            <a:r>
              <a:rPr lang="fr-FR" sz="1700" dirty="0" err="1"/>
              <a:t>Shyama</a:t>
            </a:r>
            <a:r>
              <a:rPr lang="fr-FR" sz="1700" dirty="0"/>
              <a:t> est un enseignant à temps </a:t>
            </a:r>
            <a:r>
              <a:rPr lang="fr-FR" sz="1700" dirty="0" smtClean="0"/>
              <a:t>plein, travaillant </a:t>
            </a:r>
            <a:r>
              <a:rPr lang="fr-FR" sz="1700" dirty="0"/>
              <a:t>sur les questions de FIN pendant les soirées et week-ends. .</a:t>
            </a:r>
          </a:p>
          <a:p>
            <a:pPr marL="0" indent="0">
              <a:tabLst>
                <a:tab pos="263525" algn="l"/>
              </a:tabLst>
            </a:pPr>
            <a:r>
              <a:rPr lang="fr-FR" sz="1700" dirty="0" err="1" smtClean="0"/>
              <a:t>Paranjothi</a:t>
            </a:r>
            <a:r>
              <a:rPr lang="fr-FR" sz="1700" dirty="0" smtClean="0"/>
              <a:t>, un </a:t>
            </a:r>
            <a:r>
              <a:rPr lang="fr-FR" sz="1700" dirty="0"/>
              <a:t>collègue </a:t>
            </a:r>
            <a:r>
              <a:rPr lang="fr-FR" sz="1700" dirty="0" smtClean="0"/>
              <a:t>dévoué, </a:t>
            </a:r>
            <a:r>
              <a:rPr lang="fr-FR" sz="1700" dirty="0"/>
              <a:t>n'aime pas exposer tous les problèmes dans </a:t>
            </a:r>
            <a:r>
              <a:rPr lang="fr-FR" sz="1700" dirty="0" err="1"/>
              <a:t>Kameshwaram</a:t>
            </a:r>
            <a:r>
              <a:rPr lang="fr-FR" sz="1700" dirty="0"/>
              <a:t> à </a:t>
            </a:r>
            <a:r>
              <a:rPr lang="fr-FR" sz="1700" dirty="0" err="1"/>
              <a:t>Shyama</a:t>
            </a:r>
            <a:r>
              <a:rPr lang="fr-FR" sz="1700" dirty="0"/>
              <a:t>!</a:t>
            </a:r>
          </a:p>
          <a:p>
            <a:pPr marL="0" indent="0">
              <a:tabLst>
                <a:tab pos="263525" algn="l"/>
              </a:tabLst>
            </a:pPr>
            <a:r>
              <a:rPr lang="fr-FR" sz="1700" dirty="0" err="1"/>
              <a:t>Shyama</a:t>
            </a:r>
            <a:r>
              <a:rPr lang="fr-FR" sz="1700" dirty="0"/>
              <a:t> découvre tous les problèmes que </a:t>
            </a:r>
            <a:r>
              <a:rPr lang="fr-FR" sz="1700" u="sng" dirty="0"/>
              <a:t>quand il est trop tard </a:t>
            </a:r>
            <a:r>
              <a:rPr lang="fr-FR" sz="1700" dirty="0"/>
              <a:t>- mais la sincérité de </a:t>
            </a:r>
            <a:r>
              <a:rPr lang="fr-FR" sz="1700" dirty="0" err="1"/>
              <a:t>Paranjothi</a:t>
            </a:r>
            <a:r>
              <a:rPr lang="fr-FR" sz="1700" dirty="0"/>
              <a:t> est toujours évidente.</a:t>
            </a:r>
          </a:p>
          <a:p>
            <a:pPr marL="0" indent="0">
              <a:tabLst>
                <a:tab pos="263525" algn="l"/>
              </a:tabLst>
            </a:pPr>
            <a:r>
              <a:rPr lang="fr-FR" sz="1700" dirty="0" err="1"/>
              <a:t>Paranjothi</a:t>
            </a:r>
            <a:r>
              <a:rPr lang="fr-FR" sz="1700" dirty="0"/>
              <a:t> aime aider les gens, mais </a:t>
            </a:r>
            <a:r>
              <a:rPr lang="fr-FR" sz="1700" dirty="0" smtClean="0"/>
              <a:t>intensément </a:t>
            </a:r>
            <a:r>
              <a:rPr lang="fr-FR" sz="1700" dirty="0"/>
              <a:t>n'aime pas</a:t>
            </a:r>
            <a:r>
              <a:rPr lang="fr-FR" sz="1700" dirty="0" smtClean="0"/>
              <a:t> commercialiser un </a:t>
            </a:r>
            <a:r>
              <a:rPr lang="fr-FR" sz="1700" dirty="0"/>
              <a:t>service ou demander aux gens pour les paiements. </a:t>
            </a:r>
            <a:r>
              <a:rPr lang="fr-FR" sz="1700" dirty="0" err="1"/>
              <a:t>Shyama</a:t>
            </a:r>
            <a:r>
              <a:rPr lang="fr-FR" sz="1700" dirty="0"/>
              <a:t> </a:t>
            </a:r>
            <a:r>
              <a:rPr lang="fr-FR" sz="1700" dirty="0" smtClean="0"/>
              <a:t>reste la même, </a:t>
            </a:r>
            <a:r>
              <a:rPr lang="fr-FR" sz="1700" dirty="0"/>
              <a:t>en </a:t>
            </a:r>
            <a:r>
              <a:rPr lang="fr-FR" sz="1700" dirty="0" smtClean="0"/>
              <a:t>fait, </a:t>
            </a:r>
            <a:r>
              <a:rPr lang="fr-FR" sz="1700" dirty="0"/>
              <a:t>si elle doit le faire!</a:t>
            </a:r>
            <a:endParaRPr lang="en-GB" sz="1700" dirty="0"/>
          </a:p>
        </p:txBody>
      </p:sp>
      <p:sp>
        <p:nvSpPr>
          <p:cNvPr id="3" name="Slide Number Placeholder 2"/>
          <p:cNvSpPr>
            <a:spLocks noGrp="1"/>
          </p:cNvSpPr>
          <p:nvPr>
            <p:ph type="sldNum" sz="quarter" idx="12"/>
          </p:nvPr>
        </p:nvSpPr>
        <p:spPr/>
        <p:txBody>
          <a:bodyPr/>
          <a:lstStyle/>
          <a:p>
            <a:fld id="{84EBCB00-DEE3-41B3-9EE3-2FB0BBE93007}" type="slidenum">
              <a:rPr lang="en-GB" smtClean="0">
                <a:solidFill>
                  <a:prstClr val="black">
                    <a:tint val="75000"/>
                  </a:prstClr>
                </a:solidFill>
              </a:rPr>
              <a:pPr/>
              <a:t>19</a:t>
            </a:fld>
            <a:endParaRPr lang="en-GB">
              <a:solidFill>
                <a:prstClr val="black">
                  <a:tint val="75000"/>
                </a:prstClr>
              </a:solidFill>
            </a:endParaRPr>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303934" y="1143000"/>
            <a:ext cx="1619250" cy="254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580159" y="3686175"/>
            <a:ext cx="533400" cy="1569660"/>
          </a:xfrm>
          <a:prstGeom prst="rect">
            <a:avLst/>
          </a:prstGeom>
        </p:spPr>
        <p:txBody>
          <a:bodyPr wrap="square">
            <a:spAutoFit/>
          </a:bodyPr>
          <a:lstStyle/>
          <a:p>
            <a:r>
              <a:rPr lang="en-GB" sz="9600" dirty="0">
                <a:solidFill>
                  <a:prstClr val="black"/>
                </a:solidFill>
                <a:sym typeface="Wingdings"/>
              </a:rPr>
              <a:t></a:t>
            </a:r>
            <a:endParaRPr lang="en-GB" sz="9600" dirty="0">
              <a:solidFill>
                <a:prstClr val="black"/>
              </a:solidFill>
            </a:endParaRPr>
          </a:p>
        </p:txBody>
      </p:sp>
      <p:sp>
        <p:nvSpPr>
          <p:cNvPr id="8" name="TextBox 7"/>
          <p:cNvSpPr txBox="1"/>
          <p:nvPr/>
        </p:nvSpPr>
        <p:spPr>
          <a:xfrm>
            <a:off x="152399" y="5181600"/>
            <a:ext cx="8915401" cy="1477328"/>
          </a:xfrm>
          <a:prstGeom prst="rect">
            <a:avLst/>
          </a:prstGeom>
          <a:noFill/>
        </p:spPr>
        <p:txBody>
          <a:bodyPr wrap="square" rtlCol="0">
            <a:spAutoFit/>
          </a:bodyPr>
          <a:lstStyle/>
          <a:p>
            <a:r>
              <a:rPr lang="fr-FR" dirty="0">
                <a:solidFill>
                  <a:prstClr val="black"/>
                </a:solidFill>
              </a:rPr>
              <a:t>Des changements majeurs ont été nécessaires! Une grande équipe - avec une expertise en marketing et en levées de fonds! </a:t>
            </a:r>
            <a:r>
              <a:rPr lang="fr-FR" u="sng" dirty="0" smtClean="0">
                <a:solidFill>
                  <a:prstClr val="black"/>
                </a:solidFill>
              </a:rPr>
              <a:t>Des membres </a:t>
            </a:r>
            <a:r>
              <a:rPr lang="fr-FR" u="sng" dirty="0">
                <a:solidFill>
                  <a:prstClr val="black"/>
                </a:solidFill>
              </a:rPr>
              <a:t>de l'équipe qui étaient prêts à exposer les vrais problèmes comme ils se sont produits</a:t>
            </a:r>
            <a:r>
              <a:rPr lang="fr-FR" dirty="0">
                <a:solidFill>
                  <a:prstClr val="black"/>
                </a:solidFill>
              </a:rPr>
              <a:t>! </a:t>
            </a:r>
            <a:r>
              <a:rPr lang="fr-FR" dirty="0" smtClean="0">
                <a:solidFill>
                  <a:prstClr val="black"/>
                </a:solidFill>
              </a:rPr>
              <a:t>De véritables </a:t>
            </a:r>
            <a:r>
              <a:rPr lang="fr-FR" dirty="0">
                <a:solidFill>
                  <a:prstClr val="black"/>
                </a:solidFill>
              </a:rPr>
              <a:t>maçons et artisans! Quelqu'un qui était prêt à recruter </a:t>
            </a:r>
            <a:r>
              <a:rPr lang="fr-FR" dirty="0" smtClean="0">
                <a:solidFill>
                  <a:prstClr val="black"/>
                </a:solidFill>
              </a:rPr>
              <a:t>des habitants </a:t>
            </a:r>
            <a:r>
              <a:rPr lang="fr-FR" dirty="0">
                <a:solidFill>
                  <a:prstClr val="black"/>
                </a:solidFill>
              </a:rPr>
              <a:t>- en bref nous avions besoin d'une révolution</a:t>
            </a:r>
            <a:r>
              <a:rPr lang="en-GB" dirty="0" smtClean="0">
                <a:solidFill>
                  <a:prstClr val="black"/>
                </a:solidFill>
              </a:rPr>
              <a:t>! </a:t>
            </a:r>
          </a:p>
          <a:p>
            <a:r>
              <a:rPr lang="fr-FR" b="1" dirty="0" smtClean="0">
                <a:solidFill>
                  <a:srgbClr val="FF0000"/>
                </a:solidFill>
              </a:rPr>
              <a:t>Maintenant</a:t>
            </a:r>
            <a:r>
              <a:rPr lang="fr-FR" b="1" dirty="0">
                <a:solidFill>
                  <a:srgbClr val="FF0000"/>
                </a:solidFill>
              </a:rPr>
              <a:t>, voyons la diapositive suivante</a:t>
            </a:r>
            <a:r>
              <a:rPr lang="en-GB" b="1" dirty="0" smtClean="0">
                <a:solidFill>
                  <a:srgbClr val="FF0000"/>
                </a:solidFill>
              </a:rPr>
              <a:t>!!!</a:t>
            </a:r>
            <a:endParaRPr lang="en-GB" b="1" dirty="0">
              <a:solidFill>
                <a:prstClr val="black"/>
              </a:solidFill>
            </a:endParaRPr>
          </a:p>
        </p:txBody>
      </p:sp>
    </p:spTree>
    <p:extLst>
      <p:ext uri="{BB962C8B-B14F-4D97-AF65-F5344CB8AC3E}">
        <p14:creationId xmlns:p14="http://schemas.microsoft.com/office/powerpoint/2010/main" xmlns="" val="834591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a:gradFill flip="none" rotWithShape="1">
            <a:gsLst>
              <a:gs pos="0">
                <a:srgbClr val="6699FF">
                  <a:tint val="66000"/>
                  <a:satMod val="160000"/>
                </a:srgbClr>
              </a:gs>
              <a:gs pos="54000">
                <a:srgbClr val="6699FF">
                  <a:tint val="44500"/>
                  <a:satMod val="160000"/>
                  <a:alpha val="0"/>
                </a:srgbClr>
              </a:gs>
              <a:gs pos="100000">
                <a:srgbClr val="6699FF">
                  <a:tint val="23500"/>
                  <a:satMod val="160000"/>
                </a:srgbClr>
              </a:gs>
            </a:gsLst>
            <a:path path="circle">
              <a:fillToRect l="100000" t="100000"/>
            </a:path>
            <a:tileRect r="-100000" b="-100000"/>
          </a:gradFill>
          <a:ln cap="flat" algn="ctr">
            <a:solidFill>
              <a:schemeClr val="tx1"/>
            </a:solidFill>
            <a:miter lim="800000"/>
            <a:headEnd type="none" w="med" len="med"/>
            <a:tailEnd type="none" w="med" len="med"/>
          </a:ln>
          <a:extLst/>
        </p:spPr>
        <p:txBody>
          <a:bodyPr vert="horz" wrap="none" lIns="91440" tIns="45720" rIns="91440" bIns="45720" rtlCol="0" anchor="ctr">
            <a:normAutofit/>
          </a:bodyPr>
          <a:lstStyle/>
          <a:p>
            <a:r>
              <a:rPr lang="fr-FR" sz="2200" dirty="0" smtClean="0">
                <a:latin typeface="Comic Sans MS" pitchFamily="66" charset="0"/>
              </a:rPr>
              <a:t>Ce rapport est dédié à</a:t>
            </a:r>
            <a:r>
              <a:rPr lang="en-GB" sz="2200" dirty="0" smtClean="0">
                <a:latin typeface="Comic Sans MS" pitchFamily="66" charset="0"/>
              </a:rPr>
              <a:t>……</a:t>
            </a:r>
            <a:endParaRPr lang="en-GB" sz="2200" dirty="0">
              <a:latin typeface="Comic Sans MS" pitchFamily="66" charset="0"/>
            </a:endParaRPr>
          </a:p>
        </p:txBody>
      </p:sp>
      <p:sp>
        <p:nvSpPr>
          <p:cNvPr id="4" name="Slide Number Placeholder 3"/>
          <p:cNvSpPr>
            <a:spLocks noGrp="1"/>
          </p:cNvSpPr>
          <p:nvPr>
            <p:ph type="sldNum" sz="quarter" idx="12"/>
          </p:nvPr>
        </p:nvSpPr>
        <p:spPr/>
        <p:txBody>
          <a:bodyPr/>
          <a:lstStyle/>
          <a:p>
            <a:fld id="{84EBCB00-DEE3-41B3-9EE3-2FB0BBE93007}" type="slidenum">
              <a:rPr lang="en-GB" smtClean="0"/>
              <a:pPr/>
              <a:t>2</a:t>
            </a:fld>
            <a:endParaRPr lang="en-GB"/>
          </a:p>
        </p:txBody>
      </p:sp>
      <p:pic>
        <p:nvPicPr>
          <p:cNvPr id="1026" name="Picture 2" descr="C:\Users\Shyaka\Dropbox\Raji (1)\october and November 2012 05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85144" y="1826141"/>
            <a:ext cx="4289159" cy="321686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Shyama\P-Photos\mami\November2010 00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310" y="1826141"/>
            <a:ext cx="4426519" cy="331988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5" descr="F:\Shyama\FIN-tsunami-Apr2013\FIN Trust Admin\FIN-Logo -goo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200" y="1184846"/>
            <a:ext cx="1142608" cy="86547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9273" y="5022871"/>
            <a:ext cx="4388232" cy="1569660"/>
          </a:xfrm>
          <a:prstGeom prst="rect">
            <a:avLst/>
          </a:prstGeom>
          <a:solidFill>
            <a:srgbClr val="DDE8FF"/>
          </a:solidFill>
          <a:ln>
            <a:solidFill>
              <a:schemeClr val="accent3">
                <a:lumMod val="50000"/>
              </a:schemeClr>
            </a:solidFill>
          </a:ln>
        </p:spPr>
        <p:txBody>
          <a:bodyPr wrap="square" rtlCol="0">
            <a:spAutoFit/>
          </a:bodyPr>
          <a:lstStyle/>
          <a:p>
            <a:r>
              <a:rPr lang="fr-FR" sz="1600" dirty="0">
                <a:latin typeface="Comic Sans MS" pitchFamily="66" charset="0"/>
                <a:cs typeface="Arial" pitchFamily="34" charset="0"/>
              </a:rPr>
              <a:t>En souvenir affectueux et toute ma gratitude pour Mamie (grand-mère en français), ma belle-mère, sans son aide et son soutien, ce projet n'aurait jamais vu le jour. </a:t>
            </a:r>
            <a:r>
              <a:rPr lang="fr-FR" sz="1600" dirty="0" smtClean="0">
                <a:latin typeface="Comic Sans MS" pitchFamily="66" charset="0"/>
                <a:cs typeface="Arial" pitchFamily="34" charset="0"/>
              </a:rPr>
              <a:t>Cette  dédicace est dédiée </a:t>
            </a:r>
            <a:r>
              <a:rPr lang="fr-FR" sz="1600" dirty="0">
                <a:latin typeface="Comic Sans MS" pitchFamily="66" charset="0"/>
                <a:cs typeface="Arial" pitchFamily="34" charset="0"/>
              </a:rPr>
              <a:t>à sa mémoire. Elle était une grande dame.</a:t>
            </a:r>
            <a:endParaRPr lang="en-GB" sz="1600" dirty="0">
              <a:latin typeface="Comic Sans MS" pitchFamily="66" charset="0"/>
              <a:cs typeface="Arial" pitchFamily="34" charset="0"/>
            </a:endParaRPr>
          </a:p>
        </p:txBody>
      </p:sp>
      <p:sp>
        <p:nvSpPr>
          <p:cNvPr id="12" name="TextBox 11"/>
          <p:cNvSpPr txBox="1"/>
          <p:nvPr/>
        </p:nvSpPr>
        <p:spPr>
          <a:xfrm>
            <a:off x="4573829" y="4988967"/>
            <a:ext cx="4388232" cy="1569660"/>
          </a:xfrm>
          <a:prstGeom prst="rect">
            <a:avLst/>
          </a:prstGeom>
          <a:solidFill>
            <a:srgbClr val="DDE8FF"/>
          </a:solidFill>
          <a:ln>
            <a:solidFill>
              <a:schemeClr val="accent3">
                <a:lumMod val="50000"/>
              </a:schemeClr>
            </a:solidFill>
          </a:ln>
        </p:spPr>
        <p:txBody>
          <a:bodyPr wrap="square" rtlCol="0">
            <a:spAutoFit/>
          </a:bodyPr>
          <a:lstStyle>
            <a:defPPr>
              <a:defRPr lang="en-US"/>
            </a:defPPr>
            <a:lvl1pPr>
              <a:defRPr sz="1600">
                <a:latin typeface="Comic Sans MS" pitchFamily="66" charset="0"/>
                <a:cs typeface="Arial" pitchFamily="34" charset="0"/>
              </a:defRPr>
            </a:lvl1pPr>
          </a:lstStyle>
          <a:p>
            <a:r>
              <a:rPr lang="fr-FR" dirty="0"/>
              <a:t>Pour toutes les femmes qui sont avec moi </a:t>
            </a:r>
            <a:r>
              <a:rPr lang="fr-FR" dirty="0" smtClean="0"/>
              <a:t>et qui m'aident </a:t>
            </a:r>
            <a:r>
              <a:rPr lang="fr-FR" dirty="0"/>
              <a:t>- à commencer par ma mère, </a:t>
            </a:r>
            <a:r>
              <a:rPr lang="fr-FR" dirty="0" err="1"/>
              <a:t>Amma</a:t>
            </a:r>
            <a:r>
              <a:rPr lang="fr-FR" dirty="0"/>
              <a:t>, qui se bat pour réapprendre à marcher, mes </a:t>
            </a:r>
            <a:r>
              <a:rPr lang="fr-FR" dirty="0" smtClean="0"/>
              <a:t>sœurs, </a:t>
            </a:r>
            <a:r>
              <a:rPr lang="fr-FR" dirty="0"/>
              <a:t>ma fille et mes </a:t>
            </a:r>
            <a:r>
              <a:rPr lang="fr-FR" dirty="0" smtClean="0"/>
              <a:t>amies </a:t>
            </a:r>
            <a:r>
              <a:rPr lang="fr-FR" dirty="0"/>
              <a:t>- Merci! (Tous les gars qui m'aident </a:t>
            </a:r>
            <a:r>
              <a:rPr lang="fr-FR" dirty="0" smtClean="0"/>
              <a:t>seront remerciés </a:t>
            </a:r>
            <a:r>
              <a:rPr lang="fr-FR" dirty="0"/>
              <a:t>en 2014 </a:t>
            </a:r>
            <a:r>
              <a:rPr lang="fr-FR" dirty="0" smtClean="0"/>
              <a:t>– je vous </a:t>
            </a:r>
            <a:r>
              <a:rPr lang="fr-FR" dirty="0"/>
              <a:t>le promets!).</a:t>
            </a:r>
            <a:endParaRPr lang="en-GB" dirty="0"/>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96200" y="2195945"/>
            <a:ext cx="909637" cy="1082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87410" y="2195945"/>
            <a:ext cx="953655" cy="10082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21"/>
          <p:cNvSpPr>
            <a:spLocks noChangeArrowheads="1"/>
          </p:cNvSpPr>
          <p:nvPr/>
        </p:nvSpPr>
        <p:spPr bwMode="auto">
          <a:xfrm>
            <a:off x="117986" y="1394341"/>
            <a:ext cx="3768213" cy="4318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nchor="ctr">
            <a:normAutofit/>
          </a:bodyPr>
          <a:lstStyle/>
          <a:p>
            <a:pPr algn="ctr">
              <a:spcBef>
                <a:spcPct val="0"/>
              </a:spcBef>
            </a:pPr>
            <a:r>
              <a:rPr lang="en-US" sz="1500" dirty="0">
                <a:latin typeface="Comic Sans MS" pitchFamily="66" charset="0"/>
                <a:ea typeface="+mj-ea"/>
                <a:cs typeface="+mj-cs"/>
              </a:rPr>
              <a:t>Odette  </a:t>
            </a:r>
            <a:r>
              <a:rPr lang="en-US" sz="1500" dirty="0" err="1">
                <a:latin typeface="Comic Sans MS" pitchFamily="66" charset="0"/>
                <a:ea typeface="+mj-ea"/>
                <a:cs typeface="+mj-cs"/>
              </a:rPr>
              <a:t>Claver</a:t>
            </a:r>
            <a:r>
              <a:rPr lang="en-US" sz="1500" dirty="0">
                <a:latin typeface="Comic Sans MS" pitchFamily="66" charset="0"/>
                <a:ea typeface="+mj-ea"/>
                <a:cs typeface="+mj-cs"/>
              </a:rPr>
              <a:t> </a:t>
            </a:r>
            <a:r>
              <a:rPr lang="en-US" sz="1500" dirty="0" smtClean="0">
                <a:latin typeface="Comic Sans MS" pitchFamily="66" charset="0"/>
                <a:ea typeface="+mj-ea"/>
                <a:cs typeface="+mj-cs"/>
              </a:rPr>
              <a:t>6-12-1925 à </a:t>
            </a:r>
            <a:r>
              <a:rPr lang="en-US" sz="1500" dirty="0">
                <a:latin typeface="Comic Sans MS" pitchFamily="66" charset="0"/>
                <a:ea typeface="+mj-ea"/>
                <a:cs typeface="+mj-cs"/>
              </a:rPr>
              <a:t>17-07-2012</a:t>
            </a:r>
            <a:endParaRPr lang="fr-FR" sz="1500" dirty="0">
              <a:latin typeface="Comic Sans MS" pitchFamily="66" charset="0"/>
              <a:ea typeface="+mj-ea"/>
              <a:cs typeface="+mj-cs"/>
            </a:endParaRPr>
          </a:p>
        </p:txBody>
      </p:sp>
    </p:spTree>
    <p:extLst>
      <p:ext uri="{BB962C8B-B14F-4D97-AF65-F5344CB8AC3E}">
        <p14:creationId xmlns:p14="http://schemas.microsoft.com/office/powerpoint/2010/main" xmlns="" val="420572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796" y="2133601"/>
            <a:ext cx="8229600" cy="3276599"/>
          </a:xfrm>
          <a:solidFill>
            <a:srgbClr val="FFFF66"/>
          </a:solidFill>
          <a:effectLst>
            <a:glow rad="139700">
              <a:srgbClr val="00FF00">
                <a:alpha val="40000"/>
              </a:srgbClr>
            </a:glow>
            <a:softEdge rad="31750"/>
          </a:effectLst>
        </p:spPr>
        <p:txBody>
          <a:bodyPr vert="horz" lIns="91440" tIns="45720" rIns="91440" bIns="45720" rtlCol="0" anchor="ctr">
            <a:normAutofit/>
          </a:bodyPr>
          <a:lstStyle/>
          <a:p>
            <a:pPr algn="l"/>
            <a:r>
              <a:rPr lang="en-GB" sz="2200" dirty="0">
                <a:latin typeface="Comic Sans MS" pitchFamily="66" charset="0"/>
              </a:rPr>
              <a:t> </a:t>
            </a:r>
            <a:r>
              <a:rPr lang="en-GB" sz="2200" dirty="0" smtClean="0">
                <a:latin typeface="Comic Sans MS" pitchFamily="66" charset="0"/>
              </a:rPr>
              <a:t>                       </a:t>
            </a:r>
            <a:r>
              <a:rPr lang="fr-FR" sz="2200" dirty="0" smtClean="0">
                <a:latin typeface="Comic Sans MS" pitchFamily="66" charset="0"/>
              </a:rPr>
              <a:t>Partie 3 de la présentation</a:t>
            </a:r>
            <a:br>
              <a:rPr lang="fr-FR" sz="2200" dirty="0" smtClean="0">
                <a:latin typeface="Comic Sans MS" pitchFamily="66" charset="0"/>
              </a:rPr>
            </a:br>
            <a:r>
              <a:rPr lang="fr-FR" sz="2200" dirty="0" smtClean="0">
                <a:latin typeface="Comic Sans MS" pitchFamily="66" charset="0"/>
              </a:rPr>
              <a:t/>
            </a:r>
            <a:br>
              <a:rPr lang="fr-FR" sz="2200" dirty="0" smtClean="0">
                <a:latin typeface="Comic Sans MS" pitchFamily="66" charset="0"/>
              </a:rPr>
            </a:br>
            <a:r>
              <a:rPr lang="fr-FR" sz="2200" strike="sngStrike" dirty="0" smtClean="0">
                <a:latin typeface="Comic Sans MS" pitchFamily="66" charset="0"/>
              </a:rPr>
              <a:t>1.. Rappels sur le projet originel</a:t>
            </a:r>
            <a:br>
              <a:rPr lang="fr-FR" sz="2200" strike="sngStrike" dirty="0" smtClean="0">
                <a:latin typeface="Comic Sans MS" pitchFamily="66" charset="0"/>
              </a:rPr>
            </a:br>
            <a:r>
              <a:rPr lang="fr-FR" sz="2200" dirty="0" smtClean="0">
                <a:latin typeface="Comic Sans MS" pitchFamily="66" charset="0"/>
              </a:rPr>
              <a:t/>
            </a:r>
            <a:br>
              <a:rPr lang="fr-FR" sz="2200" dirty="0" smtClean="0">
                <a:latin typeface="Comic Sans MS" pitchFamily="66" charset="0"/>
              </a:rPr>
            </a:br>
            <a:r>
              <a:rPr lang="fr-FR" sz="2200" dirty="0" smtClean="0">
                <a:latin typeface="Comic Sans MS" pitchFamily="66" charset="0"/>
              </a:rPr>
              <a:t>2. </a:t>
            </a:r>
            <a:r>
              <a:rPr lang="fr-FR" sz="2200" strike="sngStrike" dirty="0" smtClean="0">
                <a:latin typeface="Comic Sans MS" pitchFamily="66" charset="0"/>
              </a:rPr>
              <a:t>Relever le défi à </a:t>
            </a:r>
            <a:r>
              <a:rPr lang="fr-FR" sz="2200" strike="sngStrike" dirty="0" err="1" smtClean="0">
                <a:latin typeface="Comic Sans MS" pitchFamily="66" charset="0"/>
              </a:rPr>
              <a:t>Kameshwaram</a:t>
            </a:r>
            <a:r>
              <a:rPr lang="fr-FR" sz="2200" strike="sngStrike" dirty="0" smtClean="0">
                <a:latin typeface="Comic Sans MS" pitchFamily="66" charset="0"/>
              </a:rPr>
              <a:t> (2011- 2012)</a:t>
            </a:r>
            <a:br>
              <a:rPr lang="fr-FR" sz="2200" strike="sngStrike" dirty="0" smtClean="0">
                <a:latin typeface="Comic Sans MS" pitchFamily="66" charset="0"/>
              </a:rPr>
            </a:br>
            <a:r>
              <a:rPr lang="fr-FR" sz="2200" strike="sngStrike" dirty="0" smtClean="0">
                <a:latin typeface="Comic Sans MS" pitchFamily="66" charset="0"/>
              </a:rPr>
              <a:t/>
            </a:r>
            <a:br>
              <a:rPr lang="fr-FR" sz="2200" strike="sngStrike" dirty="0" smtClean="0">
                <a:latin typeface="Comic Sans MS" pitchFamily="66" charset="0"/>
              </a:rPr>
            </a:br>
            <a:r>
              <a:rPr lang="fr-FR" sz="2200" dirty="0" smtClean="0">
                <a:latin typeface="Comic Sans MS" pitchFamily="66" charset="0"/>
              </a:rPr>
              <a:t>3. Le lancement de FIN SWAM</a:t>
            </a:r>
            <a:endParaRPr lang="fr-FR" sz="2200" dirty="0">
              <a:latin typeface="Comic Sans MS" pitchFamily="66" charset="0"/>
            </a:endParaRPr>
          </a:p>
        </p:txBody>
      </p:sp>
      <p:sp>
        <p:nvSpPr>
          <p:cNvPr id="4" name="Slide Number Placeholder 3"/>
          <p:cNvSpPr>
            <a:spLocks noGrp="1"/>
          </p:cNvSpPr>
          <p:nvPr>
            <p:ph type="sldNum" sz="quarter" idx="12"/>
          </p:nvPr>
        </p:nvSpPr>
        <p:spPr/>
        <p:txBody>
          <a:bodyPr/>
          <a:lstStyle/>
          <a:p>
            <a:fld id="{84EBCB00-DEE3-41B3-9EE3-2FB0BBE93007}" type="slidenum">
              <a:rPr lang="en-GB" smtClean="0"/>
              <a:pPr/>
              <a:t>20</a:t>
            </a:fld>
            <a:endParaRPr lang="en-GB"/>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799" y="685800"/>
            <a:ext cx="1609595"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Left Arrow 4"/>
          <p:cNvSpPr/>
          <p:nvPr/>
        </p:nvSpPr>
        <p:spPr>
          <a:xfrm>
            <a:off x="4771894" y="4648200"/>
            <a:ext cx="1143000" cy="22860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816303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2F2265-C21E-4B20-8195-6E33F0725701}" type="slidenum">
              <a:rPr lang="fr-FR" smtClean="0"/>
              <a:pPr eaLnBrk="1" hangingPunct="1"/>
              <a:t>21</a:t>
            </a:fld>
            <a:endParaRPr lang="fr-FR" smtClean="0"/>
          </a:p>
        </p:txBody>
      </p:sp>
      <p:sp>
        <p:nvSpPr>
          <p:cNvPr id="14339" name="Rectangle 2"/>
          <p:cNvSpPr>
            <a:spLocks noGrp="1" noChangeArrowheads="1"/>
          </p:cNvSpPr>
          <p:nvPr>
            <p:ph type="title"/>
          </p:nvPr>
        </p:nvSpPr>
        <p:spPr>
          <a:xfrm>
            <a:off x="468312" y="115888"/>
            <a:ext cx="8370887" cy="1636712"/>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wrap="none">
            <a:normAutofit/>
          </a:bodyPr>
          <a:lstStyle/>
          <a:p>
            <a:r>
              <a:rPr lang="en-US" sz="2400" b="1" dirty="0" smtClean="0">
                <a:solidFill>
                  <a:schemeClr val="tx1"/>
                </a:solidFill>
              </a:rPr>
              <a:t>Le </a:t>
            </a:r>
            <a:r>
              <a:rPr lang="en-US" sz="2400" b="1" dirty="0" err="1" smtClean="0">
                <a:solidFill>
                  <a:schemeClr val="tx1"/>
                </a:solidFill>
              </a:rPr>
              <a:t>lancement</a:t>
            </a:r>
            <a:r>
              <a:rPr lang="en-US" sz="2400" b="1" dirty="0" smtClean="0">
                <a:solidFill>
                  <a:schemeClr val="tx1"/>
                </a:solidFill>
              </a:rPr>
              <a:t> </a:t>
            </a:r>
            <a:r>
              <a:rPr lang="en-US" sz="2400" b="1" dirty="0" smtClean="0"/>
              <a:t>de </a:t>
            </a:r>
            <a:r>
              <a:rPr lang="en-US" sz="2400" b="1" dirty="0" smtClean="0">
                <a:solidFill>
                  <a:schemeClr val="tx1"/>
                </a:solidFill>
              </a:rPr>
              <a:t>FIN-SWAM </a:t>
            </a:r>
            <a:br>
              <a:rPr lang="en-US" sz="2400" b="1" dirty="0" smtClean="0">
                <a:solidFill>
                  <a:schemeClr val="tx1"/>
                </a:solidFill>
              </a:rPr>
            </a:br>
            <a:r>
              <a:rPr lang="en-US" sz="2400" b="1" dirty="0">
                <a:solidFill>
                  <a:srgbClr val="006600"/>
                </a:solidFill>
              </a:rPr>
              <a:t>S</a:t>
            </a:r>
            <a:r>
              <a:rPr lang="en-US" sz="2400" dirty="0"/>
              <a:t>anitation, </a:t>
            </a:r>
            <a:r>
              <a:rPr lang="en-US" sz="2400" b="1" dirty="0">
                <a:solidFill>
                  <a:srgbClr val="006600"/>
                </a:solidFill>
              </a:rPr>
              <a:t>W</a:t>
            </a:r>
            <a:r>
              <a:rPr lang="en-US" sz="2400" dirty="0"/>
              <a:t>aste </a:t>
            </a:r>
            <a:r>
              <a:rPr lang="en-US" sz="2400" b="1" dirty="0">
                <a:solidFill>
                  <a:srgbClr val="006600"/>
                </a:solidFill>
              </a:rPr>
              <a:t>A</a:t>
            </a:r>
            <a:r>
              <a:rPr lang="en-US" sz="2400" dirty="0"/>
              <a:t>nd </a:t>
            </a:r>
            <a:r>
              <a:rPr lang="en-US" sz="2400" b="1" dirty="0" smtClean="0">
                <a:solidFill>
                  <a:srgbClr val="006600"/>
                </a:solidFill>
              </a:rPr>
              <a:t>M</a:t>
            </a:r>
            <a:r>
              <a:rPr lang="en-US" sz="2400" dirty="0" smtClean="0"/>
              <a:t>anagement </a:t>
            </a:r>
            <a:br>
              <a:rPr lang="en-US" sz="2400" dirty="0" smtClean="0"/>
            </a:br>
            <a:r>
              <a:rPr lang="en-US" sz="2400" dirty="0" smtClean="0"/>
              <a:t>(</a:t>
            </a:r>
            <a:r>
              <a:rPr lang="en-US" sz="2000" b="1" dirty="0" err="1" smtClean="0">
                <a:solidFill>
                  <a:srgbClr val="006600"/>
                </a:solidFill>
              </a:rPr>
              <a:t>A</a:t>
            </a:r>
            <a:r>
              <a:rPr lang="en-US" sz="2000" dirty="0" err="1" smtClean="0"/>
              <a:t>ssainissement</a:t>
            </a:r>
            <a:r>
              <a:rPr lang="en-US" sz="2000" dirty="0"/>
              <a:t>, </a:t>
            </a:r>
            <a:r>
              <a:rPr lang="en-US" sz="2000" b="1" dirty="0" err="1" smtClean="0">
                <a:solidFill>
                  <a:srgbClr val="006600"/>
                </a:solidFill>
              </a:rPr>
              <a:t>D</a:t>
            </a:r>
            <a:r>
              <a:rPr lang="en-US" sz="2000" dirty="0" err="1" smtClean="0"/>
              <a:t>échets</a:t>
            </a:r>
            <a:r>
              <a:rPr lang="en-US" sz="2000" dirty="0" smtClean="0"/>
              <a:t> </a:t>
            </a:r>
            <a:r>
              <a:rPr lang="en-US" sz="2000" b="1" dirty="0" smtClean="0">
                <a:solidFill>
                  <a:srgbClr val="006600"/>
                </a:solidFill>
              </a:rPr>
              <a:t>E</a:t>
            </a:r>
            <a:r>
              <a:rPr lang="en-US" sz="2000" dirty="0"/>
              <a:t>t</a:t>
            </a:r>
            <a:r>
              <a:rPr lang="en-US" sz="2000" dirty="0" smtClean="0"/>
              <a:t> </a:t>
            </a:r>
            <a:r>
              <a:rPr lang="en-US" sz="2000" b="1" dirty="0" err="1" smtClean="0">
                <a:solidFill>
                  <a:srgbClr val="006600"/>
                </a:solidFill>
              </a:rPr>
              <a:t>G</a:t>
            </a:r>
            <a:r>
              <a:rPr lang="en-US" sz="2000" dirty="0" err="1" smtClean="0"/>
              <a:t>estion</a:t>
            </a:r>
            <a:r>
              <a:rPr lang="en-US" sz="2000" dirty="0" smtClean="0"/>
              <a:t>) </a:t>
            </a:r>
            <a:r>
              <a:rPr lang="en-US" sz="2000" dirty="0" err="1" smtClean="0"/>
              <a:t>est</a:t>
            </a:r>
            <a:r>
              <a:rPr lang="en-US" sz="2000" dirty="0" smtClean="0"/>
              <a:t> né en </a:t>
            </a:r>
            <a:r>
              <a:rPr lang="en-US" sz="2000" dirty="0" err="1" smtClean="0"/>
              <a:t>juillet</a:t>
            </a:r>
            <a:r>
              <a:rPr lang="en-US" sz="2000" dirty="0" smtClean="0"/>
              <a:t> 2012! </a:t>
            </a:r>
            <a:br>
              <a:rPr lang="en-US" sz="2000" dirty="0" smtClean="0"/>
            </a:br>
            <a:r>
              <a:rPr lang="en-US" sz="2000" dirty="0" smtClean="0"/>
              <a:t>(</a:t>
            </a:r>
            <a:r>
              <a:rPr lang="fr-FR" sz="2000" dirty="0"/>
              <a:t>pas sûr de la journée exacte, </a:t>
            </a:r>
            <a:r>
              <a:rPr lang="fr-FR" sz="2000" dirty="0" smtClean="0"/>
              <a:t>quoique </a:t>
            </a:r>
            <a:r>
              <a:rPr lang="en-US" sz="2000" dirty="0" smtClean="0"/>
              <a:t>!)</a:t>
            </a:r>
            <a:endParaRPr lang="fr-FR" sz="2000" b="1" dirty="0" smtClean="0">
              <a:solidFill>
                <a:schemeClr val="tx1"/>
              </a:solidFill>
            </a:endParaRPr>
          </a:p>
        </p:txBody>
      </p:sp>
      <p:sp>
        <p:nvSpPr>
          <p:cNvPr id="14340" name="Rectangle 11"/>
          <p:cNvSpPr>
            <a:spLocks noGrp="1" noChangeArrowheads="1"/>
          </p:cNvSpPr>
          <p:nvPr>
            <p:ph type="body" idx="1"/>
          </p:nvPr>
        </p:nvSpPr>
        <p:spPr>
          <a:xfrm>
            <a:off x="457200" y="2366177"/>
            <a:ext cx="8229600" cy="4034623"/>
          </a:xfrm>
        </p:spPr>
        <p:txBody>
          <a:bodyPr>
            <a:normAutofit lnSpcReduction="10000"/>
          </a:bodyPr>
          <a:lstStyle/>
          <a:p>
            <a:pPr>
              <a:spcBef>
                <a:spcPct val="35000"/>
              </a:spcBef>
            </a:pPr>
            <a:r>
              <a:rPr lang="fr-FR" sz="2000" dirty="0" smtClean="0"/>
              <a:t>Créer une agence </a:t>
            </a:r>
            <a:r>
              <a:rPr lang="fr-FR" sz="2000" b="1" dirty="0" smtClean="0">
                <a:solidFill>
                  <a:srgbClr val="006600"/>
                </a:solidFill>
              </a:rPr>
              <a:t>SWAM</a:t>
            </a:r>
            <a:r>
              <a:rPr lang="fr-FR" sz="2000" dirty="0" smtClean="0"/>
              <a:t> – </a:t>
            </a:r>
            <a:r>
              <a:rPr lang="fr-FR" sz="2000" b="1" dirty="0" err="1" smtClean="0">
                <a:solidFill>
                  <a:srgbClr val="006600"/>
                </a:solidFill>
              </a:rPr>
              <a:t>S</a:t>
            </a:r>
            <a:r>
              <a:rPr lang="fr-FR" sz="2000" dirty="0" err="1" smtClean="0"/>
              <a:t>anitation</a:t>
            </a:r>
            <a:r>
              <a:rPr lang="fr-FR" sz="2000" dirty="0" smtClean="0"/>
              <a:t>, </a:t>
            </a:r>
            <a:r>
              <a:rPr lang="fr-FR" sz="2000" b="1" dirty="0" err="1" smtClean="0">
                <a:solidFill>
                  <a:srgbClr val="006600"/>
                </a:solidFill>
              </a:rPr>
              <a:t>W</a:t>
            </a:r>
            <a:r>
              <a:rPr lang="fr-FR" sz="2000" dirty="0" err="1" smtClean="0"/>
              <a:t>aste</a:t>
            </a:r>
            <a:r>
              <a:rPr lang="fr-FR" sz="2000" dirty="0" smtClean="0"/>
              <a:t> </a:t>
            </a:r>
            <a:r>
              <a:rPr lang="fr-FR" sz="2000" b="1" dirty="0" smtClean="0">
                <a:solidFill>
                  <a:srgbClr val="006600"/>
                </a:solidFill>
              </a:rPr>
              <a:t>A</a:t>
            </a:r>
            <a:r>
              <a:rPr lang="fr-FR" sz="2000" dirty="0" smtClean="0"/>
              <a:t>nd </a:t>
            </a:r>
            <a:r>
              <a:rPr lang="fr-FR" sz="2000" b="1" dirty="0" smtClean="0">
                <a:solidFill>
                  <a:srgbClr val="006600"/>
                </a:solidFill>
              </a:rPr>
              <a:t>M</a:t>
            </a:r>
            <a:r>
              <a:rPr lang="fr-FR" sz="2000" dirty="0" smtClean="0"/>
              <a:t>anagement – une entreprise de gestion de travail social [ou entreprise sociale de travaux gérés (?)].</a:t>
            </a:r>
          </a:p>
          <a:p>
            <a:pPr>
              <a:spcBef>
                <a:spcPct val="35000"/>
              </a:spcBef>
            </a:pPr>
            <a:r>
              <a:rPr lang="fr-FR" sz="2000" dirty="0" smtClean="0"/>
              <a:t>Créer une main-d'œuvre qualifiée qui fournira des services SWAM à </a:t>
            </a:r>
            <a:r>
              <a:rPr lang="fr-FR" sz="2000" dirty="0" err="1" smtClean="0"/>
              <a:t>Kameshwaram</a:t>
            </a:r>
            <a:r>
              <a:rPr lang="fr-FR" sz="2000" dirty="0" smtClean="0"/>
              <a:t> et dans les villages voisins. </a:t>
            </a:r>
          </a:p>
          <a:p>
            <a:pPr>
              <a:spcBef>
                <a:spcPct val="35000"/>
              </a:spcBef>
            </a:pPr>
            <a:r>
              <a:rPr lang="fr-FR" sz="2000" dirty="0" smtClean="0"/>
              <a:t>Développer des conceptions écologiques de toilettes standards.</a:t>
            </a:r>
          </a:p>
          <a:p>
            <a:pPr>
              <a:spcBef>
                <a:spcPct val="35000"/>
              </a:spcBef>
            </a:pPr>
            <a:r>
              <a:rPr lang="fr-FR" sz="2000" dirty="0" smtClean="0"/>
              <a:t>Créer de nouveaux designs [modèles] qui rendent les toilettes écologiques aussi attrayants que celles avec fosses septiques.</a:t>
            </a:r>
          </a:p>
          <a:p>
            <a:pPr>
              <a:spcBef>
                <a:spcPct val="35000"/>
              </a:spcBef>
            </a:pPr>
            <a:r>
              <a:rPr lang="fr-FR" sz="2000" dirty="0" smtClean="0"/>
              <a:t>Gestion des déchets: </a:t>
            </a:r>
            <a:r>
              <a:rPr lang="fr-FR" sz="2000" dirty="0" smtClean="0">
                <a:solidFill>
                  <a:srgbClr val="006600"/>
                </a:solidFill>
              </a:rPr>
              <a:t>La collecte des déchets dans chacun des ménages bénéficiaires; composter les déchets biodégradables et transporter les déchets non-biodégradables aux distributeurs pour les entreprises de recyclage dans les villes voisines de </a:t>
            </a:r>
            <a:r>
              <a:rPr lang="fr-FR" sz="2000" dirty="0" err="1" smtClean="0">
                <a:solidFill>
                  <a:srgbClr val="006600"/>
                </a:solidFill>
              </a:rPr>
              <a:t>Velankanni</a:t>
            </a:r>
            <a:r>
              <a:rPr lang="fr-FR" sz="2000" dirty="0" smtClean="0">
                <a:solidFill>
                  <a:srgbClr val="006600"/>
                </a:solidFill>
              </a:rPr>
              <a:t>, Karikal et </a:t>
            </a:r>
            <a:r>
              <a:rPr lang="fr-FR" sz="2000" dirty="0" err="1" smtClean="0">
                <a:solidFill>
                  <a:srgbClr val="006600"/>
                </a:solidFill>
              </a:rPr>
              <a:t>Nagapattinam</a:t>
            </a:r>
            <a:r>
              <a:rPr lang="fr-FR" sz="2000" dirty="0" smtClean="0">
                <a:solidFill>
                  <a:srgbClr val="006600"/>
                </a:solidFill>
              </a:rPr>
              <a:t>. </a:t>
            </a:r>
          </a:p>
        </p:txBody>
      </p:sp>
      <p:sp>
        <p:nvSpPr>
          <p:cNvPr id="2" name="TextBox 1"/>
          <p:cNvSpPr txBox="1"/>
          <p:nvPr/>
        </p:nvSpPr>
        <p:spPr>
          <a:xfrm>
            <a:off x="1063625" y="1828800"/>
            <a:ext cx="7780784" cy="461665"/>
          </a:xfrm>
          <a:prstGeom prst="rect">
            <a:avLst/>
          </a:prstGeom>
          <a:noFill/>
        </p:spPr>
        <p:txBody>
          <a:bodyPr wrap="none" rtlCol="0">
            <a:spAutoFit/>
          </a:bodyPr>
          <a:lstStyle/>
          <a:p>
            <a:r>
              <a:rPr lang="fr-FR" sz="2400" b="1" dirty="0"/>
              <a:t>Vision - Pour relever le défi de la réparation de 200 toilettes</a:t>
            </a:r>
            <a:endParaRPr lang="en-GB" sz="2400" b="1" dirty="0"/>
          </a:p>
        </p:txBody>
      </p:sp>
    </p:spTree>
    <p:extLst>
      <p:ext uri="{BB962C8B-B14F-4D97-AF65-F5344CB8AC3E}">
        <p14:creationId xmlns:p14="http://schemas.microsoft.com/office/powerpoint/2010/main" xmlns="" val="2696199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44304"/>
            <a:ext cx="8915400" cy="770096"/>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square" lIns="91440" tIns="45720" rIns="91440" bIns="45720" rtlCol="0" anchor="ctr">
            <a:spAutoFit/>
          </a:bodyPr>
          <a:lstStyle/>
          <a:p>
            <a:r>
              <a:rPr lang="fr-FR" sz="2200" b="1" dirty="0"/>
              <a:t>Quels sont les objectifs de FIN-SWAM en termes d'impact social à </a:t>
            </a:r>
            <a:r>
              <a:rPr lang="fr-FR" sz="2200" b="1" dirty="0" err="1"/>
              <a:t>Kameshwaram</a:t>
            </a:r>
            <a:r>
              <a:rPr lang="en-GB" sz="2200" b="1" dirty="0" smtClean="0"/>
              <a:t>?</a:t>
            </a:r>
            <a:endParaRPr lang="en-GB" sz="2200" b="1" dirty="0"/>
          </a:p>
        </p:txBody>
      </p:sp>
      <p:pic>
        <p:nvPicPr>
          <p:cNvPr id="9218" name="Picture 2" descr="F:\Shyama\FIN-tsunami-Apr2013\Photos\2012\Photo022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447800"/>
            <a:ext cx="4306784" cy="25908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Shyama\Dropbox\Things to add to comps\Friend in Need\photos annual report FIN\School yar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738" y="4370746"/>
            <a:ext cx="2932061" cy="219904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Users\Shyama\AppData\Local\Temp\ST SCHHOL COMPOST DETAILS (4).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1" y="1423218"/>
            <a:ext cx="3359784" cy="2615381"/>
          </a:xfrm>
          <a:prstGeom prst="rect">
            <a:avLst/>
          </a:prstGeom>
          <a:noFill/>
          <a:ln>
            <a:noFill/>
          </a:ln>
        </p:spPr>
      </p:pic>
      <p:sp>
        <p:nvSpPr>
          <p:cNvPr id="3" name="Slide Number Placeholder 2"/>
          <p:cNvSpPr>
            <a:spLocks noGrp="1"/>
          </p:cNvSpPr>
          <p:nvPr>
            <p:ph type="sldNum" sz="quarter" idx="12"/>
          </p:nvPr>
        </p:nvSpPr>
        <p:spPr/>
        <p:txBody>
          <a:bodyPr/>
          <a:lstStyle/>
          <a:p>
            <a:fld id="{84EBCB00-DEE3-41B3-9EE3-2FB0BBE93007}" type="slidenum">
              <a:rPr lang="en-GB" smtClean="0"/>
              <a:pPr/>
              <a:t>22</a:t>
            </a:fld>
            <a:endParaRPr lang="en-GB"/>
          </a:p>
        </p:txBody>
      </p:sp>
      <p:sp>
        <p:nvSpPr>
          <p:cNvPr id="6" name="TextBox 5"/>
          <p:cNvSpPr txBox="1"/>
          <p:nvPr/>
        </p:nvSpPr>
        <p:spPr>
          <a:xfrm>
            <a:off x="111526" y="4365400"/>
            <a:ext cx="3622273" cy="646331"/>
          </a:xfrm>
          <a:prstGeom prst="rect">
            <a:avLst/>
          </a:prstGeom>
          <a:solidFill>
            <a:schemeClr val="bg2"/>
          </a:solidFill>
        </p:spPr>
        <p:txBody>
          <a:bodyPr wrap="square" rtlCol="0">
            <a:spAutoFit/>
          </a:bodyPr>
          <a:lstStyle/>
          <a:p>
            <a:pPr algn="ctr"/>
            <a:r>
              <a:rPr lang="fr-FR" dirty="0"/>
              <a:t>Nettoyer les espaces ouverts où les ordures sont simplement </a:t>
            </a:r>
            <a:r>
              <a:rPr lang="fr-FR" dirty="0" smtClean="0"/>
              <a:t>entassées</a:t>
            </a:r>
            <a:endParaRPr lang="en-GB" dirty="0"/>
          </a:p>
        </p:txBody>
      </p:sp>
      <p:sp>
        <p:nvSpPr>
          <p:cNvPr id="8" name="TextBox 7"/>
          <p:cNvSpPr txBox="1"/>
          <p:nvPr/>
        </p:nvSpPr>
        <p:spPr>
          <a:xfrm>
            <a:off x="5334001" y="990600"/>
            <a:ext cx="3471011" cy="923330"/>
          </a:xfrm>
          <a:prstGeom prst="rect">
            <a:avLst/>
          </a:prstGeom>
          <a:solidFill>
            <a:schemeClr val="bg2"/>
          </a:solidFill>
        </p:spPr>
        <p:txBody>
          <a:bodyPr wrap="square" rtlCol="0">
            <a:spAutoFit/>
          </a:bodyPr>
          <a:lstStyle/>
          <a:p>
            <a:r>
              <a:rPr lang="fr-FR" dirty="0"/>
              <a:t>Changer les comportements - inciter petits et grands à jeter </a:t>
            </a:r>
            <a:r>
              <a:rPr lang="fr-FR" dirty="0" smtClean="0"/>
              <a:t>les déchets dans </a:t>
            </a:r>
            <a:r>
              <a:rPr lang="fr-FR" dirty="0"/>
              <a:t>les poubelles</a:t>
            </a:r>
            <a:r>
              <a:rPr lang="en-GB" dirty="0" smtClean="0"/>
              <a:t> </a:t>
            </a:r>
            <a:endParaRPr lang="en-GB" dirty="0"/>
          </a:p>
        </p:txBody>
      </p:sp>
      <p:sp>
        <p:nvSpPr>
          <p:cNvPr id="9" name="TextBox 8"/>
          <p:cNvSpPr txBox="1"/>
          <p:nvPr/>
        </p:nvSpPr>
        <p:spPr>
          <a:xfrm>
            <a:off x="228601" y="990600"/>
            <a:ext cx="4611584" cy="923330"/>
          </a:xfrm>
          <a:prstGeom prst="rect">
            <a:avLst/>
          </a:prstGeom>
          <a:solidFill>
            <a:schemeClr val="bg2"/>
          </a:solidFill>
        </p:spPr>
        <p:txBody>
          <a:bodyPr wrap="square" rtlCol="0">
            <a:spAutoFit/>
          </a:bodyPr>
          <a:lstStyle/>
          <a:p>
            <a:r>
              <a:rPr lang="fr-FR" dirty="0" smtClean="0"/>
              <a:t>Faire </a:t>
            </a:r>
            <a:r>
              <a:rPr lang="fr-FR" dirty="0"/>
              <a:t>réparer environ 200 toilettes existantes et </a:t>
            </a:r>
            <a:r>
              <a:rPr lang="fr-FR" dirty="0" smtClean="0"/>
              <a:t>construire </a:t>
            </a:r>
            <a:r>
              <a:rPr lang="fr-FR" dirty="0"/>
              <a:t>450 </a:t>
            </a:r>
            <a:r>
              <a:rPr lang="fr-FR" dirty="0" smtClean="0"/>
              <a:t>nouvelles </a:t>
            </a:r>
            <a:r>
              <a:rPr lang="fr-FR" dirty="0"/>
              <a:t>- afin que tous aient accès à des toilettes</a:t>
            </a:r>
            <a:endParaRPr lang="en-GB" dirty="0"/>
          </a:p>
        </p:txBody>
      </p:sp>
      <p:pic>
        <p:nvPicPr>
          <p:cNvPr id="6146" name="Picture 2" descr="http://csr.samhita.org/wp-content/uploads/2013/03/e-waste-disposal-mpcb-cpcb-approved-250x250.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9600" y="5017075"/>
            <a:ext cx="1790086" cy="135330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C:\Users\Shyama\Dropbox\Things to add to comps\Friend in Need\photos annual report FIN\danalakshmi house.compost 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00800" y="4910184"/>
            <a:ext cx="2089448" cy="156708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3886200" y="4365400"/>
            <a:ext cx="5181600" cy="936050"/>
          </a:xfrm>
          <a:prstGeom prst="rect">
            <a:avLst/>
          </a:prstGeom>
          <a:solidFill>
            <a:schemeClr val="bg2"/>
          </a:solidFill>
        </p:spPr>
        <p:txBody>
          <a:bodyPr wrap="square" rtlCol="0">
            <a:spAutoFit/>
          </a:bodyPr>
          <a:lstStyle/>
          <a:p>
            <a:r>
              <a:rPr lang="fr-FR" dirty="0"/>
              <a:t>Développer un système de gestion des déchets compatible avec les ressources et les compétences locales</a:t>
            </a:r>
            <a:endParaRPr lang="en-GB" dirty="0"/>
          </a:p>
        </p:txBody>
      </p:sp>
    </p:spTree>
    <p:extLst>
      <p:ext uri="{BB962C8B-B14F-4D97-AF65-F5344CB8AC3E}">
        <p14:creationId xmlns:p14="http://schemas.microsoft.com/office/powerpoint/2010/main" xmlns="" val="927189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2123"/>
            <a:ext cx="8763000" cy="2123658"/>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square" lIns="91440" tIns="45720" rIns="91440" bIns="45720" rtlCol="0" anchor="ctr">
            <a:spAutoFit/>
          </a:bodyPr>
          <a:lstStyle/>
          <a:p>
            <a:r>
              <a:rPr lang="en-US" sz="2200" dirty="0" smtClean="0"/>
              <a:t>“Friend in Need” </a:t>
            </a:r>
            <a:r>
              <a:rPr lang="en-US" sz="2200" dirty="0" err="1" smtClean="0"/>
              <a:t>ou</a:t>
            </a:r>
            <a:r>
              <a:rPr lang="en-US" sz="2200" dirty="0" smtClean="0"/>
              <a:t> </a:t>
            </a:r>
            <a:r>
              <a:rPr lang="en-US" sz="2200" dirty="0" smtClean="0"/>
              <a:t>FIN lance FIN-SWAM en </a:t>
            </a:r>
            <a:r>
              <a:rPr lang="fr-FR" sz="2200" dirty="0" smtClean="0"/>
              <a:t>juillet</a:t>
            </a:r>
            <a:r>
              <a:rPr lang="en-US" sz="2200" dirty="0" smtClean="0"/>
              <a:t> 2012 </a:t>
            </a:r>
            <a:br>
              <a:rPr lang="en-US" sz="2200" dirty="0" smtClean="0"/>
            </a:br>
            <a:r>
              <a:rPr lang="en-US" sz="2200" dirty="0" smtClean="0"/>
              <a:t>SWAM = </a:t>
            </a:r>
            <a:r>
              <a:rPr lang="en-US" sz="2200" dirty="0" smtClean="0">
                <a:solidFill>
                  <a:srgbClr val="006600"/>
                </a:solidFill>
              </a:rPr>
              <a:t>S</a:t>
            </a:r>
            <a:r>
              <a:rPr lang="en-US" sz="2200" dirty="0" smtClean="0"/>
              <a:t>anitation, </a:t>
            </a:r>
            <a:r>
              <a:rPr lang="en-US" sz="2200" dirty="0" smtClean="0">
                <a:solidFill>
                  <a:srgbClr val="006600"/>
                </a:solidFill>
              </a:rPr>
              <a:t>W</a:t>
            </a:r>
            <a:r>
              <a:rPr lang="en-US" sz="2200" dirty="0" smtClean="0"/>
              <a:t>aste </a:t>
            </a:r>
            <a:r>
              <a:rPr lang="en-US" sz="2200" dirty="0" smtClean="0">
                <a:solidFill>
                  <a:srgbClr val="006600"/>
                </a:solidFill>
              </a:rPr>
              <a:t>A</a:t>
            </a:r>
            <a:r>
              <a:rPr lang="en-US" sz="2200" dirty="0" smtClean="0"/>
              <a:t>nd </a:t>
            </a:r>
            <a:r>
              <a:rPr lang="en-US" sz="2200" dirty="0" smtClean="0">
                <a:solidFill>
                  <a:srgbClr val="006600"/>
                </a:solidFill>
              </a:rPr>
              <a:t>M</a:t>
            </a:r>
            <a:r>
              <a:rPr lang="en-US" sz="2200" dirty="0" smtClean="0"/>
              <a:t>anagement </a:t>
            </a:r>
            <a:br>
              <a:rPr lang="en-US" sz="2200" dirty="0" smtClean="0"/>
            </a:br>
            <a:r>
              <a:rPr lang="en-US" sz="2200" dirty="0" smtClean="0"/>
              <a:t/>
            </a:r>
            <a:br>
              <a:rPr lang="en-US" sz="2200" dirty="0" smtClean="0"/>
            </a:br>
            <a:r>
              <a:rPr lang="fr-FR" sz="2200" dirty="0"/>
              <a:t>Notre objectif est de </a:t>
            </a:r>
            <a:r>
              <a:rPr lang="fr-FR" sz="2200" u="sng" dirty="0"/>
              <a:t>renforcer les capacités locales avec les habitants </a:t>
            </a:r>
            <a:r>
              <a:rPr lang="fr-FR" sz="2200" dirty="0"/>
              <a:t>pour construire et entretenir les toilettes et mettre en œuvre la gestion des déchets au niveau du village</a:t>
            </a:r>
            <a:endParaRPr lang="en-GB" sz="2000" dirty="0"/>
          </a:p>
        </p:txBody>
      </p:sp>
      <p:sp>
        <p:nvSpPr>
          <p:cNvPr id="4" name="Slide Number Placeholder 3"/>
          <p:cNvSpPr>
            <a:spLocks noGrp="1"/>
          </p:cNvSpPr>
          <p:nvPr>
            <p:ph type="sldNum" sz="quarter" idx="12"/>
          </p:nvPr>
        </p:nvSpPr>
        <p:spPr/>
        <p:txBody>
          <a:bodyPr/>
          <a:lstStyle/>
          <a:p>
            <a:fld id="{84EBCB00-DEE3-41B3-9EE3-2FB0BBE93007}" type="slidenum">
              <a:rPr lang="en-GB" smtClean="0"/>
              <a:pPr/>
              <a:t>23</a:t>
            </a:fld>
            <a:endParaRPr lang="en-GB"/>
          </a:p>
        </p:txBody>
      </p:sp>
      <p:sp>
        <p:nvSpPr>
          <p:cNvPr id="5" name="Rounded Rectangle 4"/>
          <p:cNvSpPr/>
          <p:nvPr/>
        </p:nvSpPr>
        <p:spPr>
          <a:xfrm>
            <a:off x="152400" y="4257383"/>
            <a:ext cx="3306432" cy="1104899"/>
          </a:xfrm>
          <a:prstGeom prst="roundRect">
            <a:avLst/>
          </a:prstGeom>
          <a:solidFill>
            <a:schemeClr val="accent6">
              <a:lumMod val="20000"/>
              <a:lumOff val="80000"/>
            </a:schemeClr>
          </a:solidFill>
          <a:scene3d>
            <a:camera prst="perspectiveContrastingRigh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solidFill>
              </a:rPr>
              <a:t>Activités de FIN à  </a:t>
            </a:r>
            <a:r>
              <a:rPr lang="fr-FR" sz="2000" b="1" dirty="0" err="1" smtClean="0">
                <a:solidFill>
                  <a:schemeClr val="tx1"/>
                </a:solidFill>
              </a:rPr>
              <a:t>Kameshwaram</a:t>
            </a:r>
            <a:endParaRPr lang="fr-FR" sz="2000" b="1" dirty="0">
              <a:solidFill>
                <a:schemeClr val="tx1"/>
              </a:solidFill>
            </a:endParaRPr>
          </a:p>
        </p:txBody>
      </p:sp>
      <p:sp>
        <p:nvSpPr>
          <p:cNvPr id="7" name="Cloud 6"/>
          <p:cNvSpPr/>
          <p:nvPr/>
        </p:nvSpPr>
        <p:spPr>
          <a:xfrm rot="2911870">
            <a:off x="5237553" y="3722139"/>
            <a:ext cx="4724400" cy="1780309"/>
          </a:xfrm>
          <a:prstGeom prst="cloud">
            <a:avLst/>
          </a:prstGeom>
          <a:gradFill flip="none" rotWithShape="1">
            <a:gsLst>
              <a:gs pos="0">
                <a:srgbClr val="79FF79">
                  <a:shade val="30000"/>
                  <a:satMod val="115000"/>
                </a:srgbClr>
              </a:gs>
              <a:gs pos="50000">
                <a:srgbClr val="79FF79">
                  <a:shade val="67500"/>
                  <a:satMod val="115000"/>
                </a:srgbClr>
              </a:gs>
              <a:gs pos="100000">
                <a:srgbClr val="79FF79">
                  <a:shade val="100000"/>
                  <a:satMod val="115000"/>
                </a:srgbClr>
              </a:gs>
            </a:gsLst>
            <a:path path="circle">
              <a:fillToRect t="100000" r="100000"/>
            </a:path>
            <a:tileRect l="-100000" b="-100000"/>
          </a:gradFill>
          <a:ln>
            <a:solidFill>
              <a:srgbClr val="FFC000"/>
            </a:solidFill>
          </a:ln>
          <a:scene3d>
            <a:camera prst="isometricOffAxis2Lef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Changement</a:t>
            </a:r>
            <a:r>
              <a:rPr lang="en-GB" sz="2800" dirty="0">
                <a:solidFill>
                  <a:schemeClr val="tx1"/>
                </a:solidFill>
              </a:rPr>
              <a:t> </a:t>
            </a:r>
            <a:r>
              <a:rPr lang="en-GB" sz="2800" dirty="0" err="1">
                <a:solidFill>
                  <a:schemeClr val="tx1"/>
                </a:solidFill>
              </a:rPr>
              <a:t>transformationnel</a:t>
            </a:r>
            <a:r>
              <a:rPr lang="en-GB" sz="2800" dirty="0">
                <a:solidFill>
                  <a:schemeClr val="tx1"/>
                </a:solidFill>
              </a:rPr>
              <a:t> </a:t>
            </a:r>
            <a:r>
              <a:rPr lang="en-GB" sz="2800" dirty="0" err="1">
                <a:solidFill>
                  <a:schemeClr val="tx1"/>
                </a:solidFill>
              </a:rPr>
              <a:t>positif</a:t>
            </a:r>
            <a:endParaRPr lang="en-GB" sz="2800" dirty="0">
              <a:solidFill>
                <a:schemeClr val="tx1"/>
              </a:solidFill>
            </a:endParaRPr>
          </a:p>
        </p:txBody>
      </p:sp>
      <p:sp>
        <p:nvSpPr>
          <p:cNvPr id="11" name="Oval 10"/>
          <p:cNvSpPr/>
          <p:nvPr/>
        </p:nvSpPr>
        <p:spPr>
          <a:xfrm>
            <a:off x="3215861" y="5235584"/>
            <a:ext cx="2438400" cy="1069670"/>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Revenue generating activities</a:t>
            </a:r>
          </a:p>
        </p:txBody>
      </p:sp>
      <p:sp>
        <p:nvSpPr>
          <p:cNvPr id="12" name="Bent-Up Arrow 11"/>
          <p:cNvSpPr/>
          <p:nvPr/>
        </p:nvSpPr>
        <p:spPr>
          <a:xfrm rot="2562392">
            <a:off x="2434572" y="5247789"/>
            <a:ext cx="1207891" cy="366218"/>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ounded Rectangle 12"/>
          <p:cNvSpPr/>
          <p:nvPr/>
        </p:nvSpPr>
        <p:spPr>
          <a:xfrm>
            <a:off x="3276600" y="3962399"/>
            <a:ext cx="3191802" cy="1059393"/>
          </a:xfrm>
          <a:prstGeom prst="roundRect">
            <a:avLst/>
          </a:prstGeom>
          <a:gradFill flip="none" rotWithShape="1">
            <a:gsLst>
              <a:gs pos="0">
                <a:srgbClr val="DCF353">
                  <a:tint val="66000"/>
                  <a:satMod val="160000"/>
                </a:srgbClr>
              </a:gs>
              <a:gs pos="50000">
                <a:srgbClr val="DCF353">
                  <a:tint val="44500"/>
                  <a:satMod val="160000"/>
                </a:srgbClr>
              </a:gs>
              <a:gs pos="100000">
                <a:srgbClr val="DCF353">
                  <a:tint val="23500"/>
                  <a:satMod val="160000"/>
                </a:srgbClr>
              </a:gs>
            </a:gsLst>
            <a:path path="circle">
              <a:fillToRect r="100000" b="100000"/>
            </a:path>
            <a:tileRect l="-100000" t="-100000"/>
          </a:gradFill>
          <a:scene3d>
            <a:camera prst="isometricOffAxis2Lef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Moyens de subsistance du personnel de FIN</a:t>
            </a:r>
            <a:endParaRPr lang="en-GB" sz="2000" b="1" dirty="0">
              <a:solidFill>
                <a:schemeClr val="tx1"/>
              </a:solidFill>
            </a:endParaRPr>
          </a:p>
        </p:txBody>
      </p:sp>
      <p:sp>
        <p:nvSpPr>
          <p:cNvPr id="14" name="Right Arrow 13"/>
          <p:cNvSpPr/>
          <p:nvPr/>
        </p:nvSpPr>
        <p:spPr>
          <a:xfrm rot="18260549">
            <a:off x="4817231" y="5132388"/>
            <a:ext cx="765621" cy="14874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ight Arrow 14"/>
          <p:cNvSpPr/>
          <p:nvPr/>
        </p:nvSpPr>
        <p:spPr>
          <a:xfrm rot="10195303">
            <a:off x="2803483" y="4325379"/>
            <a:ext cx="787049" cy="1125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Oval 15"/>
          <p:cNvSpPr/>
          <p:nvPr/>
        </p:nvSpPr>
        <p:spPr>
          <a:xfrm>
            <a:off x="3011012" y="2506170"/>
            <a:ext cx="2627788" cy="1258340"/>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Activités génératrices de non-revenus </a:t>
            </a:r>
            <a:endParaRPr lang="fr-FR" sz="2000" dirty="0">
              <a:solidFill>
                <a:schemeClr val="tx1"/>
              </a:solidFill>
            </a:endParaRPr>
          </a:p>
        </p:txBody>
      </p:sp>
      <p:sp>
        <p:nvSpPr>
          <p:cNvPr id="17" name="Right Arrow 16"/>
          <p:cNvSpPr/>
          <p:nvPr/>
        </p:nvSpPr>
        <p:spPr>
          <a:xfrm rot="19995380">
            <a:off x="5288395" y="5263446"/>
            <a:ext cx="1887951" cy="3885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ight Arrow 17"/>
          <p:cNvSpPr/>
          <p:nvPr/>
        </p:nvSpPr>
        <p:spPr>
          <a:xfrm rot="1292401">
            <a:off x="5496955" y="3232664"/>
            <a:ext cx="1189352" cy="2523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Bent Arrow 18"/>
          <p:cNvSpPr/>
          <p:nvPr/>
        </p:nvSpPr>
        <p:spPr>
          <a:xfrm rot="19655624">
            <a:off x="1605998" y="3502719"/>
            <a:ext cx="1941885" cy="523582"/>
          </a:xfrm>
          <a:prstGeom prst="ben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itle 1"/>
          <p:cNvSpPr txBox="1">
            <a:spLocks/>
          </p:cNvSpPr>
          <p:nvPr/>
        </p:nvSpPr>
        <p:spPr>
          <a:xfrm>
            <a:off x="0" y="6400800"/>
            <a:ext cx="4324906" cy="457200"/>
          </a:xfrm>
          <a:prstGeom prst="rect">
            <a:avLst/>
          </a:prstGeo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err="1"/>
              <a:t>Modèle</a:t>
            </a:r>
            <a:r>
              <a:rPr lang="en-GB" sz="2000" b="1" dirty="0"/>
              <a:t> de </a:t>
            </a:r>
            <a:r>
              <a:rPr lang="en-GB" sz="2000" b="1" dirty="0" err="1"/>
              <a:t>fonctionnement</a:t>
            </a:r>
            <a:r>
              <a:rPr lang="en-GB" sz="2000" b="1" dirty="0"/>
              <a:t> FIN-SWAM</a:t>
            </a:r>
          </a:p>
        </p:txBody>
      </p:sp>
    </p:spTree>
    <p:extLst>
      <p:ext uri="{BB962C8B-B14F-4D97-AF65-F5344CB8AC3E}">
        <p14:creationId xmlns:p14="http://schemas.microsoft.com/office/powerpoint/2010/main" xmlns="" val="3790468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7017"/>
            <a:ext cx="8831026" cy="954107"/>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square" lIns="91440" tIns="45720" rIns="91440" bIns="45720" rtlCol="0" anchor="ctr">
            <a:spAutoFit/>
          </a:bodyPr>
          <a:lstStyle/>
          <a:p>
            <a:r>
              <a:rPr lang="fr-FR" sz="2800" dirty="0"/>
              <a:t>Expansion en collaboration avec une institution de micro-finance </a:t>
            </a:r>
            <a:r>
              <a:rPr lang="en-GB" sz="2800" dirty="0" smtClean="0"/>
              <a:t>- BHARATHI</a:t>
            </a:r>
            <a:endParaRPr lang="en-GB" sz="2800" dirty="0"/>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472" y="3790335"/>
            <a:ext cx="2190346" cy="2915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263471" y="1994118"/>
            <a:ext cx="5569058" cy="1708160"/>
          </a:xfrm>
          <a:prstGeom prst="rect">
            <a:avLst/>
          </a:prstGeom>
          <a:solidFill>
            <a:srgbClr val="FFFF66"/>
          </a:solidFill>
        </p:spPr>
        <p:style>
          <a:lnRef idx="1">
            <a:schemeClr val="dk1"/>
          </a:lnRef>
          <a:fillRef idx="2">
            <a:schemeClr val="dk1"/>
          </a:fillRef>
          <a:effectRef idx="1">
            <a:schemeClr val="dk1"/>
          </a:effectRef>
          <a:fontRef idx="minor">
            <a:schemeClr val="dk1"/>
          </a:fontRef>
        </p:style>
        <p:txBody>
          <a:bodyPr wrap="square" rtlCol="0">
            <a:spAutoFit/>
          </a:bodyPr>
          <a:lstStyle/>
          <a:p>
            <a:r>
              <a:rPr lang="fr-FR" sz="1500" dirty="0">
                <a:latin typeface="Comic Sans MS" pitchFamily="66" charset="0"/>
              </a:rPr>
              <a:t>J'ai rencontré M. </a:t>
            </a:r>
            <a:r>
              <a:rPr lang="fr-FR" sz="1500" dirty="0" err="1">
                <a:latin typeface="Comic Sans MS" pitchFamily="66" charset="0"/>
              </a:rPr>
              <a:t>Nagarajan</a:t>
            </a:r>
            <a:r>
              <a:rPr lang="fr-FR" sz="1500" dirty="0">
                <a:latin typeface="Comic Sans MS" pitchFamily="66" charset="0"/>
              </a:rPr>
              <a:t>, fondateur-directeur de </a:t>
            </a:r>
            <a:r>
              <a:rPr lang="fr-FR" sz="1500" dirty="0" err="1" smtClean="0">
                <a:latin typeface="Comic Sans MS" pitchFamily="66" charset="0"/>
              </a:rPr>
              <a:t>Bharathi</a:t>
            </a:r>
            <a:r>
              <a:rPr lang="fr-FR" sz="1500" dirty="0">
                <a:latin typeface="Comic Sans MS" pitchFamily="66" charset="0"/>
              </a:rPr>
              <a:t>, dans un </a:t>
            </a:r>
            <a:r>
              <a:rPr lang="fr-FR" sz="1500" dirty="0" smtClean="0">
                <a:latin typeface="Comic Sans MS" pitchFamily="66" charset="0"/>
              </a:rPr>
              <a:t>train  ! </a:t>
            </a:r>
            <a:r>
              <a:rPr lang="fr-FR" sz="1500" dirty="0" err="1">
                <a:latin typeface="Comic Sans MS" pitchFamily="66" charset="0"/>
              </a:rPr>
              <a:t>Bharathi</a:t>
            </a:r>
            <a:r>
              <a:rPr lang="fr-FR" sz="1500" dirty="0">
                <a:latin typeface="Comic Sans MS" pitchFamily="66" charset="0"/>
              </a:rPr>
              <a:t> est une institution de micro-finance respecté et reconnu basé dans une ville appelée </a:t>
            </a:r>
            <a:r>
              <a:rPr lang="fr-FR" sz="1500" dirty="0" err="1">
                <a:latin typeface="Comic Sans MS" pitchFamily="66" charset="0"/>
              </a:rPr>
              <a:t>Thiruvarur</a:t>
            </a:r>
            <a:r>
              <a:rPr lang="fr-FR" sz="1500" dirty="0">
                <a:latin typeface="Comic Sans MS" pitchFamily="66" charset="0"/>
              </a:rPr>
              <a:t> près </a:t>
            </a:r>
            <a:r>
              <a:rPr lang="fr-FR" sz="1500" dirty="0" err="1">
                <a:latin typeface="Comic Sans MS" pitchFamily="66" charset="0"/>
              </a:rPr>
              <a:t>Kameshwaram</a:t>
            </a:r>
            <a:r>
              <a:rPr lang="fr-FR" sz="1500" dirty="0">
                <a:latin typeface="Comic Sans MS" pitchFamily="66" charset="0"/>
              </a:rPr>
              <a:t>, </a:t>
            </a:r>
            <a:r>
              <a:rPr lang="fr-FR" sz="1500" dirty="0" smtClean="0">
                <a:latin typeface="Comic Sans MS" pitchFamily="66" charset="0"/>
              </a:rPr>
              <a:t>et </a:t>
            </a:r>
            <a:r>
              <a:rPr lang="fr-FR" sz="1500" dirty="0">
                <a:latin typeface="Comic Sans MS" pitchFamily="66" charset="0"/>
              </a:rPr>
              <a:t>nous avons parlé et parlé et je lui ai dit que nous ne savions pas comment mobiliser des fonds auprès des ménages </a:t>
            </a:r>
            <a:r>
              <a:rPr lang="fr-FR" sz="1500" dirty="0" smtClean="0">
                <a:latin typeface="Comic Sans MS" pitchFamily="66" charset="0"/>
              </a:rPr>
              <a:t>pour les </a:t>
            </a:r>
            <a:r>
              <a:rPr lang="fr-FR" sz="1500" dirty="0">
                <a:latin typeface="Comic Sans MS" pitchFamily="66" charset="0"/>
              </a:rPr>
              <a:t>toilettes. Puis il a dit qu'il allait m'aider - et en effet il </a:t>
            </a:r>
            <a:r>
              <a:rPr lang="fr-FR" sz="1500" dirty="0" smtClean="0">
                <a:latin typeface="Comic Sans MS" pitchFamily="66" charset="0"/>
              </a:rPr>
              <a:t>l’a fait ! </a:t>
            </a:r>
            <a:endParaRPr lang="en-GB" sz="1500" dirty="0">
              <a:latin typeface="Comic Sans MS" pitchFamily="66" charset="0"/>
            </a:endParaRPr>
          </a:p>
        </p:txBody>
      </p:sp>
      <p:sp>
        <p:nvSpPr>
          <p:cNvPr id="21" name="Rectangle 20"/>
          <p:cNvSpPr/>
          <p:nvPr/>
        </p:nvSpPr>
        <p:spPr>
          <a:xfrm>
            <a:off x="3875573" y="3818997"/>
            <a:ext cx="3803542" cy="369332"/>
          </a:xfrm>
          <a:prstGeom prst="rect">
            <a:avLst/>
          </a:prstGeom>
          <a:solidFill>
            <a:srgbClr val="FEFCAA"/>
          </a:solidFill>
        </p:spPr>
        <p:style>
          <a:lnRef idx="3">
            <a:schemeClr val="lt1"/>
          </a:lnRef>
          <a:fillRef idx="1">
            <a:schemeClr val="accent6"/>
          </a:fillRef>
          <a:effectRef idx="1">
            <a:schemeClr val="accent6"/>
          </a:effectRef>
          <a:fontRef idx="minor">
            <a:schemeClr val="lt1"/>
          </a:fontRef>
        </p:style>
        <p:txBody>
          <a:bodyPr wrap="none">
            <a:spAutoFit/>
          </a:bodyPr>
          <a:lstStyle/>
          <a:p>
            <a:r>
              <a:rPr lang="en-GB" dirty="0">
                <a:solidFill>
                  <a:schemeClr val="tx1"/>
                </a:solidFill>
              </a:rPr>
              <a:t>http://bharathiwomen.org/micro.html</a:t>
            </a:r>
          </a:p>
        </p:txBody>
      </p:sp>
      <p:sp>
        <p:nvSpPr>
          <p:cNvPr id="3" name="TextBox 2"/>
          <p:cNvSpPr txBox="1"/>
          <p:nvPr/>
        </p:nvSpPr>
        <p:spPr>
          <a:xfrm>
            <a:off x="2596276" y="4267200"/>
            <a:ext cx="6096000" cy="2169825"/>
          </a:xfrm>
          <a:prstGeom prst="rect">
            <a:avLst/>
          </a:prstGeom>
          <a:solidFill>
            <a:srgbClr val="FFFF66"/>
          </a:solidFill>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defRPr sz="1600">
                <a:solidFill>
                  <a:schemeClr val="dk1"/>
                </a:solidFill>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t>M. </a:t>
            </a:r>
            <a:r>
              <a:rPr lang="fr-FR" sz="1500" dirty="0" err="1"/>
              <a:t>Nagarajan</a:t>
            </a:r>
            <a:r>
              <a:rPr lang="fr-FR" sz="1500" dirty="0"/>
              <a:t> a gentiment proposé ce qui </a:t>
            </a:r>
            <a:r>
              <a:rPr lang="fr-FR" sz="1500" dirty="0" smtClean="0"/>
              <a:t>suit</a:t>
            </a:r>
            <a:r>
              <a:rPr lang="en-GB" sz="1500" dirty="0" smtClean="0"/>
              <a:t>:</a:t>
            </a:r>
            <a:endParaRPr lang="en-GB" sz="1500" dirty="0"/>
          </a:p>
          <a:p>
            <a:pPr marL="285750" indent="-285750">
              <a:buFont typeface="Arial" pitchFamily="34" charset="0"/>
              <a:buChar char="•"/>
            </a:pPr>
            <a:r>
              <a:rPr lang="fr-FR" sz="1500" dirty="0"/>
              <a:t>Son équipe d'animateurs qualifiés va mobiliser des fonds auprès des ménages </a:t>
            </a:r>
            <a:r>
              <a:rPr lang="fr-FR" sz="1500" dirty="0" smtClean="0"/>
              <a:t>pour les </a:t>
            </a:r>
            <a:r>
              <a:rPr lang="fr-FR" sz="1500" dirty="0"/>
              <a:t>investissements dans les toilettes en leur donnant accès au crédit.</a:t>
            </a:r>
          </a:p>
          <a:p>
            <a:pPr marL="285750" indent="-285750">
              <a:buFont typeface="Arial" pitchFamily="34" charset="0"/>
              <a:buChar char="•"/>
            </a:pPr>
            <a:r>
              <a:rPr lang="fr-FR" sz="1500" dirty="0"/>
              <a:t>Le personnel de la FIN facilitera </a:t>
            </a:r>
            <a:r>
              <a:rPr lang="fr-FR" sz="1500" dirty="0" smtClean="0"/>
              <a:t>les actions de </a:t>
            </a:r>
            <a:r>
              <a:rPr lang="fr-FR" sz="1500" dirty="0"/>
              <a:t>prêts en accompagnant l'équipe </a:t>
            </a:r>
            <a:r>
              <a:rPr lang="fr-FR" sz="1500" dirty="0" err="1"/>
              <a:t>Bharathi</a:t>
            </a:r>
            <a:r>
              <a:rPr lang="fr-FR" sz="1500" dirty="0"/>
              <a:t> et </a:t>
            </a:r>
            <a:r>
              <a:rPr lang="fr-FR" sz="1500" dirty="0" smtClean="0"/>
              <a:t>organisera </a:t>
            </a:r>
            <a:r>
              <a:rPr lang="fr-FR" sz="1500" dirty="0"/>
              <a:t>des campagnes de sensibilisation et des foires.</a:t>
            </a:r>
          </a:p>
          <a:p>
            <a:pPr marL="285750" indent="-285750">
              <a:buFont typeface="Arial" pitchFamily="34" charset="0"/>
              <a:buChar char="•"/>
            </a:pPr>
            <a:r>
              <a:rPr lang="fr-FR" sz="1500" dirty="0"/>
              <a:t>Il </a:t>
            </a:r>
            <a:r>
              <a:rPr lang="fr-FR" sz="1500" dirty="0" smtClean="0"/>
              <a:t>formera </a:t>
            </a:r>
            <a:r>
              <a:rPr lang="fr-FR" sz="1500" dirty="0"/>
              <a:t>le personnel de </a:t>
            </a:r>
            <a:r>
              <a:rPr lang="fr-FR" sz="1500" dirty="0" smtClean="0"/>
              <a:t>FIN </a:t>
            </a:r>
            <a:r>
              <a:rPr lang="fr-FR" sz="1500" dirty="0"/>
              <a:t>dans la gestion du </a:t>
            </a:r>
            <a:r>
              <a:rPr lang="fr-FR" sz="1500" dirty="0" smtClean="0"/>
              <a:t>temps, la rédaction de rapports [</a:t>
            </a:r>
            <a:r>
              <a:rPr lang="fr-FR" sz="1500" dirty="0" err="1" smtClean="0"/>
              <a:t>reporting</a:t>
            </a:r>
            <a:r>
              <a:rPr lang="fr-FR" sz="1500" dirty="0" smtClean="0"/>
              <a:t>] </a:t>
            </a:r>
            <a:r>
              <a:rPr lang="fr-FR" sz="1500" dirty="0"/>
              <a:t>et la communication.</a:t>
            </a:r>
            <a:endParaRPr lang="en-GB" sz="1500" dirty="0"/>
          </a:p>
        </p:txBody>
      </p:sp>
      <p:pic>
        <p:nvPicPr>
          <p:cNvPr id="22" name="Picture 2" descr="http://bharathiwomen.org/slide/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77344" y="1974453"/>
            <a:ext cx="3206081" cy="181588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1071022"/>
            <a:ext cx="8915400" cy="923330"/>
          </a:xfrm>
          <a:prstGeom prst="rect">
            <a:avLst/>
          </a:prstGeom>
          <a:noFill/>
        </p:spPr>
        <p:txBody>
          <a:bodyPr wrap="square" rtlCol="0">
            <a:spAutoFit/>
          </a:bodyPr>
          <a:lstStyle/>
          <a:p>
            <a:r>
              <a:rPr lang="fr-FR" b="1" dirty="0"/>
              <a:t>Manque de compétences à</a:t>
            </a:r>
            <a:r>
              <a:rPr lang="fr-FR" b="1" dirty="0" smtClean="0"/>
              <a:t> </a:t>
            </a:r>
            <a:r>
              <a:rPr lang="fr-FR" b="1" dirty="0"/>
              <a:t>FIN - </a:t>
            </a:r>
            <a:r>
              <a:rPr lang="fr-FR" b="1" dirty="0" smtClean="0"/>
              <a:t>Mobilisation pour les </a:t>
            </a:r>
            <a:r>
              <a:rPr lang="fr-FR" b="1" dirty="0"/>
              <a:t>fonds </a:t>
            </a:r>
            <a:r>
              <a:rPr lang="fr-FR" b="1" dirty="0" smtClean="0"/>
              <a:t>des Ménages : </a:t>
            </a:r>
            <a:r>
              <a:rPr lang="fr-FR" dirty="0"/>
              <a:t>Personne ayant une expertise sur la communication avec les gens </a:t>
            </a:r>
            <a:r>
              <a:rPr lang="fr-FR" dirty="0" smtClean="0"/>
              <a:t>afin de mobiliser </a:t>
            </a:r>
            <a:r>
              <a:rPr lang="fr-FR" dirty="0"/>
              <a:t>des fonds des ménages vers </a:t>
            </a:r>
            <a:r>
              <a:rPr lang="fr-FR" dirty="0" smtClean="0"/>
              <a:t>des </a:t>
            </a:r>
            <a:r>
              <a:rPr lang="fr-FR" dirty="0"/>
              <a:t>investissements dans les toilettes.</a:t>
            </a:r>
            <a:endParaRPr lang="en-GB" dirty="0"/>
          </a:p>
        </p:txBody>
      </p:sp>
    </p:spTree>
    <p:extLst>
      <p:ext uri="{BB962C8B-B14F-4D97-AF65-F5344CB8AC3E}">
        <p14:creationId xmlns:p14="http://schemas.microsoft.com/office/powerpoint/2010/main" xmlns="" val="3064668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76200"/>
            <a:ext cx="8991600" cy="830997"/>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square" lIns="91440" tIns="45720" rIns="91440" bIns="45720" rtlCol="0" anchor="ctr">
            <a:spAutoFit/>
          </a:bodyPr>
          <a:lstStyle/>
          <a:p>
            <a:r>
              <a:rPr lang="en-GB" sz="2400" dirty="0" smtClean="0"/>
              <a:t>2.2 </a:t>
            </a:r>
            <a:r>
              <a:rPr lang="fr-FR" sz="2400" dirty="0"/>
              <a:t>La collecte de fonds en collaboration avec une start-up de levée de fonds collectifs </a:t>
            </a:r>
            <a:r>
              <a:rPr lang="fr-FR" sz="2400" dirty="0" smtClean="0"/>
              <a:t>[« </a:t>
            </a:r>
            <a:r>
              <a:rPr lang="fr-FR" sz="2400" dirty="0" err="1" smtClean="0"/>
              <a:t>crowd</a:t>
            </a:r>
            <a:r>
              <a:rPr lang="fr-FR" sz="2400" dirty="0" smtClean="0"/>
              <a:t> </a:t>
            </a:r>
            <a:r>
              <a:rPr lang="fr-FR" sz="2400" dirty="0" err="1" smtClean="0"/>
              <a:t>funding</a:t>
            </a:r>
            <a:r>
              <a:rPr lang="fr-FR" sz="2400" dirty="0" smtClean="0"/>
              <a:t> »] </a:t>
            </a:r>
            <a:r>
              <a:rPr lang="fr-FR" sz="2400" dirty="0"/>
              <a:t>– United  Donations</a:t>
            </a:r>
            <a:endParaRPr lang="en-GB" sz="2400" dirty="0"/>
          </a:p>
        </p:txBody>
      </p:sp>
      <p:pic>
        <p:nvPicPr>
          <p:cNvPr id="8" name="Picture 3" descr="UD_tea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576" y="3963658"/>
            <a:ext cx="3693481" cy="2741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76200" y="990600"/>
            <a:ext cx="8981641" cy="1815882"/>
          </a:xfrm>
          <a:prstGeom prst="rect">
            <a:avLst/>
          </a:prstGeom>
        </p:spPr>
        <p:txBody>
          <a:bodyPr wrap="square">
            <a:spAutoFit/>
          </a:bodyPr>
          <a:lstStyle/>
          <a:p>
            <a:r>
              <a:rPr lang="fr-FR" sz="1600" b="1" dirty="0"/>
              <a:t>Lacunes </a:t>
            </a:r>
            <a:r>
              <a:rPr lang="fr-FR" sz="1600" b="1" dirty="0" smtClean="0"/>
              <a:t>en compétences en COLLECTE </a:t>
            </a:r>
            <a:r>
              <a:rPr lang="fr-FR" sz="1600" b="1" dirty="0"/>
              <a:t>DE </a:t>
            </a:r>
            <a:r>
              <a:rPr lang="fr-FR" sz="1600" b="1" dirty="0" smtClean="0"/>
              <a:t>FONDS à FIN : </a:t>
            </a:r>
            <a:r>
              <a:rPr lang="fr-FR" sz="1600" dirty="0"/>
              <a:t>Je l'ai trouvé plus facile de travailler nuits et week-ends </a:t>
            </a:r>
            <a:r>
              <a:rPr lang="fr-FR" sz="1600" dirty="0" smtClean="0"/>
              <a:t>afin de gagner </a:t>
            </a:r>
            <a:r>
              <a:rPr lang="fr-FR" sz="1600" dirty="0"/>
              <a:t>de l'argent pour soutenir le personnel et le travail à </a:t>
            </a:r>
            <a:r>
              <a:rPr lang="fr-FR" sz="1600" dirty="0" err="1"/>
              <a:t>Kameshwaram</a:t>
            </a:r>
            <a:r>
              <a:rPr lang="fr-FR" sz="1600" dirty="0"/>
              <a:t> plutôt que d'organiser des événements pour récolter des fonds. Je ne pouvais pas se permettre de payer n'importe quel étudiant ou quelqu'un d'autre </a:t>
            </a:r>
            <a:r>
              <a:rPr lang="fr-FR" sz="1600" dirty="0" smtClean="0"/>
              <a:t>,pour </a:t>
            </a:r>
            <a:r>
              <a:rPr lang="fr-FR" sz="1600" dirty="0"/>
              <a:t>m'aider à lever des fonds. L'équipe de soutien </a:t>
            </a:r>
            <a:r>
              <a:rPr lang="fr-FR" sz="1600" dirty="0" smtClean="0"/>
              <a:t>m’a </a:t>
            </a:r>
            <a:r>
              <a:rPr lang="fr-FR" sz="1600" dirty="0"/>
              <a:t>essentiellement</a:t>
            </a:r>
            <a:r>
              <a:rPr lang="fr-FR" sz="1600" dirty="0" smtClean="0"/>
              <a:t> soutenu par des petits travaux de </a:t>
            </a:r>
            <a:r>
              <a:rPr lang="fr-FR" sz="1600" dirty="0"/>
              <a:t>temps en temps. Et j'avais besoin de plus de fonds que je </a:t>
            </a:r>
            <a:r>
              <a:rPr lang="fr-FR" sz="1600" dirty="0" smtClean="0"/>
              <a:t>pouvais lever – fonds dont nous avions </a:t>
            </a:r>
            <a:r>
              <a:rPr lang="fr-FR" sz="1600" dirty="0"/>
              <a:t>besoin pour </a:t>
            </a:r>
            <a:r>
              <a:rPr lang="fr-FR" sz="1600" dirty="0" smtClean="0"/>
              <a:t>nous développer</a:t>
            </a:r>
            <a:r>
              <a:rPr lang="fr-FR" sz="1600" dirty="0"/>
              <a:t>. Et </a:t>
            </a:r>
            <a:r>
              <a:rPr lang="fr-FR" sz="1600" dirty="0" smtClean="0"/>
              <a:t>mon état de fatigue augmentait à force de travailler </a:t>
            </a:r>
            <a:r>
              <a:rPr lang="fr-FR" sz="1600" dirty="0"/>
              <a:t>tout le temps ....</a:t>
            </a:r>
            <a:endParaRPr lang="en-GB" sz="1600" dirty="0"/>
          </a:p>
        </p:txBody>
      </p:sp>
      <p:sp>
        <p:nvSpPr>
          <p:cNvPr id="10" name="TextBox 9"/>
          <p:cNvSpPr txBox="1"/>
          <p:nvPr/>
        </p:nvSpPr>
        <p:spPr>
          <a:xfrm>
            <a:off x="76200" y="2806482"/>
            <a:ext cx="8981641" cy="1077218"/>
          </a:xfrm>
          <a:prstGeom prst="rect">
            <a:avLst/>
          </a:prstGeom>
          <a:solidFill>
            <a:srgbClr val="FFFF66"/>
          </a:solidFill>
        </p:spPr>
        <p:style>
          <a:lnRef idx="1">
            <a:schemeClr val="dk1"/>
          </a:lnRef>
          <a:fillRef idx="2">
            <a:schemeClr val="dk1"/>
          </a:fillRef>
          <a:effectRef idx="1">
            <a:schemeClr val="dk1"/>
          </a:effectRef>
          <a:fontRef idx="minor">
            <a:schemeClr val="dk1"/>
          </a:fontRef>
        </p:style>
        <p:txBody>
          <a:bodyPr wrap="square" rtlCol="0">
            <a:spAutoFit/>
          </a:bodyPr>
          <a:lstStyle/>
          <a:p>
            <a:r>
              <a:rPr lang="fr-FR" sz="1600" dirty="0">
                <a:latin typeface="Comic Sans MS" pitchFamily="66" charset="0"/>
              </a:rPr>
              <a:t>Eh bien, je parle beaucoup et donc beaucoup de gens sont venus à connaître </a:t>
            </a:r>
            <a:r>
              <a:rPr lang="fr-FR" sz="1600" dirty="0" smtClean="0">
                <a:latin typeface="Comic Sans MS" pitchFamily="66" charset="0"/>
              </a:rPr>
              <a:t>mes </a:t>
            </a:r>
            <a:r>
              <a:rPr lang="fr-FR" sz="1600" dirty="0">
                <a:latin typeface="Comic Sans MS" pitchFamily="66" charset="0"/>
              </a:rPr>
              <a:t>problèmes. Puis, le Dr </a:t>
            </a:r>
            <a:r>
              <a:rPr lang="fr-FR" sz="1600" dirty="0" err="1">
                <a:latin typeface="Comic Sans MS" pitchFamily="66" charset="0"/>
              </a:rPr>
              <a:t>Akil</a:t>
            </a:r>
            <a:r>
              <a:rPr lang="fr-FR" sz="1600" dirty="0">
                <a:latin typeface="Comic Sans MS" pitchFamily="66" charset="0"/>
              </a:rPr>
              <a:t> </a:t>
            </a:r>
            <a:r>
              <a:rPr lang="fr-FR" sz="1600" dirty="0" err="1">
                <a:latin typeface="Comic Sans MS" pitchFamily="66" charset="0"/>
              </a:rPr>
              <a:t>Amiraly</a:t>
            </a:r>
            <a:r>
              <a:rPr lang="fr-FR" sz="1600" dirty="0">
                <a:latin typeface="Comic Sans MS" pitchFamily="66" charset="0"/>
              </a:rPr>
              <a:t>, qui a récemment obtenu son doctorat de l'Ecole Polytechnique de Paris sur la gestion de l'eau m'a présenté à ses collègues / amis Sylvain et sa femme Corine, qui étaient sur ​​le point de créer l'organisme </a:t>
            </a:r>
            <a:r>
              <a:rPr lang="fr-FR" sz="1600" dirty="0" smtClean="0">
                <a:latin typeface="Comic Sans MS" pitchFamily="66" charset="0"/>
              </a:rPr>
              <a:t>de levée de fond « </a:t>
            </a:r>
            <a:r>
              <a:rPr lang="en-GB" sz="1600" dirty="0" smtClean="0">
                <a:latin typeface="Comic Sans MS" pitchFamily="66" charset="0"/>
              </a:rPr>
              <a:t>United Donations” ……… </a:t>
            </a:r>
            <a:endParaRPr lang="en-GB" dirty="0">
              <a:latin typeface="Comic Sans MS" pitchFamily="66" charset="0"/>
            </a:endParaRPr>
          </a:p>
        </p:txBody>
      </p:sp>
      <p:sp>
        <p:nvSpPr>
          <p:cNvPr id="6" name="Rectangle 5"/>
          <p:cNvSpPr/>
          <p:nvPr/>
        </p:nvSpPr>
        <p:spPr>
          <a:xfrm>
            <a:off x="3875103" y="3883699"/>
            <a:ext cx="5182738" cy="2862322"/>
          </a:xfrm>
          <a:prstGeom prst="rect">
            <a:avLst/>
          </a:prstGeom>
        </p:spPr>
        <p:txBody>
          <a:bodyPr wrap="square">
            <a:spAutoFit/>
          </a:bodyPr>
          <a:lstStyle/>
          <a:p>
            <a:r>
              <a:rPr lang="en-GB" dirty="0">
                <a:hlinkClick r:id="rId3"/>
              </a:rPr>
              <a:t>http://</a:t>
            </a:r>
            <a:r>
              <a:rPr lang="en-GB" dirty="0" smtClean="0">
                <a:hlinkClick r:id="rId3"/>
              </a:rPr>
              <a:t>www.uniteddonations.co/about/l-equipe</a:t>
            </a:r>
            <a:endParaRPr lang="en-GB" dirty="0" smtClean="0"/>
          </a:p>
          <a:p>
            <a:r>
              <a:rPr lang="fr-FR" dirty="0"/>
              <a:t>Vous pouvez lire sur Corine et Sylvain à partir du lien ci-dessus. Je les ai trouvés très </a:t>
            </a:r>
            <a:r>
              <a:rPr lang="fr-FR" dirty="0" smtClean="0"/>
              <a:t>sincères </a:t>
            </a:r>
            <a:r>
              <a:rPr lang="fr-FR" dirty="0"/>
              <a:t>et </a:t>
            </a:r>
            <a:r>
              <a:rPr lang="fr-FR" dirty="0" smtClean="0"/>
              <a:t>enthousiastes! </a:t>
            </a:r>
            <a:r>
              <a:rPr lang="fr-FR" dirty="0"/>
              <a:t>Et je suis ici pour rester avec eux! Ils soutiennent 10 projets dans 8 pays et le nôtre est l'un d'entre eux! Nous avons 19 donateurs maintenant et notre objectif </a:t>
            </a:r>
            <a:r>
              <a:rPr lang="fr-FR" dirty="0" smtClean="0"/>
              <a:t>de les augmenter </a:t>
            </a:r>
            <a:r>
              <a:rPr lang="fr-FR" dirty="0"/>
              <a:t>à 300 cette année. Je ne crois pas à </a:t>
            </a:r>
            <a:r>
              <a:rPr lang="fr-FR" dirty="0" smtClean="0"/>
              <a:t>une croissance </a:t>
            </a:r>
            <a:r>
              <a:rPr lang="fr-FR" dirty="0"/>
              <a:t>sans fin - mais cet objectif sera de rendre le projet durable. </a:t>
            </a:r>
            <a:r>
              <a:rPr lang="fr-FR" dirty="0" smtClean="0"/>
              <a:t>Nous ne  visons pas au-delà.</a:t>
            </a:r>
            <a:endParaRPr lang="en-GB" dirty="0"/>
          </a:p>
        </p:txBody>
      </p:sp>
      <p:sp>
        <p:nvSpPr>
          <p:cNvPr id="13" name="Rectangle 12"/>
          <p:cNvSpPr/>
          <p:nvPr/>
        </p:nvSpPr>
        <p:spPr>
          <a:xfrm>
            <a:off x="5874387" y="6423744"/>
            <a:ext cx="3269613" cy="369332"/>
          </a:xfrm>
          <a:prstGeom prst="rect">
            <a:avLst/>
          </a:prstGeom>
          <a:solidFill>
            <a:srgbClr val="FEFCAA"/>
          </a:solidFill>
        </p:spPr>
        <p:style>
          <a:lnRef idx="3">
            <a:schemeClr val="lt1"/>
          </a:lnRef>
          <a:fillRef idx="1">
            <a:schemeClr val="accent6"/>
          </a:fillRef>
          <a:effectRef idx="1">
            <a:schemeClr val="accent6"/>
          </a:effectRef>
          <a:fontRef idx="minor">
            <a:schemeClr val="lt1"/>
          </a:fontRef>
        </p:style>
        <p:txBody>
          <a:bodyPr wrap="none">
            <a:spAutoFit/>
          </a:bodyPr>
          <a:lstStyle/>
          <a:p>
            <a:r>
              <a:rPr lang="en-GB" dirty="0">
                <a:hlinkClick r:id="rId4"/>
              </a:rPr>
              <a:t>http://www.uniteddonations.co/</a:t>
            </a:r>
            <a:endParaRPr lang="en-GB" dirty="0"/>
          </a:p>
        </p:txBody>
      </p:sp>
    </p:spTree>
    <p:extLst>
      <p:ext uri="{BB962C8B-B14F-4D97-AF65-F5344CB8AC3E}">
        <p14:creationId xmlns:p14="http://schemas.microsoft.com/office/powerpoint/2010/main" xmlns="" val="1535222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219200"/>
          </a:xfrm>
          <a:solidFill>
            <a:srgbClr val="FFFF66"/>
          </a:solidFill>
          <a:effectLst>
            <a:glow rad="139700">
              <a:srgbClr val="00FF00">
                <a:alpha val="40000"/>
              </a:srgbClr>
            </a:glow>
            <a:softEdge rad="31750"/>
          </a:effectLst>
        </p:spPr>
        <p:txBody>
          <a:bodyPr vert="horz" lIns="91440" tIns="45720" rIns="91440" bIns="45720" rtlCol="0" anchor="ctr">
            <a:noAutofit/>
          </a:bodyPr>
          <a:lstStyle/>
          <a:p>
            <a:r>
              <a:rPr lang="fr-FR" sz="2400" dirty="0"/>
              <a:t>Équipe de soutien: FIN-SWAM sera soutenu par l'actuelle équipe internationale _ "les personnes importantes, en arrière </a:t>
            </a:r>
            <a:r>
              <a:rPr lang="fr-FR" sz="2400" dirty="0" smtClean="0"/>
              <a:t>plan, sur </a:t>
            </a:r>
            <a:r>
              <a:rPr lang="fr-FR" sz="2400" dirty="0"/>
              <a:t>lesquelles je </a:t>
            </a:r>
            <a:r>
              <a:rPr lang="fr-FR" sz="2400" dirty="0" smtClean="0"/>
              <a:t>compte" _ et </a:t>
            </a:r>
            <a:r>
              <a:rPr lang="fr-FR" sz="2400" dirty="0"/>
              <a:t>quelques nouveaux membres</a:t>
            </a:r>
            <a:r>
              <a:rPr lang="en-GB" sz="2400" dirty="0" smtClean="0"/>
              <a:t>!</a:t>
            </a:r>
            <a:endParaRPr lang="en-GB" sz="2400" dirty="0"/>
          </a:p>
        </p:txBody>
      </p:sp>
      <p:sp>
        <p:nvSpPr>
          <p:cNvPr id="3" name="Slide Number Placeholder 2"/>
          <p:cNvSpPr>
            <a:spLocks noGrp="1"/>
          </p:cNvSpPr>
          <p:nvPr>
            <p:ph type="sldNum" sz="quarter" idx="12"/>
          </p:nvPr>
        </p:nvSpPr>
        <p:spPr/>
        <p:txBody>
          <a:bodyPr/>
          <a:lstStyle/>
          <a:p>
            <a:fld id="{84EBCB00-DEE3-41B3-9EE3-2FB0BBE93007}" type="slidenum">
              <a:rPr lang="en-GB" smtClean="0"/>
              <a:pPr/>
              <a:t>26</a:t>
            </a:fld>
            <a:endParaRPr lang="en-GB"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668566"/>
            <a:ext cx="1781175" cy="1869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descr="https://encrypted-tbn2.gstatic.com/images?q=tbn:ANd9GcTMuofkQAz5vfzNnw7GSxWoxdvy9vNaNBrLvPInY_KeTZL1S6s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01300" y="1615229"/>
            <a:ext cx="1333500" cy="1781176"/>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62400" y="1599657"/>
            <a:ext cx="1559182" cy="28706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1" name="Picture 7" descr="https://encrypted-tbn1.gstatic.com/images?q=tbn:ANd9GcSORUyzdSaqEUbfF264gy8xdd_g_ByH1UvZUCu30Pmq_bfiTD9l4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1610" y="4455592"/>
            <a:ext cx="2628900" cy="1743076"/>
          </a:xfrm>
          <a:prstGeom prst="rect">
            <a:avLst/>
          </a:prstGeom>
          <a:noFill/>
          <a:extLst>
            <a:ext uri="{909E8E84-426E-40DD-AFC4-6F175D3DCCD1}">
              <a14:hiddenFill xmlns:a14="http://schemas.microsoft.com/office/drawing/2010/main" xmlns="">
                <a:solidFill>
                  <a:srgbClr val="FFFFFF"/>
                </a:solidFill>
              </a14:hiddenFill>
            </a:ext>
          </a:extLst>
        </p:spPr>
      </p:pic>
      <p:pic>
        <p:nvPicPr>
          <p:cNvPr id="6153" name="Picture 9" descr="http://profile.ak.fbcdn.net/hprofile-ak-ash3/c205.44.551.551/s160x160/523247_381172918620636_2140298955_n.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0" y="4267200"/>
            <a:ext cx="1835764" cy="1835765"/>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52699" y="3051648"/>
            <a:ext cx="942975" cy="287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62633" y="3591511"/>
            <a:ext cx="1640157" cy="21868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6668050" y="5859656"/>
            <a:ext cx="2429324" cy="523220"/>
          </a:xfrm>
          <a:prstGeom prst="rect">
            <a:avLst/>
          </a:prstGeom>
          <a:solidFill>
            <a:schemeClr val="bg2"/>
          </a:solidFill>
        </p:spPr>
        <p:txBody>
          <a:bodyPr wrap="square" rtlCol="0">
            <a:spAutoFit/>
          </a:bodyPr>
          <a:lstStyle/>
          <a:p>
            <a:r>
              <a:rPr lang="en-GB" sz="1400" dirty="0" err="1" smtClean="0"/>
              <a:t>Sandhya</a:t>
            </a:r>
            <a:r>
              <a:rPr lang="en-GB" sz="1400" dirty="0" smtClean="0"/>
              <a:t> </a:t>
            </a:r>
            <a:r>
              <a:rPr lang="en-GB" sz="1400" dirty="0" err="1" smtClean="0"/>
              <a:t>Thirunagari</a:t>
            </a:r>
            <a:r>
              <a:rPr lang="en-GB" sz="1400" dirty="0" smtClean="0"/>
              <a:t> – Fundraising,  à London, UK</a:t>
            </a:r>
            <a:endParaRPr lang="en-GB" sz="1400" dirty="0"/>
          </a:p>
        </p:txBody>
      </p:sp>
      <p:sp>
        <p:nvSpPr>
          <p:cNvPr id="12" name="TextBox 11"/>
          <p:cNvSpPr txBox="1"/>
          <p:nvPr/>
        </p:nvSpPr>
        <p:spPr>
          <a:xfrm>
            <a:off x="85498" y="3395395"/>
            <a:ext cx="2352901" cy="954107"/>
          </a:xfrm>
          <a:prstGeom prst="rect">
            <a:avLst/>
          </a:prstGeom>
          <a:solidFill>
            <a:schemeClr val="bg2"/>
          </a:solidFill>
        </p:spPr>
        <p:txBody>
          <a:bodyPr wrap="square" rtlCol="0">
            <a:spAutoFit/>
          </a:bodyPr>
          <a:lstStyle/>
          <a:p>
            <a:r>
              <a:rPr lang="en-GB" sz="1400" dirty="0" smtClean="0"/>
              <a:t>Christine </a:t>
            </a:r>
            <a:r>
              <a:rPr lang="en-GB" sz="1400" dirty="0" err="1" smtClean="0"/>
              <a:t>Honore</a:t>
            </a:r>
            <a:r>
              <a:rPr lang="en-GB" sz="1400" dirty="0" smtClean="0"/>
              <a:t>: </a:t>
            </a:r>
            <a:r>
              <a:rPr lang="fr-FR" sz="1400" dirty="0"/>
              <a:t>L'administration financière du côté européen à Reims</a:t>
            </a:r>
            <a:r>
              <a:rPr lang="en-GB" sz="1400" dirty="0" smtClean="0"/>
              <a:t>. France</a:t>
            </a:r>
            <a:endParaRPr lang="en-GB" sz="1400" dirty="0"/>
          </a:p>
        </p:txBody>
      </p:sp>
      <p:sp>
        <p:nvSpPr>
          <p:cNvPr id="13" name="TextBox 12"/>
          <p:cNvSpPr txBox="1"/>
          <p:nvPr/>
        </p:nvSpPr>
        <p:spPr>
          <a:xfrm>
            <a:off x="2543174" y="1668566"/>
            <a:ext cx="1419226" cy="1169551"/>
          </a:xfrm>
          <a:prstGeom prst="rect">
            <a:avLst/>
          </a:prstGeom>
          <a:solidFill>
            <a:schemeClr val="bg2"/>
          </a:solidFill>
        </p:spPr>
        <p:txBody>
          <a:bodyPr wrap="square" rtlCol="0">
            <a:spAutoFit/>
          </a:bodyPr>
          <a:lstStyle/>
          <a:p>
            <a:r>
              <a:rPr lang="en-GB" sz="1400" dirty="0" err="1" smtClean="0"/>
              <a:t>Raji</a:t>
            </a:r>
            <a:r>
              <a:rPr lang="en-GB" sz="1400" dirty="0" smtClean="0"/>
              <a:t> Srikant: </a:t>
            </a:r>
            <a:r>
              <a:rPr lang="fr-FR" sz="1400" dirty="0"/>
              <a:t>L'administration financière du côté </a:t>
            </a:r>
            <a:r>
              <a:rPr lang="fr-FR" sz="1400" dirty="0" smtClean="0"/>
              <a:t>indien, à </a:t>
            </a:r>
            <a:r>
              <a:rPr lang="en-GB" sz="1400" dirty="0" smtClean="0"/>
              <a:t>Bangalore, </a:t>
            </a:r>
            <a:r>
              <a:rPr lang="en-GB" sz="1400" dirty="0" err="1" smtClean="0"/>
              <a:t>Inde</a:t>
            </a:r>
            <a:endParaRPr lang="en-GB" sz="1400" dirty="0"/>
          </a:p>
        </p:txBody>
      </p:sp>
      <p:sp>
        <p:nvSpPr>
          <p:cNvPr id="14" name="TextBox 13"/>
          <p:cNvSpPr txBox="1"/>
          <p:nvPr/>
        </p:nvSpPr>
        <p:spPr>
          <a:xfrm>
            <a:off x="7282880" y="2442298"/>
            <a:ext cx="1419910" cy="954107"/>
          </a:xfrm>
          <a:prstGeom prst="rect">
            <a:avLst/>
          </a:prstGeom>
          <a:solidFill>
            <a:schemeClr val="bg2"/>
          </a:solidFill>
        </p:spPr>
        <p:txBody>
          <a:bodyPr wrap="square" rtlCol="0">
            <a:spAutoFit/>
          </a:bodyPr>
          <a:lstStyle/>
          <a:p>
            <a:r>
              <a:rPr lang="en-GB" sz="1400" dirty="0" err="1" smtClean="0"/>
              <a:t>Nico</a:t>
            </a:r>
            <a:r>
              <a:rPr lang="en-GB" sz="1400" dirty="0" smtClean="0"/>
              <a:t> </a:t>
            </a:r>
            <a:r>
              <a:rPr lang="en-GB" sz="1400" dirty="0" err="1" smtClean="0"/>
              <a:t>Rasters</a:t>
            </a:r>
            <a:r>
              <a:rPr lang="en-GB" sz="1400" dirty="0" smtClean="0"/>
              <a:t>: Web master, à Maastricht, Pays-bas.</a:t>
            </a:r>
            <a:endParaRPr lang="en-GB" sz="1400" dirty="0"/>
          </a:p>
        </p:txBody>
      </p:sp>
      <p:sp>
        <p:nvSpPr>
          <p:cNvPr id="15" name="TextBox 14"/>
          <p:cNvSpPr txBox="1"/>
          <p:nvPr/>
        </p:nvSpPr>
        <p:spPr>
          <a:xfrm>
            <a:off x="85498" y="6066094"/>
            <a:ext cx="1835764" cy="738664"/>
          </a:xfrm>
          <a:prstGeom prst="rect">
            <a:avLst/>
          </a:prstGeom>
          <a:solidFill>
            <a:schemeClr val="bg2"/>
          </a:solidFill>
        </p:spPr>
        <p:txBody>
          <a:bodyPr wrap="square" rtlCol="0">
            <a:spAutoFit/>
          </a:bodyPr>
          <a:lstStyle/>
          <a:p>
            <a:r>
              <a:rPr lang="en-GB" sz="1400" dirty="0" err="1" smtClean="0"/>
              <a:t>Gaurav</a:t>
            </a:r>
            <a:r>
              <a:rPr lang="en-GB" sz="1400" dirty="0" smtClean="0"/>
              <a:t> </a:t>
            </a:r>
            <a:r>
              <a:rPr lang="en-GB" sz="1400" dirty="0" err="1" smtClean="0"/>
              <a:t>Balakrishnan</a:t>
            </a:r>
            <a:r>
              <a:rPr lang="en-GB" sz="1400" dirty="0" smtClean="0"/>
              <a:t>,  </a:t>
            </a:r>
            <a:r>
              <a:rPr lang="en-GB" sz="1400" dirty="0" err="1" smtClean="0"/>
              <a:t>Rédaction</a:t>
            </a:r>
            <a:r>
              <a:rPr lang="en-GB" sz="1400" dirty="0" smtClean="0"/>
              <a:t>, in </a:t>
            </a:r>
            <a:r>
              <a:rPr lang="en-GB" sz="1400" dirty="0" err="1" smtClean="0"/>
              <a:t>Kolkota</a:t>
            </a:r>
            <a:r>
              <a:rPr lang="en-GB" sz="1400" dirty="0" smtClean="0"/>
              <a:t>, India</a:t>
            </a:r>
            <a:endParaRPr lang="en-GB" sz="1400" dirty="0"/>
          </a:p>
        </p:txBody>
      </p:sp>
      <p:sp>
        <p:nvSpPr>
          <p:cNvPr id="16" name="TextBox 15"/>
          <p:cNvSpPr txBox="1"/>
          <p:nvPr/>
        </p:nvSpPr>
        <p:spPr>
          <a:xfrm>
            <a:off x="2114936" y="5650286"/>
            <a:ext cx="1798178" cy="1169551"/>
          </a:xfrm>
          <a:prstGeom prst="rect">
            <a:avLst/>
          </a:prstGeom>
          <a:solidFill>
            <a:schemeClr val="bg2"/>
          </a:solidFill>
        </p:spPr>
        <p:txBody>
          <a:bodyPr wrap="square" rtlCol="0">
            <a:spAutoFit/>
          </a:bodyPr>
          <a:lstStyle/>
          <a:p>
            <a:r>
              <a:rPr lang="en-GB" sz="1400" dirty="0" smtClean="0"/>
              <a:t>S. </a:t>
            </a:r>
            <a:r>
              <a:rPr lang="en-GB" sz="1400" dirty="0" err="1" smtClean="0"/>
              <a:t>Ganapathi</a:t>
            </a:r>
            <a:r>
              <a:rPr lang="en-GB" sz="1400" dirty="0" smtClean="0"/>
              <a:t>, </a:t>
            </a:r>
            <a:r>
              <a:rPr lang="fr-FR" sz="1400" dirty="0"/>
              <a:t>Vérificateur - vérification de nos comptes</a:t>
            </a:r>
            <a:r>
              <a:rPr lang="en-GB" sz="1400" dirty="0" smtClean="0"/>
              <a:t>, in  </a:t>
            </a:r>
            <a:r>
              <a:rPr lang="en-GB" sz="1400" dirty="0" err="1" smtClean="0"/>
              <a:t>Karaikal</a:t>
            </a:r>
            <a:r>
              <a:rPr lang="en-GB" sz="1400" dirty="0" smtClean="0"/>
              <a:t>, India. </a:t>
            </a:r>
            <a:endParaRPr lang="en-GB" sz="1400" dirty="0"/>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962400" y="4767707"/>
            <a:ext cx="907105" cy="12464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TextBox 17"/>
          <p:cNvSpPr txBox="1"/>
          <p:nvPr/>
        </p:nvSpPr>
        <p:spPr>
          <a:xfrm>
            <a:off x="3975076" y="6077661"/>
            <a:ext cx="2607021" cy="738664"/>
          </a:xfrm>
          <a:prstGeom prst="rect">
            <a:avLst/>
          </a:prstGeom>
          <a:solidFill>
            <a:schemeClr val="bg2"/>
          </a:solidFill>
        </p:spPr>
        <p:txBody>
          <a:bodyPr wrap="square" rtlCol="0">
            <a:spAutoFit/>
          </a:bodyPr>
          <a:lstStyle/>
          <a:p>
            <a:r>
              <a:rPr lang="fr-FR" sz="1400" dirty="0"/>
              <a:t>Benjamin </a:t>
            </a:r>
            <a:r>
              <a:rPr lang="fr-FR" sz="1400" dirty="0" err="1"/>
              <a:t>Lisan</a:t>
            </a:r>
            <a:r>
              <a:rPr lang="fr-FR" sz="1400" dirty="0"/>
              <a:t> et d'autres amis français pour traduire </a:t>
            </a:r>
            <a:r>
              <a:rPr lang="fr-FR" sz="1400" dirty="0" smtClean="0"/>
              <a:t>de l'anglais </a:t>
            </a:r>
            <a:r>
              <a:rPr lang="fr-FR" sz="1400" dirty="0"/>
              <a:t>vers le français</a:t>
            </a:r>
            <a:r>
              <a:rPr lang="en-GB" sz="1400" dirty="0" smtClean="0"/>
              <a:t>. </a:t>
            </a:r>
            <a:endParaRPr lang="en-GB" sz="1400" dirty="0"/>
          </a:p>
        </p:txBody>
      </p:sp>
    </p:spTree>
    <p:extLst>
      <p:ext uri="{BB962C8B-B14F-4D97-AF65-F5344CB8AC3E}">
        <p14:creationId xmlns:p14="http://schemas.microsoft.com/office/powerpoint/2010/main" xmlns="" val="1948703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7993"/>
            <a:ext cx="8724506" cy="607807"/>
          </a:xfrm>
          <a:solidFill>
            <a:srgbClr val="FFFF66"/>
          </a:solidFill>
          <a:effectLst>
            <a:glow rad="139700">
              <a:srgbClr val="00FF00">
                <a:alpha val="40000"/>
              </a:srgbClr>
            </a:glow>
            <a:softEdge rad="31750"/>
          </a:effectLst>
        </p:spPr>
        <p:txBody>
          <a:bodyPr vert="horz" lIns="91440" tIns="45720" rIns="91440" bIns="45720" rtlCol="0" anchor="ctr">
            <a:noAutofit/>
          </a:bodyPr>
          <a:lstStyle/>
          <a:p>
            <a:r>
              <a:rPr lang="fr-FR" sz="2000" b="1" dirty="0" smtClean="0"/>
              <a:t>Équipe </a:t>
            </a:r>
            <a:r>
              <a:rPr lang="fr-FR" sz="2000" b="1" dirty="0"/>
              <a:t>de consultation</a:t>
            </a:r>
            <a:r>
              <a:rPr lang="fr-FR" sz="2000" dirty="0"/>
              <a:t>: J'ai décidé d'avoir un comité consultatif avec qui je consulterai 2-3 fois par an! </a:t>
            </a:r>
            <a:r>
              <a:rPr lang="fr-FR" sz="2000" dirty="0" smtClean="0"/>
              <a:t>Ceux sont les </a:t>
            </a:r>
            <a:r>
              <a:rPr lang="fr-FR" sz="2000" dirty="0"/>
              <a:t>gens </a:t>
            </a:r>
            <a:r>
              <a:rPr lang="fr-FR" sz="2000" dirty="0" smtClean="0"/>
              <a:t>qui </a:t>
            </a:r>
            <a:r>
              <a:rPr lang="fr-FR" sz="2000" dirty="0"/>
              <a:t>ont travaillé avec moi </a:t>
            </a:r>
            <a:r>
              <a:rPr lang="en-GB" sz="2000" dirty="0" smtClean="0"/>
              <a:t>….</a:t>
            </a:r>
            <a:endParaRPr lang="en-GB" sz="2000"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86180" y="897414"/>
            <a:ext cx="1690726" cy="27373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5356" y="897414"/>
            <a:ext cx="1906062" cy="21574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9" name="Picture 5" descr="C:\Users\Shyama\Desktop\Adam.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62399" y="4518742"/>
            <a:ext cx="2130027" cy="213836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95600" y="1039716"/>
            <a:ext cx="2882900" cy="3594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4EBCB00-DEE3-41B3-9EE3-2FB0BBE93007}" type="slidenum">
              <a:rPr lang="en-GB" smtClean="0"/>
              <a:pPr/>
              <a:t>27</a:t>
            </a:fld>
            <a:endParaRPr lang="en-GB"/>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2062" y="4000039"/>
            <a:ext cx="2152650" cy="2314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35146" y="4212406"/>
            <a:ext cx="2532218" cy="24078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2878394" y="920544"/>
            <a:ext cx="2900106" cy="738664"/>
          </a:xfrm>
          <a:prstGeom prst="rect">
            <a:avLst/>
          </a:prstGeom>
          <a:solidFill>
            <a:schemeClr val="bg2"/>
          </a:solidFill>
        </p:spPr>
        <p:txBody>
          <a:bodyPr wrap="square" rtlCol="0">
            <a:spAutoFit/>
          </a:bodyPr>
          <a:lstStyle/>
          <a:p>
            <a:r>
              <a:rPr lang="en-GB" sz="1400" dirty="0" err="1" smtClean="0"/>
              <a:t>Timothée</a:t>
            </a:r>
            <a:r>
              <a:rPr lang="en-GB" sz="1400" dirty="0" smtClean="0"/>
              <a:t> </a:t>
            </a:r>
            <a:r>
              <a:rPr lang="en-GB" sz="1400" dirty="0"/>
              <a:t> </a:t>
            </a:r>
            <a:r>
              <a:rPr lang="en-GB" sz="1400" dirty="0" err="1" smtClean="0"/>
              <a:t>Fruhauf</a:t>
            </a:r>
            <a:r>
              <a:rPr lang="en-GB" sz="1400" dirty="0" smtClean="0"/>
              <a:t> (USA) – </a:t>
            </a:r>
          </a:p>
          <a:p>
            <a:r>
              <a:rPr lang="en-GB" sz="1400" dirty="0" smtClean="0"/>
              <a:t> </a:t>
            </a:r>
            <a:r>
              <a:rPr lang="fr-FR" sz="1400" dirty="0" smtClean="0"/>
              <a:t>ancien de FIN;  maintenant dans la Bill and Melinda Gates </a:t>
            </a:r>
            <a:r>
              <a:rPr lang="fr-FR" sz="1400" dirty="0" err="1" smtClean="0"/>
              <a:t>Foundation</a:t>
            </a:r>
            <a:endParaRPr lang="fr-FR" sz="1400" dirty="0"/>
          </a:p>
        </p:txBody>
      </p:sp>
      <p:sp>
        <p:nvSpPr>
          <p:cNvPr id="11" name="TextBox 10"/>
          <p:cNvSpPr txBox="1"/>
          <p:nvPr/>
        </p:nvSpPr>
        <p:spPr>
          <a:xfrm>
            <a:off x="2584712" y="4633816"/>
            <a:ext cx="1530088" cy="2246769"/>
          </a:xfrm>
          <a:prstGeom prst="rect">
            <a:avLst/>
          </a:prstGeom>
          <a:solidFill>
            <a:schemeClr val="bg2"/>
          </a:solidFill>
        </p:spPr>
        <p:txBody>
          <a:bodyPr wrap="square" rtlCol="0">
            <a:spAutoFit/>
          </a:bodyPr>
          <a:lstStyle>
            <a:defPPr>
              <a:defRPr lang="en-US"/>
            </a:defPPr>
            <a:lvl1pPr>
              <a:defRPr sz="1400"/>
            </a:lvl1pPr>
          </a:lstStyle>
          <a:p>
            <a:r>
              <a:rPr lang="en-GB" dirty="0"/>
              <a:t>Adam Walker (USA) – </a:t>
            </a:r>
            <a:r>
              <a:rPr lang="fr-FR" dirty="0"/>
              <a:t>Jeune entrepreneur, qui m'a adopté comme </a:t>
            </a:r>
            <a:r>
              <a:rPr lang="fr-FR" dirty="0" smtClean="0"/>
              <a:t>son mentor</a:t>
            </a:r>
            <a:r>
              <a:rPr lang="fr-FR" dirty="0"/>
              <a:t>! Mais je pense que j'ai besoin de sa vision pratique </a:t>
            </a:r>
            <a:r>
              <a:rPr lang="fr-FR" dirty="0" smtClean="0"/>
              <a:t>aussi</a:t>
            </a:r>
            <a:r>
              <a:rPr lang="en-GB" dirty="0" smtClean="0"/>
              <a:t>!</a:t>
            </a:r>
            <a:endParaRPr lang="en-GB" dirty="0"/>
          </a:p>
        </p:txBody>
      </p:sp>
      <p:sp>
        <p:nvSpPr>
          <p:cNvPr id="12" name="TextBox 11"/>
          <p:cNvSpPr txBox="1"/>
          <p:nvPr/>
        </p:nvSpPr>
        <p:spPr>
          <a:xfrm>
            <a:off x="375526" y="5903893"/>
            <a:ext cx="2209185" cy="954107"/>
          </a:xfrm>
          <a:prstGeom prst="rect">
            <a:avLst/>
          </a:prstGeom>
          <a:solidFill>
            <a:schemeClr val="bg2"/>
          </a:solidFill>
        </p:spPr>
        <p:txBody>
          <a:bodyPr wrap="square" rtlCol="0">
            <a:spAutoFit/>
          </a:bodyPr>
          <a:lstStyle>
            <a:defPPr>
              <a:defRPr lang="en-US"/>
            </a:defPPr>
            <a:lvl1pPr>
              <a:defRPr sz="1400"/>
            </a:lvl1pPr>
          </a:lstStyle>
          <a:p>
            <a:r>
              <a:rPr lang="en-GB" dirty="0"/>
              <a:t>Tamás </a:t>
            </a:r>
            <a:r>
              <a:rPr lang="en-GB" dirty="0" err="1"/>
              <a:t>Medovarszki</a:t>
            </a:r>
            <a:r>
              <a:rPr lang="en-GB" dirty="0"/>
              <a:t> </a:t>
            </a:r>
            <a:r>
              <a:rPr lang="en-GB" dirty="0" smtClean="0"/>
              <a:t>(Hungary</a:t>
            </a:r>
            <a:r>
              <a:rPr lang="en-GB" dirty="0"/>
              <a:t>) </a:t>
            </a:r>
            <a:r>
              <a:rPr lang="en-GB" dirty="0" smtClean="0"/>
              <a:t>– </a:t>
            </a:r>
            <a:r>
              <a:rPr lang="fr-FR" dirty="0"/>
              <a:t>ancien de </a:t>
            </a:r>
            <a:r>
              <a:rPr lang="fr-FR" dirty="0" smtClean="0"/>
              <a:t>FIN </a:t>
            </a:r>
            <a:r>
              <a:rPr lang="en-GB" dirty="0" smtClean="0"/>
              <a:t>– </a:t>
            </a:r>
            <a:r>
              <a:rPr lang="en-GB" dirty="0" err="1" smtClean="0"/>
              <a:t>maintenant</a:t>
            </a:r>
            <a:r>
              <a:rPr lang="en-GB" dirty="0" smtClean="0"/>
              <a:t> à </a:t>
            </a:r>
            <a:r>
              <a:rPr lang="en-GB" dirty="0" err="1" smtClean="0"/>
              <a:t>Schiedner</a:t>
            </a:r>
            <a:r>
              <a:rPr lang="en-GB" dirty="0" smtClean="0"/>
              <a:t> </a:t>
            </a:r>
            <a:r>
              <a:rPr lang="en-GB" dirty="0"/>
              <a:t>Consultancy</a:t>
            </a:r>
          </a:p>
        </p:txBody>
      </p:sp>
      <p:sp>
        <p:nvSpPr>
          <p:cNvPr id="13" name="TextBox 12"/>
          <p:cNvSpPr txBox="1"/>
          <p:nvPr/>
        </p:nvSpPr>
        <p:spPr>
          <a:xfrm>
            <a:off x="5785655" y="1374283"/>
            <a:ext cx="1400525" cy="2031325"/>
          </a:xfrm>
          <a:prstGeom prst="rect">
            <a:avLst/>
          </a:prstGeom>
          <a:solidFill>
            <a:schemeClr val="bg2"/>
          </a:solidFill>
        </p:spPr>
        <p:txBody>
          <a:bodyPr wrap="square" rtlCol="0">
            <a:spAutoFit/>
          </a:bodyPr>
          <a:lstStyle>
            <a:defPPr>
              <a:defRPr lang="en-US"/>
            </a:defPPr>
            <a:lvl1pPr>
              <a:defRPr sz="1400"/>
            </a:lvl1pPr>
          </a:lstStyle>
          <a:p>
            <a:r>
              <a:rPr lang="en-GB" dirty="0"/>
              <a:t>Ajay </a:t>
            </a:r>
            <a:r>
              <a:rPr lang="en-GB" dirty="0" err="1"/>
              <a:t>Thutupalli</a:t>
            </a:r>
            <a:r>
              <a:rPr lang="en-GB" dirty="0"/>
              <a:t> (</a:t>
            </a:r>
            <a:r>
              <a:rPr lang="en-GB" dirty="0" err="1" smtClean="0"/>
              <a:t>Inde</a:t>
            </a:r>
            <a:r>
              <a:rPr lang="en-GB" dirty="0" smtClean="0"/>
              <a:t> &amp; </a:t>
            </a:r>
            <a:r>
              <a:rPr lang="en-GB" dirty="0"/>
              <a:t>NL) </a:t>
            </a:r>
            <a:r>
              <a:rPr lang="en-GB" dirty="0" smtClean="0"/>
              <a:t>- - </a:t>
            </a:r>
            <a:r>
              <a:rPr lang="fr-FR" dirty="0"/>
              <a:t>mon étudiant doctorant à l'UNU-MERIT (Maastricht) qui est venu plusieurs fois au village</a:t>
            </a:r>
            <a:r>
              <a:rPr lang="en-GB" dirty="0" smtClean="0"/>
              <a:t>.</a:t>
            </a:r>
            <a:endParaRPr lang="en-GB" dirty="0"/>
          </a:p>
        </p:txBody>
      </p:sp>
      <p:sp>
        <p:nvSpPr>
          <p:cNvPr id="14" name="TextBox 13"/>
          <p:cNvSpPr txBox="1"/>
          <p:nvPr/>
        </p:nvSpPr>
        <p:spPr>
          <a:xfrm>
            <a:off x="6219313" y="3648881"/>
            <a:ext cx="2900106" cy="738664"/>
          </a:xfrm>
          <a:prstGeom prst="rect">
            <a:avLst/>
          </a:prstGeom>
          <a:solidFill>
            <a:schemeClr val="bg2"/>
          </a:solidFill>
        </p:spPr>
        <p:txBody>
          <a:bodyPr wrap="square" rtlCol="0">
            <a:spAutoFit/>
          </a:bodyPr>
          <a:lstStyle/>
          <a:p>
            <a:r>
              <a:rPr lang="en-GB" sz="1400" dirty="0" smtClean="0"/>
              <a:t>Gita </a:t>
            </a:r>
            <a:r>
              <a:rPr lang="en-GB" sz="1400" dirty="0" err="1" smtClean="0"/>
              <a:t>Balakrishnan</a:t>
            </a:r>
            <a:r>
              <a:rPr lang="en-GB" sz="1400" dirty="0" smtClean="0"/>
              <a:t>  (</a:t>
            </a:r>
            <a:r>
              <a:rPr lang="fr-FR" sz="1400" dirty="0" smtClean="0"/>
              <a:t>Inde) - Architecte </a:t>
            </a:r>
            <a:r>
              <a:rPr lang="en-GB" sz="1400" dirty="0" smtClean="0"/>
              <a:t>– Ethos  - </a:t>
            </a:r>
            <a:r>
              <a:rPr lang="fr-FR" sz="1400" dirty="0"/>
              <a:t>qui m'a soutenu dès le début</a:t>
            </a:r>
            <a:r>
              <a:rPr lang="en-GB" sz="1400" dirty="0" smtClean="0"/>
              <a:t>!</a:t>
            </a:r>
            <a:endParaRPr lang="en-GB" sz="1400" dirty="0"/>
          </a:p>
        </p:txBody>
      </p:sp>
      <p:sp>
        <p:nvSpPr>
          <p:cNvPr id="15" name="TextBox 14"/>
          <p:cNvSpPr txBox="1"/>
          <p:nvPr/>
        </p:nvSpPr>
        <p:spPr>
          <a:xfrm>
            <a:off x="58334" y="3036276"/>
            <a:ext cx="2900106" cy="738664"/>
          </a:xfrm>
          <a:prstGeom prst="rect">
            <a:avLst/>
          </a:prstGeom>
          <a:solidFill>
            <a:schemeClr val="bg2"/>
          </a:solidFill>
        </p:spPr>
        <p:txBody>
          <a:bodyPr wrap="square" rtlCol="0">
            <a:spAutoFit/>
          </a:bodyPr>
          <a:lstStyle/>
          <a:p>
            <a:r>
              <a:rPr lang="en-GB" sz="1400" dirty="0" smtClean="0"/>
              <a:t>Sangeeta </a:t>
            </a:r>
            <a:r>
              <a:rPr lang="en-GB" sz="1400" dirty="0" err="1" smtClean="0"/>
              <a:t>Venkatesh</a:t>
            </a:r>
            <a:r>
              <a:rPr lang="en-GB" sz="1400" dirty="0" smtClean="0"/>
              <a:t>  (</a:t>
            </a:r>
            <a:r>
              <a:rPr lang="fr-FR" sz="1400" dirty="0" smtClean="0"/>
              <a:t>Inde</a:t>
            </a:r>
            <a:r>
              <a:rPr lang="en-GB" sz="1400" dirty="0" smtClean="0"/>
              <a:t>) – </a:t>
            </a:r>
            <a:r>
              <a:rPr lang="fr-FR" sz="1400" dirty="0" smtClean="0"/>
              <a:t>auteur </a:t>
            </a:r>
            <a:r>
              <a:rPr lang="fr-FR" sz="1400" dirty="0"/>
              <a:t>- Écologiste - </a:t>
            </a:r>
            <a:r>
              <a:rPr lang="fr-FR" sz="1400" dirty="0" smtClean="0"/>
              <a:t>Consultante </a:t>
            </a:r>
            <a:r>
              <a:rPr lang="fr-FR" sz="1400" dirty="0"/>
              <a:t>- qui m'a soutenu dès le début</a:t>
            </a:r>
            <a:r>
              <a:rPr lang="en-GB" sz="1400" dirty="0" smtClean="0"/>
              <a:t>!</a:t>
            </a:r>
            <a:endParaRPr lang="en-GB" sz="1400" dirty="0"/>
          </a:p>
        </p:txBody>
      </p:sp>
    </p:spTree>
    <p:extLst>
      <p:ext uri="{BB962C8B-B14F-4D97-AF65-F5344CB8AC3E}">
        <p14:creationId xmlns:p14="http://schemas.microsoft.com/office/powerpoint/2010/main" xmlns="" val="1252412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828799"/>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2800" dirty="0" smtClean="0"/>
              <a:t>4. </a:t>
            </a:r>
            <a:r>
              <a:rPr lang="fr-FR" sz="2800" dirty="0" smtClean="0"/>
              <a:t>Nos premiers résultats </a:t>
            </a:r>
            <a:r>
              <a:rPr lang="en-GB" sz="2800" dirty="0" smtClean="0"/>
              <a:t>…</a:t>
            </a:r>
            <a:endParaRPr lang="en-GB" sz="2800" dirty="0"/>
          </a:p>
        </p:txBody>
      </p:sp>
      <p:sp>
        <p:nvSpPr>
          <p:cNvPr id="4" name="Slide Number Placeholder 3"/>
          <p:cNvSpPr>
            <a:spLocks noGrp="1"/>
          </p:cNvSpPr>
          <p:nvPr>
            <p:ph type="sldNum" sz="quarter" idx="12"/>
          </p:nvPr>
        </p:nvSpPr>
        <p:spPr/>
        <p:txBody>
          <a:bodyPr/>
          <a:lstStyle/>
          <a:p>
            <a:fld id="{84EBCB00-DEE3-41B3-9EE3-2FB0BBE93007}" type="slidenum">
              <a:rPr lang="en-GB" smtClean="0"/>
              <a:pPr/>
              <a:t>28</a:t>
            </a:fld>
            <a:endParaRPr lang="en-GB"/>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799" y="685800"/>
            <a:ext cx="1609595"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5435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fr-FR" sz="2400" dirty="0"/>
              <a:t>Défis et jalons depuis Septembre 2012</a:t>
            </a:r>
            <a:endParaRPr lang="en-GB" sz="2400" dirty="0"/>
          </a:p>
        </p:txBody>
      </p:sp>
      <p:sp>
        <p:nvSpPr>
          <p:cNvPr id="3" name="Slide Number Placeholder 2"/>
          <p:cNvSpPr>
            <a:spLocks noGrp="1"/>
          </p:cNvSpPr>
          <p:nvPr>
            <p:ph type="sldNum" sz="quarter" idx="12"/>
          </p:nvPr>
        </p:nvSpPr>
        <p:spPr/>
        <p:txBody>
          <a:bodyPr/>
          <a:lstStyle/>
          <a:p>
            <a:fld id="{84EBCB00-DEE3-41B3-9EE3-2FB0BBE93007}" type="slidenum">
              <a:rPr lang="en-GB" smtClean="0"/>
              <a:pPr/>
              <a:t>29</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xmlns="" val="578792332"/>
              </p:ext>
            </p:extLst>
          </p:nvPr>
        </p:nvGraphicFramePr>
        <p:xfrm>
          <a:off x="381001" y="838200"/>
          <a:ext cx="8686799" cy="5958881"/>
        </p:xfrm>
        <a:graphic>
          <a:graphicData uri="http://schemas.openxmlformats.org/drawingml/2006/table">
            <a:tbl>
              <a:tblPr/>
              <a:tblGrid>
                <a:gridCol w="1098189"/>
                <a:gridCol w="1027239"/>
                <a:gridCol w="802048"/>
                <a:gridCol w="990221"/>
                <a:gridCol w="974797"/>
                <a:gridCol w="136705"/>
                <a:gridCol w="1010841"/>
                <a:gridCol w="1397415"/>
                <a:gridCol w="1249344"/>
              </a:tblGrid>
              <a:tr h="1363185">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fr-FR"/>
                    </a:p>
                  </a:txBody>
                  <a:tcPr/>
                </a:tc>
                <a:tc gridSpan="2">
                  <a:txBody>
                    <a:bodyPr/>
                    <a:lstStyle/>
                    <a:p>
                      <a:pPr algn="ctr" fontAlgn="b"/>
                      <a:r>
                        <a:rPr lang="fr-FR" sz="1400" b="0" i="0" u="none" strike="noStrike" dirty="0" smtClean="0">
                          <a:solidFill>
                            <a:srgbClr val="000000"/>
                          </a:solidFill>
                          <a:effectLst/>
                          <a:latin typeface="+mn-lt"/>
                        </a:rPr>
                        <a:t>Le</a:t>
                      </a:r>
                      <a:r>
                        <a:rPr lang="fr-FR" sz="1400" b="0" i="0" u="none" strike="noStrike" baseline="0" dirty="0" smtClean="0">
                          <a:solidFill>
                            <a:srgbClr val="000000"/>
                          </a:solidFill>
                          <a:effectLst/>
                          <a:latin typeface="+mn-lt"/>
                        </a:rPr>
                        <a:t> b</a:t>
                      </a:r>
                      <a:r>
                        <a:rPr lang="fr-FR" sz="1400" b="0" i="0" u="none" strike="noStrike" dirty="0" smtClean="0">
                          <a:solidFill>
                            <a:srgbClr val="000000"/>
                          </a:solidFill>
                          <a:effectLst/>
                          <a:latin typeface="+mn-lt"/>
                        </a:rPr>
                        <a:t>ureau est plus organisé. Les routines/tâches sont développés. Les premiers paiements de la collecte des déchets obtenus. Deuxième tour de réparations de toilette survient</a:t>
                      </a:r>
                      <a:r>
                        <a:rPr lang="en-GB" sz="1400" b="0" i="0" u="none" strike="noStrike" dirty="0" smtClean="0">
                          <a:solidFill>
                            <a:srgbClr val="000000"/>
                          </a:solidFill>
                          <a:effectLst/>
                          <a:latin typeface="Calibri"/>
                        </a:rPr>
                        <a:t>. </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hMerge="1">
                  <a:txBody>
                    <a:bodyPr/>
                    <a:lstStyle/>
                    <a:p>
                      <a:endParaRPr lang="en-GB"/>
                    </a:p>
                  </a:txBody>
                  <a:tcPr/>
                </a:tc>
              </a:tr>
              <a:tr h="1089275">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fr-FR" sz="1400" b="0" i="0" u="none" strike="noStrike" dirty="0" smtClean="0">
                          <a:solidFill>
                            <a:srgbClr val="000000"/>
                          </a:solidFill>
                          <a:effectLst/>
                          <a:latin typeface="+mn-lt"/>
                        </a:rPr>
                        <a:t>Programme de gestion des déchets est lancée. </a:t>
                      </a:r>
                      <a:r>
                        <a:rPr lang="fr-FR" sz="1400" b="0" i="0" u="none" strike="noStrike" dirty="0" err="1" smtClean="0">
                          <a:solidFill>
                            <a:srgbClr val="000000"/>
                          </a:solidFill>
                          <a:effectLst/>
                          <a:latin typeface="+mn-lt"/>
                        </a:rPr>
                        <a:t>Karunanidhi</a:t>
                      </a:r>
                      <a:r>
                        <a:rPr lang="fr-FR" sz="1400" b="0" i="0" u="none" strike="noStrike" dirty="0" smtClean="0">
                          <a:solidFill>
                            <a:srgbClr val="000000"/>
                          </a:solidFill>
                          <a:effectLst/>
                          <a:latin typeface="+mn-lt"/>
                        </a:rPr>
                        <a:t> pas motivé. Premières réparations de toilette surviennent</a:t>
                      </a:r>
                      <a:r>
                        <a:rPr lang="en-GB" sz="1400" b="0" i="0" u="none" strike="noStrike" dirty="0" smtClean="0">
                          <a:solidFill>
                            <a:srgbClr val="000000"/>
                          </a:solidFill>
                          <a:effectLst/>
                          <a:latin typeface="Calibri"/>
                        </a:rPr>
                        <a:t>. </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GB"/>
                    </a:p>
                  </a:txBody>
                  <a:tcPr/>
                </a:tc>
                <a:tc hMerge="1">
                  <a:txBody>
                    <a:bodyPr/>
                    <a:lstStyle/>
                    <a:p>
                      <a:endParaRPr lang="fr-FR"/>
                    </a:p>
                  </a:txBody>
                  <a:tcPr/>
                </a:tc>
                <a:tc>
                  <a:txBody>
                    <a:bodyPr/>
                    <a:lstStyle/>
                    <a:p>
                      <a:pPr algn="l" fontAlgn="b"/>
                      <a:r>
                        <a:rPr lang="en-GB" sz="1400" b="0" i="0" u="none" strike="noStrike" dirty="0" err="1" smtClean="0">
                          <a:solidFill>
                            <a:srgbClr val="000000"/>
                          </a:solidFill>
                          <a:effectLst/>
                          <a:latin typeface="Calibri"/>
                        </a:rPr>
                        <a:t>Mr.</a:t>
                      </a:r>
                      <a:r>
                        <a:rPr lang="en-GB" sz="1400" b="0" i="0" u="none" strike="noStrike" baseline="0" dirty="0" smtClean="0">
                          <a:solidFill>
                            <a:srgbClr val="000000"/>
                          </a:solidFill>
                          <a:effectLst/>
                          <a:latin typeface="Calibri"/>
                        </a:rPr>
                        <a:t> </a:t>
                      </a:r>
                      <a:r>
                        <a:rPr lang="en-GB" sz="1400" b="0" i="0" u="none" strike="noStrike" baseline="0" dirty="0" err="1" smtClean="0">
                          <a:solidFill>
                            <a:srgbClr val="000000"/>
                          </a:solidFill>
                          <a:effectLst/>
                          <a:latin typeface="Calibri"/>
                        </a:rPr>
                        <a:t>Shakthivel</a:t>
                      </a:r>
                      <a:r>
                        <a:rPr lang="en-GB" sz="1400" b="0" i="0" u="none" strike="noStrike" baseline="0" dirty="0" smtClean="0">
                          <a:solidFill>
                            <a:srgbClr val="000000"/>
                          </a:solidFill>
                          <a:effectLst/>
                          <a:latin typeface="Calibri"/>
                        </a:rPr>
                        <a:t> – </a:t>
                      </a:r>
                      <a:r>
                        <a:rPr lang="fr-FR" sz="1400" b="0" i="0" u="none" strike="noStrike" baseline="0" dirty="0" smtClean="0">
                          <a:solidFill>
                            <a:srgbClr val="000000"/>
                          </a:solidFill>
                          <a:effectLst/>
                          <a:latin typeface="+mn-lt"/>
                        </a:rPr>
                        <a:t>un maçon vient et laisse tomber</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err="1">
                          <a:solidFill>
                            <a:srgbClr val="000000"/>
                          </a:solidFill>
                          <a:effectLst/>
                          <a:latin typeface="Calibri"/>
                        </a:rPr>
                        <a:t>Mr.</a:t>
                      </a:r>
                      <a:r>
                        <a:rPr lang="en-GB" sz="1400" b="0" i="0" u="none" strike="noStrike" dirty="0">
                          <a:solidFill>
                            <a:srgbClr val="000000"/>
                          </a:solidFill>
                          <a:effectLst/>
                          <a:latin typeface="Calibri"/>
                        </a:rPr>
                        <a:t> </a:t>
                      </a:r>
                      <a:r>
                        <a:rPr lang="en-GB" sz="1400" b="0" i="0" u="none" strike="noStrike" dirty="0" err="1">
                          <a:solidFill>
                            <a:srgbClr val="000000"/>
                          </a:solidFill>
                          <a:effectLst/>
                          <a:latin typeface="Calibri"/>
                        </a:rPr>
                        <a:t>Kanagarajan</a:t>
                      </a:r>
                      <a:r>
                        <a:rPr lang="en-GB" sz="1400" b="0" i="0" u="none" strike="noStrike" dirty="0">
                          <a:solidFill>
                            <a:srgbClr val="000000"/>
                          </a:solidFill>
                          <a:effectLst/>
                          <a:latin typeface="Calibri"/>
                        </a:rPr>
                        <a:t> </a:t>
                      </a:r>
                      <a:r>
                        <a:rPr lang="en-GB" sz="1400" b="0" i="0" u="none" strike="noStrike" dirty="0" smtClean="0">
                          <a:solidFill>
                            <a:srgbClr val="000000"/>
                          </a:solidFill>
                          <a:effectLst/>
                          <a:latin typeface="+mn-lt"/>
                        </a:rPr>
                        <a:t>nous </a:t>
                      </a:r>
                      <a:r>
                        <a:rPr lang="en-GB" sz="1400" b="0" i="0" u="none" strike="noStrike" dirty="0" err="1" smtClean="0">
                          <a:solidFill>
                            <a:srgbClr val="000000"/>
                          </a:solidFill>
                          <a:effectLst/>
                          <a:latin typeface="+mn-lt"/>
                        </a:rPr>
                        <a:t>reçoit</a:t>
                      </a:r>
                      <a:r>
                        <a:rPr lang="en-GB" sz="1400" b="0" i="0" u="none" strike="noStrike" dirty="0" smtClean="0">
                          <a:solidFill>
                            <a:srgbClr val="000000"/>
                          </a:solidFill>
                          <a:effectLst/>
                          <a:latin typeface="+mn-lt"/>
                        </a:rPr>
                        <a:t> &amp; </a:t>
                      </a:r>
                      <a:r>
                        <a:rPr lang="en-GB" sz="1400" b="0" i="0" u="none" strike="noStrike" dirty="0" err="1" smtClean="0">
                          <a:solidFill>
                            <a:srgbClr val="000000"/>
                          </a:solidFill>
                          <a:effectLst/>
                          <a:latin typeface="+mn-lt"/>
                        </a:rPr>
                        <a:t>Mr</a:t>
                      </a:r>
                      <a:r>
                        <a:rPr lang="en-GB" sz="1400" b="0" i="0" u="none" strike="noStrike" dirty="0" err="1">
                          <a:solidFill>
                            <a:srgbClr val="000000"/>
                          </a:solidFill>
                          <a:effectLst/>
                          <a:latin typeface="Calibri"/>
                        </a:rPr>
                        <a:t>.</a:t>
                      </a:r>
                      <a:r>
                        <a:rPr lang="en-GB" sz="1400" b="0" i="0" u="none" strike="noStrike" dirty="0">
                          <a:solidFill>
                            <a:srgbClr val="000000"/>
                          </a:solidFill>
                          <a:effectLst/>
                          <a:latin typeface="Calibri"/>
                        </a:rPr>
                        <a:t> </a:t>
                      </a:r>
                      <a:r>
                        <a:rPr lang="en-GB" sz="1400" b="0" i="0" u="none" strike="noStrike" dirty="0" err="1">
                          <a:solidFill>
                            <a:srgbClr val="000000"/>
                          </a:solidFill>
                          <a:effectLst/>
                          <a:latin typeface="Calibri"/>
                        </a:rPr>
                        <a:t>Selvakumar</a:t>
                      </a:r>
                      <a:r>
                        <a:rPr lang="en-GB" sz="1400" b="0" i="0" u="none" strike="noStrike" dirty="0">
                          <a:solidFill>
                            <a:srgbClr val="000000"/>
                          </a:solidFill>
                          <a:effectLst/>
                          <a:latin typeface="Calibri"/>
                        </a:rPr>
                        <a:t>.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737505">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b"/>
                      <a:r>
                        <a:rPr lang="fr-FR" sz="1400" b="0" i="0" u="none" strike="noStrike" dirty="0" smtClean="0">
                          <a:solidFill>
                            <a:srgbClr val="000000"/>
                          </a:solidFill>
                          <a:effectLst/>
                          <a:latin typeface="+mn-lt"/>
                        </a:rPr>
                        <a:t>Rencontre fortuite avec </a:t>
                      </a:r>
                      <a:r>
                        <a:rPr lang="fr-FR" sz="1400" b="0" i="0" u="none" strike="noStrike" dirty="0" err="1" smtClean="0">
                          <a:solidFill>
                            <a:srgbClr val="000000"/>
                          </a:solidFill>
                          <a:effectLst/>
                          <a:latin typeface="+mn-lt"/>
                        </a:rPr>
                        <a:t>Mr.Nagarajan</a:t>
                      </a:r>
                      <a:r>
                        <a:rPr lang="fr-FR" sz="1400" b="0" i="0" u="none" strike="noStrike" dirty="0" smtClean="0">
                          <a:solidFill>
                            <a:srgbClr val="000000"/>
                          </a:solidFill>
                          <a:effectLst/>
                          <a:latin typeface="+mn-lt"/>
                        </a:rPr>
                        <a:t> de l'ONG </a:t>
                      </a:r>
                      <a:r>
                        <a:rPr lang="fr-FR" sz="1400" b="0" i="0" u="none" strike="noStrike" dirty="0" err="1" smtClean="0">
                          <a:solidFill>
                            <a:srgbClr val="000000"/>
                          </a:solidFill>
                          <a:effectLst/>
                          <a:latin typeface="+mn-lt"/>
                        </a:rPr>
                        <a:t>Bharathi</a:t>
                      </a:r>
                      <a:r>
                        <a:rPr lang="en-GB" sz="1400" b="0" i="0" u="none" strike="noStrike" dirty="0" smtClean="0">
                          <a:solidFill>
                            <a:srgbClr val="000000"/>
                          </a:solidFill>
                          <a:effectLst/>
                          <a:latin typeface="Calibri"/>
                        </a:rPr>
                        <a:t>.</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pPr algn="l" fontAlgn="b"/>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GB" sz="1400" b="0" i="0" u="none" strike="noStrike" dirty="0">
                          <a:solidFill>
                            <a:srgbClr val="000000"/>
                          </a:solidFill>
                          <a:effectLst/>
                          <a:latin typeface="Calibri"/>
                        </a:rPr>
                        <a:t>Collaboration </a:t>
                      </a:r>
                      <a:r>
                        <a:rPr lang="en-GB" sz="1400" b="0" i="0" u="none" strike="noStrike" dirty="0" smtClean="0">
                          <a:solidFill>
                            <a:srgbClr val="000000"/>
                          </a:solidFill>
                          <a:effectLst/>
                          <a:latin typeface="Calibri"/>
                        </a:rPr>
                        <a:t>avec</a:t>
                      </a:r>
                      <a:r>
                        <a:rPr lang="en-GB" sz="1400" b="0" i="0" u="none" strike="noStrike" baseline="0" dirty="0" smtClean="0">
                          <a:solidFill>
                            <a:srgbClr val="000000"/>
                          </a:solidFill>
                          <a:effectLst/>
                          <a:latin typeface="Calibri"/>
                        </a:rPr>
                        <a:t> </a:t>
                      </a:r>
                      <a:r>
                        <a:rPr lang="en-GB" sz="1400" b="0" i="0" u="none" strike="noStrike" dirty="0" err="1" smtClean="0">
                          <a:solidFill>
                            <a:srgbClr val="000000"/>
                          </a:solidFill>
                          <a:effectLst/>
                          <a:latin typeface="Calibri"/>
                        </a:rPr>
                        <a:t>Bharathi</a:t>
                      </a:r>
                      <a:r>
                        <a:rPr lang="en-GB" sz="1400" b="0" i="0" u="none" strike="noStrike" dirty="0" smtClean="0">
                          <a:solidFill>
                            <a:srgbClr val="000000"/>
                          </a:solidFill>
                          <a:effectLst/>
                          <a:latin typeface="+mn-lt"/>
                        </a:rPr>
                        <a:t> </a:t>
                      </a:r>
                      <a:r>
                        <a:rPr lang="en-GB" sz="1400" b="0" i="0" u="none" strike="noStrike" dirty="0" err="1" smtClean="0">
                          <a:solidFill>
                            <a:srgbClr val="000000"/>
                          </a:solidFill>
                          <a:effectLst/>
                          <a:latin typeface="+mn-lt"/>
                        </a:rPr>
                        <a:t>prend</a:t>
                      </a:r>
                      <a:r>
                        <a:rPr lang="en-GB" sz="1400" b="0" i="0" u="none" strike="noStrike" dirty="0" smtClean="0">
                          <a:solidFill>
                            <a:srgbClr val="000000"/>
                          </a:solidFill>
                          <a:effectLst/>
                          <a:latin typeface="+mn-lt"/>
                        </a:rPr>
                        <a:t> </a:t>
                      </a:r>
                      <a:r>
                        <a:rPr lang="en-GB" sz="1400" b="0" i="0" u="none" strike="noStrike" dirty="0" err="1" smtClean="0">
                          <a:solidFill>
                            <a:srgbClr val="000000"/>
                          </a:solidFill>
                          <a:effectLst/>
                          <a:latin typeface="+mn-lt"/>
                        </a:rPr>
                        <a:t>forme</a:t>
                      </a:r>
                      <a:r>
                        <a:rPr lang="en-GB" sz="1400" b="0" i="0" u="none" strike="noStrike" dirty="0" smtClean="0">
                          <a:solidFill>
                            <a:srgbClr val="000000"/>
                          </a:solidFill>
                          <a:effectLst/>
                          <a:latin typeface="+mn-lt"/>
                        </a:rPr>
                        <a:t>. </a:t>
                      </a:r>
                      <a:r>
                        <a:rPr lang="en-GB" sz="1400" b="0" i="0" u="none" strike="noStrike" dirty="0" err="1">
                          <a:solidFill>
                            <a:srgbClr val="000000"/>
                          </a:solidFill>
                          <a:effectLst/>
                          <a:latin typeface="Calibri"/>
                        </a:rPr>
                        <a:t>Mr.</a:t>
                      </a:r>
                      <a:r>
                        <a:rPr lang="en-GB" sz="1400" b="0" i="0" u="none" strike="noStrike" dirty="0">
                          <a:solidFill>
                            <a:srgbClr val="000000"/>
                          </a:solidFill>
                          <a:effectLst/>
                          <a:latin typeface="Calibri"/>
                        </a:rPr>
                        <a:t> </a:t>
                      </a:r>
                      <a:r>
                        <a:rPr lang="en-GB" sz="1400" b="0" i="0" u="none" strike="noStrike" dirty="0" err="1">
                          <a:solidFill>
                            <a:srgbClr val="000000"/>
                          </a:solidFill>
                          <a:effectLst/>
                          <a:latin typeface="Calibri"/>
                        </a:rPr>
                        <a:t>Nagarjan</a:t>
                      </a:r>
                      <a:r>
                        <a:rPr lang="en-GB" sz="1400" b="0" i="0" u="none" strike="noStrike" dirty="0">
                          <a:solidFill>
                            <a:srgbClr val="000000"/>
                          </a:solidFill>
                          <a:effectLst/>
                          <a:latin typeface="Calibri"/>
                        </a:rPr>
                        <a:t> </a:t>
                      </a:r>
                      <a:r>
                        <a:rPr lang="en-GB" sz="1400" b="0" i="0" u="none" strike="noStrike" dirty="0" smtClean="0">
                          <a:solidFill>
                            <a:srgbClr val="000000"/>
                          </a:solidFill>
                          <a:effectLst/>
                          <a:latin typeface="+mn-lt"/>
                        </a:rPr>
                        <a:t>nous </a:t>
                      </a:r>
                      <a:r>
                        <a:rPr lang="en-GB" sz="1400" b="0" i="0" u="none" strike="noStrike" dirty="0" err="1" smtClean="0">
                          <a:solidFill>
                            <a:srgbClr val="000000"/>
                          </a:solidFill>
                          <a:effectLst/>
                          <a:latin typeface="+mn-lt"/>
                        </a:rPr>
                        <a:t>reçoit</a:t>
                      </a:r>
                      <a:r>
                        <a:rPr lang="en-GB" sz="1400" b="0" i="0" u="none" strike="noStrike" dirty="0" smtClean="0">
                          <a:solidFill>
                            <a:srgbClr val="000000"/>
                          </a:solidFill>
                          <a:effectLst/>
                          <a:latin typeface="+mn-lt"/>
                        </a:rPr>
                        <a:t> &amp; </a:t>
                      </a:r>
                      <a:r>
                        <a:rPr lang="en-GB" sz="1400" b="0" i="0" u="none" strike="noStrike" dirty="0" err="1" smtClean="0">
                          <a:solidFill>
                            <a:srgbClr val="000000"/>
                          </a:solidFill>
                          <a:effectLst/>
                          <a:latin typeface="Calibri"/>
                        </a:rPr>
                        <a:t>Mr</a:t>
                      </a:r>
                      <a:r>
                        <a:rPr lang="en-GB" sz="1400" b="0" i="0" u="none" strike="noStrike" dirty="0" err="1">
                          <a:solidFill>
                            <a:srgbClr val="000000"/>
                          </a:solidFill>
                          <a:effectLst/>
                          <a:latin typeface="Calibri"/>
                        </a:rPr>
                        <a:t>.</a:t>
                      </a:r>
                      <a:r>
                        <a:rPr lang="en-GB" sz="1400" b="0" i="0" u="none" strike="noStrike" dirty="0">
                          <a:solidFill>
                            <a:srgbClr val="000000"/>
                          </a:solidFill>
                          <a:effectLst/>
                          <a:latin typeface="Calibri"/>
                        </a:rPr>
                        <a:t> </a:t>
                      </a:r>
                      <a:r>
                        <a:rPr lang="en-GB" sz="1400" b="0" i="0" u="none" strike="noStrike" dirty="0" err="1">
                          <a:solidFill>
                            <a:srgbClr val="000000"/>
                          </a:solidFill>
                          <a:effectLst/>
                          <a:latin typeface="Calibri"/>
                        </a:rPr>
                        <a:t>Kanagarajan</a:t>
                      </a:r>
                      <a:r>
                        <a:rPr lang="en-GB" sz="1400" b="0" i="0" u="none" strike="noStrike" dirty="0">
                          <a:solidFill>
                            <a:srgbClr val="000000"/>
                          </a:solidFill>
                          <a:effectLst/>
                          <a:latin typeface="Calibri"/>
                        </a:rPr>
                        <a:t>.</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GB" sz="1400" b="0" i="0" u="none" strike="noStrike" dirty="0">
                          <a:solidFill>
                            <a:srgbClr val="000000"/>
                          </a:solidFill>
                          <a:effectLst/>
                          <a:latin typeface="Calibri"/>
                        </a:rPr>
                        <a:t> </a:t>
                      </a:r>
                      <a:r>
                        <a:rPr lang="en-GB" sz="1400" b="0" i="0" u="none" strike="noStrike" dirty="0" err="1" smtClean="0">
                          <a:solidFill>
                            <a:srgbClr val="000000"/>
                          </a:solidFill>
                          <a:effectLst/>
                          <a:latin typeface="Calibri"/>
                        </a:rPr>
                        <a:t>L’équipe</a:t>
                      </a:r>
                      <a:r>
                        <a:rPr lang="en-GB" sz="1400" b="0" i="0" u="none" strike="noStrike" dirty="0" smtClean="0">
                          <a:solidFill>
                            <a:srgbClr val="000000"/>
                          </a:solidFill>
                          <a:effectLst/>
                          <a:latin typeface="Calibri"/>
                        </a:rPr>
                        <a:t> </a:t>
                      </a:r>
                      <a:r>
                        <a:rPr lang="en-GB" sz="1400" b="0" i="0" u="none" strike="noStrike" dirty="0" err="1" smtClean="0">
                          <a:solidFill>
                            <a:srgbClr val="000000"/>
                          </a:solidFill>
                          <a:effectLst/>
                          <a:latin typeface="Calibri"/>
                        </a:rPr>
                        <a:t>Bharathi</a:t>
                      </a:r>
                      <a:r>
                        <a:rPr lang="en-GB" sz="1400" b="0" i="0" u="none" strike="noStrike" dirty="0" smtClean="0">
                          <a:solidFill>
                            <a:srgbClr val="000000"/>
                          </a:solidFill>
                          <a:effectLst/>
                          <a:latin typeface="Calibri"/>
                        </a:rPr>
                        <a:t> </a:t>
                      </a:r>
                      <a:r>
                        <a:rPr lang="en-GB" sz="1400" b="0" i="0" u="none" strike="noStrike" dirty="0" err="1" smtClean="0">
                          <a:solidFill>
                            <a:srgbClr val="000000"/>
                          </a:solidFill>
                          <a:effectLst/>
                          <a:latin typeface="Calibri"/>
                        </a:rPr>
                        <a:t>est</a:t>
                      </a:r>
                      <a:r>
                        <a:rPr lang="en-GB" sz="1400" b="0" i="0" u="none" strike="noStrike" dirty="0" smtClean="0">
                          <a:solidFill>
                            <a:srgbClr val="000000"/>
                          </a:solidFill>
                          <a:effectLst/>
                          <a:latin typeface="Calibri"/>
                        </a:rPr>
                        <a:t> </a:t>
                      </a:r>
                      <a:r>
                        <a:rPr lang="en-GB" sz="1400" b="0" i="0" u="none" strike="noStrike" dirty="0" err="1" smtClean="0">
                          <a:solidFill>
                            <a:srgbClr val="000000"/>
                          </a:solidFill>
                          <a:effectLst/>
                          <a:latin typeface="Calibri"/>
                        </a:rPr>
                        <a:t>introduite</a:t>
                      </a:r>
                      <a:r>
                        <a:rPr lang="en-GB" sz="1400" b="0" i="0" u="none" strike="noStrike" baseline="0" dirty="0" smtClean="0">
                          <a:solidFill>
                            <a:srgbClr val="000000"/>
                          </a:solidFill>
                          <a:effectLst/>
                          <a:latin typeface="Calibri"/>
                        </a:rPr>
                        <a:t> à</a:t>
                      </a:r>
                      <a:r>
                        <a:rPr lang="en-GB" sz="1400" b="0" i="0" u="none" strike="noStrike" dirty="0" smtClean="0">
                          <a:solidFill>
                            <a:srgbClr val="000000"/>
                          </a:solidFill>
                          <a:effectLst/>
                          <a:latin typeface="Calibri"/>
                        </a:rPr>
                        <a:t> </a:t>
                      </a:r>
                      <a:r>
                        <a:rPr lang="en-GB" sz="1400" b="0" i="0" u="none" strike="noStrike" dirty="0" err="1">
                          <a:solidFill>
                            <a:srgbClr val="000000"/>
                          </a:solidFill>
                          <a:effectLst/>
                          <a:latin typeface="Calibri"/>
                        </a:rPr>
                        <a:t>Kameshwaram</a:t>
                      </a:r>
                      <a:r>
                        <a:rPr lang="en-GB" sz="1400" b="0" i="0" u="none" strike="noStrike" dirty="0">
                          <a:solidFill>
                            <a:srgbClr val="000000"/>
                          </a:solidFill>
                          <a:effectLst/>
                          <a:latin typeface="Calibri"/>
                        </a:rPr>
                        <a:t>.</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fr-FR" sz="1400" b="1" i="0" u="sng" strike="noStrike" dirty="0" err="1" smtClean="0">
                          <a:solidFill>
                            <a:srgbClr val="000000"/>
                          </a:solidFill>
                          <a:effectLst/>
                          <a:latin typeface="+mn-lt"/>
                        </a:rPr>
                        <a:t>Bharathi</a:t>
                      </a:r>
                      <a:r>
                        <a:rPr lang="fr-FR" sz="1400" b="1" i="0" u="sng" strike="noStrike" dirty="0" smtClean="0">
                          <a:solidFill>
                            <a:srgbClr val="000000"/>
                          </a:solidFill>
                          <a:effectLst/>
                          <a:latin typeface="+mn-lt"/>
                        </a:rPr>
                        <a:t> accorde des prêts à 23 résidents pour l'assainissement</a:t>
                      </a:r>
                      <a:r>
                        <a:rPr lang="fr-FR" sz="1400" b="0" i="0" u="none" strike="noStrike" dirty="0" smtClean="0">
                          <a:solidFill>
                            <a:srgbClr val="000000"/>
                          </a:solidFill>
                          <a:effectLst/>
                          <a:latin typeface="+mn-lt"/>
                        </a:rPr>
                        <a:t> et pour d’autres investissements des ménages</a:t>
                      </a:r>
                      <a:r>
                        <a:rPr lang="en-GB" sz="1400" b="0" i="0" u="none" strike="noStrike" dirty="0" smtClean="0">
                          <a:solidFill>
                            <a:srgbClr val="000000"/>
                          </a:solidFill>
                          <a:effectLst/>
                          <a:latin typeface="Calibri"/>
                        </a:rPr>
                        <a:t>.</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296435">
                <a:tc gridSpan="3">
                  <a:txBody>
                    <a:bodyPr/>
                    <a:lstStyle/>
                    <a:p>
                      <a:pPr algn="ctr" fontAlgn="b"/>
                      <a:r>
                        <a:rPr lang="fr-FR" sz="1400" b="0" i="0" u="none" strike="noStrike" dirty="0" smtClean="0">
                          <a:solidFill>
                            <a:srgbClr val="000000"/>
                          </a:solidFill>
                          <a:effectLst/>
                          <a:latin typeface="+mn-lt"/>
                        </a:rPr>
                        <a:t>Commence par notre premier recrue, </a:t>
                      </a:r>
                      <a:r>
                        <a:rPr lang="fr-FR" sz="1400" b="0" i="0" u="none" strike="noStrike" dirty="0" err="1" smtClean="0">
                          <a:solidFill>
                            <a:srgbClr val="000000"/>
                          </a:solidFill>
                          <a:effectLst/>
                          <a:latin typeface="+mn-lt"/>
                        </a:rPr>
                        <a:t>Shakthivel</a:t>
                      </a:r>
                      <a:r>
                        <a:rPr lang="fr-FR" sz="1400" b="0" i="0" u="none" strike="noStrike" dirty="0" smtClean="0">
                          <a:solidFill>
                            <a:srgbClr val="000000"/>
                          </a:solidFill>
                          <a:effectLst/>
                          <a:latin typeface="+mn-lt"/>
                        </a:rPr>
                        <a:t>  - cela ne fonctionne pas. Recherche un local pour le bureau - cela ne marche pas. Il est très difficile de convaincre les ménages d'investir dans la construction de toilettes</a:t>
                      </a:r>
                      <a:r>
                        <a:rPr lang="en-GB" sz="1400" b="0" i="0" u="none" strike="noStrike" baseline="0" dirty="0" smtClean="0">
                          <a:solidFill>
                            <a:srgbClr val="000000"/>
                          </a:solidFill>
                          <a:effectLst/>
                          <a:latin typeface="Calibri"/>
                        </a:rPr>
                        <a:t>. </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hMerge="1">
                  <a:txBody>
                    <a:bodyPr/>
                    <a:lstStyle/>
                    <a:p>
                      <a:endParaRPr lang="en-GB"/>
                    </a:p>
                  </a:txBody>
                  <a:tcPr/>
                </a:tc>
                <a:tc hMerge="1">
                  <a:txBody>
                    <a:bodyPr/>
                    <a:lstStyle/>
                    <a:p>
                      <a:endParaRPr lang="en-GB"/>
                    </a:p>
                  </a:txBody>
                  <a:tcPr/>
                </a:tc>
                <a:tc gridSpan="3">
                  <a:txBody>
                    <a:bodyPr/>
                    <a:lstStyle/>
                    <a:p>
                      <a:pPr algn="ctr" fontAlgn="b"/>
                      <a:r>
                        <a:rPr lang="fr-FR" sz="1400" b="0" i="0" u="none" strike="noStrike" dirty="0" smtClean="0">
                          <a:solidFill>
                            <a:srgbClr val="000000"/>
                          </a:solidFill>
                          <a:effectLst/>
                          <a:latin typeface="+mn-lt"/>
                        </a:rPr>
                        <a:t>M. </a:t>
                      </a:r>
                      <a:r>
                        <a:rPr lang="fr-FR" sz="1400" b="0" i="0" u="none" strike="noStrike" dirty="0" err="1" smtClean="0">
                          <a:solidFill>
                            <a:srgbClr val="000000"/>
                          </a:solidFill>
                          <a:effectLst/>
                          <a:latin typeface="+mn-lt"/>
                        </a:rPr>
                        <a:t>Paranjothi</a:t>
                      </a:r>
                      <a:r>
                        <a:rPr lang="fr-FR" sz="1400" b="0" i="0" u="none" strike="noStrike" dirty="0" smtClean="0">
                          <a:solidFill>
                            <a:srgbClr val="000000"/>
                          </a:solidFill>
                          <a:effectLst/>
                          <a:latin typeface="+mn-lt"/>
                        </a:rPr>
                        <a:t> trouve un bureau. Il recrute également M. </a:t>
                      </a:r>
                      <a:r>
                        <a:rPr lang="fr-FR" sz="1400" b="0" i="0" u="none" strike="noStrike" dirty="0" err="1" smtClean="0">
                          <a:solidFill>
                            <a:srgbClr val="000000"/>
                          </a:solidFill>
                          <a:effectLst/>
                          <a:latin typeface="+mn-lt"/>
                        </a:rPr>
                        <a:t>Vijaya</a:t>
                      </a:r>
                      <a:r>
                        <a:rPr lang="fr-FR" sz="1400" b="0" i="0" u="none" strike="noStrike" dirty="0" smtClean="0">
                          <a:solidFill>
                            <a:srgbClr val="000000"/>
                          </a:solidFill>
                          <a:effectLst/>
                          <a:latin typeface="+mn-lt"/>
                        </a:rPr>
                        <a:t> </a:t>
                      </a:r>
                      <a:r>
                        <a:rPr lang="fr-FR" sz="1400" b="0" i="0" u="none" strike="noStrike" dirty="0" err="1" smtClean="0">
                          <a:solidFill>
                            <a:srgbClr val="000000"/>
                          </a:solidFill>
                          <a:effectLst/>
                          <a:latin typeface="+mn-lt"/>
                        </a:rPr>
                        <a:t>Kumar</a:t>
                      </a:r>
                      <a:r>
                        <a:rPr lang="fr-FR" sz="1400" b="0" i="0" u="none" strike="noStrike" dirty="0" smtClean="0">
                          <a:solidFill>
                            <a:srgbClr val="000000"/>
                          </a:solidFill>
                          <a:effectLst/>
                          <a:latin typeface="+mn-lt"/>
                        </a:rPr>
                        <a:t> pour l'entretien des bureaux et </a:t>
                      </a:r>
                      <a:r>
                        <a:rPr lang="fr-FR" sz="1400" b="0" i="0" u="none" strike="noStrike" dirty="0" err="1" smtClean="0">
                          <a:solidFill>
                            <a:srgbClr val="000000"/>
                          </a:solidFill>
                          <a:effectLst/>
                          <a:latin typeface="+mn-lt"/>
                        </a:rPr>
                        <a:t>Karunanidhi</a:t>
                      </a:r>
                      <a:r>
                        <a:rPr lang="fr-FR" sz="1400" b="0" i="0" u="none" strike="noStrike" dirty="0" smtClean="0">
                          <a:solidFill>
                            <a:srgbClr val="000000"/>
                          </a:solidFill>
                          <a:effectLst/>
                          <a:latin typeface="+mn-lt"/>
                        </a:rPr>
                        <a:t> pour la gestion des déchets</a:t>
                      </a:r>
                      <a:r>
                        <a:rPr lang="en-GB" sz="1400" b="0" i="0" u="none" strike="noStrike" dirty="0" smtClean="0">
                          <a:solidFill>
                            <a:srgbClr val="000000"/>
                          </a:solidFill>
                          <a:effectLst/>
                          <a:latin typeface="Calibri"/>
                        </a:rPr>
                        <a:t>.</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hMerge="1">
                  <a:txBody>
                    <a:bodyPr/>
                    <a:lstStyle/>
                    <a:p>
                      <a:endParaRPr lang="en-GB"/>
                    </a:p>
                  </a:txBody>
                  <a:tcPr/>
                </a:tc>
                <a:tc hMerge="1">
                  <a:txBody>
                    <a:bodyPr/>
                    <a:lstStyle/>
                    <a:p>
                      <a:pPr algn="l" fontAlgn="b"/>
                      <a:endParaRPr lang="en-GB" sz="1400" b="0" i="0" u="none" strike="noStrike">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fr-FR"/>
                    </a:p>
                  </a:txBody>
                  <a:tcPr marL="8780" marR="8780" marT="878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2481">
                <a:tc>
                  <a:txBody>
                    <a:bodyPr/>
                    <a:lstStyle/>
                    <a:p>
                      <a:pPr algn="ctr" fontAlgn="b"/>
                      <a:r>
                        <a:rPr lang="en-GB" sz="1400" b="1" i="0" u="none" strike="noStrike" dirty="0">
                          <a:solidFill>
                            <a:srgbClr val="000000"/>
                          </a:solidFill>
                          <a:effectLst/>
                          <a:latin typeface="Calibri"/>
                        </a:rPr>
                        <a:t>1 </a:t>
                      </a:r>
                      <a:r>
                        <a:rPr lang="en-GB" sz="1400" b="1" i="0" u="none" strike="noStrike" dirty="0" err="1" smtClean="0">
                          <a:solidFill>
                            <a:srgbClr val="000000"/>
                          </a:solidFill>
                          <a:effectLst/>
                          <a:latin typeface="Calibri"/>
                        </a:rPr>
                        <a:t>Octobre</a:t>
                      </a:r>
                      <a:r>
                        <a:rPr lang="en-GB" sz="1400" b="1" i="0" u="none" strike="noStrike" dirty="0" smtClean="0">
                          <a:solidFill>
                            <a:srgbClr val="000000"/>
                          </a:solidFill>
                          <a:effectLst/>
                          <a:latin typeface="Calibri"/>
                        </a:rPr>
                        <a:t> </a:t>
                      </a:r>
                      <a:r>
                        <a:rPr lang="en-GB" sz="1400" b="1" i="0" u="none" strike="noStrike" dirty="0">
                          <a:solidFill>
                            <a:srgbClr val="000000"/>
                          </a:solidFill>
                          <a:effectLst/>
                          <a:latin typeface="Calibri"/>
                        </a:rPr>
                        <a:t>2012</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err="1" smtClean="0">
                          <a:solidFill>
                            <a:srgbClr val="000000"/>
                          </a:solidFill>
                          <a:effectLst/>
                          <a:latin typeface="Calibri"/>
                        </a:rPr>
                        <a:t>Novembre</a:t>
                      </a:r>
                      <a:endParaRPr lang="en-GB" sz="1400" b="1"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err="1" smtClean="0">
                          <a:solidFill>
                            <a:srgbClr val="000000"/>
                          </a:solidFill>
                          <a:effectLst/>
                          <a:latin typeface="Calibri"/>
                        </a:rPr>
                        <a:t>Décembre</a:t>
                      </a:r>
                      <a:endParaRPr lang="en-GB" sz="1400" b="1"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a:solidFill>
                            <a:srgbClr val="000000"/>
                          </a:solidFill>
                          <a:effectLst/>
                          <a:latin typeface="Calibri"/>
                        </a:rPr>
                        <a:t>1 </a:t>
                      </a:r>
                      <a:r>
                        <a:rPr lang="en-GB" sz="1400" b="1" i="0" u="none" strike="noStrike" dirty="0" err="1" smtClean="0">
                          <a:solidFill>
                            <a:srgbClr val="000000"/>
                          </a:solidFill>
                          <a:effectLst/>
                          <a:latin typeface="Calibri"/>
                        </a:rPr>
                        <a:t>Janvier</a:t>
                      </a:r>
                      <a:r>
                        <a:rPr lang="en-GB" sz="1400" b="1" i="0" u="none" strike="noStrike" dirty="0" smtClean="0">
                          <a:solidFill>
                            <a:srgbClr val="000000"/>
                          </a:solidFill>
                          <a:effectLst/>
                          <a:latin typeface="Calibri"/>
                        </a:rPr>
                        <a:t> </a:t>
                      </a:r>
                      <a:r>
                        <a:rPr lang="en-GB" sz="1400" b="1" i="0" u="none" strike="noStrike" dirty="0">
                          <a:solidFill>
                            <a:srgbClr val="000000"/>
                          </a:solidFill>
                          <a:effectLst/>
                          <a:latin typeface="Calibri"/>
                        </a:rPr>
                        <a:t>2013</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GB" sz="1400" b="1" i="0" u="none" strike="noStrike" dirty="0" err="1" smtClean="0">
                          <a:solidFill>
                            <a:srgbClr val="000000"/>
                          </a:solidFill>
                          <a:effectLst/>
                          <a:latin typeface="Calibri"/>
                        </a:rPr>
                        <a:t>Février</a:t>
                      </a:r>
                      <a:endParaRPr lang="en-GB" sz="1400" b="1"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GB" sz="1400" b="1"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smtClean="0">
                          <a:solidFill>
                            <a:srgbClr val="000000"/>
                          </a:solidFill>
                          <a:effectLst/>
                          <a:latin typeface="Calibri"/>
                        </a:rPr>
                        <a:t>Mars</a:t>
                      </a:r>
                      <a:endParaRPr lang="en-GB" sz="1400" b="1"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err="1" smtClean="0">
                          <a:solidFill>
                            <a:srgbClr val="000000"/>
                          </a:solidFill>
                          <a:effectLst/>
                          <a:latin typeface="Calibri"/>
                        </a:rPr>
                        <a:t>Avril</a:t>
                      </a:r>
                      <a:endParaRPr lang="en-GB" sz="1400" b="1"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smtClean="0">
                          <a:solidFill>
                            <a:srgbClr val="000000"/>
                          </a:solidFill>
                          <a:effectLst/>
                          <a:latin typeface="Calibri"/>
                        </a:rPr>
                        <a:t>Mai</a:t>
                      </a:r>
                      <a:endParaRPr lang="en-GB" sz="1400" b="1"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3030181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numéro de diapositive 5"/>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B55476D-1163-4ABA-8E80-6C0A1396044C}" type="slidenum">
              <a:rPr lang="fr-FR" sz="1400"/>
              <a:pPr algn="r" eaLnBrk="1" hangingPunct="1"/>
              <a:t>3</a:t>
            </a:fld>
            <a:endParaRPr lang="fr-FR" sz="1400"/>
          </a:p>
        </p:txBody>
      </p:sp>
      <p:sp>
        <p:nvSpPr>
          <p:cNvPr id="4099" name="Rectangle 4"/>
          <p:cNvSpPr>
            <a:spLocks noGrp="1" noChangeArrowheads="1"/>
          </p:cNvSpPr>
          <p:nvPr>
            <p:ph type="title" idx="4294967295"/>
          </p:nvPr>
        </p:nvSpPr>
        <p:spPr>
          <a:xfrm>
            <a:off x="457200" y="274638"/>
            <a:ext cx="8229600" cy="944562"/>
          </a:xfrm>
          <a:gradFill rotWithShape="1">
            <a:gsLst>
              <a:gs pos="0">
                <a:srgbClr val="FFCC00"/>
              </a:gs>
              <a:gs pos="100000">
                <a:srgbClr val="FFF2BE"/>
              </a:gs>
            </a:gsLst>
            <a:lin ang="5400000" scaled="1"/>
          </a:gradFill>
          <a:extLst>
            <a:ext uri="{91240B29-F687-4F45-9708-019B960494DF}">
              <a14:hiddenLine xmlns:a14="http://schemas.microsoft.com/office/drawing/2010/main" xmlns="" w="9525" cap="flat" cmpd="sng" algn="ctr">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ormAutofit fontScale="90000"/>
          </a:bodyPr>
          <a:lstStyle/>
          <a:p>
            <a:pPr eaLnBrk="1" hangingPunct="1"/>
            <a:r>
              <a:rPr lang="en-US" sz="2800" dirty="0" err="1" smtClean="0"/>
              <a:t>Partie</a:t>
            </a:r>
            <a:r>
              <a:rPr lang="en-US" sz="2800" dirty="0" smtClean="0"/>
              <a:t> n° 1: Rappels </a:t>
            </a:r>
            <a:r>
              <a:rPr lang="en-US" sz="2800" dirty="0" err="1" smtClean="0"/>
              <a:t>sur</a:t>
            </a:r>
            <a:r>
              <a:rPr lang="en-US" sz="2800" dirty="0" smtClean="0"/>
              <a:t> le project </a:t>
            </a:r>
            <a:br>
              <a:rPr lang="en-US" sz="2800" dirty="0" smtClean="0"/>
            </a:br>
            <a:r>
              <a:rPr lang="en-US" sz="2800" dirty="0" err="1" smtClean="0"/>
              <a:t>L’idée</a:t>
            </a:r>
            <a:r>
              <a:rPr lang="en-US" sz="2800" dirty="0" smtClean="0"/>
              <a:t> </a:t>
            </a:r>
            <a:r>
              <a:rPr lang="en-US" sz="2800" dirty="0" err="1" smtClean="0"/>
              <a:t>est</a:t>
            </a:r>
            <a:r>
              <a:rPr lang="en-US" sz="2800" dirty="0" smtClean="0"/>
              <a:t> née le 27 </a:t>
            </a:r>
            <a:r>
              <a:rPr lang="en-US" sz="2800" dirty="0" err="1" smtClean="0"/>
              <a:t>Décembre</a:t>
            </a:r>
            <a:r>
              <a:rPr lang="en-US" sz="2800" dirty="0" smtClean="0"/>
              <a:t> 2004 </a:t>
            </a:r>
            <a:endParaRPr lang="fr-FR" sz="2800" dirty="0" smtClean="0"/>
          </a:p>
        </p:txBody>
      </p:sp>
      <p:sp>
        <p:nvSpPr>
          <p:cNvPr id="4100" name="Rectangle 5"/>
          <p:cNvSpPr>
            <a:spLocks noGrp="1" noChangeArrowheads="1"/>
          </p:cNvSpPr>
          <p:nvPr>
            <p:ph type="body" idx="4294967295"/>
          </p:nvPr>
        </p:nvSpPr>
        <p:spPr>
          <a:xfrm>
            <a:off x="443345" y="1228099"/>
            <a:ext cx="5770563" cy="4525963"/>
          </a:xfrm>
        </p:spPr>
        <p:txBody>
          <a:bodyPr>
            <a:normAutofit fontScale="92500" lnSpcReduction="20000"/>
          </a:bodyPr>
          <a:lstStyle/>
          <a:p>
            <a:pPr eaLnBrk="1" hangingPunct="1">
              <a:lnSpc>
                <a:spcPct val="150000"/>
              </a:lnSpc>
              <a:spcBef>
                <a:spcPct val="0"/>
              </a:spcBef>
            </a:pPr>
            <a:r>
              <a:rPr lang="fr-FR" sz="2400" dirty="0" smtClean="0">
                <a:solidFill>
                  <a:srgbClr val="007A00"/>
                </a:solidFill>
              </a:rPr>
              <a:t>Origines de  l’Association “</a:t>
            </a:r>
            <a:r>
              <a:rPr lang="fr-FR" sz="2400" dirty="0" err="1" smtClean="0">
                <a:solidFill>
                  <a:srgbClr val="007A00"/>
                </a:solidFill>
              </a:rPr>
              <a:t>Friend</a:t>
            </a:r>
            <a:r>
              <a:rPr lang="fr-FR" sz="2400" dirty="0" smtClean="0">
                <a:solidFill>
                  <a:srgbClr val="007A00"/>
                </a:solidFill>
              </a:rPr>
              <a:t> in </a:t>
            </a:r>
            <a:r>
              <a:rPr lang="fr-FR" sz="2400" dirty="0" err="1" smtClean="0">
                <a:solidFill>
                  <a:srgbClr val="007A00"/>
                </a:solidFill>
              </a:rPr>
              <a:t>Need</a:t>
            </a:r>
            <a:r>
              <a:rPr lang="fr-FR" sz="2400" dirty="0" smtClean="0">
                <a:solidFill>
                  <a:srgbClr val="007A00"/>
                </a:solidFill>
              </a:rPr>
              <a:t>” : </a:t>
            </a:r>
            <a:r>
              <a:rPr lang="fr-FR" sz="2400" dirty="0" smtClean="0"/>
              <a:t>Créée après le Tsunami de décembre 2004</a:t>
            </a:r>
          </a:p>
          <a:p>
            <a:pPr eaLnBrk="1" hangingPunct="1">
              <a:lnSpc>
                <a:spcPct val="150000"/>
              </a:lnSpc>
              <a:spcBef>
                <a:spcPct val="0"/>
              </a:spcBef>
            </a:pPr>
            <a:r>
              <a:rPr lang="fr-FR" sz="2400" dirty="0" smtClean="0"/>
              <a:t>Pour </a:t>
            </a:r>
            <a:r>
              <a:rPr lang="fr-FR" sz="2400" dirty="0" smtClean="0">
                <a:solidFill>
                  <a:srgbClr val="007A00"/>
                </a:solidFill>
              </a:rPr>
              <a:t>réhabiliter</a:t>
            </a:r>
            <a:r>
              <a:rPr lang="fr-FR" sz="2400" dirty="0" smtClean="0"/>
              <a:t> un village de pêcheurs en Inde </a:t>
            </a:r>
            <a:r>
              <a:rPr lang="fr-FR" sz="2400" dirty="0" smtClean="0">
                <a:solidFill>
                  <a:srgbClr val="007A00"/>
                </a:solidFill>
              </a:rPr>
              <a:t>significativement affecté par le tsunami</a:t>
            </a:r>
            <a:r>
              <a:rPr lang="fr-FR" sz="2400" dirty="0" smtClean="0"/>
              <a:t>; et</a:t>
            </a:r>
          </a:p>
          <a:p>
            <a:pPr>
              <a:lnSpc>
                <a:spcPct val="150000"/>
              </a:lnSpc>
              <a:spcBef>
                <a:spcPct val="0"/>
              </a:spcBef>
            </a:pPr>
            <a:r>
              <a:rPr lang="fr-FR" sz="2400" dirty="0" smtClean="0">
                <a:solidFill>
                  <a:srgbClr val="007A00"/>
                </a:solidFill>
              </a:rPr>
              <a:t>Travailler en vue d'assurer la sécurité économique et sociale </a:t>
            </a:r>
            <a:r>
              <a:rPr lang="fr-FR" sz="2400" dirty="0" smtClean="0"/>
              <a:t>pour les villageois,</a:t>
            </a:r>
          </a:p>
          <a:p>
            <a:pPr>
              <a:lnSpc>
                <a:spcPct val="150000"/>
              </a:lnSpc>
              <a:spcBef>
                <a:spcPct val="0"/>
              </a:spcBef>
            </a:pPr>
            <a:r>
              <a:rPr lang="fr-FR" sz="2400" dirty="0" smtClean="0"/>
              <a:t>en mettant en œuvre une série de </a:t>
            </a:r>
            <a:r>
              <a:rPr lang="fr-FR" sz="2400" dirty="0" smtClean="0">
                <a:solidFill>
                  <a:srgbClr val="007A00"/>
                </a:solidFill>
              </a:rPr>
              <a:t>projets </a:t>
            </a:r>
            <a:r>
              <a:rPr lang="fr-FR" sz="2400" dirty="0" smtClean="0"/>
              <a:t>de développement</a:t>
            </a:r>
            <a:r>
              <a:rPr lang="fr-FR" sz="2400" dirty="0" smtClean="0">
                <a:solidFill>
                  <a:srgbClr val="007A00"/>
                </a:solidFill>
              </a:rPr>
              <a:t>;</a:t>
            </a:r>
          </a:p>
          <a:p>
            <a:pPr>
              <a:lnSpc>
                <a:spcPct val="150000"/>
              </a:lnSpc>
              <a:spcBef>
                <a:spcPct val="0"/>
              </a:spcBef>
            </a:pPr>
            <a:r>
              <a:rPr lang="fr-FR" sz="2400" dirty="0" smtClean="0"/>
              <a:t>Au sein d’une</a:t>
            </a:r>
            <a:r>
              <a:rPr lang="fr-FR" sz="2400" dirty="0" smtClean="0">
                <a:solidFill>
                  <a:srgbClr val="0066FF"/>
                </a:solidFill>
              </a:rPr>
              <a:t> </a:t>
            </a:r>
            <a:r>
              <a:rPr lang="fr-FR" sz="2400" dirty="0" smtClean="0">
                <a:solidFill>
                  <a:srgbClr val="007A00"/>
                </a:solidFill>
              </a:rPr>
              <a:t>collaboration Franco-Indienne.</a:t>
            </a:r>
          </a:p>
        </p:txBody>
      </p:sp>
      <p:pic>
        <p:nvPicPr>
          <p:cNvPr id="6" name="Picture 4" descr="C:\Documents and Settings\ramani\Mes documents\tsunami\Photos\actions in Kameshwaram2007\Photo 40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4237029"/>
            <a:ext cx="2667000" cy="1999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xmlns="" val="4189870325"/>
              </p:ext>
            </p:extLst>
          </p:nvPr>
        </p:nvGraphicFramePr>
        <p:xfrm>
          <a:off x="6021746" y="1219199"/>
          <a:ext cx="2665054" cy="1996613"/>
        </p:xfrm>
        <a:graphic>
          <a:graphicData uri="http://schemas.openxmlformats.org/presentationml/2006/ole">
            <p:oleObj spid="_x0000_s1116" r:id="rId5" imgW="9476190" imgH="7104762" progId="">
              <p:embed/>
            </p:oleObj>
          </a:graphicData>
        </a:graphic>
      </p:graphicFrame>
      <p:pic>
        <p:nvPicPr>
          <p:cNvPr id="8" name="Picture 15" descr="F:\Shyama\FIN-tsunami-Apr2013\FIN Trust Admin\FIN-Logo -good.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81800" y="3255818"/>
            <a:ext cx="1295401" cy="9812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69653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539159"/>
          </a:xfrm>
          <a:solidFill>
            <a:srgbClr val="FFFFB7"/>
          </a:solidFill>
          <a:effectLst>
            <a:glow rad="139700">
              <a:srgbClr val="00FF00">
                <a:alpha val="40000"/>
              </a:srgbClr>
            </a:glow>
            <a:softEdge rad="31750"/>
          </a:effectLst>
        </p:spPr>
        <p:txBody>
          <a:bodyPr vert="horz" lIns="91440" tIns="45720" rIns="91440" bIns="45720" rtlCol="0" anchor="ctr">
            <a:normAutofit fontScale="90000"/>
          </a:bodyPr>
          <a:lstStyle/>
          <a:p>
            <a:r>
              <a:rPr lang="fr-FR" sz="2400" dirty="0" smtClean="0"/>
              <a:t>Comment </a:t>
            </a:r>
            <a:r>
              <a:rPr lang="fr-FR" sz="2400" dirty="0"/>
              <a:t>nos collaborateurs nous ont aidés </a:t>
            </a:r>
            <a:r>
              <a:rPr lang="fr-FR" sz="2400" dirty="0" smtClean="0"/>
              <a:t>– Nombreux mercis </a:t>
            </a:r>
            <a:r>
              <a:rPr lang="fr-FR" sz="2400" dirty="0"/>
              <a:t>à leur </a:t>
            </a:r>
            <a:r>
              <a:rPr lang="fr-FR" sz="2400" dirty="0" smtClean="0"/>
              <a:t>témoigner </a:t>
            </a:r>
            <a:r>
              <a:rPr lang="en-GB" sz="2400" dirty="0" smtClean="0"/>
              <a:t>!</a:t>
            </a:r>
            <a:endParaRPr lang="en-GB" sz="2400" dirty="0"/>
          </a:p>
        </p:txBody>
      </p:sp>
      <p:sp>
        <p:nvSpPr>
          <p:cNvPr id="3" name="Slide Number Placeholder 2"/>
          <p:cNvSpPr>
            <a:spLocks noGrp="1"/>
          </p:cNvSpPr>
          <p:nvPr>
            <p:ph type="sldNum" sz="quarter" idx="12"/>
          </p:nvPr>
        </p:nvSpPr>
        <p:spPr/>
        <p:txBody>
          <a:bodyPr/>
          <a:lstStyle/>
          <a:p>
            <a:fld id="{84EBCB00-DEE3-41B3-9EE3-2FB0BBE93007}" type="slidenum">
              <a:rPr lang="en-GB" smtClean="0"/>
              <a:pPr/>
              <a:t>30</a:t>
            </a:fld>
            <a:endParaRPr lang="en-GB"/>
          </a:p>
        </p:txBody>
      </p:sp>
      <p:pic>
        <p:nvPicPr>
          <p:cNvPr id="5" name="Picture 3" descr="C:\Users\Shyama\Desktop\2013\Bharathi tea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0157" y="3630313"/>
            <a:ext cx="4190999" cy="252114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descr="UD_tea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03786" y="3276600"/>
            <a:ext cx="3464881" cy="2572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ed Rectangular Callout 3"/>
          <p:cNvSpPr/>
          <p:nvPr/>
        </p:nvSpPr>
        <p:spPr>
          <a:xfrm rot="333710">
            <a:off x="535690" y="1229876"/>
            <a:ext cx="2510467" cy="2284156"/>
          </a:xfrm>
          <a:prstGeom prst="wedgeRoundRectCallout">
            <a:avLst/>
          </a:prstGeom>
          <a:solidFill>
            <a:srgbClr val="99CCFF"/>
          </a:solidFill>
          <a:effectLst>
            <a:glow rad="139700">
              <a:srgbClr val="FFE5F6">
                <a:alpha val="40000"/>
              </a:srgbClr>
            </a:glow>
            <a:softEdge rad="31750"/>
          </a:effectLst>
        </p:spPr>
        <p:txBody>
          <a:bodyPr vert="horz" lIns="91440" tIns="45720" rIns="91440" bIns="45720" rtlCol="0" anchor="ctr">
            <a:normAutofit fontScale="92500" lnSpcReduction="10000"/>
          </a:bodyPr>
          <a:lstStyle/>
          <a:p>
            <a:pPr algn="ctr">
              <a:spcBef>
                <a:spcPct val="0"/>
              </a:spcBef>
            </a:pPr>
            <a:r>
              <a:rPr lang="fr-FR" sz="2100" dirty="0">
                <a:latin typeface="+mj-lt"/>
                <a:ea typeface="+mj-ea"/>
                <a:cs typeface="+mj-cs"/>
              </a:rPr>
              <a:t>L'équipe </a:t>
            </a:r>
            <a:r>
              <a:rPr lang="fr-FR" sz="2100" dirty="0" err="1">
                <a:latin typeface="+mj-lt"/>
                <a:ea typeface="+mj-ea"/>
                <a:cs typeface="+mj-cs"/>
              </a:rPr>
              <a:t>Bharathi</a:t>
            </a:r>
            <a:r>
              <a:rPr lang="fr-FR" sz="2100" dirty="0">
                <a:latin typeface="+mj-lt"/>
                <a:ea typeface="+mj-ea"/>
                <a:cs typeface="+mj-cs"/>
              </a:rPr>
              <a:t> a</a:t>
            </a:r>
            <a:r>
              <a:rPr lang="fr-FR" sz="2100" dirty="0" smtClean="0">
                <a:latin typeface="+mj-lt"/>
                <a:ea typeface="+mj-ea"/>
                <a:cs typeface="+mj-cs"/>
              </a:rPr>
              <a:t> </a:t>
            </a:r>
            <a:r>
              <a:rPr lang="fr-FR" sz="2100" dirty="0">
                <a:latin typeface="+mj-lt"/>
                <a:ea typeface="+mj-ea"/>
                <a:cs typeface="+mj-cs"/>
              </a:rPr>
              <a:t>mobilisé des fonds </a:t>
            </a:r>
            <a:r>
              <a:rPr lang="fr-FR" sz="2100" dirty="0" smtClean="0">
                <a:latin typeface="+mj-lt"/>
                <a:ea typeface="+mj-ea"/>
                <a:cs typeface="+mj-cs"/>
              </a:rPr>
              <a:t>pour </a:t>
            </a:r>
            <a:r>
              <a:rPr lang="fr-FR" sz="2100" dirty="0">
                <a:latin typeface="+mj-lt"/>
                <a:ea typeface="+mj-ea"/>
                <a:cs typeface="+mj-cs"/>
              </a:rPr>
              <a:t>23 ménages en 2 mois.</a:t>
            </a:r>
          </a:p>
          <a:p>
            <a:pPr algn="ctr">
              <a:spcBef>
                <a:spcPct val="0"/>
              </a:spcBef>
            </a:pPr>
            <a:r>
              <a:rPr lang="fr-FR" sz="2100" dirty="0">
                <a:latin typeface="+mj-lt"/>
                <a:ea typeface="+mj-ea"/>
                <a:cs typeface="+mj-cs"/>
              </a:rPr>
              <a:t>  Ils </a:t>
            </a:r>
            <a:r>
              <a:rPr lang="fr-FR" sz="2100" dirty="0" smtClean="0">
                <a:latin typeface="+mj-lt"/>
                <a:ea typeface="+mj-ea"/>
                <a:cs typeface="+mj-cs"/>
              </a:rPr>
              <a:t>sont des communicants </a:t>
            </a:r>
            <a:r>
              <a:rPr lang="fr-FR" sz="2100" dirty="0">
                <a:latin typeface="+mj-lt"/>
                <a:ea typeface="+mj-ea"/>
                <a:cs typeface="+mj-cs"/>
              </a:rPr>
              <a:t>très </a:t>
            </a:r>
            <a:r>
              <a:rPr lang="fr-FR" sz="2100" dirty="0" smtClean="0">
                <a:latin typeface="+mj-lt"/>
                <a:ea typeface="+mj-ea"/>
                <a:cs typeface="+mj-cs"/>
              </a:rPr>
              <a:t>efficaces </a:t>
            </a:r>
            <a:r>
              <a:rPr lang="en-GB" sz="2100" dirty="0" smtClean="0">
                <a:latin typeface="+mj-lt"/>
                <a:ea typeface="+mj-ea"/>
                <a:cs typeface="+mj-cs"/>
              </a:rPr>
              <a:t>! </a:t>
            </a:r>
            <a:endParaRPr lang="en-GB" sz="2100" dirty="0" smtClean="0">
              <a:solidFill>
                <a:schemeClr val="tx1"/>
              </a:solidFill>
              <a:latin typeface="+mj-lt"/>
              <a:ea typeface="+mj-ea"/>
              <a:cs typeface="+mj-cs"/>
            </a:endParaRPr>
          </a:p>
          <a:p>
            <a:pPr algn="ctr">
              <a:spcBef>
                <a:spcPct val="0"/>
              </a:spcBef>
            </a:pPr>
            <a:endParaRPr lang="en-GB" sz="2400" dirty="0">
              <a:solidFill>
                <a:schemeClr val="tx1"/>
              </a:solidFill>
              <a:latin typeface="+mj-lt"/>
              <a:ea typeface="+mj-ea"/>
              <a:cs typeface="+mj-cs"/>
            </a:endParaRPr>
          </a:p>
        </p:txBody>
      </p:sp>
      <p:sp>
        <p:nvSpPr>
          <p:cNvPr id="8" name="Rounded Rectangular Callout 7"/>
          <p:cNvSpPr/>
          <p:nvPr/>
        </p:nvSpPr>
        <p:spPr>
          <a:xfrm rot="20542187">
            <a:off x="4259809" y="1072870"/>
            <a:ext cx="3103007" cy="2445130"/>
          </a:xfrm>
          <a:prstGeom prst="wedgeRoundRectCallout">
            <a:avLst/>
          </a:prstGeom>
          <a:solidFill>
            <a:schemeClr val="bg2">
              <a:lumMod val="90000"/>
            </a:schemeClr>
          </a:solidFill>
          <a:effectLst>
            <a:glow rad="139700">
              <a:srgbClr val="FFE5F6">
                <a:alpha val="40000"/>
              </a:srgbClr>
            </a:glow>
            <a:softEdge rad="31750"/>
          </a:effectLst>
        </p:spPr>
        <p:txBody>
          <a:bodyPr vert="horz" lIns="91440" tIns="45720" rIns="91440" bIns="45720" rtlCol="0" anchor="ctr">
            <a:noAutofit/>
          </a:bodyPr>
          <a:lstStyle/>
          <a:p>
            <a:pPr algn="ctr">
              <a:spcBef>
                <a:spcPct val="0"/>
              </a:spcBef>
            </a:pPr>
            <a:r>
              <a:rPr lang="fr-FR" sz="1900" dirty="0">
                <a:latin typeface="+mj-lt"/>
                <a:ea typeface="+mj-ea"/>
                <a:cs typeface="+mj-cs"/>
              </a:rPr>
              <a:t>Nous avons 19 donateurs, ce qui nous donne 19 * 6 = 114 € = 7900 INR! Il s'agit d'une grande aide </a:t>
            </a:r>
            <a:r>
              <a:rPr lang="fr-FR" sz="1900" dirty="0" smtClean="0">
                <a:latin typeface="+mj-lt"/>
                <a:ea typeface="+mj-ea"/>
                <a:cs typeface="+mj-cs"/>
              </a:rPr>
              <a:t>– cela  </a:t>
            </a:r>
            <a:r>
              <a:rPr lang="fr-FR" sz="1900" dirty="0">
                <a:latin typeface="+mj-lt"/>
                <a:ea typeface="+mj-ea"/>
                <a:cs typeface="+mj-cs"/>
              </a:rPr>
              <a:t>paie </a:t>
            </a:r>
            <a:r>
              <a:rPr lang="fr-FR" sz="1900" dirty="0" smtClean="0">
                <a:latin typeface="+mj-lt"/>
                <a:ea typeface="+mj-ea"/>
                <a:cs typeface="+mj-cs"/>
              </a:rPr>
              <a:t>les aides-maçon (*)! </a:t>
            </a:r>
            <a:r>
              <a:rPr lang="fr-FR" sz="1900" dirty="0">
                <a:latin typeface="+mj-lt"/>
                <a:ea typeface="+mj-ea"/>
                <a:cs typeface="+mj-cs"/>
              </a:rPr>
              <a:t>Notre objectif, en 2013, est ramener cette valeur à 300</a:t>
            </a:r>
            <a:r>
              <a:rPr lang="en-GB" sz="1900" dirty="0" smtClean="0">
                <a:solidFill>
                  <a:schemeClr val="tx1"/>
                </a:solidFill>
                <a:latin typeface="+mj-lt"/>
                <a:ea typeface="+mj-ea"/>
                <a:cs typeface="+mj-cs"/>
              </a:rPr>
              <a:t>! </a:t>
            </a:r>
            <a:endParaRPr lang="en-GB" sz="1900" dirty="0">
              <a:solidFill>
                <a:schemeClr val="tx1"/>
              </a:solidFill>
              <a:latin typeface="+mj-lt"/>
              <a:ea typeface="+mj-ea"/>
              <a:cs typeface="+mj-cs"/>
            </a:endParaRPr>
          </a:p>
        </p:txBody>
      </p:sp>
      <p:sp>
        <p:nvSpPr>
          <p:cNvPr id="9" name="TextBox 8"/>
          <p:cNvSpPr txBox="1"/>
          <p:nvPr/>
        </p:nvSpPr>
        <p:spPr>
          <a:xfrm>
            <a:off x="3150938" y="6323814"/>
            <a:ext cx="5211067" cy="369332"/>
          </a:xfrm>
          <a:prstGeom prst="rect">
            <a:avLst/>
          </a:prstGeom>
          <a:noFill/>
        </p:spPr>
        <p:txBody>
          <a:bodyPr wrap="square" rtlCol="0">
            <a:spAutoFit/>
          </a:bodyPr>
          <a:lstStyle/>
          <a:p>
            <a:r>
              <a:rPr lang="en-GB" dirty="0" smtClean="0"/>
              <a:t>(*)</a:t>
            </a:r>
            <a:r>
              <a:rPr lang="fr-FR" dirty="0" smtClean="0"/>
              <a:t> </a:t>
            </a:r>
            <a:r>
              <a:rPr lang="fr-FR" dirty="0"/>
              <a:t>Le salaire d'un maçon est 500-700 INR par jour</a:t>
            </a:r>
            <a:r>
              <a:rPr lang="en-GB" dirty="0" smtClean="0"/>
              <a:t>.</a:t>
            </a:r>
            <a:endParaRPr lang="en-GB" dirty="0"/>
          </a:p>
        </p:txBody>
      </p:sp>
    </p:spTree>
    <p:extLst>
      <p:ext uri="{BB962C8B-B14F-4D97-AF65-F5344CB8AC3E}">
        <p14:creationId xmlns:p14="http://schemas.microsoft.com/office/powerpoint/2010/main" xmlns="" val="1666715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3200" dirty="0" err="1" smtClean="0"/>
              <a:t>Activités</a:t>
            </a:r>
            <a:r>
              <a:rPr lang="en-GB" sz="3200" dirty="0" smtClean="0"/>
              <a:t> </a:t>
            </a:r>
            <a:r>
              <a:rPr lang="en-GB" sz="3200" dirty="0" err="1" smtClean="0"/>
              <a:t>actuelles</a:t>
            </a:r>
            <a:endParaRPr lang="en-GB" sz="3200" dirty="0"/>
          </a:p>
        </p:txBody>
      </p:sp>
      <p:pic>
        <p:nvPicPr>
          <p:cNvPr id="4098" name="Picture 2" descr="C:\Users\Shyama\Documents\FIN-tsunami-Apr2013\Photos\Paranjothi's-car-jan20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3124200"/>
            <a:ext cx="1981200" cy="1485900"/>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Shyama\Dropbox\Things to add to comps\Friend in Need\photos annual report FIN\danalakshmi house.compost 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23182" y="3276600"/>
            <a:ext cx="2113936" cy="15854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84EBCB00-DEE3-41B3-9EE3-2FB0BBE93007}" type="slidenum">
              <a:rPr lang="en-GB" smtClean="0"/>
              <a:pPr/>
              <a:t>31</a:t>
            </a:fld>
            <a:endParaRPr lang="en-GB" dirty="0"/>
          </a:p>
        </p:txBody>
      </p:sp>
      <p:pic>
        <p:nvPicPr>
          <p:cNvPr id="1026" name="Picture 2" descr="https://encrypted-tbn3.gstatic.com/images?q=tbn:ANd9GcTPqe4gTRPeccnM2107_i2dubBE7Lf3Fxu6lBqrlmAWrnuFK93zn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4932623"/>
            <a:ext cx="2619375" cy="174307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94350" y="1387331"/>
            <a:ext cx="1371600" cy="18892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Freeform 3"/>
          <p:cNvSpPr/>
          <p:nvPr/>
        </p:nvSpPr>
        <p:spPr>
          <a:xfrm>
            <a:off x="3628028" y="2921135"/>
            <a:ext cx="3188408" cy="2008032"/>
          </a:xfrm>
          <a:custGeom>
            <a:avLst/>
            <a:gdLst>
              <a:gd name="connsiteX0" fmla="*/ 1040954 w 3188408"/>
              <a:gd name="connsiteY0" fmla="*/ 29883 h 2008032"/>
              <a:gd name="connsiteX1" fmla="*/ 528336 w 3188408"/>
              <a:gd name="connsiteY1" fmla="*/ 71447 h 2008032"/>
              <a:gd name="connsiteX2" fmla="*/ 459063 w 3188408"/>
              <a:gd name="connsiteY2" fmla="*/ 99156 h 2008032"/>
              <a:gd name="connsiteX3" fmla="*/ 362081 w 3188408"/>
              <a:gd name="connsiteY3" fmla="*/ 196138 h 2008032"/>
              <a:gd name="connsiteX4" fmla="*/ 168117 w 3188408"/>
              <a:gd name="connsiteY4" fmla="*/ 362392 h 2008032"/>
              <a:gd name="connsiteX5" fmla="*/ 84990 w 3188408"/>
              <a:gd name="connsiteY5" fmla="*/ 473229 h 2008032"/>
              <a:gd name="connsiteX6" fmla="*/ 15717 w 3188408"/>
              <a:gd name="connsiteY6" fmla="*/ 681047 h 2008032"/>
              <a:gd name="connsiteX7" fmla="*/ 84990 w 3188408"/>
              <a:gd name="connsiteY7" fmla="*/ 1193665 h 2008032"/>
              <a:gd name="connsiteX8" fmla="*/ 181972 w 3188408"/>
              <a:gd name="connsiteY8" fmla="*/ 1304501 h 2008032"/>
              <a:gd name="connsiteX9" fmla="*/ 375936 w 3188408"/>
              <a:gd name="connsiteY9" fmla="*/ 1470756 h 2008032"/>
              <a:gd name="connsiteX10" fmla="*/ 542190 w 3188408"/>
              <a:gd name="connsiteY10" fmla="*/ 1637010 h 2008032"/>
              <a:gd name="connsiteX11" fmla="*/ 736154 w 3188408"/>
              <a:gd name="connsiteY11" fmla="*/ 1747847 h 2008032"/>
              <a:gd name="connsiteX12" fmla="*/ 805427 w 3188408"/>
              <a:gd name="connsiteY12" fmla="*/ 1803265 h 2008032"/>
              <a:gd name="connsiteX13" fmla="*/ 874699 w 3188408"/>
              <a:gd name="connsiteY13" fmla="*/ 1844829 h 2008032"/>
              <a:gd name="connsiteX14" fmla="*/ 916263 w 3188408"/>
              <a:gd name="connsiteY14" fmla="*/ 1886392 h 2008032"/>
              <a:gd name="connsiteX15" fmla="*/ 999390 w 3188408"/>
              <a:gd name="connsiteY15" fmla="*/ 1914101 h 2008032"/>
              <a:gd name="connsiteX16" fmla="*/ 1886081 w 3188408"/>
              <a:gd name="connsiteY16" fmla="*/ 1914101 h 2008032"/>
              <a:gd name="connsiteX17" fmla="*/ 1927645 w 3188408"/>
              <a:gd name="connsiteY17" fmla="*/ 1886392 h 2008032"/>
              <a:gd name="connsiteX18" fmla="*/ 1983063 w 3188408"/>
              <a:gd name="connsiteY18" fmla="*/ 1872538 h 2008032"/>
              <a:gd name="connsiteX19" fmla="*/ 2024627 w 3188408"/>
              <a:gd name="connsiteY19" fmla="*/ 1817120 h 2008032"/>
              <a:gd name="connsiteX20" fmla="*/ 2093899 w 3188408"/>
              <a:gd name="connsiteY20" fmla="*/ 1789410 h 2008032"/>
              <a:gd name="connsiteX21" fmla="*/ 2177027 w 3188408"/>
              <a:gd name="connsiteY21" fmla="*/ 1747847 h 2008032"/>
              <a:gd name="connsiteX22" fmla="*/ 2218590 w 3188408"/>
              <a:gd name="connsiteY22" fmla="*/ 1720138 h 2008032"/>
              <a:gd name="connsiteX23" fmla="*/ 2260154 w 3188408"/>
              <a:gd name="connsiteY23" fmla="*/ 1706283 h 2008032"/>
              <a:gd name="connsiteX24" fmla="*/ 2357136 w 3188408"/>
              <a:gd name="connsiteY24" fmla="*/ 1637010 h 2008032"/>
              <a:gd name="connsiteX25" fmla="*/ 2634227 w 3188408"/>
              <a:gd name="connsiteY25" fmla="*/ 1526174 h 2008032"/>
              <a:gd name="connsiteX26" fmla="*/ 2814336 w 3188408"/>
              <a:gd name="connsiteY26" fmla="*/ 1401483 h 2008032"/>
              <a:gd name="connsiteX27" fmla="*/ 2925172 w 3188408"/>
              <a:gd name="connsiteY27" fmla="*/ 1318356 h 2008032"/>
              <a:gd name="connsiteX28" fmla="*/ 3063717 w 3188408"/>
              <a:gd name="connsiteY28" fmla="*/ 1235229 h 2008032"/>
              <a:gd name="connsiteX29" fmla="*/ 3146845 w 3188408"/>
              <a:gd name="connsiteY29" fmla="*/ 1138247 h 2008032"/>
              <a:gd name="connsiteX30" fmla="*/ 3174554 w 3188408"/>
              <a:gd name="connsiteY30" fmla="*/ 1041265 h 2008032"/>
              <a:gd name="connsiteX31" fmla="*/ 3188408 w 3188408"/>
              <a:gd name="connsiteY31" fmla="*/ 999701 h 2008032"/>
              <a:gd name="connsiteX32" fmla="*/ 3160699 w 3188408"/>
              <a:gd name="connsiteY32" fmla="*/ 514792 h 2008032"/>
              <a:gd name="connsiteX33" fmla="*/ 3105281 w 3188408"/>
              <a:gd name="connsiteY33" fmla="*/ 403956 h 2008032"/>
              <a:gd name="connsiteX34" fmla="*/ 3063717 w 3188408"/>
              <a:gd name="connsiteY34" fmla="*/ 362392 h 2008032"/>
              <a:gd name="connsiteX35" fmla="*/ 3022154 w 3188408"/>
              <a:gd name="connsiteY35" fmla="*/ 348538 h 2008032"/>
              <a:gd name="connsiteX36" fmla="*/ 2911317 w 3188408"/>
              <a:gd name="connsiteY36" fmla="*/ 279265 h 2008032"/>
              <a:gd name="connsiteX37" fmla="*/ 2786627 w 3188408"/>
              <a:gd name="connsiteY37" fmla="*/ 196138 h 2008032"/>
              <a:gd name="connsiteX38" fmla="*/ 2648081 w 3188408"/>
              <a:gd name="connsiteY38" fmla="*/ 182283 h 2008032"/>
              <a:gd name="connsiteX39" fmla="*/ 2495681 w 3188408"/>
              <a:gd name="connsiteY39" fmla="*/ 140720 h 2008032"/>
              <a:gd name="connsiteX40" fmla="*/ 2218590 w 3188408"/>
              <a:gd name="connsiteY40" fmla="*/ 126865 h 2008032"/>
              <a:gd name="connsiteX41" fmla="*/ 1789099 w 3188408"/>
              <a:gd name="connsiteY41" fmla="*/ 113010 h 2008032"/>
              <a:gd name="connsiteX42" fmla="*/ 1678263 w 3188408"/>
              <a:gd name="connsiteY42" fmla="*/ 99156 h 2008032"/>
              <a:gd name="connsiteX43" fmla="*/ 1608990 w 3188408"/>
              <a:gd name="connsiteY43" fmla="*/ 85301 h 2008032"/>
              <a:gd name="connsiteX44" fmla="*/ 1442736 w 3188408"/>
              <a:gd name="connsiteY44" fmla="*/ 71447 h 2008032"/>
              <a:gd name="connsiteX45" fmla="*/ 1387317 w 3188408"/>
              <a:gd name="connsiteY45" fmla="*/ 43738 h 2008032"/>
              <a:gd name="connsiteX46" fmla="*/ 1345754 w 3188408"/>
              <a:gd name="connsiteY46" fmla="*/ 2174 h 2008032"/>
              <a:gd name="connsiteX47" fmla="*/ 999390 w 3188408"/>
              <a:gd name="connsiteY47" fmla="*/ 16029 h 2008032"/>
              <a:gd name="connsiteX48" fmla="*/ 971681 w 3188408"/>
              <a:gd name="connsiteY48" fmla="*/ 57592 h 200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88408" h="2008032">
                <a:moveTo>
                  <a:pt x="1040954" y="29883"/>
                </a:moveTo>
                <a:cubicBezTo>
                  <a:pt x="820494" y="38048"/>
                  <a:pt x="713490" y="22073"/>
                  <a:pt x="528336" y="71447"/>
                </a:cubicBezTo>
                <a:cubicBezTo>
                  <a:pt x="504306" y="77855"/>
                  <a:pt x="482154" y="89920"/>
                  <a:pt x="459063" y="99156"/>
                </a:cubicBezTo>
                <a:cubicBezTo>
                  <a:pt x="426736" y="131483"/>
                  <a:pt x="400120" y="170778"/>
                  <a:pt x="362081" y="196138"/>
                </a:cubicBezTo>
                <a:cubicBezTo>
                  <a:pt x="272191" y="256065"/>
                  <a:pt x="244905" y="266406"/>
                  <a:pt x="168117" y="362392"/>
                </a:cubicBezTo>
                <a:cubicBezTo>
                  <a:pt x="159270" y="373451"/>
                  <a:pt x="97021" y="447162"/>
                  <a:pt x="84990" y="473229"/>
                </a:cubicBezTo>
                <a:cubicBezTo>
                  <a:pt x="28375" y="595895"/>
                  <a:pt x="35753" y="580870"/>
                  <a:pt x="15717" y="681047"/>
                </a:cubicBezTo>
                <a:cubicBezTo>
                  <a:pt x="-6024" y="898461"/>
                  <a:pt x="-21478" y="907020"/>
                  <a:pt x="84990" y="1193665"/>
                </a:cubicBezTo>
                <a:cubicBezTo>
                  <a:pt x="102083" y="1239685"/>
                  <a:pt x="148567" y="1268527"/>
                  <a:pt x="181972" y="1304501"/>
                </a:cubicBezTo>
                <a:cubicBezTo>
                  <a:pt x="382953" y="1520943"/>
                  <a:pt x="133342" y="1245490"/>
                  <a:pt x="375936" y="1470756"/>
                </a:cubicBezTo>
                <a:cubicBezTo>
                  <a:pt x="525020" y="1609191"/>
                  <a:pt x="390364" y="1528563"/>
                  <a:pt x="542190" y="1637010"/>
                </a:cubicBezTo>
                <a:cubicBezTo>
                  <a:pt x="822687" y="1837364"/>
                  <a:pt x="512100" y="1605267"/>
                  <a:pt x="736154" y="1747847"/>
                </a:cubicBezTo>
                <a:cubicBezTo>
                  <a:pt x="761102" y="1763723"/>
                  <a:pt x="781202" y="1786307"/>
                  <a:pt x="805427" y="1803265"/>
                </a:cubicBezTo>
                <a:cubicBezTo>
                  <a:pt x="827487" y="1818707"/>
                  <a:pt x="853156" y="1828672"/>
                  <a:pt x="874699" y="1844829"/>
                </a:cubicBezTo>
                <a:cubicBezTo>
                  <a:pt x="890374" y="1856585"/>
                  <a:pt x="899135" y="1876877"/>
                  <a:pt x="916263" y="1886392"/>
                </a:cubicBezTo>
                <a:cubicBezTo>
                  <a:pt x="941795" y="1900576"/>
                  <a:pt x="999390" y="1914101"/>
                  <a:pt x="999390" y="1914101"/>
                </a:cubicBezTo>
                <a:cubicBezTo>
                  <a:pt x="1273402" y="2096774"/>
                  <a:pt x="1059429" y="1965767"/>
                  <a:pt x="1886081" y="1914101"/>
                </a:cubicBezTo>
                <a:cubicBezTo>
                  <a:pt x="1902700" y="1913062"/>
                  <a:pt x="1912340" y="1892951"/>
                  <a:pt x="1927645" y="1886392"/>
                </a:cubicBezTo>
                <a:cubicBezTo>
                  <a:pt x="1945147" y="1878891"/>
                  <a:pt x="1964590" y="1877156"/>
                  <a:pt x="1983063" y="1872538"/>
                </a:cubicBezTo>
                <a:cubicBezTo>
                  <a:pt x="1996918" y="1854065"/>
                  <a:pt x="2006154" y="1830975"/>
                  <a:pt x="2024627" y="1817120"/>
                </a:cubicBezTo>
                <a:cubicBezTo>
                  <a:pt x="2044523" y="1802198"/>
                  <a:pt x="2071259" y="1799701"/>
                  <a:pt x="2093899" y="1789410"/>
                </a:cubicBezTo>
                <a:cubicBezTo>
                  <a:pt x="2122102" y="1776590"/>
                  <a:pt x="2149946" y="1762892"/>
                  <a:pt x="2177027" y="1747847"/>
                </a:cubicBezTo>
                <a:cubicBezTo>
                  <a:pt x="2191583" y="1739761"/>
                  <a:pt x="2203697" y="1727585"/>
                  <a:pt x="2218590" y="1720138"/>
                </a:cubicBezTo>
                <a:cubicBezTo>
                  <a:pt x="2231652" y="1713607"/>
                  <a:pt x="2246299" y="1710901"/>
                  <a:pt x="2260154" y="1706283"/>
                </a:cubicBezTo>
                <a:cubicBezTo>
                  <a:pt x="2262787" y="1704309"/>
                  <a:pt x="2344031" y="1641776"/>
                  <a:pt x="2357136" y="1637010"/>
                </a:cubicBezTo>
                <a:cubicBezTo>
                  <a:pt x="2515147" y="1579551"/>
                  <a:pt x="2454954" y="1650286"/>
                  <a:pt x="2634227" y="1526174"/>
                </a:cubicBezTo>
                <a:cubicBezTo>
                  <a:pt x="2694263" y="1484610"/>
                  <a:pt x="2755920" y="1445295"/>
                  <a:pt x="2814336" y="1401483"/>
                </a:cubicBezTo>
                <a:cubicBezTo>
                  <a:pt x="2851281" y="1373774"/>
                  <a:pt x="2886747" y="1343973"/>
                  <a:pt x="2925172" y="1318356"/>
                </a:cubicBezTo>
                <a:cubicBezTo>
                  <a:pt x="2969983" y="1288482"/>
                  <a:pt x="3025635" y="1273311"/>
                  <a:pt x="3063717" y="1235229"/>
                </a:cubicBezTo>
                <a:cubicBezTo>
                  <a:pt x="3130910" y="1168036"/>
                  <a:pt x="3104644" y="1201547"/>
                  <a:pt x="3146845" y="1138247"/>
                </a:cubicBezTo>
                <a:cubicBezTo>
                  <a:pt x="3180062" y="1038591"/>
                  <a:pt x="3139761" y="1163041"/>
                  <a:pt x="3174554" y="1041265"/>
                </a:cubicBezTo>
                <a:cubicBezTo>
                  <a:pt x="3178566" y="1027223"/>
                  <a:pt x="3183790" y="1013556"/>
                  <a:pt x="3188408" y="999701"/>
                </a:cubicBezTo>
                <a:cubicBezTo>
                  <a:pt x="3179172" y="838065"/>
                  <a:pt x="3183073" y="675139"/>
                  <a:pt x="3160699" y="514792"/>
                </a:cubicBezTo>
                <a:cubicBezTo>
                  <a:pt x="3154991" y="473882"/>
                  <a:pt x="3134489" y="433164"/>
                  <a:pt x="3105281" y="403956"/>
                </a:cubicBezTo>
                <a:cubicBezTo>
                  <a:pt x="3091426" y="390101"/>
                  <a:pt x="3080020" y="373260"/>
                  <a:pt x="3063717" y="362392"/>
                </a:cubicBezTo>
                <a:cubicBezTo>
                  <a:pt x="3051566" y="354291"/>
                  <a:pt x="3036008" y="353156"/>
                  <a:pt x="3022154" y="348538"/>
                </a:cubicBezTo>
                <a:cubicBezTo>
                  <a:pt x="2780130" y="167018"/>
                  <a:pt x="3139518" y="431398"/>
                  <a:pt x="2911317" y="279265"/>
                </a:cubicBezTo>
                <a:cubicBezTo>
                  <a:pt x="2874776" y="254905"/>
                  <a:pt x="2834369" y="206369"/>
                  <a:pt x="2786627" y="196138"/>
                </a:cubicBezTo>
                <a:cubicBezTo>
                  <a:pt x="2741245" y="186413"/>
                  <a:pt x="2694263" y="186901"/>
                  <a:pt x="2648081" y="182283"/>
                </a:cubicBezTo>
                <a:cubicBezTo>
                  <a:pt x="2600137" y="166302"/>
                  <a:pt x="2547218" y="144843"/>
                  <a:pt x="2495681" y="140720"/>
                </a:cubicBezTo>
                <a:cubicBezTo>
                  <a:pt x="2403496" y="133345"/>
                  <a:pt x="2310998" y="130489"/>
                  <a:pt x="2218590" y="126865"/>
                </a:cubicBezTo>
                <a:lnTo>
                  <a:pt x="1789099" y="113010"/>
                </a:lnTo>
                <a:cubicBezTo>
                  <a:pt x="1752154" y="108392"/>
                  <a:pt x="1715063" y="104818"/>
                  <a:pt x="1678263" y="99156"/>
                </a:cubicBezTo>
                <a:cubicBezTo>
                  <a:pt x="1654989" y="95575"/>
                  <a:pt x="1632377" y="88052"/>
                  <a:pt x="1608990" y="85301"/>
                </a:cubicBezTo>
                <a:cubicBezTo>
                  <a:pt x="1553761" y="78803"/>
                  <a:pt x="1498154" y="76065"/>
                  <a:pt x="1442736" y="71447"/>
                </a:cubicBezTo>
                <a:cubicBezTo>
                  <a:pt x="1424263" y="62211"/>
                  <a:pt x="1404123" y="55743"/>
                  <a:pt x="1387317" y="43738"/>
                </a:cubicBezTo>
                <a:cubicBezTo>
                  <a:pt x="1371373" y="32350"/>
                  <a:pt x="1365297" y="3570"/>
                  <a:pt x="1345754" y="2174"/>
                </a:cubicBezTo>
                <a:cubicBezTo>
                  <a:pt x="1230501" y="-6058"/>
                  <a:pt x="1114845" y="11411"/>
                  <a:pt x="999390" y="16029"/>
                </a:cubicBezTo>
                <a:cubicBezTo>
                  <a:pt x="984076" y="61973"/>
                  <a:pt x="1000140" y="57592"/>
                  <a:pt x="971681" y="575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6109855" y="976868"/>
            <a:ext cx="2687781" cy="3886077"/>
          </a:xfrm>
          <a:custGeom>
            <a:avLst/>
            <a:gdLst>
              <a:gd name="connsiteX0" fmla="*/ 1122218 w 2687781"/>
              <a:gd name="connsiteY0" fmla="*/ 297750 h 3886077"/>
              <a:gd name="connsiteX1" fmla="*/ 1052945 w 2687781"/>
              <a:gd name="connsiteY1" fmla="*/ 311605 h 3886077"/>
              <a:gd name="connsiteX2" fmla="*/ 997527 w 2687781"/>
              <a:gd name="connsiteY2" fmla="*/ 339314 h 3886077"/>
              <a:gd name="connsiteX3" fmla="*/ 651163 w 2687781"/>
              <a:gd name="connsiteY3" fmla="*/ 574841 h 3886077"/>
              <a:gd name="connsiteX4" fmla="*/ 387927 w 2687781"/>
              <a:gd name="connsiteY4" fmla="*/ 796514 h 3886077"/>
              <a:gd name="connsiteX5" fmla="*/ 318654 w 2687781"/>
              <a:gd name="connsiteY5" fmla="*/ 893496 h 3886077"/>
              <a:gd name="connsiteX6" fmla="*/ 277090 w 2687781"/>
              <a:gd name="connsiteY6" fmla="*/ 976623 h 3886077"/>
              <a:gd name="connsiteX7" fmla="*/ 235527 w 2687781"/>
              <a:gd name="connsiteY7" fmla="*/ 1018187 h 3886077"/>
              <a:gd name="connsiteX8" fmla="*/ 207818 w 2687781"/>
              <a:gd name="connsiteY8" fmla="*/ 1073605 h 3886077"/>
              <a:gd name="connsiteX9" fmla="*/ 180109 w 2687781"/>
              <a:gd name="connsiteY9" fmla="*/ 1115168 h 3886077"/>
              <a:gd name="connsiteX10" fmla="*/ 193963 w 2687781"/>
              <a:gd name="connsiteY10" fmla="*/ 1350696 h 3886077"/>
              <a:gd name="connsiteX11" fmla="*/ 249381 w 2687781"/>
              <a:gd name="connsiteY11" fmla="*/ 1461532 h 3886077"/>
              <a:gd name="connsiteX12" fmla="*/ 346363 w 2687781"/>
              <a:gd name="connsiteY12" fmla="*/ 1627787 h 3886077"/>
              <a:gd name="connsiteX13" fmla="*/ 374072 w 2687781"/>
              <a:gd name="connsiteY13" fmla="*/ 1710914 h 3886077"/>
              <a:gd name="connsiteX14" fmla="*/ 429490 w 2687781"/>
              <a:gd name="connsiteY14" fmla="*/ 1766332 h 3886077"/>
              <a:gd name="connsiteX15" fmla="*/ 457200 w 2687781"/>
              <a:gd name="connsiteY15" fmla="*/ 1807896 h 3886077"/>
              <a:gd name="connsiteX16" fmla="*/ 471054 w 2687781"/>
              <a:gd name="connsiteY16" fmla="*/ 2126550 h 3886077"/>
              <a:gd name="connsiteX17" fmla="*/ 401781 w 2687781"/>
              <a:gd name="connsiteY17" fmla="*/ 2181968 h 3886077"/>
              <a:gd name="connsiteX18" fmla="*/ 346363 w 2687781"/>
              <a:gd name="connsiteY18" fmla="*/ 2237387 h 3886077"/>
              <a:gd name="connsiteX19" fmla="*/ 304800 w 2687781"/>
              <a:gd name="connsiteY19" fmla="*/ 2320514 h 3886077"/>
              <a:gd name="connsiteX20" fmla="*/ 263236 w 2687781"/>
              <a:gd name="connsiteY20" fmla="*/ 2334368 h 3886077"/>
              <a:gd name="connsiteX21" fmla="*/ 249381 w 2687781"/>
              <a:gd name="connsiteY21" fmla="*/ 2472914 h 3886077"/>
              <a:gd name="connsiteX22" fmla="*/ 152400 w 2687781"/>
              <a:gd name="connsiteY22" fmla="*/ 2750005 h 3886077"/>
              <a:gd name="connsiteX23" fmla="*/ 124690 w 2687781"/>
              <a:gd name="connsiteY23" fmla="*/ 2888550 h 3886077"/>
              <a:gd name="connsiteX24" fmla="*/ 69272 w 2687781"/>
              <a:gd name="connsiteY24" fmla="*/ 3013241 h 3886077"/>
              <a:gd name="connsiteX25" fmla="*/ 41563 w 2687781"/>
              <a:gd name="connsiteY25" fmla="*/ 3262623 h 3886077"/>
              <a:gd name="connsiteX26" fmla="*/ 27709 w 2687781"/>
              <a:gd name="connsiteY26" fmla="*/ 3331896 h 3886077"/>
              <a:gd name="connsiteX27" fmla="*/ 0 w 2687781"/>
              <a:gd name="connsiteY27" fmla="*/ 3512005 h 3886077"/>
              <a:gd name="connsiteX28" fmla="*/ 13854 w 2687781"/>
              <a:gd name="connsiteY28" fmla="*/ 3775241 h 3886077"/>
              <a:gd name="connsiteX29" fmla="*/ 55418 w 2687781"/>
              <a:gd name="connsiteY29" fmla="*/ 3789096 h 3886077"/>
              <a:gd name="connsiteX30" fmla="*/ 166254 w 2687781"/>
              <a:gd name="connsiteY30" fmla="*/ 3830659 h 3886077"/>
              <a:gd name="connsiteX31" fmla="*/ 277090 w 2687781"/>
              <a:gd name="connsiteY31" fmla="*/ 3844514 h 3886077"/>
              <a:gd name="connsiteX32" fmla="*/ 318654 w 2687781"/>
              <a:gd name="connsiteY32" fmla="*/ 3858368 h 3886077"/>
              <a:gd name="connsiteX33" fmla="*/ 374072 w 2687781"/>
              <a:gd name="connsiteY33" fmla="*/ 3886077 h 3886077"/>
              <a:gd name="connsiteX34" fmla="*/ 2410690 w 2687781"/>
              <a:gd name="connsiteY34" fmla="*/ 3872223 h 3886077"/>
              <a:gd name="connsiteX35" fmla="*/ 2507672 w 2687781"/>
              <a:gd name="connsiteY35" fmla="*/ 3802950 h 3886077"/>
              <a:gd name="connsiteX36" fmla="*/ 2590800 w 2687781"/>
              <a:gd name="connsiteY36" fmla="*/ 3678259 h 3886077"/>
              <a:gd name="connsiteX37" fmla="*/ 2632363 w 2687781"/>
              <a:gd name="connsiteY37" fmla="*/ 3650550 h 3886077"/>
              <a:gd name="connsiteX38" fmla="*/ 2646218 w 2687781"/>
              <a:gd name="connsiteY38" fmla="*/ 3608987 h 3886077"/>
              <a:gd name="connsiteX39" fmla="*/ 2687781 w 2687781"/>
              <a:gd name="connsiteY39" fmla="*/ 3428877 h 3886077"/>
              <a:gd name="connsiteX40" fmla="*/ 2660072 w 2687781"/>
              <a:gd name="connsiteY40" fmla="*/ 2278950 h 3886077"/>
              <a:gd name="connsiteX41" fmla="*/ 2563090 w 2687781"/>
              <a:gd name="connsiteY41" fmla="*/ 2181968 h 3886077"/>
              <a:gd name="connsiteX42" fmla="*/ 2507672 w 2687781"/>
              <a:gd name="connsiteY42" fmla="*/ 2140405 h 3886077"/>
              <a:gd name="connsiteX43" fmla="*/ 2410690 w 2687781"/>
              <a:gd name="connsiteY43" fmla="*/ 2084987 h 3886077"/>
              <a:gd name="connsiteX44" fmla="*/ 2424545 w 2687781"/>
              <a:gd name="connsiteY44" fmla="*/ 1683205 h 3886077"/>
              <a:gd name="connsiteX45" fmla="*/ 2479963 w 2687781"/>
              <a:gd name="connsiteY45" fmla="*/ 1627787 h 3886077"/>
              <a:gd name="connsiteX46" fmla="*/ 2535381 w 2687781"/>
              <a:gd name="connsiteY46" fmla="*/ 1530805 h 3886077"/>
              <a:gd name="connsiteX47" fmla="*/ 2576945 w 2687781"/>
              <a:gd name="connsiteY47" fmla="*/ 1475387 h 3886077"/>
              <a:gd name="connsiteX48" fmla="*/ 2604654 w 2687781"/>
              <a:gd name="connsiteY48" fmla="*/ 1392259 h 3886077"/>
              <a:gd name="connsiteX49" fmla="*/ 2590800 w 2687781"/>
              <a:gd name="connsiteY49" fmla="*/ 1018187 h 3886077"/>
              <a:gd name="connsiteX50" fmla="*/ 2521527 w 2687781"/>
              <a:gd name="connsiteY50" fmla="*/ 976623 h 3886077"/>
              <a:gd name="connsiteX51" fmla="*/ 2479963 w 2687781"/>
              <a:gd name="connsiteY51" fmla="*/ 935059 h 3886077"/>
              <a:gd name="connsiteX52" fmla="*/ 2438400 w 2687781"/>
              <a:gd name="connsiteY52" fmla="*/ 921205 h 3886077"/>
              <a:gd name="connsiteX53" fmla="*/ 2369127 w 2687781"/>
              <a:gd name="connsiteY53" fmla="*/ 893496 h 3886077"/>
              <a:gd name="connsiteX54" fmla="*/ 2299854 w 2687781"/>
              <a:gd name="connsiteY54" fmla="*/ 879641 h 3886077"/>
              <a:gd name="connsiteX55" fmla="*/ 2244436 w 2687781"/>
              <a:gd name="connsiteY55" fmla="*/ 865787 h 3886077"/>
              <a:gd name="connsiteX56" fmla="*/ 2189018 w 2687781"/>
              <a:gd name="connsiteY56" fmla="*/ 34514 h 3886077"/>
              <a:gd name="connsiteX57" fmla="*/ 1911927 w 2687781"/>
              <a:gd name="connsiteY57" fmla="*/ 62223 h 3886077"/>
              <a:gd name="connsiteX58" fmla="*/ 1759527 w 2687781"/>
              <a:gd name="connsiteY58" fmla="*/ 131496 h 3886077"/>
              <a:gd name="connsiteX59" fmla="*/ 1551709 w 2687781"/>
              <a:gd name="connsiteY59" fmla="*/ 200768 h 3886077"/>
              <a:gd name="connsiteX60" fmla="*/ 1427018 w 2687781"/>
              <a:gd name="connsiteY60" fmla="*/ 256187 h 3886077"/>
              <a:gd name="connsiteX61" fmla="*/ 1357745 w 2687781"/>
              <a:gd name="connsiteY61" fmla="*/ 270041 h 3886077"/>
              <a:gd name="connsiteX62" fmla="*/ 1094509 w 2687781"/>
              <a:gd name="connsiteY62" fmla="*/ 297750 h 3886077"/>
              <a:gd name="connsiteX63" fmla="*/ 1066800 w 2687781"/>
              <a:gd name="connsiteY63" fmla="*/ 339314 h 38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87781" h="3886077">
                <a:moveTo>
                  <a:pt x="1122218" y="297750"/>
                </a:moveTo>
                <a:cubicBezTo>
                  <a:pt x="1099127" y="302368"/>
                  <a:pt x="1075285" y="304158"/>
                  <a:pt x="1052945" y="311605"/>
                </a:cubicBezTo>
                <a:cubicBezTo>
                  <a:pt x="1033352" y="318136"/>
                  <a:pt x="1014802" y="327996"/>
                  <a:pt x="997527" y="339314"/>
                </a:cubicBezTo>
                <a:cubicBezTo>
                  <a:pt x="880741" y="415829"/>
                  <a:pt x="757959" y="484907"/>
                  <a:pt x="651163" y="574841"/>
                </a:cubicBezTo>
                <a:cubicBezTo>
                  <a:pt x="563418" y="648732"/>
                  <a:pt x="454603" y="703168"/>
                  <a:pt x="387927" y="796514"/>
                </a:cubicBezTo>
                <a:cubicBezTo>
                  <a:pt x="364836" y="828841"/>
                  <a:pt x="339475" y="859662"/>
                  <a:pt x="318654" y="893496"/>
                </a:cubicBezTo>
                <a:cubicBezTo>
                  <a:pt x="302418" y="919880"/>
                  <a:pt x="294274" y="950846"/>
                  <a:pt x="277090" y="976623"/>
                </a:cubicBezTo>
                <a:cubicBezTo>
                  <a:pt x="266222" y="992926"/>
                  <a:pt x="246915" y="1002243"/>
                  <a:pt x="235527" y="1018187"/>
                </a:cubicBezTo>
                <a:cubicBezTo>
                  <a:pt x="223523" y="1034993"/>
                  <a:pt x="218065" y="1055673"/>
                  <a:pt x="207818" y="1073605"/>
                </a:cubicBezTo>
                <a:cubicBezTo>
                  <a:pt x="199557" y="1088062"/>
                  <a:pt x="189345" y="1101314"/>
                  <a:pt x="180109" y="1115168"/>
                </a:cubicBezTo>
                <a:cubicBezTo>
                  <a:pt x="184727" y="1193677"/>
                  <a:pt x="178540" y="1273578"/>
                  <a:pt x="193963" y="1350696"/>
                </a:cubicBezTo>
                <a:cubicBezTo>
                  <a:pt x="202064" y="1391200"/>
                  <a:pt x="231913" y="1424101"/>
                  <a:pt x="249381" y="1461532"/>
                </a:cubicBezTo>
                <a:cubicBezTo>
                  <a:pt x="313945" y="1599883"/>
                  <a:pt x="259430" y="1519120"/>
                  <a:pt x="346363" y="1627787"/>
                </a:cubicBezTo>
                <a:cubicBezTo>
                  <a:pt x="355599" y="1655496"/>
                  <a:pt x="359045" y="1685868"/>
                  <a:pt x="374072" y="1710914"/>
                </a:cubicBezTo>
                <a:cubicBezTo>
                  <a:pt x="387513" y="1733315"/>
                  <a:pt x="412488" y="1746497"/>
                  <a:pt x="429490" y="1766332"/>
                </a:cubicBezTo>
                <a:cubicBezTo>
                  <a:pt x="440327" y="1778975"/>
                  <a:pt x="447963" y="1794041"/>
                  <a:pt x="457200" y="1807896"/>
                </a:cubicBezTo>
                <a:cubicBezTo>
                  <a:pt x="486905" y="1926716"/>
                  <a:pt x="514501" y="1988969"/>
                  <a:pt x="471054" y="2126550"/>
                </a:cubicBezTo>
                <a:cubicBezTo>
                  <a:pt x="462149" y="2154748"/>
                  <a:pt x="423882" y="2162322"/>
                  <a:pt x="401781" y="2181968"/>
                </a:cubicBezTo>
                <a:cubicBezTo>
                  <a:pt x="382255" y="2199324"/>
                  <a:pt x="364836" y="2218914"/>
                  <a:pt x="346363" y="2237387"/>
                </a:cubicBezTo>
                <a:cubicBezTo>
                  <a:pt x="337236" y="2264767"/>
                  <a:pt x="329216" y="2300982"/>
                  <a:pt x="304800" y="2320514"/>
                </a:cubicBezTo>
                <a:cubicBezTo>
                  <a:pt x="293396" y="2329637"/>
                  <a:pt x="277091" y="2329750"/>
                  <a:pt x="263236" y="2334368"/>
                </a:cubicBezTo>
                <a:cubicBezTo>
                  <a:pt x="258618" y="2380550"/>
                  <a:pt x="258065" y="2427321"/>
                  <a:pt x="249381" y="2472914"/>
                </a:cubicBezTo>
                <a:cubicBezTo>
                  <a:pt x="224102" y="2605629"/>
                  <a:pt x="204800" y="2632105"/>
                  <a:pt x="152400" y="2750005"/>
                </a:cubicBezTo>
                <a:cubicBezTo>
                  <a:pt x="143163" y="2796187"/>
                  <a:pt x="138872" y="2843640"/>
                  <a:pt x="124690" y="2888550"/>
                </a:cubicBezTo>
                <a:cubicBezTo>
                  <a:pt x="110993" y="2931923"/>
                  <a:pt x="79139" y="2968840"/>
                  <a:pt x="69272" y="3013241"/>
                </a:cubicBezTo>
                <a:cubicBezTo>
                  <a:pt x="51128" y="3094888"/>
                  <a:pt x="57965" y="3180608"/>
                  <a:pt x="41563" y="3262623"/>
                </a:cubicBezTo>
                <a:cubicBezTo>
                  <a:pt x="36945" y="3285714"/>
                  <a:pt x="31921" y="3308728"/>
                  <a:pt x="27709" y="3331896"/>
                </a:cubicBezTo>
                <a:cubicBezTo>
                  <a:pt x="14889" y="3402406"/>
                  <a:pt x="10382" y="3439326"/>
                  <a:pt x="0" y="3512005"/>
                </a:cubicBezTo>
                <a:cubicBezTo>
                  <a:pt x="4618" y="3599750"/>
                  <a:pt x="-3378" y="3689081"/>
                  <a:pt x="13854" y="3775241"/>
                </a:cubicBezTo>
                <a:cubicBezTo>
                  <a:pt x="16718" y="3789562"/>
                  <a:pt x="41744" y="3783968"/>
                  <a:pt x="55418" y="3789096"/>
                </a:cubicBezTo>
                <a:cubicBezTo>
                  <a:pt x="61954" y="3791547"/>
                  <a:pt x="145900" y="3826958"/>
                  <a:pt x="166254" y="3830659"/>
                </a:cubicBezTo>
                <a:cubicBezTo>
                  <a:pt x="202886" y="3837319"/>
                  <a:pt x="240145" y="3839896"/>
                  <a:pt x="277090" y="3844514"/>
                </a:cubicBezTo>
                <a:cubicBezTo>
                  <a:pt x="290945" y="3849132"/>
                  <a:pt x="305231" y="3852615"/>
                  <a:pt x="318654" y="3858368"/>
                </a:cubicBezTo>
                <a:cubicBezTo>
                  <a:pt x="337637" y="3866504"/>
                  <a:pt x="353419" y="3885940"/>
                  <a:pt x="374072" y="3886077"/>
                </a:cubicBezTo>
                <a:lnTo>
                  <a:pt x="2410690" y="3872223"/>
                </a:lnTo>
                <a:cubicBezTo>
                  <a:pt x="2434293" y="3856488"/>
                  <a:pt x="2490484" y="3820138"/>
                  <a:pt x="2507672" y="3802950"/>
                </a:cubicBezTo>
                <a:cubicBezTo>
                  <a:pt x="2587435" y="3723187"/>
                  <a:pt x="2511651" y="3770601"/>
                  <a:pt x="2590800" y="3678259"/>
                </a:cubicBezTo>
                <a:cubicBezTo>
                  <a:pt x="2601636" y="3665617"/>
                  <a:pt x="2618509" y="3659786"/>
                  <a:pt x="2632363" y="3650550"/>
                </a:cubicBezTo>
                <a:cubicBezTo>
                  <a:pt x="2636981" y="3636696"/>
                  <a:pt x="2642375" y="3623076"/>
                  <a:pt x="2646218" y="3608987"/>
                </a:cubicBezTo>
                <a:cubicBezTo>
                  <a:pt x="2671283" y="3517083"/>
                  <a:pt x="2671625" y="3509660"/>
                  <a:pt x="2687781" y="3428877"/>
                </a:cubicBezTo>
                <a:cubicBezTo>
                  <a:pt x="2678545" y="3045568"/>
                  <a:pt x="2698224" y="2660467"/>
                  <a:pt x="2660072" y="2278950"/>
                </a:cubicBezTo>
                <a:cubicBezTo>
                  <a:pt x="2655523" y="2233459"/>
                  <a:pt x="2599664" y="2209398"/>
                  <a:pt x="2563090" y="2181968"/>
                </a:cubicBezTo>
                <a:cubicBezTo>
                  <a:pt x="2544617" y="2168114"/>
                  <a:pt x="2527253" y="2152643"/>
                  <a:pt x="2507672" y="2140405"/>
                </a:cubicBezTo>
                <a:cubicBezTo>
                  <a:pt x="2226417" y="1964622"/>
                  <a:pt x="2639508" y="2237531"/>
                  <a:pt x="2410690" y="2084987"/>
                </a:cubicBezTo>
                <a:cubicBezTo>
                  <a:pt x="2362251" y="1939663"/>
                  <a:pt x="2366887" y="1971494"/>
                  <a:pt x="2424545" y="1683205"/>
                </a:cubicBezTo>
                <a:cubicBezTo>
                  <a:pt x="2429668" y="1657588"/>
                  <a:pt x="2462962" y="1647622"/>
                  <a:pt x="2479963" y="1627787"/>
                </a:cubicBezTo>
                <a:cubicBezTo>
                  <a:pt x="2515164" y="1586719"/>
                  <a:pt x="2505142" y="1579187"/>
                  <a:pt x="2535381" y="1530805"/>
                </a:cubicBezTo>
                <a:cubicBezTo>
                  <a:pt x="2547619" y="1511224"/>
                  <a:pt x="2563090" y="1493860"/>
                  <a:pt x="2576945" y="1475387"/>
                </a:cubicBezTo>
                <a:cubicBezTo>
                  <a:pt x="2586181" y="1447678"/>
                  <a:pt x="2605735" y="1421447"/>
                  <a:pt x="2604654" y="1392259"/>
                </a:cubicBezTo>
                <a:cubicBezTo>
                  <a:pt x="2600036" y="1267568"/>
                  <a:pt x="2615271" y="1140540"/>
                  <a:pt x="2590800" y="1018187"/>
                </a:cubicBezTo>
                <a:cubicBezTo>
                  <a:pt x="2585519" y="991781"/>
                  <a:pt x="2543070" y="992780"/>
                  <a:pt x="2521527" y="976623"/>
                </a:cubicBezTo>
                <a:cubicBezTo>
                  <a:pt x="2505852" y="964867"/>
                  <a:pt x="2496266" y="945927"/>
                  <a:pt x="2479963" y="935059"/>
                </a:cubicBezTo>
                <a:cubicBezTo>
                  <a:pt x="2467812" y="926958"/>
                  <a:pt x="2452074" y="926333"/>
                  <a:pt x="2438400" y="921205"/>
                </a:cubicBezTo>
                <a:cubicBezTo>
                  <a:pt x="2415114" y="912473"/>
                  <a:pt x="2392948" y="900642"/>
                  <a:pt x="2369127" y="893496"/>
                </a:cubicBezTo>
                <a:cubicBezTo>
                  <a:pt x="2346572" y="886729"/>
                  <a:pt x="2322842" y="884749"/>
                  <a:pt x="2299854" y="879641"/>
                </a:cubicBezTo>
                <a:cubicBezTo>
                  <a:pt x="2281266" y="875510"/>
                  <a:pt x="2262909" y="870405"/>
                  <a:pt x="2244436" y="865787"/>
                </a:cubicBezTo>
                <a:cubicBezTo>
                  <a:pt x="2225963" y="588696"/>
                  <a:pt x="2295199" y="291119"/>
                  <a:pt x="2189018" y="34514"/>
                </a:cubicBezTo>
                <a:cubicBezTo>
                  <a:pt x="2153526" y="-51257"/>
                  <a:pt x="2003672" y="48108"/>
                  <a:pt x="1911927" y="62223"/>
                </a:cubicBezTo>
                <a:cubicBezTo>
                  <a:pt x="1822002" y="76058"/>
                  <a:pt x="1836560" y="95547"/>
                  <a:pt x="1759527" y="131496"/>
                </a:cubicBezTo>
                <a:cubicBezTo>
                  <a:pt x="1639220" y="187639"/>
                  <a:pt x="1650769" y="180957"/>
                  <a:pt x="1551709" y="200768"/>
                </a:cubicBezTo>
                <a:cubicBezTo>
                  <a:pt x="1510780" y="221232"/>
                  <a:pt x="1471233" y="242922"/>
                  <a:pt x="1427018" y="256187"/>
                </a:cubicBezTo>
                <a:cubicBezTo>
                  <a:pt x="1404463" y="262954"/>
                  <a:pt x="1380973" y="266170"/>
                  <a:pt x="1357745" y="270041"/>
                </a:cubicBezTo>
                <a:cubicBezTo>
                  <a:pt x="1249139" y="288142"/>
                  <a:pt x="1219353" y="287347"/>
                  <a:pt x="1094509" y="297750"/>
                </a:cubicBezTo>
                <a:lnTo>
                  <a:pt x="1066800" y="33931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4060680" y="4638675"/>
            <a:ext cx="3325091" cy="2216728"/>
          </a:xfrm>
          <a:custGeom>
            <a:avLst/>
            <a:gdLst>
              <a:gd name="connsiteX0" fmla="*/ 27709 w 3325091"/>
              <a:gd name="connsiteY0" fmla="*/ 1122219 h 2216728"/>
              <a:gd name="connsiteX1" fmla="*/ 69272 w 3325091"/>
              <a:gd name="connsiteY1" fmla="*/ 845128 h 2216728"/>
              <a:gd name="connsiteX2" fmla="*/ 235527 w 3325091"/>
              <a:gd name="connsiteY2" fmla="*/ 609600 h 2216728"/>
              <a:gd name="connsiteX3" fmla="*/ 360218 w 3325091"/>
              <a:gd name="connsiteY3" fmla="*/ 443346 h 2216728"/>
              <a:gd name="connsiteX4" fmla="*/ 471054 w 3325091"/>
              <a:gd name="connsiteY4" fmla="*/ 360219 h 2216728"/>
              <a:gd name="connsiteX5" fmla="*/ 595745 w 3325091"/>
              <a:gd name="connsiteY5" fmla="*/ 263237 h 2216728"/>
              <a:gd name="connsiteX6" fmla="*/ 969818 w 3325091"/>
              <a:gd name="connsiteY6" fmla="*/ 152400 h 2216728"/>
              <a:gd name="connsiteX7" fmla="*/ 1399309 w 3325091"/>
              <a:gd name="connsiteY7" fmla="*/ 83128 h 2216728"/>
              <a:gd name="connsiteX8" fmla="*/ 1593272 w 3325091"/>
              <a:gd name="connsiteY8" fmla="*/ 69273 h 2216728"/>
              <a:gd name="connsiteX9" fmla="*/ 1745672 w 3325091"/>
              <a:gd name="connsiteY9" fmla="*/ 27709 h 2216728"/>
              <a:gd name="connsiteX10" fmla="*/ 2036618 w 3325091"/>
              <a:gd name="connsiteY10" fmla="*/ 0 h 2216728"/>
              <a:gd name="connsiteX11" fmla="*/ 2715491 w 3325091"/>
              <a:gd name="connsiteY11" fmla="*/ 27709 h 2216728"/>
              <a:gd name="connsiteX12" fmla="*/ 2798618 w 3325091"/>
              <a:gd name="connsiteY12" fmla="*/ 55419 h 2216728"/>
              <a:gd name="connsiteX13" fmla="*/ 2881745 w 3325091"/>
              <a:gd name="connsiteY13" fmla="*/ 110837 h 2216728"/>
              <a:gd name="connsiteX14" fmla="*/ 2909454 w 3325091"/>
              <a:gd name="connsiteY14" fmla="*/ 152400 h 2216728"/>
              <a:gd name="connsiteX15" fmla="*/ 2923309 w 3325091"/>
              <a:gd name="connsiteY15" fmla="*/ 193964 h 2216728"/>
              <a:gd name="connsiteX16" fmla="*/ 2951018 w 3325091"/>
              <a:gd name="connsiteY16" fmla="*/ 290946 h 2216728"/>
              <a:gd name="connsiteX17" fmla="*/ 2964872 w 3325091"/>
              <a:gd name="connsiteY17" fmla="*/ 332509 h 2216728"/>
              <a:gd name="connsiteX18" fmla="*/ 2978727 w 3325091"/>
              <a:gd name="connsiteY18" fmla="*/ 387928 h 2216728"/>
              <a:gd name="connsiteX19" fmla="*/ 3034145 w 3325091"/>
              <a:gd name="connsiteY19" fmla="*/ 512619 h 2216728"/>
              <a:gd name="connsiteX20" fmla="*/ 3048000 w 3325091"/>
              <a:gd name="connsiteY20" fmla="*/ 609600 h 2216728"/>
              <a:gd name="connsiteX21" fmla="*/ 3172691 w 3325091"/>
              <a:gd name="connsiteY21" fmla="*/ 803564 h 2216728"/>
              <a:gd name="connsiteX22" fmla="*/ 3283527 w 3325091"/>
              <a:gd name="connsiteY22" fmla="*/ 1052946 h 2216728"/>
              <a:gd name="connsiteX23" fmla="*/ 3297381 w 3325091"/>
              <a:gd name="connsiteY23" fmla="*/ 1136073 h 2216728"/>
              <a:gd name="connsiteX24" fmla="*/ 3311236 w 3325091"/>
              <a:gd name="connsiteY24" fmla="*/ 1246909 h 2216728"/>
              <a:gd name="connsiteX25" fmla="*/ 3325091 w 3325091"/>
              <a:gd name="connsiteY25" fmla="*/ 1302328 h 2216728"/>
              <a:gd name="connsiteX26" fmla="*/ 3297381 w 3325091"/>
              <a:gd name="connsiteY26" fmla="*/ 1731819 h 2216728"/>
              <a:gd name="connsiteX27" fmla="*/ 3255818 w 3325091"/>
              <a:gd name="connsiteY27" fmla="*/ 1814946 h 2216728"/>
              <a:gd name="connsiteX28" fmla="*/ 3172691 w 3325091"/>
              <a:gd name="connsiteY28" fmla="*/ 1939637 h 2216728"/>
              <a:gd name="connsiteX29" fmla="*/ 3117272 w 3325091"/>
              <a:gd name="connsiteY29" fmla="*/ 1967346 h 2216728"/>
              <a:gd name="connsiteX30" fmla="*/ 3020291 w 3325091"/>
              <a:gd name="connsiteY30" fmla="*/ 2050473 h 2216728"/>
              <a:gd name="connsiteX31" fmla="*/ 2881745 w 3325091"/>
              <a:gd name="connsiteY31" fmla="*/ 2133600 h 2216728"/>
              <a:gd name="connsiteX32" fmla="*/ 2798618 w 3325091"/>
              <a:gd name="connsiteY32" fmla="*/ 2161309 h 2216728"/>
              <a:gd name="connsiteX33" fmla="*/ 2743200 w 3325091"/>
              <a:gd name="connsiteY33" fmla="*/ 2189019 h 2216728"/>
              <a:gd name="connsiteX34" fmla="*/ 2438400 w 3325091"/>
              <a:gd name="connsiteY34" fmla="*/ 2216728 h 2216728"/>
              <a:gd name="connsiteX35" fmla="*/ 1634836 w 3325091"/>
              <a:gd name="connsiteY35" fmla="*/ 2175164 h 2216728"/>
              <a:gd name="connsiteX36" fmla="*/ 1163781 w 3325091"/>
              <a:gd name="connsiteY36" fmla="*/ 2050473 h 2216728"/>
              <a:gd name="connsiteX37" fmla="*/ 969818 w 3325091"/>
              <a:gd name="connsiteY37" fmla="*/ 1967346 h 2216728"/>
              <a:gd name="connsiteX38" fmla="*/ 678872 w 3325091"/>
              <a:gd name="connsiteY38" fmla="*/ 1884219 h 2216728"/>
              <a:gd name="connsiteX39" fmla="*/ 512618 w 3325091"/>
              <a:gd name="connsiteY39" fmla="*/ 1814946 h 2216728"/>
              <a:gd name="connsiteX40" fmla="*/ 457200 w 3325091"/>
              <a:gd name="connsiteY40" fmla="*/ 1787237 h 2216728"/>
              <a:gd name="connsiteX41" fmla="*/ 415636 w 3325091"/>
              <a:gd name="connsiteY41" fmla="*/ 1759528 h 2216728"/>
              <a:gd name="connsiteX42" fmla="*/ 374072 w 3325091"/>
              <a:gd name="connsiteY42" fmla="*/ 1745673 h 2216728"/>
              <a:gd name="connsiteX43" fmla="*/ 332509 w 3325091"/>
              <a:gd name="connsiteY43" fmla="*/ 1690255 h 2216728"/>
              <a:gd name="connsiteX44" fmla="*/ 277091 w 3325091"/>
              <a:gd name="connsiteY44" fmla="*/ 1537855 h 2216728"/>
              <a:gd name="connsiteX45" fmla="*/ 193963 w 3325091"/>
              <a:gd name="connsiteY45" fmla="*/ 1427019 h 2216728"/>
              <a:gd name="connsiteX46" fmla="*/ 180109 w 3325091"/>
              <a:gd name="connsiteY46" fmla="*/ 1385455 h 2216728"/>
              <a:gd name="connsiteX47" fmla="*/ 138545 w 3325091"/>
              <a:gd name="connsiteY47" fmla="*/ 1343891 h 2216728"/>
              <a:gd name="connsiteX48" fmla="*/ 83127 w 3325091"/>
              <a:gd name="connsiteY48" fmla="*/ 1274619 h 2216728"/>
              <a:gd name="connsiteX49" fmla="*/ 55418 w 3325091"/>
              <a:gd name="connsiteY49" fmla="*/ 1246909 h 2216728"/>
              <a:gd name="connsiteX50" fmla="*/ 27709 w 3325091"/>
              <a:gd name="connsiteY50" fmla="*/ 1191491 h 2216728"/>
              <a:gd name="connsiteX51" fmla="*/ 0 w 3325091"/>
              <a:gd name="connsiteY51" fmla="*/ 1149928 h 2216728"/>
              <a:gd name="connsiteX52" fmla="*/ 27709 w 3325091"/>
              <a:gd name="connsiteY52" fmla="*/ 1025237 h 22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25091" h="2216728">
                <a:moveTo>
                  <a:pt x="27709" y="1122219"/>
                </a:moveTo>
                <a:cubicBezTo>
                  <a:pt x="41563" y="1029855"/>
                  <a:pt x="42435" y="934586"/>
                  <a:pt x="69272" y="845128"/>
                </a:cubicBezTo>
                <a:cubicBezTo>
                  <a:pt x="97045" y="752551"/>
                  <a:pt x="178430" y="682268"/>
                  <a:pt x="235527" y="609600"/>
                </a:cubicBezTo>
                <a:cubicBezTo>
                  <a:pt x="263518" y="573975"/>
                  <a:pt x="323505" y="480059"/>
                  <a:pt x="360218" y="443346"/>
                </a:cubicBezTo>
                <a:cubicBezTo>
                  <a:pt x="438561" y="365003"/>
                  <a:pt x="407101" y="411383"/>
                  <a:pt x="471054" y="360219"/>
                </a:cubicBezTo>
                <a:cubicBezTo>
                  <a:pt x="538783" y="306035"/>
                  <a:pt x="451854" y="335182"/>
                  <a:pt x="595745" y="263237"/>
                </a:cubicBezTo>
                <a:cubicBezTo>
                  <a:pt x="689511" y="216354"/>
                  <a:pt x="879181" y="172227"/>
                  <a:pt x="969818" y="152400"/>
                </a:cubicBezTo>
                <a:cubicBezTo>
                  <a:pt x="1102757" y="123320"/>
                  <a:pt x="1263312" y="97197"/>
                  <a:pt x="1399309" y="83128"/>
                </a:cubicBezTo>
                <a:cubicBezTo>
                  <a:pt x="1463784" y="76458"/>
                  <a:pt x="1528618" y="73891"/>
                  <a:pt x="1593272" y="69273"/>
                </a:cubicBezTo>
                <a:cubicBezTo>
                  <a:pt x="1644072" y="55418"/>
                  <a:pt x="1693648" y="35838"/>
                  <a:pt x="1745672" y="27709"/>
                </a:cubicBezTo>
                <a:cubicBezTo>
                  <a:pt x="1841925" y="12669"/>
                  <a:pt x="2036618" y="0"/>
                  <a:pt x="2036618" y="0"/>
                </a:cubicBezTo>
                <a:cubicBezTo>
                  <a:pt x="2262909" y="9236"/>
                  <a:pt x="2489608" y="11281"/>
                  <a:pt x="2715491" y="27709"/>
                </a:cubicBezTo>
                <a:cubicBezTo>
                  <a:pt x="2744622" y="29828"/>
                  <a:pt x="2774316" y="39217"/>
                  <a:pt x="2798618" y="55419"/>
                </a:cubicBezTo>
                <a:lnTo>
                  <a:pt x="2881745" y="110837"/>
                </a:lnTo>
                <a:cubicBezTo>
                  <a:pt x="2890981" y="124691"/>
                  <a:pt x="2902007" y="137507"/>
                  <a:pt x="2909454" y="152400"/>
                </a:cubicBezTo>
                <a:cubicBezTo>
                  <a:pt x="2915985" y="165462"/>
                  <a:pt x="2919113" y="179976"/>
                  <a:pt x="2923309" y="193964"/>
                </a:cubicBezTo>
                <a:cubicBezTo>
                  <a:pt x="2932970" y="226167"/>
                  <a:pt x="2941357" y="258743"/>
                  <a:pt x="2951018" y="290946"/>
                </a:cubicBezTo>
                <a:cubicBezTo>
                  <a:pt x="2955214" y="304934"/>
                  <a:pt x="2960860" y="318467"/>
                  <a:pt x="2964872" y="332509"/>
                </a:cubicBezTo>
                <a:cubicBezTo>
                  <a:pt x="2970103" y="350818"/>
                  <a:pt x="2972705" y="369864"/>
                  <a:pt x="2978727" y="387928"/>
                </a:cubicBezTo>
                <a:cubicBezTo>
                  <a:pt x="2996416" y="440994"/>
                  <a:pt x="3010006" y="464340"/>
                  <a:pt x="3034145" y="512619"/>
                </a:cubicBezTo>
                <a:cubicBezTo>
                  <a:pt x="3038763" y="544946"/>
                  <a:pt x="3037017" y="578847"/>
                  <a:pt x="3048000" y="609600"/>
                </a:cubicBezTo>
                <a:cubicBezTo>
                  <a:pt x="3075588" y="686847"/>
                  <a:pt x="3132501" y="734145"/>
                  <a:pt x="3172691" y="803564"/>
                </a:cubicBezTo>
                <a:cubicBezTo>
                  <a:pt x="3248267" y="934106"/>
                  <a:pt x="3245942" y="940190"/>
                  <a:pt x="3283527" y="1052946"/>
                </a:cubicBezTo>
                <a:cubicBezTo>
                  <a:pt x="3288145" y="1080655"/>
                  <a:pt x="3293408" y="1108264"/>
                  <a:pt x="3297381" y="1136073"/>
                </a:cubicBezTo>
                <a:cubicBezTo>
                  <a:pt x="3302647" y="1172932"/>
                  <a:pt x="3305115" y="1210183"/>
                  <a:pt x="3311236" y="1246909"/>
                </a:cubicBezTo>
                <a:cubicBezTo>
                  <a:pt x="3314367" y="1265691"/>
                  <a:pt x="3320473" y="1283855"/>
                  <a:pt x="3325091" y="1302328"/>
                </a:cubicBezTo>
                <a:cubicBezTo>
                  <a:pt x="3315854" y="1445492"/>
                  <a:pt x="3316593" y="1589650"/>
                  <a:pt x="3297381" y="1731819"/>
                </a:cubicBezTo>
                <a:cubicBezTo>
                  <a:pt x="3293232" y="1762519"/>
                  <a:pt x="3270653" y="1787749"/>
                  <a:pt x="3255818" y="1814946"/>
                </a:cubicBezTo>
                <a:cubicBezTo>
                  <a:pt x="3244336" y="1835996"/>
                  <a:pt x="3194429" y="1921004"/>
                  <a:pt x="3172691" y="1939637"/>
                </a:cubicBezTo>
                <a:cubicBezTo>
                  <a:pt x="3157010" y="1953078"/>
                  <a:pt x="3135745" y="1958110"/>
                  <a:pt x="3117272" y="1967346"/>
                </a:cubicBezTo>
                <a:cubicBezTo>
                  <a:pt x="3077480" y="2007138"/>
                  <a:pt x="3070054" y="2018483"/>
                  <a:pt x="3020291" y="2050473"/>
                </a:cubicBezTo>
                <a:cubicBezTo>
                  <a:pt x="2974988" y="2079597"/>
                  <a:pt x="2932838" y="2116569"/>
                  <a:pt x="2881745" y="2133600"/>
                </a:cubicBezTo>
                <a:cubicBezTo>
                  <a:pt x="2854036" y="2142836"/>
                  <a:pt x="2825737" y="2150461"/>
                  <a:pt x="2798618" y="2161309"/>
                </a:cubicBezTo>
                <a:cubicBezTo>
                  <a:pt x="2779442" y="2168980"/>
                  <a:pt x="2762982" y="2183084"/>
                  <a:pt x="2743200" y="2189019"/>
                </a:cubicBezTo>
                <a:cubicBezTo>
                  <a:pt x="2674717" y="2209564"/>
                  <a:pt x="2457048" y="2215562"/>
                  <a:pt x="2438400" y="2216728"/>
                </a:cubicBezTo>
                <a:cubicBezTo>
                  <a:pt x="2170545" y="2202873"/>
                  <a:pt x="1901649" y="2202530"/>
                  <a:pt x="1634836" y="2175164"/>
                </a:cubicBezTo>
                <a:cubicBezTo>
                  <a:pt x="1604188" y="2172021"/>
                  <a:pt x="1229158" y="2073822"/>
                  <a:pt x="1163781" y="2050473"/>
                </a:cubicBezTo>
                <a:cubicBezTo>
                  <a:pt x="1097537" y="2026815"/>
                  <a:pt x="1036358" y="1990159"/>
                  <a:pt x="969818" y="1967346"/>
                </a:cubicBezTo>
                <a:cubicBezTo>
                  <a:pt x="874407" y="1934634"/>
                  <a:pt x="769086" y="1929327"/>
                  <a:pt x="678872" y="1884219"/>
                </a:cubicBezTo>
                <a:cubicBezTo>
                  <a:pt x="551005" y="1820284"/>
                  <a:pt x="608109" y="1838818"/>
                  <a:pt x="512618" y="1814946"/>
                </a:cubicBezTo>
                <a:cubicBezTo>
                  <a:pt x="494145" y="1805710"/>
                  <a:pt x="475132" y="1797484"/>
                  <a:pt x="457200" y="1787237"/>
                </a:cubicBezTo>
                <a:cubicBezTo>
                  <a:pt x="442743" y="1778976"/>
                  <a:pt x="430529" y="1766975"/>
                  <a:pt x="415636" y="1759528"/>
                </a:cubicBezTo>
                <a:cubicBezTo>
                  <a:pt x="402574" y="1752997"/>
                  <a:pt x="387927" y="1750291"/>
                  <a:pt x="374072" y="1745673"/>
                </a:cubicBezTo>
                <a:cubicBezTo>
                  <a:pt x="360218" y="1727200"/>
                  <a:pt x="342835" y="1710908"/>
                  <a:pt x="332509" y="1690255"/>
                </a:cubicBezTo>
                <a:cubicBezTo>
                  <a:pt x="307735" y="1640706"/>
                  <a:pt x="306452" y="1585566"/>
                  <a:pt x="277091" y="1537855"/>
                </a:cubicBezTo>
                <a:cubicBezTo>
                  <a:pt x="252887" y="1498524"/>
                  <a:pt x="193963" y="1427019"/>
                  <a:pt x="193963" y="1427019"/>
                </a:cubicBezTo>
                <a:cubicBezTo>
                  <a:pt x="189345" y="1413164"/>
                  <a:pt x="188210" y="1397606"/>
                  <a:pt x="180109" y="1385455"/>
                </a:cubicBezTo>
                <a:cubicBezTo>
                  <a:pt x="169241" y="1369152"/>
                  <a:pt x="151447" y="1358637"/>
                  <a:pt x="138545" y="1343891"/>
                </a:cubicBezTo>
                <a:cubicBezTo>
                  <a:pt x="119073" y="1321637"/>
                  <a:pt x="102371" y="1297071"/>
                  <a:pt x="83127" y="1274619"/>
                </a:cubicBezTo>
                <a:cubicBezTo>
                  <a:pt x="74626" y="1264701"/>
                  <a:pt x="62664" y="1257778"/>
                  <a:pt x="55418" y="1246909"/>
                </a:cubicBezTo>
                <a:cubicBezTo>
                  <a:pt x="43962" y="1229725"/>
                  <a:pt x="37956" y="1209423"/>
                  <a:pt x="27709" y="1191491"/>
                </a:cubicBezTo>
                <a:cubicBezTo>
                  <a:pt x="19448" y="1177034"/>
                  <a:pt x="9236" y="1163782"/>
                  <a:pt x="0" y="1149928"/>
                </a:cubicBezTo>
                <a:cubicBezTo>
                  <a:pt x="43079" y="1085309"/>
                  <a:pt x="27709" y="1125015"/>
                  <a:pt x="27709" y="1025237"/>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3330114" y="1300135"/>
            <a:ext cx="860886" cy="5375564"/>
          </a:xfrm>
          <a:custGeom>
            <a:avLst/>
            <a:gdLst>
              <a:gd name="connsiteX0" fmla="*/ 56658 w 860886"/>
              <a:gd name="connsiteY0" fmla="*/ 0 h 5375564"/>
              <a:gd name="connsiteX1" fmla="*/ 98221 w 860886"/>
              <a:gd name="connsiteY1" fmla="*/ 180109 h 5375564"/>
              <a:gd name="connsiteX2" fmla="*/ 139785 w 860886"/>
              <a:gd name="connsiteY2" fmla="*/ 318654 h 5375564"/>
              <a:gd name="connsiteX3" fmla="*/ 195203 w 860886"/>
              <a:gd name="connsiteY3" fmla="*/ 540327 h 5375564"/>
              <a:gd name="connsiteX4" fmla="*/ 167494 w 860886"/>
              <a:gd name="connsiteY4" fmla="*/ 1163782 h 5375564"/>
              <a:gd name="connsiteX5" fmla="*/ 112076 w 860886"/>
              <a:gd name="connsiteY5" fmla="*/ 1233054 h 5375564"/>
              <a:gd name="connsiteX6" fmla="*/ 84367 w 860886"/>
              <a:gd name="connsiteY6" fmla="*/ 1274618 h 5375564"/>
              <a:gd name="connsiteX7" fmla="*/ 42803 w 860886"/>
              <a:gd name="connsiteY7" fmla="*/ 1302327 h 5375564"/>
              <a:gd name="connsiteX8" fmla="*/ 1239 w 860886"/>
              <a:gd name="connsiteY8" fmla="*/ 1343891 h 5375564"/>
              <a:gd name="connsiteX9" fmla="*/ 70512 w 860886"/>
              <a:gd name="connsiteY9" fmla="*/ 1579418 h 5375564"/>
              <a:gd name="connsiteX10" fmla="*/ 112076 w 860886"/>
              <a:gd name="connsiteY10" fmla="*/ 1593273 h 5375564"/>
              <a:gd name="connsiteX11" fmla="*/ 139785 w 860886"/>
              <a:gd name="connsiteY11" fmla="*/ 1634836 h 5375564"/>
              <a:gd name="connsiteX12" fmla="*/ 209058 w 860886"/>
              <a:gd name="connsiteY12" fmla="*/ 1676400 h 5375564"/>
              <a:gd name="connsiteX13" fmla="*/ 167494 w 860886"/>
              <a:gd name="connsiteY13" fmla="*/ 2937164 h 5375564"/>
              <a:gd name="connsiteX14" fmla="*/ 153639 w 860886"/>
              <a:gd name="connsiteY14" fmla="*/ 2978727 h 5375564"/>
              <a:gd name="connsiteX15" fmla="*/ 181348 w 860886"/>
              <a:gd name="connsiteY15" fmla="*/ 3186545 h 5375564"/>
              <a:gd name="connsiteX16" fmla="*/ 236767 w 860886"/>
              <a:gd name="connsiteY16" fmla="*/ 3214254 h 5375564"/>
              <a:gd name="connsiteX17" fmla="*/ 347603 w 860886"/>
              <a:gd name="connsiteY17" fmla="*/ 3269673 h 5375564"/>
              <a:gd name="connsiteX18" fmla="*/ 430730 w 860886"/>
              <a:gd name="connsiteY18" fmla="*/ 3366654 h 5375564"/>
              <a:gd name="connsiteX19" fmla="*/ 444585 w 860886"/>
              <a:gd name="connsiteY19" fmla="*/ 3435927 h 5375564"/>
              <a:gd name="connsiteX20" fmla="*/ 389167 w 860886"/>
              <a:gd name="connsiteY20" fmla="*/ 3754582 h 5375564"/>
              <a:gd name="connsiteX21" fmla="*/ 167494 w 860886"/>
              <a:gd name="connsiteY21" fmla="*/ 3906982 h 5375564"/>
              <a:gd name="connsiteX22" fmla="*/ 70512 w 860886"/>
              <a:gd name="connsiteY22" fmla="*/ 3948545 h 5375564"/>
              <a:gd name="connsiteX23" fmla="*/ 500003 w 860886"/>
              <a:gd name="connsiteY23" fmla="*/ 4156364 h 5375564"/>
              <a:gd name="connsiteX24" fmla="*/ 777094 w 860886"/>
              <a:gd name="connsiteY24" fmla="*/ 4350327 h 5375564"/>
              <a:gd name="connsiteX25" fmla="*/ 846367 w 860886"/>
              <a:gd name="connsiteY25" fmla="*/ 4419600 h 5375564"/>
              <a:gd name="connsiteX26" fmla="*/ 860221 w 860886"/>
              <a:gd name="connsiteY26" fmla="*/ 4461164 h 5375564"/>
              <a:gd name="connsiteX27" fmla="*/ 763239 w 860886"/>
              <a:gd name="connsiteY27" fmla="*/ 4835236 h 5375564"/>
              <a:gd name="connsiteX28" fmla="*/ 610839 w 860886"/>
              <a:gd name="connsiteY28" fmla="*/ 4959927 h 5375564"/>
              <a:gd name="connsiteX29" fmla="*/ 624694 w 860886"/>
              <a:gd name="connsiteY29" fmla="*/ 5209309 h 5375564"/>
              <a:gd name="connsiteX30" fmla="*/ 666258 w 860886"/>
              <a:gd name="connsiteY30" fmla="*/ 5237018 h 5375564"/>
              <a:gd name="connsiteX31" fmla="*/ 707821 w 860886"/>
              <a:gd name="connsiteY31" fmla="*/ 5278582 h 5375564"/>
              <a:gd name="connsiteX32" fmla="*/ 790948 w 860886"/>
              <a:gd name="connsiteY32" fmla="*/ 5334000 h 5375564"/>
              <a:gd name="connsiteX33" fmla="*/ 818658 w 860886"/>
              <a:gd name="connsiteY33" fmla="*/ 5361709 h 5375564"/>
              <a:gd name="connsiteX34" fmla="*/ 860221 w 860886"/>
              <a:gd name="connsiteY34" fmla="*/ 5375564 h 53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0886" h="5375564">
                <a:moveTo>
                  <a:pt x="56658" y="0"/>
                </a:moveTo>
                <a:cubicBezTo>
                  <a:pt x="72076" y="77096"/>
                  <a:pt x="74348" y="94168"/>
                  <a:pt x="98221" y="180109"/>
                </a:cubicBezTo>
                <a:cubicBezTo>
                  <a:pt x="111126" y="226565"/>
                  <a:pt x="127250" y="272097"/>
                  <a:pt x="139785" y="318654"/>
                </a:cubicBezTo>
                <a:cubicBezTo>
                  <a:pt x="159586" y="392200"/>
                  <a:pt x="195203" y="540327"/>
                  <a:pt x="195203" y="540327"/>
                </a:cubicBezTo>
                <a:cubicBezTo>
                  <a:pt x="185967" y="748145"/>
                  <a:pt x="192279" y="957240"/>
                  <a:pt x="167494" y="1163782"/>
                </a:cubicBezTo>
                <a:cubicBezTo>
                  <a:pt x="163971" y="1193142"/>
                  <a:pt x="129818" y="1209398"/>
                  <a:pt x="112076" y="1233054"/>
                </a:cubicBezTo>
                <a:cubicBezTo>
                  <a:pt x="102085" y="1246375"/>
                  <a:pt x="96141" y="1262844"/>
                  <a:pt x="84367" y="1274618"/>
                </a:cubicBezTo>
                <a:cubicBezTo>
                  <a:pt x="72593" y="1286392"/>
                  <a:pt x="55595" y="1291667"/>
                  <a:pt x="42803" y="1302327"/>
                </a:cubicBezTo>
                <a:cubicBezTo>
                  <a:pt x="27751" y="1314870"/>
                  <a:pt x="15094" y="1330036"/>
                  <a:pt x="1239" y="1343891"/>
                </a:cubicBezTo>
                <a:cubicBezTo>
                  <a:pt x="12735" y="1504824"/>
                  <a:pt x="-35334" y="1518934"/>
                  <a:pt x="70512" y="1579418"/>
                </a:cubicBezTo>
                <a:cubicBezTo>
                  <a:pt x="83192" y="1586664"/>
                  <a:pt x="98221" y="1588655"/>
                  <a:pt x="112076" y="1593273"/>
                </a:cubicBezTo>
                <a:cubicBezTo>
                  <a:pt x="121312" y="1607127"/>
                  <a:pt x="127143" y="1624000"/>
                  <a:pt x="139785" y="1634836"/>
                </a:cubicBezTo>
                <a:cubicBezTo>
                  <a:pt x="160231" y="1652361"/>
                  <a:pt x="207888" y="1649497"/>
                  <a:pt x="209058" y="1676400"/>
                </a:cubicBezTo>
                <a:cubicBezTo>
                  <a:pt x="260396" y="2857174"/>
                  <a:pt x="483773" y="2620873"/>
                  <a:pt x="167494" y="2937164"/>
                </a:cubicBezTo>
                <a:cubicBezTo>
                  <a:pt x="162876" y="2951018"/>
                  <a:pt x="157181" y="2964559"/>
                  <a:pt x="153639" y="2978727"/>
                </a:cubicBezTo>
                <a:cubicBezTo>
                  <a:pt x="132938" y="3061532"/>
                  <a:pt x="127679" y="3094541"/>
                  <a:pt x="181348" y="3186545"/>
                </a:cubicBezTo>
                <a:cubicBezTo>
                  <a:pt x="191755" y="3204385"/>
                  <a:pt x="218835" y="3204007"/>
                  <a:pt x="236767" y="3214254"/>
                </a:cubicBezTo>
                <a:cubicBezTo>
                  <a:pt x="333616" y="3269597"/>
                  <a:pt x="211202" y="3215113"/>
                  <a:pt x="347603" y="3269673"/>
                </a:cubicBezTo>
                <a:cubicBezTo>
                  <a:pt x="372318" y="3294387"/>
                  <a:pt x="416510" y="3334660"/>
                  <a:pt x="430730" y="3366654"/>
                </a:cubicBezTo>
                <a:cubicBezTo>
                  <a:pt x="440294" y="3388173"/>
                  <a:pt x="439967" y="3412836"/>
                  <a:pt x="444585" y="3435927"/>
                </a:cubicBezTo>
                <a:cubicBezTo>
                  <a:pt x="426112" y="3542145"/>
                  <a:pt x="434926" y="3656962"/>
                  <a:pt x="389167" y="3754582"/>
                </a:cubicBezTo>
                <a:cubicBezTo>
                  <a:pt x="334688" y="3870803"/>
                  <a:pt x="253314" y="3864073"/>
                  <a:pt x="167494" y="3906982"/>
                </a:cubicBezTo>
                <a:cubicBezTo>
                  <a:pt x="71817" y="3954820"/>
                  <a:pt x="185847" y="3919712"/>
                  <a:pt x="70512" y="3948545"/>
                </a:cubicBezTo>
                <a:cubicBezTo>
                  <a:pt x="229172" y="4012010"/>
                  <a:pt x="344465" y="4052673"/>
                  <a:pt x="500003" y="4156364"/>
                </a:cubicBezTo>
                <a:cubicBezTo>
                  <a:pt x="570389" y="4203288"/>
                  <a:pt x="700362" y="4281268"/>
                  <a:pt x="777094" y="4350327"/>
                </a:cubicBezTo>
                <a:cubicBezTo>
                  <a:pt x="801367" y="4372172"/>
                  <a:pt x="823276" y="4396509"/>
                  <a:pt x="846367" y="4419600"/>
                </a:cubicBezTo>
                <a:cubicBezTo>
                  <a:pt x="850985" y="4433455"/>
                  <a:pt x="860221" y="4446560"/>
                  <a:pt x="860221" y="4461164"/>
                </a:cubicBezTo>
                <a:cubicBezTo>
                  <a:pt x="860221" y="4613127"/>
                  <a:pt x="875177" y="4723297"/>
                  <a:pt x="763239" y="4835236"/>
                </a:cubicBezTo>
                <a:cubicBezTo>
                  <a:pt x="642076" y="4956400"/>
                  <a:pt x="701971" y="4929551"/>
                  <a:pt x="610839" y="4959927"/>
                </a:cubicBezTo>
                <a:cubicBezTo>
                  <a:pt x="585823" y="5059994"/>
                  <a:pt x="578247" y="5060679"/>
                  <a:pt x="624694" y="5209309"/>
                </a:cubicBezTo>
                <a:cubicBezTo>
                  <a:pt x="629661" y="5225202"/>
                  <a:pt x="653466" y="5226358"/>
                  <a:pt x="666258" y="5237018"/>
                </a:cubicBezTo>
                <a:cubicBezTo>
                  <a:pt x="681310" y="5249561"/>
                  <a:pt x="692355" y="5266553"/>
                  <a:pt x="707821" y="5278582"/>
                </a:cubicBezTo>
                <a:cubicBezTo>
                  <a:pt x="734108" y="5299028"/>
                  <a:pt x="767399" y="5310452"/>
                  <a:pt x="790948" y="5334000"/>
                </a:cubicBezTo>
                <a:cubicBezTo>
                  <a:pt x="800185" y="5343236"/>
                  <a:pt x="807457" y="5354988"/>
                  <a:pt x="818658" y="5361709"/>
                </a:cubicBezTo>
                <a:cubicBezTo>
                  <a:pt x="831181" y="5369223"/>
                  <a:pt x="860221" y="5375564"/>
                  <a:pt x="860221" y="5375564"/>
                </a:cubicBezTo>
              </a:path>
            </a:pathLst>
          </a:custGeom>
          <a:noFill/>
          <a:ln w="5715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rot="20284041">
            <a:off x="3607773" y="1326089"/>
            <a:ext cx="2879314" cy="369332"/>
          </a:xfrm>
          <a:prstGeom prst="rect">
            <a:avLst/>
          </a:prstGeom>
          <a:blipFill>
            <a:blip r:embed="rId7" cstate="print"/>
            <a:tile tx="0" ty="0" sx="100000" sy="100000" flip="none" algn="tl"/>
          </a:blipFill>
        </p:spPr>
        <p:txBody>
          <a:bodyPr wrap="none" rtlCol="0">
            <a:spAutoFit/>
          </a:bodyPr>
          <a:lstStyle/>
          <a:p>
            <a:r>
              <a:rPr lang="fr-FR" b="1" dirty="0" smtClean="0">
                <a:latin typeface="Georgia" pitchFamily="18" charset="0"/>
              </a:rPr>
              <a:t>Génération de </a:t>
            </a:r>
            <a:r>
              <a:rPr lang="fr-FR" b="1" dirty="0">
                <a:latin typeface="Georgia" pitchFamily="18" charset="0"/>
              </a:rPr>
              <a:t>revenus</a:t>
            </a:r>
            <a:endParaRPr lang="en-GB" b="1" dirty="0">
              <a:latin typeface="Georgia" pitchFamily="18" charset="0"/>
            </a:endParaRPr>
          </a:p>
        </p:txBody>
      </p:sp>
      <p:sp>
        <p:nvSpPr>
          <p:cNvPr id="13" name="TextBox 12"/>
          <p:cNvSpPr txBox="1"/>
          <p:nvPr/>
        </p:nvSpPr>
        <p:spPr>
          <a:xfrm>
            <a:off x="3628027" y="2340350"/>
            <a:ext cx="3001373" cy="646331"/>
          </a:xfrm>
          <a:prstGeom prst="rect">
            <a:avLst/>
          </a:prstGeom>
          <a:blipFill>
            <a:blip r:embed="rId8" cstate="print"/>
            <a:tile tx="0" ty="0" sx="100000" sy="100000" flip="none" algn="tl"/>
          </a:blipFill>
        </p:spPr>
        <p:txBody>
          <a:bodyPr wrap="square" rtlCol="0">
            <a:spAutoFit/>
          </a:bodyPr>
          <a:lstStyle/>
          <a:p>
            <a:r>
              <a:rPr lang="fr-FR" b="1" dirty="0">
                <a:latin typeface="Georgia" pitchFamily="18" charset="0"/>
              </a:rPr>
              <a:t>Transport pour 2 jours par semaine</a:t>
            </a:r>
            <a:endParaRPr lang="en-GB" b="1" dirty="0">
              <a:latin typeface="Georgia" pitchFamily="18" charset="0"/>
            </a:endParaRPr>
          </a:p>
        </p:txBody>
      </p:sp>
      <p:sp>
        <p:nvSpPr>
          <p:cNvPr id="14" name="TextBox 13"/>
          <p:cNvSpPr txBox="1"/>
          <p:nvPr/>
        </p:nvSpPr>
        <p:spPr>
          <a:xfrm>
            <a:off x="6629400" y="415150"/>
            <a:ext cx="2346437" cy="1077218"/>
          </a:xfrm>
          <a:prstGeom prst="rect">
            <a:avLst/>
          </a:prstGeom>
          <a:blipFill>
            <a:blip r:embed="rId9" cstate="print"/>
            <a:tile tx="0" ty="0" sx="100000" sy="100000" flip="none" algn="tl"/>
          </a:blipFill>
        </p:spPr>
        <p:txBody>
          <a:bodyPr wrap="square" rtlCol="0">
            <a:spAutoFit/>
          </a:bodyPr>
          <a:lstStyle/>
          <a:p>
            <a:r>
              <a:rPr lang="fr-FR" sz="1600" b="1" dirty="0">
                <a:latin typeface="Georgia" pitchFamily="18" charset="0"/>
              </a:rPr>
              <a:t>Collecte des ordures ménagères auprès des ménages et des organisations</a:t>
            </a:r>
            <a:endParaRPr lang="en-GB" sz="1600" b="1" dirty="0">
              <a:latin typeface="Georgia" pitchFamily="18" charset="0"/>
            </a:endParaRPr>
          </a:p>
        </p:txBody>
      </p:sp>
      <p:sp>
        <p:nvSpPr>
          <p:cNvPr id="15" name="TextBox 14"/>
          <p:cNvSpPr txBox="1"/>
          <p:nvPr/>
        </p:nvSpPr>
        <p:spPr>
          <a:xfrm>
            <a:off x="7148078" y="5269985"/>
            <a:ext cx="1966480" cy="954107"/>
          </a:xfrm>
          <a:prstGeom prst="rect">
            <a:avLst/>
          </a:prstGeom>
          <a:blipFill>
            <a:blip r:embed="rId10" cstate="print"/>
            <a:tile tx="0" ty="0" sx="100000" sy="100000" flip="none" algn="tl"/>
          </a:blipFill>
        </p:spPr>
        <p:txBody>
          <a:bodyPr wrap="square" rtlCol="0">
            <a:spAutoFit/>
          </a:bodyPr>
          <a:lstStyle/>
          <a:p>
            <a:r>
              <a:rPr lang="fr-FR" sz="1400" b="1" dirty="0">
                <a:latin typeface="Georgia" pitchFamily="18" charset="0"/>
              </a:rPr>
              <a:t>La vente des déchets non-biodégradables aux distributeurs</a:t>
            </a:r>
            <a:endParaRPr lang="en-GB" sz="1400" b="1" dirty="0">
              <a:latin typeface="Georgia" pitchFamily="18" charset="0"/>
            </a:endParaRPr>
          </a:p>
        </p:txBody>
      </p:sp>
      <p:sp>
        <p:nvSpPr>
          <p:cNvPr id="16" name="TextBox 15"/>
          <p:cNvSpPr txBox="1"/>
          <p:nvPr/>
        </p:nvSpPr>
        <p:spPr>
          <a:xfrm rot="415141">
            <a:off x="360650" y="1110276"/>
            <a:ext cx="3136533" cy="923330"/>
          </a:xfrm>
          <a:prstGeom prst="rect">
            <a:avLst/>
          </a:prstGeom>
          <a:blipFill>
            <a:blip r:embed="rId7" cstate="print"/>
            <a:tile tx="0" ty="0" sx="100000" sy="100000" flip="none" algn="tl"/>
          </a:blipFill>
        </p:spPr>
        <p:txBody>
          <a:bodyPr wrap="square" rtlCol="0">
            <a:spAutoFit/>
          </a:bodyPr>
          <a:lstStyle/>
          <a:p>
            <a:r>
              <a:rPr lang="fr-FR" b="1" dirty="0">
                <a:latin typeface="Georgia" pitchFamily="18" charset="0"/>
              </a:rPr>
              <a:t>Impact social créateur, mais pas de génération des revenus</a:t>
            </a:r>
            <a:endParaRPr lang="en-GB" b="1" dirty="0">
              <a:latin typeface="Georgia" pitchFamily="18" charset="0"/>
            </a:endParaRPr>
          </a:p>
        </p:txBody>
      </p:sp>
      <p:sp>
        <p:nvSpPr>
          <p:cNvPr id="17" name="Freeform 16"/>
          <p:cNvSpPr/>
          <p:nvPr/>
        </p:nvSpPr>
        <p:spPr>
          <a:xfrm>
            <a:off x="3197585" y="1095257"/>
            <a:ext cx="860886" cy="5375564"/>
          </a:xfrm>
          <a:custGeom>
            <a:avLst/>
            <a:gdLst>
              <a:gd name="connsiteX0" fmla="*/ 56658 w 860886"/>
              <a:gd name="connsiteY0" fmla="*/ 0 h 5375564"/>
              <a:gd name="connsiteX1" fmla="*/ 98221 w 860886"/>
              <a:gd name="connsiteY1" fmla="*/ 180109 h 5375564"/>
              <a:gd name="connsiteX2" fmla="*/ 139785 w 860886"/>
              <a:gd name="connsiteY2" fmla="*/ 318654 h 5375564"/>
              <a:gd name="connsiteX3" fmla="*/ 195203 w 860886"/>
              <a:gd name="connsiteY3" fmla="*/ 540327 h 5375564"/>
              <a:gd name="connsiteX4" fmla="*/ 167494 w 860886"/>
              <a:gd name="connsiteY4" fmla="*/ 1163782 h 5375564"/>
              <a:gd name="connsiteX5" fmla="*/ 112076 w 860886"/>
              <a:gd name="connsiteY5" fmla="*/ 1233054 h 5375564"/>
              <a:gd name="connsiteX6" fmla="*/ 84367 w 860886"/>
              <a:gd name="connsiteY6" fmla="*/ 1274618 h 5375564"/>
              <a:gd name="connsiteX7" fmla="*/ 42803 w 860886"/>
              <a:gd name="connsiteY7" fmla="*/ 1302327 h 5375564"/>
              <a:gd name="connsiteX8" fmla="*/ 1239 w 860886"/>
              <a:gd name="connsiteY8" fmla="*/ 1343891 h 5375564"/>
              <a:gd name="connsiteX9" fmla="*/ 70512 w 860886"/>
              <a:gd name="connsiteY9" fmla="*/ 1579418 h 5375564"/>
              <a:gd name="connsiteX10" fmla="*/ 112076 w 860886"/>
              <a:gd name="connsiteY10" fmla="*/ 1593273 h 5375564"/>
              <a:gd name="connsiteX11" fmla="*/ 139785 w 860886"/>
              <a:gd name="connsiteY11" fmla="*/ 1634836 h 5375564"/>
              <a:gd name="connsiteX12" fmla="*/ 209058 w 860886"/>
              <a:gd name="connsiteY12" fmla="*/ 1676400 h 5375564"/>
              <a:gd name="connsiteX13" fmla="*/ 167494 w 860886"/>
              <a:gd name="connsiteY13" fmla="*/ 2937164 h 5375564"/>
              <a:gd name="connsiteX14" fmla="*/ 153639 w 860886"/>
              <a:gd name="connsiteY14" fmla="*/ 2978727 h 5375564"/>
              <a:gd name="connsiteX15" fmla="*/ 181348 w 860886"/>
              <a:gd name="connsiteY15" fmla="*/ 3186545 h 5375564"/>
              <a:gd name="connsiteX16" fmla="*/ 236767 w 860886"/>
              <a:gd name="connsiteY16" fmla="*/ 3214254 h 5375564"/>
              <a:gd name="connsiteX17" fmla="*/ 347603 w 860886"/>
              <a:gd name="connsiteY17" fmla="*/ 3269673 h 5375564"/>
              <a:gd name="connsiteX18" fmla="*/ 430730 w 860886"/>
              <a:gd name="connsiteY18" fmla="*/ 3366654 h 5375564"/>
              <a:gd name="connsiteX19" fmla="*/ 444585 w 860886"/>
              <a:gd name="connsiteY19" fmla="*/ 3435927 h 5375564"/>
              <a:gd name="connsiteX20" fmla="*/ 389167 w 860886"/>
              <a:gd name="connsiteY20" fmla="*/ 3754582 h 5375564"/>
              <a:gd name="connsiteX21" fmla="*/ 167494 w 860886"/>
              <a:gd name="connsiteY21" fmla="*/ 3906982 h 5375564"/>
              <a:gd name="connsiteX22" fmla="*/ 70512 w 860886"/>
              <a:gd name="connsiteY22" fmla="*/ 3948545 h 5375564"/>
              <a:gd name="connsiteX23" fmla="*/ 500003 w 860886"/>
              <a:gd name="connsiteY23" fmla="*/ 4156364 h 5375564"/>
              <a:gd name="connsiteX24" fmla="*/ 777094 w 860886"/>
              <a:gd name="connsiteY24" fmla="*/ 4350327 h 5375564"/>
              <a:gd name="connsiteX25" fmla="*/ 846367 w 860886"/>
              <a:gd name="connsiteY25" fmla="*/ 4419600 h 5375564"/>
              <a:gd name="connsiteX26" fmla="*/ 860221 w 860886"/>
              <a:gd name="connsiteY26" fmla="*/ 4461164 h 5375564"/>
              <a:gd name="connsiteX27" fmla="*/ 763239 w 860886"/>
              <a:gd name="connsiteY27" fmla="*/ 4835236 h 5375564"/>
              <a:gd name="connsiteX28" fmla="*/ 610839 w 860886"/>
              <a:gd name="connsiteY28" fmla="*/ 4959927 h 5375564"/>
              <a:gd name="connsiteX29" fmla="*/ 624694 w 860886"/>
              <a:gd name="connsiteY29" fmla="*/ 5209309 h 5375564"/>
              <a:gd name="connsiteX30" fmla="*/ 666258 w 860886"/>
              <a:gd name="connsiteY30" fmla="*/ 5237018 h 5375564"/>
              <a:gd name="connsiteX31" fmla="*/ 707821 w 860886"/>
              <a:gd name="connsiteY31" fmla="*/ 5278582 h 5375564"/>
              <a:gd name="connsiteX32" fmla="*/ 790948 w 860886"/>
              <a:gd name="connsiteY32" fmla="*/ 5334000 h 5375564"/>
              <a:gd name="connsiteX33" fmla="*/ 818658 w 860886"/>
              <a:gd name="connsiteY33" fmla="*/ 5361709 h 5375564"/>
              <a:gd name="connsiteX34" fmla="*/ 860221 w 860886"/>
              <a:gd name="connsiteY34" fmla="*/ 5375564 h 53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0886" h="5375564">
                <a:moveTo>
                  <a:pt x="56658" y="0"/>
                </a:moveTo>
                <a:cubicBezTo>
                  <a:pt x="72076" y="77096"/>
                  <a:pt x="74348" y="94168"/>
                  <a:pt x="98221" y="180109"/>
                </a:cubicBezTo>
                <a:cubicBezTo>
                  <a:pt x="111126" y="226565"/>
                  <a:pt x="127250" y="272097"/>
                  <a:pt x="139785" y="318654"/>
                </a:cubicBezTo>
                <a:cubicBezTo>
                  <a:pt x="159586" y="392200"/>
                  <a:pt x="195203" y="540327"/>
                  <a:pt x="195203" y="540327"/>
                </a:cubicBezTo>
                <a:cubicBezTo>
                  <a:pt x="185967" y="748145"/>
                  <a:pt x="192279" y="957240"/>
                  <a:pt x="167494" y="1163782"/>
                </a:cubicBezTo>
                <a:cubicBezTo>
                  <a:pt x="163971" y="1193142"/>
                  <a:pt x="129818" y="1209398"/>
                  <a:pt x="112076" y="1233054"/>
                </a:cubicBezTo>
                <a:cubicBezTo>
                  <a:pt x="102085" y="1246375"/>
                  <a:pt x="96141" y="1262844"/>
                  <a:pt x="84367" y="1274618"/>
                </a:cubicBezTo>
                <a:cubicBezTo>
                  <a:pt x="72593" y="1286392"/>
                  <a:pt x="55595" y="1291667"/>
                  <a:pt x="42803" y="1302327"/>
                </a:cubicBezTo>
                <a:cubicBezTo>
                  <a:pt x="27751" y="1314870"/>
                  <a:pt x="15094" y="1330036"/>
                  <a:pt x="1239" y="1343891"/>
                </a:cubicBezTo>
                <a:cubicBezTo>
                  <a:pt x="12735" y="1504824"/>
                  <a:pt x="-35334" y="1518934"/>
                  <a:pt x="70512" y="1579418"/>
                </a:cubicBezTo>
                <a:cubicBezTo>
                  <a:pt x="83192" y="1586664"/>
                  <a:pt x="98221" y="1588655"/>
                  <a:pt x="112076" y="1593273"/>
                </a:cubicBezTo>
                <a:cubicBezTo>
                  <a:pt x="121312" y="1607127"/>
                  <a:pt x="127143" y="1624000"/>
                  <a:pt x="139785" y="1634836"/>
                </a:cubicBezTo>
                <a:cubicBezTo>
                  <a:pt x="160231" y="1652361"/>
                  <a:pt x="207888" y="1649497"/>
                  <a:pt x="209058" y="1676400"/>
                </a:cubicBezTo>
                <a:cubicBezTo>
                  <a:pt x="260396" y="2857174"/>
                  <a:pt x="483773" y="2620873"/>
                  <a:pt x="167494" y="2937164"/>
                </a:cubicBezTo>
                <a:cubicBezTo>
                  <a:pt x="162876" y="2951018"/>
                  <a:pt x="157181" y="2964559"/>
                  <a:pt x="153639" y="2978727"/>
                </a:cubicBezTo>
                <a:cubicBezTo>
                  <a:pt x="132938" y="3061532"/>
                  <a:pt x="127679" y="3094541"/>
                  <a:pt x="181348" y="3186545"/>
                </a:cubicBezTo>
                <a:cubicBezTo>
                  <a:pt x="191755" y="3204385"/>
                  <a:pt x="218835" y="3204007"/>
                  <a:pt x="236767" y="3214254"/>
                </a:cubicBezTo>
                <a:cubicBezTo>
                  <a:pt x="333616" y="3269597"/>
                  <a:pt x="211202" y="3215113"/>
                  <a:pt x="347603" y="3269673"/>
                </a:cubicBezTo>
                <a:cubicBezTo>
                  <a:pt x="372318" y="3294387"/>
                  <a:pt x="416510" y="3334660"/>
                  <a:pt x="430730" y="3366654"/>
                </a:cubicBezTo>
                <a:cubicBezTo>
                  <a:pt x="440294" y="3388173"/>
                  <a:pt x="439967" y="3412836"/>
                  <a:pt x="444585" y="3435927"/>
                </a:cubicBezTo>
                <a:cubicBezTo>
                  <a:pt x="426112" y="3542145"/>
                  <a:pt x="434926" y="3656962"/>
                  <a:pt x="389167" y="3754582"/>
                </a:cubicBezTo>
                <a:cubicBezTo>
                  <a:pt x="334688" y="3870803"/>
                  <a:pt x="253314" y="3864073"/>
                  <a:pt x="167494" y="3906982"/>
                </a:cubicBezTo>
                <a:cubicBezTo>
                  <a:pt x="71817" y="3954820"/>
                  <a:pt x="185847" y="3919712"/>
                  <a:pt x="70512" y="3948545"/>
                </a:cubicBezTo>
                <a:cubicBezTo>
                  <a:pt x="229172" y="4012010"/>
                  <a:pt x="344465" y="4052673"/>
                  <a:pt x="500003" y="4156364"/>
                </a:cubicBezTo>
                <a:cubicBezTo>
                  <a:pt x="570389" y="4203288"/>
                  <a:pt x="700362" y="4281268"/>
                  <a:pt x="777094" y="4350327"/>
                </a:cubicBezTo>
                <a:cubicBezTo>
                  <a:pt x="801367" y="4372172"/>
                  <a:pt x="823276" y="4396509"/>
                  <a:pt x="846367" y="4419600"/>
                </a:cubicBezTo>
                <a:cubicBezTo>
                  <a:pt x="850985" y="4433455"/>
                  <a:pt x="860221" y="4446560"/>
                  <a:pt x="860221" y="4461164"/>
                </a:cubicBezTo>
                <a:cubicBezTo>
                  <a:pt x="860221" y="4613127"/>
                  <a:pt x="875177" y="4723297"/>
                  <a:pt x="763239" y="4835236"/>
                </a:cubicBezTo>
                <a:cubicBezTo>
                  <a:pt x="642076" y="4956400"/>
                  <a:pt x="701971" y="4929551"/>
                  <a:pt x="610839" y="4959927"/>
                </a:cubicBezTo>
                <a:cubicBezTo>
                  <a:pt x="585823" y="5059994"/>
                  <a:pt x="578247" y="5060679"/>
                  <a:pt x="624694" y="5209309"/>
                </a:cubicBezTo>
                <a:cubicBezTo>
                  <a:pt x="629661" y="5225202"/>
                  <a:pt x="653466" y="5226358"/>
                  <a:pt x="666258" y="5237018"/>
                </a:cubicBezTo>
                <a:cubicBezTo>
                  <a:pt x="681310" y="5249561"/>
                  <a:pt x="692355" y="5266553"/>
                  <a:pt x="707821" y="5278582"/>
                </a:cubicBezTo>
                <a:cubicBezTo>
                  <a:pt x="734108" y="5299028"/>
                  <a:pt x="767399" y="5310452"/>
                  <a:pt x="790948" y="5334000"/>
                </a:cubicBezTo>
                <a:cubicBezTo>
                  <a:pt x="800185" y="5343236"/>
                  <a:pt x="807457" y="5354988"/>
                  <a:pt x="818658" y="5361709"/>
                </a:cubicBezTo>
                <a:cubicBezTo>
                  <a:pt x="831181" y="5369223"/>
                  <a:pt x="860221" y="5375564"/>
                  <a:pt x="860221" y="5375564"/>
                </a:cubicBezTo>
              </a:path>
            </a:pathLst>
          </a:custGeom>
          <a:noFill/>
          <a:ln w="5715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C:\Users\Shyaka\Documents\FIN-tsunami-Apr2013\Photos\2012\Photo0228.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7919" y="1999913"/>
            <a:ext cx="1536014" cy="2553373"/>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1712649" y="2245547"/>
            <a:ext cx="1617465" cy="2062103"/>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8900000" scaled="1"/>
            <a:tileRect/>
          </a:gradFill>
        </p:spPr>
        <p:txBody>
          <a:bodyPr wrap="square" rtlCol="0">
            <a:spAutoFit/>
          </a:bodyPr>
          <a:lstStyle/>
          <a:p>
            <a:r>
              <a:rPr lang="fr-FR" sz="1600" b="1" dirty="0">
                <a:latin typeface="Georgia" pitchFamily="18" charset="0"/>
              </a:rPr>
              <a:t>Actuellement travail gratuit offert pour la construction et la réparation de toilettes</a:t>
            </a:r>
            <a:endParaRPr lang="en-GB" sz="1600" b="1" dirty="0">
              <a:latin typeface="Georgia" pitchFamily="18" charset="0"/>
            </a:endParaRPr>
          </a:p>
        </p:txBody>
      </p:sp>
      <p:pic>
        <p:nvPicPr>
          <p:cNvPr id="1027" name="Picture 3" descr="C:\Users\Shyaka\Documents\FIN-tsunami-Apr2013\Photos\2012\st school copost yard  with shanmugavel3-2.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898943" y="4346783"/>
            <a:ext cx="1644240" cy="2192319"/>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228600" y="4610100"/>
            <a:ext cx="1617465" cy="2062103"/>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8900000" scaled="1"/>
            <a:tileRect/>
          </a:gradFill>
        </p:spPr>
        <p:txBody>
          <a:bodyPr wrap="square" rtlCol="0">
            <a:spAutoFit/>
          </a:bodyPr>
          <a:lstStyle/>
          <a:p>
            <a:r>
              <a:rPr lang="fr-FR" sz="1600" b="1" dirty="0">
                <a:latin typeface="Georgia" pitchFamily="18" charset="0"/>
              </a:rPr>
              <a:t>Nettoyage des espaces publics - premier objectif: l'arrêt de bus en dehors du </a:t>
            </a:r>
            <a:r>
              <a:rPr lang="fr-FR" sz="1600" b="1" dirty="0" smtClean="0">
                <a:latin typeface="Georgia" pitchFamily="18" charset="0"/>
              </a:rPr>
              <a:t>bureau (?).</a:t>
            </a:r>
            <a:endParaRPr lang="en-GB" sz="1600" b="1" dirty="0">
              <a:latin typeface="Georgia" pitchFamily="18" charset="0"/>
            </a:endParaRPr>
          </a:p>
        </p:txBody>
      </p:sp>
    </p:spTree>
    <p:extLst>
      <p:ext uri="{BB962C8B-B14F-4D97-AF65-F5344CB8AC3E}">
        <p14:creationId xmlns:p14="http://schemas.microsoft.com/office/powerpoint/2010/main" xmlns="" val="2371994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fr-FR" sz="3200" dirty="0" smtClean="0"/>
              <a:t>Notre équipe.</a:t>
            </a:r>
            <a:endParaRPr lang="fr-FR" sz="3200" dirty="0"/>
          </a:p>
        </p:txBody>
      </p:sp>
      <p:sp>
        <p:nvSpPr>
          <p:cNvPr id="4" name="Slide Number Placeholder 3"/>
          <p:cNvSpPr>
            <a:spLocks noGrp="1"/>
          </p:cNvSpPr>
          <p:nvPr>
            <p:ph type="sldNum" sz="quarter" idx="12"/>
          </p:nvPr>
        </p:nvSpPr>
        <p:spPr/>
        <p:txBody>
          <a:bodyPr/>
          <a:lstStyle/>
          <a:p>
            <a:fld id="{84EBCB00-DEE3-41B3-9EE3-2FB0BBE93007}" type="slidenum">
              <a:rPr lang="en-GB" smtClean="0"/>
              <a:pPr/>
              <a:t>32</a:t>
            </a:fld>
            <a:endParaRPr lang="en-GB"/>
          </a:p>
        </p:txBody>
      </p:sp>
      <p:sp>
        <p:nvSpPr>
          <p:cNvPr id="3" name="TextBox 2"/>
          <p:cNvSpPr txBox="1"/>
          <p:nvPr/>
        </p:nvSpPr>
        <p:spPr>
          <a:xfrm>
            <a:off x="5312650" y="1401761"/>
            <a:ext cx="3719053" cy="655639"/>
          </a:xfrm>
          <a:prstGeom prst="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0" scaled="1"/>
            <a:tileRect/>
          </a:gradFill>
          <a:ln>
            <a:solidFill>
              <a:schemeClr val="bg1"/>
            </a:solidFill>
          </a:ln>
          <a:effectLst>
            <a:glow rad="139700">
              <a:srgbClr val="00FF00">
                <a:alpha val="40000"/>
              </a:srgbClr>
            </a:glow>
            <a:outerShdw blurRad="190500" dist="228600" dir="2700000" algn="ctr">
              <a:srgbClr val="000000">
                <a:alpha val="30000"/>
              </a:srgbClr>
            </a:outerShdw>
            <a:softEdge rad="31750"/>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lnSpcReduction="10000"/>
          </a:bodyPr>
          <a:lstStyle>
            <a:lvl1pPr algn="ctr">
              <a:spcBef>
                <a:spcPct val="0"/>
              </a:spcBef>
              <a:buNone/>
              <a:defRPr sz="3200">
                <a:latin typeface="+mj-lt"/>
                <a:ea typeface="+mj-ea"/>
                <a:cs typeface="+mj-cs"/>
              </a:defRPr>
            </a:lvl1pPr>
          </a:lstStyle>
          <a:p>
            <a:r>
              <a:rPr lang="fr-FR" sz="2000" dirty="0" smtClean="0"/>
              <a:t>Nous sommes une équipe de base de six personnes</a:t>
            </a:r>
            <a:r>
              <a:rPr lang="en-GB" sz="2000" dirty="0" smtClean="0"/>
              <a:t>.  </a:t>
            </a:r>
            <a:endParaRPr lang="en-GB" sz="2000" dirty="0"/>
          </a:p>
        </p:txBody>
      </p:sp>
      <p:pic>
        <p:nvPicPr>
          <p:cNvPr id="4100" name="Picture 4" descr="C:\Users\Shyama\Desktop\Shyama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2473" y="4036219"/>
            <a:ext cx="3906780" cy="259434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99040" y="4981858"/>
            <a:ext cx="5023431" cy="923330"/>
          </a:xfrm>
          <a:prstGeom prst="rect">
            <a:avLst/>
          </a:prstGeom>
          <a:noFill/>
        </p:spPr>
        <p:txBody>
          <a:bodyPr wrap="square" rtlCol="0">
            <a:spAutoFit/>
          </a:bodyPr>
          <a:lstStyle/>
          <a:p>
            <a:r>
              <a:rPr lang="fr-FR" b="1" dirty="0" smtClean="0"/>
              <a:t>Ci-dessus - de gauche à droite à </a:t>
            </a:r>
            <a:r>
              <a:rPr lang="en-GB" b="1" dirty="0" err="1" smtClean="0"/>
              <a:t>Kameshwaram</a:t>
            </a:r>
            <a:r>
              <a:rPr lang="en-GB" b="1" dirty="0" smtClean="0"/>
              <a:t> </a:t>
            </a:r>
            <a:r>
              <a:rPr lang="en-GB" dirty="0" smtClean="0"/>
              <a:t>: Paranjothi, </a:t>
            </a:r>
            <a:r>
              <a:rPr lang="en-GB" dirty="0" err="1" smtClean="0"/>
              <a:t>Karunanidhi</a:t>
            </a:r>
            <a:r>
              <a:rPr lang="en-GB" dirty="0" smtClean="0"/>
              <a:t>, </a:t>
            </a:r>
            <a:r>
              <a:rPr lang="en-GB" dirty="0" err="1" smtClean="0"/>
              <a:t>Vijayakumar</a:t>
            </a:r>
            <a:r>
              <a:rPr lang="en-GB" dirty="0" smtClean="0"/>
              <a:t>, </a:t>
            </a:r>
            <a:r>
              <a:rPr lang="en-GB" dirty="0" err="1" smtClean="0"/>
              <a:t>Selvakumar</a:t>
            </a:r>
            <a:r>
              <a:rPr lang="en-GB" dirty="0" smtClean="0"/>
              <a:t> et </a:t>
            </a:r>
            <a:r>
              <a:rPr lang="en-GB" dirty="0" err="1" smtClean="0"/>
              <a:t>Kanagarajan</a:t>
            </a:r>
            <a:r>
              <a:rPr lang="en-GB" dirty="0" smtClean="0"/>
              <a:t>.</a:t>
            </a:r>
            <a:endParaRPr lang="en-GB" dirty="0"/>
          </a:p>
        </p:txBody>
      </p:sp>
      <p:sp>
        <p:nvSpPr>
          <p:cNvPr id="12" name="TextBox 11"/>
          <p:cNvSpPr txBox="1"/>
          <p:nvPr/>
        </p:nvSpPr>
        <p:spPr>
          <a:xfrm>
            <a:off x="5251971" y="2895600"/>
            <a:ext cx="3840412" cy="1200329"/>
          </a:xfrm>
          <a:prstGeom prst="rect">
            <a:avLst/>
          </a:prstGeom>
          <a:noFill/>
        </p:spPr>
        <p:txBody>
          <a:bodyPr wrap="square" rtlCol="0">
            <a:spAutoFit/>
          </a:bodyPr>
          <a:lstStyle/>
          <a:p>
            <a:pPr algn="ctr"/>
            <a:r>
              <a:rPr lang="fr-FR" b="1" dirty="0" smtClean="0"/>
              <a:t>Ci-dessous:</a:t>
            </a:r>
          </a:p>
          <a:p>
            <a:pPr algn="ctr"/>
            <a:r>
              <a:rPr lang="fr-FR" dirty="0" smtClean="0"/>
              <a:t>Shyama V. Ramani, professeur, qui partage son temps entre Paris, Londres et l'Inde</a:t>
            </a:r>
            <a:r>
              <a:rPr lang="en-GB" dirty="0" smtClean="0"/>
              <a:t>.</a:t>
            </a:r>
            <a:endParaRPr lang="en-GB" dirty="0"/>
          </a:p>
        </p:txBody>
      </p:sp>
      <p:pic>
        <p:nvPicPr>
          <p:cNvPr id="4101" name="Picture 5" descr="C:\Users\Shyama\Desktop\2013\DSC003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9305" y="1214482"/>
            <a:ext cx="5023167" cy="3767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8197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pPr/>
              <a:t>33</a:t>
            </a:fld>
            <a:endParaRPr lang="en-GB"/>
          </a:p>
        </p:txBody>
      </p:sp>
      <p:sp>
        <p:nvSpPr>
          <p:cNvPr id="4" name="Title 1"/>
          <p:cNvSpPr txBox="1">
            <a:spLocks/>
          </p:cNvSpPr>
          <p:nvPr/>
        </p:nvSpPr>
        <p:spPr>
          <a:xfrm>
            <a:off x="457200" y="274638"/>
            <a:ext cx="8229600" cy="487362"/>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92500" lnSpcReduction="20000"/>
          </a:bodyPr>
          <a:lstStyle>
            <a:lvl1pPr algn="ctr">
              <a:spcBef>
                <a:spcPct val="0"/>
              </a:spcBef>
              <a:buNone/>
              <a:defRPr sz="3200">
                <a:latin typeface="+mj-lt"/>
                <a:ea typeface="+mj-ea"/>
                <a:cs typeface="+mj-cs"/>
              </a:defRPr>
            </a:lvl1pPr>
          </a:lstStyle>
          <a:p>
            <a:r>
              <a:rPr lang="en-GB" dirty="0" smtClean="0"/>
              <a:t>Notre bureau.</a:t>
            </a:r>
          </a:p>
        </p:txBody>
      </p:sp>
      <p:pic>
        <p:nvPicPr>
          <p:cNvPr id="4100" name="Picture 4" descr="F:\Shyama\FIN-tsunami-Apr2013\2013\DSC003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2042815"/>
            <a:ext cx="3899693" cy="2924770"/>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4397" y="4643578"/>
            <a:ext cx="3092203" cy="1860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2" name="Picture 6" descr="C:\Users\Shyama\Desktop\2013\Vijaya kumar and Karunanidhi.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39889" y="1551980"/>
            <a:ext cx="3246911" cy="195322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Shyama\Pictures\DSC0034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676400"/>
            <a:ext cx="2844800" cy="21336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762000" y="990600"/>
            <a:ext cx="7599709" cy="369332"/>
          </a:xfrm>
          <a:prstGeom prst="rect">
            <a:avLst/>
          </a:prstGeom>
          <a:noFill/>
        </p:spPr>
        <p:txBody>
          <a:bodyPr wrap="none" rtlCol="0">
            <a:spAutoFit/>
          </a:bodyPr>
          <a:lstStyle/>
          <a:p>
            <a:r>
              <a:rPr lang="fr-FR" dirty="0" smtClean="0"/>
              <a:t>Notre bureau est une grande pièce au-dessus d'une épicerie</a:t>
            </a:r>
            <a:r>
              <a:rPr lang="en-GB" dirty="0" smtClean="0"/>
              <a:t> à </a:t>
            </a:r>
            <a:r>
              <a:rPr lang="en-GB" dirty="0" err="1" smtClean="0"/>
              <a:t>Kameshwaram</a:t>
            </a:r>
            <a:r>
              <a:rPr lang="en-GB" dirty="0" smtClean="0"/>
              <a:t>. </a:t>
            </a:r>
            <a:endParaRPr lang="en-GB" dirty="0"/>
          </a:p>
        </p:txBody>
      </p:sp>
      <p:pic>
        <p:nvPicPr>
          <p:cNvPr id="3074" name="Picture 2" descr="C:\Users\Shyama\Desktop\2013\DSC0034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57095" y="3912932"/>
            <a:ext cx="3454399" cy="2590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00421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fr-FR" sz="3200" dirty="0" smtClean="0"/>
              <a:t>Division du travail entre les membres de FIN-SWAM</a:t>
            </a:r>
            <a:endParaRPr lang="en-GB" sz="3200" dirty="0"/>
          </a:p>
        </p:txBody>
      </p:sp>
      <p:sp>
        <p:nvSpPr>
          <p:cNvPr id="3" name="Content Placeholder 2"/>
          <p:cNvSpPr>
            <a:spLocks noGrp="1"/>
          </p:cNvSpPr>
          <p:nvPr>
            <p:ph sz="half" idx="1"/>
          </p:nvPr>
        </p:nvSpPr>
        <p:spPr>
          <a:xfrm>
            <a:off x="152400" y="1219200"/>
            <a:ext cx="4419601" cy="5486400"/>
          </a:xfrm>
          <a:ln w="28575">
            <a:solidFill>
              <a:srgbClr val="79FF79"/>
            </a:solidFill>
          </a:ln>
        </p:spPr>
        <p:txBody>
          <a:bodyPr>
            <a:normAutofit fontScale="25000" lnSpcReduction="20000"/>
          </a:bodyPr>
          <a:lstStyle/>
          <a:p>
            <a:pPr marL="1312863" indent="0">
              <a:lnSpc>
                <a:spcPct val="120000"/>
              </a:lnSpc>
              <a:buNone/>
            </a:pPr>
            <a:r>
              <a:rPr lang="en-GB" sz="6000" b="1" dirty="0" err="1" smtClean="0"/>
              <a:t>Paranjothi</a:t>
            </a:r>
            <a:r>
              <a:rPr lang="en-GB" sz="6000" dirty="0" smtClean="0"/>
              <a:t> </a:t>
            </a:r>
            <a:r>
              <a:rPr lang="en-GB" sz="6000" dirty="0" err="1" smtClean="0"/>
              <a:t>est</a:t>
            </a:r>
            <a:r>
              <a:rPr lang="en-GB" sz="6000" dirty="0" smtClean="0"/>
              <a:t> en charge de :</a:t>
            </a:r>
          </a:p>
          <a:p>
            <a:pPr marL="1312863" indent="0">
              <a:lnSpc>
                <a:spcPct val="120000"/>
              </a:lnSpc>
              <a:buNone/>
            </a:pPr>
            <a:r>
              <a:rPr lang="fr-FR" sz="6000" dirty="0" smtClean="0"/>
              <a:t>- Administration des finances;</a:t>
            </a:r>
          </a:p>
          <a:p>
            <a:pPr marL="1312863" indent="0">
              <a:lnSpc>
                <a:spcPct val="120000"/>
              </a:lnSpc>
              <a:buNone/>
            </a:pPr>
            <a:r>
              <a:rPr lang="fr-FR" sz="6000" dirty="0" smtClean="0"/>
              <a:t>- Fournitures et l'entretien des bureaux;</a:t>
            </a:r>
          </a:p>
          <a:p>
            <a:pPr marL="1312863" indent="0">
              <a:lnSpc>
                <a:spcPct val="120000"/>
              </a:lnSpc>
              <a:buNone/>
            </a:pPr>
            <a:r>
              <a:rPr lang="fr-FR" sz="6000" dirty="0" smtClean="0"/>
              <a:t>- Maintenance des anciens projets;</a:t>
            </a:r>
          </a:p>
          <a:p>
            <a:pPr marL="1312863" indent="0">
              <a:lnSpc>
                <a:spcPct val="120000"/>
              </a:lnSpc>
              <a:buNone/>
            </a:pPr>
            <a:r>
              <a:rPr lang="fr-FR" sz="6000" dirty="0" smtClean="0"/>
              <a:t>- Services de transport.</a:t>
            </a:r>
            <a:endParaRPr lang="en-GB" sz="6400" dirty="0"/>
          </a:p>
          <a:p>
            <a:pPr marL="1312863" indent="0">
              <a:lnSpc>
                <a:spcPct val="120000"/>
              </a:lnSpc>
              <a:buNone/>
            </a:pPr>
            <a:r>
              <a:rPr lang="en-GB" sz="6000" b="1" dirty="0" err="1" smtClean="0"/>
              <a:t>Karunanidhi</a:t>
            </a:r>
            <a:r>
              <a:rPr lang="en-GB" sz="6000" dirty="0" smtClean="0"/>
              <a:t> </a:t>
            </a:r>
            <a:r>
              <a:rPr lang="en-GB" sz="6000" dirty="0" err="1" smtClean="0"/>
              <a:t>est</a:t>
            </a:r>
            <a:r>
              <a:rPr lang="en-GB" sz="6000" dirty="0" smtClean="0"/>
              <a:t> en charge de :</a:t>
            </a:r>
            <a:endParaRPr lang="en-GB" sz="6000" dirty="0"/>
          </a:p>
          <a:p>
            <a:pPr marL="1312863" indent="0">
              <a:lnSpc>
                <a:spcPct val="120000"/>
              </a:lnSpc>
              <a:buNone/>
            </a:pPr>
            <a:r>
              <a:rPr lang="fr-FR" sz="6000" dirty="0" smtClean="0"/>
              <a:t>- La collecte des déchets;</a:t>
            </a:r>
          </a:p>
          <a:p>
            <a:pPr marL="1312863" indent="0">
              <a:lnSpc>
                <a:spcPct val="120000"/>
              </a:lnSpc>
              <a:buNone/>
            </a:pPr>
            <a:r>
              <a:rPr lang="fr-FR" sz="6000" dirty="0" smtClean="0"/>
              <a:t>- La gestion des déchets;</a:t>
            </a:r>
          </a:p>
          <a:p>
            <a:pPr marL="1312863" indent="0">
              <a:lnSpc>
                <a:spcPct val="120000"/>
              </a:lnSpc>
              <a:buNone/>
            </a:pPr>
            <a:r>
              <a:rPr lang="fr-FR" sz="6000" dirty="0" smtClean="0"/>
              <a:t>- Induire le changement de comportement;</a:t>
            </a:r>
          </a:p>
          <a:p>
            <a:pPr marL="1312863" indent="0">
              <a:lnSpc>
                <a:spcPct val="120000"/>
              </a:lnSpc>
              <a:buNone/>
            </a:pPr>
            <a:r>
              <a:rPr lang="fr-FR" sz="6000" dirty="0" smtClean="0"/>
              <a:t>- Comptabilité de la gestion des Déchets;</a:t>
            </a:r>
            <a:endParaRPr lang="en-GB" sz="6400" dirty="0" smtClean="0"/>
          </a:p>
          <a:p>
            <a:pPr marL="1312863" indent="0">
              <a:lnSpc>
                <a:spcPct val="120000"/>
              </a:lnSpc>
              <a:buNone/>
            </a:pPr>
            <a:r>
              <a:rPr lang="en-GB" sz="6000" b="1" dirty="0" smtClean="0"/>
              <a:t>Shyama V. Ramani </a:t>
            </a:r>
            <a:r>
              <a:rPr lang="en-GB" sz="6000" dirty="0" err="1" smtClean="0"/>
              <a:t>est</a:t>
            </a:r>
            <a:r>
              <a:rPr lang="en-GB" sz="6000" dirty="0" smtClean="0"/>
              <a:t> en charge de :</a:t>
            </a:r>
            <a:endParaRPr lang="en-GB" sz="6000" dirty="0"/>
          </a:p>
          <a:p>
            <a:pPr marL="1312863" indent="0">
              <a:lnSpc>
                <a:spcPct val="120000"/>
              </a:lnSpc>
              <a:buNone/>
            </a:pPr>
            <a:r>
              <a:rPr lang="fr-FR" sz="6000" dirty="0" smtClean="0"/>
              <a:t>- Collecte de fonds pour les salaires des autres;</a:t>
            </a:r>
          </a:p>
          <a:p>
            <a:pPr marL="1312863" indent="0">
              <a:lnSpc>
                <a:spcPct val="120000"/>
              </a:lnSpc>
              <a:buNone/>
            </a:pPr>
            <a:r>
              <a:rPr lang="fr-FR" sz="6000" dirty="0" smtClean="0"/>
              <a:t>- Développement de projets, l'accompagnement et l'encadrement [coaching];</a:t>
            </a:r>
          </a:p>
          <a:p>
            <a:pPr marL="1312863" indent="0">
              <a:lnSpc>
                <a:spcPct val="120000"/>
              </a:lnSpc>
              <a:buNone/>
            </a:pPr>
            <a:r>
              <a:rPr lang="fr-FR" sz="6000" dirty="0" smtClean="0"/>
              <a:t>- Communiquer sur projet au monde extérieur.</a:t>
            </a:r>
            <a:endParaRPr lang="en-GB" sz="1800" dirty="0"/>
          </a:p>
        </p:txBody>
      </p:sp>
      <p:sp>
        <p:nvSpPr>
          <p:cNvPr id="5" name="Content Placeholder 4"/>
          <p:cNvSpPr>
            <a:spLocks noGrp="1"/>
          </p:cNvSpPr>
          <p:nvPr>
            <p:ph sz="half" idx="2"/>
          </p:nvPr>
        </p:nvSpPr>
        <p:spPr>
          <a:xfrm>
            <a:off x="4572000" y="1219200"/>
            <a:ext cx="4495800" cy="5486400"/>
          </a:xfrm>
          <a:ln w="28575">
            <a:solidFill>
              <a:srgbClr val="79FF79"/>
            </a:solidFill>
          </a:ln>
        </p:spPr>
        <p:txBody>
          <a:bodyPr vert="horz" lIns="91440" tIns="45720" rIns="91440" bIns="45720" rtlCol="0">
            <a:noAutofit/>
          </a:bodyPr>
          <a:lstStyle/>
          <a:p>
            <a:pPr marL="117475" indent="0">
              <a:buNone/>
            </a:pPr>
            <a:r>
              <a:rPr lang="en-GB" sz="1500" b="1" dirty="0" err="1" smtClean="0"/>
              <a:t>Kanagarajan</a:t>
            </a:r>
            <a:r>
              <a:rPr lang="en-GB" sz="1500" b="1" dirty="0" smtClean="0"/>
              <a:t> </a:t>
            </a:r>
            <a:r>
              <a:rPr lang="en-GB" sz="1500" dirty="0" err="1" smtClean="0"/>
              <a:t>est</a:t>
            </a:r>
            <a:r>
              <a:rPr lang="en-GB" sz="1500" dirty="0" smtClean="0"/>
              <a:t> en charge de :</a:t>
            </a:r>
            <a:endParaRPr lang="en-GB" sz="1500" dirty="0"/>
          </a:p>
          <a:p>
            <a:pPr marL="0" indent="0">
              <a:buFontTx/>
              <a:buChar char="-"/>
            </a:pPr>
            <a:r>
              <a:rPr lang="fr-FR" sz="1500" dirty="0" smtClean="0"/>
              <a:t>Les communications avec</a:t>
            </a:r>
          </a:p>
          <a:p>
            <a:pPr marL="0" indent="0">
              <a:buFontTx/>
              <a:buChar char="-"/>
            </a:pPr>
            <a:r>
              <a:rPr lang="fr-FR" sz="1500" dirty="0" smtClean="0"/>
              <a:t>   les décideurs [faiseurs de décision] </a:t>
            </a:r>
          </a:p>
          <a:p>
            <a:pPr marL="0" indent="0">
              <a:buNone/>
            </a:pPr>
            <a:r>
              <a:rPr lang="fr-FR" sz="1500" dirty="0" smtClean="0"/>
              <a:t>et les villageois;</a:t>
            </a:r>
          </a:p>
          <a:p>
            <a:pPr marL="0" indent="0">
              <a:buFontTx/>
              <a:buChar char="-"/>
            </a:pPr>
            <a:r>
              <a:rPr lang="fr-FR" sz="1500" dirty="0" smtClean="0"/>
              <a:t>- Documentation;</a:t>
            </a:r>
          </a:p>
          <a:p>
            <a:pPr marL="0" indent="0">
              <a:buFontTx/>
              <a:buChar char="-"/>
            </a:pPr>
            <a:r>
              <a:rPr lang="fr-FR" sz="1500" dirty="0" smtClean="0"/>
              <a:t>- Induire le changement </a:t>
            </a:r>
          </a:p>
          <a:p>
            <a:pPr marL="0" indent="0">
              <a:buNone/>
            </a:pPr>
            <a:r>
              <a:rPr lang="fr-FR" sz="1500" dirty="0" smtClean="0"/>
              <a:t>de comportement.</a:t>
            </a:r>
            <a:endParaRPr lang="en-GB" sz="1500" dirty="0"/>
          </a:p>
          <a:p>
            <a:pPr marL="117475" indent="0">
              <a:buNone/>
            </a:pPr>
            <a:r>
              <a:rPr lang="en-GB" sz="1500" b="1" dirty="0" err="1" smtClean="0"/>
              <a:t>Selvakumar</a:t>
            </a:r>
            <a:r>
              <a:rPr lang="en-GB" sz="1500" b="1" dirty="0" smtClean="0"/>
              <a:t> </a:t>
            </a:r>
            <a:r>
              <a:rPr lang="en-GB" sz="1500" dirty="0" err="1" smtClean="0"/>
              <a:t>est</a:t>
            </a:r>
            <a:r>
              <a:rPr lang="en-GB" sz="1500" dirty="0" smtClean="0"/>
              <a:t> en charge de :</a:t>
            </a:r>
            <a:endParaRPr lang="en-GB" sz="1500" dirty="0"/>
          </a:p>
          <a:p>
            <a:pPr marL="0" indent="0">
              <a:buFontTx/>
              <a:buChar char="-"/>
            </a:pPr>
            <a:r>
              <a:rPr lang="fr-FR" sz="1500" dirty="0" smtClean="0"/>
              <a:t>Construction et réparation des </a:t>
            </a:r>
          </a:p>
          <a:p>
            <a:pPr marL="0" indent="0">
              <a:buNone/>
            </a:pPr>
            <a:r>
              <a:rPr lang="fr-FR" sz="1500" dirty="0" smtClean="0"/>
              <a:t>toilettes;</a:t>
            </a:r>
          </a:p>
          <a:p>
            <a:pPr marL="0" indent="0">
              <a:buFontTx/>
              <a:buChar char="-"/>
            </a:pPr>
            <a:r>
              <a:rPr lang="fr-FR" sz="1500" dirty="0" smtClean="0"/>
              <a:t>Promotion des technologies </a:t>
            </a:r>
          </a:p>
          <a:p>
            <a:pPr marL="0" indent="0">
              <a:buNone/>
            </a:pPr>
            <a:r>
              <a:rPr lang="fr-FR" sz="1500" dirty="0" smtClean="0"/>
              <a:t>respectueuses de l'environnement;</a:t>
            </a:r>
          </a:p>
          <a:p>
            <a:pPr marL="0" indent="0">
              <a:buNone/>
            </a:pPr>
            <a:r>
              <a:rPr lang="fr-FR" sz="1500" dirty="0" smtClean="0"/>
              <a:t>- Comptabilité liées à la construction.</a:t>
            </a:r>
            <a:endParaRPr lang="en-GB" sz="1500" dirty="0"/>
          </a:p>
          <a:p>
            <a:pPr marL="117475" indent="0">
              <a:buNone/>
            </a:pPr>
            <a:r>
              <a:rPr lang="en-GB" sz="1500" b="1" dirty="0" err="1" smtClean="0"/>
              <a:t>Vijaya</a:t>
            </a:r>
            <a:r>
              <a:rPr lang="en-GB" sz="1500" b="1" dirty="0" smtClean="0"/>
              <a:t> Kumar</a:t>
            </a:r>
            <a:r>
              <a:rPr lang="en-GB" sz="1500" dirty="0" smtClean="0"/>
              <a:t> </a:t>
            </a:r>
            <a:r>
              <a:rPr lang="en-GB" sz="1500" dirty="0" err="1" smtClean="0"/>
              <a:t>est</a:t>
            </a:r>
            <a:r>
              <a:rPr lang="en-GB" sz="1500" dirty="0" smtClean="0"/>
              <a:t> en charge de :</a:t>
            </a:r>
            <a:endParaRPr lang="en-GB" sz="1500" dirty="0"/>
          </a:p>
          <a:p>
            <a:pPr marL="117475" indent="0">
              <a:buNone/>
            </a:pPr>
            <a:r>
              <a:rPr lang="fr-FR" sz="1500" dirty="0" smtClean="0"/>
              <a:t>- L'entretien des bureaux;</a:t>
            </a:r>
          </a:p>
          <a:p>
            <a:pPr marL="117475" indent="0">
              <a:buFontTx/>
              <a:buChar char="-"/>
            </a:pPr>
            <a:r>
              <a:rPr lang="fr-FR" sz="1500" dirty="0" smtClean="0"/>
              <a:t>Maintenir des registres de présence </a:t>
            </a:r>
          </a:p>
          <a:p>
            <a:pPr marL="117475" indent="0">
              <a:buNone/>
            </a:pPr>
            <a:r>
              <a:rPr lang="fr-FR" sz="1500" dirty="0" smtClean="0"/>
              <a:t>et le suivi des progrès;</a:t>
            </a:r>
          </a:p>
          <a:p>
            <a:pPr marL="117475" indent="0">
              <a:buNone/>
            </a:pPr>
            <a:r>
              <a:rPr lang="fr-FR" sz="1500" dirty="0" smtClean="0"/>
              <a:t>- L'accueil des visiteurs.</a:t>
            </a:r>
          </a:p>
          <a:p>
            <a:pPr marL="117475" indent="0">
              <a:buNone/>
            </a:pPr>
            <a:r>
              <a:rPr lang="fr-FR" sz="1500" dirty="0" smtClean="0"/>
              <a:t>** Il est un survivant d'un AVC et est partiellement paralysé.</a:t>
            </a:r>
            <a:endParaRPr lang="en-GB" sz="1500" dirty="0"/>
          </a:p>
        </p:txBody>
      </p:sp>
      <p:sp>
        <p:nvSpPr>
          <p:cNvPr id="4" name="Slide Number Placeholder 3"/>
          <p:cNvSpPr>
            <a:spLocks noGrp="1"/>
          </p:cNvSpPr>
          <p:nvPr>
            <p:ph type="sldNum" sz="quarter" idx="12"/>
          </p:nvPr>
        </p:nvSpPr>
        <p:spPr>
          <a:xfrm>
            <a:off x="7772400" y="6400800"/>
            <a:ext cx="1235447" cy="283035"/>
          </a:xfrm>
        </p:spPr>
        <p:txBody>
          <a:bodyPr/>
          <a:lstStyle/>
          <a:p>
            <a:fld id="{84EBCB00-DEE3-41B3-9EE3-2FB0BBE93007}" type="slidenum">
              <a:rPr lang="en-GB" smtClean="0"/>
              <a:pPr/>
              <a:t>34</a:t>
            </a:fld>
            <a:endParaRPr lang="en-GB" dirty="0"/>
          </a:p>
        </p:txBody>
      </p:sp>
      <p:pic>
        <p:nvPicPr>
          <p:cNvPr id="3080"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3124200"/>
            <a:ext cx="1243049" cy="14095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28828" y="1319212"/>
            <a:ext cx="1255500" cy="1476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1295400"/>
            <a:ext cx="1225948" cy="1590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5" name="Picture 1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28828" y="4733814"/>
            <a:ext cx="1071076" cy="14735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28828" y="2909303"/>
            <a:ext cx="1255500" cy="1648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2400" y="4876800"/>
            <a:ext cx="1318328" cy="1471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81489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pPr/>
              <a:t>35</a:t>
            </a:fld>
            <a:endParaRPr lang="en-GB"/>
          </a:p>
        </p:txBody>
      </p:sp>
      <p:sp>
        <p:nvSpPr>
          <p:cNvPr id="4" name="Title 1"/>
          <p:cNvSpPr txBox="1">
            <a:spLocks/>
          </p:cNvSpPr>
          <p:nvPr/>
        </p:nvSpPr>
        <p:spPr>
          <a:xfrm>
            <a:off x="457200" y="274638"/>
            <a:ext cx="8229600" cy="792162"/>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62500" lnSpcReduction="20000"/>
          </a:bodyPr>
          <a:lstStyle>
            <a:lvl1pPr algn="ctr">
              <a:spcBef>
                <a:spcPct val="0"/>
              </a:spcBef>
              <a:buNone/>
              <a:defRPr sz="3200">
                <a:latin typeface="+mj-lt"/>
                <a:ea typeface="+mj-ea"/>
                <a:cs typeface="+mj-cs"/>
              </a:defRPr>
            </a:lvl1pPr>
          </a:lstStyle>
          <a:p>
            <a:r>
              <a:rPr lang="fr-FR" dirty="0" smtClean="0"/>
              <a:t>Une semaine typique - tout le monde doit faire toutes sortes de travaux - le </a:t>
            </a:r>
            <a:r>
              <a:rPr lang="fr-FR" dirty="0" err="1" smtClean="0"/>
              <a:t>multi-tâche</a:t>
            </a:r>
            <a:r>
              <a:rPr lang="fr-FR" dirty="0" smtClean="0"/>
              <a:t> supprime stigmatisation sociale associée à la gestion des déchets</a:t>
            </a:r>
            <a:endParaRPr lang="en-GB" dirty="0"/>
          </a:p>
        </p:txBody>
      </p:sp>
      <p:sp>
        <p:nvSpPr>
          <p:cNvPr id="6" name="TextBox 5"/>
          <p:cNvSpPr txBox="1"/>
          <p:nvPr/>
        </p:nvSpPr>
        <p:spPr>
          <a:xfrm>
            <a:off x="381000" y="2209800"/>
            <a:ext cx="1143000" cy="523220"/>
          </a:xfrm>
          <a:prstGeom prst="rect">
            <a:avLst/>
          </a:prstGeom>
          <a:noFill/>
        </p:spPr>
        <p:txBody>
          <a:bodyPr wrap="square" rtlCol="0">
            <a:spAutoFit/>
          </a:bodyPr>
          <a:lstStyle/>
          <a:p>
            <a:pPr algn="ctr"/>
            <a:r>
              <a:rPr lang="fr-FR" sz="1400" dirty="0" smtClean="0"/>
              <a:t>Gestion des déchets</a:t>
            </a:r>
            <a:endParaRPr lang="fr-FR" sz="14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295400"/>
            <a:ext cx="777703" cy="945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4" descr="https://encrypted-tbn0.gstatic.com/images?q=tbn:ANd9GcTIB3jBLAHerTvb9R5QFjt3DjdL24G6McWsE5VeEvB0A_3meVn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8800" y="1219200"/>
            <a:ext cx="1435673" cy="80397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676400" y="2054670"/>
            <a:ext cx="1577676" cy="523220"/>
          </a:xfrm>
          <a:prstGeom prst="rect">
            <a:avLst/>
          </a:prstGeom>
          <a:noFill/>
        </p:spPr>
        <p:txBody>
          <a:bodyPr wrap="none" rtlCol="0">
            <a:spAutoFit/>
          </a:bodyPr>
          <a:lstStyle/>
          <a:p>
            <a:pPr algn="ctr"/>
            <a:r>
              <a:rPr lang="fr-FR" sz="1400" dirty="0" smtClean="0"/>
              <a:t>Discussions dans le</a:t>
            </a:r>
          </a:p>
          <a:p>
            <a:pPr algn="ctr"/>
            <a:r>
              <a:rPr lang="fr-FR" sz="1400" dirty="0" smtClean="0"/>
              <a:t>village</a:t>
            </a:r>
            <a:endParaRPr lang="fr-FR" sz="1400" dirty="0"/>
          </a:p>
        </p:txBody>
      </p:sp>
      <p:pic>
        <p:nvPicPr>
          <p:cNvPr id="7173" name="Picture 5" descr="C:\Users\Shyama\Desktop\2013\DSC0034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67600" y="1219200"/>
            <a:ext cx="1121012" cy="840759"/>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77000" y="1219200"/>
            <a:ext cx="609600" cy="8305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xmlns="" val="1816695280"/>
              </p:ext>
            </p:extLst>
          </p:nvPr>
        </p:nvGraphicFramePr>
        <p:xfrm>
          <a:off x="533400" y="2971800"/>
          <a:ext cx="8229599" cy="3741868"/>
        </p:xfrm>
        <a:graphic>
          <a:graphicData uri="http://schemas.openxmlformats.org/drawingml/2006/table">
            <a:tbl>
              <a:tblPr firstRow="1" bandRow="1">
                <a:tableStyleId>{5C22544A-7EE6-4342-B048-85BDC9FD1C3A}</a:tableStyleId>
              </a:tblPr>
              <a:tblGrid>
                <a:gridCol w="1219200"/>
                <a:gridCol w="1143000"/>
                <a:gridCol w="1143000"/>
                <a:gridCol w="1143000"/>
                <a:gridCol w="1230085"/>
                <a:gridCol w="1132115"/>
                <a:gridCol w="1219199"/>
              </a:tblGrid>
              <a:tr h="419548">
                <a:tc>
                  <a:txBody>
                    <a:bodyPr/>
                    <a:lstStyle/>
                    <a:p>
                      <a:endParaRPr lang="en-GB" dirty="0"/>
                    </a:p>
                  </a:txBody>
                  <a:tcPr/>
                </a:tc>
                <a:tc>
                  <a:txBody>
                    <a:bodyPr/>
                    <a:lstStyle/>
                    <a:p>
                      <a:r>
                        <a:rPr lang="en-GB" dirty="0" smtClean="0"/>
                        <a:t>Mon</a:t>
                      </a:r>
                      <a:endParaRPr lang="en-GB" dirty="0"/>
                    </a:p>
                  </a:txBody>
                  <a:tcPr/>
                </a:tc>
                <a:tc>
                  <a:txBody>
                    <a:bodyPr/>
                    <a:lstStyle/>
                    <a:p>
                      <a:r>
                        <a:rPr lang="en-GB" dirty="0" smtClean="0"/>
                        <a:t>Tue</a:t>
                      </a:r>
                      <a:endParaRPr lang="en-GB" dirty="0"/>
                    </a:p>
                  </a:txBody>
                  <a:tcPr/>
                </a:tc>
                <a:tc>
                  <a:txBody>
                    <a:bodyPr/>
                    <a:lstStyle/>
                    <a:p>
                      <a:r>
                        <a:rPr lang="en-GB" dirty="0" smtClean="0"/>
                        <a:t>Wed</a:t>
                      </a:r>
                      <a:endParaRPr lang="en-GB" dirty="0"/>
                    </a:p>
                  </a:txBody>
                  <a:tcPr/>
                </a:tc>
                <a:tc>
                  <a:txBody>
                    <a:bodyPr/>
                    <a:lstStyle/>
                    <a:p>
                      <a:r>
                        <a:rPr lang="en-GB" dirty="0" smtClean="0"/>
                        <a:t>Thurs</a:t>
                      </a:r>
                      <a:endParaRPr lang="en-GB" dirty="0"/>
                    </a:p>
                  </a:txBody>
                  <a:tcPr/>
                </a:tc>
                <a:tc>
                  <a:txBody>
                    <a:bodyPr/>
                    <a:lstStyle/>
                    <a:p>
                      <a:r>
                        <a:rPr lang="en-GB" dirty="0" smtClean="0"/>
                        <a:t>Fri</a:t>
                      </a:r>
                      <a:r>
                        <a:rPr lang="en-GB" baseline="0" dirty="0" smtClean="0"/>
                        <a:t>day</a:t>
                      </a:r>
                      <a:endParaRPr lang="en-GB" dirty="0"/>
                    </a:p>
                  </a:txBody>
                  <a:tcPr/>
                </a:tc>
                <a:tc>
                  <a:txBody>
                    <a:bodyPr/>
                    <a:lstStyle/>
                    <a:p>
                      <a:r>
                        <a:rPr lang="en-GB" dirty="0" smtClean="0"/>
                        <a:t>Saturday</a:t>
                      </a:r>
                      <a:endParaRPr lang="en-GB" dirty="0"/>
                    </a:p>
                  </a:txBody>
                  <a:tcPr/>
                </a:tc>
              </a:tr>
              <a:tr h="425375">
                <a:tc>
                  <a:txBody>
                    <a:bodyPr/>
                    <a:lstStyle/>
                    <a:p>
                      <a:r>
                        <a:rPr lang="en-GB" sz="1500" dirty="0" smtClean="0"/>
                        <a:t>Paranjothi</a:t>
                      </a:r>
                      <a:endParaRPr lang="en-GB" sz="1500" dirty="0"/>
                    </a:p>
                  </a:txBody>
                  <a:tcPr/>
                </a:tc>
                <a:tc>
                  <a:txBody>
                    <a:bodyPr/>
                    <a:lstStyle/>
                    <a:p>
                      <a:r>
                        <a:rPr lang="en-GB" sz="1400" dirty="0" smtClean="0"/>
                        <a:t>Transport</a:t>
                      </a:r>
                      <a:endParaRPr lang="en-GB" sz="1400" dirty="0"/>
                    </a:p>
                  </a:txBody>
                  <a:tcPr/>
                </a:tc>
                <a:tc>
                  <a:txBody>
                    <a:bodyPr/>
                    <a:lstStyle/>
                    <a:p>
                      <a:r>
                        <a:rPr lang="en-GB" sz="1400" dirty="0" smtClean="0"/>
                        <a:t>Construction</a:t>
                      </a:r>
                      <a:endParaRPr lang="en-GB" sz="1400" dirty="0"/>
                    </a:p>
                  </a:txBody>
                  <a:tcPr/>
                </a:tc>
                <a:tc>
                  <a:txBody>
                    <a:bodyPr/>
                    <a:lstStyle/>
                    <a:p>
                      <a:r>
                        <a:rPr lang="fr-FR" sz="1400" noProof="0" dirty="0" smtClean="0"/>
                        <a:t>Gestion des déchets</a:t>
                      </a:r>
                      <a:endParaRPr lang="fr-FR" sz="1400" noProof="0" dirty="0"/>
                    </a:p>
                  </a:txBody>
                  <a:tcPr/>
                </a:tc>
                <a:tc>
                  <a:txBody>
                    <a:bodyPr/>
                    <a:lstStyle/>
                    <a:p>
                      <a:r>
                        <a:rPr lang="en-GB" sz="1400" dirty="0" err="1" smtClean="0"/>
                        <a:t>Administrat</a:t>
                      </a:r>
                      <a:r>
                        <a:rPr lang="en-GB" sz="1400" dirty="0" smtClean="0"/>
                        <a:t>. du bureau</a:t>
                      </a:r>
                      <a:endParaRPr lang="en-GB" sz="1400" dirty="0"/>
                    </a:p>
                  </a:txBody>
                  <a:tcPr/>
                </a:tc>
                <a:tc>
                  <a:txBody>
                    <a:bodyPr/>
                    <a:lstStyle/>
                    <a:p>
                      <a:r>
                        <a:rPr lang="en-GB" sz="1400" dirty="0" smtClean="0"/>
                        <a:t>Transport</a:t>
                      </a:r>
                      <a:endParaRPr lang="en-GB" sz="1400" dirty="0"/>
                    </a:p>
                  </a:txBody>
                  <a:tcPr/>
                </a:tc>
                <a:tc>
                  <a:txBody>
                    <a:bodyPr/>
                    <a:lstStyle/>
                    <a:p>
                      <a:r>
                        <a:rPr lang="fr-FR" sz="1400" noProof="0" smtClean="0"/>
                        <a:t>Réunion de l'équipe</a:t>
                      </a:r>
                      <a:endParaRPr lang="fr-FR" sz="1400" noProof="0"/>
                    </a:p>
                  </a:txBody>
                  <a:tcPr/>
                </a:tc>
              </a:tr>
              <a:tr h="425375">
                <a:tc>
                  <a:txBody>
                    <a:bodyPr/>
                    <a:lstStyle/>
                    <a:p>
                      <a:r>
                        <a:rPr lang="en-GB" sz="1500" dirty="0" err="1" smtClean="0"/>
                        <a:t>Kanagarajan</a:t>
                      </a:r>
                      <a:endParaRPr lang="en-GB" sz="1500" dirty="0"/>
                    </a:p>
                  </a:txBody>
                  <a:tcPr/>
                </a:tc>
                <a:tc>
                  <a:txBody>
                    <a:bodyPr/>
                    <a:lstStyle/>
                    <a:p>
                      <a:r>
                        <a:rPr lang="fr-FR" sz="1400" dirty="0" smtClean="0"/>
                        <a:t>Ecriture</a:t>
                      </a:r>
                      <a:r>
                        <a:rPr lang="en-GB" sz="1400" dirty="0" smtClean="0"/>
                        <a:t>,</a:t>
                      </a:r>
                      <a:r>
                        <a:rPr lang="en-GB" sz="1400" baseline="0" dirty="0" smtClean="0"/>
                        <a:t> discussion</a:t>
                      </a:r>
                      <a:endParaRPr lang="en-GB" sz="1400" dirty="0"/>
                    </a:p>
                  </a:txBody>
                  <a:tcPr/>
                </a:tc>
                <a:tc>
                  <a:txBody>
                    <a:bodyPr/>
                    <a:lstStyle/>
                    <a:p>
                      <a:r>
                        <a:rPr lang="fr-FR" sz="1400" dirty="0" smtClean="0"/>
                        <a:t>Ecriture</a:t>
                      </a:r>
                      <a:r>
                        <a:rPr lang="en-GB" sz="1400" dirty="0" smtClean="0"/>
                        <a:t>,</a:t>
                      </a:r>
                      <a:r>
                        <a:rPr lang="en-GB" sz="1400" baseline="0" dirty="0" smtClean="0"/>
                        <a:t> discussion</a:t>
                      </a:r>
                      <a:endParaRPr lang="en-GB" sz="1400" dirty="0"/>
                    </a:p>
                  </a:txBody>
                  <a:tcPr/>
                </a:tc>
                <a:tc>
                  <a:txBody>
                    <a:bodyPr/>
                    <a:lstStyle/>
                    <a:p>
                      <a:r>
                        <a:rPr lang="fr-FR" sz="1400" dirty="0" smtClean="0"/>
                        <a:t>Ecriture</a:t>
                      </a:r>
                      <a:r>
                        <a:rPr lang="en-GB" sz="1400" dirty="0" smtClean="0"/>
                        <a:t>,</a:t>
                      </a:r>
                      <a:r>
                        <a:rPr lang="en-GB" sz="1400" baseline="0" dirty="0" smtClean="0"/>
                        <a:t> discussion</a:t>
                      </a:r>
                      <a:endParaRPr lang="en-GB" sz="1400" dirty="0"/>
                    </a:p>
                  </a:txBody>
                  <a:tcPr/>
                </a:tc>
                <a:tc>
                  <a:txBody>
                    <a:bodyPr/>
                    <a:lstStyle/>
                    <a:p>
                      <a:r>
                        <a:rPr lang="en-GB" sz="1400" dirty="0" smtClean="0"/>
                        <a:t>construction</a:t>
                      </a:r>
                      <a:endParaRPr lang="en-GB" sz="1400" dirty="0"/>
                    </a:p>
                  </a:txBody>
                  <a:tcPr/>
                </a:tc>
                <a:tc>
                  <a:txBody>
                    <a:bodyPr/>
                    <a:lstStyle/>
                    <a:p>
                      <a:r>
                        <a:rPr lang="fr-FR" sz="1400" noProof="0" dirty="0" smtClean="0"/>
                        <a:t>Collecte</a:t>
                      </a:r>
                      <a:r>
                        <a:rPr lang="fr-FR" sz="1400" baseline="0" noProof="0" dirty="0" smtClean="0"/>
                        <a:t> des </a:t>
                      </a:r>
                      <a:r>
                        <a:rPr lang="fr-FR" sz="1400" noProof="0" dirty="0" smtClean="0"/>
                        <a:t>déchets</a:t>
                      </a:r>
                      <a:r>
                        <a:rPr lang="fr-FR" sz="1400" baseline="0" noProof="0" dirty="0" smtClean="0"/>
                        <a:t> </a:t>
                      </a:r>
                      <a:endParaRPr lang="fr-FR"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smtClean="0"/>
                        <a:t>Réunion de l'équipe</a:t>
                      </a:r>
                      <a:endParaRPr lang="fr-FR" sz="1400" noProof="0"/>
                    </a:p>
                  </a:txBody>
                  <a:tcPr/>
                </a:tc>
              </a:tr>
              <a:tr h="425375">
                <a:tc>
                  <a:txBody>
                    <a:bodyPr/>
                    <a:lstStyle/>
                    <a:p>
                      <a:r>
                        <a:rPr lang="en-GB" sz="1500" dirty="0" err="1" smtClean="0"/>
                        <a:t>Vijaya</a:t>
                      </a:r>
                      <a:r>
                        <a:rPr lang="en-GB" sz="1500" dirty="0" smtClean="0"/>
                        <a:t> Kumar</a:t>
                      </a:r>
                      <a:endParaRPr lang="en-GB" sz="1500" dirty="0"/>
                    </a:p>
                  </a:txBody>
                  <a:tcPr/>
                </a:tc>
                <a:tc>
                  <a:txBody>
                    <a:bodyPr/>
                    <a:lstStyle/>
                    <a:p>
                      <a:r>
                        <a:rPr lang="en-GB" sz="1400" dirty="0" err="1" smtClean="0"/>
                        <a:t>Administrat</a:t>
                      </a:r>
                      <a:r>
                        <a:rPr lang="en-GB" sz="1400" dirty="0" smtClean="0"/>
                        <a:t>. du bureau</a:t>
                      </a:r>
                      <a:endParaRPr lang="en-GB" sz="1400" dirty="0"/>
                    </a:p>
                  </a:txBody>
                  <a:tcPr/>
                </a:tc>
                <a:tc>
                  <a:txBody>
                    <a:bodyPr/>
                    <a:lstStyle/>
                    <a:p>
                      <a:r>
                        <a:rPr lang="en-GB" sz="1400" dirty="0" err="1" smtClean="0"/>
                        <a:t>Administrat</a:t>
                      </a:r>
                      <a:r>
                        <a:rPr lang="en-GB" sz="1400" dirty="0" smtClean="0"/>
                        <a:t>. du bureau</a:t>
                      </a:r>
                      <a:endParaRPr lang="en-GB" sz="1400" dirty="0"/>
                    </a:p>
                  </a:txBody>
                  <a:tcPr/>
                </a:tc>
                <a:tc>
                  <a:txBody>
                    <a:bodyPr/>
                    <a:lstStyle/>
                    <a:p>
                      <a:r>
                        <a:rPr lang="en-GB" sz="1400" dirty="0" err="1" smtClean="0"/>
                        <a:t>Administrat</a:t>
                      </a:r>
                      <a:r>
                        <a:rPr lang="en-GB" sz="1400" dirty="0" smtClean="0"/>
                        <a:t>. du bureau</a:t>
                      </a:r>
                      <a:endParaRPr lang="en-GB" sz="1400" dirty="0"/>
                    </a:p>
                  </a:txBody>
                  <a:tcPr/>
                </a:tc>
                <a:tc>
                  <a:txBody>
                    <a:bodyPr/>
                    <a:lstStyle/>
                    <a:p>
                      <a:r>
                        <a:rPr lang="en-GB" sz="1400" dirty="0" err="1" smtClean="0"/>
                        <a:t>Administrat</a:t>
                      </a:r>
                      <a:r>
                        <a:rPr lang="en-GB" sz="1400" dirty="0" smtClean="0"/>
                        <a:t>. du bureau</a:t>
                      </a:r>
                      <a:endParaRPr lang="en-GB" sz="1400" dirty="0"/>
                    </a:p>
                  </a:txBody>
                  <a:tcPr/>
                </a:tc>
                <a:tc>
                  <a:txBody>
                    <a:bodyPr/>
                    <a:lstStyle/>
                    <a:p>
                      <a:r>
                        <a:rPr lang="en-GB" sz="1400" dirty="0" err="1" smtClean="0"/>
                        <a:t>Administrat</a:t>
                      </a:r>
                      <a:r>
                        <a:rPr lang="en-GB" sz="1400" dirty="0" smtClean="0"/>
                        <a:t>. du bureau</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smtClean="0"/>
                        <a:t>Réunion de l'équipe</a:t>
                      </a:r>
                    </a:p>
                  </a:txBody>
                  <a:tcPr/>
                </a:tc>
              </a:tr>
              <a:tr h="425375">
                <a:tc>
                  <a:txBody>
                    <a:bodyPr/>
                    <a:lstStyle/>
                    <a:p>
                      <a:r>
                        <a:rPr lang="en-GB" sz="1500" dirty="0" err="1" smtClean="0"/>
                        <a:t>Karunanidhi</a:t>
                      </a:r>
                      <a:endParaRPr lang="en-GB" sz="15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p>
                  </a:txBody>
                  <a:tcPr/>
                </a:tc>
                <a:tc>
                  <a:txBody>
                    <a:bodyPr/>
                    <a:lstStyle/>
                    <a:p>
                      <a:r>
                        <a:rPr lang="fr-FR" sz="1400" noProof="0" dirty="0" smtClean="0"/>
                        <a:t>Collecte</a:t>
                      </a:r>
                      <a:r>
                        <a:rPr lang="fr-FR" sz="1400" baseline="0" noProof="0" dirty="0" smtClean="0"/>
                        <a:t> des </a:t>
                      </a:r>
                      <a:r>
                        <a:rPr lang="fr-FR" sz="1400" noProof="0" dirty="0" smtClean="0"/>
                        <a:t>déchets</a:t>
                      </a:r>
                      <a:r>
                        <a:rPr lang="fr-FR" sz="1400" baseline="0" noProof="0" dirty="0" smtClean="0"/>
                        <a:t> </a:t>
                      </a:r>
                      <a:endParaRPr lang="fr-FR"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txBody>
                  <a:tcPr/>
                </a:tc>
                <a:tc>
                  <a:txBody>
                    <a:bodyPr/>
                    <a:lstStyle/>
                    <a:p>
                      <a:r>
                        <a:rPr lang="fr-FR" sz="1400" noProof="0" dirty="0" smtClean="0"/>
                        <a:t>Collecte</a:t>
                      </a:r>
                      <a:r>
                        <a:rPr lang="fr-FR" sz="1400" baseline="0" noProof="0" dirty="0" smtClean="0"/>
                        <a:t> des </a:t>
                      </a:r>
                      <a:r>
                        <a:rPr lang="fr-FR" sz="1400" noProof="0" dirty="0" smtClean="0"/>
                        <a:t>déchets</a:t>
                      </a:r>
                      <a:r>
                        <a:rPr lang="fr-FR" sz="1400" baseline="0" noProof="0" dirty="0" smtClean="0"/>
                        <a:t> </a:t>
                      </a:r>
                      <a:endParaRPr lang="fr-FR"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smtClean="0"/>
                        <a:t>Réunion de l'équipe</a:t>
                      </a:r>
                    </a:p>
                  </a:txBody>
                  <a:tcPr/>
                </a:tc>
              </a:tr>
              <a:tr h="425375">
                <a:tc>
                  <a:txBody>
                    <a:bodyPr/>
                    <a:lstStyle/>
                    <a:p>
                      <a:r>
                        <a:rPr lang="en-GB" sz="1500" dirty="0" err="1" smtClean="0"/>
                        <a:t>Selvakumar</a:t>
                      </a:r>
                      <a:endParaRPr lang="en-GB" sz="1500" dirty="0"/>
                    </a:p>
                  </a:txBody>
                  <a:tcPr/>
                </a:tc>
                <a:tc>
                  <a:txBody>
                    <a:bodyPr/>
                    <a:lstStyle/>
                    <a:p>
                      <a:r>
                        <a:rPr lang="en-GB" sz="1400" dirty="0" smtClean="0"/>
                        <a:t>Construction</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 </a:t>
                      </a:r>
                    </a:p>
                    <a:p>
                      <a:r>
                        <a:rPr lang="en-GB" sz="1400" dirty="0" smtClean="0"/>
                        <a:t>discussion</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p>
                      <a:r>
                        <a:rPr lang="fr-FR" sz="1400" noProof="0" dirty="0" smtClean="0"/>
                        <a:t>Collecte</a:t>
                      </a:r>
                      <a:r>
                        <a:rPr lang="fr-FR" sz="1400" baseline="0" noProof="0" dirty="0" smtClean="0"/>
                        <a:t> des déchets</a:t>
                      </a:r>
                      <a:endParaRPr lang="fr-FR"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smtClean="0"/>
                        <a:t>Réunion de l'équipe</a:t>
                      </a:r>
                    </a:p>
                  </a:txBody>
                  <a:tcPr/>
                </a:tc>
              </a:tr>
              <a:tr h="425375">
                <a:tc>
                  <a:txBody>
                    <a:bodyPr/>
                    <a:lstStyle/>
                    <a:p>
                      <a:r>
                        <a:rPr lang="en-GB" sz="1500" dirty="0" smtClean="0"/>
                        <a:t>Shyama</a:t>
                      </a:r>
                      <a:endParaRPr lang="en-GB" sz="1500" dirty="0"/>
                    </a:p>
                  </a:txBody>
                  <a:tcPr/>
                </a:tc>
                <a:tc>
                  <a:txBody>
                    <a:bodyPr/>
                    <a:lstStyle/>
                    <a:p>
                      <a:r>
                        <a:rPr lang="fr-FR" sz="1400" noProof="0" dirty="0" smtClean="0"/>
                        <a:t>Téléphone</a:t>
                      </a:r>
                      <a:endParaRPr lang="fr-FR" sz="1400" noProof="0" dirty="0"/>
                    </a:p>
                  </a:txBody>
                  <a:tcPr/>
                </a:tc>
                <a:tc>
                  <a:txBody>
                    <a:bodyPr/>
                    <a:lstStyle/>
                    <a:p>
                      <a:r>
                        <a:rPr lang="fr-FR" sz="1400" dirty="0" smtClean="0"/>
                        <a:t>Ecriture</a:t>
                      </a:r>
                      <a:endParaRPr lang="en-GB" sz="1400" dirty="0"/>
                    </a:p>
                  </a:txBody>
                  <a:tcPr/>
                </a:tc>
                <a:tc>
                  <a:txBody>
                    <a:bodyPr/>
                    <a:lstStyle/>
                    <a:p>
                      <a:r>
                        <a:rPr lang="fr-FR" sz="1400" noProof="0" dirty="0" smtClean="0"/>
                        <a:t>Téléphone</a:t>
                      </a:r>
                      <a:endParaRPr lang="fr-FR" sz="1400" noProof="0" dirty="0"/>
                    </a:p>
                  </a:txBody>
                  <a:tcPr/>
                </a:tc>
                <a:tc>
                  <a:txBody>
                    <a:bodyPr/>
                    <a:lstStyle/>
                    <a:p>
                      <a:r>
                        <a:rPr lang="fr-FR" sz="1400" dirty="0" smtClean="0"/>
                        <a:t>Ecriture</a:t>
                      </a:r>
                      <a:endParaRPr lang="en-GB" sz="1400" dirty="0"/>
                    </a:p>
                  </a:txBody>
                  <a:tcPr/>
                </a:tc>
                <a:tc>
                  <a:txBody>
                    <a:bodyPr/>
                    <a:lstStyle/>
                    <a:p>
                      <a:r>
                        <a:rPr lang="fr-FR" sz="1400" dirty="0" smtClean="0"/>
                        <a:t>Ecriture</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t>Réunion de l'équipe</a:t>
                      </a:r>
                    </a:p>
                  </a:txBody>
                  <a:tcPr/>
                </a:tc>
              </a:tr>
            </a:tbl>
          </a:graphicData>
        </a:graphic>
      </p:graphicFrame>
      <p:pic>
        <p:nvPicPr>
          <p:cNvPr id="7177"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87085" y="1182418"/>
            <a:ext cx="5238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3352800" y="1981200"/>
            <a:ext cx="755335" cy="307777"/>
          </a:xfrm>
          <a:prstGeom prst="rect">
            <a:avLst/>
          </a:prstGeom>
          <a:noFill/>
        </p:spPr>
        <p:txBody>
          <a:bodyPr wrap="none" rtlCol="0">
            <a:spAutoFit/>
          </a:bodyPr>
          <a:lstStyle/>
          <a:p>
            <a:r>
              <a:rPr lang="fr-FR" sz="1400" dirty="0" smtClean="0"/>
              <a:t>Ecriture</a:t>
            </a:r>
            <a:endParaRPr lang="fr-FR" sz="1400" dirty="0"/>
          </a:p>
        </p:txBody>
      </p:sp>
      <p:pic>
        <p:nvPicPr>
          <p:cNvPr id="21" name="Picture 2" descr="C:\Users\Shyama\Documents\FIN-tsunami-Apr2013\Photos\Paranjothi's-car-jan201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74027" y="1360703"/>
            <a:ext cx="795945" cy="59695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4114800" y="1981200"/>
            <a:ext cx="884794" cy="307777"/>
          </a:xfrm>
          <a:prstGeom prst="rect">
            <a:avLst/>
          </a:prstGeom>
          <a:noFill/>
        </p:spPr>
        <p:txBody>
          <a:bodyPr wrap="none" rtlCol="0">
            <a:spAutoFit/>
          </a:bodyPr>
          <a:lstStyle/>
          <a:p>
            <a:r>
              <a:rPr lang="en-GB" sz="1400" dirty="0" smtClean="0"/>
              <a:t>Transport</a:t>
            </a:r>
            <a:endParaRPr lang="en-GB" sz="1400" dirty="0"/>
          </a:p>
        </p:txBody>
      </p:sp>
      <p:sp>
        <p:nvSpPr>
          <p:cNvPr id="23" name="TextBox 22"/>
          <p:cNvSpPr txBox="1"/>
          <p:nvPr/>
        </p:nvSpPr>
        <p:spPr>
          <a:xfrm>
            <a:off x="6248400" y="2057400"/>
            <a:ext cx="1228965" cy="738664"/>
          </a:xfrm>
          <a:prstGeom prst="rect">
            <a:avLst/>
          </a:prstGeom>
          <a:noFill/>
        </p:spPr>
        <p:txBody>
          <a:bodyPr wrap="square" rtlCol="0">
            <a:spAutoFit/>
          </a:bodyPr>
          <a:lstStyle/>
          <a:p>
            <a:pPr algn="ctr"/>
            <a:r>
              <a:rPr lang="fr-FR" sz="1400" dirty="0" smtClean="0"/>
              <a:t>Membres de l'équipe au téléphone</a:t>
            </a:r>
            <a:endParaRPr lang="fr-FR" sz="1400" dirty="0"/>
          </a:p>
        </p:txBody>
      </p:sp>
      <p:sp>
        <p:nvSpPr>
          <p:cNvPr id="24" name="TextBox 23"/>
          <p:cNvSpPr txBox="1"/>
          <p:nvPr/>
        </p:nvSpPr>
        <p:spPr>
          <a:xfrm>
            <a:off x="7416617" y="2068189"/>
            <a:ext cx="1193983" cy="824682"/>
          </a:xfrm>
          <a:prstGeom prst="rect">
            <a:avLst/>
          </a:prstGeom>
          <a:noFill/>
        </p:spPr>
        <p:txBody>
          <a:bodyPr wrap="square" rtlCol="0">
            <a:spAutoFit/>
          </a:bodyPr>
          <a:lstStyle/>
          <a:p>
            <a:pPr algn="ctr"/>
            <a:r>
              <a:rPr lang="fr-FR" sz="1600" dirty="0" smtClean="0"/>
              <a:t>Réunion de l'équipe par téléphone</a:t>
            </a:r>
            <a:endParaRPr lang="en-GB" sz="1600" dirty="0"/>
          </a:p>
        </p:txBody>
      </p:sp>
      <p:pic>
        <p:nvPicPr>
          <p:cNvPr id="7178" name="Picture 10" descr="F:\Shyama\FIN-tsunami-Apr2013\2013\Selvakumar1.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181600" y="1047565"/>
            <a:ext cx="876781" cy="1457506"/>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35"/>
          <p:cNvSpPr txBox="1"/>
          <p:nvPr/>
        </p:nvSpPr>
        <p:spPr>
          <a:xfrm>
            <a:off x="5105400" y="2438400"/>
            <a:ext cx="1201139" cy="523220"/>
          </a:xfrm>
          <a:prstGeom prst="rect">
            <a:avLst/>
          </a:prstGeom>
          <a:noFill/>
        </p:spPr>
        <p:txBody>
          <a:bodyPr wrap="square" rtlCol="0">
            <a:spAutoFit/>
          </a:bodyPr>
          <a:lstStyle/>
          <a:p>
            <a:r>
              <a:rPr lang="en-GB" sz="1400" dirty="0" smtClean="0"/>
              <a:t>Construction des toilettes</a:t>
            </a:r>
            <a:endParaRPr lang="en-GB" sz="1400" dirty="0"/>
          </a:p>
        </p:txBody>
      </p:sp>
    </p:spTree>
    <p:extLst>
      <p:ext uri="{BB962C8B-B14F-4D97-AF65-F5344CB8AC3E}">
        <p14:creationId xmlns:p14="http://schemas.microsoft.com/office/powerpoint/2010/main" xmlns="" val="415437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fr-FR" sz="2300" dirty="0" smtClean="0"/>
              <a:t>Construction des toilettes – avant que </a:t>
            </a:r>
            <a:r>
              <a:rPr lang="fr-FR" sz="2300" dirty="0" err="1" smtClean="0"/>
              <a:t>Bharathi</a:t>
            </a:r>
            <a:r>
              <a:rPr lang="fr-FR" sz="2300" dirty="0" smtClean="0"/>
              <a:t> nous rejoigne … de Janvier à Avril 2013</a:t>
            </a:r>
            <a:endParaRPr lang="fr-FR" sz="2300" dirty="0"/>
          </a:p>
        </p:txBody>
      </p:sp>
      <p:graphicFrame>
        <p:nvGraphicFramePr>
          <p:cNvPr id="3" name="Table 2"/>
          <p:cNvGraphicFramePr>
            <a:graphicFrameLocks noGrp="1"/>
          </p:cNvGraphicFramePr>
          <p:nvPr>
            <p:extLst>
              <p:ext uri="{D42A27DB-BD31-4B8C-83A1-F6EECF244321}">
                <p14:modId xmlns:p14="http://schemas.microsoft.com/office/powerpoint/2010/main" xmlns="" val="3362555384"/>
              </p:ext>
            </p:extLst>
          </p:nvPr>
        </p:nvGraphicFramePr>
        <p:xfrm>
          <a:off x="457200" y="1143000"/>
          <a:ext cx="8229601" cy="4687801"/>
        </p:xfrm>
        <a:graphic>
          <a:graphicData uri="http://schemas.openxmlformats.org/drawingml/2006/table">
            <a:tbl>
              <a:tblPr/>
              <a:tblGrid>
                <a:gridCol w="1295400"/>
                <a:gridCol w="791281"/>
                <a:gridCol w="850701"/>
                <a:gridCol w="1121938"/>
                <a:gridCol w="1183583"/>
                <a:gridCol w="1919897"/>
                <a:gridCol w="1066801"/>
              </a:tblGrid>
              <a:tr h="560524">
                <a:tc>
                  <a:txBody>
                    <a:bodyPr/>
                    <a:lstStyle/>
                    <a:p>
                      <a:pPr algn="l" fontAlgn="b"/>
                      <a:r>
                        <a:rPr lang="fr-FR" sz="1600" b="0" i="0" u="none" strike="noStrike" noProof="0" smtClean="0">
                          <a:solidFill>
                            <a:srgbClr val="000000"/>
                          </a:solidFill>
                          <a:effectLst/>
                          <a:latin typeface="Calibri"/>
                        </a:rPr>
                        <a:t> </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1" i="0" u="none" strike="noStrike" noProof="0" smtClean="0">
                          <a:solidFill>
                            <a:srgbClr val="000000"/>
                          </a:solidFill>
                          <a:effectLst/>
                          <a:latin typeface="Calibri"/>
                        </a:rPr>
                        <a:t>Accordés par FIN </a:t>
                      </a:r>
                      <a:endParaRPr lang="fr-FR" sz="1600" b="1"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noProof="0" smtClean="0">
                          <a:solidFill>
                            <a:srgbClr val="000000"/>
                          </a:solidFill>
                          <a:effectLst/>
                          <a:latin typeface="+mn-lt"/>
                        </a:rPr>
                        <a:t>Investis par les ménages</a:t>
                      </a:r>
                      <a:endParaRPr lang="fr-FR" sz="1400" b="1"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noProof="0" smtClean="0">
                          <a:solidFill>
                            <a:srgbClr val="000000"/>
                          </a:solidFill>
                          <a:effectLst/>
                          <a:latin typeface="+mn-lt"/>
                        </a:rPr>
                        <a:t>Équipe FIN impliquée</a:t>
                      </a:r>
                      <a:endParaRPr lang="fr-FR" sz="1600" b="1"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noProof="0" smtClean="0">
                          <a:solidFill>
                            <a:srgbClr val="000000"/>
                          </a:solidFill>
                          <a:effectLst/>
                          <a:latin typeface="+mn-lt"/>
                        </a:rPr>
                        <a:t>Période</a:t>
                      </a:r>
                      <a:endParaRPr lang="fr-FR" sz="1600" b="1"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1" i="0" u="none" strike="noStrike" noProof="0" smtClean="0">
                          <a:solidFill>
                            <a:srgbClr val="000000"/>
                          </a:solidFill>
                          <a:effectLst/>
                          <a:latin typeface="+mn-lt"/>
                        </a:rPr>
                        <a:t>Ce qui a été fait</a:t>
                      </a:r>
                      <a:endParaRPr lang="fr-FR" sz="1600" b="1"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1" i="0" u="none" strike="noStrike" noProof="0" smtClean="0">
                          <a:solidFill>
                            <a:srgbClr val="000000"/>
                          </a:solidFill>
                          <a:effectLst/>
                          <a:latin typeface="Calibri"/>
                        </a:rPr>
                        <a:t>Types</a:t>
                      </a:r>
                      <a:r>
                        <a:rPr lang="fr-FR" sz="1600" b="1" i="0" u="none" strike="noStrike" baseline="0" noProof="0" smtClean="0">
                          <a:solidFill>
                            <a:srgbClr val="000000"/>
                          </a:solidFill>
                          <a:effectLst/>
                          <a:latin typeface="Calibri"/>
                        </a:rPr>
                        <a:t> de</a:t>
                      </a:r>
                      <a:r>
                        <a:rPr lang="fr-FR" sz="1600" b="1" i="0" u="none" strike="noStrike" noProof="0" smtClean="0">
                          <a:solidFill>
                            <a:srgbClr val="000000"/>
                          </a:solidFill>
                          <a:effectLst/>
                          <a:latin typeface="Calibri"/>
                        </a:rPr>
                        <a:t> toilettes</a:t>
                      </a:r>
                      <a:endParaRPr lang="fr-FR" sz="1600" b="1"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0524">
                <a:tc>
                  <a:txBody>
                    <a:bodyPr/>
                    <a:lstStyle/>
                    <a:p>
                      <a:pPr algn="l" fontAlgn="b"/>
                      <a:r>
                        <a:rPr lang="fr-FR" sz="1600" b="0" i="0" u="none" strike="noStrike" noProof="0" smtClean="0">
                          <a:solidFill>
                            <a:srgbClr val="000000"/>
                          </a:solidFill>
                          <a:effectLst/>
                          <a:latin typeface="Calibri"/>
                        </a:rPr>
                        <a:t>Karunanidhi et Santhi </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0" i="0" u="none" strike="noStrike" noProof="0" smtClean="0">
                          <a:solidFill>
                            <a:srgbClr val="000000"/>
                          </a:solidFill>
                          <a:effectLst/>
                          <a:latin typeface="Calibri"/>
                        </a:rPr>
                        <a:t>3385</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3600</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Sakthivel + Paranjothi</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mn-lt"/>
                        </a:rPr>
                        <a:t>Achevée en Avril</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noProof="0" smtClean="0">
                          <a:solidFill>
                            <a:srgbClr val="000000"/>
                          </a:solidFill>
                          <a:effectLst/>
                          <a:latin typeface="+mn-lt"/>
                        </a:rPr>
                        <a:t>Revêtement en ciment, réparation des tuyaux et du toit, peinture</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noProof="0" smtClean="0">
                          <a:solidFill>
                            <a:srgbClr val="000000"/>
                          </a:solidFill>
                          <a:effectLst/>
                          <a:latin typeface="Calibri"/>
                        </a:rPr>
                        <a:t> Ecosan (toilettes sèches)</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0785">
                <a:tc>
                  <a:txBody>
                    <a:bodyPr/>
                    <a:lstStyle/>
                    <a:p>
                      <a:pPr algn="l" fontAlgn="b"/>
                      <a:r>
                        <a:rPr lang="fr-FR" sz="1600" b="0" i="0" u="none" strike="noStrike" noProof="0" smtClean="0">
                          <a:solidFill>
                            <a:srgbClr val="000000"/>
                          </a:solidFill>
                          <a:effectLst/>
                          <a:latin typeface="Calibri"/>
                        </a:rPr>
                        <a:t>Venkatachalam</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0" i="0" u="none" strike="noStrike" noProof="0" smtClean="0">
                          <a:solidFill>
                            <a:srgbClr val="000000"/>
                          </a:solidFill>
                          <a:effectLst/>
                          <a:latin typeface="Calibri"/>
                        </a:rPr>
                        <a:t>3200</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3150</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Paranjothi + </a:t>
                      </a:r>
                      <a:r>
                        <a:rPr lang="fr-FR" sz="1600" b="0" i="0" u="none" strike="noStrike" noProof="0" smtClean="0">
                          <a:solidFill>
                            <a:srgbClr val="000000"/>
                          </a:solidFill>
                          <a:effectLst/>
                          <a:latin typeface="+mn-lt"/>
                        </a:rPr>
                        <a:t>dernières touches de Sakthivel </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mn-lt"/>
                        </a:rPr>
                        <a:t>Achevée en </a:t>
                      </a:r>
                      <a:r>
                        <a:rPr lang="fr-FR" sz="1600" b="0" i="0" u="none" strike="noStrike" noProof="0" smtClean="0">
                          <a:solidFill>
                            <a:srgbClr val="000000"/>
                          </a:solidFill>
                          <a:effectLst/>
                          <a:latin typeface="Calibri"/>
                        </a:rPr>
                        <a:t>Mars</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noProof="0" smtClean="0">
                          <a:solidFill>
                            <a:srgbClr val="000000"/>
                          </a:solidFill>
                          <a:effectLst/>
                          <a:latin typeface="+mn-lt"/>
                        </a:rPr>
                        <a:t>Couches de toiture, de nouveaux tuyaux, revêtement de ciment avec retouches, peinture blanche, porte couleur grise</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noProof="0" smtClean="0">
                          <a:solidFill>
                            <a:srgbClr val="000000"/>
                          </a:solidFill>
                          <a:effectLst/>
                          <a:latin typeface="Calibri"/>
                        </a:rPr>
                        <a:t> </a:t>
                      </a:r>
                      <a:r>
                        <a:rPr lang="fr-FR" sz="1600" b="0" i="0" u="none" strike="noStrike" noProof="0" smtClean="0">
                          <a:solidFill>
                            <a:srgbClr val="000000"/>
                          </a:solidFill>
                          <a:effectLst/>
                          <a:latin typeface="+mn-lt"/>
                        </a:rPr>
                        <a:t>Ecosan (toilettes sèches)</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0785">
                <a:tc>
                  <a:txBody>
                    <a:bodyPr/>
                    <a:lstStyle/>
                    <a:p>
                      <a:pPr algn="l" fontAlgn="b"/>
                      <a:r>
                        <a:rPr lang="fr-FR" sz="1600" b="0" i="0" u="none" strike="noStrike" noProof="0" smtClean="0">
                          <a:solidFill>
                            <a:srgbClr val="000000"/>
                          </a:solidFill>
                          <a:effectLst/>
                          <a:latin typeface="Calibri"/>
                        </a:rPr>
                        <a:t>Ilango Muthulakshmi</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0" i="0" u="none" strike="noStrike" noProof="0" smtClean="0">
                          <a:solidFill>
                            <a:srgbClr val="000000"/>
                          </a:solidFill>
                          <a:effectLst/>
                          <a:latin typeface="Calibri"/>
                        </a:rPr>
                        <a:t>1000</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 </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Sakthivel </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March</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noProof="0" smtClean="0">
                          <a:solidFill>
                            <a:srgbClr val="000000"/>
                          </a:solidFill>
                          <a:effectLst/>
                          <a:latin typeface="+mn-lt"/>
                        </a:rPr>
                        <a:t>Incomplet - Les ménage doivent fournir des matériaux</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noProof="0" smtClean="0">
                          <a:solidFill>
                            <a:srgbClr val="000000"/>
                          </a:solidFill>
                          <a:effectLst/>
                          <a:latin typeface="Calibri"/>
                        </a:rPr>
                        <a:t>Toilette</a:t>
                      </a:r>
                      <a:r>
                        <a:rPr lang="fr-FR" sz="1600" b="0" i="0" u="none" strike="noStrike" baseline="0" noProof="0" smtClean="0">
                          <a:solidFill>
                            <a:srgbClr val="000000"/>
                          </a:solidFill>
                          <a:effectLst/>
                          <a:latin typeface="Calibri"/>
                        </a:rPr>
                        <a:t> à</a:t>
                      </a:r>
                      <a:r>
                        <a:rPr lang="fr-FR" sz="1600" b="0" i="0" u="none" strike="noStrike" noProof="0" smtClean="0">
                          <a:solidFill>
                            <a:srgbClr val="000000"/>
                          </a:solidFill>
                          <a:effectLst/>
                          <a:latin typeface="Calibri"/>
                        </a:rPr>
                        <a:t> fosse sceptique</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4602">
                <a:tc>
                  <a:txBody>
                    <a:bodyPr/>
                    <a:lstStyle/>
                    <a:p>
                      <a:pPr algn="l" fontAlgn="b"/>
                      <a:r>
                        <a:rPr lang="fr-FR" sz="1600" b="0" i="0" u="none" strike="noStrike" noProof="0" smtClean="0">
                          <a:solidFill>
                            <a:srgbClr val="000000"/>
                          </a:solidFill>
                          <a:effectLst/>
                          <a:latin typeface="Calibri"/>
                        </a:rPr>
                        <a:t>Dhanalaksmi</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0" i="0" u="none" strike="noStrike" noProof="0" smtClean="0">
                          <a:solidFill>
                            <a:srgbClr val="000000"/>
                          </a:solidFill>
                          <a:effectLst/>
                          <a:latin typeface="Calibri"/>
                        </a:rPr>
                        <a:t>2000</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 </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Sakthivel </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noProof="0" smtClean="0">
                          <a:solidFill>
                            <a:srgbClr val="000000"/>
                          </a:solidFill>
                          <a:effectLst/>
                          <a:latin typeface="Calibri"/>
                        </a:rPr>
                        <a:t>March-April </a:t>
                      </a:r>
                      <a:endParaRPr lang="fr-FR" sz="1600" b="0" i="0" u="none" strike="noStrike" noProof="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noProof="0" smtClean="0">
                          <a:solidFill>
                            <a:srgbClr val="000000"/>
                          </a:solidFill>
                          <a:effectLst/>
                          <a:latin typeface="+mn-lt"/>
                        </a:rPr>
                        <a:t>Incomplet - Les ménage doivent fournir des matériaux</a:t>
                      </a:r>
                      <a:endParaRPr lang="fr-FR" sz="1600" b="0" i="0" u="none" strike="noStrike" noProof="0">
                        <a:solidFill>
                          <a:srgbClr val="000000"/>
                        </a:solidFill>
                        <a:effectLst/>
                        <a:latin typeface="+mn-lt"/>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noProof="0" dirty="0" smtClean="0">
                          <a:solidFill>
                            <a:srgbClr val="000000"/>
                          </a:solidFill>
                          <a:effectLst/>
                          <a:latin typeface="+mn-lt"/>
                        </a:rPr>
                        <a:t>Toilette</a:t>
                      </a:r>
                      <a:r>
                        <a:rPr lang="fr-FR" sz="1600" b="0" i="0" u="none" strike="noStrike" baseline="0" noProof="0" dirty="0" smtClean="0">
                          <a:solidFill>
                            <a:srgbClr val="000000"/>
                          </a:solidFill>
                          <a:effectLst/>
                          <a:latin typeface="+mn-lt"/>
                        </a:rPr>
                        <a:t> à</a:t>
                      </a:r>
                      <a:r>
                        <a:rPr lang="fr-FR" sz="1600" b="0" i="0" u="none" strike="noStrike" noProof="0" dirty="0" smtClean="0">
                          <a:solidFill>
                            <a:srgbClr val="000000"/>
                          </a:solidFill>
                          <a:effectLst/>
                          <a:latin typeface="+mn-lt"/>
                        </a:rPr>
                        <a:t> fosse sceptique</a:t>
                      </a:r>
                      <a:endParaRPr lang="fr-FR" sz="1600" b="0" i="0" u="none" strike="noStrike" noProof="0" dirty="0">
                        <a:solidFill>
                          <a:srgbClr val="000000"/>
                        </a:solidFill>
                        <a:effectLst/>
                        <a:latin typeface="+mn-lt"/>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30409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pPr/>
              <a:t>37</a:t>
            </a:fld>
            <a:endParaRPr lang="en-GB"/>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4400" y="4781557"/>
            <a:ext cx="2646221" cy="1956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3017743" y="3828410"/>
            <a:ext cx="3315876" cy="23449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2" name="Picture 6" descr="F:\Shyama\FIN-tsunami-Apr2013\2013\Toilet repair project\Photos of ecosan needing repairs\01 before toilet repairs 2011... 17  to28\25. santhi karunanithi\santhi karunanithi (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183371" y="1357073"/>
            <a:ext cx="3783447" cy="283758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1"/>
          <p:cNvSpPr txBox="1">
            <a:spLocks/>
          </p:cNvSpPr>
          <p:nvPr/>
        </p:nvSpPr>
        <p:spPr>
          <a:xfrm>
            <a:off x="304800" y="152400"/>
            <a:ext cx="8686800" cy="685800"/>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300" dirty="0" err="1" smtClean="0"/>
              <a:t>Santhi</a:t>
            </a:r>
            <a:r>
              <a:rPr lang="en-GB" sz="2300" dirty="0" smtClean="0"/>
              <a:t> et </a:t>
            </a:r>
            <a:r>
              <a:rPr lang="en-GB" sz="2300" dirty="0" err="1" smtClean="0"/>
              <a:t>Karunanidhi</a:t>
            </a:r>
            <a:r>
              <a:rPr lang="en-GB" sz="2300" dirty="0" smtClean="0"/>
              <a:t> – </a:t>
            </a:r>
            <a:r>
              <a:rPr lang="fr-FR" sz="2300" dirty="0" smtClean="0"/>
              <a:t>Nos premiers ambassadeurs du projet de réparation des </a:t>
            </a:r>
            <a:r>
              <a:rPr lang="fr-FR" sz="2300" dirty="0" err="1" smtClean="0"/>
              <a:t>ecosans</a:t>
            </a:r>
            <a:r>
              <a:rPr lang="fr-FR" sz="2300" dirty="0" smtClean="0"/>
              <a:t> </a:t>
            </a:r>
            <a:r>
              <a:rPr lang="en-GB" sz="2300" dirty="0" smtClean="0"/>
              <a:t>!</a:t>
            </a:r>
            <a:endParaRPr lang="en-GB" sz="2300" dirty="0"/>
          </a:p>
        </p:txBody>
      </p:sp>
      <p:sp>
        <p:nvSpPr>
          <p:cNvPr id="10" name="Title 1"/>
          <p:cNvSpPr txBox="1">
            <a:spLocks/>
          </p:cNvSpPr>
          <p:nvPr/>
        </p:nvSpPr>
        <p:spPr>
          <a:xfrm>
            <a:off x="6248400" y="1106302"/>
            <a:ext cx="2743200" cy="5446898"/>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800" dirty="0" err="1" smtClean="0"/>
              <a:t>Santhi</a:t>
            </a:r>
            <a:r>
              <a:rPr lang="fr-FR" sz="1800" dirty="0" smtClean="0"/>
              <a:t> et </a:t>
            </a:r>
            <a:r>
              <a:rPr lang="fr-FR" sz="1800" dirty="0" err="1" smtClean="0"/>
              <a:t>Karunanidhi</a:t>
            </a:r>
            <a:r>
              <a:rPr lang="fr-FR" sz="1800" dirty="0" smtClean="0"/>
              <a:t> sont les jeunes agriculteurs qui avaient aimé la toilette écologique et utilisé le compost. Mais, celle-ci était tombée en ruine. Et ils ne savaient pas comment la réparer. Nous avons réparé leur première toilette. Maintenant, le toit en amiante a été remplacé par un toit en tôle. Ils avaient du mal à gravir les marches. Alors </a:t>
            </a:r>
            <a:r>
              <a:rPr lang="fr-FR" sz="1800" dirty="0" err="1" smtClean="0"/>
              <a:t>Paranjothi</a:t>
            </a:r>
            <a:r>
              <a:rPr lang="fr-FR" sz="1800" dirty="0" smtClean="0"/>
              <a:t> eu l'idée de mettre plus de sable tout autour et ainsi d’en augmenter la hauteur - Donc au lieu de monter 3 marches - maintenant ils n'ont qu'une seule à monter !</a:t>
            </a:r>
            <a:endParaRPr lang="en-GB" sz="1800" dirty="0"/>
          </a:p>
        </p:txBody>
      </p:sp>
      <p:sp>
        <p:nvSpPr>
          <p:cNvPr id="5" name="Rectangle 4"/>
          <p:cNvSpPr/>
          <p:nvPr/>
        </p:nvSpPr>
        <p:spPr>
          <a:xfrm>
            <a:off x="0" y="4648200"/>
            <a:ext cx="3352800" cy="35270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Toit fissuré, tombé, séparé vers 2010</a:t>
            </a:r>
            <a:endParaRPr lang="en-GB" sz="1600" dirty="0">
              <a:solidFill>
                <a:schemeClr val="tx1"/>
              </a:solidFill>
            </a:endParaRPr>
          </a:p>
        </p:txBody>
      </p:sp>
      <p:pic>
        <p:nvPicPr>
          <p:cNvPr id="4103" name="Picture 7" descr="F:\Shyama\FIN-tsunami-Apr2013\2013\Toilet repair project\Repaired\25. santhi karunanithi\25b.santhi karunanithi-june201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55258" y="1079263"/>
            <a:ext cx="2647778" cy="1985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7167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533400"/>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fr-FR" sz="2200" dirty="0" smtClean="0"/>
              <a:t>Construction de toilettes jusqu'à maintenant - Les 23 premiers foyers ayant reçu des prêts </a:t>
            </a:r>
            <a:r>
              <a:rPr lang="fr-FR" sz="2200" dirty="0" err="1" smtClean="0"/>
              <a:t>Bharathi</a:t>
            </a:r>
            <a:endParaRPr lang="en-GB" sz="2200" dirty="0"/>
          </a:p>
        </p:txBody>
      </p:sp>
      <p:graphicFrame>
        <p:nvGraphicFramePr>
          <p:cNvPr id="5" name="Table 4"/>
          <p:cNvGraphicFramePr>
            <a:graphicFrameLocks noGrp="1"/>
          </p:cNvGraphicFramePr>
          <p:nvPr>
            <p:extLst>
              <p:ext uri="{D42A27DB-BD31-4B8C-83A1-F6EECF244321}">
                <p14:modId xmlns:p14="http://schemas.microsoft.com/office/powerpoint/2010/main" xmlns="" val="1806217169"/>
              </p:ext>
            </p:extLst>
          </p:nvPr>
        </p:nvGraphicFramePr>
        <p:xfrm>
          <a:off x="457200" y="762000"/>
          <a:ext cx="5562600" cy="5747552"/>
        </p:xfrm>
        <a:graphic>
          <a:graphicData uri="http://schemas.openxmlformats.org/drawingml/2006/table">
            <a:tbl>
              <a:tblPr/>
              <a:tblGrid>
                <a:gridCol w="579437"/>
                <a:gridCol w="1821090"/>
                <a:gridCol w="3162073"/>
              </a:tblGrid>
              <a:tr h="188729">
                <a:tc>
                  <a:txBody>
                    <a:bodyPr/>
                    <a:lstStyle/>
                    <a:p>
                      <a:pPr algn="ctr" fontAlgn="b"/>
                      <a:r>
                        <a:rPr lang="en-GB" sz="1400" b="0" i="0" u="none" strike="noStrike" dirty="0">
                          <a:solidFill>
                            <a:srgbClr val="000000"/>
                          </a:solidFill>
                          <a:effectLst/>
                          <a:latin typeface="Calibri"/>
                        </a:rPr>
                        <a:t>1</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Vijaya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2</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err="1">
                          <a:solidFill>
                            <a:srgbClr val="000000"/>
                          </a:solidFill>
                          <a:effectLst/>
                          <a:latin typeface="Calibri"/>
                        </a:rPr>
                        <a:t>Anjulam</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3</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Revathi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7459">
                <a:tc>
                  <a:txBody>
                    <a:bodyPr/>
                    <a:lstStyle/>
                    <a:p>
                      <a:pPr algn="ctr" fontAlgn="b"/>
                      <a:r>
                        <a:rPr lang="en-GB" sz="1400" b="0" i="0" u="none" strike="noStrike">
                          <a:solidFill>
                            <a:srgbClr val="000000"/>
                          </a:solidFill>
                          <a:effectLst/>
                          <a:latin typeface="Calibri"/>
                        </a:rPr>
                        <a:t>4</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a:rPr>
                        <a:t>Sophia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smtClean="0">
                          <a:solidFill>
                            <a:srgbClr val="000000"/>
                          </a:solidFill>
                          <a:effectLst/>
                          <a:latin typeface="+mn-lt"/>
                        </a:rPr>
                        <a:t>Les matériaux ont été achetés par le ménage</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7459">
                <a:tc>
                  <a:txBody>
                    <a:bodyPr/>
                    <a:lstStyle/>
                    <a:p>
                      <a:pPr algn="ctr" fontAlgn="b"/>
                      <a:r>
                        <a:rPr lang="en-GB" sz="1400" b="0" i="0" u="none" strike="noStrike">
                          <a:solidFill>
                            <a:srgbClr val="000000"/>
                          </a:solidFill>
                          <a:effectLst/>
                          <a:latin typeface="Calibri"/>
                        </a:rPr>
                        <a:t>5</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Yogeshwari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smtClean="0">
                          <a:solidFill>
                            <a:srgbClr val="000000"/>
                          </a:solidFill>
                          <a:effectLst/>
                          <a:latin typeface="+mn-lt"/>
                        </a:rPr>
                        <a:t>Les matériaux ont été achetés par le ménage</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6</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Thenmuzhi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7</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Indira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8</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Kelvithi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9</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Vanita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10</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Jaya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11</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Saranya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12</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Aishvari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7459">
                <a:tc>
                  <a:txBody>
                    <a:bodyPr/>
                    <a:lstStyle/>
                    <a:p>
                      <a:pPr algn="ctr" fontAlgn="b"/>
                      <a:r>
                        <a:rPr lang="en-GB" sz="1400" b="0" i="0" u="none" strike="noStrike">
                          <a:solidFill>
                            <a:srgbClr val="000000"/>
                          </a:solidFill>
                          <a:effectLst/>
                          <a:latin typeface="Calibri"/>
                        </a:rPr>
                        <a:t>13</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Kalaka selvi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smtClean="0">
                          <a:solidFill>
                            <a:srgbClr val="000000"/>
                          </a:solidFill>
                          <a:effectLst/>
                          <a:latin typeface="+mn-lt"/>
                        </a:rPr>
                        <a:t>Les matériaux ont été achetés par le ménage</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14</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Deepa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r>
                        <a:rPr lang="fr-FR" sz="1400" b="0" i="0" u="none" strike="noStrike" dirty="0" smtClean="0">
                          <a:solidFill>
                            <a:srgbClr val="FF0000"/>
                          </a:solidFill>
                          <a:effectLst/>
                          <a:latin typeface="+mn-lt"/>
                        </a:rPr>
                        <a:t>FINI PAR LE TRAVAIL DE FIN</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15</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Kanthivathi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16</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Vasantha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17</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RajKumari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18</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Kannaki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19</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Mahalakshmi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r>
                        <a:rPr lang="fr-FR" sz="1400" b="0" i="0" u="none" strike="noStrike" dirty="0" smtClean="0">
                          <a:solidFill>
                            <a:srgbClr val="FF0000"/>
                          </a:solidFill>
                          <a:effectLst/>
                          <a:latin typeface="+mn-lt"/>
                        </a:rPr>
                        <a:t>FINI PAR LE TRAVAIL DE FIN</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20</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Usha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smtClean="0">
                          <a:solidFill>
                            <a:srgbClr val="000000"/>
                          </a:solidFill>
                          <a:effectLst/>
                          <a:latin typeface="+mn-lt"/>
                        </a:rPr>
                        <a:t>Toilette achevée sans le travail de FIN</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21</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Maheshwari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smtClean="0">
                          <a:solidFill>
                            <a:srgbClr val="000000"/>
                          </a:solidFill>
                          <a:effectLst/>
                          <a:latin typeface="+mn-lt"/>
                        </a:rPr>
                        <a:t>Toilette achevée sans le travail de FIN</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22</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Sindhiya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smtClean="0">
                          <a:solidFill>
                            <a:srgbClr val="000000"/>
                          </a:solidFill>
                          <a:effectLst/>
                          <a:latin typeface="+mn-lt"/>
                        </a:rPr>
                        <a:t>Toilette achevée sans le travail de FIN</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dirty="0">
                          <a:solidFill>
                            <a:srgbClr val="000000"/>
                          </a:solidFill>
                          <a:effectLst/>
                          <a:latin typeface="Calibri"/>
                        </a:rPr>
                        <a:t>23</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err="1">
                          <a:solidFill>
                            <a:srgbClr val="000000"/>
                          </a:solidFill>
                          <a:effectLst/>
                          <a:latin typeface="Calibri"/>
                        </a:rPr>
                        <a:t>Kamali</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smtClean="0">
                          <a:solidFill>
                            <a:srgbClr val="000000"/>
                          </a:solidFill>
                          <a:effectLst/>
                          <a:latin typeface="+mn-lt"/>
                        </a:rPr>
                        <a:t>Toilette achevée sans le travail de FIN</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Title 1"/>
          <p:cNvSpPr txBox="1">
            <a:spLocks/>
          </p:cNvSpPr>
          <p:nvPr/>
        </p:nvSpPr>
        <p:spPr>
          <a:xfrm>
            <a:off x="6324600" y="1295400"/>
            <a:ext cx="1676400" cy="533400"/>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200" dirty="0" smtClean="0"/>
              <a:t>En </a:t>
            </a:r>
            <a:r>
              <a:rPr lang="en-GB" sz="2200" dirty="0" err="1" smtClean="0"/>
              <a:t>mai</a:t>
            </a:r>
            <a:r>
              <a:rPr lang="en-GB" sz="2200" dirty="0" smtClean="0"/>
              <a:t> 2013</a:t>
            </a:r>
            <a:endParaRPr lang="en-GB" sz="2200" dirty="0"/>
          </a:p>
        </p:txBody>
      </p:sp>
    </p:spTree>
    <p:extLst>
      <p:ext uri="{BB962C8B-B14F-4D97-AF65-F5344CB8AC3E}">
        <p14:creationId xmlns:p14="http://schemas.microsoft.com/office/powerpoint/2010/main" xmlns="" val="2356914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fr-FR" sz="2300" dirty="0" smtClean="0"/>
              <a:t>Revenus issus de la gestion des déchets jusqu'ici, en roupies indiennes</a:t>
            </a:r>
            <a:endParaRPr lang="en-GB" sz="2300" dirty="0"/>
          </a:p>
        </p:txBody>
      </p:sp>
      <p:graphicFrame>
        <p:nvGraphicFramePr>
          <p:cNvPr id="3" name="Table 2"/>
          <p:cNvGraphicFramePr>
            <a:graphicFrameLocks noGrp="1"/>
          </p:cNvGraphicFramePr>
          <p:nvPr>
            <p:extLst>
              <p:ext uri="{D42A27DB-BD31-4B8C-83A1-F6EECF244321}">
                <p14:modId xmlns:p14="http://schemas.microsoft.com/office/powerpoint/2010/main" xmlns="" val="4075576522"/>
              </p:ext>
            </p:extLst>
          </p:nvPr>
        </p:nvGraphicFramePr>
        <p:xfrm>
          <a:off x="457199" y="914400"/>
          <a:ext cx="8534400" cy="4187151"/>
        </p:xfrm>
        <a:graphic>
          <a:graphicData uri="http://schemas.openxmlformats.org/drawingml/2006/table">
            <a:tbl>
              <a:tblPr/>
              <a:tblGrid>
                <a:gridCol w="2971980"/>
                <a:gridCol w="823318"/>
                <a:gridCol w="763077"/>
                <a:gridCol w="863480"/>
                <a:gridCol w="823318"/>
                <a:gridCol w="863480"/>
                <a:gridCol w="1425747"/>
              </a:tblGrid>
              <a:tr h="381000">
                <a:tc>
                  <a:txBody>
                    <a:bodyPr/>
                    <a:lstStyle/>
                    <a:p>
                      <a:pPr algn="l"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000" b="0" i="0" u="none" strike="noStrike" noProof="0" smtClean="0">
                          <a:solidFill>
                            <a:srgbClr val="000000"/>
                          </a:solidFill>
                          <a:effectLst/>
                          <a:latin typeface="Calibri"/>
                        </a:rPr>
                        <a:t>Janvier</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2000" b="0" i="0" u="none" strike="noStrike" noProof="0" smtClean="0">
                          <a:solidFill>
                            <a:srgbClr val="000000"/>
                          </a:solidFill>
                          <a:effectLst/>
                          <a:latin typeface="Calibri"/>
                        </a:rPr>
                        <a:t>Février</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2000" b="0" i="0" u="none" strike="noStrike" noProof="0" smtClean="0">
                          <a:solidFill>
                            <a:srgbClr val="000000"/>
                          </a:solidFill>
                          <a:effectLst/>
                          <a:latin typeface="Calibri"/>
                        </a:rPr>
                        <a:t>Mars</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2000" b="0" i="0" u="none" strike="noStrike" noProof="0" smtClean="0">
                          <a:solidFill>
                            <a:srgbClr val="000000"/>
                          </a:solidFill>
                          <a:effectLst/>
                          <a:latin typeface="Calibri"/>
                        </a:rPr>
                        <a:t>Avril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2000" b="0" i="0" u="none" strike="noStrike" noProof="0" smtClean="0">
                          <a:solidFill>
                            <a:srgbClr val="000000"/>
                          </a:solidFill>
                          <a:effectLst/>
                          <a:latin typeface="Calibri"/>
                        </a:rPr>
                        <a:t>Mai</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2000" b="0" i="0" u="none" strike="noStrike" noProof="0" smtClean="0">
                          <a:solidFill>
                            <a:srgbClr val="000000"/>
                          </a:solidFill>
                          <a:effectLst/>
                          <a:latin typeface="Calibri"/>
                        </a:rPr>
                        <a:t>Revenu</a:t>
                      </a:r>
                      <a:r>
                        <a:rPr lang="fr-FR" sz="2000" b="0" i="0" u="none" strike="noStrike" baseline="0" noProof="0" smtClean="0">
                          <a:solidFill>
                            <a:srgbClr val="000000"/>
                          </a:solidFill>
                          <a:effectLst/>
                          <a:latin typeface="Calibri"/>
                        </a:rPr>
                        <a:t> total</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52624">
                <a:tc>
                  <a:txBody>
                    <a:bodyPr/>
                    <a:lstStyle/>
                    <a:p>
                      <a:pPr algn="l" fontAlgn="b"/>
                      <a:r>
                        <a:rPr lang="fr-FR" sz="2000" b="0" i="0" u="none" strike="noStrike" noProof="0" smtClean="0">
                          <a:solidFill>
                            <a:srgbClr val="000000"/>
                          </a:solidFill>
                          <a:effectLst/>
                          <a:latin typeface="Calibri"/>
                        </a:rPr>
                        <a:t>Ordures [détritus]</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3402">
                <a:tc>
                  <a:txBody>
                    <a:bodyPr/>
                    <a:lstStyle/>
                    <a:p>
                      <a:pPr algn="l" fontAlgn="b"/>
                      <a:r>
                        <a:rPr lang="fr-FR" sz="2000" b="0" i="0" u="none" strike="noStrike" noProof="0" dirty="0" smtClean="0">
                          <a:solidFill>
                            <a:srgbClr val="000000"/>
                          </a:solidFill>
                          <a:effectLst/>
                          <a:latin typeface="+mn-lt"/>
                        </a:rPr>
                        <a:t>Le produit de la vente des ordures non biodégradables</a:t>
                      </a:r>
                      <a:endParaRPr lang="fr-FR" sz="2000" b="0" i="0" u="none" strike="noStrike" noProof="0"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86</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86</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5022">
                <a:tc>
                  <a:txBody>
                    <a:bodyPr/>
                    <a:lstStyle/>
                    <a:p>
                      <a:pPr algn="l" fontAlgn="b"/>
                      <a:r>
                        <a:rPr lang="fr-FR" sz="2000" b="0" i="0" u="none" strike="noStrike" noProof="0" smtClean="0">
                          <a:solidFill>
                            <a:srgbClr val="000000"/>
                          </a:solidFill>
                          <a:effectLst/>
                          <a:latin typeface="+mn-lt"/>
                        </a:rPr>
                        <a:t>Combien sont inscrits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22</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22</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22</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22</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36</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52057">
                <a:tc>
                  <a:txBody>
                    <a:bodyPr/>
                    <a:lstStyle/>
                    <a:p>
                      <a:pPr algn="l" fontAlgn="b"/>
                      <a:r>
                        <a:rPr lang="fr-FR" sz="2000" b="0" i="0" u="none" strike="noStrike" noProof="0" smtClean="0">
                          <a:solidFill>
                            <a:srgbClr val="000000"/>
                          </a:solidFill>
                          <a:effectLst/>
                          <a:latin typeface="+mn-lt"/>
                        </a:rPr>
                        <a:t>Combien ont à payer (i.e. ont passé leur période d'essai)</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22</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22</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22</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98">
                <a:tc>
                  <a:txBody>
                    <a:bodyPr/>
                    <a:lstStyle/>
                    <a:p>
                      <a:pPr algn="l" fontAlgn="b"/>
                      <a:r>
                        <a:rPr lang="fr-FR" sz="2000" b="0" i="0" u="none" strike="noStrike" noProof="0" smtClean="0">
                          <a:solidFill>
                            <a:srgbClr val="000000"/>
                          </a:solidFill>
                          <a:effectLst/>
                          <a:latin typeface="+mn-lt"/>
                        </a:rPr>
                        <a:t>Combien ont</a:t>
                      </a:r>
                      <a:r>
                        <a:rPr lang="fr-FR" sz="2000" b="0" i="0" u="none" strike="noStrike" noProof="0" smtClean="0">
                          <a:solidFill>
                            <a:srgbClr val="000000"/>
                          </a:solidFill>
                          <a:effectLst/>
                          <a:latin typeface="Calibri"/>
                        </a:rPr>
                        <a:t> payé</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16</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8</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10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7976">
                <a:tc>
                  <a:txBody>
                    <a:bodyPr/>
                    <a:lstStyle/>
                    <a:p>
                      <a:pPr algn="l" fontAlgn="b"/>
                      <a:r>
                        <a:rPr lang="fr-FR" sz="2000" b="0" i="0" u="none" strike="noStrike" noProof="0" smtClean="0">
                          <a:solidFill>
                            <a:srgbClr val="000000"/>
                          </a:solidFill>
                          <a:effectLst/>
                          <a:latin typeface="+mn-lt"/>
                        </a:rPr>
                        <a:t>Le paiement de la collecte des déchets</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Free</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Free</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480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240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300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noProof="0" smtClean="0">
                          <a:solidFill>
                            <a:srgbClr val="000000"/>
                          </a:solidFill>
                          <a:effectLst/>
                          <a:latin typeface="Calibri"/>
                        </a:rPr>
                        <a:t>1020</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5022">
                <a:tc>
                  <a:txBody>
                    <a:bodyPr/>
                    <a:lstStyle/>
                    <a:p>
                      <a:pPr algn="l" fontAlgn="b"/>
                      <a:r>
                        <a:rPr lang="fr-FR" sz="2000" b="0" i="0" u="none" strike="noStrike" noProof="0" smtClean="0">
                          <a:solidFill>
                            <a:srgbClr val="000000"/>
                          </a:solidFill>
                          <a:effectLst/>
                          <a:latin typeface="+mn-lt"/>
                        </a:rPr>
                        <a:t>Total général</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2000" b="0" i="0" u="none" strike="noStrike" noProof="0" smtClean="0">
                          <a:solidFill>
                            <a:srgbClr val="000000"/>
                          </a:solidFill>
                          <a:effectLst/>
                          <a:latin typeface="Calibri"/>
                        </a:rPr>
                        <a:t> </a:t>
                      </a:r>
                      <a:endParaRPr lang="fr-FR" sz="20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2000" b="0" i="0" u="none" strike="noStrike" noProof="0" dirty="0" smtClean="0">
                          <a:solidFill>
                            <a:srgbClr val="000000"/>
                          </a:solidFill>
                          <a:effectLst/>
                          <a:latin typeface="Calibri"/>
                        </a:rPr>
                        <a:t>1106</a:t>
                      </a:r>
                      <a:endParaRPr lang="fr-FR" sz="2000" b="0" i="0" u="none" strike="noStrike" noProof="0"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4" name="TextBox 3"/>
          <p:cNvSpPr txBox="1"/>
          <p:nvPr/>
        </p:nvSpPr>
        <p:spPr>
          <a:xfrm>
            <a:off x="457200" y="5257800"/>
            <a:ext cx="7625036" cy="369332"/>
          </a:xfrm>
          <a:prstGeom prst="rect">
            <a:avLst/>
          </a:prstGeom>
          <a:noFill/>
        </p:spPr>
        <p:txBody>
          <a:bodyPr wrap="none" rtlCol="0">
            <a:spAutoFit/>
          </a:bodyPr>
          <a:lstStyle/>
          <a:p>
            <a:r>
              <a:rPr lang="en-GB" dirty="0" smtClean="0"/>
              <a:t>**</a:t>
            </a:r>
            <a:r>
              <a:rPr lang="fr-FR" dirty="0" smtClean="0"/>
              <a:t> Chaque ménage doit payer 30 roupies par mois pour la collecte des déchets</a:t>
            </a:r>
            <a:r>
              <a:rPr lang="en-GB" dirty="0" smtClean="0"/>
              <a:t>.</a:t>
            </a:r>
            <a:endParaRPr lang="en-GB" dirty="0"/>
          </a:p>
        </p:txBody>
      </p:sp>
    </p:spTree>
    <p:extLst>
      <p:ext uri="{BB962C8B-B14F-4D97-AF65-F5344CB8AC3E}">
        <p14:creationId xmlns:p14="http://schemas.microsoft.com/office/powerpoint/2010/main" xmlns="" val="3023596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3657600" y="1073557"/>
            <a:ext cx="3255963" cy="2286000"/>
          </a:xfrm>
          <a:noFill/>
          <a:extLst>
            <a:ext uri="{91240B29-F687-4F45-9708-019B960494DF}">
              <a14:hiddenLine xmlns:a14="http://schemas.microsoft.com/office/drawing/2010/main" xmlns="" w="9525" algn="ctr">
                <a:solidFill>
                  <a:schemeClr val="tx1"/>
                </a:solidFill>
                <a:miter lim="800000"/>
                <a:headEnd/>
                <a:tailEnd/>
              </a14:hiddenLine>
            </a:ext>
          </a:extLst>
        </p:spPr>
        <p:txBody>
          <a:bodyPr>
            <a:normAutofit lnSpcReduction="10000"/>
          </a:bodyPr>
          <a:lstStyle/>
          <a:p>
            <a:pPr eaLnBrk="1" hangingPunct="1">
              <a:lnSpc>
                <a:spcPct val="80000"/>
              </a:lnSpc>
              <a:buFontTx/>
              <a:buNone/>
            </a:pPr>
            <a:r>
              <a:rPr lang="en-GB" sz="1400" b="1" i="1" u="sng" dirty="0" smtClean="0"/>
              <a:t>Physical features</a:t>
            </a:r>
          </a:p>
          <a:p>
            <a:pPr>
              <a:lnSpc>
                <a:spcPct val="80000"/>
              </a:lnSpc>
            </a:pPr>
            <a:r>
              <a:rPr lang="fr-FR" sz="1600" dirty="0" smtClean="0"/>
              <a:t>Village dans le district de </a:t>
            </a:r>
            <a:r>
              <a:rPr lang="fr-FR" sz="1600" dirty="0" err="1" smtClean="0"/>
              <a:t>Nagapattinam</a:t>
            </a:r>
            <a:r>
              <a:rPr lang="fr-FR" sz="1600" dirty="0" smtClean="0"/>
              <a:t> du Tamil </a:t>
            </a:r>
            <a:r>
              <a:rPr lang="fr-FR" sz="1600" dirty="0" err="1" smtClean="0"/>
              <a:t>Nadu</a:t>
            </a:r>
            <a:r>
              <a:rPr lang="fr-FR" sz="1600" dirty="0" smtClean="0"/>
              <a:t> </a:t>
            </a:r>
          </a:p>
          <a:p>
            <a:pPr>
              <a:lnSpc>
                <a:spcPct val="80000"/>
              </a:lnSpc>
            </a:pPr>
            <a:r>
              <a:rPr lang="fr-FR" sz="1600" dirty="0" smtClean="0"/>
              <a:t>Village Isolé (10 kms de </a:t>
            </a:r>
            <a:r>
              <a:rPr lang="fr-FR" sz="1600" dirty="0" err="1" smtClean="0"/>
              <a:t>Velankanni</a:t>
            </a:r>
            <a:r>
              <a:rPr lang="fr-FR" sz="1600" dirty="0" smtClean="0"/>
              <a:t>)</a:t>
            </a:r>
          </a:p>
          <a:p>
            <a:pPr eaLnBrk="1" hangingPunct="1">
              <a:lnSpc>
                <a:spcPct val="80000"/>
              </a:lnSpc>
            </a:pPr>
            <a:r>
              <a:rPr lang="fr-FR" sz="1600" dirty="0" smtClean="0"/>
              <a:t>Zone des hautes eaux</a:t>
            </a:r>
          </a:p>
          <a:p>
            <a:r>
              <a:rPr lang="fr-FR" sz="1600" dirty="0" smtClean="0"/>
              <a:t>De </a:t>
            </a:r>
            <a:r>
              <a:rPr lang="fr-FR" sz="1600" dirty="0"/>
              <a:t>fortes pluies pendant </a:t>
            </a:r>
            <a:endParaRPr lang="fr-FR" sz="1600" dirty="0" smtClean="0"/>
          </a:p>
          <a:p>
            <a:pPr marL="0" indent="0">
              <a:buNone/>
            </a:pPr>
            <a:r>
              <a:rPr lang="fr-FR" sz="1600" dirty="0"/>
              <a:t> </a:t>
            </a:r>
            <a:r>
              <a:rPr lang="fr-FR" sz="1600" dirty="0" smtClean="0"/>
              <a:t>       les </a:t>
            </a:r>
            <a:r>
              <a:rPr lang="fr-FR" sz="1600" dirty="0"/>
              <a:t>3 mois de la mousson</a:t>
            </a:r>
          </a:p>
          <a:p>
            <a:pPr>
              <a:lnSpc>
                <a:spcPct val="80000"/>
              </a:lnSpc>
            </a:pPr>
            <a:r>
              <a:rPr lang="fr-FR" sz="1600" dirty="0" smtClean="0"/>
              <a:t>Zone </a:t>
            </a:r>
            <a:r>
              <a:rPr lang="fr-FR" sz="1600" dirty="0"/>
              <a:t>où le tsunami a </a:t>
            </a:r>
            <a:endParaRPr lang="fr-FR" sz="1600" dirty="0" smtClean="0"/>
          </a:p>
          <a:p>
            <a:pPr marL="0" indent="0">
              <a:lnSpc>
                <a:spcPct val="80000"/>
              </a:lnSpc>
              <a:buNone/>
            </a:pPr>
            <a:r>
              <a:rPr lang="fr-FR" sz="1600" dirty="0"/>
              <a:t> </a:t>
            </a:r>
            <a:r>
              <a:rPr lang="fr-FR" sz="1600" dirty="0" smtClean="0"/>
              <a:t>     frappé</a:t>
            </a:r>
            <a:endParaRPr lang="en-GB" sz="1600" dirty="0" smtClean="0"/>
          </a:p>
        </p:txBody>
      </p:sp>
      <p:sp>
        <p:nvSpPr>
          <p:cNvPr id="5123" name="Oval 4"/>
          <p:cNvSpPr>
            <a:spLocks noChangeArrowheads="1"/>
          </p:cNvSpPr>
          <p:nvPr/>
        </p:nvSpPr>
        <p:spPr bwMode="auto">
          <a:xfrm>
            <a:off x="7956550" y="3500438"/>
            <a:ext cx="431800" cy="360362"/>
          </a:xfrm>
          <a:prstGeom prst="ellipse">
            <a:avLst/>
          </a:prstGeom>
          <a:noFill/>
          <a:ln w="9525">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GB">
              <a:solidFill>
                <a:srgbClr val="FF0000"/>
              </a:solidFill>
            </a:endParaRPr>
          </a:p>
        </p:txBody>
      </p:sp>
      <p:grpSp>
        <p:nvGrpSpPr>
          <p:cNvPr id="5124" name="Group 5"/>
          <p:cNvGrpSpPr>
            <a:grpSpLocks/>
          </p:cNvGrpSpPr>
          <p:nvPr/>
        </p:nvGrpSpPr>
        <p:grpSpPr bwMode="auto">
          <a:xfrm>
            <a:off x="6084888" y="2044700"/>
            <a:ext cx="2968625" cy="4479925"/>
            <a:chOff x="3890" y="845"/>
            <a:chExt cx="1870" cy="2822"/>
          </a:xfrm>
        </p:grpSpPr>
        <p:pic>
          <p:nvPicPr>
            <p:cNvPr id="5130" name="Picture 6" descr="Nagappatinam district - Map allege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90" y="845"/>
              <a:ext cx="1870" cy="2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1" name="Text Box 7"/>
            <p:cNvSpPr txBox="1">
              <a:spLocks noChangeArrowheads="1"/>
            </p:cNvSpPr>
            <p:nvPr/>
          </p:nvSpPr>
          <p:spPr bwMode="auto">
            <a:xfrm>
              <a:off x="4545" y="3475"/>
              <a:ext cx="93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b="1"/>
                <a:t>Kameshwaram</a:t>
              </a:r>
            </a:p>
          </p:txBody>
        </p:sp>
      </p:grpSp>
      <p:cxnSp>
        <p:nvCxnSpPr>
          <p:cNvPr id="5125" name="AutoShape 8"/>
          <p:cNvCxnSpPr>
            <a:cxnSpLocks noChangeShapeType="1"/>
            <a:stCxn id="5131" idx="0"/>
            <a:endCxn id="5123" idx="4"/>
          </p:cNvCxnSpPr>
          <p:nvPr/>
        </p:nvCxnSpPr>
        <p:spPr bwMode="auto">
          <a:xfrm flipV="1">
            <a:off x="7862888" y="3860800"/>
            <a:ext cx="309562" cy="23590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126" name="Rectangle 10"/>
          <p:cNvSpPr>
            <a:spLocks noChangeArrowheads="1"/>
          </p:cNvSpPr>
          <p:nvPr/>
        </p:nvSpPr>
        <p:spPr bwMode="auto">
          <a:xfrm>
            <a:off x="76200" y="4495800"/>
            <a:ext cx="6629400"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pPr>
            <a:r>
              <a:rPr lang="en-GB" sz="1600" b="1" i="1" u="sng" dirty="0" err="1"/>
              <a:t>Caractéristiques</a:t>
            </a:r>
            <a:r>
              <a:rPr lang="en-GB" sz="1600" b="1" i="1" u="sng" dirty="0"/>
              <a:t> </a:t>
            </a:r>
            <a:r>
              <a:rPr lang="en-GB" sz="1600" b="1" i="1" u="sng" dirty="0" err="1"/>
              <a:t>démographiques</a:t>
            </a:r>
            <a:r>
              <a:rPr lang="en-GB" sz="1600" b="1" i="1" u="sng" dirty="0"/>
              <a:t> et </a:t>
            </a:r>
            <a:r>
              <a:rPr lang="en-GB" sz="1600" b="1" i="1" u="sng" dirty="0" err="1" smtClean="0"/>
              <a:t>économiques</a:t>
            </a:r>
            <a:endParaRPr lang="en-GB" sz="1600" b="1" i="1" u="sng" dirty="0" smtClean="0"/>
          </a:p>
          <a:p>
            <a:pPr marL="342900" indent="-342900">
              <a:spcBef>
                <a:spcPct val="20000"/>
              </a:spcBef>
              <a:buFont typeface="Arial" pitchFamily="34" charset="0"/>
              <a:buChar char="•"/>
            </a:pPr>
            <a:r>
              <a:rPr lang="fr-FR" sz="1600" dirty="0" smtClean="0"/>
              <a:t>5300 </a:t>
            </a:r>
            <a:r>
              <a:rPr lang="fr-FR" sz="1600" dirty="0"/>
              <a:t>habitants - environ 1450 familles</a:t>
            </a:r>
          </a:p>
          <a:p>
            <a:pPr marL="342900" indent="-342900">
              <a:spcBef>
                <a:spcPct val="20000"/>
              </a:spcBef>
              <a:buFontTx/>
              <a:buChar char="•"/>
            </a:pPr>
            <a:r>
              <a:rPr lang="fr-FR" sz="1600" dirty="0"/>
              <a:t>Les agriculteurs, les pêcheurs à la petite semaine, quelques commerçants et paysans sans terre</a:t>
            </a:r>
          </a:p>
          <a:p>
            <a:pPr marL="342900" indent="-342900">
              <a:spcBef>
                <a:spcPct val="20000"/>
              </a:spcBef>
              <a:buFontTx/>
              <a:buChar char="•"/>
            </a:pPr>
            <a:r>
              <a:rPr lang="fr-FR" sz="1600" dirty="0"/>
              <a:t>Economie de l'agriculture et la pêche</a:t>
            </a:r>
          </a:p>
          <a:p>
            <a:pPr marL="342900" indent="-342900">
              <a:spcBef>
                <a:spcPct val="20000"/>
              </a:spcBef>
              <a:buFontTx/>
              <a:buChar char="•"/>
            </a:pPr>
            <a:r>
              <a:rPr lang="fr-FR" sz="1600" dirty="0"/>
              <a:t>Faible productivité</a:t>
            </a:r>
          </a:p>
          <a:p>
            <a:pPr marL="342900" indent="-342900">
              <a:spcBef>
                <a:spcPct val="20000"/>
              </a:spcBef>
              <a:buFontTx/>
              <a:buChar char="•"/>
            </a:pPr>
            <a:r>
              <a:rPr lang="fr-FR" sz="1600" dirty="0"/>
              <a:t>Aucun changement dans les technologies utilisées depuis des décennies</a:t>
            </a:r>
            <a:endParaRPr lang="en-GB" sz="1600" dirty="0"/>
          </a:p>
        </p:txBody>
      </p:sp>
      <p:sp>
        <p:nvSpPr>
          <p:cNvPr id="5127" name="Rectangle 4"/>
          <p:cNvSpPr>
            <a:spLocks noChangeArrowheads="1"/>
          </p:cNvSpPr>
          <p:nvPr/>
        </p:nvSpPr>
        <p:spPr bwMode="auto">
          <a:xfrm>
            <a:off x="228600" y="76200"/>
            <a:ext cx="8534400" cy="762000"/>
          </a:xfrm>
          <a:prstGeom prst="rect">
            <a:avLst/>
          </a:prstGeom>
          <a:gradFill rotWithShape="1">
            <a:gsLst>
              <a:gs pos="0">
                <a:srgbClr val="FFCC00"/>
              </a:gs>
              <a:gs pos="100000">
                <a:srgbClr val="FFF2BE"/>
              </a:gs>
            </a:gsLst>
            <a:lin ang="5400000" scaled="1"/>
          </a:gra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a:r>
              <a:rPr lang="fr-FR" sz="2800" dirty="0" smtClean="0">
                <a:solidFill>
                  <a:schemeClr val="tx2"/>
                </a:solidFill>
              </a:rPr>
              <a:t>Où se situe </a:t>
            </a:r>
            <a:r>
              <a:rPr lang="fr-FR" sz="2800" dirty="0" err="1" smtClean="0">
                <a:solidFill>
                  <a:schemeClr val="tx2"/>
                </a:solidFill>
              </a:rPr>
              <a:t>Kameshwaram</a:t>
            </a:r>
            <a:r>
              <a:rPr lang="fr-FR" sz="2800" dirty="0" smtClean="0">
                <a:solidFill>
                  <a:schemeClr val="tx2"/>
                </a:solidFill>
              </a:rPr>
              <a:t> ? Il se trouve dans l’état</a:t>
            </a:r>
          </a:p>
          <a:p>
            <a:pPr algn="ctr"/>
            <a:r>
              <a:rPr lang="fr-FR" sz="2800" dirty="0" err="1" smtClean="0">
                <a:solidFill>
                  <a:schemeClr val="tx2"/>
                </a:solidFill>
              </a:rPr>
              <a:t>duTamil</a:t>
            </a:r>
            <a:r>
              <a:rPr lang="fr-FR" sz="2800" dirty="0" smtClean="0">
                <a:solidFill>
                  <a:schemeClr val="tx2"/>
                </a:solidFill>
              </a:rPr>
              <a:t> </a:t>
            </a:r>
            <a:r>
              <a:rPr lang="fr-FR" sz="2800" dirty="0" err="1" smtClean="0">
                <a:solidFill>
                  <a:schemeClr val="tx2"/>
                </a:solidFill>
              </a:rPr>
              <a:t>Nadu</a:t>
            </a:r>
            <a:r>
              <a:rPr lang="fr-FR" sz="2800" dirty="0" smtClean="0">
                <a:solidFill>
                  <a:schemeClr val="tx2"/>
                </a:solidFill>
              </a:rPr>
              <a:t>, en Inde le long de la côte Indienne.</a:t>
            </a:r>
            <a:endParaRPr lang="fr-FR" sz="2800" dirty="0">
              <a:solidFill>
                <a:schemeClr val="tx2"/>
              </a:solidFill>
            </a:endParaRPr>
          </a:p>
        </p:txBody>
      </p:sp>
      <p:pic>
        <p:nvPicPr>
          <p:cNvPr id="5128" name="Picture 13"/>
          <p:cNvPicPr>
            <a:picLocks noChangeAspect="1" noChangeArrowheads="1"/>
          </p:cNvPicPr>
          <p:nvPr/>
        </p:nvPicPr>
        <p:blipFill>
          <a:blip r:embed="rId4" cstate="print">
            <a:lum bright="-20000" contrast="40000"/>
            <a:extLst>
              <a:ext uri="{28A0092B-C50C-407E-A947-70E740481C1C}">
                <a14:useLocalDpi xmlns:a14="http://schemas.microsoft.com/office/drawing/2010/main" xmlns="" val="0"/>
              </a:ext>
            </a:extLst>
          </a:blip>
          <a:srcRect/>
          <a:stretch>
            <a:fillRect/>
          </a:stretch>
        </p:blipFill>
        <p:spPr bwMode="auto">
          <a:xfrm>
            <a:off x="-17918" y="990600"/>
            <a:ext cx="3568349" cy="3105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12" name="Picture 15" descr="F:\Shyama\FIN-tsunami-Apr2013\FIN Trust Admin\FIN-Logo -good.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49032" y="1032348"/>
            <a:ext cx="1066801" cy="8080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76161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fr-FR" sz="3200" dirty="0" smtClean="0"/>
              <a:t>Revenus générés avec la voiture</a:t>
            </a:r>
            <a:endParaRPr lang="fr-FR" sz="3200" dirty="0"/>
          </a:p>
        </p:txBody>
      </p:sp>
      <p:sp>
        <p:nvSpPr>
          <p:cNvPr id="3" name="Slide Number Placeholder 2"/>
          <p:cNvSpPr>
            <a:spLocks noGrp="1"/>
          </p:cNvSpPr>
          <p:nvPr>
            <p:ph type="sldNum" sz="quarter" idx="12"/>
          </p:nvPr>
        </p:nvSpPr>
        <p:spPr/>
        <p:txBody>
          <a:bodyPr/>
          <a:lstStyle/>
          <a:p>
            <a:fld id="{84EBCB00-DEE3-41B3-9EE3-2FB0BBE93007}" type="slidenum">
              <a:rPr lang="en-GB" smtClean="0"/>
              <a:pPr/>
              <a:t>40</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xmlns="" val="1637681087"/>
              </p:ext>
            </p:extLst>
          </p:nvPr>
        </p:nvGraphicFramePr>
        <p:xfrm>
          <a:off x="228601" y="1295400"/>
          <a:ext cx="7924799" cy="1400175"/>
        </p:xfrm>
        <a:graphic>
          <a:graphicData uri="http://schemas.openxmlformats.org/drawingml/2006/table">
            <a:tbl>
              <a:tblPr/>
              <a:tblGrid>
                <a:gridCol w="3048000"/>
                <a:gridCol w="1295400"/>
                <a:gridCol w="1143000"/>
                <a:gridCol w="990600"/>
                <a:gridCol w="1447799"/>
              </a:tblGrid>
              <a:tr h="228600">
                <a:tc>
                  <a:txBody>
                    <a:bodyPr/>
                    <a:lstStyle/>
                    <a:p>
                      <a:pPr algn="l" fontAlgn="b"/>
                      <a:r>
                        <a:rPr lang="fr-FR" sz="1800" b="0" i="0" u="none" strike="noStrike" noProof="0" smtClean="0">
                          <a:solidFill>
                            <a:srgbClr val="000000"/>
                          </a:solidFill>
                          <a:effectLst/>
                          <a:latin typeface="Calibri"/>
                        </a:rPr>
                        <a:t> </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noProof="0" smtClean="0">
                          <a:solidFill>
                            <a:srgbClr val="000000"/>
                          </a:solidFill>
                          <a:effectLst/>
                          <a:latin typeface="Calibri"/>
                        </a:rPr>
                        <a:t>Mars</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800" b="0" i="0" u="none" strike="noStrike" noProof="0" smtClean="0">
                          <a:solidFill>
                            <a:srgbClr val="000000"/>
                          </a:solidFill>
                          <a:effectLst/>
                          <a:latin typeface="Calibri"/>
                        </a:rPr>
                        <a:t>Avril </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800" b="0" i="0" u="none" strike="noStrike" noProof="0" smtClean="0">
                          <a:solidFill>
                            <a:srgbClr val="000000"/>
                          </a:solidFill>
                          <a:effectLst/>
                          <a:latin typeface="Calibri"/>
                        </a:rPr>
                        <a:t>Mai</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800" b="0" i="0" u="none" strike="noStrike" noProof="0" smtClean="0">
                          <a:solidFill>
                            <a:srgbClr val="000000"/>
                          </a:solidFill>
                          <a:effectLst/>
                          <a:latin typeface="Calibri"/>
                        </a:rPr>
                        <a:t>Revenu</a:t>
                      </a:r>
                      <a:r>
                        <a:rPr lang="fr-FR" sz="1800" b="0" i="0" u="none" strike="noStrike" baseline="0" noProof="0" smtClean="0">
                          <a:solidFill>
                            <a:srgbClr val="000000"/>
                          </a:solidFill>
                          <a:effectLst/>
                          <a:latin typeface="Calibri"/>
                        </a:rPr>
                        <a:t> total</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57200">
                <a:tc>
                  <a:txBody>
                    <a:bodyPr/>
                    <a:lstStyle/>
                    <a:p>
                      <a:pPr algn="l" fontAlgn="b"/>
                      <a:r>
                        <a:rPr lang="fr-FR" sz="1800" b="0" i="0" u="none" strike="noStrike" noProof="0" smtClean="0">
                          <a:solidFill>
                            <a:srgbClr val="000000"/>
                          </a:solidFill>
                          <a:effectLst/>
                          <a:latin typeface="+mn-lt"/>
                        </a:rPr>
                        <a:t>La génération de revenus nets avec la voiture</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noProof="0" smtClean="0">
                          <a:solidFill>
                            <a:srgbClr val="000000"/>
                          </a:solidFill>
                          <a:effectLst/>
                          <a:latin typeface="Calibri"/>
                        </a:rPr>
                        <a:t>-1900</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noProof="0" smtClean="0">
                          <a:solidFill>
                            <a:srgbClr val="000000"/>
                          </a:solidFill>
                          <a:effectLst/>
                          <a:latin typeface="Calibri"/>
                        </a:rPr>
                        <a:t>-1500</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noProof="0" smtClean="0">
                          <a:solidFill>
                            <a:srgbClr val="000000"/>
                          </a:solidFill>
                          <a:effectLst/>
                          <a:latin typeface="Calibri"/>
                        </a:rPr>
                        <a:t>500</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noProof="0" smtClean="0">
                          <a:solidFill>
                            <a:srgbClr val="000000"/>
                          </a:solidFill>
                          <a:effectLst/>
                          <a:latin typeface="Calibri"/>
                        </a:rPr>
                        <a:t>-2900</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200">
                <a:tc>
                  <a:txBody>
                    <a:bodyPr/>
                    <a:lstStyle/>
                    <a:p>
                      <a:pPr algn="l" fontAlgn="b"/>
                      <a:r>
                        <a:rPr lang="fr-FR" sz="1800" b="0" i="0" u="none" strike="noStrike" noProof="0" smtClean="0">
                          <a:solidFill>
                            <a:srgbClr val="000000"/>
                          </a:solidFill>
                          <a:effectLst/>
                          <a:latin typeface="Calibri"/>
                        </a:rPr>
                        <a:t>Nombre</a:t>
                      </a:r>
                      <a:r>
                        <a:rPr lang="fr-FR" sz="1800" b="0" i="0" u="none" strike="noStrike" baseline="0" noProof="0" smtClean="0">
                          <a:solidFill>
                            <a:srgbClr val="000000"/>
                          </a:solidFill>
                          <a:effectLst/>
                          <a:latin typeface="Calibri"/>
                        </a:rPr>
                        <a:t> de personnes transportées à Kameshwaram</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noProof="0" smtClean="0">
                          <a:solidFill>
                            <a:srgbClr val="000000"/>
                          </a:solidFill>
                          <a:effectLst/>
                          <a:latin typeface="Calibri"/>
                        </a:rPr>
                        <a:t>4</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noProof="0" smtClean="0">
                          <a:solidFill>
                            <a:srgbClr val="000000"/>
                          </a:solidFill>
                          <a:effectLst/>
                          <a:latin typeface="Calibri"/>
                        </a:rPr>
                        <a:t>4</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noProof="0" smtClean="0">
                          <a:solidFill>
                            <a:srgbClr val="000000"/>
                          </a:solidFill>
                          <a:effectLst/>
                          <a:latin typeface="Calibri"/>
                        </a:rPr>
                        <a:t>7</a:t>
                      </a:r>
                      <a:endParaRPr lang="fr-FR" sz="1800" b="0" i="0" u="none" strike="noStrike" noProof="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1800" b="0" i="0" u="none" strike="noStrike" noProof="0"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049"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4691" y="3276600"/>
            <a:ext cx="2909455" cy="2182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124200" y="3048000"/>
            <a:ext cx="5805054" cy="2862322"/>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just"/>
            <a:r>
              <a:rPr lang="fr-FR" dirty="0" smtClean="0"/>
              <a:t>En Octobre 2011, </a:t>
            </a:r>
            <a:r>
              <a:rPr lang="fr-FR" dirty="0" err="1" smtClean="0"/>
              <a:t>Paranjothi</a:t>
            </a:r>
            <a:r>
              <a:rPr lang="fr-FR" dirty="0" smtClean="0"/>
              <a:t> _ mon seul personnel permanent entre 2006 et 2013 _ , se sentait suffisamment en confiance, pour acheter une voiture, en prenant un prêt. Son plan était de la conduire, durant chaque week-end, et la louer durant la semaine, afin de générer des revenus supplémentaires pour sa famille. </a:t>
            </a:r>
            <a:r>
              <a:rPr lang="fr-FR" dirty="0" err="1" smtClean="0"/>
              <a:t>Paranjothi</a:t>
            </a:r>
            <a:r>
              <a:rPr lang="fr-FR" dirty="0" smtClean="0"/>
              <a:t> n'était pas en mesure de payer les intérêts du prêt, avec ses gains de fin de semaine. Par conséquent, nous l‘avons aider à servir les résidents de </a:t>
            </a:r>
            <a:r>
              <a:rPr lang="fr-FR" dirty="0" err="1" smtClean="0"/>
              <a:t>Kameshwaram</a:t>
            </a:r>
            <a:r>
              <a:rPr lang="fr-FR" dirty="0" smtClean="0"/>
              <a:t>, en même temps, en lui laissant assurer le transport à </a:t>
            </a:r>
            <a:r>
              <a:rPr lang="fr-FR" dirty="0" err="1" smtClean="0"/>
              <a:t>Kameshwaram</a:t>
            </a:r>
            <a:r>
              <a:rPr lang="fr-FR" dirty="0" smtClean="0"/>
              <a:t>, deux fois par semaine.</a:t>
            </a:r>
            <a:endParaRPr lang="en-GB" dirty="0"/>
          </a:p>
        </p:txBody>
      </p:sp>
    </p:spTree>
    <p:extLst>
      <p:ext uri="{BB962C8B-B14F-4D97-AF65-F5344CB8AC3E}">
        <p14:creationId xmlns:p14="http://schemas.microsoft.com/office/powerpoint/2010/main" xmlns="" val="15832337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048000" cy="792162"/>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fr-FR" sz="3200" dirty="0" smtClean="0"/>
              <a:t>Nos dépenses</a:t>
            </a:r>
            <a:endParaRPr lang="fr-FR" sz="3200" dirty="0"/>
          </a:p>
        </p:txBody>
      </p:sp>
      <p:sp>
        <p:nvSpPr>
          <p:cNvPr id="3" name="Slide Number Placeholder 2"/>
          <p:cNvSpPr>
            <a:spLocks noGrp="1"/>
          </p:cNvSpPr>
          <p:nvPr>
            <p:ph type="sldNum" sz="quarter" idx="12"/>
          </p:nvPr>
        </p:nvSpPr>
        <p:spPr/>
        <p:txBody>
          <a:bodyPr/>
          <a:lstStyle/>
          <a:p>
            <a:fld id="{84EBCB00-DEE3-41B3-9EE3-2FB0BBE93007}" type="slidenum">
              <a:rPr lang="en-GB" smtClean="0"/>
              <a:pPr/>
              <a:t>41</a:t>
            </a:fld>
            <a:endParaRPr lang="en-GB"/>
          </a:p>
        </p:txBody>
      </p:sp>
      <p:graphicFrame>
        <p:nvGraphicFramePr>
          <p:cNvPr id="6" name="Table 5"/>
          <p:cNvGraphicFramePr>
            <a:graphicFrameLocks noGrp="1"/>
          </p:cNvGraphicFramePr>
          <p:nvPr>
            <p:extLst>
              <p:ext uri="{D42A27DB-BD31-4B8C-83A1-F6EECF244321}">
                <p14:modId xmlns:p14="http://schemas.microsoft.com/office/powerpoint/2010/main" xmlns="" val="509655160"/>
              </p:ext>
            </p:extLst>
          </p:nvPr>
        </p:nvGraphicFramePr>
        <p:xfrm>
          <a:off x="304800" y="1981200"/>
          <a:ext cx="2819400" cy="3380740"/>
        </p:xfrm>
        <a:graphic>
          <a:graphicData uri="http://schemas.openxmlformats.org/drawingml/2006/table">
            <a:tbl>
              <a:tblPr/>
              <a:tblGrid>
                <a:gridCol w="1922318"/>
                <a:gridCol w="897082"/>
              </a:tblGrid>
              <a:tr h="228600">
                <a:tc>
                  <a:txBody>
                    <a:bodyPr/>
                    <a:lstStyle/>
                    <a:p>
                      <a:pPr algn="ctr" fontAlgn="b"/>
                      <a:r>
                        <a:rPr lang="en-GB" sz="1800" b="0" i="0" u="none" strike="noStrike" dirty="0" smtClean="0">
                          <a:solidFill>
                            <a:srgbClr val="0000FF"/>
                          </a:solidFill>
                          <a:effectLst/>
                          <a:latin typeface="Calibri"/>
                        </a:rPr>
                        <a:t>Paranjothi </a:t>
                      </a:r>
                      <a:endParaRPr lang="en-GB" sz="1800" b="0" i="0" u="none" strike="noStrike" dirty="0">
                        <a:solidFill>
                          <a:srgbClr val="0000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355">
                <a:tc>
                  <a:txBody>
                    <a:bodyPr/>
                    <a:lstStyle/>
                    <a:p>
                      <a:pPr algn="ctr" fontAlgn="b"/>
                      <a:r>
                        <a:rPr lang="en-GB" sz="1800" b="0" i="0" u="none" strike="noStrike" dirty="0" err="1">
                          <a:solidFill>
                            <a:srgbClr val="0000FF"/>
                          </a:solidFill>
                          <a:effectLst/>
                          <a:latin typeface="Calibri"/>
                        </a:rPr>
                        <a:t>Vijaya</a:t>
                      </a:r>
                      <a:r>
                        <a:rPr lang="en-GB" sz="1800" b="0" i="0" u="none" strike="noStrike" dirty="0">
                          <a:solidFill>
                            <a:srgbClr val="0000FF"/>
                          </a:solidFill>
                          <a:effectLst/>
                          <a:latin typeface="Calibri"/>
                        </a:rPr>
                        <a:t> </a:t>
                      </a:r>
                      <a:r>
                        <a:rPr lang="en-GB" sz="1800" b="0" i="0" u="none" strike="noStrike" dirty="0" err="1">
                          <a:solidFill>
                            <a:srgbClr val="0000FF"/>
                          </a:solidFill>
                          <a:effectLst/>
                          <a:latin typeface="Calibri"/>
                        </a:rPr>
                        <a:t>kumar</a:t>
                      </a:r>
                      <a:endParaRPr lang="en-GB" sz="1800" b="0" i="0" u="none" strike="noStrike" dirty="0">
                        <a:solidFill>
                          <a:srgbClr val="0000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0" i="0" u="none" strike="noStrike">
                          <a:solidFill>
                            <a:srgbClr val="0000FF"/>
                          </a:solidFill>
                          <a:effectLst/>
                          <a:latin typeface="Calibri"/>
                        </a:rPr>
                        <a:t>Karunanidhi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30">
                <a:tc>
                  <a:txBody>
                    <a:bodyPr/>
                    <a:lstStyle/>
                    <a:p>
                      <a:pPr algn="ctr" fontAlgn="b"/>
                      <a:r>
                        <a:rPr lang="en-GB" sz="1800" b="0" i="0" u="none" strike="noStrike" dirty="0" err="1">
                          <a:solidFill>
                            <a:srgbClr val="0000FF"/>
                          </a:solidFill>
                          <a:effectLst/>
                          <a:latin typeface="Calibri"/>
                        </a:rPr>
                        <a:t>Selvakumar</a:t>
                      </a:r>
                      <a:r>
                        <a:rPr lang="en-GB" sz="1800" b="0" i="0" u="none" strike="noStrike" dirty="0">
                          <a:solidFill>
                            <a:srgbClr val="0000FF"/>
                          </a:solidFill>
                          <a:effectLst/>
                          <a:latin typeface="Calibri"/>
                        </a:rPr>
                        <a:t> (</a:t>
                      </a:r>
                      <a:r>
                        <a:rPr lang="en-GB" sz="1800" b="0" i="0" u="none" strike="noStrike" dirty="0" err="1" smtClean="0">
                          <a:solidFill>
                            <a:srgbClr val="0000FF"/>
                          </a:solidFill>
                          <a:effectLst/>
                          <a:latin typeface="Calibri"/>
                        </a:rPr>
                        <a:t>maçon</a:t>
                      </a:r>
                      <a:r>
                        <a:rPr lang="en-GB" sz="1800" b="0" i="0" u="none" strike="noStrike" dirty="0">
                          <a:solidFill>
                            <a:srgbClr val="0000FF"/>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0" i="0" u="none" strike="noStrike">
                          <a:solidFill>
                            <a:srgbClr val="0000FF"/>
                          </a:solidFill>
                          <a:effectLst/>
                          <a:latin typeface="Calibri"/>
                        </a:rPr>
                        <a:t>Kanagrajan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0" i="0" u="none" strike="noStrike" dirty="0" err="1" smtClean="0">
                          <a:solidFill>
                            <a:srgbClr val="000000"/>
                          </a:solidFill>
                          <a:effectLst/>
                          <a:latin typeface="Calibri"/>
                        </a:rPr>
                        <a:t>Loyer</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rgbClr val="000000"/>
                          </a:solidFill>
                          <a:effectLst/>
                          <a:latin typeface="Calibri"/>
                        </a:rPr>
                        <a:t>1500</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0" i="0" u="none" strike="noStrike" dirty="0" err="1" smtClean="0">
                          <a:solidFill>
                            <a:srgbClr val="000000"/>
                          </a:solidFill>
                          <a:effectLst/>
                          <a:latin typeface="Calibri"/>
                        </a:rPr>
                        <a:t>Electricité</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rgbClr val="000000"/>
                          </a:solidFill>
                          <a:effectLst/>
                          <a:latin typeface="Calibri"/>
                        </a:rPr>
                        <a:t>300</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53440">
                <a:tc>
                  <a:txBody>
                    <a:bodyPr/>
                    <a:lstStyle/>
                    <a:p>
                      <a:pPr algn="ctr" fontAlgn="b"/>
                      <a:r>
                        <a:rPr lang="fr-FR" sz="1800" b="0" i="0" u="none" strike="noStrike" dirty="0" smtClean="0">
                          <a:solidFill>
                            <a:srgbClr val="000000"/>
                          </a:solidFill>
                          <a:effectLst/>
                          <a:latin typeface="+mn-lt"/>
                        </a:rPr>
                        <a:t>Budget pour les autres fournitures de bureau par mois (maximum)</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1" i="0" u="none" strike="noStrike" dirty="0">
                          <a:solidFill>
                            <a:srgbClr val="000000"/>
                          </a:solidFill>
                          <a:effectLst/>
                          <a:latin typeface="Calibri"/>
                        </a:rPr>
                        <a:t>Total </a:t>
                      </a:r>
                      <a:r>
                        <a:rPr lang="en-GB" sz="1800" b="1" i="0" u="none" strike="noStrike" dirty="0" smtClean="0">
                          <a:solidFill>
                            <a:srgbClr val="000000"/>
                          </a:solidFill>
                          <a:effectLst/>
                          <a:latin typeface="Calibri"/>
                        </a:rPr>
                        <a:t>des </a:t>
                      </a:r>
                      <a:r>
                        <a:rPr lang="en-GB" sz="1800" b="1" i="0" u="none" strike="noStrike" dirty="0" err="1" smtClean="0">
                          <a:solidFill>
                            <a:srgbClr val="000000"/>
                          </a:solidFill>
                          <a:effectLst/>
                          <a:latin typeface="Calibri"/>
                        </a:rPr>
                        <a:t>coûts</a:t>
                      </a:r>
                      <a:r>
                        <a:rPr lang="en-GB" sz="1800" b="1" i="0" u="none" strike="noStrike" dirty="0" smtClean="0">
                          <a:solidFill>
                            <a:srgbClr val="000000"/>
                          </a:solidFill>
                          <a:effectLst/>
                          <a:latin typeface="Calibri"/>
                        </a:rPr>
                        <a:t> fixes</a:t>
                      </a:r>
                      <a:endParaRPr lang="en-GB" sz="18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1" i="0" u="none" strike="noStrike" dirty="0">
                          <a:solidFill>
                            <a:srgbClr val="000000"/>
                          </a:solidFill>
                          <a:effectLst/>
                          <a:latin typeface="Calibri"/>
                        </a:rPr>
                        <a:t>39,400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152400" y="1143000"/>
            <a:ext cx="3352801" cy="646331"/>
          </a:xfrm>
          <a:prstGeom prst="rect">
            <a:avLst/>
          </a:prstGeom>
          <a:solidFill>
            <a:schemeClr val="bg2">
              <a:lumMod val="90000"/>
            </a:schemeClr>
          </a:solidFill>
        </p:spPr>
        <p:txBody>
          <a:bodyPr wrap="square" rtlCol="0">
            <a:spAutoFit/>
          </a:bodyPr>
          <a:lstStyle/>
          <a:p>
            <a:pPr algn="ctr"/>
            <a:r>
              <a:rPr lang="fr-FR" dirty="0" smtClean="0"/>
              <a:t>Les coûts fixes par mois : salaires, infrastructures et matériaux</a:t>
            </a:r>
            <a:endParaRPr lang="en-GB" dirty="0"/>
          </a:p>
        </p:txBody>
      </p:sp>
      <p:sp>
        <p:nvSpPr>
          <p:cNvPr id="8" name="TextBox 7"/>
          <p:cNvSpPr txBox="1"/>
          <p:nvPr/>
        </p:nvSpPr>
        <p:spPr>
          <a:xfrm>
            <a:off x="0" y="5486400"/>
            <a:ext cx="3429000" cy="646331"/>
          </a:xfrm>
          <a:prstGeom prst="rect">
            <a:avLst/>
          </a:prstGeom>
          <a:noFill/>
        </p:spPr>
        <p:txBody>
          <a:bodyPr wrap="square" rtlCol="0">
            <a:spAutoFit/>
          </a:bodyPr>
          <a:lstStyle/>
          <a:p>
            <a:pPr algn="ctr"/>
            <a:r>
              <a:rPr lang="fr-FR" dirty="0" smtClean="0">
                <a:solidFill>
                  <a:srgbClr val="0000FF"/>
                </a:solidFill>
              </a:rPr>
              <a:t>Les salaires sont en bleu. Tous sont en roupies indiennes ou INR</a:t>
            </a:r>
            <a:r>
              <a:rPr lang="en-GB" dirty="0" smtClean="0">
                <a:solidFill>
                  <a:srgbClr val="0000FF"/>
                </a:solidFill>
              </a:rPr>
              <a:t>. </a:t>
            </a:r>
            <a:endParaRPr lang="en-GB" dirty="0">
              <a:solidFill>
                <a:srgbClr val="0000FF"/>
              </a:solidFill>
            </a:endParaRPr>
          </a:p>
        </p:txBody>
      </p:sp>
      <p:graphicFrame>
        <p:nvGraphicFramePr>
          <p:cNvPr id="10" name="Table 9"/>
          <p:cNvGraphicFramePr>
            <a:graphicFrameLocks noGrp="1"/>
          </p:cNvGraphicFramePr>
          <p:nvPr>
            <p:extLst>
              <p:ext uri="{D42A27DB-BD31-4B8C-83A1-F6EECF244321}">
                <p14:modId xmlns:p14="http://schemas.microsoft.com/office/powerpoint/2010/main" xmlns="" val="290749701"/>
              </p:ext>
            </p:extLst>
          </p:nvPr>
        </p:nvGraphicFramePr>
        <p:xfrm>
          <a:off x="3505200" y="158121"/>
          <a:ext cx="5486400" cy="6547478"/>
        </p:xfrm>
        <a:graphic>
          <a:graphicData uri="http://schemas.openxmlformats.org/drawingml/2006/table">
            <a:tbl>
              <a:tblPr/>
              <a:tblGrid>
                <a:gridCol w="2429691"/>
                <a:gridCol w="627017"/>
                <a:gridCol w="1540006"/>
                <a:gridCol w="889686"/>
              </a:tblGrid>
              <a:tr h="381917">
                <a:tc>
                  <a:txBody>
                    <a:bodyPr/>
                    <a:lstStyle/>
                    <a:p>
                      <a:pPr algn="l" fontAlgn="b"/>
                      <a:r>
                        <a:rPr lang="fr-FR" sz="1200" b="0" i="0" u="none" strike="noStrike" noProof="0" dirty="0" smtClean="0">
                          <a:solidFill>
                            <a:srgbClr val="000000"/>
                          </a:solidFill>
                          <a:effectLst/>
                          <a:latin typeface="+mn-lt"/>
                        </a:rPr>
                        <a:t> </a:t>
                      </a:r>
                      <a:r>
                        <a:rPr lang="fr-FR" sz="1200" b="1" i="0" u="none" strike="noStrike" noProof="0" dirty="0" smtClean="0">
                          <a:solidFill>
                            <a:srgbClr val="FF0000"/>
                          </a:solidFill>
                          <a:effectLst/>
                          <a:latin typeface="+mn-lt"/>
                        </a:rPr>
                        <a:t>Janvier-Mai</a:t>
                      </a:r>
                      <a:endParaRPr lang="fr-FR" sz="1200" b="1"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dirty="0" smtClean="0">
                          <a:solidFill>
                            <a:srgbClr val="000000"/>
                          </a:solidFill>
                          <a:effectLst/>
                          <a:latin typeface="+mn-lt"/>
                        </a:rPr>
                        <a:t>Débit   </a:t>
                      </a:r>
                      <a:endParaRPr lang="fr-FR" sz="1200" b="1"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dirty="0" smtClean="0">
                          <a:solidFill>
                            <a:srgbClr val="000000"/>
                          </a:solidFill>
                          <a:effectLst/>
                          <a:latin typeface="+mn-lt"/>
                        </a:rPr>
                        <a:t> Nature de</a:t>
                      </a:r>
                      <a:r>
                        <a:rPr lang="fr-FR" sz="1200" b="0" i="0" u="none" strike="noStrike" baseline="0" noProof="0" dirty="0" smtClean="0">
                          <a:solidFill>
                            <a:srgbClr val="000000"/>
                          </a:solidFill>
                          <a:effectLst/>
                          <a:latin typeface="+mn-lt"/>
                        </a:rPr>
                        <a:t> la dépense</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Commen-taire</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9253">
                <a:tc>
                  <a:txBody>
                    <a:bodyPr/>
                    <a:lstStyle/>
                    <a:p>
                      <a:pPr algn="l" fontAlgn="b"/>
                      <a:r>
                        <a:rPr lang="fr-FR" sz="1200" b="0" i="0" u="none" strike="noStrike" noProof="0" dirty="0" err="1" smtClean="0">
                          <a:solidFill>
                            <a:srgbClr val="000000"/>
                          </a:solidFill>
                          <a:effectLst/>
                          <a:latin typeface="+mn-lt"/>
                        </a:rPr>
                        <a:t>Shanthi</a:t>
                      </a:r>
                      <a:r>
                        <a:rPr lang="fr-FR" sz="1200" b="0" i="0" u="none" strike="noStrike" noProof="0" dirty="0" smtClean="0">
                          <a:solidFill>
                            <a:srgbClr val="000000"/>
                          </a:solidFill>
                          <a:effectLst/>
                          <a:latin typeface="+mn-lt"/>
                        </a:rPr>
                        <a:t>/</a:t>
                      </a:r>
                      <a:r>
                        <a:rPr lang="fr-FR" sz="1200" b="0" i="0" u="none" strike="noStrike" noProof="0" dirty="0" err="1" smtClean="0">
                          <a:solidFill>
                            <a:srgbClr val="000000"/>
                          </a:solidFill>
                          <a:effectLst/>
                          <a:latin typeface="+mn-lt"/>
                        </a:rPr>
                        <a:t>Karunanidhi</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3385</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Subvention pour le ménage pour la construction de toilettes</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prioritaire</a:t>
                      </a:r>
                      <a:r>
                        <a:rPr lang="fr-FR" sz="1200" b="0" i="0" u="none" strike="noStrike" baseline="0" noProof="0" smtClean="0">
                          <a:solidFill>
                            <a:srgbClr val="000000"/>
                          </a:solidFill>
                          <a:effectLst/>
                          <a:latin typeface="+mn-lt"/>
                        </a:rPr>
                        <a:t> pour </a:t>
                      </a:r>
                      <a:r>
                        <a:rPr lang="fr-FR" sz="1200" b="0" i="0" u="none" strike="noStrike" noProof="0" smtClean="0">
                          <a:solidFill>
                            <a:srgbClr val="000000"/>
                          </a:solidFill>
                          <a:effectLst/>
                          <a:latin typeface="+mn-lt"/>
                        </a:rPr>
                        <a:t>Bharathi</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9253">
                <a:tc>
                  <a:txBody>
                    <a:bodyPr/>
                    <a:lstStyle/>
                    <a:p>
                      <a:pPr algn="l" fontAlgn="b"/>
                      <a:r>
                        <a:rPr lang="fr-FR" sz="1200" b="0" i="0" u="none" strike="noStrike" noProof="0" dirty="0" err="1" smtClean="0">
                          <a:solidFill>
                            <a:srgbClr val="000000"/>
                          </a:solidFill>
                          <a:effectLst/>
                          <a:latin typeface="+mn-lt"/>
                        </a:rPr>
                        <a:t>Venkatachalam</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3200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Subvention pour le ménage pour la construction de toilettes</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9253">
                <a:tc>
                  <a:txBody>
                    <a:bodyPr/>
                    <a:lstStyle/>
                    <a:p>
                      <a:pPr algn="l" fontAlgn="b"/>
                      <a:r>
                        <a:rPr lang="fr-FR" sz="1200" b="0" i="0" u="none" strike="noStrike" noProof="0" dirty="0" err="1" smtClean="0">
                          <a:solidFill>
                            <a:srgbClr val="000000"/>
                          </a:solidFill>
                          <a:effectLst/>
                          <a:latin typeface="+mn-lt"/>
                        </a:rPr>
                        <a:t>Muthulakshmi</a:t>
                      </a:r>
                      <a:r>
                        <a:rPr lang="fr-FR" sz="1200" b="0" i="0" u="none" strike="noStrike" noProof="0" dirty="0" smtClean="0">
                          <a:solidFill>
                            <a:srgbClr val="000000"/>
                          </a:solidFill>
                          <a:effectLst/>
                          <a:latin typeface="+mn-lt"/>
                        </a:rPr>
                        <a:t> </a:t>
                      </a:r>
                      <a:r>
                        <a:rPr lang="fr-FR" sz="1200" b="0" i="0" u="none" strike="noStrike" noProof="0" dirty="0" err="1" smtClean="0">
                          <a:solidFill>
                            <a:srgbClr val="000000"/>
                          </a:solidFill>
                          <a:effectLst/>
                          <a:latin typeface="+mn-lt"/>
                        </a:rPr>
                        <a:t>Ilangovan</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1000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Subvention pour le ménage pour la construction de toilettes</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9253">
                <a:tc>
                  <a:txBody>
                    <a:bodyPr/>
                    <a:lstStyle/>
                    <a:p>
                      <a:pPr algn="l" fontAlgn="b"/>
                      <a:r>
                        <a:rPr lang="fr-FR" sz="1200" b="0" i="0" u="none" strike="noStrike" noProof="0" dirty="0" err="1" smtClean="0">
                          <a:solidFill>
                            <a:srgbClr val="000000"/>
                          </a:solidFill>
                          <a:effectLst/>
                          <a:latin typeface="+mn-lt"/>
                        </a:rPr>
                        <a:t>Dhanalakshmi</a:t>
                      </a:r>
                      <a:r>
                        <a:rPr lang="fr-FR" sz="1200" b="0" i="0" u="none" strike="noStrike" noProof="0" dirty="0" smtClean="0">
                          <a:solidFill>
                            <a:srgbClr val="000000"/>
                          </a:solidFill>
                          <a:effectLst/>
                          <a:latin typeface="+mn-lt"/>
                        </a:rPr>
                        <a:t> </a:t>
                      </a:r>
                      <a:r>
                        <a:rPr lang="fr-FR" sz="1200" b="0" i="0" u="none" strike="noStrike" noProof="0" dirty="0" err="1" smtClean="0">
                          <a:solidFill>
                            <a:srgbClr val="000000"/>
                          </a:solidFill>
                          <a:effectLst/>
                          <a:latin typeface="+mn-lt"/>
                        </a:rPr>
                        <a:t>Papayan</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dirty="0" smtClean="0">
                          <a:solidFill>
                            <a:srgbClr val="000000"/>
                          </a:solidFill>
                          <a:effectLst/>
                          <a:latin typeface="+mn-lt"/>
                        </a:rPr>
                        <a:t>1000</a:t>
                      </a:r>
                      <a:endParaRPr lang="fr-FR" sz="1200" b="1"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Subvention pour le ménage pour la construction de toilettes</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En cours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9253">
                <a:tc>
                  <a:txBody>
                    <a:bodyPr/>
                    <a:lstStyle/>
                    <a:p>
                      <a:pPr algn="l" fontAlgn="b"/>
                      <a:r>
                        <a:rPr lang="fr-FR" sz="1200" b="0" i="0" u="none" strike="noStrike" noProof="0" dirty="0" smtClean="0">
                          <a:solidFill>
                            <a:srgbClr val="000000"/>
                          </a:solidFill>
                          <a:effectLst/>
                          <a:latin typeface="+mn-lt"/>
                        </a:rPr>
                        <a:t>Réunion de présentation de de </a:t>
                      </a:r>
                      <a:r>
                        <a:rPr lang="fr-FR" sz="1200" b="0" i="0" u="none" strike="noStrike" noProof="0" dirty="0" err="1" smtClean="0">
                          <a:solidFill>
                            <a:srgbClr val="000000"/>
                          </a:solidFill>
                          <a:effectLst/>
                          <a:latin typeface="+mn-lt"/>
                        </a:rPr>
                        <a:t>Bharathi</a:t>
                      </a:r>
                      <a:r>
                        <a:rPr lang="fr-FR" sz="1200" b="0" i="0" u="none" strike="noStrike" noProof="0" dirty="0" smtClean="0">
                          <a:solidFill>
                            <a:srgbClr val="000000"/>
                          </a:solidFill>
                          <a:effectLst/>
                          <a:latin typeface="+mn-lt"/>
                        </a:rPr>
                        <a:t> et des régimes des prêts en Avril [ou montage </a:t>
                      </a:r>
                      <a:r>
                        <a:rPr lang="fr-FR" sz="1200" b="0" i="0" u="none" strike="noStrike" noProof="0" dirty="0" err="1" smtClean="0">
                          <a:solidFill>
                            <a:srgbClr val="000000"/>
                          </a:solidFill>
                          <a:effectLst/>
                          <a:latin typeface="+mn-lt"/>
                        </a:rPr>
                        <a:t>finacier</a:t>
                      </a:r>
                      <a:r>
                        <a:rPr lang="fr-FR" sz="1200" b="0" i="0" u="none" strike="noStrike" baseline="0" noProof="0" dirty="0" smtClean="0">
                          <a:solidFill>
                            <a:srgbClr val="000000"/>
                          </a:solidFill>
                          <a:effectLst/>
                          <a:latin typeface="+mn-lt"/>
                        </a:rPr>
                        <a:t> (?)</a:t>
                      </a:r>
                      <a:r>
                        <a:rPr lang="fr-FR" sz="1200" b="0" i="0" u="none" strike="noStrike" noProof="0" dirty="0" smtClean="0">
                          <a:solidFill>
                            <a:srgbClr val="000000"/>
                          </a:solidFill>
                          <a:effectLst/>
                          <a:latin typeface="+mn-lt"/>
                        </a:rPr>
                        <a:t>]</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4805</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33">
                <a:tc>
                  <a:txBody>
                    <a:bodyPr/>
                    <a:lstStyle/>
                    <a:p>
                      <a:pPr algn="l" fontAlgn="b"/>
                      <a:r>
                        <a:rPr lang="fr-FR" sz="1200" b="0" i="0" u="none" strike="noStrike" noProof="0" smtClean="0">
                          <a:solidFill>
                            <a:srgbClr val="000000"/>
                          </a:solidFill>
                          <a:effectLst/>
                          <a:latin typeface="+mn-lt"/>
                        </a:rPr>
                        <a:t>Maçons - pour les travaux temporaires</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7500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Karunanidhi –Avril</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3000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Vijaya kumar – Avril</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3000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dirty="0" smtClean="0">
                          <a:solidFill>
                            <a:srgbClr val="000000"/>
                          </a:solidFill>
                          <a:effectLst/>
                          <a:latin typeface="+mn-lt"/>
                        </a:rPr>
                        <a:t>Bureau + électricité</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1800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dirty="0" smtClean="0">
                          <a:solidFill>
                            <a:srgbClr val="000000"/>
                          </a:solidFill>
                          <a:effectLst/>
                          <a:latin typeface="+mn-lt"/>
                        </a:rPr>
                        <a:t>Matériel de bureau</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3140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943">
                <a:tc>
                  <a:txBody>
                    <a:bodyPr/>
                    <a:lstStyle/>
                    <a:p>
                      <a:pPr algn="l" fontAlgn="b"/>
                      <a:r>
                        <a:rPr lang="fr-FR" sz="1200" b="0" i="0" u="none" strike="noStrike" noProof="0" smtClean="0">
                          <a:solidFill>
                            <a:srgbClr val="000000"/>
                          </a:solidFill>
                          <a:effectLst/>
                          <a:latin typeface="+mn-lt"/>
                        </a:rPr>
                        <a:t>Billets de train permettant à un couple handicapé de venir visiter des toilettes</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1700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Tableau dans</a:t>
                      </a:r>
                      <a:r>
                        <a:rPr lang="fr-FR" sz="1200" b="0" i="0" u="none" strike="noStrike" baseline="0" noProof="0" smtClean="0">
                          <a:solidFill>
                            <a:srgbClr val="000000"/>
                          </a:solidFill>
                          <a:effectLst/>
                          <a:latin typeface="+mn-lt"/>
                        </a:rPr>
                        <a:t> le</a:t>
                      </a:r>
                      <a:r>
                        <a:rPr lang="fr-FR" sz="1200" b="0" i="0" u="none" strike="noStrike" noProof="0" smtClean="0">
                          <a:solidFill>
                            <a:srgbClr val="000000"/>
                          </a:solidFill>
                          <a:effectLst/>
                          <a:latin typeface="+mn-lt"/>
                        </a:rPr>
                        <a:t> bureau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1100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Voiture pour la gestion des déchets</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200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Factures téléphonique</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1400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Chukkalingam</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2900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Stationary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80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Le voyage d’Aarani</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1069</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Soudage du lit</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300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Honoraires</a:t>
                      </a:r>
                      <a:r>
                        <a:rPr lang="fr-FR" sz="1200" b="0" i="0" u="none" strike="noStrike" baseline="0" noProof="0" smtClean="0">
                          <a:solidFill>
                            <a:srgbClr val="000000"/>
                          </a:solidFill>
                          <a:effectLst/>
                          <a:latin typeface="+mn-lt"/>
                        </a:rPr>
                        <a:t> de </a:t>
                      </a:r>
                      <a:r>
                        <a:rPr lang="fr-FR" sz="1200" b="0" i="0" u="none" strike="noStrike" noProof="0" smtClean="0">
                          <a:solidFill>
                            <a:srgbClr val="000000"/>
                          </a:solidFill>
                          <a:effectLst/>
                          <a:latin typeface="+mn-lt"/>
                        </a:rPr>
                        <a:t>Bharathi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8000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r>
                        <a:rPr lang="fr-FR" sz="1200" b="0" i="0" u="none" strike="noStrike" noProof="0" smtClean="0">
                          <a:solidFill>
                            <a:srgbClr val="000000"/>
                          </a:solidFill>
                          <a:effectLst/>
                          <a:latin typeface="+mn-lt"/>
                        </a:rPr>
                        <a:t>Repas pour</a:t>
                      </a:r>
                      <a:r>
                        <a:rPr lang="fr-FR" sz="1200" b="0" i="0" u="none" strike="noStrike" baseline="0" noProof="0" smtClean="0">
                          <a:solidFill>
                            <a:srgbClr val="000000"/>
                          </a:solidFill>
                          <a:effectLst/>
                          <a:latin typeface="+mn-lt"/>
                        </a:rPr>
                        <a:t> Bharathi</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200" b="1" i="0" u="none" strike="noStrike" noProof="0" smtClean="0">
                          <a:solidFill>
                            <a:srgbClr val="000000"/>
                          </a:solidFill>
                          <a:effectLst/>
                          <a:latin typeface="+mn-lt"/>
                        </a:rPr>
                        <a:t>500</a:t>
                      </a:r>
                      <a:endParaRPr lang="fr-FR" sz="1200" b="1"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noProof="0" smtClean="0">
                          <a:solidFill>
                            <a:srgbClr val="000000"/>
                          </a:solidFill>
                          <a:effectLst/>
                          <a:latin typeface="+mn-lt"/>
                        </a:rPr>
                        <a:t> </a:t>
                      </a:r>
                      <a:endParaRPr lang="fr-FR" sz="1200" b="0" i="0" u="none" strike="noStrike" noProof="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noProof="0" dirty="0" smtClean="0">
                          <a:solidFill>
                            <a:srgbClr val="000000"/>
                          </a:solidFill>
                          <a:effectLst/>
                          <a:latin typeface="+mn-lt"/>
                        </a:rPr>
                        <a:t> </a:t>
                      </a:r>
                      <a:endParaRPr lang="fr-FR" sz="1200" b="0" i="0" u="none" strike="noStrike" noProof="0" dirty="0">
                        <a:solidFill>
                          <a:srgbClr val="000000"/>
                        </a:solidFill>
                        <a:effectLst/>
                        <a:latin typeface="+mn-lt"/>
                      </a:endParaRP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580">
                <a:tc>
                  <a:txBody>
                    <a:bodyPr/>
                    <a:lstStyle/>
                    <a:p>
                      <a:pPr algn="l" fontAlgn="b"/>
                      <a:endParaRPr lang="fr-FR" sz="1200" b="0" i="0" u="none" strike="noStrike" noProof="0" dirty="0">
                        <a:solidFill>
                          <a:srgbClr val="000000"/>
                        </a:solidFill>
                        <a:effectLst/>
                        <a:latin typeface="+mn-lt"/>
                      </a:endParaRPr>
                    </a:p>
                  </a:txBody>
                  <a:tcPr marL="7072" marR="7072" marT="7072"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r-FR" sz="1200" b="1" i="0" u="none" strike="noStrike" noProof="0" smtClean="0">
                          <a:solidFill>
                            <a:srgbClr val="000000"/>
                          </a:solidFill>
                          <a:effectLst/>
                          <a:latin typeface="+mn-lt"/>
                        </a:rPr>
                        <a:t>49079</a:t>
                      </a:r>
                      <a:endParaRPr lang="fr-FR" sz="1200" b="1" i="0" u="none" strike="noStrike" noProof="0">
                        <a:solidFill>
                          <a:srgbClr val="000000"/>
                        </a:solidFill>
                        <a:effectLst/>
                        <a:latin typeface="+mn-lt"/>
                      </a:endParaRPr>
                    </a:p>
                  </a:txBody>
                  <a:tcPr marL="7072" marR="7072" marT="7072"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noProof="0">
                        <a:solidFill>
                          <a:srgbClr val="000000"/>
                        </a:solidFill>
                        <a:effectLst/>
                        <a:latin typeface="+mn-lt"/>
                      </a:endParaRPr>
                    </a:p>
                  </a:txBody>
                  <a:tcPr marL="7072" marR="7072" marT="7072"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FR" sz="1200" b="0" i="0" u="none" strike="noStrike" noProof="0" dirty="0">
                        <a:solidFill>
                          <a:srgbClr val="000000"/>
                        </a:solidFill>
                        <a:effectLst/>
                        <a:latin typeface="+mn-lt"/>
                      </a:endParaRPr>
                    </a:p>
                  </a:txBody>
                  <a:tcPr marL="7072" marR="7072" marT="7072" marB="0">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xmlns="" val="40584322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62200"/>
            <a:ext cx="8458200" cy="3352800"/>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fr-FR" sz="2800" dirty="0" smtClean="0"/>
              <a:t>Ces résultats peuvent ne pas sembler impressionnants - mais ils sont effectivement véridiques et impressionnants compte tenu des défis contextuels, la nature du travail et la culture de responsabilisation avec la responsabilité, la transparence et la vérification (?) de comptes, que je suis en train de développer.  </a:t>
            </a:r>
            <a:br>
              <a:rPr lang="fr-FR" sz="2800" dirty="0" smtClean="0"/>
            </a:br>
            <a:r>
              <a:rPr lang="fr-FR" sz="2800" dirty="0" smtClean="0"/>
              <a:t/>
            </a:r>
            <a:br>
              <a:rPr lang="fr-FR" sz="2800" dirty="0" smtClean="0"/>
            </a:br>
            <a:r>
              <a:rPr lang="fr-FR" sz="2800" dirty="0" smtClean="0"/>
              <a:t>5. Maintenant, pour l'avenir ......</a:t>
            </a:r>
            <a:endParaRPr lang="en-GB" sz="2800" dirty="0"/>
          </a:p>
        </p:txBody>
      </p:sp>
      <p:sp>
        <p:nvSpPr>
          <p:cNvPr id="4" name="Slide Number Placeholder 3"/>
          <p:cNvSpPr>
            <a:spLocks noGrp="1"/>
          </p:cNvSpPr>
          <p:nvPr>
            <p:ph type="sldNum" sz="quarter" idx="12"/>
          </p:nvPr>
        </p:nvSpPr>
        <p:spPr/>
        <p:txBody>
          <a:bodyPr/>
          <a:lstStyle/>
          <a:p>
            <a:fld id="{84EBCB00-DEE3-41B3-9EE3-2FB0BBE93007}" type="slidenum">
              <a:rPr lang="en-GB" smtClean="0"/>
              <a:pPr/>
              <a:t>42</a:t>
            </a:fld>
            <a:endParaRPr lang="en-GB"/>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799" y="685800"/>
            <a:ext cx="1609595"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06895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pPr/>
              <a:t>43</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xmlns="" val="1524107205"/>
              </p:ext>
            </p:extLst>
          </p:nvPr>
        </p:nvGraphicFramePr>
        <p:xfrm>
          <a:off x="152400" y="1143000"/>
          <a:ext cx="6858000" cy="5394117"/>
        </p:xfrm>
        <a:graphic>
          <a:graphicData uri="http://schemas.openxmlformats.org/drawingml/2006/table">
            <a:tbl>
              <a:tblPr/>
              <a:tblGrid>
                <a:gridCol w="6858000"/>
              </a:tblGrid>
              <a:tr h="291357">
                <a:tc>
                  <a:txBody>
                    <a:bodyPr/>
                    <a:lstStyle/>
                    <a:p>
                      <a:pPr algn="ctr" fontAlgn="b"/>
                      <a:r>
                        <a:rPr lang="fr-FR" sz="1600" b="0" i="0" u="none" strike="noStrike" noProof="0" dirty="0" smtClean="0">
                          <a:solidFill>
                            <a:srgbClr val="000000"/>
                          </a:solidFill>
                          <a:effectLst/>
                          <a:latin typeface="Calibri"/>
                        </a:rPr>
                        <a:t> </a:t>
                      </a:r>
                      <a:r>
                        <a:rPr lang="fr-FR" sz="1600" b="1" i="0" u="none" strike="noStrike" noProof="0" dirty="0" smtClean="0">
                          <a:solidFill>
                            <a:srgbClr val="000000"/>
                          </a:solidFill>
                          <a:effectLst/>
                          <a:latin typeface="Calibri"/>
                        </a:rPr>
                        <a:t>Juin à Décembre 2013 = 7 mois </a:t>
                      </a:r>
                      <a:endParaRPr lang="fr-FR" sz="1600" b="1" i="0" u="none" strike="noStrike" noProof="0" dirty="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598">
                <a:tc>
                  <a:txBody>
                    <a:bodyPr/>
                    <a:lstStyle/>
                    <a:p>
                      <a:pPr algn="l" fontAlgn="b"/>
                      <a:r>
                        <a:rPr lang="fr-FR" sz="1600" b="1" i="0" u="none" strike="noStrike" noProof="0" smtClean="0">
                          <a:solidFill>
                            <a:srgbClr val="000000"/>
                          </a:solidFill>
                          <a:effectLst/>
                          <a:latin typeface="+mn-lt"/>
                        </a:rPr>
                        <a:t>Reparation des toilettes </a:t>
                      </a:r>
                      <a:r>
                        <a:rPr lang="fr-FR" sz="1600" b="1" i="0" u="none" strike="noStrike" noProof="0" smtClean="0">
                          <a:solidFill>
                            <a:srgbClr val="000000"/>
                          </a:solidFill>
                          <a:effectLst/>
                          <a:latin typeface="Calibri"/>
                        </a:rPr>
                        <a:t>: </a:t>
                      </a:r>
                      <a:r>
                        <a:rPr lang="fr-FR" sz="1600" b="0" i="0" u="none" strike="noStrike" noProof="0" smtClean="0">
                          <a:solidFill>
                            <a:srgbClr val="000000"/>
                          </a:solidFill>
                          <a:effectLst/>
                          <a:latin typeface="Calibri"/>
                        </a:rPr>
                        <a:t>Réparatio</a:t>
                      </a:r>
                      <a:r>
                        <a:rPr lang="fr-FR" sz="1600" b="0" i="0" u="none" strike="noStrike" baseline="0" noProof="0" smtClean="0">
                          <a:solidFill>
                            <a:srgbClr val="000000"/>
                          </a:solidFill>
                          <a:effectLst/>
                          <a:latin typeface="Calibri"/>
                        </a:rPr>
                        <a:t>n d’environ</a:t>
                      </a:r>
                      <a:r>
                        <a:rPr lang="fr-FR" sz="1600" b="0" i="0" u="none" strike="noStrike" noProof="0" smtClean="0">
                          <a:solidFill>
                            <a:srgbClr val="000000"/>
                          </a:solidFill>
                          <a:effectLst/>
                          <a:latin typeface="Calibri"/>
                        </a:rPr>
                        <a:t> 50</a:t>
                      </a:r>
                      <a:r>
                        <a:rPr lang="fr-FR" sz="1600" b="0" i="0" u="none" strike="noStrike" baseline="0" noProof="0" smtClean="0">
                          <a:solidFill>
                            <a:srgbClr val="000000"/>
                          </a:solidFill>
                          <a:effectLst/>
                          <a:latin typeface="Calibri"/>
                        </a:rPr>
                        <a:t> toilettes</a:t>
                      </a:r>
                      <a:endParaRPr lang="fr-FR" sz="1600" b="0" i="0" u="none" strike="noStrike" noProof="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813">
                <a:tc>
                  <a:txBody>
                    <a:bodyPr/>
                    <a:lstStyle/>
                    <a:p>
                      <a:pPr algn="l" fontAlgn="b"/>
                      <a:r>
                        <a:rPr lang="fr-FR" sz="1600" b="1" i="0" u="none" strike="noStrike" noProof="0" smtClean="0">
                          <a:solidFill>
                            <a:srgbClr val="000000"/>
                          </a:solidFill>
                          <a:effectLst/>
                          <a:latin typeface="Calibri"/>
                        </a:rPr>
                        <a:t>Contrôle</a:t>
                      </a:r>
                      <a:r>
                        <a:rPr lang="fr-FR" sz="1600" b="1" i="0" u="none" strike="noStrike" noProof="0" smtClean="0">
                          <a:solidFill>
                            <a:srgbClr val="000000"/>
                          </a:solidFill>
                          <a:effectLst/>
                          <a:latin typeface="+mn-lt"/>
                        </a:rPr>
                        <a:t> qualité</a:t>
                      </a:r>
                      <a:r>
                        <a:rPr lang="fr-FR" sz="1600" b="1" i="0" u="none" strike="noStrike" baseline="0" noProof="0" smtClean="0">
                          <a:solidFill>
                            <a:srgbClr val="000000"/>
                          </a:solidFill>
                          <a:effectLst/>
                          <a:latin typeface="+mn-lt"/>
                        </a:rPr>
                        <a:t> des </a:t>
                      </a:r>
                      <a:r>
                        <a:rPr lang="fr-FR" sz="1600" b="1" i="0" u="none" strike="noStrike" noProof="0" smtClean="0">
                          <a:solidFill>
                            <a:srgbClr val="000000"/>
                          </a:solidFill>
                          <a:effectLst/>
                          <a:latin typeface="+mn-lt"/>
                        </a:rPr>
                        <a:t>toilettes  </a:t>
                      </a:r>
                      <a:r>
                        <a:rPr lang="fr-FR" sz="1600" b="1" i="0" u="none" strike="noStrike" baseline="0" noProof="0" smtClean="0">
                          <a:solidFill>
                            <a:srgbClr val="000000"/>
                          </a:solidFill>
                          <a:effectLst/>
                          <a:latin typeface="Calibri"/>
                        </a:rPr>
                        <a:t>: </a:t>
                      </a:r>
                      <a:r>
                        <a:rPr lang="fr-FR" sz="1600" b="0" i="0" u="none" strike="noStrike" noProof="0" smtClean="0">
                          <a:solidFill>
                            <a:srgbClr val="000000"/>
                          </a:solidFill>
                          <a:effectLst/>
                          <a:latin typeface="+mn-lt"/>
                        </a:rPr>
                        <a:t>Développer une certification pour la qualité de toilettes</a:t>
                      </a:r>
                      <a:endParaRPr lang="fr-FR" sz="1600" b="0" i="0" u="none" strike="noStrike" noProof="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336">
                <a:tc>
                  <a:txBody>
                    <a:bodyPr/>
                    <a:lstStyle/>
                    <a:p>
                      <a:pPr algn="l" fontAlgn="b"/>
                      <a:r>
                        <a:rPr lang="fr-FR" sz="1600" b="1" i="0" u="none" strike="noStrike" noProof="0" dirty="0" smtClean="0">
                          <a:solidFill>
                            <a:srgbClr val="000000"/>
                          </a:solidFill>
                          <a:effectLst/>
                          <a:latin typeface="+mn-lt"/>
                        </a:rPr>
                        <a:t>Sensibilisation: </a:t>
                      </a:r>
                      <a:r>
                        <a:rPr lang="fr-FR" sz="1600" b="0" i="0" u="none" strike="noStrike" noProof="0" dirty="0" smtClean="0">
                          <a:solidFill>
                            <a:srgbClr val="000000"/>
                          </a:solidFill>
                          <a:effectLst/>
                          <a:latin typeface="+mn-lt"/>
                        </a:rPr>
                        <a:t>Tenir une réunion par mois dans le bureau de FIN.</a:t>
                      </a:r>
                      <a:endParaRPr lang="fr-FR" sz="1600" b="0" i="0" u="none" strike="noStrike" noProof="0" dirty="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598">
                <a:tc>
                  <a:txBody>
                    <a:bodyPr/>
                    <a:lstStyle/>
                    <a:p>
                      <a:pPr algn="l" fontAlgn="b"/>
                      <a:r>
                        <a:rPr lang="fr-FR" sz="1600" b="1" i="0" u="none" strike="noStrike" noProof="0" smtClean="0">
                          <a:solidFill>
                            <a:srgbClr val="000000"/>
                          </a:solidFill>
                          <a:effectLst/>
                          <a:latin typeface="+mn-lt"/>
                        </a:rPr>
                        <a:t>Sensibilisation</a:t>
                      </a:r>
                      <a:r>
                        <a:rPr lang="fr-FR" sz="1600" b="1" i="0" u="none" strike="noStrike" noProof="0" smtClean="0">
                          <a:solidFill>
                            <a:srgbClr val="000000"/>
                          </a:solidFill>
                          <a:effectLst/>
                          <a:latin typeface="Calibri"/>
                        </a:rPr>
                        <a:t>: </a:t>
                      </a:r>
                      <a:r>
                        <a:rPr lang="fr-FR" sz="1600" b="0" i="0" u="none" strike="noStrike" noProof="0" smtClean="0">
                          <a:solidFill>
                            <a:srgbClr val="000000"/>
                          </a:solidFill>
                          <a:effectLst/>
                          <a:latin typeface="+mn-lt"/>
                        </a:rPr>
                        <a:t>Donnez un discours, par semaine (?), à l'école</a:t>
                      </a:r>
                      <a:endParaRPr lang="fr-FR" sz="1600" b="0" i="0" u="none" strike="noStrike" noProof="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813">
                <a:tc>
                  <a:txBody>
                    <a:bodyPr/>
                    <a:lstStyle/>
                    <a:p>
                      <a:pPr algn="l" fontAlgn="b"/>
                      <a:r>
                        <a:rPr lang="fr-FR" sz="1600" b="1" i="0" u="none" strike="noStrike" noProof="0" dirty="0" smtClean="0">
                          <a:solidFill>
                            <a:srgbClr val="000000"/>
                          </a:solidFill>
                          <a:effectLst/>
                          <a:latin typeface="Calibri"/>
                        </a:rPr>
                        <a:t>Gestion des déchets</a:t>
                      </a:r>
                      <a:r>
                        <a:rPr lang="fr-FR" sz="1600" b="1" i="0" u="none" strike="noStrike" baseline="0" noProof="0" dirty="0" smtClean="0">
                          <a:solidFill>
                            <a:srgbClr val="000000"/>
                          </a:solidFill>
                          <a:effectLst/>
                          <a:latin typeface="Calibri"/>
                        </a:rPr>
                        <a:t> </a:t>
                      </a:r>
                      <a:r>
                        <a:rPr lang="fr-FR" sz="1600" b="1" i="0" u="none" strike="noStrike" noProof="0" dirty="0" smtClean="0">
                          <a:solidFill>
                            <a:srgbClr val="000000"/>
                          </a:solidFill>
                          <a:effectLst/>
                          <a:latin typeface="Calibri"/>
                        </a:rPr>
                        <a:t>: </a:t>
                      </a:r>
                      <a:r>
                        <a:rPr lang="fr-FR" sz="1600" b="0" i="0" u="none" strike="noStrike" baseline="0" noProof="0" dirty="0" smtClean="0">
                          <a:solidFill>
                            <a:srgbClr val="000000"/>
                          </a:solidFill>
                          <a:effectLst/>
                          <a:latin typeface="Calibri"/>
                        </a:rPr>
                        <a:t> </a:t>
                      </a:r>
                      <a:r>
                        <a:rPr lang="fr-FR" sz="1600" b="0" i="0" u="none" strike="noStrike" baseline="0" noProof="0" dirty="0" smtClean="0">
                          <a:solidFill>
                            <a:srgbClr val="000000"/>
                          </a:solidFill>
                          <a:effectLst/>
                          <a:latin typeface="+mn-lt"/>
                        </a:rPr>
                        <a:t>Avoir, au moins, 300 personnes inscrites et payant pour la gestion des déchets</a:t>
                      </a:r>
                      <a:r>
                        <a:rPr lang="fr-FR" sz="1600" b="0" i="0" u="none" strike="noStrike" baseline="0" noProof="0" dirty="0" smtClean="0">
                          <a:solidFill>
                            <a:srgbClr val="000000"/>
                          </a:solidFill>
                          <a:effectLst/>
                          <a:latin typeface="Calibri"/>
                        </a:rPr>
                        <a:t>.</a:t>
                      </a:r>
                      <a:endParaRPr lang="fr-FR" sz="1600" b="1" i="0" u="none" strike="noStrike" noProof="0" dirty="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546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600" b="1" i="0" u="none" strike="noStrike" noProof="0" smtClean="0">
                          <a:solidFill>
                            <a:srgbClr val="000000"/>
                          </a:solidFill>
                          <a:effectLst/>
                          <a:latin typeface="+mn-lt"/>
                        </a:rPr>
                        <a:t>Gestion des déchets</a:t>
                      </a:r>
                      <a:r>
                        <a:rPr lang="fr-FR" sz="1600" b="1" i="0" u="none" strike="noStrike" baseline="0" noProof="0" smtClean="0">
                          <a:solidFill>
                            <a:srgbClr val="000000"/>
                          </a:solidFill>
                          <a:effectLst/>
                          <a:latin typeface="+mn-lt"/>
                        </a:rPr>
                        <a:t> </a:t>
                      </a:r>
                      <a:r>
                        <a:rPr lang="fr-FR" sz="1600" b="1" i="0" u="none" strike="noStrike" noProof="0" smtClean="0">
                          <a:solidFill>
                            <a:srgbClr val="000000"/>
                          </a:solidFill>
                          <a:effectLst/>
                          <a:latin typeface="+mn-lt"/>
                        </a:rPr>
                        <a:t>: </a:t>
                      </a:r>
                      <a:r>
                        <a:rPr lang="fr-FR" sz="1600" b="0" i="0" u="none" strike="noStrike" baseline="0" noProof="0" smtClean="0">
                          <a:solidFill>
                            <a:srgbClr val="000000"/>
                          </a:solidFill>
                          <a:effectLst/>
                          <a:latin typeface="+mn-lt"/>
                        </a:rPr>
                        <a:t> Ont mis au point un système pour maintenir propre, l'espace public, à proximité de l'arrêt de bus .</a:t>
                      </a:r>
                      <a:endParaRPr lang="fr-FR" sz="1600" b="0" i="0" u="none" strike="noStrike" noProof="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0674">
                <a:tc>
                  <a:txBody>
                    <a:bodyPr/>
                    <a:lstStyle/>
                    <a:p>
                      <a:pPr algn="l" fontAlgn="b"/>
                      <a:r>
                        <a:rPr lang="fr-FR" sz="1600" b="1" i="0" u="none" strike="noStrike" noProof="0" dirty="0" smtClean="0">
                          <a:solidFill>
                            <a:srgbClr val="000000"/>
                          </a:solidFill>
                          <a:effectLst/>
                          <a:latin typeface="+mn-lt"/>
                        </a:rPr>
                        <a:t>Renforcement des capacités:  </a:t>
                      </a:r>
                      <a:r>
                        <a:rPr lang="fr-FR" sz="1600" b="0" i="0" u="none" strike="noStrike" noProof="0" dirty="0" smtClean="0">
                          <a:solidFill>
                            <a:srgbClr val="000000"/>
                          </a:solidFill>
                          <a:effectLst/>
                          <a:latin typeface="+mn-lt"/>
                        </a:rPr>
                        <a:t>Envoi de l’équipe FIN, pour 1 semaine de formation dans la construction de toilettes, envoi</a:t>
                      </a:r>
                      <a:r>
                        <a:rPr lang="fr-FR" sz="1600" b="0" i="0" u="none" strike="noStrike" baseline="0" noProof="0" dirty="0" smtClean="0">
                          <a:solidFill>
                            <a:srgbClr val="000000"/>
                          </a:solidFill>
                          <a:effectLst/>
                          <a:latin typeface="+mn-lt"/>
                        </a:rPr>
                        <a:t> de</a:t>
                      </a:r>
                      <a:r>
                        <a:rPr lang="fr-FR" sz="1600" b="0" i="0" u="none" strike="noStrike" noProof="0" dirty="0" smtClean="0">
                          <a:solidFill>
                            <a:srgbClr val="000000"/>
                          </a:solidFill>
                          <a:effectLst/>
                          <a:latin typeface="+mn-lt"/>
                        </a:rPr>
                        <a:t> l'équipe de FIN pour une formation de 3 jours sur la gestion des déchets, en s'assurant que tous savent comment utiliser l'imprimante pour photocopier des documents, en s'assurant que tous savent comment envoyer et recevoir des e-mails. Développer l'utilisation d'un système de téléphone avec micro et haut-parleurs pour la réunion hebdomadaire. Explorer l'utilisation de </a:t>
                      </a:r>
                      <a:r>
                        <a:rPr lang="fr-FR" sz="1600" b="0" i="0" u="none" strike="noStrike" noProof="0" dirty="0" err="1" smtClean="0">
                          <a:solidFill>
                            <a:srgbClr val="000000"/>
                          </a:solidFill>
                          <a:effectLst/>
                          <a:latin typeface="+mn-lt"/>
                        </a:rPr>
                        <a:t>Skype</a:t>
                      </a:r>
                      <a:r>
                        <a:rPr lang="fr-FR" sz="1600" b="0" i="0" u="none" strike="noStrike" noProof="0" dirty="0" smtClean="0">
                          <a:solidFill>
                            <a:srgbClr val="000000"/>
                          </a:solidFill>
                          <a:effectLst/>
                          <a:latin typeface="+mn-lt"/>
                        </a:rPr>
                        <a:t> - cela dépendra de la force du réseau. Assurez-vous que tout le monde peut bien présenter la mission de FIN-SWAM</a:t>
                      </a:r>
                      <a:r>
                        <a:rPr lang="fr-FR" sz="1600" b="0" i="0" u="none" strike="noStrike" baseline="0" noProof="0" dirty="0" smtClean="0">
                          <a:solidFill>
                            <a:srgbClr val="000000"/>
                          </a:solidFill>
                          <a:effectLst/>
                          <a:latin typeface="Calibri"/>
                        </a:rPr>
                        <a:t>. </a:t>
                      </a:r>
                      <a:endParaRPr lang="fr-FR" sz="1600" b="1" i="0" u="none" strike="noStrike" noProof="0" dirty="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813">
                <a:tc>
                  <a:txBody>
                    <a:bodyPr/>
                    <a:lstStyle/>
                    <a:p>
                      <a:pPr algn="l" fontAlgn="b"/>
                      <a:r>
                        <a:rPr lang="fr-FR" sz="1600" b="1" i="0" u="none" strike="noStrike" noProof="0" smtClean="0">
                          <a:solidFill>
                            <a:schemeClr val="tx1"/>
                          </a:solidFill>
                          <a:effectLst/>
                          <a:latin typeface="Calibri"/>
                        </a:rPr>
                        <a:t>Transports</a:t>
                      </a:r>
                      <a:r>
                        <a:rPr lang="fr-FR" sz="1600" b="1" i="0" u="none" strike="noStrike" baseline="0" noProof="0" smtClean="0">
                          <a:solidFill>
                            <a:schemeClr val="tx1"/>
                          </a:solidFill>
                          <a:effectLst/>
                          <a:latin typeface="Calibri"/>
                        </a:rPr>
                        <a:t> : </a:t>
                      </a:r>
                      <a:r>
                        <a:rPr lang="fr-FR" sz="1600" b="0" i="0" u="none" strike="noStrike" baseline="0" noProof="0" smtClean="0">
                          <a:solidFill>
                            <a:schemeClr val="tx1"/>
                          </a:solidFill>
                          <a:effectLst/>
                          <a:latin typeface="+mn-lt"/>
                        </a:rPr>
                        <a:t>Obtenir le transport d'entre 35 à 45 résidents de Kameshwaram par mois</a:t>
                      </a:r>
                      <a:r>
                        <a:rPr lang="fr-FR" sz="1600" b="0" i="0" u="none" strike="noStrike" baseline="0" noProof="0" smtClean="0">
                          <a:solidFill>
                            <a:schemeClr val="tx1"/>
                          </a:solidFill>
                          <a:effectLst/>
                          <a:latin typeface="Calibri"/>
                        </a:rPr>
                        <a:t>. </a:t>
                      </a:r>
                      <a:endParaRPr lang="fr-FR" sz="1600" b="1" i="0" u="none" strike="noStrike" noProof="0">
                        <a:solidFill>
                          <a:schemeClr val="tx1"/>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598">
                <a:tc>
                  <a:txBody>
                    <a:bodyPr/>
                    <a:lstStyle/>
                    <a:p>
                      <a:pPr marL="0" algn="l" defTabSz="914400" rtl="0" eaLnBrk="1" fontAlgn="b" latinLnBrk="0" hangingPunct="1"/>
                      <a:r>
                        <a:rPr lang="fr-FR" sz="1600" b="1" i="0" u="none" strike="noStrike" kern="1200" noProof="0" dirty="0" smtClean="0">
                          <a:solidFill>
                            <a:schemeClr val="tx1"/>
                          </a:solidFill>
                          <a:effectLst/>
                          <a:latin typeface="+mn-lt"/>
                          <a:ea typeface="+mn-ea"/>
                          <a:cs typeface="+mn-cs"/>
                        </a:rPr>
                        <a:t>Centre informatique de consultation:  </a:t>
                      </a:r>
                      <a:r>
                        <a:rPr lang="fr-FR" sz="1600" b="0" i="0" u="none" strike="noStrike" kern="1200" noProof="0" dirty="0" smtClean="0">
                          <a:solidFill>
                            <a:schemeClr val="tx1"/>
                          </a:solidFill>
                          <a:effectLst/>
                          <a:latin typeface="+mn-lt"/>
                          <a:ea typeface="+mn-ea"/>
                          <a:cs typeface="+mn-cs"/>
                        </a:rPr>
                        <a:t>A démarré dans le bureau de FIN.</a:t>
                      </a:r>
                      <a:endParaRPr lang="fr-FR" sz="1600" b="1" i="0" u="none" strike="noStrike" kern="1200" noProof="0" dirty="0">
                        <a:solidFill>
                          <a:schemeClr val="tx1"/>
                        </a:solidFill>
                        <a:effectLst/>
                        <a:latin typeface="Calibri"/>
                        <a:ea typeface="+mn-ea"/>
                        <a:cs typeface="+mn-cs"/>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Title 1"/>
          <p:cNvSpPr txBox="1">
            <a:spLocks noGrp="1"/>
          </p:cNvSpPr>
          <p:nvPr>
            <p:ph type="title"/>
          </p:nvPr>
        </p:nvSpPr>
        <p:spPr>
          <a:xfrm>
            <a:off x="152400" y="152400"/>
            <a:ext cx="8915400" cy="762000"/>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dirty="0" smtClean="0"/>
              <a:t>Nos cibles au niveau impact social pour les 7 prochains mois</a:t>
            </a:r>
            <a:endParaRPr lang="en-GB" sz="3200" dirty="0"/>
          </a:p>
        </p:txBody>
      </p:sp>
      <p:pic>
        <p:nvPicPr>
          <p:cNvPr id="1026" name="Picture 2" descr="C:\Users\Shyaka\Documents\FIN-tsunami-Apr2013\Photos\waste management\endroit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45927" y="3581400"/>
            <a:ext cx="1600200" cy="1200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Shyaka\Documents\FIN-tsunami-Apr2013\Photos\2012\Photo02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65143" y="990600"/>
            <a:ext cx="1947914" cy="117179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45927" y="2362200"/>
            <a:ext cx="1698666" cy="10218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descr="D:\Shyama\FIN-tsunami-Apr2013\2013\Photos-2013\DSC0035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21681" y="5029200"/>
            <a:ext cx="1727200" cy="1295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95538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pPr/>
              <a:t>44</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xmlns="" val="1126093252"/>
              </p:ext>
            </p:extLst>
          </p:nvPr>
        </p:nvGraphicFramePr>
        <p:xfrm>
          <a:off x="228600" y="1219200"/>
          <a:ext cx="6705600" cy="5353748"/>
        </p:xfrm>
        <a:graphic>
          <a:graphicData uri="http://schemas.openxmlformats.org/drawingml/2006/table">
            <a:tbl>
              <a:tblPr/>
              <a:tblGrid>
                <a:gridCol w="2895600"/>
                <a:gridCol w="1524000"/>
                <a:gridCol w="1143000"/>
                <a:gridCol w="1143000"/>
              </a:tblGrid>
              <a:tr h="643961">
                <a:tc>
                  <a:txBody>
                    <a:bodyPr/>
                    <a:lstStyle/>
                    <a:p>
                      <a:pPr algn="l" fontAlgn="b"/>
                      <a:r>
                        <a:rPr lang="fr-FR" sz="1600" b="0" i="0" u="none" strike="noStrike" smtClean="0">
                          <a:solidFill>
                            <a:srgbClr val="000000"/>
                          </a:solidFill>
                          <a:effectLst/>
                          <a:latin typeface="Calibri"/>
                        </a:rPr>
                        <a:t> </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fr-FR" sz="1600" b="1" i="0" u="none" strike="noStrike" noProof="0" smtClean="0">
                          <a:solidFill>
                            <a:srgbClr val="000000"/>
                          </a:solidFill>
                          <a:effectLst/>
                          <a:latin typeface="+mn-lt"/>
                        </a:rPr>
                        <a:t>Juin à Décembre 2013 = 7 mois</a:t>
                      </a:r>
                      <a:r>
                        <a:rPr lang="fr-FR" sz="1600" b="1" i="0" u="none" strike="noStrike" smtClean="0">
                          <a:solidFill>
                            <a:srgbClr val="000000"/>
                          </a:solidFill>
                          <a:effectLst/>
                          <a:latin typeface="Calibri"/>
                        </a:rPr>
                        <a:t> </a:t>
                      </a:r>
                      <a:endParaRPr lang="fr-FR" sz="1600" b="1" i="0" u="none" strike="noStrike" dirty="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GB"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GB"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fr-FR" sz="1600" b="0" i="0" u="none" strike="noStrike" smtClean="0">
                          <a:solidFill>
                            <a:srgbClr val="000000"/>
                          </a:solidFill>
                          <a:effectLst/>
                          <a:latin typeface="Calibri"/>
                        </a:rPr>
                        <a:t> </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Crédit en Euros</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Coûts en INR</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Crédit en INR</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782">
                <a:tc>
                  <a:txBody>
                    <a:bodyPr/>
                    <a:lstStyle/>
                    <a:p>
                      <a:pPr algn="l" fontAlgn="b"/>
                      <a:r>
                        <a:rPr lang="fr-FR" sz="1600" b="0" i="0" u="none" strike="noStrike" smtClean="0">
                          <a:solidFill>
                            <a:srgbClr val="000000"/>
                          </a:solidFill>
                          <a:effectLst/>
                          <a:latin typeface="Calibri"/>
                        </a:rPr>
                        <a:t>Coûts fixes (50,000 INR par mois)</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245000</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782">
                <a:tc>
                  <a:txBody>
                    <a:bodyPr/>
                    <a:lstStyle/>
                    <a:p>
                      <a:pPr algn="l" fontAlgn="b"/>
                      <a:r>
                        <a:rPr lang="fr-FR" sz="1600" b="0" i="0" u="none" strike="noStrike" smtClean="0">
                          <a:solidFill>
                            <a:srgbClr val="000000"/>
                          </a:solidFill>
                          <a:effectLst/>
                          <a:latin typeface="+mn-lt"/>
                        </a:rPr>
                        <a:t>Les coûts variables pour la formation et la collaboration</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100000</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fr-FR" sz="1600" b="0" i="0" u="none" strike="noStrike" smtClean="0">
                          <a:solidFill>
                            <a:srgbClr val="000000"/>
                          </a:solidFill>
                          <a:effectLst/>
                          <a:latin typeface="+mn-lt"/>
                        </a:rPr>
                        <a:t>Réunions de sensibilisation</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40000</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fr-FR" sz="1600" b="0" i="0" u="none" strike="noStrike" smtClean="0">
                          <a:solidFill>
                            <a:srgbClr val="000000"/>
                          </a:solidFill>
                          <a:effectLst/>
                          <a:latin typeface="+mn-lt"/>
                        </a:rPr>
                        <a:t>Visites d'experts</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50000</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18173">
                <a:tc>
                  <a:txBody>
                    <a:bodyPr/>
                    <a:lstStyle/>
                    <a:p>
                      <a:pPr algn="l" fontAlgn="b"/>
                      <a:r>
                        <a:rPr lang="fr-FR" sz="1600" b="0" i="0" u="none" strike="noStrike" dirty="0" err="1" smtClean="0">
                          <a:solidFill>
                            <a:srgbClr val="000000"/>
                          </a:solidFill>
                          <a:effectLst/>
                          <a:latin typeface="Calibri"/>
                        </a:rPr>
                        <a:t>Crowd</a:t>
                      </a:r>
                      <a:r>
                        <a:rPr lang="fr-FR" sz="1600" b="0" i="0" u="none" strike="noStrike" dirty="0" smtClean="0">
                          <a:solidFill>
                            <a:srgbClr val="000000"/>
                          </a:solidFill>
                          <a:effectLst/>
                          <a:latin typeface="Calibri"/>
                        </a:rPr>
                        <a:t>-</a:t>
                      </a:r>
                      <a:r>
                        <a:rPr lang="fr-FR" sz="1600" b="0" i="0" u="none" strike="noStrike" dirty="0" err="1" smtClean="0">
                          <a:solidFill>
                            <a:srgbClr val="000000"/>
                          </a:solidFill>
                          <a:effectLst/>
                          <a:latin typeface="Calibri"/>
                        </a:rPr>
                        <a:t>funding</a:t>
                      </a:r>
                      <a:r>
                        <a:rPr lang="fr-FR" sz="1600" b="0" i="0" u="none" strike="noStrike" dirty="0" smtClean="0">
                          <a:solidFill>
                            <a:srgbClr val="000000"/>
                          </a:solidFill>
                          <a:effectLst/>
                          <a:latin typeface="Calibri"/>
                        </a:rPr>
                        <a:t>  [recherche</a:t>
                      </a:r>
                      <a:r>
                        <a:rPr lang="fr-FR" sz="1600" b="0" i="0" u="none" strike="noStrike" baseline="0" dirty="0" smtClean="0">
                          <a:solidFill>
                            <a:srgbClr val="000000"/>
                          </a:solidFill>
                          <a:effectLst/>
                          <a:latin typeface="Calibri"/>
                        </a:rPr>
                        <a:t> de fonds de masse] </a:t>
                      </a:r>
                      <a:r>
                        <a:rPr lang="fr-FR" sz="1600" b="0" i="0" u="none" strike="noStrike" dirty="0" smtClean="0">
                          <a:solidFill>
                            <a:srgbClr val="000000"/>
                          </a:solidFill>
                          <a:effectLst/>
                          <a:latin typeface="Calibri"/>
                        </a:rPr>
                        <a:t>au travers d’United Donations (19 personnes @ 6 euros par mois)</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798</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55860</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782">
                <a:tc>
                  <a:txBody>
                    <a:bodyPr/>
                    <a:lstStyle/>
                    <a:p>
                      <a:pPr algn="l" fontAlgn="b"/>
                      <a:r>
                        <a:rPr lang="fr-FR" sz="1600" b="0" i="0" u="none" strike="noStrike" smtClean="0">
                          <a:solidFill>
                            <a:srgbClr val="000000"/>
                          </a:solidFill>
                          <a:effectLst/>
                          <a:latin typeface="Calibri"/>
                        </a:rPr>
                        <a:t>Association Un-Ami (Anges gardiens)</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2000</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 </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smtClean="0">
                          <a:solidFill>
                            <a:srgbClr val="000000"/>
                          </a:solidFill>
                          <a:effectLst/>
                          <a:latin typeface="Calibri"/>
                        </a:rPr>
                        <a:t>140000</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fr-FR" sz="1600" b="1" i="0" u="none" strike="noStrike" smtClean="0">
                          <a:solidFill>
                            <a:srgbClr val="000000"/>
                          </a:solidFill>
                          <a:effectLst/>
                          <a:latin typeface="+mn-lt"/>
                        </a:rPr>
                        <a:t>Cible 100 plus bailleurs de fonds</a:t>
                      </a:r>
                      <a:endParaRPr lang="fr-FR"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smtClean="0">
                          <a:solidFill>
                            <a:srgbClr val="000000"/>
                          </a:solidFill>
                          <a:effectLst/>
                          <a:latin typeface="Calibri"/>
                        </a:rPr>
                        <a:t>4200</a:t>
                      </a:r>
                      <a:endParaRPr lang="fr-FR"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smtClean="0">
                          <a:solidFill>
                            <a:srgbClr val="000000"/>
                          </a:solidFill>
                          <a:effectLst/>
                          <a:latin typeface="Calibri"/>
                        </a:rPr>
                        <a:t> </a:t>
                      </a:r>
                      <a:endParaRPr lang="fr-FR"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smtClean="0">
                          <a:solidFill>
                            <a:srgbClr val="000000"/>
                          </a:solidFill>
                          <a:effectLst/>
                          <a:latin typeface="Calibri"/>
                        </a:rPr>
                        <a:t>294000</a:t>
                      </a:r>
                      <a:endParaRPr lang="fr-FR"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57564">
                <a:tc>
                  <a:txBody>
                    <a:bodyPr/>
                    <a:lstStyle/>
                    <a:p>
                      <a:pPr algn="l" fontAlgn="b"/>
                      <a:r>
                        <a:rPr lang="fr-FR" sz="1600" b="1" i="0" u="none" strike="noStrike" smtClean="0">
                          <a:solidFill>
                            <a:srgbClr val="FF0000"/>
                          </a:solidFill>
                          <a:effectLst/>
                          <a:latin typeface="+mn-lt"/>
                        </a:rPr>
                        <a:t>Collecter des fonds provenant des activités de génération de revenus de FIN (1000 Rs minimum sur 7 mois)</a:t>
                      </a:r>
                      <a:endParaRPr lang="fr-FR" sz="16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smtClean="0">
                          <a:solidFill>
                            <a:srgbClr val="000000"/>
                          </a:solidFill>
                          <a:effectLst/>
                          <a:latin typeface="Calibri"/>
                        </a:rPr>
                        <a:t> </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smtClean="0">
                          <a:solidFill>
                            <a:srgbClr val="000000"/>
                          </a:solidFill>
                          <a:effectLst/>
                          <a:latin typeface="Calibri"/>
                        </a:rPr>
                        <a:t> </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1" i="0" u="none" strike="noStrike" smtClean="0">
                          <a:solidFill>
                            <a:srgbClr val="FF0000"/>
                          </a:solidFill>
                          <a:effectLst/>
                          <a:latin typeface="Calibri"/>
                        </a:rPr>
                        <a:t>7000</a:t>
                      </a:r>
                      <a:endParaRPr lang="fr-FR" sz="16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fr-FR" sz="1600" b="0" i="0" u="none" strike="noStrike" smtClean="0">
                          <a:solidFill>
                            <a:srgbClr val="000000"/>
                          </a:solidFill>
                          <a:effectLst/>
                          <a:latin typeface="Calibri"/>
                        </a:rPr>
                        <a:t>Total </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600" b="0" i="0" u="none" strike="noStrike" smtClean="0">
                          <a:solidFill>
                            <a:srgbClr val="000000"/>
                          </a:solidFill>
                          <a:effectLst/>
                          <a:latin typeface="Calibri"/>
                        </a:rPr>
                        <a:t> </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0" i="0" u="none" strike="noStrike" smtClean="0">
                          <a:solidFill>
                            <a:srgbClr val="000000"/>
                          </a:solidFill>
                          <a:effectLst/>
                          <a:latin typeface="Calibri"/>
                        </a:rPr>
                        <a:t>435000</a:t>
                      </a:r>
                      <a:endParaRPr lang="fr-FR" sz="16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0" i="0" u="none" strike="noStrike" dirty="0" smtClean="0">
                          <a:solidFill>
                            <a:srgbClr val="000000"/>
                          </a:solidFill>
                          <a:effectLst/>
                          <a:latin typeface="Calibri"/>
                        </a:rPr>
                        <a:t>496860</a:t>
                      </a:r>
                      <a:endParaRPr lang="fr-FR"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3" descr="UD_tea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48400" y="2251364"/>
            <a:ext cx="2131696" cy="15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Arrow Connector 7"/>
          <p:cNvCxnSpPr/>
          <p:nvPr/>
        </p:nvCxnSpPr>
        <p:spPr>
          <a:xfrm flipV="1">
            <a:off x="6705600" y="3799242"/>
            <a:ext cx="914400" cy="13477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145" name="Picture 1" descr="D:\Shyama\FIN-tsunami-Apr2013\2013\Photos-2013\DSC0034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2800" y="4914900"/>
            <a:ext cx="1727200" cy="12954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3" name="Straight Arrow Connector 12"/>
          <p:cNvCxnSpPr/>
          <p:nvPr/>
        </p:nvCxnSpPr>
        <p:spPr>
          <a:xfrm flipV="1">
            <a:off x="6012873" y="5715000"/>
            <a:ext cx="1149927" cy="1058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228600" y="152400"/>
            <a:ext cx="8458200" cy="914400"/>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fr-FR" sz="3200" dirty="0" smtClean="0"/>
              <a:t>Nos objectifs en matière de collecte de fonds pour les 7 prochains mois</a:t>
            </a:r>
            <a:endParaRPr lang="en-GB" sz="3200" dirty="0"/>
          </a:p>
        </p:txBody>
      </p:sp>
    </p:spTree>
    <p:extLst>
      <p:ext uri="{BB962C8B-B14F-4D97-AF65-F5344CB8AC3E}">
        <p14:creationId xmlns:p14="http://schemas.microsoft.com/office/powerpoint/2010/main" xmlns="" val="25814747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92162"/>
          </a:xfrm>
          <a:solidFill>
            <a:srgbClr val="FFFF66"/>
          </a:solidFill>
          <a:effectLst>
            <a:glow rad="139700">
              <a:srgbClr val="00FF00">
                <a:alpha val="40000"/>
              </a:srgbClr>
            </a:glow>
            <a:softEdge rad="31750"/>
          </a:effectLst>
        </p:spPr>
        <p:txBody>
          <a:bodyPr vert="horz" lIns="91440" tIns="45720" rIns="91440" bIns="45720" rtlCol="0" anchor="ctr">
            <a:noAutofit/>
          </a:bodyPr>
          <a:lstStyle/>
          <a:p>
            <a:r>
              <a:rPr lang="fr-FR" sz="2400" dirty="0" smtClean="0"/>
              <a:t>Les activités génératrices de revenus futurs que nous aimerions essayer de développer</a:t>
            </a:r>
            <a:endParaRPr lang="en-GB" sz="2400" dirty="0"/>
          </a:p>
        </p:txBody>
      </p:sp>
      <p:pic>
        <p:nvPicPr>
          <p:cNvPr id="4100" name="Picture 4" descr="C:\Users\Shyama\Dropbox\Things to add to comps\Friend in Need\photos annual report FIN\vadakudy ecosan toilet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7000" y="1295400"/>
            <a:ext cx="18288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s://encrypted-tbn1.gstatic.com/images?q=tbn:ANd9GcTfkjIYGCZ0BqCvJRPyKizsqGLKEWhIDOZQ4QZer_Pc62N_KuW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9150" y="1581149"/>
            <a:ext cx="2457450" cy="186690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Shyama\Dropbox\Things to add to comps\Friend in Need\photos annual report FIN\School yar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2853" y="4667250"/>
            <a:ext cx="2413000" cy="1809750"/>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90600" y="4527755"/>
            <a:ext cx="1810466" cy="1485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4EBCB00-DEE3-41B3-9EE3-2FB0BBE93007}" type="slidenum">
              <a:rPr lang="en-GB" smtClean="0"/>
              <a:pPr/>
              <a:t>45</a:t>
            </a:fld>
            <a:endParaRPr lang="en-GB"/>
          </a:p>
        </p:txBody>
      </p:sp>
      <p:sp>
        <p:nvSpPr>
          <p:cNvPr id="4" name="TextBox 3"/>
          <p:cNvSpPr txBox="1"/>
          <p:nvPr/>
        </p:nvSpPr>
        <p:spPr>
          <a:xfrm>
            <a:off x="228600" y="1295400"/>
            <a:ext cx="3652603" cy="369332"/>
          </a:xfrm>
          <a:prstGeom prst="rect">
            <a:avLst/>
          </a:prstGeom>
          <a:solidFill>
            <a:schemeClr val="bg2">
              <a:lumMod val="90000"/>
            </a:schemeClr>
          </a:solidFill>
        </p:spPr>
        <p:txBody>
          <a:bodyPr wrap="none" rtlCol="0">
            <a:spAutoFit/>
          </a:bodyPr>
          <a:lstStyle/>
          <a:p>
            <a:r>
              <a:rPr lang="fr-FR" b="1" dirty="0" smtClean="0"/>
              <a:t>Centre informatique de consultation</a:t>
            </a:r>
            <a:endParaRPr lang="en-GB" b="1" dirty="0"/>
          </a:p>
        </p:txBody>
      </p:sp>
      <p:sp>
        <p:nvSpPr>
          <p:cNvPr id="9" name="TextBox 8"/>
          <p:cNvSpPr txBox="1"/>
          <p:nvPr/>
        </p:nvSpPr>
        <p:spPr>
          <a:xfrm>
            <a:off x="6096000" y="1295401"/>
            <a:ext cx="2667000" cy="381000"/>
          </a:xfrm>
          <a:prstGeom prst="rect">
            <a:avLst/>
          </a:prstGeom>
          <a:solidFill>
            <a:schemeClr val="bg2">
              <a:lumMod val="90000"/>
            </a:schemeClr>
          </a:solidFill>
        </p:spPr>
        <p:txBody>
          <a:bodyPr wrap="square" rtlCol="0">
            <a:spAutoFit/>
          </a:bodyPr>
          <a:lstStyle/>
          <a:p>
            <a:pPr algn="ctr"/>
            <a:r>
              <a:rPr lang="fr-FR" b="1" dirty="0" smtClean="0"/>
              <a:t>L'entretien des toilettes</a:t>
            </a:r>
            <a:endParaRPr lang="fr-FR" b="1" dirty="0"/>
          </a:p>
        </p:txBody>
      </p:sp>
      <p:sp>
        <p:nvSpPr>
          <p:cNvPr id="10" name="TextBox 9"/>
          <p:cNvSpPr txBox="1"/>
          <p:nvPr/>
        </p:nvSpPr>
        <p:spPr>
          <a:xfrm>
            <a:off x="304800" y="4038601"/>
            <a:ext cx="3429000" cy="646331"/>
          </a:xfrm>
          <a:prstGeom prst="rect">
            <a:avLst/>
          </a:prstGeom>
          <a:solidFill>
            <a:schemeClr val="bg2">
              <a:lumMod val="90000"/>
            </a:schemeClr>
          </a:solidFill>
        </p:spPr>
        <p:txBody>
          <a:bodyPr wrap="square" rtlCol="0">
            <a:spAutoFit/>
          </a:bodyPr>
          <a:lstStyle/>
          <a:p>
            <a:pPr algn="ctr"/>
            <a:r>
              <a:rPr lang="fr-FR" b="1" dirty="0" smtClean="0"/>
              <a:t>Photocopieuse à l'aide de l'imprimante</a:t>
            </a:r>
            <a:endParaRPr lang="en-GB" b="1" dirty="0"/>
          </a:p>
        </p:txBody>
      </p:sp>
      <p:sp>
        <p:nvSpPr>
          <p:cNvPr id="11" name="TextBox 10"/>
          <p:cNvSpPr txBox="1"/>
          <p:nvPr/>
        </p:nvSpPr>
        <p:spPr>
          <a:xfrm>
            <a:off x="5410200" y="4114800"/>
            <a:ext cx="3505200" cy="646331"/>
          </a:xfrm>
          <a:prstGeom prst="rect">
            <a:avLst/>
          </a:prstGeom>
          <a:solidFill>
            <a:schemeClr val="bg2">
              <a:lumMod val="90000"/>
            </a:schemeClr>
          </a:solidFill>
        </p:spPr>
        <p:txBody>
          <a:bodyPr wrap="square" rtlCol="0">
            <a:spAutoFit/>
          </a:bodyPr>
          <a:lstStyle/>
          <a:p>
            <a:pPr algn="ctr"/>
            <a:r>
              <a:rPr lang="fr-FR" b="1" dirty="0" smtClean="0"/>
              <a:t>Contrats pour nettoyer les espaces publics du conseil de village</a:t>
            </a:r>
            <a:endParaRPr lang="en-GB" b="1" dirty="0"/>
          </a:p>
        </p:txBody>
      </p:sp>
      <p:pic>
        <p:nvPicPr>
          <p:cNvPr id="12" name="Picture 15" descr="F:\Shyama\FIN-tsunami-Apr2013\FIN Trust Admin\FIN-Logo -good.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38600" y="2394145"/>
            <a:ext cx="1699910" cy="12876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97977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solidFill>
            <a:srgbClr val="FFFF66"/>
          </a:solidFill>
          <a:effectLst>
            <a:glow rad="139700">
              <a:srgbClr val="00FF00">
                <a:alpha val="40000"/>
              </a:srgbClr>
            </a:glow>
            <a:softEdge rad="31750"/>
          </a:effectLst>
        </p:spPr>
        <p:txBody>
          <a:bodyPr vert="horz" lIns="91440" tIns="45720" rIns="91440" bIns="45720" rtlCol="0" anchor="ctr">
            <a:noAutofit/>
          </a:bodyPr>
          <a:lstStyle/>
          <a:p>
            <a:r>
              <a:rPr lang="fr-FR" sz="2400" dirty="0" smtClean="0"/>
              <a:t>Ce que nous aimerions faire si nous avions plus d'argent ..... notre liste de souhaits ....</a:t>
            </a:r>
            <a:endParaRPr lang="en-GB" sz="2400" dirty="0"/>
          </a:p>
        </p:txBody>
      </p:sp>
      <p:pic>
        <p:nvPicPr>
          <p:cNvPr id="4100" name="Picture 4" descr="C:\Users\Shyama\Dropbox\Things to add to comps\Friend in Need\photos annual report FIN\vadakudy ecosan toilet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6701" y="4305598"/>
            <a:ext cx="18288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Shyama\Dropbox\Things to add to comps\Friend in Need\photos annual report FIN\School yar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72853" y="4553628"/>
            <a:ext cx="2413000" cy="18097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84EBCB00-DEE3-41B3-9EE3-2FB0BBE93007}" type="slidenum">
              <a:rPr lang="en-GB" smtClean="0"/>
              <a:pPr/>
              <a:t>46</a:t>
            </a:fld>
            <a:endParaRPr lang="en-GB"/>
          </a:p>
        </p:txBody>
      </p:sp>
      <p:sp>
        <p:nvSpPr>
          <p:cNvPr id="4" name="TextBox 3"/>
          <p:cNvSpPr txBox="1"/>
          <p:nvPr/>
        </p:nvSpPr>
        <p:spPr>
          <a:xfrm>
            <a:off x="152400" y="1066800"/>
            <a:ext cx="3886200" cy="914400"/>
          </a:xfrm>
          <a:prstGeom prst="rect">
            <a:avLst/>
          </a:prstGeom>
          <a:solidFill>
            <a:schemeClr val="bg2">
              <a:lumMod val="90000"/>
            </a:schemeClr>
          </a:solidFill>
        </p:spPr>
        <p:txBody>
          <a:bodyPr wrap="square" rtlCol="0">
            <a:spAutoFit/>
          </a:bodyPr>
          <a:lstStyle/>
          <a:p>
            <a:r>
              <a:rPr lang="fr-FR" b="1" dirty="0" smtClean="0"/>
              <a:t>Recruter une personne de plus pour la gestion des déchets et la construction de toilettes</a:t>
            </a:r>
            <a:endParaRPr lang="en-GB" b="1" dirty="0"/>
          </a:p>
        </p:txBody>
      </p:sp>
      <p:sp>
        <p:nvSpPr>
          <p:cNvPr id="9" name="TextBox 8"/>
          <p:cNvSpPr txBox="1"/>
          <p:nvPr/>
        </p:nvSpPr>
        <p:spPr>
          <a:xfrm>
            <a:off x="4191000" y="1219200"/>
            <a:ext cx="2133600" cy="646331"/>
          </a:xfrm>
          <a:prstGeom prst="rect">
            <a:avLst/>
          </a:prstGeom>
          <a:solidFill>
            <a:schemeClr val="bg2">
              <a:lumMod val="90000"/>
            </a:schemeClr>
          </a:solidFill>
        </p:spPr>
        <p:txBody>
          <a:bodyPr wrap="square" rtlCol="0">
            <a:spAutoFit/>
          </a:bodyPr>
          <a:lstStyle/>
          <a:p>
            <a:r>
              <a:rPr lang="fr-FR" b="1" dirty="0" smtClean="0"/>
              <a:t>Envoyer nos maçons à des formations</a:t>
            </a:r>
            <a:endParaRPr lang="en-GB" b="1" dirty="0"/>
          </a:p>
        </p:txBody>
      </p:sp>
      <p:sp>
        <p:nvSpPr>
          <p:cNvPr id="10" name="TextBox 9"/>
          <p:cNvSpPr txBox="1"/>
          <p:nvPr/>
        </p:nvSpPr>
        <p:spPr>
          <a:xfrm>
            <a:off x="2622839" y="3982433"/>
            <a:ext cx="2676525" cy="646331"/>
          </a:xfrm>
          <a:prstGeom prst="rect">
            <a:avLst/>
          </a:prstGeom>
          <a:solidFill>
            <a:schemeClr val="bg2">
              <a:lumMod val="90000"/>
            </a:schemeClr>
          </a:solidFill>
        </p:spPr>
        <p:txBody>
          <a:bodyPr wrap="square" rtlCol="0">
            <a:spAutoFit/>
          </a:bodyPr>
          <a:lstStyle/>
          <a:p>
            <a:r>
              <a:rPr lang="fr-FR" b="1" dirty="0" smtClean="0"/>
              <a:t>Construire plus de modèles de toilettes</a:t>
            </a:r>
            <a:endParaRPr lang="en-GB" b="1" dirty="0"/>
          </a:p>
        </p:txBody>
      </p:sp>
      <p:sp>
        <p:nvSpPr>
          <p:cNvPr id="11" name="TextBox 10"/>
          <p:cNvSpPr txBox="1"/>
          <p:nvPr/>
        </p:nvSpPr>
        <p:spPr>
          <a:xfrm>
            <a:off x="5638800" y="3810000"/>
            <a:ext cx="3131127" cy="923330"/>
          </a:xfrm>
          <a:prstGeom prst="rect">
            <a:avLst/>
          </a:prstGeom>
          <a:solidFill>
            <a:schemeClr val="bg2">
              <a:lumMod val="90000"/>
            </a:schemeClr>
          </a:solidFill>
        </p:spPr>
        <p:txBody>
          <a:bodyPr wrap="square" rtlCol="0">
            <a:spAutoFit/>
          </a:bodyPr>
          <a:lstStyle/>
          <a:p>
            <a:pPr algn="ctr"/>
            <a:r>
              <a:rPr lang="fr-FR" b="1" dirty="0" smtClean="0"/>
              <a:t>Faire participer les jeunes, qui sont au chômage, dans le nettoyage des espaces publics</a:t>
            </a:r>
            <a:endParaRPr lang="en-GB" b="1" dirty="0"/>
          </a:p>
        </p:txBody>
      </p:sp>
      <p:sp>
        <p:nvSpPr>
          <p:cNvPr id="12" name="TextBox 11"/>
          <p:cNvSpPr txBox="1"/>
          <p:nvPr/>
        </p:nvSpPr>
        <p:spPr>
          <a:xfrm>
            <a:off x="6400800" y="1066800"/>
            <a:ext cx="2550447" cy="923330"/>
          </a:xfrm>
          <a:prstGeom prst="rect">
            <a:avLst/>
          </a:prstGeom>
          <a:solidFill>
            <a:schemeClr val="bg2">
              <a:lumMod val="90000"/>
            </a:schemeClr>
          </a:solidFill>
        </p:spPr>
        <p:txBody>
          <a:bodyPr wrap="square" rtlCol="0">
            <a:spAutoFit/>
          </a:bodyPr>
          <a:lstStyle/>
          <a:p>
            <a:pPr algn="ctr"/>
            <a:r>
              <a:rPr lang="fr-FR" b="1" dirty="0" smtClean="0"/>
              <a:t>Envoyez notre personnel à une formation au  compostage</a:t>
            </a:r>
            <a:endParaRPr lang="en-GB" b="1" dirty="0"/>
          </a:p>
        </p:txBody>
      </p:sp>
      <p:sp>
        <p:nvSpPr>
          <p:cNvPr id="13" name="TextBox 12"/>
          <p:cNvSpPr txBox="1"/>
          <p:nvPr/>
        </p:nvSpPr>
        <p:spPr>
          <a:xfrm>
            <a:off x="152400" y="3554999"/>
            <a:ext cx="2184688" cy="923330"/>
          </a:xfrm>
          <a:prstGeom prst="rect">
            <a:avLst/>
          </a:prstGeom>
          <a:solidFill>
            <a:schemeClr val="bg2">
              <a:lumMod val="90000"/>
            </a:schemeClr>
          </a:solidFill>
        </p:spPr>
        <p:txBody>
          <a:bodyPr wrap="square" rtlCol="0">
            <a:spAutoFit/>
          </a:bodyPr>
          <a:lstStyle/>
          <a:p>
            <a:r>
              <a:rPr lang="fr-FR" b="1" dirty="0" smtClean="0"/>
              <a:t>Obtenir la venue d'experts sur le site du village</a:t>
            </a:r>
            <a:endParaRPr lang="en-GB" b="1" dirty="0"/>
          </a:p>
        </p:txBody>
      </p:sp>
      <p:pic>
        <p:nvPicPr>
          <p:cNvPr id="1026" name="Picture 2" descr="C:\Users\Shyaka\Documents\FIN-tsunami-Apr2013\Photos\Discovery tour in Nov\November2010 02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34623" y="1980283"/>
            <a:ext cx="2128377" cy="159628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5750" y="4432194"/>
            <a:ext cx="1335232" cy="21852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descr="C:\Users\Shyaka\Documents\FIN-tsunami-Apr2013\Photos\2012\Mason Training\9-2-12-mysore training photos\IMG_000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91000" y="1905000"/>
            <a:ext cx="2092960" cy="156972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Shyaka\Documents\FIN-tsunami-Apr2013\Photos\2012\Mason Training\6-2-12 training photos\IMG_753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5800" y="1981200"/>
            <a:ext cx="1923956" cy="144296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descr="F:\Shyama\FIN-tsunami-Apr2013\FIN Trust Admin\FIN-Logo -good.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743200" y="2514600"/>
            <a:ext cx="1187161" cy="8992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87688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a:solidFill>
            <a:srgbClr val="FEFCAA"/>
          </a:solidFill>
          <a:effectLst>
            <a:glow rad="139700">
              <a:srgbClr val="009900">
                <a:alpha val="40000"/>
              </a:srgbClr>
            </a:glow>
            <a:softEdge rad="31750"/>
          </a:effectLst>
        </p:spPr>
        <p:txBody>
          <a:bodyPr vert="horz" lIns="91440" tIns="45720" rIns="91440" bIns="45720" rtlCol="0" anchor="ctr">
            <a:normAutofit/>
          </a:bodyPr>
          <a:lstStyle/>
          <a:p>
            <a:r>
              <a:rPr lang="fr-FR" sz="2600" dirty="0" smtClean="0"/>
              <a:t>Pourquoi je continue malgré des progrès très lents ...</a:t>
            </a:r>
            <a:endParaRPr lang="en-GB" sz="2600" dirty="0"/>
          </a:p>
        </p:txBody>
      </p:sp>
      <p:sp>
        <p:nvSpPr>
          <p:cNvPr id="4" name="Slide Number Placeholder 3"/>
          <p:cNvSpPr>
            <a:spLocks noGrp="1"/>
          </p:cNvSpPr>
          <p:nvPr>
            <p:ph type="sldNum" sz="quarter" idx="12"/>
          </p:nvPr>
        </p:nvSpPr>
        <p:spPr/>
        <p:txBody>
          <a:bodyPr/>
          <a:lstStyle/>
          <a:p>
            <a:fld id="{84EBCB00-DEE3-41B3-9EE3-2FB0BBE93007}" type="slidenum">
              <a:rPr lang="en-GB" smtClean="0"/>
              <a:pPr/>
              <a:t>47</a:t>
            </a:fld>
            <a:endParaRPr lang="en-GB"/>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599" y="838201"/>
            <a:ext cx="2819401" cy="22856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6" name="Picture 4" descr="C:\Users\Shyama\Pictures\IMG_036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852056"/>
            <a:ext cx="3432686" cy="22884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0" y="3068073"/>
            <a:ext cx="9067800" cy="3789927"/>
          </a:xfrm>
          <a:prstGeom prst="rect">
            <a:avLst/>
          </a:prstGeom>
          <a:noFill/>
        </p:spPr>
        <p:txBody>
          <a:bodyPr wrap="square" rtlCol="0">
            <a:spAutoFit/>
          </a:bodyPr>
          <a:lstStyle/>
          <a:p>
            <a:pPr marL="457200" indent="-457200" algn="just">
              <a:spcBef>
                <a:spcPts val="600"/>
              </a:spcBef>
              <a:buFontTx/>
              <a:buAutoNum type="arabicPeriod"/>
            </a:pPr>
            <a:r>
              <a:rPr lang="fr-FR" sz="1600" dirty="0" smtClean="0">
                <a:latin typeface="Arial" pitchFamily="34" charset="0"/>
                <a:cs typeface="Arial" pitchFamily="34" charset="0"/>
              </a:rPr>
              <a:t>C'est un merveilleux d'être engagé dans la réalisation de changements transformateurs positifs - il m'a conduit à des niveaux de découverte de soi et des profondeurs de pensées, que je n'ai jamais pensé possible - et m'a aidé à identifier mes valeurs explicitement et à agir consciemment, en accord avec elles.</a:t>
            </a:r>
          </a:p>
          <a:p>
            <a:pPr marL="457200" indent="-457200" algn="just">
              <a:spcBef>
                <a:spcPts val="600"/>
              </a:spcBef>
              <a:buFontTx/>
              <a:buAutoNum type="arabicPeriod"/>
            </a:pPr>
            <a:r>
              <a:rPr lang="fr-FR" sz="1600" dirty="0" smtClean="0">
                <a:latin typeface="Arial" pitchFamily="34" charset="0"/>
                <a:cs typeface="Arial" pitchFamily="34" charset="0"/>
              </a:rPr>
              <a:t>Je suis maintenant engagé à développer une entreprise sociale qui reflète les valeurs auxquelles je crois: la non-violence, la tolérance, le respect, la responsabilisation et le développement durable.</a:t>
            </a:r>
          </a:p>
          <a:p>
            <a:pPr marL="457200" indent="-457200" algn="just">
              <a:spcBef>
                <a:spcPts val="600"/>
              </a:spcBef>
              <a:buFontTx/>
              <a:buAutoNum type="arabicPeriod"/>
            </a:pPr>
            <a:r>
              <a:rPr lang="fr-FR" sz="1600" dirty="0" smtClean="0">
                <a:latin typeface="Arial" pitchFamily="34" charset="0"/>
                <a:cs typeface="Arial" pitchFamily="34" charset="0"/>
              </a:rPr>
              <a:t>Il a eu un effet profond et positif sur mes recherches et m'a aidé à comprendre la valeur ajoutée ainsi que les limites de la théorie économique à la pratique du développement.</a:t>
            </a:r>
          </a:p>
          <a:p>
            <a:pPr marL="457200" indent="-457200" algn="just">
              <a:spcBef>
                <a:spcPts val="600"/>
              </a:spcBef>
              <a:buFontTx/>
              <a:buAutoNum type="arabicPeriod"/>
            </a:pPr>
            <a:r>
              <a:rPr lang="fr-FR" sz="1600" dirty="0" smtClean="0">
                <a:latin typeface="Arial" pitchFamily="34" charset="0"/>
                <a:cs typeface="Arial" pitchFamily="34" charset="0"/>
              </a:rPr>
              <a:t>Dernier point mais non le moindre - J'avais promis à mon père (qui n'est plus) que je ne voudrais pas quitter jusqu'à ce que tout le monde dans </a:t>
            </a:r>
            <a:r>
              <a:rPr lang="fr-FR" sz="1600" dirty="0" err="1" smtClean="0">
                <a:latin typeface="Arial" pitchFamily="34" charset="0"/>
                <a:cs typeface="Arial" pitchFamily="34" charset="0"/>
              </a:rPr>
              <a:t>Kameshwaram</a:t>
            </a:r>
            <a:r>
              <a:rPr lang="fr-FR" sz="1600" dirty="0" smtClean="0">
                <a:latin typeface="Arial" pitchFamily="34" charset="0"/>
                <a:cs typeface="Arial" pitchFamily="34" charset="0"/>
              </a:rPr>
              <a:t> a des toilettes et qu’elles soient aussi propres que dans les villages en Europe. Cette promesse n'a pas encore été remplies - en effet, elle est très </a:t>
            </a:r>
            <a:r>
              <a:rPr lang="fr-FR" sz="1600" dirty="0" err="1" smtClean="0">
                <a:latin typeface="Arial" pitchFamily="34" charset="0"/>
                <a:cs typeface="Arial" pitchFamily="34" charset="0"/>
              </a:rPr>
              <a:t>difficileà</a:t>
            </a:r>
            <a:r>
              <a:rPr lang="fr-FR" sz="1600" dirty="0" smtClean="0">
                <a:latin typeface="Arial" pitchFamily="34" charset="0"/>
                <a:cs typeface="Arial" pitchFamily="34" charset="0"/>
              </a:rPr>
              <a:t> tenir, mais je ne peux pas arrêter maintenant .... l'avenir semble plus prometteur et il est très intéressant de s’y plonger ! (?).</a:t>
            </a:r>
            <a:endParaRPr lang="en-GB" dirty="0"/>
          </a:p>
        </p:txBody>
      </p:sp>
      <p:pic>
        <p:nvPicPr>
          <p:cNvPr id="7" name="Picture 15" descr="F:\Shyama\FIN-tsunami-Apr2013\FIN Trust Admin\FIN-Logo -goo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35642" y="1690703"/>
            <a:ext cx="1332887" cy="10096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3717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03" y="263013"/>
            <a:ext cx="8298992" cy="1147915"/>
          </a:xfrm>
          <a:solidFill>
            <a:srgbClr val="8EF7FC">
              <a:alpha val="30980"/>
            </a:srgbClr>
          </a:solidFill>
        </p:spPr>
        <p:style>
          <a:lnRef idx="1">
            <a:schemeClr val="accent5"/>
          </a:lnRef>
          <a:fillRef idx="2">
            <a:schemeClr val="accent5"/>
          </a:fillRef>
          <a:effectRef idx="1">
            <a:schemeClr val="accent5"/>
          </a:effectRef>
          <a:fontRef idx="minor">
            <a:schemeClr val="dk1"/>
          </a:fontRef>
        </p:style>
        <p:txBody>
          <a:bodyPr>
            <a:noAutofit/>
          </a:bodyPr>
          <a:lstStyle/>
          <a:p>
            <a:r>
              <a:rPr lang="fr-FR" sz="1800" dirty="0" smtClean="0"/>
              <a:t>Et le point amusant et agréable: Photos de la conférence de FINISH où les amis du cercle de l'assainissement ont organisé un anniversaire surprise pour moi dans le milieu de la conférence (!) ! Accomplir de bonnes choses génère de la joie, n’est-ce pas? !Merci pour votre aide! </a:t>
            </a:r>
            <a:r>
              <a:rPr lang="en-GB" sz="1800" dirty="0" smtClean="0"/>
              <a:t>Shyama</a:t>
            </a:r>
            <a:endParaRPr lang="en-GB" sz="1800" dirty="0"/>
          </a:p>
        </p:txBody>
      </p:sp>
      <p:pic>
        <p:nvPicPr>
          <p:cNvPr id="7172" name="Picture 4" descr="https://photos-3.dropbox.com/t/0/AACxWbsosTtZLHBy7qQXhqqvBDkB4ythG3OSaU7Dx4_ybQ/12/21839398/jpeg/32x32/3/1368957600/0/2/DSC_0104.JPG/SXEpnfYrDjcvvoSAIm2yeWkKEknL0gkwNkV2Y5P90Gg?size=1024x76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12757" y="1949448"/>
            <a:ext cx="5426327" cy="3603420"/>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https://photos-1.dropbox.com/t/0/AACeGHKWcFKnVVjN1ChqO_xOCouIarj1L3Kqx-eXz169-w/12/21839398/jpeg/32x32/3/1368957600/0/2/DSC_0108.JPG/IzU8FztfW-UMNHK-bB8R0r0DzUAZXWYtRt3dII10ArM?size=1024x76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751158"/>
            <a:ext cx="4652399" cy="30894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84EBCB00-DEE3-41B3-9EE3-2FB0BBE93007}" type="slidenum">
              <a:rPr lang="en-GB" smtClean="0"/>
              <a:pPr/>
              <a:t>48</a:t>
            </a:fld>
            <a:endParaRPr lang="en-GB"/>
          </a:p>
        </p:txBody>
      </p:sp>
      <p:pic>
        <p:nvPicPr>
          <p:cNvPr id="1028" name="Picture 4" descr="https://photos-2.dropbox.com/t/0/AADr-9qL-sMcdXHVS8eFUjoQV3vJmv6PjC4LiZs7wE75EA/12/21839398/jpeg/32x32/3/1371142800/0/2/DSC_0109.JPG/HnDkpKfFcI390wnOA2IGPUOEByRpZDpA3H-zzKeDPgs?size=1024x76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1190" y="1447799"/>
            <a:ext cx="3212952" cy="21336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7315200" y="5552868"/>
            <a:ext cx="1689758" cy="369332"/>
          </a:xfrm>
          <a:prstGeom prst="rect">
            <a:avLst/>
          </a:prstGeom>
          <a:solidFill>
            <a:srgbClr val="A3FDF9"/>
          </a:solidFill>
        </p:spPr>
        <p:txBody>
          <a:bodyPr wrap="none" rtlCol="0">
            <a:spAutoFit/>
          </a:bodyPr>
          <a:lstStyle/>
          <a:p>
            <a:r>
              <a:rPr lang="en-GB" dirty="0" smtClean="0"/>
              <a:t>www.finish.com</a:t>
            </a:r>
            <a:endParaRPr lang="en-GB" dirty="0"/>
          </a:p>
        </p:txBody>
      </p:sp>
      <p:pic>
        <p:nvPicPr>
          <p:cNvPr id="8" name="Picture 15" descr="F:\Shyama\FIN-tsunami-Apr2013\FIN Trust Admin\FIN-Logo -good.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24690" y="5580259"/>
            <a:ext cx="1699910" cy="12876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89369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95457"/>
            <a:ext cx="8839200" cy="830997"/>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square" lIns="91440" tIns="45720" rIns="91440" bIns="45720" rtlCol="0" anchor="ctr">
            <a:spAutoFit/>
          </a:bodyPr>
          <a:lstStyle/>
          <a:p>
            <a:r>
              <a:rPr lang="fr-FR" sz="2400" dirty="0" smtClean="0"/>
              <a:t>Comment vous pouvez nous soutenir - Je vous remercie de votre attention</a:t>
            </a:r>
            <a:r>
              <a:rPr lang="en-GB" sz="2400" dirty="0" smtClean="0"/>
              <a:t>! </a:t>
            </a:r>
            <a:endParaRPr lang="en-GB" sz="2400" dirty="0"/>
          </a:p>
        </p:txBody>
      </p:sp>
      <p:pic>
        <p:nvPicPr>
          <p:cNvPr id="8" name="Picture 3" descr="UD_tea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23" y="3714011"/>
            <a:ext cx="2003598" cy="1487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1439677" y="5257800"/>
            <a:ext cx="3269613" cy="369332"/>
          </a:xfrm>
          <a:prstGeom prst="rect">
            <a:avLst/>
          </a:prstGeom>
          <a:solidFill>
            <a:srgbClr val="FEFCAA"/>
          </a:solidFill>
        </p:spPr>
        <p:style>
          <a:lnRef idx="3">
            <a:schemeClr val="lt1"/>
          </a:lnRef>
          <a:fillRef idx="1">
            <a:schemeClr val="accent6"/>
          </a:fillRef>
          <a:effectRef idx="1">
            <a:schemeClr val="accent6"/>
          </a:effectRef>
          <a:fontRef idx="minor">
            <a:schemeClr val="lt1"/>
          </a:fontRef>
        </p:style>
        <p:txBody>
          <a:bodyPr wrap="none">
            <a:spAutoFit/>
          </a:bodyPr>
          <a:lstStyle/>
          <a:p>
            <a:r>
              <a:rPr lang="en-GB" dirty="0">
                <a:hlinkClick r:id="rId3"/>
              </a:rPr>
              <a:t>http://www.uniteddonations.co/</a:t>
            </a:r>
            <a:endParaRPr lang="en-GB"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7877" y="1143000"/>
            <a:ext cx="2421655" cy="23233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68077" y="990600"/>
            <a:ext cx="5943601" cy="2585323"/>
          </a:xfrm>
          <a:prstGeom prst="rect">
            <a:avLst/>
          </a:prstGeom>
          <a:noFill/>
        </p:spPr>
        <p:txBody>
          <a:bodyPr wrap="square" rtlCol="0">
            <a:spAutoFit/>
          </a:bodyPr>
          <a:lstStyle/>
          <a:p>
            <a:pPr marL="342900" indent="-342900">
              <a:buAutoNum type="arabicPeriod"/>
            </a:pPr>
            <a:r>
              <a:rPr lang="fr-FR" dirty="0" smtClean="0"/>
              <a:t>Si vous pouvez écrire, traduire (Anglais Tamil / anglais vers le français), faire des recherches, documenter, construire des toilettes, faire des choses à partir des déchets, les déchets de compost, prendre soin des chiens errants (dans le village), enseigner aux gens qui sont technologiquement contestée d'utiliser un ordinateur, organiser des événements de collecte de fonds ou enseigner le secourisme pour les morsures de serpent - puis écrire à Shyama à</a:t>
            </a:r>
            <a:endParaRPr lang="en-GB" dirty="0"/>
          </a:p>
        </p:txBody>
      </p:sp>
      <p:sp>
        <p:nvSpPr>
          <p:cNvPr id="10" name="TextBox 9"/>
          <p:cNvSpPr txBox="1"/>
          <p:nvPr/>
        </p:nvSpPr>
        <p:spPr>
          <a:xfrm>
            <a:off x="2049277" y="3581400"/>
            <a:ext cx="5264668" cy="1759453"/>
          </a:xfrm>
          <a:prstGeom prst="rect">
            <a:avLst/>
          </a:prstGeom>
          <a:noFill/>
        </p:spPr>
        <p:txBody>
          <a:bodyPr wrap="square" rtlCol="0">
            <a:spAutoFit/>
          </a:bodyPr>
          <a:lstStyle/>
          <a:p>
            <a:r>
              <a:rPr lang="en-GB" dirty="0" smtClean="0"/>
              <a:t>2. </a:t>
            </a:r>
            <a:r>
              <a:rPr lang="fr-FR" dirty="0" smtClean="0"/>
              <a:t>Si vous pouvez faire un don mensuel de 6,60 € = 8,80 $ = 5,61 € - S'il vous plaît aller sur le site de nos sponsors de financement de masse [</a:t>
            </a:r>
            <a:r>
              <a:rPr lang="fr-FR" dirty="0" err="1" smtClean="0"/>
              <a:t>crowd</a:t>
            </a:r>
            <a:r>
              <a:rPr lang="fr-FR" dirty="0" smtClean="0"/>
              <a:t>-</a:t>
            </a:r>
            <a:r>
              <a:rPr lang="fr-FR" dirty="0" err="1" smtClean="0"/>
              <a:t>funding</a:t>
            </a:r>
            <a:r>
              <a:rPr lang="fr-FR" dirty="0" smtClean="0"/>
              <a:t>] </a:t>
            </a:r>
            <a:r>
              <a:rPr lang="en-GB" b="1" dirty="0" smtClean="0"/>
              <a:t>United Donations </a:t>
            </a:r>
            <a:r>
              <a:rPr lang="fr-FR" dirty="0" smtClean="0"/>
              <a:t>Fondée par des universitaires Corine et Sylvain, et soutenir le projet « </a:t>
            </a:r>
            <a:r>
              <a:rPr lang="fr-FR" b="1" dirty="0" smtClean="0"/>
              <a:t>Faiseurs du changement de l'assainissement</a:t>
            </a:r>
            <a:r>
              <a:rPr lang="fr-FR" dirty="0" smtClean="0"/>
              <a:t>» </a:t>
            </a:r>
            <a:endParaRPr lang="en-GB" dirty="0"/>
          </a:p>
        </p:txBody>
      </p:sp>
      <p:pic>
        <p:nvPicPr>
          <p:cNvPr id="1028" name="Picture 4" descr="http://www.uniteddonations.co/media/projects/68/68_compress.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45766" y="3714011"/>
            <a:ext cx="1898234" cy="142367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811277" y="3200400"/>
            <a:ext cx="2912720" cy="369332"/>
          </a:xfrm>
          <a:prstGeom prst="rect">
            <a:avLst/>
          </a:prstGeom>
          <a:solidFill>
            <a:srgbClr val="FFFF99">
              <a:alpha val="36000"/>
            </a:srgbClr>
          </a:solidFill>
        </p:spPr>
        <p:txBody>
          <a:bodyPr wrap="none" rtlCol="0">
            <a:spAutoFit/>
          </a:bodyPr>
          <a:lstStyle/>
          <a:p>
            <a:r>
              <a:rPr lang="en-GB" dirty="0" smtClean="0"/>
              <a:t>shyama_ramani@yahoo.com</a:t>
            </a:r>
            <a:endParaRPr lang="en-GB" dirty="0"/>
          </a:p>
        </p:txBody>
      </p:sp>
      <p:sp>
        <p:nvSpPr>
          <p:cNvPr id="5" name="Rectangle 4"/>
          <p:cNvSpPr/>
          <p:nvPr/>
        </p:nvSpPr>
        <p:spPr>
          <a:xfrm>
            <a:off x="167148" y="5709791"/>
            <a:ext cx="4572000" cy="1477328"/>
          </a:xfrm>
          <a:prstGeom prst="rect">
            <a:avLst/>
          </a:prstGeom>
        </p:spPr>
        <p:txBody>
          <a:bodyPr>
            <a:spAutoFit/>
          </a:bodyPr>
          <a:lstStyle/>
          <a:p>
            <a:r>
              <a:rPr lang="en-GB" dirty="0"/>
              <a:t>2. </a:t>
            </a:r>
            <a:r>
              <a:rPr lang="fr-FR" dirty="0" smtClean="0"/>
              <a:t>Si vous pouvez faire une donation unique, pour l'année - s'il vous plaît visitez notre site Web : </a:t>
            </a:r>
          </a:p>
          <a:p>
            <a:r>
              <a:rPr lang="en-GB" dirty="0" smtClean="0">
                <a:hlinkClick r:id="rId6"/>
              </a:rPr>
              <a:t>http</a:t>
            </a:r>
            <a:r>
              <a:rPr lang="en-GB" dirty="0">
                <a:hlinkClick r:id="rId6"/>
              </a:rPr>
              <a:t>://</a:t>
            </a:r>
            <a:r>
              <a:rPr lang="en-GB" dirty="0" smtClean="0">
                <a:hlinkClick r:id="rId6"/>
              </a:rPr>
              <a:t>www.friend-in-need.org/donate.htm</a:t>
            </a:r>
            <a:endParaRPr lang="en-GB" dirty="0" smtClean="0"/>
          </a:p>
          <a:p>
            <a:endParaRPr lang="en-GB" dirty="0"/>
          </a:p>
        </p:txBody>
      </p:sp>
      <p:pic>
        <p:nvPicPr>
          <p:cNvPr id="1030" name="Picture 6"/>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bright="40000"/>
                    </a14:imgEffect>
                  </a14:imgLayer>
                </a14:imgProps>
              </a:ext>
              <a:ext uri="{28A0092B-C50C-407E-A947-70E740481C1C}">
                <a14:useLocalDpi xmlns:a14="http://schemas.microsoft.com/office/drawing/2010/main" xmlns="" val="0"/>
              </a:ext>
            </a:extLst>
          </a:blip>
          <a:srcRect/>
          <a:stretch>
            <a:fillRect/>
          </a:stretch>
        </p:blipFill>
        <p:spPr bwMode="auto">
          <a:xfrm>
            <a:off x="4791125" y="5486400"/>
            <a:ext cx="806904" cy="1245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Rectangle 14"/>
          <p:cNvSpPr/>
          <p:nvPr/>
        </p:nvSpPr>
        <p:spPr>
          <a:xfrm>
            <a:off x="5783077" y="5304472"/>
            <a:ext cx="3074594" cy="1200329"/>
          </a:xfrm>
          <a:prstGeom prst="rect">
            <a:avLst/>
          </a:prstGeom>
        </p:spPr>
        <p:txBody>
          <a:bodyPr wrap="square">
            <a:spAutoFit/>
          </a:bodyPr>
          <a:lstStyle/>
          <a:p>
            <a:r>
              <a:rPr lang="fr-FR" dirty="0" smtClean="0"/>
              <a:t>Ceux en Inde peuvent envoyer des chèques et ceux Inde à l'extérieur sont invités à utiliser l'option </a:t>
            </a:r>
            <a:r>
              <a:rPr lang="fr-FR" dirty="0" err="1" smtClean="0"/>
              <a:t>Paypal</a:t>
            </a:r>
            <a:r>
              <a:rPr lang="fr-FR" dirty="0" smtClean="0"/>
              <a:t>. MERCI!</a:t>
            </a:r>
            <a:endParaRPr lang="en-GB" dirty="0"/>
          </a:p>
        </p:txBody>
      </p:sp>
      <p:pic>
        <p:nvPicPr>
          <p:cNvPr id="14" name="Picture 15" descr="F:\Shyama\FIN-tsunami-Apr2013\FIN Trust Admin\FIN-Logo -good.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924549" y="2874747"/>
            <a:ext cx="1169965" cy="8861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88206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p:cNvSpPr>
          <p:nvPr/>
        </p:nvSpPr>
        <p:spPr bwMode="auto">
          <a:xfrm>
            <a:off x="0" y="0"/>
            <a:ext cx="8839200" cy="715963"/>
          </a:xfrm>
          <a:prstGeom prst="rect">
            <a:avLst/>
          </a:prstGeom>
          <a:gradFill rotWithShape="1">
            <a:gsLst>
              <a:gs pos="0">
                <a:srgbClr val="FFCC00"/>
              </a:gs>
              <a:gs pos="100000">
                <a:srgbClr val="FFF2BE"/>
              </a:gs>
            </a:gsLst>
            <a:lin ang="540000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algn="ctr"/>
            <a:r>
              <a:rPr lang="fr-FR" sz="2800" dirty="0" smtClean="0">
                <a:solidFill>
                  <a:srgbClr val="000000"/>
                </a:solidFill>
              </a:rPr>
              <a:t>Evolution des objectifs en 2006 pour </a:t>
            </a:r>
            <a:r>
              <a:rPr lang="fr-FR" sz="2800" dirty="0" err="1" smtClean="0">
                <a:solidFill>
                  <a:srgbClr val="000000"/>
                </a:solidFill>
              </a:rPr>
              <a:t>Kameshwaram</a:t>
            </a:r>
            <a:endParaRPr lang="fr-FR" sz="2800" dirty="0">
              <a:solidFill>
                <a:srgbClr val="000000"/>
              </a:solidFill>
            </a:endParaRPr>
          </a:p>
        </p:txBody>
      </p:sp>
      <p:pic>
        <p:nvPicPr>
          <p:cNvPr id="6147" name="Picture 3" descr="IMG_074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70488" y="628650"/>
            <a:ext cx="3906837"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Oval 4"/>
          <p:cNvSpPr>
            <a:spLocks noChangeArrowheads="1"/>
          </p:cNvSpPr>
          <p:nvPr/>
        </p:nvSpPr>
        <p:spPr bwMode="auto">
          <a:xfrm>
            <a:off x="4723534" y="737173"/>
            <a:ext cx="685800" cy="762000"/>
          </a:xfrm>
          <a:prstGeom prst="ellipse">
            <a:avLst/>
          </a:prstGeom>
          <a:solidFill>
            <a:srgbClr val="FFD9F5"/>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3200"/>
              <a:t>2</a:t>
            </a:r>
            <a:endParaRPr lang="fr-FR" sz="3200"/>
          </a:p>
        </p:txBody>
      </p:sp>
      <p:pic>
        <p:nvPicPr>
          <p:cNvPr id="6149" name="Picture 5" descr="DSCN061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847" y="670819"/>
            <a:ext cx="38354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0" name="Oval 6"/>
          <p:cNvSpPr>
            <a:spLocks noChangeArrowheads="1"/>
          </p:cNvSpPr>
          <p:nvPr/>
        </p:nvSpPr>
        <p:spPr bwMode="auto">
          <a:xfrm>
            <a:off x="3749670" y="738328"/>
            <a:ext cx="685800" cy="762000"/>
          </a:xfrm>
          <a:prstGeom prst="ellipse">
            <a:avLst/>
          </a:prstGeom>
          <a:solidFill>
            <a:srgbClr val="FEFA62"/>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3200" dirty="0"/>
              <a:t>1</a:t>
            </a:r>
            <a:endParaRPr lang="fr-FR" sz="3200" dirty="0"/>
          </a:p>
        </p:txBody>
      </p:sp>
      <p:pic>
        <p:nvPicPr>
          <p:cNvPr id="6151" name="Picture 8" descr="2nd Trip Kameshwaram 6-8 oct 06 03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49152" y="3205163"/>
            <a:ext cx="38354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Text Box 9"/>
          <p:cNvSpPr txBox="1">
            <a:spLocks noChangeArrowheads="1"/>
          </p:cNvSpPr>
          <p:nvPr/>
        </p:nvSpPr>
        <p:spPr bwMode="auto">
          <a:xfrm>
            <a:off x="4760913" y="2740025"/>
            <a:ext cx="4419600" cy="650875"/>
          </a:xfrm>
          <a:prstGeom prst="rect">
            <a:avLst/>
          </a:prstGeom>
          <a:gradFill rotWithShape="1">
            <a:gsLst>
              <a:gs pos="0">
                <a:srgbClr val="FFD9F5"/>
              </a:gs>
              <a:gs pos="100000">
                <a:srgbClr val="FEDCA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cs typeface="Arial" charset="0"/>
              </a:rPr>
              <a:t>Un village propre avec une gestion décentralisée des déchets solides</a:t>
            </a:r>
          </a:p>
        </p:txBody>
      </p:sp>
      <p:sp>
        <p:nvSpPr>
          <p:cNvPr id="6153" name="Text Box 11"/>
          <p:cNvSpPr txBox="1">
            <a:spLocks noChangeArrowheads="1"/>
          </p:cNvSpPr>
          <p:nvPr/>
        </p:nvSpPr>
        <p:spPr bwMode="auto">
          <a:xfrm>
            <a:off x="2627313" y="5198490"/>
            <a:ext cx="1630363" cy="369888"/>
          </a:xfrm>
          <a:prstGeom prst="rect">
            <a:avLst/>
          </a:prstGeom>
          <a:gradFill rotWithShape="1">
            <a:gsLst>
              <a:gs pos="0">
                <a:srgbClr val="C9FC96"/>
              </a:gs>
              <a:gs pos="100000">
                <a:srgbClr val="FEDCA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smtClean="0">
                <a:cs typeface="Arial" charset="0"/>
              </a:rPr>
              <a:t>Eau </a:t>
            </a:r>
            <a:r>
              <a:rPr lang="en-US" b="1" dirty="0" err="1" smtClean="0">
                <a:cs typeface="Arial" charset="0"/>
              </a:rPr>
              <a:t>sûre</a:t>
            </a:r>
            <a:endParaRPr lang="fr-FR" b="1" dirty="0">
              <a:cs typeface="Arial" charset="0"/>
            </a:endParaRPr>
          </a:p>
        </p:txBody>
      </p:sp>
      <p:sp>
        <p:nvSpPr>
          <p:cNvPr id="6154" name="Text Box 13"/>
          <p:cNvSpPr txBox="1">
            <a:spLocks noChangeArrowheads="1"/>
          </p:cNvSpPr>
          <p:nvPr/>
        </p:nvSpPr>
        <p:spPr bwMode="auto">
          <a:xfrm>
            <a:off x="3922713" y="5657671"/>
            <a:ext cx="5257800" cy="1200329"/>
          </a:xfrm>
          <a:prstGeom prst="rect">
            <a:avLst/>
          </a:prstGeom>
          <a:gradFill rotWithShape="1">
            <a:gsLst>
              <a:gs pos="0">
                <a:srgbClr val="FFCC00"/>
              </a:gs>
              <a:gs pos="50000">
                <a:srgbClr val="EBFCFF"/>
              </a:gs>
              <a:gs pos="100000">
                <a:srgbClr val="FFCC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dirty="0" smtClean="0">
                <a:cs typeface="Arial" charset="0"/>
              </a:rPr>
              <a:t>Documentation </a:t>
            </a:r>
            <a:r>
              <a:rPr lang="fr-FR" dirty="0">
                <a:cs typeface="Arial" charset="0"/>
              </a:rPr>
              <a:t>des coûts et avantages et </a:t>
            </a:r>
            <a:r>
              <a:rPr lang="fr-FR" dirty="0" smtClean="0">
                <a:cs typeface="Arial" charset="0"/>
              </a:rPr>
              <a:t>des </a:t>
            </a:r>
            <a:r>
              <a:rPr lang="fr-FR" dirty="0">
                <a:cs typeface="Arial" charset="0"/>
              </a:rPr>
              <a:t>meilleures pratiques. Diffusion gratuite pour </a:t>
            </a:r>
            <a:r>
              <a:rPr lang="fr-FR" dirty="0" smtClean="0">
                <a:cs typeface="Arial" charset="0"/>
              </a:rPr>
              <a:t>leur </a:t>
            </a:r>
            <a:r>
              <a:rPr lang="fr-FR" dirty="0">
                <a:cs typeface="Arial" charset="0"/>
              </a:rPr>
              <a:t>réplication maximale dans d'autres villages de l'Inde et du monde.</a:t>
            </a:r>
          </a:p>
        </p:txBody>
      </p:sp>
      <p:sp>
        <p:nvSpPr>
          <p:cNvPr id="6155" name="Oval 14"/>
          <p:cNvSpPr>
            <a:spLocks noChangeArrowheads="1"/>
          </p:cNvSpPr>
          <p:nvPr/>
        </p:nvSpPr>
        <p:spPr bwMode="auto">
          <a:xfrm>
            <a:off x="8458200" y="4668282"/>
            <a:ext cx="685800" cy="762000"/>
          </a:xfrm>
          <a:prstGeom prst="ellipse">
            <a:avLst/>
          </a:prstGeom>
          <a:solidFill>
            <a:srgbClr val="EBFC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3200" dirty="0"/>
              <a:t>5</a:t>
            </a:r>
            <a:endParaRPr lang="fr-FR" sz="3200" dirty="0"/>
          </a:p>
        </p:txBody>
      </p:sp>
      <p:sp>
        <p:nvSpPr>
          <p:cNvPr id="6157" name="AutoShape 17" descr="data:image/jpeg;base64,/9j/4AAQSkZJRgABAQAAAQABAAD/2wCEAAkGBhMQEBUTExIVFRUVFRQUFRQUFRQUFBQXFBUVFRYUFBUXHCYeFxkjGRQUHy8gIycpLCwsFR4xNTAqNSYrLCkBCQoKDgwOGg8PGCwcHxwpKSkpLCkpKSwpKSkpKSkpKSkpKSkpKSkpLCkpKSkpKSkpKSkpKSkpLCwsLCwsLCwsKf/AABEIAL8BCAMBIgACEQEDEQH/xAAcAAACAgMBAQAAAAAAAAAAAAAEBQMGAQIHAAj/xABCEAABAwMDAgQEAwUFBQkAAAABAAIRAwQhBRIxQVEGEyJhcYGRoQexwRQyQlLRFSMzYvAXU4Ki8RY0Q0Ryc5KT4f/EABkBAAMBAQEAAAAAAAAAAAAAAAECAwQABf/EACIRAAICAgICAwEBAAAAAAAAAAABAhEDIRIxE0EEMlEiYf/aAAwDAQACEQMRAD8AcVXqBSVghRVgoih1MIlv6IVhwiG9D7LN8j6o0/G+zJEPX/fHwU0qC4PqHw/VYD0yW6/dEn7SgHN5R1wfR9EEeU0RZBtrSloPsimtUNif7se0j7omV6MfqjyZ6k0avdC53+JWtgM2dSVf3VQTC51+JejyzeOQmZyEXhu281wMK7UrINGUg8J0tlEH2CO1Cs5wwV5uTcqPRxajYe4s6FRPqjuqpdGqDyVFT1CpPVLwD5C3Fyie5BWl0S3KzVrYlLQ16JyAVBXpBKrvVS3gpVU1V7jynUWxJTHlWznqhqliQgaF1UTKjdHqi9CJ2K7m3hVu5pw4q63cPCrep2Z5HRaMMqeyWWNoXMaARBTD9sAEIBlAlpPZQrU42Z7pDXQLdzrhhaOHAld2tv8ADb8P0XI/ALQ6tHuF2ijRhoSvZxHTqQvCvlSFiw2jlABNTct9qyxsLxciKa8LC8SvLrDQrrBLHiHJhWqIJ3KoIGUOEYD6QgaTlJWv2iOMcyQ2I65Wb5HSNfxe2FtCiuW5HzS0+MLcGN0nsIKFufHNDdtggmYJpufHyBCxJWb+SLBWHo+iBLcpVX8dUWN9UvPZrKjY+JcEJV/EKif/AAoP/qI+xCKTFlNFt08+lw7H8wipSLw5rAuNzmZbAO4TAP8AuzPLhOY7e6dSt+P6o8zN92KtUpvYd7c+yoHjbXn1Ghm2JIB5XVS2cFUnxzYiAQOvZNI6GwG3peXbt+AW1EymFpah9EA9lSfEFOvSqHYTtWKNSdG9/wApMf6kWhvRV1twC6AkVSpWeYLinGiaE4uDiSU7gorbJ8nJ6RaNPobmrS9t9oKeaVYbQtdbtfSsqabNDg0jnt8/1KfTrYE5Ul/Z5KVf31P1DPstMVZneuy1OswAlV3U2pefFj4gsCDra0X/AMKbwyA8kRiy6KlezcFpYaY9wBITB9rtS9HdlZvhskd0uTfXRkJQteP6mbJ2MtC1V1vVD2/MLtGheJxWYJwuSeEtMFetsPxXUNJ0MUnRCLA1RbKTgRIUrQoKDYEKdAVm8qN4WwWSuAmRBeXivLhhBVOVoAmF94ZuqdN1R1P0ty6HNLgByY7fBJm3MhUTvoSqCg5QXtajTh1RslxgRTc8nExgETAPPZbMqLZ9APDf8rw7vwHNj/mKllVx2VwtqWgL+1aUem3qnsfLa355cFEzWngk/slQkx1YMDHU9eU8NrBytXM9l59I9K2V+58RP62b/wD7KaVXHiCSQbR7f+Jh/VW2vRBQ1tooe71ZHVOq/BJcv0Z+GhFqwxtD5qtGJAqQ4THVM5TTT/Bw8hop1I2iGtdkADho6gQl17YVaBio2B0cMtPz6LfGqPNknZiUt121FSmUcHrWu2WkLmrR0dMrWnmAB2Ul9pzaoyAtdm15CJbWC8qdqR7MKlERDwvTBmEdRsms4CLqVVFSpmoeYCDbfZ3FLoYWbZ4Q2uMwpLe9ZTxKB1HUWPkSlimPKqEFzRBQdbRieEzu9Ocxu+eURZPkSqp0Z2r7KhX8LuJR2meEg0y5W4MCjrYCfysHiXYvqUgwQErunhE3tYhKqlSUYNtiS0VzXKsvjsg7egXFHXdruqEorT7OXBoGSYC18+MaRnULfJlo/DnQyXuf8gunUKMJd4b0sUKIHWAmjSnjdbIzdsmCzuWgcsbkRCUOWHlQiosVauFxxsXryA/asryAxZda8YUKtrVbT3EkBsOG3D3BvxjMfNYs/DNgKbSaQJgE+pxAMZABKoWoMii+eIBMezgZ+oCa2WuwxmeWj7icrJ5H2bfFHotT9Ms2wG0GT0kA/dDXlKm5kAR7cRHTGEhfrQPX7wo3awDgFTk3IrGKj0bV27T7ISpdfFYrXw7oCrWlAIYKoKYWT2iMqvNrt7QVPTvgO644vVnrRZ1wm1LWBUEGCOoOQVzS31MkmT/FA+ED9ZTK11LP+vomU2I4RZYtV0cNBqUh6Rks7e7fb2Spj04sNVjnj7heudOYXb24DuR0B7jtPZaceS9My5cPHaKFr9TY+UvZqCf+K9M3NkdFQq9QhRzQ3ZfFOkPv27cYWNWZUNP+7MFI9MrEvyrM26aG5IWfjRdPkVVltXpglzi5L6wrvPpMe5V08ym8wHBB3jGtwCD8FRS30K4e7K7Svq4Gx53e6sNjU2tE8oZjBysvuQF0tirQzqXMIOtf+6XVr1BVrlSoo5E17cz1QoOFEZKYWtu04cYxha8cTNJiplOXSrX4L8PF9XzXDA4/qorXwoSQd2CeF0PTLIUqYaAqQg7tk5zSVIJeYEKJrlio5aNcrGcldUWhqrDlG5cE1dXWtSvhC1XqJ1ZA40qPyvKF71hA4WeIfFVu+i+nSfucWmcOEAZ5IHZJ7TXfQM4A5S+30W4qekU3Abtpc8FrW/zTPUA8d1Z6fh21DQ3yQYABJLpMYnnlQjis0yy7Fp8QD+YfVQUvE7QY6n7qxUvDdqOKDPmXH8ypneGbQ/8Al2fLcPyKbwi+YrVx4kAicTiegWRqQcP1CfO8EWjjO17enpqGPuCoT+HVGZbXrN9vQfvAQ8IfMvYl/tMt5OO60GouJn5Z4g+ysjfAdLE1qromJLAc++1MLXwlas5YX/8AuPc4fQQFywsDzJFMqayRgfDufoE20bWw4xyRA+GYyOeoV40q0aCG02Na0dGNDR9lt458L061uK7QG1qJG53G+mTBa7uQSCD8e6LwUrOjmtg9jX4E9s9vY/VPrK53AjdiD1xjt+aqej74Emfj1MEAmfYp5b7sCWQHTkbugGRiRHuFlTpmtq0J9W1DLmnuR9FR7+ltdkc5+R4XQdcsjUe12CIDZHJjgnv2SzWvDwfSx+8tj/qJnS4soxoycYUdbQKj+KxHzRIaWktOCO/VYqXDmjCirTKxcbtiy50S6pcHd+aBq0rgZg/f9U+/7Q7YyTjMiIOcc56Ia51/fhNy/Sj4emJ6eo1m4IJ+SMZdOPIhbi6Wr3TlLJpkX3okB7qPqojVJUgG3nCWMdgsnphFPt99OQkF5qRJDGdTyr5pVhFvnstkIaIyZL4Ya8hu5xgK80nmOFWvD9vCttmMLRFUQkRGmHod1u5pTb9gBMhTNtTwV0oJiXQjUdThNL3TCMhJ69SAotNDp2C1GKF7YWXXMlQvqpQkbqeV5Z34XlxxLdQBAEAYAGAEBSYUZdHK0oNwnEN2NwiaajAUjcIDInaFM1DtcpWvRQjJC5YyeAV6kyT7Jtb12NjCK2GhloVgGtkhb6vpxq0KtPcC54cGkgAAzLAY6AgD6rLNQbEgqK51IFsd8YRYUVAaTWotBe9jeJaNzyIH82BPyK2oFzmmHwY6NEdZJkz2+qPv6++Ut0yuG1YP8Xp+qz+OP4aucqGNu156Ag4EYnb7Z6kLZ1013p6jkfY5+KNsAYe3+Jp3Ajn2/JLbK3Aq1B/mc75HIH3TuCS0TjNttMo/i+KdUH69M+3sgrRnmN3Bpc0RJEx3iQrF4pptY7zHUmVQ0gmm8kbgZkD/AFhc1tPEj20jQLWbdwLTth7SMRuBE4xkFSlBSVlFKmWK5p0zwAB25j5oN1mzoAlDrx3SVvT1KAWuBB/mzI9iCoqDKckGVKYCFqVQELV1BBPqOcmUG+xWwx90Ag696TxgLcs9IBAkEnd1II4K0pUN7w0K8UgNjDw7pJqVA48ThdOqs2UgPZJvDenZAjhO9bxtatcVogw/Q6fpVjt2wkeitwFYqAREkEUXI2mUNSYiWLiTJi0ERCp3iGyLDPRXGlUhBa3aeawwEJK0dF0znrWKC5fCMuaZY6CEJWoyVmZYG3kryNo26wuOJq7cqFzoRFZyFrPVCZPQqqfeltOpBUzKySx6Dt6M02wdWd7JbS9ZAHUq96PaCkwKkVYsjx0ttNkdYSSqIdB4Kst1VnqgK1s0iSi1s6AhN15T4PBRbqoISbxKzILTwVtptzvEEpbLJE9fgwlunUwbgB3U4+P/AETo0wAkl40iox7ej2dcycj8krCWLTrg7p/i4PYjlsKWtSio53G4Nj6IKtLCx8AS0NdGRIxP5lOXDfS3jluD2E8Efdc9omnUrKfr1De0/Ncq8SOoCrTAoFpH+JtO3eBAkcjdyZ+q61rGrUaWHOGVz7xZaUnOa9+4Uzu9bACWnkEjq2R91OGmWydaK5YawKLjsa14mWGqwFwiQDg9jBGQVi7vTVeXkDPTMAdIJzhQ6tRosLfJfuDgXc5AJw146OGfjhCseRzOcj3HcJpR/DoST7GlY0nMZtpljxh53FzX9iActP2Ut3pb6EF7RDhggtcPqOqXMuAveeT6R8h0+ilTZQzWqAJ14d0sEipuDp6QQR7Z5+KQVHtI27TunmT16Fp6/BdK8K6V6G46BXhGiUpfhYND0/Y2e61v6G+qAnFJsNgKva3dOY8FvPZX9E/ZYdOobU4pKqaF4gDxDsFWincCMIJgaDRcQFhlzuKAqVdxgIu3ZARsTiFtq5UxrIIyeEXbU+6YVi3UdOFQ5aq7qWl+WfZX5+2Ev1C1a9vCSUUzkyihkLyJvm+WSF5QKiy5dlDEIi45UEphCI4U1tTL3bWiSo2UHVH7WiT+Su/h/QRSbLue65Rthbog0PQCwhzlZ3FD1akIY6k0HJVkqJ9ml609CltzXMRKZ6hqFNlIvJ4GB1JPC5neeInGptdPqyCfuAoZcnHS7ZqxQ5bZaXWbagjzWg+8x84Vduy+1rf3jSWmYc3IOMQUNZ624PMmQDjj7pzS8Tt/i+QgOn+izLK12a/DGS1o9YazuwVHqQJe3bzuB+hlWC21Jj6Zii15PA2w7GSWz6Tx3Utta0XxULSMxJGzafi4hrh8DzKvGXIzZI+Ps9emLcTy4A88HIIWNKLqlOpRBLTUpuDXHMPg7Z+YH1Rt9pe8bfVtDjLw3GZ5E9u0qewtQKga1zNzQHhrnBpLf5u8TiSAqJGZy1o+e9foXL7hlJ01ajGNA2NM5JJBHcOJE+wXRdI8H161u0V2Gm0iPVyT1HyV/dpdGlUqVzSYyptJdUayq4wYPLGOBEjOVo11ZrS51J2wtLtwpuLQCJEgmQM8/ZFr0HkynN/ByyA21C/1QBVZUiCf8ruQh9b/AAvrPp020rq3NOix7GveyHuaZwYnoOVf9N1BvlioQWEjD3bIP/ymRjEHstX3dJw9TQ2o4kse5tRpdkkFoLIqTEz27LqE5OzjrPwSvzB30A10wdz3RwZIawxz9ihNS/CHUKR9Ap1mDJfSdIHf0uAK7ZUrb6Di0ifSQQKbABBmQTEA9ySo9OLtjQKlR9T99xfWpNYBMkQ0Q0EE4E/qhQ3NnB9O8I1BcNFScEEggg/dda0y0a1oDewCda/d0m0wysW1C/c1uGFxdkgNqNE7hgLnVPV3ade+RUqF9Oq1tSmXQHtDplj46ggieqZMeMrLy5whV6/obqievqhzQ4ZkdEt2S8qvoJUq1XyriBiVcLa8Owd1SrtpqXkdirnTG1oUhh9pNdpGeUfXeq5anrwjhqY7rhR5aP28oipetA5VN1XxU2m2JylmnVqtb1vcQOglNyFcL7LHfeKQ1xAU1hrgqYPKptX1VDCaWlOCF1nOKoN1+1JEheR7Hb2wcryDjYqdFPuDlYtrV1Vwa1R3BypdOvzReHRI/JR5JdjRg2XfQtDbRbJGU0r1hwEkqeK6QpyTmOOqrt/42dnZj3Kq8sI+zo4pSZZ7+6DBLnAJG/VaTWvqv4YPS3q5x4HwVQvdafUMudKDvNSBa1hPHqPueiz+dyba6RpWJRW+yxt1DzQ59Rwl3QcN9glGqMpVKZAw4Za4cgj80jF5k55UdW+91jdt2aOSSoX1L2pRcdzZHduQfl0UtDXmlwI6dCsVrkOBBQLLVpJVU0+xFJp6L3R8aD09A0GenSP6oG58e0y6Xsr7C47XN27T/MWSeZJz7qp1LAA8mO0qzeG7ug0xVa0gCQHQW/QpoyUHYZryqnocUvH2nPGx5uGsncR64xwMEnCJb4309j91C5qMkEbahquaN3MHyyQMD0wqZ4vFB1IPptDXE7jtgDJ4geyX6HpfnUyC2RJhaYy5KzDkxeN1Z1S38cWIO8XzA/HqIuA2G4bLS3MDjsjdK8eWbHE1dTZBcSQzzpIkkQdvwXOX+Dqe3jPsqzqOjGnULRPsqL/CWju3+0/Tmh7Tfl7TO0uFRxzOC008xJ6pN/tT0+iQ9leo+oJEim7aQeQ4FjZPULk1npBf0+gWl7ahvDOPZLKdaDGB16n+ONk1pDmXNWRG1oYxv/FLuZjKQ1Pxka4AClWqEbv36rWczAwHCBPB6Ll1O2JdEZUzbEx2TerDov1540urst3U6bdohoqA1SByP3jtnrMJFrAqXL/MrPL3gBocYEASQABgDJ+qOuiBVcO0fkENcvXFEqLL4K18keS8yRwSrTRpODiekLkdOu6lUa8dDldn8N3LLmk2COBOfZNF/pzKTbeq9d7K20yCkuo6X5F453QhRXF9mQUoR3dXIaISe/vwwYOUvudSxJOUNZUTWfLuFwxPptk6vVDn98K23bhSpgBQabbhi9VpGq/2C4DPaRbSZKcmxnIQzaGwYRVtckIiM1pbmHK8mge0iSF5OTs58boclD1tQHRI36khK19PVeW3Z6KpdDO51CUBUuT3QD7taG4SHWHCsUuu7mKnMgAfJEtqjbIOR+97ZhvzOUnvrmKmeCFWC9Ctj39mzzyiBobKnLo+cJDR1GOqnbrcHlJxkFSQyuPCTf4a8fEkj9Sld94duKPMub3b19wjKWqQZmQf6pxS17GEVOS7G4xZUbe2e9/l79pP7u+RJ7A8T81rdNqUKxpFwkHaTgjord/aNN5EtE9fimDdNtXFvmCm/eHE+gTxj1c8nlVWSP4d4pPqRTf2De4b3bh24H0CvPh/TmsbAEY4VD1Ui3u3MY4mm0gtBMwHAGJ9pXR9DaX0g/8AmGFZNejHOLXYdStgfb5JNq2nt8yR3En9FYrakZA+6j1PSHueDmAMR0CLZOKFdlpobuPOOw+/uqte2gdVe2P959gukVdNdTYZ/X+ipF5Ra25cXTB3jHMkQFORSJTbCkA0ETz1/oihTwfgjbXTIpuI6PhaeVBhW7iRrYTdmahPcMP1Y0rwpBZqU5DD3Y3/AJZYfyH1WKZXeiwNWogqbSdUq2zpY4gduinNGVo+kEwBpca9Uuv3sEJV+0ua6JlTaeId8VHqlqd0hAIvutSJqtZ9VctFYIBXP7ymd4ce6uGk1iWhBhLjTrADCItb5g6Jfpjmu9JTdukNPVGJzr2StrB/CMtaIUVvpjR1U1SoG4CYRmmoV4EBZWfLD+V5OhLo4E66UTrlAeetHVlgWNmuxh561Nwlzqy0NRFYhXNIPddx1QdetuUtnptSsYY0n36fVWfTfBbW5rOk/wAowPmVWMFEnKd6KnRyQ36I63sWO5KsOq+FWOI8oBgA46kqA+EHuaHteJI9TXS0z3aePqulFvo6M0tMWHRd3+G6fYqF9GtTMbT+aLfZ3NqQXU3FvcCR9RMLB10gnc0ie4hTaku1ZaLj6dAhqv5zxn0lZbqzwRy6MN6c9ITalrVDy8tBfIOZ9vklhcKl0PLGNzTj2OSuik/Q0pOK0yP+zqtSpLhBcY7me0BdY8P0CyiGwYAA4VUs6W64nE5zCvGmPJpuxBDtpnuAD+qs0ZG2w+0HqCd3+liqwA9WDPz/APxJrNwkAnJwB3jsrRc1xTpNcWzDWgAcucXQ1o9ySAkmdEUalYCnTa1vDRiSTAyQJOTAIGey59qTT57ngYa8N6QS4QR9F0TUqbxTLnuBJAIDR6YImG9/j7qha1TMB3EhlSP5S8BxHxg595QYV2LdMp7mXDIzucR759/fskz2QZOBMfXAj6qxaB/3h88OH+oSq9o7XkR+67g9IOE+P2hJadkekM8yr5ZcAwO8oHq2o+XQ4diWjKKv9JfSOWmP5hkfVZDDJ2ADzGB7XdfNpkOp/ESPsrVp2qCrSa7o9oO09J5BHscKU5uFPtGrHBTtPspcwpG05T7UNCY8F1PB529D8OyUMcGnaRB7FVhkU1oScHB7IWUtrgURdNkLZ7QRKh85PYgk1K3wmWgXY2wh9REhB6c7aUGcXK0vYKtOmag1/VUy0qprbUxyDCCdD1ZdRSnqsuthCSWGqOYYdkJ/RrtfwqKmTkmgeiIMLymr0eoXk3QtJny/uXiVJTtnO4H3CZ2fh9zsvMDsMqQW2Lba0dUdtaJKuGk+DmNAdV9R/l6KfTrVlIQ0fNN2uTUJZsGNYIa0AeyiLluStHBccRODjUbAx1RNN0CO3VRAd+0cwvUmbQAOi44JFYjqtX1iec/FRErCU4qHiaj5t4Q1nDWAhoEn0yT9PyTfw/pPkUnOc3+8eSMwSGjgCD1Qevei8BbEuptn6wT9AFLTv3gfvHGR3ELmEa6GNzyYODBnorzatil8SqFp+ubXk7QZMn2PJhWuz8QB7QNvCDRw9s53D2nHueo+Uj5q03oL6IDWt3RSLS6YaWvnd8RBVKt9YDTO1T3/AOKbKENFCYEElx6FJNNjRdFj1+nFOB6TsDRGdp2xieg/RUfWaUh0D+H8kwr/AIo07mB5BaTid0hVTVvE4aHBrZJqOJLs4LGQ0ewIP1XS6DHs9orortPdY1y2AqvEkznqcmf6KsX3iZ1MDy2hrwZ3Sfy4QV14nubmX1KpxiGgN6HGPz9k2NO7FyL0WCvdBtIHcA9hlonMggj74Vh0yj5jXbOj52zwKg3CPaZXLX1XOaMzJHzz1XVvAtwLeqKgncaVElv8IBYRtn5nPshlXHTK4G29BrKLm/FQ6nprKwG70uiQ4fqrFuDgcJRqDPTjgfr0WK6do31qmUi4s69MkbHOAP7zQSENQuv9dldbPUjTPJQes6My4O5sMqxMgYf8exWuOVPsyyw1tFWvjIQbXjGIPX+qM1K3dSEO5Sd1VU76IPQ9sNSgwrNY3jHDK57QJmVY9Iq5ErqCmXm3cCMCU0s6ZPGEh0+5DCnNrdZwihmOqdOeq8haTzK8q8iNM//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6158" name="Picture 19" descr="http://t3.gstatic.com/images?q=tbn:ANd9GcTjkTiZ4kxyTskcyhElaWB_WNRXGOSePDgDA4DqIBzrRmu1Bx_QMQ"/>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27313" y="3394075"/>
            <a:ext cx="251460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9" name="Picture 21" descr="http://t3.gstatic.com/images?q=tbn:ANd9GcQwBJW1gVoQt59SpYOT3Ghk6UDjSu7tdrc23eV-WLrjFalpw3_4DA"/>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4701112"/>
            <a:ext cx="2543175"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0" name="Oval 12"/>
          <p:cNvSpPr>
            <a:spLocks noChangeArrowheads="1"/>
          </p:cNvSpPr>
          <p:nvPr/>
        </p:nvSpPr>
        <p:spPr bwMode="auto">
          <a:xfrm>
            <a:off x="2219881" y="3733800"/>
            <a:ext cx="685800" cy="762000"/>
          </a:xfrm>
          <a:prstGeom prst="ellipse">
            <a:avLst/>
          </a:prstGeom>
          <a:solidFill>
            <a:srgbClr val="C9FC9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3200"/>
              <a:t>3</a:t>
            </a:r>
            <a:endParaRPr lang="fr-FR" sz="3200"/>
          </a:p>
        </p:txBody>
      </p:sp>
      <p:sp>
        <p:nvSpPr>
          <p:cNvPr id="6161" name="TextBox 2"/>
          <p:cNvSpPr txBox="1">
            <a:spLocks noChangeArrowheads="1"/>
          </p:cNvSpPr>
          <p:nvPr/>
        </p:nvSpPr>
        <p:spPr bwMode="auto">
          <a:xfrm>
            <a:off x="114300" y="6305550"/>
            <a:ext cx="3722494" cy="584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3200" b="1" dirty="0">
                <a:latin typeface="Freestyle Script" pitchFamily="66" charset="0"/>
                <a:cs typeface="Arial" charset="0"/>
              </a:rPr>
              <a:t>4. </a:t>
            </a:r>
            <a:r>
              <a:rPr lang="fr-FR" sz="3200" b="1" dirty="0" smtClean="0">
                <a:latin typeface="Freestyle Script" pitchFamily="66" charset="0"/>
                <a:cs typeface="Arial" charset="0"/>
              </a:rPr>
              <a:t>Changement des comportements</a:t>
            </a:r>
            <a:endParaRPr lang="fr-FR" sz="3200" b="1" dirty="0">
              <a:latin typeface="Freestyle Script" pitchFamily="66" charset="0"/>
              <a:cs typeface="Arial" charset="0"/>
            </a:endParaRPr>
          </a:p>
        </p:txBody>
      </p:sp>
      <p:sp>
        <p:nvSpPr>
          <p:cNvPr id="6162" name="Text Box 7"/>
          <p:cNvSpPr txBox="1">
            <a:spLocks noChangeArrowheads="1"/>
          </p:cNvSpPr>
          <p:nvPr/>
        </p:nvSpPr>
        <p:spPr bwMode="auto">
          <a:xfrm>
            <a:off x="22225" y="3205163"/>
            <a:ext cx="4070345" cy="369332"/>
          </a:xfrm>
          <a:prstGeom prst="rect">
            <a:avLst/>
          </a:prstGeom>
          <a:gradFill rotWithShape="1">
            <a:gsLst>
              <a:gs pos="0">
                <a:srgbClr val="FEFA62"/>
              </a:gs>
              <a:gs pos="100000">
                <a:srgbClr val="FEDCA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smtClean="0">
                <a:cs typeface="Arial" charset="0"/>
              </a:rPr>
              <a:t>Des toilettes pour chaque maisons</a:t>
            </a:r>
            <a:r>
              <a:rPr lang="fr-FR" dirty="0" smtClean="0">
                <a:cs typeface="Arial" charset="0"/>
              </a:rPr>
              <a:t> </a:t>
            </a:r>
            <a:endParaRPr lang="fr-FR" dirty="0">
              <a:cs typeface="Arial" charset="0"/>
            </a:endParaRPr>
          </a:p>
        </p:txBody>
      </p:sp>
      <p:pic>
        <p:nvPicPr>
          <p:cNvPr id="19" name="Picture 15" descr="F:\Shyama\FIN-tsunami-Apr2013\FIN Trust Admin\FIN-Logo -good.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23433" y="1634037"/>
            <a:ext cx="1143001" cy="865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24268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2239962"/>
          </a:xfrm>
          <a:solidFill>
            <a:srgbClr val="FEFCAA"/>
          </a:solidFill>
          <a:effectLst>
            <a:glow rad="139700">
              <a:srgbClr val="00FF00">
                <a:alpha val="40000"/>
              </a:srgbClr>
            </a:glow>
            <a:softEdge rad="31750"/>
          </a:effectLst>
        </p:spPr>
        <p:txBody>
          <a:bodyPr vert="horz" lIns="91440" tIns="45720" rIns="91440" bIns="45720" rtlCol="0" anchor="ctr">
            <a:normAutofit fontScale="90000"/>
          </a:bodyPr>
          <a:lstStyle/>
          <a:p>
            <a:r>
              <a:rPr lang="en-GB" sz="2400" u="sng" dirty="0" smtClean="0"/>
              <a:t>CONCLUSION</a:t>
            </a:r>
            <a:r>
              <a:rPr lang="en-GB" sz="2400" dirty="0" smtClean="0"/>
              <a:t/>
            </a:r>
            <a:br>
              <a:rPr lang="en-GB" sz="2400" dirty="0" smtClean="0"/>
            </a:br>
            <a:r>
              <a:rPr lang="fr-FR" sz="2400" dirty="0" smtClean="0"/>
              <a:t> </a:t>
            </a:r>
            <a:br>
              <a:rPr lang="fr-FR" sz="2400" dirty="0" smtClean="0"/>
            </a:br>
            <a:r>
              <a:rPr lang="fr-FR" sz="2400" dirty="0" smtClean="0"/>
              <a:t>A très sincères remerciements à tous ceux qui nous soutiennent. </a:t>
            </a:r>
            <a:br>
              <a:rPr lang="fr-FR" sz="2400" dirty="0" smtClean="0"/>
            </a:br>
            <a:r>
              <a:rPr lang="fr-FR" sz="2400" dirty="0" smtClean="0"/>
              <a:t>Votre aide facilitera le travail de l'équipe « </a:t>
            </a:r>
            <a:r>
              <a:rPr lang="fr-FR" sz="2400" b="1" dirty="0" err="1" smtClean="0"/>
              <a:t>Friend</a:t>
            </a:r>
            <a:r>
              <a:rPr lang="fr-FR" sz="2400" b="1" dirty="0" smtClean="0"/>
              <a:t> in </a:t>
            </a:r>
            <a:r>
              <a:rPr lang="fr-FR" sz="2400" b="1" dirty="0" err="1" smtClean="0"/>
              <a:t>Ne</a:t>
            </a:r>
            <a:r>
              <a:rPr lang="fr-FR" sz="2400" dirty="0" err="1" smtClean="0"/>
              <a:t>ed</a:t>
            </a:r>
            <a:r>
              <a:rPr lang="fr-FR" sz="2400" dirty="0" smtClean="0"/>
              <a:t> », à </a:t>
            </a:r>
            <a:r>
              <a:rPr lang="fr-FR" sz="2400" dirty="0" err="1" smtClean="0"/>
              <a:t>Kameshwaram</a:t>
            </a:r>
            <a:r>
              <a:rPr lang="fr-FR" sz="2400" dirty="0" smtClean="0"/>
              <a:t>, afin de rendre ce village aussi propre que tous les autres villages dans le monde et afin d’y éliminer la défécation en plein air</a:t>
            </a:r>
            <a:r>
              <a:rPr lang="en-GB" sz="2400" dirty="0" smtClean="0"/>
              <a:t>.</a:t>
            </a:r>
            <a:endParaRPr lang="en-GB" sz="2400" dirty="0"/>
          </a:p>
        </p:txBody>
      </p:sp>
      <p:sp>
        <p:nvSpPr>
          <p:cNvPr id="3" name="Slide Number Placeholder 2"/>
          <p:cNvSpPr>
            <a:spLocks noGrp="1"/>
          </p:cNvSpPr>
          <p:nvPr>
            <p:ph type="sldNum" sz="quarter" idx="12"/>
          </p:nvPr>
        </p:nvSpPr>
        <p:spPr/>
        <p:txBody>
          <a:bodyPr/>
          <a:lstStyle/>
          <a:p>
            <a:fld id="{84EBCB00-DEE3-41B3-9EE3-2FB0BBE93007}" type="slidenum">
              <a:rPr lang="en-GB" smtClean="0"/>
              <a:pPr/>
              <a:t>50</a:t>
            </a:fld>
            <a:endParaRPr lang="en-GB"/>
          </a:p>
        </p:txBody>
      </p:sp>
      <p:pic>
        <p:nvPicPr>
          <p:cNvPr id="2050" name="Picture 2" descr="C:\Users\Shyama\Desktop\2013\DSC003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4600" y="2895600"/>
            <a:ext cx="4572000" cy="3429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5" descr="F:\Shyama\FIN-tsunami-Apr2013\FIN Trust Admin\FIN-Logo -goo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16101" y="3557155"/>
            <a:ext cx="1641603" cy="12434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40480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idx="4294967295"/>
          </p:nvPr>
        </p:nvSpPr>
        <p:spPr>
          <a:xfrm>
            <a:off x="152400" y="152400"/>
            <a:ext cx="8839200" cy="715963"/>
          </a:xfrm>
          <a:gradFill rotWithShape="1">
            <a:gsLst>
              <a:gs pos="0">
                <a:srgbClr val="FFFF99"/>
              </a:gs>
              <a:gs pos="100000">
                <a:srgbClr val="FFFFFF"/>
              </a:gs>
            </a:gsLst>
            <a:lin ang="5400000" scaled="1"/>
          </a:gradFill>
          <a:ln cap="flat" algn="ctr">
            <a:solidFill>
              <a:schemeClr val="tx1"/>
            </a:solidFill>
            <a:miter lim="800000"/>
            <a:headEnd type="none" w="med" len="med"/>
            <a:tailEnd type="none" w="med" len="med"/>
          </a:ln>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oAutofit/>
          </a:bodyPr>
          <a:lstStyle/>
          <a:p>
            <a:r>
              <a:rPr lang="fr-FR" sz="2200" dirty="0"/>
              <a:t>Pourquoi des toilettes? Parce que le manque d'assainissement est un enjeu majeur dans l'Inde rurale</a:t>
            </a:r>
            <a:endParaRPr lang="fr-FR" sz="2200" dirty="0" smtClean="0"/>
          </a:p>
        </p:txBody>
      </p:sp>
      <p:sp>
        <p:nvSpPr>
          <p:cNvPr id="7171" name="Espace réservé du contenu 2"/>
          <p:cNvSpPr>
            <a:spLocks noGrp="1"/>
          </p:cNvSpPr>
          <p:nvPr>
            <p:ph idx="4294967295"/>
          </p:nvPr>
        </p:nvSpPr>
        <p:spPr>
          <a:xfrm>
            <a:off x="228600" y="914400"/>
            <a:ext cx="8610600" cy="5715000"/>
          </a:xfrm>
        </p:spPr>
        <p:txBody>
          <a:bodyPr>
            <a:noAutofit/>
          </a:bodyPr>
          <a:lstStyle/>
          <a:p>
            <a:pPr marL="457200" indent="-457200" algn="just">
              <a:lnSpc>
                <a:spcPct val="120000"/>
              </a:lnSpc>
              <a:spcBef>
                <a:spcPts val="600"/>
              </a:spcBef>
              <a:buFont typeface="Calibri" pitchFamily="34" charset="0"/>
              <a:buAutoNum type="arabicPeriod"/>
            </a:pPr>
            <a:r>
              <a:rPr lang="fr-FR" sz="1300" dirty="0" smtClean="0">
                <a:effectLst>
                  <a:outerShdw blurRad="38100" dist="38100" dir="2700000" algn="tl">
                    <a:srgbClr val="000000">
                      <a:alpha val="43137"/>
                    </a:srgbClr>
                  </a:outerShdw>
                </a:effectLst>
              </a:rPr>
              <a:t>Le </a:t>
            </a:r>
            <a:r>
              <a:rPr lang="fr-FR" sz="1300" dirty="0">
                <a:effectLst>
                  <a:outerShdw blurRad="38100" dist="38100" dir="2700000" algn="tl">
                    <a:srgbClr val="000000">
                      <a:alpha val="43137"/>
                    </a:srgbClr>
                  </a:outerShdw>
                </a:effectLst>
              </a:rPr>
              <a:t>manque de toilettes individuelles des ménages dans l'Inde rurale</a:t>
            </a:r>
            <a:r>
              <a:rPr lang="fr-FR" sz="1300" dirty="0"/>
              <a:t>: 67% des ménages ruraux indiens n'ont pas accès à des toilettes </a:t>
            </a:r>
            <a:r>
              <a:rPr lang="fr-FR" sz="1300" dirty="0" smtClean="0"/>
              <a:t>qui fonctionnent </a:t>
            </a:r>
            <a:r>
              <a:rPr lang="fr-FR" sz="1300" dirty="0"/>
              <a:t>et par conséquent, ils </a:t>
            </a:r>
            <a:r>
              <a:rPr lang="fr-FR" sz="1300" dirty="0" smtClean="0"/>
              <a:t>défèquent </a:t>
            </a:r>
            <a:r>
              <a:rPr lang="fr-FR" sz="1300" dirty="0"/>
              <a:t>partout où ils peuvent </a:t>
            </a:r>
            <a:r>
              <a:rPr lang="fr-FR" sz="1300" dirty="0" smtClean="0"/>
              <a:t>(UNICEF 2012</a:t>
            </a:r>
            <a:r>
              <a:rPr lang="fr-FR" sz="1300" dirty="0"/>
              <a:t>).</a:t>
            </a:r>
          </a:p>
          <a:p>
            <a:pPr marL="457200" indent="-457200" algn="just">
              <a:lnSpc>
                <a:spcPct val="120000"/>
              </a:lnSpc>
              <a:spcBef>
                <a:spcPts val="600"/>
              </a:spcBef>
              <a:buFont typeface="Calibri" pitchFamily="34" charset="0"/>
              <a:buAutoNum type="arabicPeriod"/>
            </a:pPr>
            <a:r>
              <a:rPr lang="fr-FR" sz="1300" b="1" dirty="0" smtClean="0"/>
              <a:t>Plus </a:t>
            </a:r>
            <a:r>
              <a:rPr lang="fr-FR" sz="1300" b="1" dirty="0"/>
              <a:t>de téléphones portables et de téléviseurs que de WC</a:t>
            </a:r>
            <a:r>
              <a:rPr lang="fr-FR" sz="1300" dirty="0"/>
              <a:t>: 53% de la population totale de l'Inde de 1,2 milliard a un téléphone portable et 47% ont un téléviseur dans leur foyer, mais environ 50% de la population (environ 600 millions de personnes) </a:t>
            </a:r>
            <a:r>
              <a:rPr lang="fr-FR" sz="1300" dirty="0" smtClean="0"/>
              <a:t>continuent toujours de déféquer </a:t>
            </a:r>
            <a:r>
              <a:rPr lang="fr-FR" sz="1300" dirty="0"/>
              <a:t>en plein air (Recensement de 2011</a:t>
            </a:r>
            <a:r>
              <a:rPr lang="fr-FR" sz="1300" dirty="0" smtClean="0"/>
              <a:t>).</a:t>
            </a:r>
            <a:endParaRPr lang="fr-FR" sz="1300" dirty="0"/>
          </a:p>
          <a:p>
            <a:pPr marL="457200" indent="-457200" algn="just">
              <a:lnSpc>
                <a:spcPct val="120000"/>
              </a:lnSpc>
              <a:spcBef>
                <a:spcPts val="600"/>
              </a:spcBef>
              <a:buFont typeface="Calibri" pitchFamily="34" charset="0"/>
              <a:buAutoNum type="arabicPeriod"/>
            </a:pPr>
            <a:r>
              <a:rPr lang="fr-FR" sz="1300" b="1" dirty="0" smtClean="0"/>
              <a:t>Les </a:t>
            </a:r>
            <a:r>
              <a:rPr lang="fr-FR" sz="1300" b="1" dirty="0"/>
              <a:t>objectifs du gouvernement indien pour faire de l'Inde, un lieu gratuit de défécation en plein air en 2022</a:t>
            </a:r>
            <a:r>
              <a:rPr lang="fr-FR" sz="1300" dirty="0"/>
              <a:t>: Le programme </a:t>
            </a:r>
            <a:r>
              <a:rPr lang="fr-FR" sz="1300" dirty="0" smtClean="0"/>
              <a:t> «</a:t>
            </a:r>
            <a:r>
              <a:rPr lang="fr-FR" sz="1300" dirty="0" err="1"/>
              <a:t>Nirmal</a:t>
            </a:r>
            <a:r>
              <a:rPr lang="fr-FR" sz="1300" dirty="0"/>
              <a:t> </a:t>
            </a:r>
            <a:r>
              <a:rPr lang="fr-FR" sz="1300" dirty="0" err="1"/>
              <a:t>Bharat</a:t>
            </a:r>
            <a:r>
              <a:rPr lang="fr-FR" sz="1300" dirty="0"/>
              <a:t> </a:t>
            </a:r>
            <a:r>
              <a:rPr lang="fr-FR" sz="1300" dirty="0" err="1"/>
              <a:t>Abhiyan</a:t>
            </a:r>
            <a:r>
              <a:rPr lang="fr-FR" sz="1300" dirty="0"/>
              <a:t>» (Campagne Inde pur) </a:t>
            </a:r>
            <a:r>
              <a:rPr lang="fr-FR" sz="1300" dirty="0" smtClean="0"/>
              <a:t>a </a:t>
            </a:r>
            <a:r>
              <a:rPr lang="fr-FR" sz="1300" dirty="0"/>
              <a:t>été lancé en 2012.</a:t>
            </a:r>
          </a:p>
          <a:p>
            <a:pPr marL="457200" indent="-457200" algn="just">
              <a:lnSpc>
                <a:spcPct val="120000"/>
              </a:lnSpc>
              <a:spcBef>
                <a:spcPts val="600"/>
              </a:spcBef>
              <a:buFont typeface="Calibri" pitchFamily="34" charset="0"/>
              <a:buAutoNum type="arabicPeriod"/>
            </a:pPr>
            <a:r>
              <a:rPr lang="fr-FR" sz="1300" b="1" dirty="0" smtClean="0"/>
              <a:t>Le développement du </a:t>
            </a:r>
            <a:r>
              <a:rPr lang="fr-FR" sz="1300" b="1" dirty="0"/>
              <a:t>marché de la «construction de toilettes» et </a:t>
            </a:r>
            <a:r>
              <a:rPr lang="fr-FR" sz="1300" b="1" dirty="0" smtClean="0"/>
              <a:t>de la «construction </a:t>
            </a:r>
            <a:r>
              <a:rPr lang="fr-FR" sz="1300" b="1" dirty="0"/>
              <a:t>de l'assainissement»</a:t>
            </a:r>
            <a:r>
              <a:rPr lang="fr-FR" sz="1300" dirty="0"/>
              <a:t> </a:t>
            </a:r>
            <a:r>
              <a:rPr lang="fr-FR" sz="1300" dirty="0" smtClean="0"/>
              <a:t>: Des mesures </a:t>
            </a:r>
            <a:r>
              <a:rPr lang="fr-FR" sz="1300" dirty="0"/>
              <a:t>incitatives pour la construction de toilettes </a:t>
            </a:r>
            <a:r>
              <a:rPr lang="fr-FR" sz="1300" dirty="0" smtClean="0"/>
              <a:t>ont été fournies </a:t>
            </a:r>
            <a:r>
              <a:rPr lang="fr-FR" sz="1300" dirty="0"/>
              <a:t>par le </a:t>
            </a:r>
            <a:r>
              <a:rPr lang="fr-FR" sz="1300" dirty="0" smtClean="0"/>
              <a:t>gouvernement. Les </a:t>
            </a:r>
            <a:r>
              <a:rPr lang="fr-FR" sz="1300" dirty="0"/>
              <a:t>grandes ONG et les institutions de micro-finance (IMF) sont très </a:t>
            </a:r>
            <a:r>
              <a:rPr lang="fr-FR" sz="1300" dirty="0" smtClean="0"/>
              <a:t>actives </a:t>
            </a:r>
            <a:r>
              <a:rPr lang="fr-FR" sz="1300" dirty="0"/>
              <a:t>en tant que prestataires de services.</a:t>
            </a:r>
          </a:p>
          <a:p>
            <a:pPr marL="457200" indent="-457200" algn="just">
              <a:lnSpc>
                <a:spcPct val="120000"/>
              </a:lnSpc>
              <a:spcBef>
                <a:spcPts val="600"/>
              </a:spcBef>
              <a:buFont typeface="Calibri" pitchFamily="34" charset="0"/>
              <a:buAutoNum type="arabicPeriod"/>
            </a:pPr>
            <a:r>
              <a:rPr lang="fr-FR" sz="1300" b="1" dirty="0" smtClean="0"/>
              <a:t>La </a:t>
            </a:r>
            <a:r>
              <a:rPr lang="fr-FR" sz="1300" b="1" dirty="0"/>
              <a:t>société civile est également impliqué</a:t>
            </a:r>
            <a:r>
              <a:rPr lang="fr-FR" sz="1300" dirty="0"/>
              <a:t>: </a:t>
            </a:r>
            <a:r>
              <a:rPr lang="fr-FR" sz="1300" dirty="0" err="1"/>
              <a:t>Friend</a:t>
            </a:r>
            <a:r>
              <a:rPr lang="fr-FR" sz="1300" dirty="0"/>
              <a:t> in </a:t>
            </a:r>
            <a:r>
              <a:rPr lang="fr-FR" sz="1300" dirty="0" err="1"/>
              <a:t>Need</a:t>
            </a:r>
            <a:r>
              <a:rPr lang="fr-FR" sz="1300" dirty="0"/>
              <a:t> (Inde) et l'Association Un Ami (France) ont été fondés par </a:t>
            </a:r>
            <a:r>
              <a:rPr lang="fr-FR" sz="1300" dirty="0" smtClean="0"/>
              <a:t>une universitaire, afin </a:t>
            </a:r>
            <a:r>
              <a:rPr lang="fr-FR" sz="1300" dirty="0"/>
              <a:t>de sensibiliser et de mobiliser les communautés d'étudiants et universitaires pour étudier le défi de la réalisation de la couverture </a:t>
            </a:r>
            <a:r>
              <a:rPr lang="fr-FR" sz="1300" dirty="0" smtClean="0"/>
              <a:t>complète de l'assainissement, </a:t>
            </a:r>
            <a:r>
              <a:rPr lang="fr-FR" sz="1300" dirty="0"/>
              <a:t>dans l'Inde rurale à travers la </a:t>
            </a:r>
            <a:r>
              <a:rPr lang="fr-FR" sz="1300" dirty="0" smtClean="0"/>
              <a:t>recherche et l’action à </a:t>
            </a:r>
            <a:r>
              <a:rPr lang="fr-FR" sz="1300" dirty="0" err="1" smtClean="0"/>
              <a:t>Kameshwaram</a:t>
            </a:r>
            <a:r>
              <a:rPr lang="fr-FR" sz="1300" dirty="0"/>
              <a:t>.</a:t>
            </a:r>
          </a:p>
          <a:p>
            <a:pPr marL="457200" indent="-457200" algn="just">
              <a:lnSpc>
                <a:spcPct val="120000"/>
              </a:lnSpc>
              <a:spcBef>
                <a:spcPts val="600"/>
              </a:spcBef>
              <a:buFont typeface="Calibri" pitchFamily="34" charset="0"/>
              <a:buAutoNum type="arabicPeriod"/>
            </a:pPr>
            <a:r>
              <a:rPr lang="fr-FR" sz="1300" b="1" dirty="0" smtClean="0"/>
              <a:t>En </a:t>
            </a:r>
            <a:r>
              <a:rPr lang="fr-FR" sz="1300" b="1" dirty="0"/>
              <a:t>plus de l'absence de toilettes, il </a:t>
            </a:r>
            <a:r>
              <a:rPr lang="fr-FR" sz="1300" b="1" dirty="0" smtClean="0"/>
              <a:t>y a </a:t>
            </a:r>
            <a:r>
              <a:rPr lang="fr-FR" sz="1300" b="1" dirty="0"/>
              <a:t>des centaines de toilettes abandonnées en Inde</a:t>
            </a:r>
            <a:r>
              <a:rPr lang="fr-FR" sz="1300" dirty="0"/>
              <a:t>: Par exemple, </a:t>
            </a:r>
            <a:r>
              <a:rPr lang="fr-FR" sz="1300" dirty="0" err="1"/>
              <a:t>Friend</a:t>
            </a:r>
            <a:r>
              <a:rPr lang="fr-FR" sz="1300" dirty="0"/>
              <a:t> in </a:t>
            </a:r>
            <a:r>
              <a:rPr lang="fr-FR" sz="1300" dirty="0" err="1"/>
              <a:t>Need</a:t>
            </a:r>
            <a:r>
              <a:rPr lang="fr-FR" sz="1300" dirty="0"/>
              <a:t> (FIN) a recueilli des fonds pour la construction de toilettes dans </a:t>
            </a:r>
            <a:r>
              <a:rPr lang="fr-FR" sz="1300" dirty="0" err="1"/>
              <a:t>Kameshwaram</a:t>
            </a:r>
            <a:r>
              <a:rPr lang="fr-FR" sz="1300" dirty="0"/>
              <a:t> à la suite du tsunami de Décembre 2004. Les principaux sponsors étaient l'UNICEF et WATER AID. D'autres grandes ONG ont construit des toilettes. En raison de la mauvaise construction et le manque d'accompagnement adéquates, 60% de ces toilettes sont dans le besoin de réparation et de mensonge abandonné.</a:t>
            </a:r>
          </a:p>
          <a:p>
            <a:pPr marL="457200" indent="-457200" algn="just">
              <a:lnSpc>
                <a:spcPct val="120000"/>
              </a:lnSpc>
              <a:spcBef>
                <a:spcPts val="600"/>
              </a:spcBef>
              <a:buFont typeface="Calibri" pitchFamily="34" charset="0"/>
              <a:buAutoNum type="arabicPeriod"/>
            </a:pPr>
            <a:r>
              <a:rPr lang="fr-FR" sz="1300" b="1" u="sng" dirty="0" smtClean="0"/>
              <a:t>Les </a:t>
            </a:r>
            <a:r>
              <a:rPr lang="fr-FR" sz="1300" b="1" u="sng" dirty="0"/>
              <a:t>toilettes peuvent être utilisés comme un instrument pour l'autonomisation et le développement</a:t>
            </a:r>
            <a:r>
              <a:rPr lang="fr-FR" sz="1300" dirty="0"/>
              <a:t>: L'accès à une toilette fonctionnelle permet aux femmes et les lecteurs d'assainissement peuvent être utilisés pour initier la gestion des déchets et le changement de comportement en matière d'hygiène.</a:t>
            </a:r>
            <a:endParaRPr lang="en-GB" sz="1300" dirty="0" smtClean="0"/>
          </a:p>
        </p:txBody>
      </p:sp>
    </p:spTree>
    <p:extLst>
      <p:ext uri="{BB962C8B-B14F-4D97-AF65-F5344CB8AC3E}">
        <p14:creationId xmlns:p14="http://schemas.microsoft.com/office/powerpoint/2010/main" xmlns="" val="474435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91127" y="152400"/>
            <a:ext cx="7239000" cy="1020762"/>
          </a:xfrm>
          <a:gradFill rotWithShape="1">
            <a:gsLst>
              <a:gs pos="0">
                <a:srgbClr val="FFFFB9"/>
              </a:gs>
              <a:gs pos="50000">
                <a:schemeClr val="bg1"/>
              </a:gs>
              <a:gs pos="100000">
                <a:srgbClr val="FFFFB9"/>
              </a:gs>
            </a:gsLst>
            <a:lin ang="5400000" scaled="1"/>
          </a:gradFill>
        </p:spPr>
        <p:txBody>
          <a:bodyPr>
            <a:normAutofit fontScale="90000"/>
          </a:bodyPr>
          <a:lstStyle/>
          <a:p>
            <a:pPr>
              <a:defRPr/>
            </a:pPr>
            <a:r>
              <a:rPr lang="fr-FR" sz="2400" b="1" dirty="0">
                <a:solidFill>
                  <a:srgbClr val="800000"/>
                </a:solidFill>
              </a:rPr>
              <a:t>De 2005 à 2008 </a:t>
            </a:r>
            <a:r>
              <a:rPr lang="fr-FR" sz="2400" b="1" dirty="0" smtClean="0">
                <a:solidFill>
                  <a:srgbClr val="800000"/>
                </a:solidFill>
              </a:rPr>
              <a:t>– l’Association Un ami a essentiellement </a:t>
            </a:r>
            <a:r>
              <a:rPr lang="fr-FR" sz="2400" b="1" dirty="0">
                <a:solidFill>
                  <a:srgbClr val="800000"/>
                </a:solidFill>
              </a:rPr>
              <a:t>agi comme un collecteur de fonds pour d'autres ONG pour </a:t>
            </a:r>
            <a:r>
              <a:rPr lang="fr-FR" sz="2400" b="1" dirty="0" smtClean="0">
                <a:solidFill>
                  <a:srgbClr val="800000"/>
                </a:solidFill>
              </a:rPr>
              <a:t>la mise en </a:t>
            </a:r>
            <a:r>
              <a:rPr lang="fr-FR" sz="2400" b="1" dirty="0">
                <a:solidFill>
                  <a:srgbClr val="800000"/>
                </a:solidFill>
              </a:rPr>
              <a:t>œuvre des projets de développement</a:t>
            </a:r>
            <a:endParaRPr lang="en-GB" sz="2000" dirty="0">
              <a:solidFill>
                <a:srgbClr val="800000"/>
              </a:solidFill>
            </a:endParaRPr>
          </a:p>
        </p:txBody>
      </p:sp>
      <p:sp>
        <p:nvSpPr>
          <p:cNvPr id="22531" name="Rectangle 3"/>
          <p:cNvSpPr>
            <a:spLocks noChangeArrowheads="1"/>
          </p:cNvSpPr>
          <p:nvPr/>
        </p:nvSpPr>
        <p:spPr bwMode="auto">
          <a:xfrm>
            <a:off x="152400" y="1268817"/>
            <a:ext cx="3554413" cy="1323439"/>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algn="ctr"/>
            <a:r>
              <a:rPr lang="fr-FR" sz="2000" b="1" dirty="0">
                <a:solidFill>
                  <a:srgbClr val="FF0000"/>
                </a:solidFill>
                <a:cs typeface="Arial" charset="0"/>
              </a:rPr>
              <a:t>Les fonds des donateurs issus de familles en France (principalement), en Europe, en Inde et aux Etats-Unis</a:t>
            </a:r>
            <a:endParaRPr lang="en-GB" sz="2000" b="1" dirty="0">
              <a:cs typeface="Arial" charset="0"/>
            </a:endParaRPr>
          </a:p>
        </p:txBody>
      </p:sp>
      <p:sp>
        <p:nvSpPr>
          <p:cNvPr id="22532" name="Line 4"/>
          <p:cNvSpPr>
            <a:spLocks noChangeShapeType="1"/>
          </p:cNvSpPr>
          <p:nvPr/>
        </p:nvSpPr>
        <p:spPr bwMode="auto">
          <a:xfrm>
            <a:off x="1143000" y="2572437"/>
            <a:ext cx="431800" cy="5016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22533" name="Rectangle 5"/>
          <p:cNvSpPr>
            <a:spLocks noChangeArrowheads="1"/>
          </p:cNvSpPr>
          <p:nvPr/>
        </p:nvSpPr>
        <p:spPr bwMode="auto">
          <a:xfrm>
            <a:off x="577056" y="3050553"/>
            <a:ext cx="2951164" cy="584775"/>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algn="ctr"/>
            <a:r>
              <a:rPr lang="fr-FR" sz="1600" b="1" dirty="0" smtClean="0">
                <a:cs typeface="Arial" charset="0"/>
              </a:rPr>
              <a:t>Utilisation d'étudiants bénévoles français</a:t>
            </a:r>
            <a:endParaRPr lang="fr-FR" sz="1600" b="1" dirty="0">
              <a:cs typeface="Arial" charset="0"/>
            </a:endParaRPr>
          </a:p>
        </p:txBody>
      </p:sp>
      <p:sp>
        <p:nvSpPr>
          <p:cNvPr id="22534" name="Line 6"/>
          <p:cNvSpPr>
            <a:spLocks noChangeShapeType="1"/>
          </p:cNvSpPr>
          <p:nvPr/>
        </p:nvSpPr>
        <p:spPr bwMode="auto">
          <a:xfrm>
            <a:off x="1905033" y="3635328"/>
            <a:ext cx="431800" cy="6492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22536" name="AutoShape 8"/>
          <p:cNvSpPr>
            <a:spLocks noChangeArrowheads="1"/>
          </p:cNvSpPr>
          <p:nvPr/>
        </p:nvSpPr>
        <p:spPr bwMode="auto">
          <a:xfrm rot="-1368799">
            <a:off x="3654425" y="5187950"/>
            <a:ext cx="633413" cy="368300"/>
          </a:xfrm>
          <a:custGeom>
            <a:avLst/>
            <a:gdLst>
              <a:gd name="T0" fmla="*/ 13930981 w 21600"/>
              <a:gd name="T1" fmla="*/ 0 h 21600"/>
              <a:gd name="T2" fmla="*/ 0 w 21600"/>
              <a:gd name="T3" fmla="*/ 3139928 h 21600"/>
              <a:gd name="T4" fmla="*/ 13930981 w 21600"/>
              <a:gd name="T5" fmla="*/ 6279856 h 21600"/>
              <a:gd name="T6" fmla="*/ 18574631 w 21600"/>
              <a:gd name="T7" fmla="*/ 313992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6FEAE"/>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2537" name="Text Box 9"/>
          <p:cNvSpPr txBox="1">
            <a:spLocks noChangeArrowheads="1"/>
          </p:cNvSpPr>
          <p:nvPr/>
        </p:nvSpPr>
        <p:spPr bwMode="auto">
          <a:xfrm>
            <a:off x="4284663" y="4365625"/>
            <a:ext cx="2305050" cy="1625600"/>
          </a:xfrm>
          <a:prstGeom prst="rect">
            <a:avLst/>
          </a:prstGeom>
          <a:solidFill>
            <a:srgbClr val="EAFFC5"/>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b="1" dirty="0">
                <a:solidFill>
                  <a:srgbClr val="FF0000"/>
                </a:solidFill>
                <a:cs typeface="Arial" charset="0"/>
              </a:rPr>
              <a:t>Donner les fonds aux ONG locales actives dans la construction de toilettes</a:t>
            </a:r>
            <a:endParaRPr lang="en-GB" sz="2000" b="1" dirty="0">
              <a:solidFill>
                <a:srgbClr val="FF0000"/>
              </a:solidFill>
              <a:cs typeface="Arial" charset="0"/>
            </a:endParaRPr>
          </a:p>
        </p:txBody>
      </p:sp>
      <p:sp>
        <p:nvSpPr>
          <p:cNvPr id="22539" name="AutoShape 11"/>
          <p:cNvSpPr>
            <a:spLocks/>
          </p:cNvSpPr>
          <p:nvPr/>
        </p:nvSpPr>
        <p:spPr bwMode="auto">
          <a:xfrm>
            <a:off x="6372225" y="1844675"/>
            <a:ext cx="720725" cy="4824413"/>
          </a:xfrm>
          <a:prstGeom prst="rightBrace">
            <a:avLst>
              <a:gd name="adj1" fmla="val 55782"/>
              <a:gd name="adj2" fmla="val 50000"/>
            </a:avLst>
          </a:prstGeom>
          <a:noFill/>
          <a:ln w="381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cs typeface="Arial" charset="0"/>
            </a:endParaRPr>
          </a:p>
        </p:txBody>
      </p:sp>
      <p:sp>
        <p:nvSpPr>
          <p:cNvPr id="3084" name="Text Box 12"/>
          <p:cNvSpPr txBox="1">
            <a:spLocks noChangeArrowheads="1"/>
          </p:cNvSpPr>
          <p:nvPr/>
        </p:nvSpPr>
        <p:spPr bwMode="auto">
          <a:xfrm>
            <a:off x="7092950" y="891680"/>
            <a:ext cx="1974850" cy="5755422"/>
          </a:xfrm>
          <a:prstGeom prst="rect">
            <a:avLst/>
          </a:prstGeom>
          <a:gradFill rotWithShape="1">
            <a:gsLst>
              <a:gs pos="0">
                <a:schemeClr val="folHlink"/>
              </a:gs>
              <a:gs pos="50000">
                <a:srgbClr val="FFFFCC"/>
              </a:gs>
              <a:gs pos="100000">
                <a:schemeClr val="fo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316038" indent="-342900">
              <a:defRPr>
                <a:solidFill>
                  <a:schemeClr val="tx1"/>
                </a:solidFill>
                <a:latin typeface="Arial" charset="0"/>
                <a:cs typeface="Arial" charset="0"/>
              </a:defRPr>
            </a:lvl3pPr>
            <a:lvl4pPr marL="1838325" indent="-342900">
              <a:defRPr>
                <a:solidFill>
                  <a:schemeClr val="tx1"/>
                </a:solidFill>
                <a:latin typeface="Arial" charset="0"/>
                <a:cs typeface="Arial" charset="0"/>
              </a:defRPr>
            </a:lvl4pPr>
            <a:lvl5pPr marL="2360613" indent="-342900">
              <a:defRPr>
                <a:solidFill>
                  <a:schemeClr val="tx1"/>
                </a:solidFill>
                <a:latin typeface="Arial" charset="0"/>
                <a:cs typeface="Arial" charset="0"/>
              </a:defRPr>
            </a:lvl5pPr>
            <a:lvl6pPr marL="2817813" indent="-342900" fontAlgn="base">
              <a:spcBef>
                <a:spcPct val="0"/>
              </a:spcBef>
              <a:spcAft>
                <a:spcPct val="0"/>
              </a:spcAft>
              <a:defRPr>
                <a:solidFill>
                  <a:schemeClr val="tx1"/>
                </a:solidFill>
                <a:latin typeface="Arial" charset="0"/>
                <a:cs typeface="Arial" charset="0"/>
              </a:defRPr>
            </a:lvl6pPr>
            <a:lvl7pPr marL="3275013" indent="-342900" fontAlgn="base">
              <a:spcBef>
                <a:spcPct val="0"/>
              </a:spcBef>
              <a:spcAft>
                <a:spcPct val="0"/>
              </a:spcAft>
              <a:defRPr>
                <a:solidFill>
                  <a:schemeClr val="tx1"/>
                </a:solidFill>
                <a:latin typeface="Arial" charset="0"/>
                <a:cs typeface="Arial" charset="0"/>
              </a:defRPr>
            </a:lvl7pPr>
            <a:lvl8pPr marL="3732213" indent="-342900" fontAlgn="base">
              <a:spcBef>
                <a:spcPct val="0"/>
              </a:spcBef>
              <a:spcAft>
                <a:spcPct val="0"/>
              </a:spcAft>
              <a:defRPr>
                <a:solidFill>
                  <a:schemeClr val="tx1"/>
                </a:solidFill>
                <a:latin typeface="Arial" charset="0"/>
                <a:cs typeface="Arial" charset="0"/>
              </a:defRPr>
            </a:lvl8pPr>
            <a:lvl9pPr marL="4189413" indent="-342900" fontAlgn="base">
              <a:spcBef>
                <a:spcPct val="0"/>
              </a:spcBef>
              <a:spcAft>
                <a:spcPct val="0"/>
              </a:spcAft>
              <a:defRPr>
                <a:solidFill>
                  <a:schemeClr val="tx1"/>
                </a:solidFill>
                <a:latin typeface="Arial" charset="0"/>
                <a:cs typeface="Arial" charset="0"/>
              </a:defRPr>
            </a:lvl9pPr>
          </a:lstStyle>
          <a:p>
            <a:pPr>
              <a:defRPr/>
            </a:pPr>
            <a:r>
              <a:rPr lang="en-US" sz="1600" b="1" dirty="0" err="1"/>
              <a:t>Enseignements</a:t>
            </a:r>
            <a:r>
              <a:rPr lang="en-US" sz="1600" b="1" dirty="0"/>
              <a:t> </a:t>
            </a:r>
            <a:r>
              <a:rPr lang="en-US" sz="1600" b="1" dirty="0" err="1"/>
              <a:t>tirés</a:t>
            </a:r>
            <a:endParaRPr lang="en-US" sz="1600" b="1" dirty="0" smtClean="0"/>
          </a:p>
          <a:p>
            <a:pPr>
              <a:buFontTx/>
              <a:buAutoNum type="arabicPeriod"/>
              <a:defRPr/>
            </a:pPr>
            <a:r>
              <a:rPr lang="en-US" sz="1600" dirty="0" smtClean="0"/>
              <a:t> </a:t>
            </a:r>
            <a:r>
              <a:rPr lang="fr-FR" sz="1600" dirty="0"/>
              <a:t>La plupart des ONG construisant des toilettes </a:t>
            </a:r>
            <a:r>
              <a:rPr lang="fr-FR" sz="1600" dirty="0" smtClean="0"/>
              <a:t>négligent la </a:t>
            </a:r>
            <a:r>
              <a:rPr lang="fr-FR" sz="1600" dirty="0"/>
              <a:t>qualité de la maintenance et </a:t>
            </a:r>
            <a:r>
              <a:rPr lang="fr-FR" sz="1600" dirty="0" smtClean="0"/>
              <a:t>l'efficacité des </a:t>
            </a:r>
            <a:r>
              <a:rPr lang="fr-FR" sz="1600" dirty="0"/>
              <a:t>toilettes</a:t>
            </a:r>
            <a:r>
              <a:rPr lang="fr-FR" sz="1600" dirty="0" smtClean="0"/>
              <a:t>.</a:t>
            </a:r>
            <a:endParaRPr lang="en-US" sz="1600" dirty="0" smtClean="0"/>
          </a:p>
          <a:p>
            <a:pPr>
              <a:buFontTx/>
              <a:buAutoNum type="arabicPeriod"/>
              <a:defRPr/>
            </a:pPr>
            <a:r>
              <a:rPr lang="en-US" sz="1600" dirty="0" smtClean="0"/>
              <a:t> </a:t>
            </a:r>
            <a:r>
              <a:rPr lang="fr-FR" sz="1600" dirty="0" smtClean="0"/>
              <a:t>Pour </a:t>
            </a:r>
            <a:r>
              <a:rPr lang="fr-FR" sz="1600" dirty="0"/>
              <a:t>corriger ces erreurs, il est nécessaire de travailler plus étroitement avec les </a:t>
            </a:r>
            <a:r>
              <a:rPr lang="fr-FR" sz="1600" dirty="0" smtClean="0"/>
              <a:t>ONG locales </a:t>
            </a:r>
            <a:r>
              <a:rPr lang="fr-FR" sz="1600" dirty="0"/>
              <a:t>du début à la fin.</a:t>
            </a:r>
            <a:endParaRPr lang="en-US" sz="1600" dirty="0" smtClean="0"/>
          </a:p>
          <a:p>
            <a:pPr>
              <a:buFontTx/>
              <a:buAutoNum type="arabicPeriod"/>
              <a:defRPr/>
            </a:pPr>
            <a:r>
              <a:rPr lang="en-US" sz="1600" dirty="0" smtClean="0"/>
              <a:t> </a:t>
            </a:r>
            <a:r>
              <a:rPr lang="fr-FR" sz="1600" dirty="0"/>
              <a:t>Pour cela nous avons besoin de personnel local.</a:t>
            </a:r>
            <a:endParaRPr lang="en-US" sz="1600" dirty="0" smtClean="0"/>
          </a:p>
          <a:p>
            <a:pPr>
              <a:buFontTx/>
              <a:buAutoNum type="arabicPeriod"/>
              <a:defRPr/>
            </a:pPr>
            <a:r>
              <a:rPr lang="en-US" sz="1600" dirty="0" smtClean="0"/>
              <a:t> </a:t>
            </a:r>
            <a:r>
              <a:rPr lang="fr-FR" sz="1600" dirty="0"/>
              <a:t>Embauche d'un employé à temps partiel et d'un à temps plein.</a:t>
            </a:r>
            <a:endParaRPr lang="fr-FR" sz="1600" dirty="0" smtClean="0"/>
          </a:p>
        </p:txBody>
      </p:sp>
      <p:sp>
        <p:nvSpPr>
          <p:cNvPr id="22541" name="AutoShape 13"/>
          <p:cNvSpPr>
            <a:spLocks noChangeArrowheads="1"/>
          </p:cNvSpPr>
          <p:nvPr/>
        </p:nvSpPr>
        <p:spPr bwMode="auto">
          <a:xfrm rot="2851730">
            <a:off x="3567907" y="3293269"/>
            <a:ext cx="2449512" cy="368300"/>
          </a:xfrm>
          <a:custGeom>
            <a:avLst/>
            <a:gdLst>
              <a:gd name="T0" fmla="*/ 208337119 w 21600"/>
              <a:gd name="T1" fmla="*/ 0 h 21600"/>
              <a:gd name="T2" fmla="*/ 0 w 21600"/>
              <a:gd name="T3" fmla="*/ 3139928 h 21600"/>
              <a:gd name="T4" fmla="*/ 208337119 w 21600"/>
              <a:gd name="T5" fmla="*/ 6279856 h 21600"/>
              <a:gd name="T6" fmla="*/ 277782826 w 21600"/>
              <a:gd name="T7" fmla="*/ 313992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6FEAE"/>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14" name="Text Box 10"/>
          <p:cNvSpPr txBox="1">
            <a:spLocks noChangeArrowheads="1"/>
          </p:cNvSpPr>
          <p:nvPr/>
        </p:nvSpPr>
        <p:spPr bwMode="auto">
          <a:xfrm>
            <a:off x="468313" y="4284616"/>
            <a:ext cx="3168650" cy="2446824"/>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40000"/>
              </a:spcBef>
              <a:buFontTx/>
              <a:buAutoNum type="arabicPeriod"/>
            </a:pPr>
            <a:r>
              <a:rPr lang="fr-FR" sz="1500" b="1" dirty="0" smtClean="0">
                <a:cs typeface="Arial" charset="0"/>
              </a:rPr>
              <a:t>Effectuer des recherches;</a:t>
            </a:r>
            <a:endParaRPr lang="fr-FR" sz="1500" b="1" dirty="0">
              <a:cs typeface="Arial" charset="0"/>
            </a:endParaRPr>
          </a:p>
          <a:p>
            <a:pPr eaLnBrk="1" hangingPunct="1">
              <a:spcBef>
                <a:spcPct val="40000"/>
              </a:spcBef>
              <a:buFontTx/>
              <a:buAutoNum type="arabicPeriod"/>
            </a:pPr>
            <a:r>
              <a:rPr lang="fr-FR" sz="1500" b="1" dirty="0">
                <a:cs typeface="Arial" charset="0"/>
              </a:rPr>
              <a:t>Formuler des propositions de projets;</a:t>
            </a:r>
          </a:p>
          <a:p>
            <a:pPr eaLnBrk="1" hangingPunct="1">
              <a:spcBef>
                <a:spcPct val="40000"/>
              </a:spcBef>
              <a:buFontTx/>
              <a:buAutoNum type="arabicPeriod"/>
            </a:pPr>
            <a:r>
              <a:rPr lang="fr-FR" sz="1500" b="1" dirty="0" smtClean="0">
                <a:cs typeface="Arial" charset="0"/>
              </a:rPr>
              <a:t>Les soumettre </a:t>
            </a:r>
            <a:r>
              <a:rPr lang="fr-FR" sz="1500" b="1" dirty="0">
                <a:cs typeface="Arial" charset="0"/>
              </a:rPr>
              <a:t>à des organismes locaux, nationaux et internationaux de financement.</a:t>
            </a:r>
          </a:p>
          <a:p>
            <a:pPr eaLnBrk="1" hangingPunct="1">
              <a:spcBef>
                <a:spcPct val="40000"/>
              </a:spcBef>
              <a:buFontTx/>
              <a:buAutoNum type="arabicPeriod"/>
            </a:pPr>
            <a:r>
              <a:rPr lang="fr-FR" sz="1500" b="1" dirty="0">
                <a:cs typeface="Arial" charset="0"/>
              </a:rPr>
              <a:t>Générer des fonds auprès d'organismes publics.</a:t>
            </a:r>
            <a:endParaRPr lang="fr-FR" sz="1500" dirty="0">
              <a:cs typeface="Arial" charset="0"/>
            </a:endParaRPr>
          </a:p>
        </p:txBody>
      </p:sp>
    </p:spTree>
    <p:extLst>
      <p:ext uri="{BB962C8B-B14F-4D97-AF65-F5344CB8AC3E}">
        <p14:creationId xmlns:p14="http://schemas.microsoft.com/office/powerpoint/2010/main" xmlns="" val="3230311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47687" y="115888"/>
            <a:ext cx="8766125" cy="950912"/>
          </a:xfrm>
          <a:gradFill rotWithShape="1">
            <a:gsLst>
              <a:gs pos="0">
                <a:srgbClr val="FFFFB9"/>
              </a:gs>
              <a:gs pos="50000">
                <a:schemeClr val="bg1"/>
              </a:gs>
              <a:gs pos="100000">
                <a:srgbClr val="FFFFB9"/>
              </a:gs>
            </a:gsLst>
            <a:lin ang="5400000" scaled="1"/>
          </a:gradFill>
        </p:spPr>
        <p:txBody>
          <a:bodyPr>
            <a:normAutofit fontScale="90000"/>
          </a:bodyPr>
          <a:lstStyle/>
          <a:p>
            <a:pPr>
              <a:defRPr/>
            </a:pPr>
            <a:r>
              <a:rPr lang="fr-FR" sz="2400" dirty="0">
                <a:solidFill>
                  <a:srgbClr val="800000"/>
                </a:solidFill>
              </a:rPr>
              <a:t>Puis, en </a:t>
            </a:r>
            <a:r>
              <a:rPr lang="fr-FR" sz="2400" dirty="0" smtClean="0">
                <a:solidFill>
                  <a:srgbClr val="800000"/>
                </a:solidFill>
              </a:rPr>
              <a:t>2009-2010, l’Association « Un ami » a commencé, par elle-même, </a:t>
            </a:r>
            <a:r>
              <a:rPr lang="fr-FR" sz="2400" dirty="0">
                <a:solidFill>
                  <a:srgbClr val="800000"/>
                </a:solidFill>
              </a:rPr>
              <a:t>à explorer les moyens de mettre en œuvre des projets de </a:t>
            </a:r>
            <a:r>
              <a:rPr lang="fr-FR" sz="2400" dirty="0" smtClean="0">
                <a:solidFill>
                  <a:srgbClr val="800000"/>
                </a:solidFill>
              </a:rPr>
              <a:t>développement.</a:t>
            </a:r>
            <a:endParaRPr lang="en-GB" sz="2800" dirty="0">
              <a:solidFill>
                <a:srgbClr val="800000"/>
              </a:solidFill>
            </a:endParaRPr>
          </a:p>
        </p:txBody>
      </p:sp>
      <p:sp>
        <p:nvSpPr>
          <p:cNvPr id="23556" name="Line 4"/>
          <p:cNvSpPr>
            <a:spLocks noChangeShapeType="1"/>
          </p:cNvSpPr>
          <p:nvPr/>
        </p:nvSpPr>
        <p:spPr bwMode="auto">
          <a:xfrm flipH="1">
            <a:off x="2627313" y="2781300"/>
            <a:ext cx="793750" cy="863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23558" name="AutoShape 6"/>
          <p:cNvSpPr>
            <a:spLocks noChangeArrowheads="1"/>
          </p:cNvSpPr>
          <p:nvPr/>
        </p:nvSpPr>
        <p:spPr bwMode="auto">
          <a:xfrm rot="5400000">
            <a:off x="1054893" y="4498182"/>
            <a:ext cx="633413" cy="368300"/>
          </a:xfrm>
          <a:custGeom>
            <a:avLst/>
            <a:gdLst>
              <a:gd name="T0" fmla="*/ 13930981 w 21600"/>
              <a:gd name="T1" fmla="*/ 0 h 21600"/>
              <a:gd name="T2" fmla="*/ 0 w 21600"/>
              <a:gd name="T3" fmla="*/ 3139928 h 21600"/>
              <a:gd name="T4" fmla="*/ 13930981 w 21600"/>
              <a:gd name="T5" fmla="*/ 6279856 h 21600"/>
              <a:gd name="T6" fmla="*/ 18574631 w 21600"/>
              <a:gd name="T7" fmla="*/ 313992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6FEAE"/>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59" name="Text Box 7"/>
          <p:cNvSpPr txBox="1">
            <a:spLocks noChangeArrowheads="1"/>
          </p:cNvSpPr>
          <p:nvPr/>
        </p:nvSpPr>
        <p:spPr bwMode="auto">
          <a:xfrm>
            <a:off x="323850" y="5013325"/>
            <a:ext cx="4933950" cy="1815882"/>
          </a:xfrm>
          <a:prstGeom prst="rect">
            <a:avLst/>
          </a:prstGeom>
          <a:solidFill>
            <a:srgbClr val="EAFFC5"/>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fr-FR" sz="1600" dirty="0" smtClean="0">
                <a:cs typeface="Arial" charset="0"/>
              </a:rPr>
              <a:t>Correction de </a:t>
            </a:r>
            <a:r>
              <a:rPr lang="fr-FR" sz="1600" dirty="0">
                <a:cs typeface="Arial" charset="0"/>
              </a:rPr>
              <a:t>toutes les erreurs commises par nos </a:t>
            </a:r>
            <a:r>
              <a:rPr lang="fr-FR" sz="1600" dirty="0" smtClean="0">
                <a:cs typeface="Arial" charset="0"/>
              </a:rPr>
              <a:t>anciennes ONG</a:t>
            </a:r>
            <a:r>
              <a:rPr lang="fr-FR" sz="1600" dirty="0">
                <a:cs typeface="Arial" charset="0"/>
              </a:rPr>
              <a:t> partenaires</a:t>
            </a:r>
            <a:r>
              <a:rPr lang="fr-FR" sz="1600" dirty="0" smtClean="0">
                <a:cs typeface="Arial" charset="0"/>
              </a:rPr>
              <a:t>, </a:t>
            </a:r>
            <a:r>
              <a:rPr lang="fr-FR" sz="1600" dirty="0">
                <a:cs typeface="Arial" charset="0"/>
              </a:rPr>
              <a:t>sauf </a:t>
            </a:r>
            <a:r>
              <a:rPr lang="fr-FR" sz="1600" dirty="0" smtClean="0">
                <a:cs typeface="Arial" charset="0"/>
              </a:rPr>
              <a:t>pour la </a:t>
            </a:r>
            <a:r>
              <a:rPr lang="fr-FR" sz="1600" dirty="0">
                <a:cs typeface="Arial" charset="0"/>
              </a:rPr>
              <a:t>réparation massive de 350 toilettes.</a:t>
            </a:r>
          </a:p>
          <a:p>
            <a:pPr eaLnBrk="1" hangingPunct="1">
              <a:buFontTx/>
              <a:buAutoNum type="arabicPeriod"/>
            </a:pPr>
            <a:r>
              <a:rPr lang="fr-FR" sz="1600" dirty="0">
                <a:cs typeface="Arial" charset="0"/>
              </a:rPr>
              <a:t>Réseaux développés au sein du village;</a:t>
            </a:r>
          </a:p>
          <a:p>
            <a:pPr eaLnBrk="1" hangingPunct="1">
              <a:buFontTx/>
              <a:buAutoNum type="arabicPeriod"/>
            </a:pPr>
            <a:r>
              <a:rPr lang="fr-FR" sz="1600" dirty="0">
                <a:cs typeface="Arial" charset="0"/>
              </a:rPr>
              <a:t>A fait une étude approfondie du village;</a:t>
            </a:r>
          </a:p>
          <a:p>
            <a:pPr eaLnBrk="1" hangingPunct="1">
              <a:buFontTx/>
              <a:buAutoNum type="arabicPeriod"/>
            </a:pPr>
            <a:r>
              <a:rPr lang="fr-FR" sz="1600" dirty="0">
                <a:cs typeface="Arial" charset="0"/>
              </a:rPr>
              <a:t>Services développés d'utilisation pour d'autres ONG.</a:t>
            </a:r>
            <a:endParaRPr lang="en-GB" b="1" dirty="0">
              <a:solidFill>
                <a:schemeClr val="accent2"/>
              </a:solidFill>
              <a:cs typeface="Arial" charset="0"/>
            </a:endParaRPr>
          </a:p>
        </p:txBody>
      </p:sp>
      <p:sp>
        <p:nvSpPr>
          <p:cNvPr id="23560" name="Line 8"/>
          <p:cNvSpPr>
            <a:spLocks noChangeShapeType="1"/>
          </p:cNvSpPr>
          <p:nvPr/>
        </p:nvSpPr>
        <p:spPr bwMode="auto">
          <a:xfrm>
            <a:off x="611188" y="2565400"/>
            <a:ext cx="647700" cy="1079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23561" name="Text Box 9"/>
          <p:cNvSpPr txBox="1">
            <a:spLocks noChangeArrowheads="1"/>
          </p:cNvSpPr>
          <p:nvPr/>
        </p:nvSpPr>
        <p:spPr bwMode="auto">
          <a:xfrm>
            <a:off x="147687" y="3644899"/>
            <a:ext cx="3848051" cy="757130"/>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40000"/>
              </a:spcBef>
              <a:buFontTx/>
              <a:buAutoNum type="arabicPeriod"/>
            </a:pPr>
            <a:r>
              <a:rPr lang="fr-FR" dirty="0">
                <a:cs typeface="Arial" charset="0"/>
              </a:rPr>
              <a:t>Embauche du personnel local</a:t>
            </a:r>
          </a:p>
          <a:p>
            <a:pPr eaLnBrk="1" hangingPunct="1">
              <a:spcBef>
                <a:spcPct val="40000"/>
              </a:spcBef>
              <a:buFontTx/>
              <a:buAutoNum type="arabicPeriod"/>
            </a:pPr>
            <a:r>
              <a:rPr lang="fr-FR" dirty="0">
                <a:cs typeface="Arial" charset="0"/>
              </a:rPr>
              <a:t>Utilisation d'étudiants français</a:t>
            </a:r>
            <a:endParaRPr lang="en-GB" dirty="0">
              <a:cs typeface="Arial" charset="0"/>
            </a:endParaRPr>
          </a:p>
        </p:txBody>
      </p:sp>
      <p:sp>
        <p:nvSpPr>
          <p:cNvPr id="4106" name="Text Box 10"/>
          <p:cNvSpPr txBox="1">
            <a:spLocks noChangeArrowheads="1"/>
          </p:cNvSpPr>
          <p:nvPr/>
        </p:nvSpPr>
        <p:spPr bwMode="auto">
          <a:xfrm>
            <a:off x="6372224" y="1066801"/>
            <a:ext cx="2695575" cy="5262979"/>
          </a:xfrm>
          <a:prstGeom prst="rect">
            <a:avLst/>
          </a:prstGeom>
          <a:gradFill rotWithShape="1">
            <a:gsLst>
              <a:gs pos="0">
                <a:schemeClr val="folHlink"/>
              </a:gs>
              <a:gs pos="50000">
                <a:srgbClr val="FFFFCC"/>
              </a:gs>
              <a:gs pos="100000">
                <a:schemeClr val="fo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fr-FR" sz="1600" b="1" dirty="0" smtClean="0"/>
              <a:t>Enseignements tirés</a:t>
            </a:r>
          </a:p>
          <a:p>
            <a:pPr>
              <a:defRPr/>
            </a:pPr>
            <a:endParaRPr lang="en-US" sz="1600" b="1" dirty="0" smtClean="0">
              <a:cs typeface="Arial" charset="0"/>
            </a:endParaRPr>
          </a:p>
          <a:p>
            <a:pPr>
              <a:buFontTx/>
              <a:buAutoNum type="arabicPeriod"/>
              <a:defRPr/>
            </a:pPr>
            <a:r>
              <a:rPr lang="fr-FR" sz="1600" dirty="0">
                <a:cs typeface="Arial" charset="0"/>
              </a:rPr>
              <a:t>Nous avons développé des capacités</a:t>
            </a:r>
            <a:r>
              <a:rPr lang="fr-FR" sz="1600" dirty="0" smtClean="0">
                <a:cs typeface="Arial" charset="0"/>
              </a:rPr>
              <a:t>!</a:t>
            </a:r>
            <a:endParaRPr lang="fr-FR" sz="1600" dirty="0">
              <a:cs typeface="Arial" charset="0"/>
            </a:endParaRPr>
          </a:p>
          <a:p>
            <a:pPr>
              <a:buFontTx/>
              <a:buAutoNum type="arabicPeriod"/>
              <a:defRPr/>
            </a:pPr>
            <a:r>
              <a:rPr lang="fr-FR" sz="1600" dirty="0" smtClean="0">
                <a:cs typeface="Arial" charset="0"/>
              </a:rPr>
              <a:t>Mais </a:t>
            </a:r>
            <a:r>
              <a:rPr lang="fr-FR" sz="1600" dirty="0">
                <a:cs typeface="Arial" charset="0"/>
              </a:rPr>
              <a:t>nous n'avons pas la masse critique de ressources financières ou humaines pour entreprendre les réparations </a:t>
            </a:r>
            <a:r>
              <a:rPr lang="fr-FR" sz="1600" dirty="0" smtClean="0">
                <a:cs typeface="Arial" charset="0"/>
              </a:rPr>
              <a:t>des </a:t>
            </a:r>
            <a:r>
              <a:rPr lang="fr-FR" sz="1600" dirty="0">
                <a:cs typeface="Arial" charset="0"/>
              </a:rPr>
              <a:t>350 toilettes </a:t>
            </a:r>
            <a:r>
              <a:rPr lang="fr-FR" sz="1600" dirty="0" smtClean="0">
                <a:cs typeface="Arial" charset="0"/>
              </a:rPr>
              <a:t>très dégradées.</a:t>
            </a:r>
            <a:endParaRPr lang="fr-FR" sz="1600" dirty="0">
              <a:cs typeface="Arial" charset="0"/>
            </a:endParaRPr>
          </a:p>
          <a:p>
            <a:pPr>
              <a:buFontTx/>
              <a:buAutoNum type="arabicPeriod"/>
              <a:defRPr/>
            </a:pPr>
            <a:r>
              <a:rPr lang="fr-FR" sz="1600" dirty="0">
                <a:cs typeface="Arial" charset="0"/>
              </a:rPr>
              <a:t>Il </a:t>
            </a:r>
            <a:r>
              <a:rPr lang="fr-FR" sz="1600" dirty="0" smtClean="0">
                <a:cs typeface="Arial" charset="0"/>
              </a:rPr>
              <a:t>y a </a:t>
            </a:r>
            <a:r>
              <a:rPr lang="fr-FR" sz="1600" dirty="0">
                <a:cs typeface="Arial" charset="0"/>
              </a:rPr>
              <a:t>une </a:t>
            </a:r>
            <a:r>
              <a:rPr lang="fr-FR" sz="1600" dirty="0" smtClean="0">
                <a:cs typeface="Arial" charset="0"/>
              </a:rPr>
              <a:t>énorme blocage </a:t>
            </a:r>
            <a:r>
              <a:rPr lang="fr-FR" sz="1600" dirty="0">
                <a:cs typeface="Arial" charset="0"/>
              </a:rPr>
              <a:t>socio-culturel </a:t>
            </a:r>
            <a:r>
              <a:rPr lang="fr-FR" sz="1600" dirty="0" smtClean="0">
                <a:cs typeface="Arial" charset="0"/>
              </a:rPr>
              <a:t>contre le travail dans le domaine des </a:t>
            </a:r>
            <a:r>
              <a:rPr lang="fr-FR" sz="1600" dirty="0">
                <a:cs typeface="Arial" charset="0"/>
              </a:rPr>
              <a:t>déchets et d</a:t>
            </a:r>
            <a:r>
              <a:rPr lang="fr-FR" sz="1600" dirty="0" smtClean="0">
                <a:cs typeface="Arial" charset="0"/>
              </a:rPr>
              <a:t>es toilettes</a:t>
            </a:r>
            <a:r>
              <a:rPr lang="fr-FR" sz="1600" dirty="0">
                <a:cs typeface="Arial" charset="0"/>
              </a:rPr>
              <a:t>.</a:t>
            </a:r>
          </a:p>
          <a:p>
            <a:pPr>
              <a:buFontTx/>
              <a:buAutoNum type="arabicPeriod"/>
              <a:defRPr/>
            </a:pPr>
            <a:r>
              <a:rPr lang="fr-FR" sz="1600" dirty="0" smtClean="0">
                <a:cs typeface="Arial" charset="0"/>
              </a:rPr>
              <a:t>Les </a:t>
            </a:r>
            <a:r>
              <a:rPr lang="fr-FR" sz="1600" dirty="0">
                <a:cs typeface="Arial" charset="0"/>
              </a:rPr>
              <a:t>ménages ont pris l'habitude de faire tout gratuitement. Personne ne veut payer pour rien.</a:t>
            </a:r>
            <a:endParaRPr lang="fr-FR" sz="1600" dirty="0" smtClean="0">
              <a:cs typeface="Arial" charset="0"/>
            </a:endParaRPr>
          </a:p>
        </p:txBody>
      </p:sp>
      <p:sp>
        <p:nvSpPr>
          <p:cNvPr id="23564" name="Text Box 12"/>
          <p:cNvSpPr txBox="1">
            <a:spLocks noChangeArrowheads="1"/>
          </p:cNvSpPr>
          <p:nvPr/>
        </p:nvSpPr>
        <p:spPr bwMode="auto">
          <a:xfrm>
            <a:off x="3456414" y="1143000"/>
            <a:ext cx="2879725" cy="2031325"/>
          </a:xfrm>
          <a:prstGeom prst="rect">
            <a:avLst/>
          </a:prstGeom>
          <a:solidFill>
            <a:srgbClr val="FFFFB9"/>
          </a:solidFill>
          <a:ln w="9525">
            <a:solidFill>
              <a:schemeClr val="tx1"/>
            </a:solidFill>
            <a:miter lim="800000"/>
            <a:headEnd/>
            <a:tailEnd/>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smtClean="0">
                <a:solidFill>
                  <a:srgbClr val="FF0000"/>
                </a:solidFill>
                <a:cs typeface="Arial" charset="0"/>
              </a:rPr>
              <a:t>Des </a:t>
            </a:r>
            <a:r>
              <a:rPr lang="fr-FR" b="1" dirty="0">
                <a:solidFill>
                  <a:srgbClr val="FF0000"/>
                </a:solidFill>
                <a:cs typeface="Arial" charset="0"/>
              </a:rPr>
              <a:t>contrats de consultance pour travailler avec d'autres ONG plus importantes afin de créer et diffuser des connaissances et des informations</a:t>
            </a:r>
          </a:p>
        </p:txBody>
      </p:sp>
      <p:sp>
        <p:nvSpPr>
          <p:cNvPr id="23565" name="AutoShape 13"/>
          <p:cNvSpPr>
            <a:spLocks/>
          </p:cNvSpPr>
          <p:nvPr/>
        </p:nvSpPr>
        <p:spPr bwMode="auto">
          <a:xfrm rot="892097">
            <a:off x="5364163" y="1844675"/>
            <a:ext cx="720725" cy="4824413"/>
          </a:xfrm>
          <a:prstGeom prst="rightBrace">
            <a:avLst>
              <a:gd name="adj1" fmla="val 55782"/>
              <a:gd name="adj2" fmla="val 50000"/>
            </a:avLst>
          </a:prstGeom>
          <a:noFill/>
          <a:ln w="381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cs typeface="Arial" charset="0"/>
            </a:endParaRPr>
          </a:p>
        </p:txBody>
      </p:sp>
      <p:sp>
        <p:nvSpPr>
          <p:cNvPr id="14" name="Rectangle 3"/>
          <p:cNvSpPr>
            <a:spLocks noChangeArrowheads="1"/>
          </p:cNvSpPr>
          <p:nvPr/>
        </p:nvSpPr>
        <p:spPr bwMode="auto">
          <a:xfrm>
            <a:off x="147687" y="1281023"/>
            <a:ext cx="3128914" cy="1200329"/>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algn="ctr"/>
            <a:r>
              <a:rPr lang="fr-FR" b="1" dirty="0">
                <a:solidFill>
                  <a:srgbClr val="FF0000"/>
                </a:solidFill>
                <a:cs typeface="Arial" charset="0"/>
              </a:rPr>
              <a:t>Les fonds des donateurs issus de familles en France (principalement), en Europe, en Inde et aux Etats-Unis</a:t>
            </a:r>
            <a:endParaRPr lang="en-GB" b="1" dirty="0">
              <a:cs typeface="Arial" charset="0"/>
            </a:endParaRPr>
          </a:p>
        </p:txBody>
      </p:sp>
    </p:spTree>
    <p:extLst>
      <p:ext uri="{BB962C8B-B14F-4D97-AF65-F5344CB8AC3E}">
        <p14:creationId xmlns:p14="http://schemas.microsoft.com/office/powerpoint/2010/main" xmlns="" val="2223327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BCB00-DEE3-41B3-9EE3-2FB0BBE93007}" type="slidenum">
              <a:rPr lang="en-GB" smtClean="0"/>
              <a:pPr/>
              <a:t>9</a:t>
            </a:fld>
            <a:endParaRPr lang="en-GB"/>
          </a:p>
        </p:txBody>
      </p:sp>
      <p:sp>
        <p:nvSpPr>
          <p:cNvPr id="3" name="Title 1"/>
          <p:cNvSpPr txBox="1">
            <a:spLocks/>
          </p:cNvSpPr>
          <p:nvPr/>
        </p:nvSpPr>
        <p:spPr>
          <a:xfrm>
            <a:off x="513735" y="1447800"/>
            <a:ext cx="8229600" cy="2438400"/>
          </a:xfrm>
          <a:prstGeom prst="rect">
            <a:avLst/>
          </a:prstGeom>
          <a:solidFill>
            <a:srgbClr val="FFFFB7"/>
          </a:solidFill>
          <a:ln>
            <a:solidFill>
              <a:srgbClr val="79FF79"/>
            </a:solidFill>
          </a:ln>
          <a:effectLst>
            <a:glow rad="139700">
              <a:srgbClr val="00FF00">
                <a:alpha val="40000"/>
              </a:srgbClr>
            </a:glow>
            <a:softEdge rad="3175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smtClean="0">
                <a:latin typeface="Comic Sans MS" pitchFamily="66" charset="0"/>
              </a:rPr>
              <a:t>                                    </a:t>
            </a:r>
            <a:r>
              <a:rPr lang="fr-FR" sz="2000" dirty="0" smtClean="0">
                <a:latin typeface="Comic Sans MS" pitchFamily="66" charset="0"/>
              </a:rPr>
              <a:t>Partie n° 2 de la présentation</a:t>
            </a:r>
          </a:p>
          <a:p>
            <a:pPr algn="l"/>
            <a:endParaRPr lang="fr-FR" sz="2000" dirty="0" smtClean="0">
              <a:latin typeface="Comic Sans MS" pitchFamily="66" charset="0"/>
            </a:endParaRPr>
          </a:p>
          <a:p>
            <a:pPr algn="l"/>
            <a:r>
              <a:rPr lang="fr-FR" sz="2000" strike="sngStrike" dirty="0" smtClean="0">
                <a:latin typeface="Comic Sans MS" pitchFamily="66" charset="0"/>
              </a:rPr>
              <a:t>1.. Rappels sur le projet original</a:t>
            </a:r>
            <a:br>
              <a:rPr lang="fr-FR" sz="2000" strike="sngStrike" dirty="0" smtClean="0">
                <a:latin typeface="Comic Sans MS" pitchFamily="66" charset="0"/>
              </a:rPr>
            </a:br>
            <a:r>
              <a:rPr lang="fr-FR" sz="2000" dirty="0" smtClean="0">
                <a:latin typeface="Comic Sans MS" pitchFamily="66" charset="0"/>
              </a:rPr>
              <a:t/>
            </a:r>
            <a:br>
              <a:rPr lang="fr-FR" sz="2000" dirty="0" smtClean="0">
                <a:latin typeface="Comic Sans MS" pitchFamily="66" charset="0"/>
              </a:rPr>
            </a:br>
            <a:r>
              <a:rPr lang="fr-FR" sz="2000" dirty="0" smtClean="0">
                <a:latin typeface="Comic Sans MS" pitchFamily="66" charset="0"/>
              </a:rPr>
              <a:t>2. Relever les défis posés à </a:t>
            </a:r>
            <a:r>
              <a:rPr lang="fr-FR" sz="2000" dirty="0" err="1" smtClean="0">
                <a:latin typeface="Comic Sans MS" pitchFamily="66" charset="0"/>
              </a:rPr>
              <a:t>Kameshwaram</a:t>
            </a:r>
            <a:r>
              <a:rPr lang="fr-FR" sz="2000" dirty="0" smtClean="0">
                <a:latin typeface="Comic Sans MS" pitchFamily="66" charset="0"/>
              </a:rPr>
              <a:t> (2011- 2012)</a:t>
            </a:r>
            <a:br>
              <a:rPr lang="fr-FR" sz="2000" dirty="0" smtClean="0">
                <a:latin typeface="Comic Sans MS" pitchFamily="66" charset="0"/>
              </a:rPr>
            </a:br>
            <a:r>
              <a:rPr lang="fr-FR" sz="2000" dirty="0" smtClean="0">
                <a:latin typeface="Comic Sans MS" pitchFamily="66" charset="0"/>
              </a:rPr>
              <a:t/>
            </a:r>
            <a:br>
              <a:rPr lang="fr-FR" sz="2000" dirty="0" smtClean="0">
                <a:latin typeface="Comic Sans MS" pitchFamily="66" charset="0"/>
              </a:rPr>
            </a:br>
            <a:endParaRPr lang="fr-FR" sz="2000" dirty="0">
              <a:latin typeface="Comic Sans MS" pitchFamily="66" charset="0"/>
            </a:endParaRPr>
          </a:p>
        </p:txBody>
      </p:sp>
      <p:sp>
        <p:nvSpPr>
          <p:cNvPr id="4" name="Left Arrow 3"/>
          <p:cNvSpPr/>
          <p:nvPr/>
        </p:nvSpPr>
        <p:spPr>
          <a:xfrm>
            <a:off x="7315200" y="2909120"/>
            <a:ext cx="1143000" cy="22860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57231" y="142329"/>
            <a:ext cx="1142608" cy="8654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4671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6992</TotalTime>
  <Words>5997</Words>
  <Application>Microsoft Office PowerPoint</Application>
  <PresentationFormat>Affichage à l'écran (4:3)</PresentationFormat>
  <Paragraphs>772</Paragraphs>
  <Slides>50</Slides>
  <Notes>6</Notes>
  <HiddenSlides>0</HiddenSlides>
  <MMClips>0</MMClips>
  <ScaleCrop>false</ScaleCrop>
  <HeadingPairs>
    <vt:vector size="6" baseType="variant">
      <vt:variant>
        <vt:lpstr>Thème</vt:lpstr>
      </vt:variant>
      <vt:variant>
        <vt:i4>1</vt:i4>
      </vt:variant>
      <vt:variant>
        <vt:lpstr>Serveurs OLE incorporés</vt:lpstr>
      </vt:variant>
      <vt:variant>
        <vt:i4>0</vt:i4>
      </vt:variant>
      <vt:variant>
        <vt:lpstr>Titres des diapositives</vt:lpstr>
      </vt:variant>
      <vt:variant>
        <vt:i4>50</vt:i4>
      </vt:variant>
    </vt:vector>
  </HeadingPairs>
  <TitlesOfParts>
    <vt:vector size="51" baseType="lpstr">
      <vt:lpstr>Office Theme</vt:lpstr>
      <vt:lpstr>                                Résumé de la présentation  1. Rappels sur le projet initial  2. Relever les défis posés à Kameshwaram (2011 - 2012)   3. Lancement de FIN-SWAM - Juillet 2012   4. Les premiers résultats  5. Notre "raison d'être" continue et en ce qui concerne l'avenir ...</vt:lpstr>
      <vt:lpstr>Ce rapport est dédié à……</vt:lpstr>
      <vt:lpstr>Partie n° 1: Rappels sur le project  L’idée est née le 27 Décembre 2004 </vt:lpstr>
      <vt:lpstr>Diapositive 4</vt:lpstr>
      <vt:lpstr>Diapositive 5</vt:lpstr>
      <vt:lpstr>Pourquoi des toilettes? Parce que le manque d'assainissement est un enjeu majeur dans l'Inde rurale</vt:lpstr>
      <vt:lpstr>De 2005 à 2008 – l’Association Un ami a essentiellement agi comme un collecteur de fonds pour d'autres ONG pour la mise en œuvre des projets de développement</vt:lpstr>
      <vt:lpstr>Puis, en 2009-2010, l’Association « Un ami » a commencé, par elle-même, à explorer les moyens de mettre en œuvre des projets de développement.</vt:lpstr>
      <vt:lpstr>Diapositive 9</vt:lpstr>
      <vt:lpstr>Diapositive 10</vt:lpstr>
      <vt:lpstr>Diapositive 11</vt:lpstr>
      <vt:lpstr>Diapositive 12</vt:lpstr>
      <vt:lpstr>Diapositive 13</vt:lpstr>
      <vt:lpstr>Diapositive 14</vt:lpstr>
      <vt:lpstr>Donc, le plus grand défi était que les toilettes - une innovation introduite après le tsunami _ ont dû être abandonnées.</vt:lpstr>
      <vt:lpstr>Raisons de l'abandon de toilettes? - Pas tout à la fois - un processus dynamique</vt:lpstr>
      <vt:lpstr>Défauts courants</vt:lpstr>
      <vt:lpstr>1.4 Autres défis contextuels à Kameshwaram</vt:lpstr>
      <vt:lpstr>1.5 Finallement –Les défis majeurs avec “Friend in Need”</vt:lpstr>
      <vt:lpstr>                        Partie 3 de la présentation  1.. Rappels sur le projet originel  2. Relever le défi à Kameshwaram (2011- 2012)  3. Le lancement de FIN SWAM</vt:lpstr>
      <vt:lpstr>Le lancement de FIN-SWAM  Sanitation, Waste And Management  (Assainissement, Déchets Et Gestion) est né en juillet 2012!  (pas sûr de la journée exacte, quoique !)</vt:lpstr>
      <vt:lpstr>Quels sont les objectifs de FIN-SWAM en termes d'impact social à Kameshwaram?</vt:lpstr>
      <vt:lpstr>“Friend in Need” ou FIN lance FIN-SWAM en juillet 2012  SWAM = Sanitation, Waste And Management   Notre objectif est de renforcer les capacités locales avec les habitants pour construire et entretenir les toilettes et mettre en œuvre la gestion des déchets au niveau du village</vt:lpstr>
      <vt:lpstr>Expansion en collaboration avec une institution de micro-finance - BHARATHI</vt:lpstr>
      <vt:lpstr>2.2 La collecte de fonds en collaboration avec une start-up de levée de fonds collectifs [« crowd funding »] – United  Donations</vt:lpstr>
      <vt:lpstr>Équipe de soutien: FIN-SWAM sera soutenu par l'actuelle équipe internationale _ "les personnes importantes, en arrière plan, sur lesquelles je compte" _ et quelques nouveaux membres!</vt:lpstr>
      <vt:lpstr>Équipe de consultation: J'ai décidé d'avoir un comité consultatif avec qui je consulterai 2-3 fois par an! Ceux sont les gens qui ont travaillé avec moi ….</vt:lpstr>
      <vt:lpstr>4. Nos premiers résultats …</vt:lpstr>
      <vt:lpstr>Défis et jalons depuis Septembre 2012</vt:lpstr>
      <vt:lpstr>Comment nos collaborateurs nous ont aidés – Nombreux mercis à leur témoigner !</vt:lpstr>
      <vt:lpstr>Activités actuelles</vt:lpstr>
      <vt:lpstr>Notre équipe.</vt:lpstr>
      <vt:lpstr>Diapositive 33</vt:lpstr>
      <vt:lpstr>Division du travail entre les membres de FIN-SWAM</vt:lpstr>
      <vt:lpstr>Diapositive 35</vt:lpstr>
      <vt:lpstr>Construction des toilettes – avant que Bharathi nous rejoigne … de Janvier à Avril 2013</vt:lpstr>
      <vt:lpstr>Diapositive 37</vt:lpstr>
      <vt:lpstr>Construction de toilettes jusqu'à maintenant - Les 23 premiers foyers ayant reçu des prêts Bharathi</vt:lpstr>
      <vt:lpstr>Revenus issus de la gestion des déchets jusqu'ici, en roupies indiennes</vt:lpstr>
      <vt:lpstr>Revenus générés avec la voiture</vt:lpstr>
      <vt:lpstr>Nos dépenses</vt:lpstr>
      <vt:lpstr>Ces résultats peuvent ne pas sembler impressionnants - mais ils sont effectivement véridiques et impressionnants compte tenu des défis contextuels, la nature du travail et la culture de responsabilisation avec la responsabilité, la transparence et la vérification (?) de comptes, que je suis en train de développer.    5. Maintenant, pour l'avenir ......</vt:lpstr>
      <vt:lpstr>Nos cibles au niveau impact social pour les 7 prochains mois</vt:lpstr>
      <vt:lpstr>Nos objectifs en matière de collecte de fonds pour les 7 prochains mois</vt:lpstr>
      <vt:lpstr>Les activités génératrices de revenus futurs que nous aimerions essayer de développer</vt:lpstr>
      <vt:lpstr>Ce que nous aimerions faire si nous avions plus d'argent ..... notre liste de souhaits ....</vt:lpstr>
      <vt:lpstr>Pourquoi je continue malgré des progrès très lents ...</vt:lpstr>
      <vt:lpstr>Et le point amusant et agréable: Photos de la conférence de FINISH où les amis du cercle de l'assainissement ont organisé un anniversaire surprise pour moi dans le milieu de la conférence (!) ! Accomplir de bonnes choses génère de la joie, n’est-ce pas? !Merci pour votre aide! Shyama</vt:lpstr>
      <vt:lpstr>Comment vous pouvez nous soutenir - Je vous remercie de votre attention! </vt:lpstr>
      <vt:lpstr>CONCLUSION   A très sincères remerciements à tous ceux qui nous soutiennent.  Votre aide facilitera le travail de l'équipe « Friend in Need », à Kameshwaram, afin de rendre ce village aussi propre que tous les autres villages dans le monde et afin d’y éliminer la défécation en plein air.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Shyama V. Ramani</dc:creator>
  <cp:lastModifiedBy>LISAN</cp:lastModifiedBy>
  <cp:revision>311</cp:revision>
  <cp:lastPrinted>2013-06-19T10:51:39Z</cp:lastPrinted>
  <dcterms:created xsi:type="dcterms:W3CDTF">2013-05-19T08:27:37Z</dcterms:created>
  <dcterms:modified xsi:type="dcterms:W3CDTF">2013-09-03T05:41:35Z</dcterms:modified>
</cp:coreProperties>
</file>