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49" r:id="rId2"/>
    <p:sldId id="335" r:id="rId3"/>
    <p:sldId id="340" r:id="rId4"/>
    <p:sldId id="345" r:id="rId5"/>
    <p:sldId id="342" r:id="rId6"/>
    <p:sldId id="346" r:id="rId7"/>
    <p:sldId id="343" r:id="rId8"/>
    <p:sldId id="344" r:id="rId9"/>
    <p:sldId id="350" r:id="rId10"/>
    <p:sldId id="347" r:id="rId11"/>
    <p:sldId id="341" r:id="rId12"/>
    <p:sldId id="352" r:id="rId13"/>
    <p:sldId id="353" r:id="rId14"/>
    <p:sldId id="354" r:id="rId15"/>
    <p:sldId id="315" r:id="rId16"/>
    <p:sldId id="317" r:id="rId17"/>
    <p:sldId id="318" r:id="rId18"/>
    <p:sldId id="371" r:id="rId19"/>
    <p:sldId id="372" r:id="rId20"/>
    <p:sldId id="326" r:id="rId21"/>
    <p:sldId id="362" r:id="rId22"/>
    <p:sldId id="369" r:id="rId23"/>
    <p:sldId id="363" r:id="rId24"/>
    <p:sldId id="336" r:id="rId25"/>
    <p:sldId id="334" r:id="rId26"/>
    <p:sldId id="356" r:id="rId27"/>
    <p:sldId id="355" r:id="rId28"/>
    <p:sldId id="302" r:id="rId29"/>
    <p:sldId id="307" r:id="rId30"/>
    <p:sldId id="333" r:id="rId31"/>
    <p:sldId id="328" r:id="rId32"/>
    <p:sldId id="272" r:id="rId33"/>
    <p:sldId id="287" r:id="rId34"/>
    <p:sldId id="278" r:id="rId35"/>
    <p:sldId id="286" r:id="rId36"/>
    <p:sldId id="292" r:id="rId37"/>
    <p:sldId id="357" r:id="rId38"/>
    <p:sldId id="313" r:id="rId39"/>
    <p:sldId id="309" r:id="rId40"/>
    <p:sldId id="360" r:id="rId41"/>
    <p:sldId id="312" r:id="rId42"/>
    <p:sldId id="305" r:id="rId43"/>
    <p:sldId id="323" r:id="rId44"/>
    <p:sldId id="282" r:id="rId45"/>
    <p:sldId id="325" r:id="rId46"/>
    <p:sldId id="324" r:id="rId47"/>
    <p:sldId id="348" r:id="rId48"/>
    <p:sldId id="351" r:id="rId49"/>
    <p:sldId id="373" r:id="rId50"/>
    <p:sldId id="359" r:id="rId5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F6"/>
    <a:srgbClr val="99CCFF"/>
    <a:srgbClr val="FFCC66"/>
    <a:srgbClr val="FFCC00"/>
    <a:srgbClr val="FFFFB7"/>
    <a:srgbClr val="FEFCAA"/>
    <a:srgbClr val="ABFFEF"/>
    <a:srgbClr val="79FF79"/>
    <a:srgbClr val="6699FF"/>
    <a:srgbClr val="DD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94660"/>
  </p:normalViewPr>
  <p:slideViewPr>
    <p:cSldViewPr>
      <p:cViewPr varScale="1">
        <p:scale>
          <a:sx n="69" d="100"/>
          <a:sy n="69" d="100"/>
        </p:scale>
        <p:origin x="-103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A749754-361C-4C98-A269-7D8FC46170E1}" type="datetimeFigureOut">
              <a:rPr lang="en-GB" smtClean="0"/>
              <a:t>19/06/2013</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1084AFBB-BC5F-46AA-AEB3-25DDB89FFE8E}" type="slidenum">
              <a:rPr lang="en-GB" smtClean="0"/>
              <a:t>‹#›</a:t>
            </a:fld>
            <a:endParaRPr lang="en-GB"/>
          </a:p>
        </p:txBody>
      </p:sp>
    </p:spTree>
    <p:extLst>
      <p:ext uri="{BB962C8B-B14F-4D97-AF65-F5344CB8AC3E}">
        <p14:creationId xmlns:p14="http://schemas.microsoft.com/office/powerpoint/2010/main" val="388759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FD52846F-0E5F-4850-A36C-3CB74C987F61}" type="slidenum">
              <a:rPr lang="fr-FR"/>
              <a:pPr eaLnBrk="1" hangingPunct="1"/>
              <a:t>3</a:t>
            </a:fld>
            <a:endParaRPr lang="fr-FR"/>
          </a:p>
        </p:txBody>
      </p:sp>
      <p:sp>
        <p:nvSpPr>
          <p:cNvPr id="31747" name="Espace réservé de l'image des diapositives 1"/>
          <p:cNvSpPr>
            <a:spLocks noGrp="1" noRot="1" noChangeAspect="1" noTextEdit="1"/>
          </p:cNvSpPr>
          <p:nvPr>
            <p:ph type="sldImg"/>
          </p:nvPr>
        </p:nvSpPr>
        <p:spPr>
          <a:xfrm>
            <a:off x="992188" y="768350"/>
            <a:ext cx="5114925" cy="3836988"/>
          </a:xfrm>
          <a:ln/>
        </p:spPr>
      </p:sp>
      <p:sp>
        <p:nvSpPr>
          <p:cNvPr id="31748" name="Espace réservé des commentaires 2"/>
          <p:cNvSpPr>
            <a:spLocks noGrp="1"/>
          </p:cNvSpPr>
          <p:nvPr>
            <p:ph type="body" idx="1"/>
          </p:nvPr>
        </p:nvSpPr>
        <p:spPr>
          <a:noFill/>
        </p:spPr>
        <p:txBody>
          <a:bodyPr/>
          <a:lstStyle/>
          <a:p>
            <a:pPr eaLnBrk="1" hangingPunct="1"/>
            <a:endParaRPr lang="en-US" smtClean="0"/>
          </a:p>
        </p:txBody>
      </p:sp>
      <p:sp>
        <p:nvSpPr>
          <p:cNvPr id="31749" name="Espace réservé du numéro de diapositive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algn="r" eaLnBrk="1" hangingPunct="1"/>
            <a:fld id="{F65AA732-C5F7-4FEB-9B2B-56E6D3288368}" type="slidenum">
              <a:rPr lang="fr-FR" sz="1300"/>
              <a:pPr algn="r" eaLnBrk="1" hangingPunct="1"/>
              <a:t>3</a:t>
            </a:fld>
            <a:endParaRPr lang="fr-F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90503" eaLnBrk="0" hangingPunct="0">
              <a:defRPr>
                <a:solidFill>
                  <a:schemeClr val="tx1"/>
                </a:solidFill>
                <a:latin typeface="Arial" charset="0"/>
              </a:defRPr>
            </a:lvl1pPr>
            <a:lvl2pPr marL="742877" indent="-285722" defTabSz="990503" eaLnBrk="0" hangingPunct="0">
              <a:defRPr>
                <a:solidFill>
                  <a:schemeClr val="tx1"/>
                </a:solidFill>
                <a:latin typeface="Arial" charset="0"/>
              </a:defRPr>
            </a:lvl2pPr>
            <a:lvl3pPr marL="1142888" indent="-228578" defTabSz="990503" eaLnBrk="0" hangingPunct="0">
              <a:defRPr>
                <a:solidFill>
                  <a:schemeClr val="tx1"/>
                </a:solidFill>
                <a:latin typeface="Arial" charset="0"/>
              </a:defRPr>
            </a:lvl3pPr>
            <a:lvl4pPr marL="1600043" indent="-228578" defTabSz="990503" eaLnBrk="0" hangingPunct="0">
              <a:defRPr>
                <a:solidFill>
                  <a:schemeClr val="tx1"/>
                </a:solidFill>
                <a:latin typeface="Arial" charset="0"/>
              </a:defRPr>
            </a:lvl4pPr>
            <a:lvl5pPr marL="2057198" indent="-228578" defTabSz="990503" eaLnBrk="0" hangingPunct="0">
              <a:defRPr>
                <a:solidFill>
                  <a:schemeClr val="tx1"/>
                </a:solidFill>
                <a:latin typeface="Arial" charset="0"/>
              </a:defRPr>
            </a:lvl5pPr>
            <a:lvl6pPr marL="2514353" indent="-228578" defTabSz="990503" eaLnBrk="0" fontAlgn="base" hangingPunct="0">
              <a:spcBef>
                <a:spcPct val="0"/>
              </a:spcBef>
              <a:spcAft>
                <a:spcPct val="0"/>
              </a:spcAft>
              <a:defRPr>
                <a:solidFill>
                  <a:schemeClr val="tx1"/>
                </a:solidFill>
                <a:latin typeface="Arial" charset="0"/>
              </a:defRPr>
            </a:lvl6pPr>
            <a:lvl7pPr marL="2971509" indent="-228578" defTabSz="990503" eaLnBrk="0" fontAlgn="base" hangingPunct="0">
              <a:spcBef>
                <a:spcPct val="0"/>
              </a:spcBef>
              <a:spcAft>
                <a:spcPct val="0"/>
              </a:spcAft>
              <a:defRPr>
                <a:solidFill>
                  <a:schemeClr val="tx1"/>
                </a:solidFill>
                <a:latin typeface="Arial" charset="0"/>
              </a:defRPr>
            </a:lvl7pPr>
            <a:lvl8pPr marL="3428664" indent="-228578" defTabSz="990503" eaLnBrk="0" fontAlgn="base" hangingPunct="0">
              <a:spcBef>
                <a:spcPct val="0"/>
              </a:spcBef>
              <a:spcAft>
                <a:spcPct val="0"/>
              </a:spcAft>
              <a:defRPr>
                <a:solidFill>
                  <a:schemeClr val="tx1"/>
                </a:solidFill>
                <a:latin typeface="Arial" charset="0"/>
              </a:defRPr>
            </a:lvl8pPr>
            <a:lvl9pPr marL="3885819" indent="-228578" defTabSz="990503" eaLnBrk="0" fontAlgn="base" hangingPunct="0">
              <a:spcBef>
                <a:spcPct val="0"/>
              </a:spcBef>
              <a:spcAft>
                <a:spcPct val="0"/>
              </a:spcAft>
              <a:defRPr>
                <a:solidFill>
                  <a:schemeClr val="tx1"/>
                </a:solidFill>
                <a:latin typeface="Arial" charset="0"/>
              </a:defRPr>
            </a:lvl9pPr>
          </a:lstStyle>
          <a:p>
            <a:pPr eaLnBrk="1" hangingPunct="1"/>
            <a:fld id="{B8EF269D-3ED9-4891-9C14-B240A83AC381}" type="slidenum">
              <a:rPr lang="fr-FR"/>
              <a:pPr eaLnBrk="1" hangingPunct="1"/>
              <a:t>4</a:t>
            </a:fld>
            <a:endParaRPr lang="fr-FR"/>
          </a:p>
        </p:txBody>
      </p:sp>
      <p:sp>
        <p:nvSpPr>
          <p:cNvPr id="32771" name="Rectangle 2"/>
          <p:cNvSpPr>
            <a:spLocks noGrp="1" noRot="1" noChangeAspect="1" noChangeArrowheads="1" noTextEdit="1"/>
          </p:cNvSpPr>
          <p:nvPr>
            <p:ph type="sldImg"/>
          </p:nvPr>
        </p:nvSpPr>
        <p:spPr>
          <a:xfrm>
            <a:off x="992188" y="768350"/>
            <a:ext cx="5114925" cy="3836988"/>
          </a:xfrm>
          <a:ln/>
        </p:spPr>
      </p:sp>
      <p:sp>
        <p:nvSpPr>
          <p:cNvPr id="32772" name="Rectangle 3"/>
          <p:cNvSpPr>
            <a:spLocks noGrp="1" noChangeArrowheads="1"/>
          </p:cNvSpPr>
          <p:nvPr>
            <p:ph type="body" idx="1"/>
          </p:nvPr>
        </p:nvSpPr>
        <p:spPr>
          <a:noFill/>
        </p:spPr>
        <p:txBody>
          <a:bodyPr/>
          <a:lstStyle/>
          <a:p>
            <a:pPr eaLnBrk="1" hangingPunct="1"/>
            <a:r>
              <a:rPr lang="en-GB" b="1" i="1" smtClean="0"/>
              <a:t>High-water table area</a:t>
            </a:r>
            <a:r>
              <a:rPr lang="en-GB" smtClean="0"/>
              <a:t>: impossible to put pit latrines without polluting the ground-water</a:t>
            </a:r>
          </a:p>
          <a:p>
            <a:pPr eaLnBrk="1" hangingPunct="1"/>
            <a:r>
              <a:rPr lang="en-GB" smtClean="0"/>
              <a:t>As people in the village are used to go for open defecation, during </a:t>
            </a:r>
            <a:r>
              <a:rPr lang="en-GB" b="1" i="1" smtClean="0"/>
              <a:t>monsoon</a:t>
            </a:r>
            <a:r>
              <a:rPr lang="en-GB" smtClean="0"/>
              <a:t>: flowing, mosquitoes and disease spreading</a:t>
            </a:r>
          </a:p>
          <a:p>
            <a:pPr eaLnBrk="1" hangingPunct="1"/>
            <a:r>
              <a:rPr lang="en-GB" b="1" i="1" smtClean="0"/>
              <a:t>Tsunami hit area</a:t>
            </a:r>
            <a:r>
              <a:rPr lang="en-GB" smtClean="0"/>
              <a:t> : fish market yard and fish solar dryer built by SCOPE : let’s see on Saturday.</a:t>
            </a:r>
          </a:p>
          <a:p>
            <a:pPr eaLnBrk="1" hangingPunct="1"/>
            <a:r>
              <a:rPr lang="en-GB" b="1" i="1" smtClean="0"/>
              <a:t>Fishing community</a:t>
            </a:r>
            <a:r>
              <a:rPr lang="en-GB" smtClean="0"/>
              <a:t> : 210 families</a:t>
            </a:r>
          </a:p>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B88C8E81-1214-4166-AF70-58E164296B62}" type="slidenum">
              <a:rPr lang="fr-FR"/>
              <a:pPr eaLnBrk="1" hangingPunct="1"/>
              <a:t>5</a:t>
            </a:fld>
            <a:endParaRPr lang="fr-FR"/>
          </a:p>
        </p:txBody>
      </p:sp>
      <p:sp>
        <p:nvSpPr>
          <p:cNvPr id="33795" name="Rectangle 2"/>
          <p:cNvSpPr>
            <a:spLocks noGrp="1" noRot="1" noChangeAspect="1" noChangeArrowheads="1" noTextEdit="1"/>
          </p:cNvSpPr>
          <p:nvPr>
            <p:ph type="sldImg"/>
          </p:nvPr>
        </p:nvSpPr>
        <p:spPr>
          <a:xfrm>
            <a:off x="992188" y="768350"/>
            <a:ext cx="5114925" cy="3836988"/>
          </a:xfrm>
          <a:ln/>
        </p:spPr>
      </p:sp>
      <p:sp>
        <p:nvSpPr>
          <p:cNvPr id="337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p:spPr>
        <p:txBody>
          <a:bodyPr/>
          <a:lstStyle/>
          <a:p>
            <a:endParaRPr lang="en-US" smtClean="0"/>
          </a:p>
        </p:txBody>
      </p:sp>
      <p:sp>
        <p:nvSpPr>
          <p:cNvPr id="38916" name="Espace réservé du numéro de diapositive 3"/>
          <p:cNvSpPr txBox="1">
            <a:spLocks noGrp="1"/>
          </p:cNvSpPr>
          <p:nvPr/>
        </p:nvSpPr>
        <p:spPr bwMode="auto">
          <a:xfrm>
            <a:off x="4021294"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45" tIns="47823" rIns="95645" bIns="47823" anchor="b"/>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defTabSz="957263" eaLnBrk="0" fontAlgn="base" hangingPunct="0">
              <a:spcBef>
                <a:spcPct val="0"/>
              </a:spcBef>
              <a:spcAft>
                <a:spcPct val="0"/>
              </a:spcAft>
              <a:defRPr>
                <a:solidFill>
                  <a:schemeClr val="tx1"/>
                </a:solidFill>
                <a:latin typeface="Arial" charset="0"/>
                <a:cs typeface="Arial" charset="0"/>
              </a:defRPr>
            </a:lvl6pPr>
            <a:lvl7pPr marL="2971800" indent="-228600" defTabSz="957263" eaLnBrk="0" fontAlgn="base" hangingPunct="0">
              <a:spcBef>
                <a:spcPct val="0"/>
              </a:spcBef>
              <a:spcAft>
                <a:spcPct val="0"/>
              </a:spcAft>
              <a:defRPr>
                <a:solidFill>
                  <a:schemeClr val="tx1"/>
                </a:solidFill>
                <a:latin typeface="Arial" charset="0"/>
                <a:cs typeface="Arial" charset="0"/>
              </a:defRPr>
            </a:lvl7pPr>
            <a:lvl8pPr marL="3429000" indent="-228600" defTabSz="957263" eaLnBrk="0" fontAlgn="base" hangingPunct="0">
              <a:spcBef>
                <a:spcPct val="0"/>
              </a:spcBef>
              <a:spcAft>
                <a:spcPct val="0"/>
              </a:spcAft>
              <a:defRPr>
                <a:solidFill>
                  <a:schemeClr val="tx1"/>
                </a:solidFill>
                <a:latin typeface="Arial" charset="0"/>
                <a:cs typeface="Arial" charset="0"/>
              </a:defRPr>
            </a:lvl8pPr>
            <a:lvl9pPr marL="3886200" indent="-228600" defTabSz="957263" eaLnBrk="0" fontAlgn="base" hangingPunct="0">
              <a:spcBef>
                <a:spcPct val="0"/>
              </a:spcBef>
              <a:spcAft>
                <a:spcPct val="0"/>
              </a:spcAft>
              <a:defRPr>
                <a:solidFill>
                  <a:schemeClr val="tx1"/>
                </a:solidFill>
                <a:latin typeface="Arial" charset="0"/>
                <a:cs typeface="Arial" charset="0"/>
              </a:defRPr>
            </a:lvl9pPr>
          </a:lstStyle>
          <a:p>
            <a:pPr algn="r" eaLnBrk="1" hangingPunct="1"/>
            <a:fld id="{A1079988-D093-4FD0-B814-593FB997C617}" type="slidenum">
              <a:rPr lang="fr-FR" sz="1300">
                <a:latin typeface="Calibri" pitchFamily="34" charset="0"/>
              </a:rPr>
              <a:pPr algn="r" eaLnBrk="1" hangingPunct="1"/>
              <a:t>6</a:t>
            </a:fld>
            <a:endParaRPr lang="fr-FR" sz="13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charset="0"/>
              </a:defRPr>
            </a:lvl1pPr>
            <a:lvl2pPr marL="742950" indent="-285750" defTabSz="990600" eaLnBrk="0" hangingPunct="0">
              <a:defRPr>
                <a:solidFill>
                  <a:schemeClr val="tx1"/>
                </a:solidFill>
                <a:latin typeface="Arial" charset="0"/>
              </a:defRPr>
            </a:lvl2pPr>
            <a:lvl3pPr marL="1143000" indent="-228600" defTabSz="990600" eaLnBrk="0" hangingPunct="0">
              <a:defRPr>
                <a:solidFill>
                  <a:schemeClr val="tx1"/>
                </a:solidFill>
                <a:latin typeface="Arial" charset="0"/>
              </a:defRPr>
            </a:lvl3pPr>
            <a:lvl4pPr marL="1600200" indent="-228600" defTabSz="990600" eaLnBrk="0" hangingPunct="0">
              <a:defRPr>
                <a:solidFill>
                  <a:schemeClr val="tx1"/>
                </a:solidFill>
                <a:latin typeface="Arial" charset="0"/>
              </a:defRPr>
            </a:lvl4pPr>
            <a:lvl5pPr marL="2057400" indent="-228600" defTabSz="990600" eaLnBrk="0" hangingPunct="0">
              <a:defRPr>
                <a:solidFill>
                  <a:schemeClr val="tx1"/>
                </a:solidFill>
                <a:latin typeface="Arial" charset="0"/>
              </a:defRPr>
            </a:lvl5pPr>
            <a:lvl6pPr marL="2514600" indent="-228600" defTabSz="990600" eaLnBrk="0" fontAlgn="base" hangingPunct="0">
              <a:spcBef>
                <a:spcPct val="0"/>
              </a:spcBef>
              <a:spcAft>
                <a:spcPct val="0"/>
              </a:spcAft>
              <a:defRPr>
                <a:solidFill>
                  <a:schemeClr val="tx1"/>
                </a:solidFill>
                <a:latin typeface="Arial" charset="0"/>
              </a:defRPr>
            </a:lvl6pPr>
            <a:lvl7pPr marL="2971800" indent="-228600" defTabSz="990600" eaLnBrk="0" fontAlgn="base" hangingPunct="0">
              <a:spcBef>
                <a:spcPct val="0"/>
              </a:spcBef>
              <a:spcAft>
                <a:spcPct val="0"/>
              </a:spcAft>
              <a:defRPr>
                <a:solidFill>
                  <a:schemeClr val="tx1"/>
                </a:solidFill>
                <a:latin typeface="Arial" charset="0"/>
              </a:defRPr>
            </a:lvl7pPr>
            <a:lvl8pPr marL="3429000" indent="-228600" defTabSz="990600" eaLnBrk="0" fontAlgn="base" hangingPunct="0">
              <a:spcBef>
                <a:spcPct val="0"/>
              </a:spcBef>
              <a:spcAft>
                <a:spcPct val="0"/>
              </a:spcAft>
              <a:defRPr>
                <a:solidFill>
                  <a:schemeClr val="tx1"/>
                </a:solidFill>
                <a:latin typeface="Arial" charset="0"/>
              </a:defRPr>
            </a:lvl8pPr>
            <a:lvl9pPr marL="3886200" indent="-228600" defTabSz="990600" eaLnBrk="0" fontAlgn="base" hangingPunct="0">
              <a:spcBef>
                <a:spcPct val="0"/>
              </a:spcBef>
              <a:spcAft>
                <a:spcPct val="0"/>
              </a:spcAft>
              <a:defRPr>
                <a:solidFill>
                  <a:schemeClr val="tx1"/>
                </a:solidFill>
                <a:latin typeface="Arial" charset="0"/>
              </a:defRPr>
            </a:lvl9pPr>
          </a:lstStyle>
          <a:p>
            <a:pPr eaLnBrk="1" hangingPunct="1"/>
            <a:fld id="{B6D4B438-F9BC-46CF-8F28-1D7F96468E40}" type="slidenum">
              <a:rPr lang="fr-FR" smtClean="0"/>
              <a:pPr eaLnBrk="1" hangingPunct="1"/>
              <a:t>15</a:t>
            </a:fld>
            <a:endParaRPr lang="fr-FR" smtClean="0"/>
          </a:p>
        </p:txBody>
      </p:sp>
      <p:sp>
        <p:nvSpPr>
          <p:cNvPr id="26627" name="Rectangle 2"/>
          <p:cNvSpPr>
            <a:spLocks noGrp="1" noRot="1" noChangeAspect="1" noChangeArrowheads="1" noTextEdit="1"/>
          </p:cNvSpPr>
          <p:nvPr>
            <p:ph type="sldImg"/>
          </p:nvPr>
        </p:nvSpPr>
        <p:spPr>
          <a:xfrm>
            <a:off x="992188" y="768350"/>
            <a:ext cx="5114925" cy="3836988"/>
          </a:xfrm>
          <a:ln/>
        </p:spPr>
      </p:sp>
      <p:sp>
        <p:nvSpPr>
          <p:cNvPr id="26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84AFBB-BC5F-46AA-AEB3-25DDB89FFE8E}" type="slidenum">
              <a:rPr lang="en-GB" smtClean="0"/>
              <a:t>31</a:t>
            </a:fld>
            <a:endParaRPr lang="en-GB"/>
          </a:p>
        </p:txBody>
      </p:sp>
    </p:spTree>
    <p:extLst>
      <p:ext uri="{BB962C8B-B14F-4D97-AF65-F5344CB8AC3E}">
        <p14:creationId xmlns:p14="http://schemas.microsoft.com/office/powerpoint/2010/main" val="65036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8C3907C-C467-44E3-8B02-FC9CCCEEA0D4}" type="datetime1">
              <a:rPr lang="en-GB" smtClean="0"/>
              <a:t>19/06/2013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214862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3C94D4-1BAA-4CCC-B024-561FE97514B4}" type="datetime1">
              <a:rPr lang="en-GB" smtClean="0"/>
              <a:t>19/06/2013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204467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22B60C-060D-45B9-8E8D-770BB3DDA3D5}" type="datetime1">
              <a:rPr lang="en-GB" smtClean="0"/>
              <a:t>19/06/2013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1532630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FB05B2D-C9C8-47C8-AC9A-CB22D1472AAD}" type="datetime1">
              <a:rPr lang="en-GB" smtClean="0"/>
              <a:t>19/06/2013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4020972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984244-6D5D-4FFD-B81B-64A25CFD3CA2}" type="datetime1">
              <a:rPr lang="en-GB" smtClean="0"/>
              <a:t>19/06/2013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245966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D00116C-B181-45E7-BD15-852B4FA293B6}" type="datetime1">
              <a:rPr lang="en-GB" smtClean="0"/>
              <a:t>19/06/2013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3444820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7E19F02-A265-4601-9E77-DDEF2387109E}" type="datetime1">
              <a:rPr lang="en-GB" smtClean="0"/>
              <a:t>19/06/2013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2013489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1858523-9BC8-4C9D-BB8E-A47A5A39DB8B}" type="datetime1">
              <a:rPr lang="en-GB" smtClean="0"/>
              <a:t>19/06/2013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136346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2E6BC-980C-46FF-ABF7-28310CF66E9D}" type="datetime1">
              <a:rPr lang="en-GB" smtClean="0"/>
              <a:t>19/06/2013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714514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47C2D3-4EB6-46C4-9E48-9E2EC3822839}" type="datetime1">
              <a:rPr lang="en-GB" smtClean="0"/>
              <a:t>19/06/2013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85764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AA0E9-62F4-43F8-818B-48E276E41E59}" type="datetime1">
              <a:rPr lang="en-GB" smtClean="0"/>
              <a:t>19/06/2013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EBCB00-DEE3-41B3-9EE3-2FB0BBE93007}" type="slidenum">
              <a:rPr lang="en-GB" smtClean="0"/>
              <a:t>‹#›</a:t>
            </a:fld>
            <a:endParaRPr lang="en-GB"/>
          </a:p>
        </p:txBody>
      </p:sp>
    </p:spTree>
    <p:extLst>
      <p:ext uri="{BB962C8B-B14F-4D97-AF65-F5344CB8AC3E}">
        <p14:creationId xmlns:p14="http://schemas.microsoft.com/office/powerpoint/2010/main" val="179943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9226E-F49D-427F-BA27-D615AB7685D7}" type="datetime1">
              <a:rPr lang="en-GB" smtClean="0"/>
              <a:t>19/06/2013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BCB00-DEE3-41B3-9EE3-2FB0BBE93007}" type="slidenum">
              <a:rPr lang="en-GB" smtClean="0"/>
              <a:t>‹#›</a:t>
            </a:fld>
            <a:endParaRPr lang="en-GB"/>
          </a:p>
        </p:txBody>
      </p:sp>
    </p:spTree>
    <p:extLst>
      <p:ext uri="{BB962C8B-B14F-4D97-AF65-F5344CB8AC3E}">
        <p14:creationId xmlns:p14="http://schemas.microsoft.com/office/powerpoint/2010/main" val="741843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microsoft.com/office/2007/relationships/hdphoto" Target="../media/hdphoto1.wdp"/><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gif"/><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uniteddonations.co/about/l-equipe" TargetMode="External"/><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hyperlink" Target="http://www.uniteddonations.co/"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8.jpeg"/><Relationship Id="rId7" Type="http://schemas.openxmlformats.org/officeDocument/2006/relationships/image" Target="../media/image81.jpeg"/><Relationship Id="rId12"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59.jpeg"/><Relationship Id="rId9"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120.pn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56.jpeg"/><Relationship Id="rId7" Type="http://schemas.openxmlformats.org/officeDocument/2006/relationships/image" Target="../media/image124.jpeg"/><Relationship Id="rId2" Type="http://schemas.openxmlformats.org/officeDocument/2006/relationships/image" Target="../media/image118.jpeg"/><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 Id="rId5" Type="http://schemas.openxmlformats.org/officeDocument/2006/relationships/image" Target="../media/image1.jpeg"/><Relationship Id="rId4" Type="http://schemas.openxmlformats.org/officeDocument/2006/relationships/image" Target="../media/image129.jpeg"/></Relationships>
</file>

<file path=ppt/slides/_rels/slide4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www.uniteddonations.co/" TargetMode="External"/><Relationship Id="rId7" Type="http://schemas.openxmlformats.org/officeDocument/2006/relationships/image" Target="../media/image133.png"/><Relationship Id="rId2" Type="http://schemas.openxmlformats.org/officeDocument/2006/relationships/image" Target="../media/image130.jpeg"/><Relationship Id="rId1" Type="http://schemas.openxmlformats.org/officeDocument/2006/relationships/slideLayout" Target="../slideLayouts/slideLayout6.xml"/><Relationship Id="rId6" Type="http://schemas.openxmlformats.org/officeDocument/2006/relationships/hyperlink" Target="http://www.friend-in-need.org/donate.htm" TargetMode="External"/><Relationship Id="rId5" Type="http://schemas.openxmlformats.org/officeDocument/2006/relationships/image" Target="../media/image132.jpeg"/><Relationship Id="rId4" Type="http://schemas.openxmlformats.org/officeDocument/2006/relationships/image" Target="../media/image131.png"/><Relationship Id="rId9"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5334000"/>
          </a:xfrm>
          <a:solidFill>
            <a:srgbClr val="FFFFB7"/>
          </a:solidFill>
          <a:effectLst>
            <a:glow rad="139700">
              <a:srgbClr val="00FF00">
                <a:alpha val="40000"/>
              </a:srgbClr>
            </a:glow>
            <a:softEdge rad="31750"/>
          </a:effectLst>
        </p:spPr>
        <p:txBody>
          <a:bodyPr vert="horz" lIns="91440" tIns="45720" rIns="91440" bIns="45720" rtlCol="0" anchor="ctr">
            <a:normAutofit/>
          </a:bodyPr>
          <a:lstStyle/>
          <a:p>
            <a:pPr algn="l"/>
            <a:r>
              <a:rPr lang="en-GB" sz="2000" dirty="0" smtClean="0">
                <a:latin typeface="Comic Sans MS" pitchFamily="66" charset="0"/>
              </a:rPr>
              <a:t>                                Summary of Presentation</a:t>
            </a:r>
            <a:br>
              <a:rPr lang="en-GB" sz="2000" dirty="0" smtClean="0">
                <a:latin typeface="Comic Sans MS" pitchFamily="66" charset="0"/>
              </a:rPr>
            </a:br>
            <a:r>
              <a:rPr lang="en-GB" sz="2000" dirty="0">
                <a:latin typeface="Comic Sans MS" pitchFamily="66" charset="0"/>
              </a:rPr>
              <a:t/>
            </a:r>
            <a:br>
              <a:rPr lang="en-GB" sz="2000" dirty="0">
                <a:latin typeface="Comic Sans MS" pitchFamily="66" charset="0"/>
              </a:rPr>
            </a:br>
            <a:r>
              <a:rPr lang="en-GB" sz="2000" dirty="0">
                <a:latin typeface="Comic Sans MS" pitchFamily="66" charset="0"/>
              </a:rPr>
              <a:t>1. </a:t>
            </a:r>
            <a:r>
              <a:rPr lang="en-GB" sz="2000" dirty="0" smtClean="0">
                <a:latin typeface="Comic Sans MS" pitchFamily="66" charset="0"/>
              </a:rPr>
              <a:t>Recalling the original project</a:t>
            </a:r>
            <a:br>
              <a:rPr lang="en-GB" sz="2000" dirty="0" smtClean="0">
                <a:latin typeface="Comic Sans MS" pitchFamily="66" charset="0"/>
              </a:rPr>
            </a:br>
            <a:r>
              <a:rPr lang="en-GB" sz="2000" dirty="0" smtClean="0">
                <a:latin typeface="Comic Sans MS" pitchFamily="66" charset="0"/>
              </a:rPr>
              <a:t/>
            </a:r>
            <a:br>
              <a:rPr lang="en-GB" sz="2000" dirty="0" smtClean="0">
                <a:latin typeface="Comic Sans MS" pitchFamily="66" charset="0"/>
              </a:rPr>
            </a:br>
            <a:r>
              <a:rPr lang="en-GB" sz="2000" dirty="0" smtClean="0">
                <a:latin typeface="Comic Sans MS" pitchFamily="66" charset="0"/>
              </a:rPr>
              <a:t>2. Tackling the challenges in </a:t>
            </a:r>
            <a:r>
              <a:rPr lang="en-GB" sz="2000" dirty="0" err="1" smtClean="0">
                <a:latin typeface="Comic Sans MS" pitchFamily="66" charset="0"/>
              </a:rPr>
              <a:t>Kameshwaram</a:t>
            </a:r>
            <a:r>
              <a:rPr lang="en-GB" sz="2000" dirty="0" smtClean="0">
                <a:latin typeface="Comic Sans MS" pitchFamily="66" charset="0"/>
              </a:rPr>
              <a:t> (2011- 2012)</a:t>
            </a:r>
            <a:br>
              <a:rPr lang="en-GB" sz="2000" dirty="0" smtClean="0">
                <a:latin typeface="Comic Sans MS" pitchFamily="66" charset="0"/>
              </a:rPr>
            </a:br>
            <a:r>
              <a:rPr lang="en-GB" sz="2000" dirty="0" smtClean="0">
                <a:latin typeface="Comic Sans MS" pitchFamily="66" charset="0"/>
              </a:rPr>
              <a:t/>
            </a:r>
            <a:br>
              <a:rPr lang="en-GB" sz="2000" dirty="0" smtClean="0">
                <a:latin typeface="Comic Sans MS" pitchFamily="66" charset="0"/>
              </a:rPr>
            </a:br>
            <a:r>
              <a:rPr lang="en-GB" sz="2000" dirty="0" smtClean="0">
                <a:latin typeface="Comic Sans MS" pitchFamily="66" charset="0"/>
              </a:rPr>
              <a:t>3. Launching of FIN-SWAM – July 2012.</a:t>
            </a:r>
            <a:br>
              <a:rPr lang="en-GB" sz="2000" dirty="0" smtClean="0">
                <a:latin typeface="Comic Sans MS" pitchFamily="66" charset="0"/>
              </a:rPr>
            </a:br>
            <a:r>
              <a:rPr lang="en-GB" sz="2000" dirty="0" smtClean="0">
                <a:latin typeface="Comic Sans MS" pitchFamily="66" charset="0"/>
              </a:rPr>
              <a:t/>
            </a:r>
            <a:br>
              <a:rPr lang="en-GB" sz="2000" dirty="0" smtClean="0">
                <a:latin typeface="Comic Sans MS" pitchFamily="66" charset="0"/>
              </a:rPr>
            </a:br>
            <a:r>
              <a:rPr lang="en-GB" sz="2000" dirty="0" smtClean="0">
                <a:latin typeface="Comic Sans MS" pitchFamily="66" charset="0"/>
              </a:rPr>
              <a:t>4. The first results</a:t>
            </a:r>
            <a:br>
              <a:rPr lang="en-GB" sz="2000" dirty="0" smtClean="0">
                <a:latin typeface="Comic Sans MS" pitchFamily="66" charset="0"/>
              </a:rPr>
            </a:br>
            <a:r>
              <a:rPr lang="en-GB" sz="2000" dirty="0" smtClean="0">
                <a:latin typeface="Comic Sans MS" pitchFamily="66" charset="0"/>
              </a:rPr>
              <a:t/>
            </a:r>
            <a:br>
              <a:rPr lang="en-GB" sz="2000" dirty="0" smtClean="0">
                <a:latin typeface="Comic Sans MS" pitchFamily="66" charset="0"/>
              </a:rPr>
            </a:br>
            <a:r>
              <a:rPr lang="en-GB" sz="2000" dirty="0" smtClean="0">
                <a:latin typeface="Comic Sans MS" pitchFamily="66" charset="0"/>
              </a:rPr>
              <a:t>5. Our rationale for continuing and the future…</a:t>
            </a:r>
            <a:endParaRPr lang="en-GB" sz="2000" dirty="0">
              <a:latin typeface="Comic Sans MS" pitchFamily="66" charset="0"/>
            </a:endParaRPr>
          </a:p>
        </p:txBody>
      </p:sp>
      <p:sp>
        <p:nvSpPr>
          <p:cNvPr id="4" name="Slide Number Placeholder 3"/>
          <p:cNvSpPr>
            <a:spLocks noGrp="1"/>
          </p:cNvSpPr>
          <p:nvPr>
            <p:ph type="sldNum" sz="quarter" idx="12"/>
          </p:nvPr>
        </p:nvSpPr>
        <p:spPr/>
        <p:txBody>
          <a:bodyPr/>
          <a:lstStyle/>
          <a:p>
            <a:fld id="{84EBCB00-DEE3-41B3-9EE3-2FB0BBE93007}" type="slidenum">
              <a:rPr lang="en-GB" smtClean="0"/>
              <a:t>1</a:t>
            </a:fld>
            <a:endParaRPr lang="en-GB"/>
          </a:p>
        </p:txBody>
      </p:sp>
      <p:sp>
        <p:nvSpPr>
          <p:cNvPr id="5" name="Title 4"/>
          <p:cNvSpPr txBox="1">
            <a:spLocks/>
          </p:cNvSpPr>
          <p:nvPr/>
        </p:nvSpPr>
        <p:spPr>
          <a:xfrm>
            <a:off x="457200" y="274638"/>
            <a:ext cx="8229600" cy="944562"/>
          </a:xfrm>
          <a:prstGeom prst="rect">
            <a:avLst/>
          </a:prstGeom>
          <a:gradFill rotWithShape="1">
            <a:gsLst>
              <a:gs pos="0">
                <a:srgbClr val="FFCC66"/>
              </a:gs>
              <a:gs pos="50000">
                <a:srgbClr val="D4FEBA"/>
              </a:gs>
              <a:gs pos="100000">
                <a:srgbClr val="FFCC66"/>
              </a:gs>
            </a:gsLst>
            <a:lin ang="5400000" scaled="1"/>
          </a:gradFill>
          <a:ln cap="flat" algn="ctr">
            <a:solidFill>
              <a:schemeClr val="tx1"/>
            </a:solidFill>
            <a:miter lim="800000"/>
            <a:headEnd type="none" w="med" len="med"/>
            <a:tailEnd type="none" w="med" len="med"/>
          </a:ln>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200" dirty="0" smtClean="0">
                <a:latin typeface="Comic Sans MS" pitchFamily="66" charset="0"/>
              </a:rPr>
              <a:t>In lieu of missed annual reports – The story of what </a:t>
            </a:r>
            <a:br>
              <a:rPr lang="en-GB" sz="2200" dirty="0" smtClean="0">
                <a:latin typeface="Comic Sans MS" pitchFamily="66" charset="0"/>
              </a:rPr>
            </a:br>
            <a:r>
              <a:rPr lang="en-GB" sz="2200" dirty="0" smtClean="0">
                <a:latin typeface="Comic Sans MS" pitchFamily="66" charset="0"/>
              </a:rPr>
              <a:t>happened during the last 2.5 years – Jan 2011-June 2013</a:t>
            </a:r>
            <a:endParaRPr lang="en-GB" sz="2200" dirty="0">
              <a:latin typeface="Comic Sans MS" pitchFamily="66" charset="0"/>
            </a:endParaRPr>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233055"/>
            <a:ext cx="1956759" cy="148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61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BCB00-DEE3-41B3-9EE3-2FB0BBE93007}" type="slidenum">
              <a:rPr lang="en-GB" smtClean="0"/>
              <a:t>10</a:t>
            </a:fld>
            <a:endParaRPr lang="en-GB"/>
          </a:p>
        </p:txBody>
      </p:sp>
      <p:sp>
        <p:nvSpPr>
          <p:cNvPr id="5" name="TextBox 4"/>
          <p:cNvSpPr txBox="1"/>
          <p:nvPr/>
        </p:nvSpPr>
        <p:spPr>
          <a:xfrm>
            <a:off x="685799" y="298238"/>
            <a:ext cx="8079658" cy="6401753"/>
          </a:xfrm>
          <a:prstGeom prst="rect">
            <a:avLst/>
          </a:prstGeom>
          <a:solidFill>
            <a:srgbClr val="FFCC00">
              <a:alpha val="54000"/>
            </a:srgbClr>
          </a:solidFill>
          <a:effectLst>
            <a:glow rad="393700">
              <a:srgbClr val="FFC000">
                <a:alpha val="40000"/>
              </a:srgbClr>
            </a:glow>
            <a:outerShdw dist="495300" dir="6600000" sx="54000" sy="54000" algn="ctr" rotWithShape="0">
              <a:srgbClr val="000000">
                <a:alpha val="33000"/>
              </a:srgbClr>
            </a:outerShdw>
            <a:reflection stA="45000" endPos="0" dist="50800" dir="5400000" sy="-100000" algn="bl" rotWithShape="0"/>
          </a:effectLst>
        </p:spPr>
        <p:txBody>
          <a:bodyPr wrap="square" rtlCol="0">
            <a:spAutoFit/>
          </a:bodyPr>
          <a:lstStyle/>
          <a:p>
            <a:r>
              <a:rPr lang="en-GB" dirty="0"/>
              <a:t>By 2010 it was clear that a number of installations that had been built by other </a:t>
            </a:r>
            <a:r>
              <a:rPr lang="en-GB" dirty="0" smtClean="0"/>
              <a:t>NGOs, </a:t>
            </a:r>
            <a:r>
              <a:rPr lang="en-GB" dirty="0"/>
              <a:t>with funds that I had </a:t>
            </a:r>
            <a:r>
              <a:rPr lang="en-GB" dirty="0" smtClean="0"/>
              <a:t>raised </a:t>
            </a:r>
            <a:r>
              <a:rPr lang="en-GB" dirty="0"/>
              <a:t>for the purpose for which they had </a:t>
            </a:r>
            <a:r>
              <a:rPr lang="en-GB" dirty="0" smtClean="0"/>
              <a:t>been originally intended, were </a:t>
            </a:r>
            <a:r>
              <a:rPr lang="en-GB" dirty="0"/>
              <a:t>of poor quality or poor design. </a:t>
            </a:r>
            <a:endParaRPr lang="en-GB" dirty="0" smtClean="0"/>
          </a:p>
          <a:p>
            <a:r>
              <a:rPr lang="en-GB" dirty="0"/>
              <a:t/>
            </a:r>
            <a:br>
              <a:rPr lang="en-GB" dirty="0"/>
            </a:br>
            <a:r>
              <a:rPr lang="en-GB" dirty="0"/>
              <a:t>There was no opportunism or dishonesty – simply poor </a:t>
            </a:r>
            <a:r>
              <a:rPr lang="en-GB" dirty="0" smtClean="0"/>
              <a:t>planning</a:t>
            </a:r>
            <a:r>
              <a:rPr lang="en-GB" dirty="0"/>
              <a:t>, </a:t>
            </a:r>
            <a:r>
              <a:rPr lang="en-GB" dirty="0" smtClean="0"/>
              <a:t>inefficient </a:t>
            </a:r>
            <a:r>
              <a:rPr lang="en-GB" dirty="0"/>
              <a:t>integration of beneficiaries, </a:t>
            </a:r>
            <a:r>
              <a:rPr lang="en-GB" dirty="0" smtClean="0"/>
              <a:t>poor design </a:t>
            </a:r>
            <a:r>
              <a:rPr lang="en-GB" dirty="0"/>
              <a:t>– and the practice of NGOs to ‘tick boxes’ to prove </a:t>
            </a:r>
            <a:r>
              <a:rPr lang="en-GB" dirty="0" smtClean="0"/>
              <a:t>completion </a:t>
            </a:r>
            <a:r>
              <a:rPr lang="en-GB" dirty="0"/>
              <a:t>of a project rather than work towards real, positive</a:t>
            </a:r>
            <a:r>
              <a:rPr lang="en-GB" dirty="0" smtClean="0"/>
              <a:t>, sustainable</a:t>
            </a:r>
            <a:r>
              <a:rPr lang="en-GB" dirty="0"/>
              <a:t>, transformative change. </a:t>
            </a:r>
            <a:endParaRPr lang="en-GB" dirty="0" smtClean="0"/>
          </a:p>
          <a:p>
            <a:endParaRPr lang="en-GB" dirty="0" smtClean="0"/>
          </a:p>
          <a:p>
            <a:r>
              <a:rPr lang="en-GB" dirty="0" smtClean="0"/>
              <a:t>All </a:t>
            </a:r>
            <a:r>
              <a:rPr lang="en-GB" dirty="0"/>
              <a:t>the </a:t>
            </a:r>
            <a:r>
              <a:rPr lang="en-GB" dirty="0" smtClean="0"/>
              <a:t>NGOs, which can be considered as service providing social enterprises,  </a:t>
            </a:r>
            <a:r>
              <a:rPr lang="en-GB" dirty="0"/>
              <a:t>had left by this time and it was evident that </a:t>
            </a:r>
            <a:r>
              <a:rPr lang="en-GB" dirty="0" smtClean="0"/>
              <a:t>a </a:t>
            </a:r>
            <a:r>
              <a:rPr lang="en-GB" dirty="0"/>
              <a:t>lot of things had to be put right. </a:t>
            </a:r>
            <a:r>
              <a:rPr lang="en-GB" dirty="0" smtClean="0"/>
              <a:t>I was alone with </a:t>
            </a:r>
            <a:r>
              <a:rPr lang="en-GB" dirty="0" err="1" smtClean="0"/>
              <a:t>Mr.</a:t>
            </a:r>
            <a:r>
              <a:rPr lang="en-GB" dirty="0" smtClean="0"/>
              <a:t> Paranjothi as our sole staff, colleague and trusted friend. </a:t>
            </a:r>
          </a:p>
          <a:p>
            <a:endParaRPr lang="en-GB" dirty="0" smtClean="0"/>
          </a:p>
          <a:p>
            <a:r>
              <a:rPr lang="en-GB" dirty="0" smtClean="0"/>
              <a:t>At </a:t>
            </a:r>
            <a:r>
              <a:rPr lang="en-GB" dirty="0"/>
              <a:t>one point, I was so depressed that I decided </a:t>
            </a:r>
            <a:endParaRPr lang="en-GB" dirty="0" smtClean="0"/>
          </a:p>
          <a:p>
            <a:r>
              <a:rPr lang="en-GB" dirty="0" smtClean="0"/>
              <a:t>not </a:t>
            </a:r>
            <a:r>
              <a:rPr lang="en-GB" dirty="0"/>
              <a:t>to ask any </a:t>
            </a:r>
            <a:r>
              <a:rPr lang="en-GB" dirty="0" smtClean="0"/>
              <a:t>of you </a:t>
            </a:r>
            <a:r>
              <a:rPr lang="en-GB" dirty="0"/>
              <a:t>or anyone for that </a:t>
            </a:r>
            <a:r>
              <a:rPr lang="en-GB" dirty="0" smtClean="0"/>
              <a:t>matter, </a:t>
            </a:r>
            <a:r>
              <a:rPr lang="en-GB" dirty="0"/>
              <a:t>for </a:t>
            </a:r>
            <a:r>
              <a:rPr lang="en-GB" dirty="0" smtClean="0"/>
              <a:t>funds</a:t>
            </a:r>
          </a:p>
          <a:p>
            <a:r>
              <a:rPr lang="en-GB" dirty="0" smtClean="0"/>
              <a:t> </a:t>
            </a:r>
            <a:r>
              <a:rPr lang="en-GB" dirty="0"/>
              <a:t>– till most of the </a:t>
            </a:r>
            <a:r>
              <a:rPr lang="en-GB" dirty="0" smtClean="0"/>
              <a:t>mistakes were rectified.  I started working </a:t>
            </a:r>
          </a:p>
          <a:p>
            <a:r>
              <a:rPr lang="en-GB" dirty="0" smtClean="0"/>
              <a:t>on consultancies  on sanitation and ploughed the earnings </a:t>
            </a:r>
          </a:p>
          <a:p>
            <a:r>
              <a:rPr lang="en-GB" dirty="0" smtClean="0"/>
              <a:t>into Friend in Need to undertake the repairs </a:t>
            </a:r>
          </a:p>
          <a:p>
            <a:r>
              <a:rPr lang="en-GB" dirty="0" smtClean="0"/>
              <a:t>and support </a:t>
            </a:r>
            <a:r>
              <a:rPr lang="en-GB" dirty="0" err="1" smtClean="0"/>
              <a:t>Mr.</a:t>
            </a:r>
            <a:r>
              <a:rPr lang="en-GB" dirty="0" smtClean="0"/>
              <a:t> Paranjothi and other workers involved.   </a:t>
            </a:r>
          </a:p>
          <a:p>
            <a:endParaRPr lang="en-GB" sz="2000" dirty="0"/>
          </a:p>
          <a:p>
            <a:r>
              <a:rPr lang="en-GB" sz="2400" dirty="0" smtClean="0"/>
              <a:t>So </a:t>
            </a:r>
            <a:r>
              <a:rPr lang="en-GB" sz="2400" dirty="0"/>
              <a:t>that’s why I haven’t written any annual reports </a:t>
            </a:r>
            <a:endParaRPr lang="en-GB" sz="2400" dirty="0" smtClean="0"/>
          </a:p>
          <a:p>
            <a:r>
              <a:rPr lang="en-GB" sz="2400" dirty="0" smtClean="0"/>
              <a:t>or </a:t>
            </a:r>
            <a:r>
              <a:rPr lang="en-GB" sz="2400" dirty="0"/>
              <a:t>contacted anyone for </a:t>
            </a:r>
            <a:r>
              <a:rPr lang="en-GB" sz="2400" dirty="0" smtClean="0"/>
              <a:t>funds during </a:t>
            </a:r>
            <a:r>
              <a:rPr lang="en-GB" sz="2400" dirty="0"/>
              <a:t>the last 1.5 years. </a:t>
            </a:r>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799" cy="5194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F:\Shyama\FIN-tsunami-Apr2013\FIN Trust Admin\FIN-Logo -go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609025"/>
            <a:ext cx="1066801" cy="8080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hotos-5.dropbox.com/t/0/AADsyDM4E_-Vhm-0maC61mxI5uUVil-8JfA5fkpQ51CRZg/12/21839398/jpeg/32x32/3/1368957600/0/2/DSC_0172.JPG/CLT3AQXhBCTYtNDQQVey0208eYLLEZuwqBTEb1z542I%2CsJ3xoxDfikHQz8oWQhEPzsFk1GtLLQETZjxDH2LsGR8?size=1024x7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7265" y="3657600"/>
            <a:ext cx="2065468"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72633" y="5024284"/>
            <a:ext cx="2642768" cy="830997"/>
          </a:xfrm>
          <a:prstGeom prst="rect">
            <a:avLst/>
          </a:prstGeom>
          <a:solidFill>
            <a:srgbClr val="FEFCAA"/>
          </a:solidFill>
        </p:spPr>
        <p:txBody>
          <a:bodyPr wrap="square" rtlCol="0">
            <a:spAutoFit/>
          </a:bodyPr>
          <a:lstStyle/>
          <a:p>
            <a:r>
              <a:rPr lang="en-GB" sz="1600" i="1" dirty="0" smtClean="0"/>
              <a:t>Many thanks to </a:t>
            </a:r>
            <a:r>
              <a:rPr lang="en-GB" sz="1600" i="1" dirty="0" err="1" smtClean="0"/>
              <a:t>Valentin</a:t>
            </a:r>
            <a:r>
              <a:rPr lang="en-GB" sz="1600" i="1" dirty="0" smtClean="0"/>
              <a:t> Post of WASTE (NL) for the  research contracts</a:t>
            </a:r>
            <a:endParaRPr lang="en-GB" sz="1600" i="1" dirty="0"/>
          </a:p>
        </p:txBody>
      </p:sp>
    </p:spTree>
    <p:extLst>
      <p:ext uri="{BB962C8B-B14F-4D97-AF65-F5344CB8AC3E}">
        <p14:creationId xmlns:p14="http://schemas.microsoft.com/office/powerpoint/2010/main" val="1333565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6542" y="708753"/>
            <a:ext cx="804798" cy="6096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5799" y="298238"/>
            <a:ext cx="8079658" cy="707886"/>
          </a:xfrm>
          <a:prstGeom prst="rect">
            <a:avLst/>
          </a:prstGeom>
          <a:solidFill>
            <a:srgbClr val="FFCC00">
              <a:alpha val="54000"/>
            </a:srgbClr>
          </a:solidFill>
          <a:effectLst>
            <a:glow rad="393700">
              <a:srgbClr val="FFC000">
                <a:alpha val="40000"/>
              </a:srgbClr>
            </a:glow>
            <a:outerShdw dist="495300" dir="6600000" sx="54000" sy="54000" algn="ctr" rotWithShape="0">
              <a:srgbClr val="000000">
                <a:alpha val="33000"/>
              </a:srgbClr>
            </a:outerShdw>
            <a:reflection stA="45000" endPos="0" dist="50800" dir="5400000" sy="-100000" algn="bl" rotWithShape="0"/>
          </a:effectLst>
        </p:spPr>
        <p:txBody>
          <a:bodyPr wrap="square" rtlCol="0">
            <a:spAutoFit/>
          </a:bodyPr>
          <a:lstStyle/>
          <a:p>
            <a:r>
              <a:rPr lang="en-GB" sz="2400" dirty="0" smtClean="0"/>
              <a:t>What we put right to the extent possible in 2011-2012…(1/3)</a:t>
            </a:r>
          </a:p>
          <a:p>
            <a:r>
              <a:rPr lang="en-GB" sz="1600" i="1" dirty="0" smtClean="0"/>
              <a:t>The full stories will be regularly posted on a blog  during the coming year – details to follow</a:t>
            </a:r>
            <a:endParaRPr lang="en-GB" sz="1600" i="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2710" y="3912039"/>
            <a:ext cx="1066800" cy="177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08" y="1318353"/>
            <a:ext cx="2057400" cy="156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F:\Shyama\FIN-tsunami-Apr2013\Photos\Project evolution-May2013\San sebastien school\state-surprise-visit-aug200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6071" y="1630328"/>
            <a:ext cx="1261438" cy="94598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Shyama\FIN-tsunami-Apr2013\Photos\Project evolution-May2013\San sebastien school\toilet insideoct20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2471" y="1600930"/>
            <a:ext cx="1716648" cy="12873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Shyama\AppData\Local\Temp\RE CONSTRUCT TOILET SCHOOL 1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2423" y="1443412"/>
            <a:ext cx="2136518" cy="16023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477" y="2727409"/>
            <a:ext cx="2149766" cy="1077218"/>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Ecological toilet complex built for Saint Sebastian school in 2006</a:t>
            </a:r>
            <a:endParaRPr lang="en-GB" sz="1600" dirty="0"/>
          </a:p>
        </p:txBody>
      </p:sp>
      <p:sp>
        <p:nvSpPr>
          <p:cNvPr id="37" name="TextBox 36"/>
          <p:cNvSpPr txBox="1"/>
          <p:nvPr/>
        </p:nvSpPr>
        <p:spPr>
          <a:xfrm>
            <a:off x="2438591" y="2576310"/>
            <a:ext cx="1546286"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Not maintained – abandoned by 2009. Repairs undertaken by FIN</a:t>
            </a:r>
            <a:endParaRPr lang="en-GB" sz="1600" dirty="0"/>
          </a:p>
        </p:txBody>
      </p:sp>
      <p:sp>
        <p:nvSpPr>
          <p:cNvPr id="38" name="TextBox 37"/>
          <p:cNvSpPr txBox="1"/>
          <p:nvPr/>
        </p:nvSpPr>
        <p:spPr>
          <a:xfrm>
            <a:off x="4137277" y="2888285"/>
            <a:ext cx="1737957"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FIN repairs all again in 2011 – and starts helping in maintenance as well. </a:t>
            </a:r>
            <a:endParaRPr lang="en-GB" sz="1600" dirty="0"/>
          </a:p>
        </p:txBody>
      </p:sp>
      <p:pic>
        <p:nvPicPr>
          <p:cNvPr id="2056" name="Picture 8" descr="https://lh6.googleusercontent.com/-8GJvRsoEYkM/Tdy5BawU0nI/AAAAAAAAA_g/h7oW01irADI/s640/Slide-2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7431" y="4211724"/>
            <a:ext cx="3048000" cy="227647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4180786" y="5846014"/>
            <a:ext cx="4966464" cy="830997"/>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In 2011, </a:t>
            </a:r>
            <a:r>
              <a:rPr lang="en-GB" sz="1600" dirty="0" err="1" smtClean="0"/>
              <a:t>Sebastien</a:t>
            </a:r>
            <a:r>
              <a:rPr lang="en-GB" sz="1600" dirty="0" smtClean="0"/>
              <a:t> </a:t>
            </a:r>
            <a:r>
              <a:rPr lang="en-GB" sz="1600" dirty="0" err="1" smtClean="0"/>
              <a:t>Gaumont</a:t>
            </a:r>
            <a:r>
              <a:rPr lang="en-GB" sz="1600" dirty="0" smtClean="0"/>
              <a:t>, a visiting French tourist cleans and repairs it. We pay for the costs of repair. Now it is used to store our non-biodegradable waste. </a:t>
            </a:r>
            <a:endParaRPr lang="en-GB" sz="1600" dirty="0"/>
          </a:p>
        </p:txBody>
      </p:sp>
      <p:sp>
        <p:nvSpPr>
          <p:cNvPr id="3" name="TextBox 2"/>
          <p:cNvSpPr txBox="1"/>
          <p:nvPr/>
        </p:nvSpPr>
        <p:spPr>
          <a:xfrm>
            <a:off x="101791" y="1752600"/>
            <a:ext cx="301686" cy="369332"/>
          </a:xfrm>
          <a:prstGeom prst="rect">
            <a:avLst/>
          </a:prstGeom>
          <a:solidFill>
            <a:srgbClr val="FFCC00"/>
          </a:solidFill>
        </p:spPr>
        <p:txBody>
          <a:bodyPr wrap="none" rtlCol="0">
            <a:spAutoFit/>
          </a:bodyPr>
          <a:lstStyle/>
          <a:p>
            <a:r>
              <a:rPr lang="en-GB" b="1" dirty="0">
                <a:solidFill>
                  <a:srgbClr val="FF0000"/>
                </a:solidFill>
              </a:rPr>
              <a:t>1</a:t>
            </a:r>
          </a:p>
        </p:txBody>
      </p:sp>
      <p:sp>
        <p:nvSpPr>
          <p:cNvPr id="45" name="TextBox 44"/>
          <p:cNvSpPr txBox="1"/>
          <p:nvPr/>
        </p:nvSpPr>
        <p:spPr>
          <a:xfrm>
            <a:off x="123367" y="4296392"/>
            <a:ext cx="301686" cy="369332"/>
          </a:xfrm>
          <a:prstGeom prst="rect">
            <a:avLst/>
          </a:prstGeom>
          <a:solidFill>
            <a:srgbClr val="FFCC00"/>
          </a:solidFill>
        </p:spPr>
        <p:txBody>
          <a:bodyPr wrap="none" rtlCol="0">
            <a:spAutoFit/>
          </a:bodyPr>
          <a:lstStyle/>
          <a:p>
            <a:r>
              <a:rPr lang="en-GB" b="1" dirty="0" smtClean="0">
                <a:solidFill>
                  <a:srgbClr val="FF0000"/>
                </a:solidFill>
              </a:rPr>
              <a:t>2</a:t>
            </a:r>
            <a:endParaRPr lang="en-GB" b="1" dirty="0">
              <a:solidFill>
                <a:srgbClr val="FF0000"/>
              </a:solidFill>
            </a:endParaRPr>
          </a:p>
        </p:txBody>
      </p:sp>
      <p:pic>
        <p:nvPicPr>
          <p:cNvPr id="2057" name="Picture 9" descr="F:\Shyama\FIN-tsunami-Apr2013\Photos\general-sanitation\Ecosan toilets\toilet complex built with French fund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083" y="4018978"/>
            <a:ext cx="2406661" cy="180499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2267279" y="5523111"/>
            <a:ext cx="1869998"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By 2009 clear that nobody is using the model toilet and it is not being shown to anyone.</a:t>
            </a:r>
            <a:endParaRPr lang="en-GB" sz="1600" dirty="0"/>
          </a:p>
        </p:txBody>
      </p:sp>
      <p:sp>
        <p:nvSpPr>
          <p:cNvPr id="48" name="TextBox 47"/>
          <p:cNvSpPr txBox="1"/>
          <p:nvPr/>
        </p:nvSpPr>
        <p:spPr>
          <a:xfrm>
            <a:off x="0" y="5523112"/>
            <a:ext cx="2133600"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In 2007 we build a model ecological toilet complex on the premises of the village council.  </a:t>
            </a:r>
            <a:endParaRPr lang="en-GB" sz="1600" dirty="0"/>
          </a:p>
        </p:txBody>
      </p:sp>
      <p:pic>
        <p:nvPicPr>
          <p:cNvPr id="5122" name="Picture 2" descr="F:\Shyama\FIN-tsunami-Apr2013\Photos\Project evolution-May2013\Model toilet\waste-storage-June201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73242" y="4158926"/>
            <a:ext cx="1313689" cy="17515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194676" y="3064109"/>
            <a:ext cx="2517057" cy="1569660"/>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School directors now willing to spend on maintenance of toilets but in 2012 they broke the ecological toilets to make them into conventional ones.</a:t>
            </a:r>
            <a:endParaRPr lang="en-GB" sz="1600" dirty="0"/>
          </a:p>
        </p:txBody>
      </p:sp>
    </p:spTree>
    <p:extLst>
      <p:ext uri="{BB962C8B-B14F-4D97-AF65-F5344CB8AC3E}">
        <p14:creationId xmlns:p14="http://schemas.microsoft.com/office/powerpoint/2010/main" val="2146796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F:\Shyama\FIN-tsunami-Apr2013\Photos\old\actions 2007\Solar dryer\2nd Trip Kameshwaram 6-8 oct 06 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798" y="1752600"/>
            <a:ext cx="1782403" cy="13506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2750" y="2058588"/>
            <a:ext cx="301686" cy="369332"/>
          </a:xfrm>
          <a:prstGeom prst="rect">
            <a:avLst/>
          </a:prstGeom>
          <a:solidFill>
            <a:srgbClr val="FFCC00"/>
          </a:solidFill>
        </p:spPr>
        <p:txBody>
          <a:bodyPr wrap="none" rtlCol="0">
            <a:spAutoFit/>
          </a:bodyPr>
          <a:lstStyle/>
          <a:p>
            <a:r>
              <a:rPr lang="en-GB" b="1" dirty="0" smtClean="0">
                <a:solidFill>
                  <a:srgbClr val="FF0000"/>
                </a:solidFill>
              </a:rPr>
              <a:t>3</a:t>
            </a:r>
            <a:endParaRPr lang="en-GB" b="1" dirty="0">
              <a:solidFill>
                <a:srgbClr val="FF0000"/>
              </a:solidFill>
            </a:endParaRPr>
          </a:p>
        </p:txBody>
      </p:sp>
      <p:sp>
        <p:nvSpPr>
          <p:cNvPr id="10" name="TextBox 9"/>
          <p:cNvSpPr txBox="1"/>
          <p:nvPr/>
        </p:nvSpPr>
        <p:spPr>
          <a:xfrm>
            <a:off x="685799" y="298238"/>
            <a:ext cx="8079658" cy="707886"/>
          </a:xfrm>
          <a:prstGeom prst="rect">
            <a:avLst/>
          </a:prstGeom>
          <a:solidFill>
            <a:srgbClr val="FFCC00">
              <a:alpha val="54000"/>
            </a:srgbClr>
          </a:solidFill>
          <a:effectLst>
            <a:glow rad="393700">
              <a:srgbClr val="FFC000">
                <a:alpha val="40000"/>
              </a:srgbClr>
            </a:glow>
            <a:outerShdw dist="495300" dir="6600000" sx="54000" sy="54000" algn="ctr" rotWithShape="0">
              <a:srgbClr val="000000">
                <a:alpha val="33000"/>
              </a:srgbClr>
            </a:outerShdw>
            <a:reflection stA="45000" endPos="0" dist="50800" dir="5400000" sy="-100000" algn="bl" rotWithShape="0"/>
          </a:effectLst>
        </p:spPr>
        <p:txBody>
          <a:bodyPr wrap="square" rtlCol="0">
            <a:spAutoFit/>
          </a:bodyPr>
          <a:lstStyle/>
          <a:p>
            <a:r>
              <a:rPr lang="en-GB" sz="2400" dirty="0" smtClean="0"/>
              <a:t>What we put right to the extent possible in 2011-2012…(2/3)</a:t>
            </a:r>
          </a:p>
          <a:p>
            <a:r>
              <a:rPr lang="en-GB" sz="1600" i="1" dirty="0" smtClean="0"/>
              <a:t>The full stories will be regularly posted on a blog  during the coming year – details to follow</a:t>
            </a:r>
            <a:endParaRPr lang="en-GB" sz="1600" i="1" dirty="0"/>
          </a:p>
        </p:txBody>
      </p:sp>
      <p:sp>
        <p:nvSpPr>
          <p:cNvPr id="11" name="TextBox 10"/>
          <p:cNvSpPr txBox="1"/>
          <p:nvPr/>
        </p:nvSpPr>
        <p:spPr>
          <a:xfrm>
            <a:off x="-27125" y="4375666"/>
            <a:ext cx="301686" cy="369332"/>
          </a:xfrm>
          <a:prstGeom prst="rect">
            <a:avLst/>
          </a:prstGeom>
          <a:solidFill>
            <a:srgbClr val="FFCC00"/>
          </a:solidFill>
        </p:spPr>
        <p:txBody>
          <a:bodyPr wrap="none" rtlCol="0">
            <a:spAutoFit/>
          </a:bodyPr>
          <a:lstStyle/>
          <a:p>
            <a:r>
              <a:rPr lang="en-GB" b="1" dirty="0" smtClean="0">
                <a:solidFill>
                  <a:srgbClr val="FF0000"/>
                </a:solidFill>
              </a:rPr>
              <a:t>4</a:t>
            </a:r>
            <a:endParaRPr lang="en-GB" b="1" dirty="0">
              <a:solidFill>
                <a:srgbClr val="FF0000"/>
              </a:solidFill>
            </a:endParaRPr>
          </a:p>
        </p:txBody>
      </p:sp>
      <p:pic>
        <p:nvPicPr>
          <p:cNvPr id="3074" name="Picture 2" descr="D:\Shyama\FIN-tsunami-Apr2013\Photos\Project evolution-May2013\Solar drier\solar vanjore (4).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89527" y="1310369"/>
            <a:ext cx="2235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Shyama\FIN-tsunami-Apr2013\Photos\Project evolution-May2013\Solar drier\2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6467" y="1379113"/>
            <a:ext cx="1605900" cy="1204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Shyama\FIN-tsunami-Apr2013\Photos\old\Actions 2009\2009_02_27 (Kameshwaram trip)\2009_02_28 (Kameshwaram trip)\IMG_47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5101" y="1814276"/>
            <a:ext cx="2051366" cy="15385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65435" y="3104012"/>
            <a:ext cx="2149766" cy="830997"/>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New solar drier in </a:t>
            </a:r>
            <a:r>
              <a:rPr lang="en-GB" sz="1600" dirty="0" err="1" smtClean="0"/>
              <a:t>Kameshwaram</a:t>
            </a:r>
            <a:r>
              <a:rPr lang="en-GB" sz="1600" dirty="0" smtClean="0"/>
              <a:t> beach in September  2006</a:t>
            </a:r>
            <a:endParaRPr lang="en-GB" sz="1600" dirty="0"/>
          </a:p>
        </p:txBody>
      </p:sp>
      <p:sp>
        <p:nvSpPr>
          <p:cNvPr id="13" name="TextBox 12"/>
          <p:cNvSpPr txBox="1"/>
          <p:nvPr/>
        </p:nvSpPr>
        <p:spPr>
          <a:xfrm>
            <a:off x="2521337" y="3374313"/>
            <a:ext cx="2149766" cy="830997"/>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Abandoned, broken, rusted, with essential parts stolen by 2009.</a:t>
            </a:r>
            <a:endParaRPr lang="en-GB" sz="1600" dirty="0"/>
          </a:p>
        </p:txBody>
      </p:sp>
      <p:pic>
        <p:nvPicPr>
          <p:cNvPr id="3079" name="Picture 7" descr="D:\Shyama\FIN-tsunami-Apr2013\Photos\Project evolution-May2013\market place\fish-drying-for-platform20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7800" y="4487814"/>
            <a:ext cx="1821767" cy="13663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D:\Shyama\FIN-tsunami-Apr2013\Photos\Project evolution-May2013\market place\Fish market in 200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4591" y="4410302"/>
            <a:ext cx="1778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Shyama\FIN-tsunami-Apr2013\Photos\Project evolution-May2013\market place\Nagapattinam_septembre_06_1er_voyage_07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50" y="4410302"/>
            <a:ext cx="1923188" cy="145709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49461" y="5854139"/>
            <a:ext cx="2149766" cy="584775"/>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Fish market in September  2006</a:t>
            </a:r>
            <a:endParaRPr lang="en-GB" sz="1600" dirty="0"/>
          </a:p>
        </p:txBody>
      </p:sp>
      <p:sp>
        <p:nvSpPr>
          <p:cNvPr id="24" name="TextBox 23"/>
          <p:cNvSpPr txBox="1"/>
          <p:nvPr/>
        </p:nvSpPr>
        <p:spPr>
          <a:xfrm>
            <a:off x="2429056" y="5737468"/>
            <a:ext cx="3629557" cy="1077218"/>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Roof blown away many times, sand surrounds platform, the wall breaks and market becomes a platform for repairing boats and drying fish by 2009</a:t>
            </a:r>
            <a:endParaRPr lang="en-GB" sz="1600" dirty="0"/>
          </a:p>
        </p:txBody>
      </p:sp>
      <p:pic>
        <p:nvPicPr>
          <p:cNvPr id="3083" name="Picture 11" descr="D:\Shyama\FIN-tsunami-Apr2013\Photos\Project evolution-May2013\market place\market place in oct 201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09567" y="4024245"/>
            <a:ext cx="2330716" cy="17478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25628" y="2985011"/>
            <a:ext cx="2022817" cy="151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683641" y="2600059"/>
            <a:ext cx="2001981" cy="584775"/>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Dismantled and moved in 2010</a:t>
            </a:r>
            <a:endParaRPr lang="en-GB" sz="1600" dirty="0"/>
          </a:p>
        </p:txBody>
      </p:sp>
      <p:sp>
        <p:nvSpPr>
          <p:cNvPr id="28" name="TextBox 27"/>
          <p:cNvSpPr txBox="1"/>
          <p:nvPr/>
        </p:nvSpPr>
        <p:spPr>
          <a:xfrm>
            <a:off x="6589527" y="2956631"/>
            <a:ext cx="2413546"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Repaired and place on top of </a:t>
            </a:r>
            <a:r>
              <a:rPr lang="en-GB" sz="1600" dirty="0" err="1" smtClean="0"/>
              <a:t>Vanjore</a:t>
            </a:r>
            <a:r>
              <a:rPr lang="en-GB" sz="1600" dirty="0" smtClean="0"/>
              <a:t> temple in 2011 – where local unemployed youth dry flowers for perfuming oils</a:t>
            </a:r>
            <a:endParaRPr lang="en-GB" sz="1600" dirty="0"/>
          </a:p>
        </p:txBody>
      </p:sp>
      <p:sp>
        <p:nvSpPr>
          <p:cNvPr id="30" name="TextBox 29"/>
          <p:cNvSpPr txBox="1"/>
          <p:nvPr/>
        </p:nvSpPr>
        <p:spPr>
          <a:xfrm>
            <a:off x="6058613" y="5534561"/>
            <a:ext cx="2944460" cy="1323439"/>
          </a:xfrm>
          <a:prstGeom prst="rect">
            <a:avLst/>
          </a:prstGeom>
          <a:solidFill>
            <a:srgbClr val="ABFFEF"/>
          </a:solidFill>
          <a:effectLst>
            <a:glow rad="139700">
              <a:schemeClr val="accent5">
                <a:satMod val="175000"/>
                <a:alpha val="40000"/>
              </a:schemeClr>
            </a:glow>
          </a:effectLst>
        </p:spPr>
        <p:txBody>
          <a:bodyPr wrap="square" rtlCol="0">
            <a:spAutoFit/>
          </a:bodyPr>
          <a:lstStyle/>
          <a:p>
            <a:r>
              <a:rPr lang="en-GB" sz="1600" dirty="0" smtClean="0"/>
              <a:t>We discuss and work with the fishermen community to ensure that it is always intact even after storms through volunteers by 2010.</a:t>
            </a:r>
            <a:endParaRPr lang="en-GB" sz="1600" dirty="0"/>
          </a:p>
        </p:txBody>
      </p:sp>
      <p:pic>
        <p:nvPicPr>
          <p:cNvPr id="31" name="Picture 15" descr="F:\Shyama\FIN-tsunami-Apr2013\FIN Trust Admin\FIN-Logo -good.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3073" y="1006124"/>
            <a:ext cx="1106597"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3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241" y="5998061"/>
            <a:ext cx="1106597" cy="8382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8600" y="228600"/>
            <a:ext cx="8812161" cy="1723549"/>
          </a:xfrm>
          <a:prstGeom prst="rect">
            <a:avLst/>
          </a:prstGeom>
          <a:solidFill>
            <a:srgbClr val="FFCC00">
              <a:alpha val="54000"/>
            </a:srgbClr>
          </a:solidFill>
          <a:effectLst>
            <a:glow rad="393700">
              <a:srgbClr val="FFC000">
                <a:alpha val="40000"/>
              </a:srgbClr>
            </a:glow>
            <a:outerShdw dist="495300" dir="6600000" sx="54000" sy="54000" algn="ctr" rotWithShape="0">
              <a:srgbClr val="000000">
                <a:alpha val="33000"/>
              </a:srgbClr>
            </a:outerShdw>
            <a:reflection stA="45000" endPos="0" dist="50800" dir="5400000" sy="-100000" algn="bl" rotWithShape="0"/>
          </a:effectLst>
        </p:spPr>
        <p:txBody>
          <a:bodyPr wrap="square" rtlCol="0">
            <a:spAutoFit/>
          </a:bodyPr>
          <a:lstStyle/>
          <a:p>
            <a:r>
              <a:rPr lang="en-GB" sz="2200" dirty="0" smtClean="0">
                <a:solidFill>
                  <a:srgbClr val="FF0000"/>
                </a:solidFill>
              </a:rPr>
              <a:t>And we did some good things also and these I am proud to say  that these are still working well …(2/3) – Why? Because we took care to ensure quality….because it was we who built them – we did not raise funds for another NGO to build them….</a:t>
            </a:r>
          </a:p>
          <a:p>
            <a:r>
              <a:rPr lang="en-GB" i="1" dirty="0">
                <a:solidFill>
                  <a:srgbClr val="FF0000"/>
                </a:solidFill>
              </a:rPr>
              <a:t>The full stories will be regularly posted on a blog  during the coming year – details to follow</a:t>
            </a:r>
          </a:p>
        </p:txBody>
      </p:sp>
      <p:pic>
        <p:nvPicPr>
          <p:cNvPr id="9222" name="Picture 6" descr="http://ourhouse.typepad.com/full_circle/images/2007/06/22/smiling_su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530" y="2253764"/>
            <a:ext cx="805606" cy="8217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ourhouse.typepad.com/full_circle/images/2007/06/22/smiling_su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94" y="3986237"/>
            <a:ext cx="805606" cy="8217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30594" y="2479900"/>
            <a:ext cx="6832036" cy="923330"/>
          </a:xfrm>
          <a:prstGeom prst="rect">
            <a:avLst/>
          </a:prstGeom>
          <a:noFill/>
        </p:spPr>
        <p:txBody>
          <a:bodyPr wrap="square" rtlCol="0">
            <a:spAutoFit/>
          </a:bodyPr>
          <a:lstStyle/>
          <a:p>
            <a:r>
              <a:rPr lang="en-GB" dirty="0" smtClean="0">
                <a:solidFill>
                  <a:srgbClr val="FF0000"/>
                </a:solidFill>
              </a:rPr>
              <a:t>The toilets that we financed via a ‘Mason’s Innovation Contest’ in 2009, whereby masons were encouraged to build the toilets of their dreams for themselves are in good shape and still being used well in 2013.</a:t>
            </a:r>
            <a:endParaRPr lang="en-GB" dirty="0">
              <a:solidFill>
                <a:srgbClr val="FF0000"/>
              </a:solidFill>
            </a:endParaRPr>
          </a:p>
        </p:txBody>
      </p:sp>
      <p:sp>
        <p:nvSpPr>
          <p:cNvPr id="14" name="TextBox 13"/>
          <p:cNvSpPr txBox="1"/>
          <p:nvPr/>
        </p:nvSpPr>
        <p:spPr>
          <a:xfrm>
            <a:off x="1675359" y="3873497"/>
            <a:ext cx="5612274" cy="1200329"/>
          </a:xfrm>
          <a:prstGeom prst="rect">
            <a:avLst/>
          </a:prstGeom>
          <a:noFill/>
        </p:spPr>
        <p:txBody>
          <a:bodyPr wrap="square" rtlCol="0">
            <a:spAutoFit/>
          </a:bodyPr>
          <a:lstStyle/>
          <a:p>
            <a:r>
              <a:rPr lang="en-GB" dirty="0" smtClean="0">
                <a:solidFill>
                  <a:srgbClr val="FF0000"/>
                </a:solidFill>
              </a:rPr>
              <a:t>The toilets that Paranjothi designed and supervised as a model toilet for the ‘Indian Bank’ in the nearby village of </a:t>
            </a:r>
            <a:r>
              <a:rPr lang="en-GB" dirty="0" err="1" smtClean="0">
                <a:solidFill>
                  <a:srgbClr val="FF0000"/>
                </a:solidFill>
              </a:rPr>
              <a:t>Vadagudy</a:t>
            </a:r>
            <a:r>
              <a:rPr lang="en-GB" dirty="0" smtClean="0">
                <a:solidFill>
                  <a:srgbClr val="FF0000"/>
                </a:solidFill>
              </a:rPr>
              <a:t> in 2010 is still in good condition and being used well.  </a:t>
            </a:r>
            <a:endParaRPr lang="en-GB" dirty="0">
              <a:solidFill>
                <a:srgbClr val="FF0000"/>
              </a:solidFill>
            </a:endParaRPr>
          </a:p>
        </p:txBody>
      </p:sp>
      <p:pic>
        <p:nvPicPr>
          <p:cNvPr id="15" name="Picture 6" descr="http://ourhouse.typepad.com/full_circle/images/2007/06/22/smiling_su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39" y="5433674"/>
            <a:ext cx="805606" cy="821719"/>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Shyama\Dropbox\Things to add to comps\Friend in Need\photos annual report FIN\ST SCHHOL COMPOST DETAILS (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221514"/>
            <a:ext cx="1661383" cy="1246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17454" y="5208484"/>
            <a:ext cx="5235946" cy="1477328"/>
          </a:xfrm>
          <a:prstGeom prst="rect">
            <a:avLst/>
          </a:prstGeom>
        </p:spPr>
        <p:txBody>
          <a:bodyPr wrap="square">
            <a:spAutoFit/>
          </a:bodyPr>
          <a:lstStyle/>
          <a:p>
            <a:r>
              <a:rPr lang="en-GB" dirty="0" smtClean="0">
                <a:solidFill>
                  <a:srgbClr val="FF0000"/>
                </a:solidFill>
              </a:rPr>
              <a:t>-    We have improved awareness of  hygiene.</a:t>
            </a:r>
          </a:p>
          <a:p>
            <a:pPr marL="285750" indent="-285750">
              <a:buFontTx/>
              <a:buChar char="-"/>
            </a:pPr>
            <a:r>
              <a:rPr lang="en-GB" dirty="0" smtClean="0">
                <a:solidFill>
                  <a:srgbClr val="FF0000"/>
                </a:solidFill>
              </a:rPr>
              <a:t>We have had a very modest but positive impact on behaviour – to throw into bins. </a:t>
            </a:r>
          </a:p>
          <a:p>
            <a:pPr marL="285750" indent="-285750">
              <a:buFontTx/>
              <a:buChar char="-"/>
            </a:pPr>
            <a:r>
              <a:rPr lang="en-GB" dirty="0" smtClean="0">
                <a:solidFill>
                  <a:srgbClr val="FF0000"/>
                </a:solidFill>
              </a:rPr>
              <a:t>We have created a liking for good toilets among a few.</a:t>
            </a:r>
            <a:endParaRPr lang="en-GB" dirty="0">
              <a:solidFill>
                <a:srgbClr val="FF0000"/>
              </a:solidFill>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5924" y="3551084"/>
            <a:ext cx="1264409" cy="1495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650" y="2236789"/>
            <a:ext cx="1249850" cy="163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430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BCB00-DEE3-41B3-9EE3-2FB0BBE93007}" type="slidenum">
              <a:rPr lang="en-GB" smtClean="0"/>
              <a:t>14</a:t>
            </a:fld>
            <a:endParaRPr lang="en-GB"/>
          </a:p>
        </p:txBody>
      </p:sp>
      <p:pic>
        <p:nvPicPr>
          <p:cNvPr id="10245" name="Picture 5" descr="C:\Users\Shyama\Dropbox\Things to add to comps\Friend in Need\photos annual report FIN\toi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2850" y="1556568"/>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Shyama\Dropbox\Things to add to comps\Friend in Need\photos annual report FIN\toilet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264" y="1534446"/>
            <a:ext cx="2641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135" y="1500341"/>
            <a:ext cx="30099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64" y="3613968"/>
            <a:ext cx="304800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3706" y="3678644"/>
            <a:ext cx="30384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
          <p:cNvSpPr txBox="1">
            <a:spLocks noChangeArrowheads="1"/>
          </p:cNvSpPr>
          <p:nvPr/>
        </p:nvSpPr>
        <p:spPr>
          <a:xfrm>
            <a:off x="250825" y="115888"/>
            <a:ext cx="8785225" cy="1418558"/>
          </a:xfrm>
          <a:prstGeom prst="rect">
            <a:avLst/>
          </a:prstGeom>
          <a:gradFill rotWithShape="1">
            <a:gsLst>
              <a:gs pos="0">
                <a:srgbClr val="FFCC66"/>
              </a:gs>
              <a:gs pos="50000">
                <a:srgbClr val="D4FEBA"/>
              </a:gs>
              <a:gs pos="100000">
                <a:srgbClr val="FFCC66"/>
              </a:gs>
            </a:gsLst>
            <a:lin ang="5400000" scaled="1"/>
          </a:gradFill>
          <a:ln cap="flat" algn="ctr">
            <a:solidFill>
              <a:schemeClr val="tx1"/>
            </a:solidFill>
            <a:miter lim="800000"/>
            <a:headEnd type="none" w="med" len="med"/>
            <a:tailEnd type="none" w="med" len="med"/>
          </a:ln>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000" dirty="0" smtClean="0"/>
              <a:t>But the biggest challenge was that </a:t>
            </a:r>
            <a:br>
              <a:rPr lang="en-US" sz="2000" dirty="0" smtClean="0"/>
            </a:br>
            <a:r>
              <a:rPr lang="en-US" sz="2000" dirty="0" smtClean="0"/>
              <a:t>toilets – an innovation introduced after the tsunami  were being abandoned</a:t>
            </a:r>
          </a:p>
          <a:p>
            <a:pPr>
              <a:defRPr/>
            </a:pPr>
            <a:r>
              <a:rPr lang="en-US" sz="2000" dirty="0" smtClean="0"/>
              <a:t>because of : (</a:t>
            </a:r>
            <a:r>
              <a:rPr lang="en-US" sz="2000" dirty="0" err="1" smtClean="0"/>
              <a:t>i</a:t>
            </a:r>
            <a:r>
              <a:rPr lang="en-US" sz="2000" dirty="0" smtClean="0"/>
              <a:t>) lack of a repair agency; (ii) faulty construction; (iii) incomplete </a:t>
            </a:r>
          </a:p>
          <a:p>
            <a:pPr>
              <a:defRPr/>
            </a:pPr>
            <a:r>
              <a:rPr lang="en-US" sz="2000" dirty="0"/>
              <a:t>c</a:t>
            </a:r>
            <a:r>
              <a:rPr lang="en-US" sz="2000" dirty="0" smtClean="0"/>
              <a:t>onstruction; (iv) challenging weather conditions; (v) apathy. </a:t>
            </a:r>
            <a:endParaRPr lang="fr-FR" sz="2000" b="1" dirty="0" smtClean="0"/>
          </a:p>
        </p:txBody>
      </p:sp>
      <p:pic>
        <p:nvPicPr>
          <p:cNvPr id="1025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6327" y="3678644"/>
            <a:ext cx="1990725"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descr="C:\Users\Shyama\Dropbox\Things to add to comps\Friend in Need\photos annual report FIN\toilet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6600" y="3678643"/>
            <a:ext cx="2438400" cy="221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01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8FCA52-02DF-4C21-B6B2-46227CD985EB}" type="slidenum">
              <a:rPr lang="fr-FR" smtClean="0"/>
              <a:pPr eaLnBrk="1" hangingPunct="1"/>
              <a:t>15</a:t>
            </a:fld>
            <a:endParaRPr lang="fr-FR" smtClean="0"/>
          </a:p>
        </p:txBody>
      </p:sp>
      <p:sp>
        <p:nvSpPr>
          <p:cNvPr id="57346" name="Rectangle 2"/>
          <p:cNvSpPr>
            <a:spLocks noGrp="1" noChangeArrowheads="1"/>
          </p:cNvSpPr>
          <p:nvPr>
            <p:ph type="title" idx="4294967295"/>
          </p:nvPr>
        </p:nvSpPr>
        <p:spPr>
          <a:xfrm>
            <a:off x="250825" y="115888"/>
            <a:ext cx="8785225" cy="722312"/>
          </a:xfrm>
          <a:gradFill rotWithShape="1">
            <a:gsLst>
              <a:gs pos="0">
                <a:srgbClr val="FFCC66"/>
              </a:gs>
              <a:gs pos="50000">
                <a:srgbClr val="D4FEBA"/>
              </a:gs>
              <a:gs pos="100000">
                <a:srgbClr val="FFCC66"/>
              </a:gs>
            </a:gsLst>
            <a:lin ang="5400000" scaled="1"/>
          </a:gradFill>
          <a:ln cap="flat" algn="ctr">
            <a:solidFill>
              <a:schemeClr val="tx1"/>
            </a:solidFill>
            <a:miter lim="800000"/>
            <a:headEnd type="none" w="med" len="med"/>
            <a:tailEnd type="none" w="med" len="med"/>
          </a:ln>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ormAutofit/>
          </a:bodyPr>
          <a:lstStyle/>
          <a:p>
            <a:pPr eaLnBrk="1" hangingPunct="1">
              <a:defRPr/>
            </a:pPr>
            <a:r>
              <a:rPr lang="en-US" sz="2000" dirty="0" smtClean="0"/>
              <a:t>So the biggest challenge was that </a:t>
            </a:r>
            <a:r>
              <a:rPr lang="en-US" sz="2000" dirty="0" smtClean="0">
                <a:solidFill>
                  <a:schemeClr val="tx1"/>
                </a:solidFill>
              </a:rPr>
              <a:t/>
            </a:r>
            <a:br>
              <a:rPr lang="en-US" sz="2000" dirty="0" smtClean="0">
                <a:solidFill>
                  <a:schemeClr val="tx1"/>
                </a:solidFill>
              </a:rPr>
            </a:br>
            <a:r>
              <a:rPr lang="en-US" sz="2000" dirty="0" smtClean="0">
                <a:solidFill>
                  <a:schemeClr val="tx1"/>
                </a:solidFill>
              </a:rPr>
              <a:t>toilets – an innovation introduced after the tsunami  were being abandoned</a:t>
            </a:r>
            <a:endParaRPr lang="fr-FR" sz="2000" dirty="0" smtClean="0">
              <a:solidFill>
                <a:schemeClr val="tx1"/>
              </a:solidFill>
            </a:endParaRPr>
          </a:p>
        </p:txBody>
      </p:sp>
      <p:graphicFrame>
        <p:nvGraphicFramePr>
          <p:cNvPr id="12331" name="Group 43"/>
          <p:cNvGraphicFramePr>
            <a:graphicFrameLocks noGrp="1"/>
          </p:cNvGraphicFramePr>
          <p:nvPr>
            <p:ph idx="4294967295"/>
          </p:nvPr>
        </p:nvGraphicFramePr>
        <p:xfrm>
          <a:off x="323850" y="908050"/>
          <a:ext cx="8651875" cy="5245148"/>
        </p:xfrm>
        <a:graphic>
          <a:graphicData uri="http://schemas.openxmlformats.org/drawingml/2006/table">
            <a:tbl>
              <a:tblPr/>
              <a:tblGrid>
                <a:gridCol w="2108200"/>
                <a:gridCol w="1897063"/>
                <a:gridCol w="4646612"/>
              </a:tblGrid>
              <a:tr h="1501466">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Before 12/2004 Tsunami</a:t>
                      </a:r>
                      <a:r>
                        <a:rPr kumimoji="0" lang="en-US" sz="1600" b="0" i="0" u="none" strike="noStrike" cap="none" normalizeH="0" baseline="0" smtClean="0">
                          <a:ln>
                            <a:noFill/>
                          </a:ln>
                          <a:solidFill>
                            <a:schemeClr val="tx1"/>
                          </a:solidFill>
                          <a:effectLst/>
                          <a:latin typeface="Arial" charset="0"/>
                        </a:rPr>
                        <a:t>: Only a few septic tank toilets existed in Kameshwaram – (e.g. 1 septic tank toilet in Panchayat office and one in the house of the head of the Panchayat).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After 12/2004 Tsunami: </a:t>
                      </a:r>
                      <a:r>
                        <a:rPr kumimoji="0" lang="en-US" sz="1600" b="0" i="0" u="none" strike="noStrike" cap="none" normalizeH="0" baseline="0" smtClean="0">
                          <a:ln>
                            <a:noFill/>
                          </a:ln>
                          <a:solidFill>
                            <a:schemeClr val="tx1"/>
                          </a:solidFill>
                          <a:effectLst/>
                          <a:latin typeface="Arial" charset="0"/>
                        </a:rPr>
                        <a:t>Many toilets have been constructed + Kameshwaram has won the </a:t>
                      </a:r>
                      <a:r>
                        <a:rPr kumimoji="0" lang="en-US" altLang="en-US" sz="1600" b="0" i="0" u="none" strike="noStrike" cap="none" normalizeH="0" baseline="0" smtClean="0">
                          <a:ln>
                            <a:noFill/>
                          </a:ln>
                          <a:solidFill>
                            <a:schemeClr val="tx1"/>
                          </a:solidFill>
                          <a:effectLst/>
                          <a:latin typeface="Arial" charset="0"/>
                        </a:rPr>
                        <a:t>‘</a:t>
                      </a:r>
                      <a:r>
                        <a:rPr kumimoji="0" lang="en-US" altLang="ja-JP" sz="1600" b="0" i="0" u="none" strike="noStrike" cap="none" normalizeH="0" baseline="0" smtClean="0">
                          <a:ln>
                            <a:noFill/>
                          </a:ln>
                          <a:solidFill>
                            <a:schemeClr val="tx1"/>
                          </a:solidFill>
                          <a:effectLst/>
                          <a:latin typeface="Arial" charset="0"/>
                          <a:ea typeface="ＭＳ Ｐゴシック" charset="-128"/>
                        </a:rPr>
                        <a:t>Nirmal Gram Puraskar award</a:t>
                      </a:r>
                      <a:r>
                        <a:rPr kumimoji="0" lang="en-US" altLang="en-US" sz="1600" b="0" i="0" u="none" strike="noStrike" cap="none" normalizeH="0" baseline="0" smtClean="0">
                          <a:ln>
                            <a:noFill/>
                          </a:ln>
                          <a:solidFill>
                            <a:schemeClr val="tx1"/>
                          </a:solidFill>
                          <a:effectLst/>
                          <a:latin typeface="Arial" charset="0"/>
                        </a:rPr>
                        <a:t>’</a:t>
                      </a:r>
                      <a:r>
                        <a:rPr kumimoji="0" lang="en-US" altLang="ja-JP" sz="1600" b="0" i="0" u="none" strike="noStrike" cap="none" normalizeH="0" baseline="0" smtClean="0">
                          <a:ln>
                            <a:noFill/>
                          </a:ln>
                          <a:solidFill>
                            <a:schemeClr val="tx1"/>
                          </a:solidFill>
                          <a:effectLst/>
                          <a:latin typeface="Arial" charset="0"/>
                          <a:ea typeface="ＭＳ Ｐゴシック" charset="-128"/>
                        </a:rPr>
                        <a:t> from Indian government for significant sanitation coverage.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rgbClr val="FF0000"/>
                          </a:solidFill>
                          <a:effectLst/>
                          <a:latin typeface="Arial" charset="0"/>
                        </a:rPr>
                        <a:t>All toilets below have been constructed for nearly free.</a:t>
                      </a:r>
                      <a:endParaRPr kumimoji="0" lang="en-US" sz="1600" b="1" i="0" u="none" strike="noStrike" cap="none" normalizeH="0" baseline="0" smtClean="0">
                        <a:ln>
                          <a:noFill/>
                        </a:ln>
                        <a:solidFill>
                          <a:schemeClr val="tx1"/>
                        </a:solidFill>
                        <a:effectLst/>
                        <a:latin typeface="Arial" charset="0"/>
                      </a:endParaRPr>
                    </a:p>
                  </a:txBody>
                  <a:tcPr marL="91448" marR="91448"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r>
              <a:tr h="944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Total: 675 toilets covering 43.93% of the households in the village</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Year</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Number of toilets completed</a:t>
                      </a:r>
                      <a:endParaRPr kumimoji="0" lang="en-US" sz="1400" b="0" i="0" u="none" strike="noStrike" cap="none" normalizeH="0" baseline="0" smtClean="0">
                        <a:ln>
                          <a:noFill/>
                        </a:ln>
                        <a:solidFill>
                          <a:schemeClr val="tx1"/>
                        </a:solidFill>
                        <a:effectLst/>
                        <a:latin typeface="Arial" charset="0"/>
                      </a:endParaRP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958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Drive 1</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2006</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150</a:t>
                      </a:r>
                      <a:r>
                        <a:rPr kumimoji="0" lang="en-US" sz="1700" b="0" i="0" u="none" strike="noStrike" cap="none" normalizeH="0" baseline="0" smtClean="0">
                          <a:ln>
                            <a:noFill/>
                          </a:ln>
                          <a:solidFill>
                            <a:schemeClr val="tx1"/>
                          </a:solidFill>
                          <a:effectLst/>
                          <a:latin typeface="Arial" charset="0"/>
                          <a:cs typeface="Arial" charset="0"/>
                        </a:rPr>
                        <a:t> Ecosan (Financier: UNICEF and FIN; Constructor: SCOPE)</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6866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Drive 2</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2007</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75</a:t>
                      </a:r>
                      <a:r>
                        <a:rPr kumimoji="0" lang="en-US" sz="1700" b="0" i="0" u="none" strike="noStrike" cap="none" normalizeH="0" baseline="0" smtClean="0">
                          <a:ln>
                            <a:noFill/>
                          </a:ln>
                          <a:solidFill>
                            <a:schemeClr val="tx1"/>
                          </a:solidFill>
                          <a:effectLst/>
                          <a:latin typeface="Arial" charset="0"/>
                          <a:cs typeface="Arial" charset="0"/>
                        </a:rPr>
                        <a:t> Ecosan (Financier: Student Association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SOS of Grenoble school of Business and FIN; Constructor: SCOPE)</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232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Drive 3</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2008</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100</a:t>
                      </a:r>
                      <a:r>
                        <a:rPr kumimoji="0" lang="en-US" sz="1700" b="0" i="0" u="none" strike="noStrike" cap="none" normalizeH="0" baseline="0" smtClean="0">
                          <a:ln>
                            <a:noFill/>
                          </a:ln>
                          <a:solidFill>
                            <a:schemeClr val="tx1"/>
                          </a:solidFill>
                          <a:effectLst/>
                          <a:latin typeface="Arial" charset="0"/>
                          <a:cs typeface="Arial" charset="0"/>
                        </a:rPr>
                        <a:t> Ecosan (Financier: Water Aid and FIN; Constructor: Gramalaya)</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82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Drive 4</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smtClean="0">
                          <a:ln>
                            <a:noFill/>
                          </a:ln>
                          <a:solidFill>
                            <a:schemeClr val="tx1"/>
                          </a:solidFill>
                          <a:effectLst/>
                          <a:latin typeface="Arial" charset="0"/>
                          <a:cs typeface="Arial" charset="0"/>
                        </a:rPr>
                        <a:t>2008-2009</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Arial" charset="0"/>
                          <a:cs typeface="Arial" charset="0"/>
                        </a:rPr>
                        <a:t>350</a:t>
                      </a:r>
                      <a:r>
                        <a:rPr kumimoji="0" lang="en-US" sz="1700" b="0" i="0" u="none" strike="noStrike" cap="none" normalizeH="0" baseline="0" smtClean="0">
                          <a:ln>
                            <a:noFill/>
                          </a:ln>
                          <a:solidFill>
                            <a:schemeClr val="tx1"/>
                          </a:solidFill>
                          <a:effectLst/>
                          <a:latin typeface="Arial" charset="0"/>
                          <a:cs typeface="Arial" charset="0"/>
                        </a:rPr>
                        <a:t> Septic tank toilets constructed by 2-3 Western religious organizations</a:t>
                      </a:r>
                    </a:p>
                  </a:txBody>
                  <a:tcPr marL="91448" marR="91448"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248" name="Text Box 35"/>
          <p:cNvSpPr txBox="1">
            <a:spLocks noChangeArrowheads="1"/>
          </p:cNvSpPr>
          <p:nvPr/>
        </p:nvSpPr>
        <p:spPr bwMode="auto">
          <a:xfrm>
            <a:off x="179388" y="6216650"/>
            <a:ext cx="8805862" cy="452438"/>
          </a:xfrm>
          <a:prstGeom prst="rect">
            <a:avLst/>
          </a:prstGeom>
          <a:gradFill rotWithShape="1">
            <a:gsLst>
              <a:gs pos="0">
                <a:srgbClr val="FFCC66"/>
              </a:gs>
              <a:gs pos="50000">
                <a:srgbClr val="D4FEBA"/>
              </a:gs>
              <a:gs pos="100000">
                <a:srgbClr val="FFCC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dirty="0"/>
              <a:t>But: About </a:t>
            </a:r>
            <a:r>
              <a:rPr lang="en-US" b="1" dirty="0" smtClean="0"/>
              <a:t>200 </a:t>
            </a:r>
            <a:r>
              <a:rPr lang="en-US" b="1" dirty="0"/>
              <a:t>of the existing toilets need to be repaired </a:t>
            </a:r>
          </a:p>
        </p:txBody>
      </p:sp>
    </p:spTree>
    <p:extLst>
      <p:ext uri="{BB962C8B-B14F-4D97-AF65-F5344CB8AC3E}">
        <p14:creationId xmlns:p14="http://schemas.microsoft.com/office/powerpoint/2010/main" val="2333526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15EBB6-C1C3-4EFD-8DEE-EC7AB860F750}" type="slidenum">
              <a:rPr lang="fr-FR" smtClean="0"/>
              <a:pPr eaLnBrk="1" hangingPunct="1"/>
              <a:t>16</a:t>
            </a:fld>
            <a:endParaRPr lang="fr-FR" smtClean="0"/>
          </a:p>
        </p:txBody>
      </p:sp>
      <p:sp>
        <p:nvSpPr>
          <p:cNvPr id="11267" name="Rectangle 2"/>
          <p:cNvSpPr>
            <a:spLocks noGrp="1" noChangeArrowheads="1"/>
          </p:cNvSpPr>
          <p:nvPr>
            <p:ph type="title"/>
          </p:nvPr>
        </p:nvSpPr>
        <p:spPr>
          <a:xfrm>
            <a:off x="468313" y="115888"/>
            <a:ext cx="8229600" cy="936625"/>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wrap="none"/>
          <a:lstStyle/>
          <a:p>
            <a:pPr eaLnBrk="1" hangingPunct="1"/>
            <a:r>
              <a:rPr lang="en-GB" sz="2400" b="1" dirty="0" smtClean="0">
                <a:solidFill>
                  <a:schemeClr val="tx1"/>
                </a:solidFill>
              </a:rPr>
              <a:t>Reasons for abandoning of toilets – </a:t>
            </a:r>
            <a:br>
              <a:rPr lang="en-GB" sz="2400" b="1" dirty="0" smtClean="0">
                <a:solidFill>
                  <a:schemeClr val="tx1"/>
                </a:solidFill>
              </a:rPr>
            </a:br>
            <a:r>
              <a:rPr lang="en-GB" sz="2400" b="1" dirty="0" smtClean="0">
                <a:solidFill>
                  <a:schemeClr val="tx1"/>
                </a:solidFill>
              </a:rPr>
              <a:t>not all at once – a dynamic process</a:t>
            </a:r>
          </a:p>
        </p:txBody>
      </p:sp>
      <p:sp>
        <p:nvSpPr>
          <p:cNvPr id="11268" name="Rectangle 3"/>
          <p:cNvSpPr>
            <a:spLocks noChangeArrowheads="1"/>
          </p:cNvSpPr>
          <p:nvPr/>
        </p:nvSpPr>
        <p:spPr bwMode="auto">
          <a:xfrm>
            <a:off x="611188" y="2349500"/>
            <a:ext cx="2592387" cy="863600"/>
          </a:xfrm>
          <a:prstGeom prst="rect">
            <a:avLst/>
          </a:prstGeom>
          <a:ln>
            <a:headEnd/>
            <a:tailEnd/>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en-GB" b="1"/>
              <a:t>Construction defect</a:t>
            </a:r>
          </a:p>
        </p:txBody>
      </p:sp>
      <p:sp>
        <p:nvSpPr>
          <p:cNvPr id="11269" name="Line 4"/>
          <p:cNvSpPr>
            <a:spLocks noChangeShapeType="1"/>
          </p:cNvSpPr>
          <p:nvPr/>
        </p:nvSpPr>
        <p:spPr bwMode="auto">
          <a:xfrm>
            <a:off x="3635375" y="1844675"/>
            <a:ext cx="0" cy="4535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70" name="Text Box 5"/>
          <p:cNvSpPr txBox="1">
            <a:spLocks noChangeArrowheads="1"/>
          </p:cNvSpPr>
          <p:nvPr/>
        </p:nvSpPr>
        <p:spPr bwMode="auto">
          <a:xfrm>
            <a:off x="900113" y="1700213"/>
            <a:ext cx="2482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a:t>1. Origins of problem</a:t>
            </a:r>
          </a:p>
        </p:txBody>
      </p:sp>
      <p:sp>
        <p:nvSpPr>
          <p:cNvPr id="11271" name="Rectangle 6"/>
          <p:cNvSpPr>
            <a:spLocks noChangeArrowheads="1"/>
          </p:cNvSpPr>
          <p:nvPr/>
        </p:nvSpPr>
        <p:spPr bwMode="auto">
          <a:xfrm>
            <a:off x="539750" y="3789363"/>
            <a:ext cx="2592388" cy="935037"/>
          </a:xfrm>
          <a:prstGeom prst="rect">
            <a:avLst/>
          </a:prstGeom>
          <a:ln>
            <a:headEnd/>
            <a:tailEnd/>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en-GB" b="1">
                <a:solidFill>
                  <a:schemeClr val="dk1"/>
                </a:solidFill>
              </a:rPr>
              <a:t>Lack of knowledge on </a:t>
            </a:r>
          </a:p>
          <a:p>
            <a:pPr algn="ctr"/>
            <a:r>
              <a:rPr lang="en-GB" b="1">
                <a:solidFill>
                  <a:schemeClr val="dk1"/>
                </a:solidFill>
              </a:rPr>
              <a:t>how to use</a:t>
            </a:r>
          </a:p>
        </p:txBody>
      </p:sp>
      <p:sp>
        <p:nvSpPr>
          <p:cNvPr id="11272" name="Rectangle 7"/>
          <p:cNvSpPr>
            <a:spLocks noChangeArrowheads="1"/>
          </p:cNvSpPr>
          <p:nvPr/>
        </p:nvSpPr>
        <p:spPr bwMode="auto">
          <a:xfrm>
            <a:off x="468313" y="5084763"/>
            <a:ext cx="2592387" cy="935037"/>
          </a:xfrm>
          <a:prstGeom prst="rect">
            <a:avLst/>
          </a:prstGeom>
          <a:ln>
            <a:headEnd/>
            <a:tailEnd/>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en-GB" b="1">
                <a:solidFill>
                  <a:schemeClr val="dk1"/>
                </a:solidFill>
              </a:rPr>
              <a:t>Lack of willingness to </a:t>
            </a:r>
          </a:p>
          <a:p>
            <a:pPr algn="ctr"/>
            <a:r>
              <a:rPr lang="en-GB" b="1">
                <a:solidFill>
                  <a:schemeClr val="dk1"/>
                </a:solidFill>
              </a:rPr>
              <a:t>Use properly</a:t>
            </a:r>
          </a:p>
        </p:txBody>
      </p:sp>
      <p:sp>
        <p:nvSpPr>
          <p:cNvPr id="11273" name="Line 8"/>
          <p:cNvSpPr>
            <a:spLocks noChangeShapeType="1"/>
          </p:cNvSpPr>
          <p:nvPr/>
        </p:nvSpPr>
        <p:spPr bwMode="auto">
          <a:xfrm>
            <a:off x="3203575" y="2708275"/>
            <a:ext cx="1008063"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74" name="Line 9"/>
          <p:cNvSpPr>
            <a:spLocks noChangeShapeType="1"/>
          </p:cNvSpPr>
          <p:nvPr/>
        </p:nvSpPr>
        <p:spPr bwMode="auto">
          <a:xfrm flipV="1">
            <a:off x="3132138" y="4149725"/>
            <a:ext cx="935037"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75" name="Line 10"/>
          <p:cNvSpPr>
            <a:spLocks noChangeShapeType="1"/>
          </p:cNvSpPr>
          <p:nvPr/>
        </p:nvSpPr>
        <p:spPr bwMode="auto">
          <a:xfrm flipV="1">
            <a:off x="3059113" y="4941888"/>
            <a:ext cx="1152525"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76" name="Oval 11"/>
          <p:cNvSpPr>
            <a:spLocks noChangeArrowheads="1"/>
          </p:cNvSpPr>
          <p:nvPr/>
        </p:nvSpPr>
        <p:spPr bwMode="auto">
          <a:xfrm>
            <a:off x="4211638" y="3284538"/>
            <a:ext cx="1584325" cy="1584325"/>
          </a:xfrm>
          <a:prstGeom prst="ellipse">
            <a:avLst/>
          </a:prstGeom>
          <a:ln>
            <a:headEnd/>
            <a:tailEnd/>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en-GB" b="1">
                <a:solidFill>
                  <a:schemeClr val="dk1"/>
                </a:solidFill>
              </a:rPr>
              <a:t>Toilet stops</a:t>
            </a:r>
          </a:p>
          <a:p>
            <a:pPr algn="ctr"/>
            <a:r>
              <a:rPr lang="en-GB" b="1">
                <a:solidFill>
                  <a:schemeClr val="dk1"/>
                </a:solidFill>
              </a:rPr>
              <a:t>Functioning</a:t>
            </a:r>
          </a:p>
          <a:p>
            <a:pPr algn="ctr"/>
            <a:r>
              <a:rPr lang="en-GB" b="1">
                <a:solidFill>
                  <a:schemeClr val="dk1"/>
                </a:solidFill>
              </a:rPr>
              <a:t>properly</a:t>
            </a:r>
          </a:p>
        </p:txBody>
      </p:sp>
      <p:sp>
        <p:nvSpPr>
          <p:cNvPr id="11277" name="Text Box 12"/>
          <p:cNvSpPr txBox="1">
            <a:spLocks noChangeArrowheads="1"/>
          </p:cNvSpPr>
          <p:nvPr/>
        </p:nvSpPr>
        <p:spPr bwMode="auto">
          <a:xfrm>
            <a:off x="3975100" y="2008188"/>
            <a:ext cx="226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a:t>2. Toilet is seen as </a:t>
            </a:r>
          </a:p>
          <a:p>
            <a:pPr eaLnBrk="1" hangingPunct="1"/>
            <a:r>
              <a:rPr lang="en-GB" b="1"/>
              <a:t>being a problem</a:t>
            </a:r>
          </a:p>
        </p:txBody>
      </p:sp>
      <p:sp>
        <p:nvSpPr>
          <p:cNvPr id="11278" name="Line 13"/>
          <p:cNvSpPr>
            <a:spLocks noChangeShapeType="1"/>
          </p:cNvSpPr>
          <p:nvPr/>
        </p:nvSpPr>
        <p:spPr bwMode="auto">
          <a:xfrm>
            <a:off x="6156325" y="1916113"/>
            <a:ext cx="0" cy="4535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79" name="Line 14"/>
          <p:cNvSpPr>
            <a:spLocks noChangeShapeType="1"/>
          </p:cNvSpPr>
          <p:nvPr/>
        </p:nvSpPr>
        <p:spPr bwMode="auto">
          <a:xfrm>
            <a:off x="6013450" y="4076700"/>
            <a:ext cx="2519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80" name="AutoShape 15"/>
          <p:cNvSpPr>
            <a:spLocks noChangeArrowheads="1"/>
          </p:cNvSpPr>
          <p:nvPr/>
        </p:nvSpPr>
        <p:spPr bwMode="auto">
          <a:xfrm>
            <a:off x="6372225" y="2133600"/>
            <a:ext cx="2160588" cy="1511300"/>
          </a:xfrm>
          <a:prstGeom prst="hexagon">
            <a:avLst>
              <a:gd name="adj" fmla="val 35741"/>
              <a:gd name="vf" fmla="val 115470"/>
            </a:avLst>
          </a:prstGeom>
          <a:ln>
            <a:headEnd/>
            <a:tailEnd/>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en-GB" b="1" dirty="0">
                <a:solidFill>
                  <a:schemeClr val="dk1"/>
                </a:solidFill>
              </a:rPr>
              <a:t>Toilet is abandoned</a:t>
            </a:r>
          </a:p>
          <a:p>
            <a:pPr algn="ctr"/>
            <a:r>
              <a:rPr lang="en-GB" b="1" dirty="0">
                <a:solidFill>
                  <a:schemeClr val="dk1"/>
                </a:solidFill>
              </a:rPr>
              <a:t>By some </a:t>
            </a:r>
          </a:p>
          <a:p>
            <a:pPr algn="ctr"/>
            <a:r>
              <a:rPr lang="en-GB" b="1" dirty="0">
                <a:solidFill>
                  <a:schemeClr val="dk1"/>
                </a:solidFill>
              </a:rPr>
              <a:t>Members of</a:t>
            </a:r>
          </a:p>
          <a:p>
            <a:pPr algn="ctr"/>
            <a:r>
              <a:rPr lang="en-GB" b="1" dirty="0">
                <a:solidFill>
                  <a:schemeClr val="dk1"/>
                </a:solidFill>
              </a:rPr>
              <a:t>family</a:t>
            </a:r>
          </a:p>
        </p:txBody>
      </p:sp>
      <p:sp>
        <p:nvSpPr>
          <p:cNvPr id="11281" name="Rectangle 16"/>
          <p:cNvSpPr>
            <a:spLocks noChangeArrowheads="1"/>
          </p:cNvSpPr>
          <p:nvPr/>
        </p:nvSpPr>
        <p:spPr bwMode="auto">
          <a:xfrm>
            <a:off x="6443663" y="1412875"/>
            <a:ext cx="2376487" cy="641350"/>
          </a:xfrm>
          <a:prstGeom prst="rect">
            <a:avLst/>
          </a:prstGeom>
          <a:gradFill rotWithShape="1">
            <a:gsLst>
              <a:gs pos="0">
                <a:srgbClr val="FFCC66"/>
              </a:gs>
              <a:gs pos="50000">
                <a:srgbClr val="D4FEBA"/>
              </a:gs>
              <a:gs pos="100000">
                <a:srgbClr val="FFCC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b="1">
                <a:solidFill>
                  <a:srgbClr val="FF0000"/>
                </a:solidFill>
              </a:rPr>
              <a:t>3. No agency </a:t>
            </a:r>
          </a:p>
          <a:p>
            <a:pPr algn="ctr"/>
            <a:r>
              <a:rPr lang="en-GB" b="1">
                <a:solidFill>
                  <a:srgbClr val="FF0000"/>
                </a:solidFill>
              </a:rPr>
              <a:t>to solve problem</a:t>
            </a:r>
          </a:p>
        </p:txBody>
      </p:sp>
      <p:sp>
        <p:nvSpPr>
          <p:cNvPr id="11282" name="Line 17"/>
          <p:cNvSpPr>
            <a:spLocks noChangeShapeType="1"/>
          </p:cNvSpPr>
          <p:nvPr/>
        </p:nvSpPr>
        <p:spPr bwMode="auto">
          <a:xfrm flipV="1">
            <a:off x="5795963" y="3357563"/>
            <a:ext cx="792162"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83" name="Line 18"/>
          <p:cNvSpPr>
            <a:spLocks noChangeShapeType="1"/>
          </p:cNvSpPr>
          <p:nvPr/>
        </p:nvSpPr>
        <p:spPr bwMode="auto">
          <a:xfrm>
            <a:off x="7597775" y="3644900"/>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84" name="Text Box 19"/>
          <p:cNvSpPr txBox="1">
            <a:spLocks noChangeArrowheads="1"/>
          </p:cNvSpPr>
          <p:nvPr/>
        </p:nvSpPr>
        <p:spPr bwMode="auto">
          <a:xfrm>
            <a:off x="6280150" y="4456113"/>
            <a:ext cx="21780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a:t>4. Bad toilet starts</a:t>
            </a:r>
          </a:p>
          <a:p>
            <a:pPr eaLnBrk="1" hangingPunct="1"/>
            <a:r>
              <a:rPr lang="en-GB" b="1"/>
              <a:t>Giving problem to</a:t>
            </a:r>
          </a:p>
          <a:p>
            <a:pPr eaLnBrk="1" hangingPunct="1"/>
            <a:r>
              <a:rPr lang="en-GB" b="1"/>
              <a:t>Neighbours -smell</a:t>
            </a:r>
          </a:p>
        </p:txBody>
      </p:sp>
      <p:sp>
        <p:nvSpPr>
          <p:cNvPr id="11285" name="AutoShape 20"/>
          <p:cNvSpPr>
            <a:spLocks noChangeArrowheads="1"/>
          </p:cNvSpPr>
          <p:nvPr/>
        </p:nvSpPr>
        <p:spPr bwMode="auto">
          <a:xfrm>
            <a:off x="6372225" y="5589588"/>
            <a:ext cx="2305050" cy="647700"/>
          </a:xfrm>
          <a:prstGeom prst="roundRect">
            <a:avLst>
              <a:gd name="adj" fmla="val 16667"/>
            </a:avLst>
          </a:prstGeom>
          <a:ln>
            <a:headEnd/>
            <a:tailEnd/>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en-GB" b="1" dirty="0">
                <a:solidFill>
                  <a:schemeClr val="dk1"/>
                </a:solidFill>
              </a:rPr>
              <a:t>Toilet becomes less</a:t>
            </a:r>
          </a:p>
          <a:p>
            <a:pPr algn="ctr"/>
            <a:r>
              <a:rPr lang="en-GB" b="1" dirty="0">
                <a:solidFill>
                  <a:schemeClr val="dk1"/>
                </a:solidFill>
              </a:rPr>
              <a:t>popular</a:t>
            </a:r>
          </a:p>
        </p:txBody>
      </p:sp>
      <p:sp>
        <p:nvSpPr>
          <p:cNvPr id="11286" name="Freeform 21"/>
          <p:cNvSpPr>
            <a:spLocks/>
          </p:cNvSpPr>
          <p:nvPr/>
        </p:nvSpPr>
        <p:spPr bwMode="auto">
          <a:xfrm>
            <a:off x="8374063" y="3155950"/>
            <a:ext cx="534987" cy="2322513"/>
          </a:xfrm>
          <a:custGeom>
            <a:avLst/>
            <a:gdLst>
              <a:gd name="T0" fmla="*/ 0 w 337"/>
              <a:gd name="T1" fmla="*/ 2147483647 h 1463"/>
              <a:gd name="T2" fmla="*/ 2147483647 w 337"/>
              <a:gd name="T3" fmla="*/ 2147483647 h 1463"/>
              <a:gd name="T4" fmla="*/ 2147483647 w 337"/>
              <a:gd name="T5" fmla="*/ 2147483647 h 1463"/>
              <a:gd name="T6" fmla="*/ 2147483647 w 337"/>
              <a:gd name="T7" fmla="*/ 2147483647 h 1463"/>
              <a:gd name="T8" fmla="*/ 2147483647 w 337"/>
              <a:gd name="T9" fmla="*/ 2147483647 h 1463"/>
              <a:gd name="T10" fmla="*/ 2147483647 w 337"/>
              <a:gd name="T11" fmla="*/ 2147483647 h 1463"/>
              <a:gd name="T12" fmla="*/ 2147483647 w 337"/>
              <a:gd name="T13" fmla="*/ 2147483647 h 1463"/>
              <a:gd name="T14" fmla="*/ 2147483647 w 337"/>
              <a:gd name="T15" fmla="*/ 2147483647 h 1463"/>
              <a:gd name="T16" fmla="*/ 2147483647 w 337"/>
              <a:gd name="T17" fmla="*/ 2147483647 h 1463"/>
              <a:gd name="T18" fmla="*/ 2147483647 w 337"/>
              <a:gd name="T19" fmla="*/ 2147483647 h 1463"/>
              <a:gd name="T20" fmla="*/ 2147483647 w 337"/>
              <a:gd name="T21" fmla="*/ 2147483647 h 1463"/>
              <a:gd name="T22" fmla="*/ 2147483647 w 337"/>
              <a:gd name="T23" fmla="*/ 2147483647 h 1463"/>
              <a:gd name="T24" fmla="*/ 2147483647 w 337"/>
              <a:gd name="T25" fmla="*/ 0 h 14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7" h="1463">
                <a:moveTo>
                  <a:pt x="0" y="1447"/>
                </a:moveTo>
                <a:cubicBezTo>
                  <a:pt x="100" y="1455"/>
                  <a:pt x="58" y="1463"/>
                  <a:pt x="127" y="1440"/>
                </a:cubicBezTo>
                <a:cubicBezTo>
                  <a:pt x="141" y="1435"/>
                  <a:pt x="155" y="1431"/>
                  <a:pt x="169" y="1426"/>
                </a:cubicBezTo>
                <a:cubicBezTo>
                  <a:pt x="185" y="1421"/>
                  <a:pt x="211" y="1398"/>
                  <a:pt x="211" y="1398"/>
                </a:cubicBezTo>
                <a:cubicBezTo>
                  <a:pt x="226" y="1375"/>
                  <a:pt x="245" y="1365"/>
                  <a:pt x="260" y="1342"/>
                </a:cubicBezTo>
                <a:cubicBezTo>
                  <a:pt x="287" y="1256"/>
                  <a:pt x="315" y="1170"/>
                  <a:pt x="337" y="1082"/>
                </a:cubicBezTo>
                <a:cubicBezTo>
                  <a:pt x="325" y="1007"/>
                  <a:pt x="325" y="952"/>
                  <a:pt x="337" y="878"/>
                </a:cubicBezTo>
                <a:cubicBezTo>
                  <a:pt x="327" y="794"/>
                  <a:pt x="320" y="739"/>
                  <a:pt x="316" y="646"/>
                </a:cubicBezTo>
                <a:cubicBezTo>
                  <a:pt x="325" y="411"/>
                  <a:pt x="328" y="446"/>
                  <a:pt x="316" y="154"/>
                </a:cubicBezTo>
                <a:cubicBezTo>
                  <a:pt x="316" y="142"/>
                  <a:pt x="315" y="129"/>
                  <a:pt x="309" y="119"/>
                </a:cubicBezTo>
                <a:cubicBezTo>
                  <a:pt x="276" y="66"/>
                  <a:pt x="169" y="29"/>
                  <a:pt x="113" y="21"/>
                </a:cubicBezTo>
                <a:cubicBezTo>
                  <a:pt x="99" y="16"/>
                  <a:pt x="85" y="11"/>
                  <a:pt x="71" y="7"/>
                </a:cubicBezTo>
                <a:cubicBezTo>
                  <a:pt x="61" y="4"/>
                  <a:pt x="42" y="0"/>
                  <a:pt x="42" y="0"/>
                </a:cubicBezTo>
              </a:path>
            </a:pathLst>
          </a:custGeom>
          <a:noFill/>
          <a:ln w="571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87" name="Freeform 22"/>
          <p:cNvSpPr>
            <a:spLocks/>
          </p:cNvSpPr>
          <p:nvPr/>
        </p:nvSpPr>
        <p:spPr bwMode="auto">
          <a:xfrm>
            <a:off x="8075613" y="3355975"/>
            <a:ext cx="577850" cy="1919288"/>
          </a:xfrm>
          <a:custGeom>
            <a:avLst/>
            <a:gdLst>
              <a:gd name="T0" fmla="*/ 2147483647 w 364"/>
              <a:gd name="T1" fmla="*/ 2147483647 h 1209"/>
              <a:gd name="T2" fmla="*/ 2147483647 w 364"/>
              <a:gd name="T3" fmla="*/ 2147483647 h 1209"/>
              <a:gd name="T4" fmla="*/ 2147483647 w 364"/>
              <a:gd name="T5" fmla="*/ 2147483647 h 1209"/>
              <a:gd name="T6" fmla="*/ 2147483647 w 364"/>
              <a:gd name="T7" fmla="*/ 2147483647 h 1209"/>
              <a:gd name="T8" fmla="*/ 2147483647 w 364"/>
              <a:gd name="T9" fmla="*/ 2147483647 h 1209"/>
              <a:gd name="T10" fmla="*/ 2147483647 w 364"/>
              <a:gd name="T11" fmla="*/ 2147483647 h 1209"/>
              <a:gd name="T12" fmla="*/ 2147483647 w 364"/>
              <a:gd name="T13" fmla="*/ 2147483647 h 1209"/>
              <a:gd name="T14" fmla="*/ 2147483647 w 364"/>
              <a:gd name="T15" fmla="*/ 2147483647 h 1209"/>
              <a:gd name="T16" fmla="*/ 2147483647 w 364"/>
              <a:gd name="T17" fmla="*/ 2147483647 h 12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4" h="1209">
                <a:moveTo>
                  <a:pt x="181" y="14"/>
                </a:moveTo>
                <a:cubicBezTo>
                  <a:pt x="157" y="9"/>
                  <a:pt x="135" y="0"/>
                  <a:pt x="111" y="14"/>
                </a:cubicBezTo>
                <a:cubicBezTo>
                  <a:pt x="81" y="31"/>
                  <a:pt x="49" y="120"/>
                  <a:pt x="41" y="148"/>
                </a:cubicBezTo>
                <a:cubicBezTo>
                  <a:pt x="24" y="315"/>
                  <a:pt x="0" y="497"/>
                  <a:pt x="111" y="633"/>
                </a:cubicBezTo>
                <a:cubicBezTo>
                  <a:pt x="126" y="695"/>
                  <a:pt x="182" y="729"/>
                  <a:pt x="216" y="780"/>
                </a:cubicBezTo>
                <a:cubicBezTo>
                  <a:pt x="226" y="829"/>
                  <a:pt x="232" y="880"/>
                  <a:pt x="245" y="928"/>
                </a:cubicBezTo>
                <a:cubicBezTo>
                  <a:pt x="233" y="972"/>
                  <a:pt x="253" y="1012"/>
                  <a:pt x="237" y="1054"/>
                </a:cubicBezTo>
                <a:cubicBezTo>
                  <a:pt x="245" y="1091"/>
                  <a:pt x="246" y="1104"/>
                  <a:pt x="273" y="1131"/>
                </a:cubicBezTo>
                <a:cubicBezTo>
                  <a:pt x="250" y="1201"/>
                  <a:pt x="318" y="1186"/>
                  <a:pt x="364" y="1209"/>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88" name="Text Box 23"/>
          <p:cNvSpPr txBox="1">
            <a:spLocks noChangeArrowheads="1"/>
          </p:cNvSpPr>
          <p:nvPr/>
        </p:nvSpPr>
        <p:spPr bwMode="auto">
          <a:xfrm>
            <a:off x="8172450" y="35004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Loop</a:t>
            </a:r>
          </a:p>
          <a:p>
            <a:pPr eaLnBrk="1" hangingPunct="1"/>
            <a:r>
              <a:rPr lang="en-US" b="1"/>
              <a:t>repeats</a:t>
            </a:r>
            <a:endParaRPr lang="fr-FR" b="1"/>
          </a:p>
        </p:txBody>
      </p:sp>
    </p:spTree>
    <p:extLst>
      <p:ext uri="{BB962C8B-B14F-4D97-AF65-F5344CB8AC3E}">
        <p14:creationId xmlns:p14="http://schemas.microsoft.com/office/powerpoint/2010/main" val="660281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8C3EF5-CBBB-4344-88EB-8F6496493581}" type="slidenum">
              <a:rPr lang="fr-FR" smtClean="0"/>
              <a:pPr eaLnBrk="1" hangingPunct="1"/>
              <a:t>17</a:t>
            </a:fld>
            <a:endParaRPr lang="fr-FR" smtClean="0"/>
          </a:p>
        </p:txBody>
      </p:sp>
      <p:sp>
        <p:nvSpPr>
          <p:cNvPr id="12291" name="Rectangle 2"/>
          <p:cNvSpPr>
            <a:spLocks noGrp="1" noChangeArrowheads="1"/>
          </p:cNvSpPr>
          <p:nvPr>
            <p:ph type="title"/>
          </p:nvPr>
        </p:nvSpPr>
        <p:spPr>
          <a:xfrm>
            <a:off x="457200" y="274638"/>
            <a:ext cx="8229600" cy="561975"/>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wrap="none"/>
          <a:lstStyle/>
          <a:p>
            <a:pPr eaLnBrk="1" hangingPunct="1"/>
            <a:r>
              <a:rPr lang="en-US" sz="2400" b="1" dirty="0" smtClean="0">
                <a:solidFill>
                  <a:schemeClr val="tx1"/>
                </a:solidFill>
              </a:rPr>
              <a:t>Common defects</a:t>
            </a:r>
            <a:endParaRPr lang="fr-FR" sz="2400" b="1" dirty="0" smtClean="0">
              <a:solidFill>
                <a:schemeClr val="tx1"/>
              </a:solidFill>
            </a:endParaRPr>
          </a:p>
        </p:txBody>
      </p:sp>
      <p:pic>
        <p:nvPicPr>
          <p:cNvPr id="12292" name="Picture 3" descr="Feb2010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3" y="1457325"/>
            <a:ext cx="19050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Feb2010 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412875"/>
            <a:ext cx="205422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5"/>
          <p:cNvSpPr>
            <a:spLocks noChangeShapeType="1"/>
          </p:cNvSpPr>
          <p:nvPr/>
        </p:nvSpPr>
        <p:spPr bwMode="auto">
          <a:xfrm>
            <a:off x="1547813" y="4005263"/>
            <a:ext cx="0" cy="10080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95" name="Text Box 6"/>
          <p:cNvSpPr txBox="1">
            <a:spLocks noChangeArrowheads="1"/>
          </p:cNvSpPr>
          <p:nvPr/>
        </p:nvSpPr>
        <p:spPr bwMode="auto">
          <a:xfrm>
            <a:off x="303213" y="5032375"/>
            <a:ext cx="2355850" cy="457200"/>
          </a:xfrm>
          <a:prstGeom prst="rect">
            <a:avLst/>
          </a:prstGeom>
          <a:solidFill>
            <a:srgbClr val="F7FBA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Cracked celings</a:t>
            </a:r>
            <a:endParaRPr lang="fr-FR" sz="2400"/>
          </a:p>
        </p:txBody>
      </p:sp>
      <p:sp>
        <p:nvSpPr>
          <p:cNvPr id="12296" name="Line 7"/>
          <p:cNvSpPr>
            <a:spLocks noChangeShapeType="1"/>
          </p:cNvSpPr>
          <p:nvPr/>
        </p:nvSpPr>
        <p:spPr bwMode="auto">
          <a:xfrm>
            <a:off x="4284663" y="4149725"/>
            <a:ext cx="0"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97" name="Text Box 8"/>
          <p:cNvSpPr txBox="1">
            <a:spLocks noChangeArrowheads="1"/>
          </p:cNvSpPr>
          <p:nvPr/>
        </p:nvSpPr>
        <p:spPr bwMode="auto">
          <a:xfrm>
            <a:off x="3276600" y="5157788"/>
            <a:ext cx="1966913" cy="457200"/>
          </a:xfrm>
          <a:prstGeom prst="rect">
            <a:avLst/>
          </a:prstGeom>
          <a:solidFill>
            <a:srgbClr val="F7FBA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Peeling walls</a:t>
            </a:r>
            <a:endParaRPr lang="fr-FR" sz="2400"/>
          </a:p>
        </p:txBody>
      </p:sp>
      <p:pic>
        <p:nvPicPr>
          <p:cNvPr id="12298" name="Picture 14" descr="SNV31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341438"/>
            <a:ext cx="2373313"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Line 15"/>
          <p:cNvSpPr>
            <a:spLocks noChangeShapeType="1"/>
          </p:cNvSpPr>
          <p:nvPr/>
        </p:nvSpPr>
        <p:spPr bwMode="auto">
          <a:xfrm>
            <a:off x="7235825" y="4581525"/>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0" name="Text Box 16"/>
          <p:cNvSpPr txBox="1">
            <a:spLocks noChangeArrowheads="1"/>
          </p:cNvSpPr>
          <p:nvPr/>
        </p:nvSpPr>
        <p:spPr bwMode="auto">
          <a:xfrm>
            <a:off x="6567488" y="5680075"/>
            <a:ext cx="1931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Falling doors</a:t>
            </a:r>
            <a:endParaRPr lang="fr-FR" sz="2400"/>
          </a:p>
        </p:txBody>
      </p:sp>
    </p:spTree>
    <p:extLst>
      <p:ext uri="{BB962C8B-B14F-4D97-AF65-F5344CB8AC3E}">
        <p14:creationId xmlns:p14="http://schemas.microsoft.com/office/powerpoint/2010/main" val="156502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a:solidFill>
            <a:srgbClr val="FFFF66"/>
          </a:solidFill>
          <a:effectLst>
            <a:glow rad="139700">
              <a:srgbClr val="009900">
                <a:alpha val="40000"/>
              </a:srgbClr>
            </a:glow>
            <a:softEdge rad="31750"/>
          </a:effectLst>
        </p:spPr>
        <p:txBody>
          <a:bodyPr vert="horz" lIns="91440" tIns="45720" rIns="91440" bIns="45720" rtlCol="0" anchor="ctr">
            <a:normAutofit/>
          </a:bodyPr>
          <a:lstStyle/>
          <a:p>
            <a:r>
              <a:rPr lang="en-GB" sz="2400" dirty="0" smtClean="0"/>
              <a:t>1.4 Other contextual challenges in </a:t>
            </a:r>
            <a:r>
              <a:rPr lang="en-GB" sz="2400" dirty="0" err="1" smtClean="0"/>
              <a:t>Kameshwaram</a:t>
            </a:r>
            <a:endParaRPr lang="en-GB" sz="2400" dirty="0"/>
          </a:p>
        </p:txBody>
      </p:sp>
      <p:sp>
        <p:nvSpPr>
          <p:cNvPr id="4" name="Slide Number Placeholder 3"/>
          <p:cNvSpPr>
            <a:spLocks noGrp="1"/>
          </p:cNvSpPr>
          <p:nvPr>
            <p:ph type="sldNum" sz="quarter" idx="12"/>
          </p:nvPr>
        </p:nvSpPr>
        <p:spPr/>
        <p:txBody>
          <a:bodyPr/>
          <a:lstStyle/>
          <a:p>
            <a:fld id="{84EBCB00-DEE3-41B3-9EE3-2FB0BBE93007}" type="slidenum">
              <a:rPr lang="en-GB" smtClean="0">
                <a:solidFill>
                  <a:prstClr val="black">
                    <a:tint val="75000"/>
                  </a:prstClr>
                </a:solidFill>
              </a:rPr>
              <a:pPr/>
              <a:t>18</a:t>
            </a:fld>
            <a:endParaRPr lang="en-GB">
              <a:solidFill>
                <a:prstClr val="black">
                  <a:tint val="75000"/>
                </a:prstClr>
              </a:solidFill>
            </a:endParaRPr>
          </a:p>
        </p:txBody>
      </p:sp>
      <p:sp>
        <p:nvSpPr>
          <p:cNvPr id="6" name="Rectangle 10"/>
          <p:cNvSpPr txBox="1">
            <a:spLocks noChangeArrowheads="1"/>
          </p:cNvSpPr>
          <p:nvPr/>
        </p:nvSpPr>
        <p:spPr>
          <a:xfrm>
            <a:off x="228600" y="817417"/>
            <a:ext cx="8686800" cy="60198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73063" indent="-373063">
              <a:lnSpc>
                <a:spcPct val="80000"/>
              </a:lnSpc>
              <a:spcBef>
                <a:spcPct val="40000"/>
              </a:spcBef>
              <a:buFontTx/>
              <a:buAutoNum type="arabicPeriod"/>
            </a:pPr>
            <a:r>
              <a:rPr lang="en-US" sz="1800" b="1" dirty="0" smtClean="0">
                <a:solidFill>
                  <a:prstClr val="black"/>
                </a:solidFill>
              </a:rPr>
              <a:t>Unwillingness to pay for toilet repair &amp; toilet construction: </a:t>
            </a:r>
            <a:r>
              <a:rPr lang="en-US" sz="1800" dirty="0" smtClean="0">
                <a:solidFill>
                  <a:prstClr val="black"/>
                </a:solidFill>
              </a:rPr>
              <a:t>After the tsunami people got the toilets for free, during elections the politicians give out </a:t>
            </a:r>
            <a:r>
              <a:rPr lang="en-US" sz="1800" dirty="0" err="1" smtClean="0">
                <a:solidFill>
                  <a:prstClr val="black"/>
                </a:solidFill>
              </a:rPr>
              <a:t>colour</a:t>
            </a:r>
            <a:r>
              <a:rPr lang="en-US" sz="1800" dirty="0" smtClean="0">
                <a:solidFill>
                  <a:prstClr val="black"/>
                </a:solidFill>
              </a:rPr>
              <a:t> televisions, the government also gives financial aid for most essentials  and so the villagers are willing to spend their disposable income only on ‘instant gratification giving goods’ like alcohol or ‘conscious consumption’ like costly weddings and family celebrations or education (of the boys mostly – but of course!) or motor bikes and cars….</a:t>
            </a:r>
          </a:p>
          <a:p>
            <a:pPr marL="373063" indent="-373063">
              <a:lnSpc>
                <a:spcPct val="80000"/>
              </a:lnSpc>
              <a:spcBef>
                <a:spcPct val="40000"/>
              </a:spcBef>
              <a:buFontTx/>
              <a:buAutoNum type="arabicPeriod"/>
            </a:pPr>
            <a:r>
              <a:rPr lang="en-US" sz="1800" b="1" dirty="0">
                <a:solidFill>
                  <a:prstClr val="black"/>
                </a:solidFill>
              </a:rPr>
              <a:t>Association of ‘social mobility’ with ‘non-ecological infrastructure</a:t>
            </a:r>
            <a:r>
              <a:rPr lang="en-US" sz="1800" dirty="0">
                <a:solidFill>
                  <a:prstClr val="black"/>
                </a:solidFill>
              </a:rPr>
              <a:t>’ – concrete, steel, plastic, toilets with attached pits that pass for septic tanks, internet purchases instead of with the village grocer </a:t>
            </a:r>
            <a:r>
              <a:rPr lang="en-US" sz="1800" dirty="0" smtClean="0">
                <a:solidFill>
                  <a:prstClr val="black"/>
                </a:solidFill>
              </a:rPr>
              <a:t>, western toilets that are inappropriate, big cars…etc</a:t>
            </a:r>
            <a:r>
              <a:rPr lang="en-US" sz="1800" dirty="0">
                <a:solidFill>
                  <a:prstClr val="black"/>
                </a:solidFill>
              </a:rPr>
              <a:t>. </a:t>
            </a:r>
            <a:endParaRPr lang="en-US" sz="1800" dirty="0" smtClean="0">
              <a:solidFill>
                <a:prstClr val="black"/>
              </a:solidFill>
            </a:endParaRPr>
          </a:p>
          <a:p>
            <a:pPr marL="373063" indent="-373063">
              <a:lnSpc>
                <a:spcPct val="80000"/>
              </a:lnSpc>
              <a:spcBef>
                <a:spcPct val="40000"/>
              </a:spcBef>
              <a:buFontTx/>
              <a:buAutoNum type="arabicPeriod"/>
            </a:pPr>
            <a:r>
              <a:rPr lang="en-US" sz="1800" b="1" dirty="0">
                <a:solidFill>
                  <a:prstClr val="black"/>
                </a:solidFill>
              </a:rPr>
              <a:t>Social stigma associated with </a:t>
            </a:r>
            <a:r>
              <a:rPr lang="en-US" sz="1800" b="1" dirty="0" smtClean="0">
                <a:solidFill>
                  <a:prstClr val="black"/>
                </a:solidFill>
              </a:rPr>
              <a:t>Ecological toilets</a:t>
            </a:r>
            <a:r>
              <a:rPr lang="en-US" sz="1800" dirty="0" smtClean="0">
                <a:solidFill>
                  <a:prstClr val="black"/>
                </a:solidFill>
              </a:rPr>
              <a:t>: </a:t>
            </a:r>
            <a:r>
              <a:rPr lang="en-US" sz="1800" dirty="0">
                <a:solidFill>
                  <a:prstClr val="black"/>
                </a:solidFill>
              </a:rPr>
              <a:t>Ecological toilets need more </a:t>
            </a:r>
            <a:r>
              <a:rPr lang="en-US" sz="1800" dirty="0" smtClean="0">
                <a:solidFill>
                  <a:prstClr val="black"/>
                </a:solidFill>
              </a:rPr>
              <a:t>maintenance </a:t>
            </a:r>
            <a:r>
              <a:rPr lang="en-US" sz="1800" dirty="0">
                <a:solidFill>
                  <a:prstClr val="black"/>
                </a:solidFill>
              </a:rPr>
              <a:t>and the compost formed needs to be emptied. Thus, though this is a very good model for high water table areas, without an agency </a:t>
            </a:r>
            <a:r>
              <a:rPr lang="en-US" sz="1800" dirty="0" smtClean="0">
                <a:solidFill>
                  <a:prstClr val="black"/>
                </a:solidFill>
              </a:rPr>
              <a:t>for maintenance –  </a:t>
            </a:r>
            <a:r>
              <a:rPr lang="en-US" sz="1800" dirty="0">
                <a:solidFill>
                  <a:prstClr val="black"/>
                </a:solidFill>
              </a:rPr>
              <a:t>this model is not popular.</a:t>
            </a:r>
          </a:p>
          <a:p>
            <a:pPr marL="373063" indent="-373063">
              <a:lnSpc>
                <a:spcPct val="80000"/>
              </a:lnSpc>
              <a:spcBef>
                <a:spcPct val="40000"/>
              </a:spcBef>
              <a:buFontTx/>
              <a:buAutoNum type="arabicPeriod"/>
            </a:pPr>
            <a:r>
              <a:rPr lang="en-US" sz="1800" b="1" dirty="0" smtClean="0">
                <a:solidFill>
                  <a:prstClr val="black"/>
                </a:solidFill>
              </a:rPr>
              <a:t>Lack </a:t>
            </a:r>
            <a:r>
              <a:rPr lang="en-US" sz="1800" b="1" dirty="0">
                <a:solidFill>
                  <a:prstClr val="black"/>
                </a:solidFill>
              </a:rPr>
              <a:t>of rural artisans with technical knowledge</a:t>
            </a:r>
            <a:r>
              <a:rPr lang="en-US" sz="1800" dirty="0">
                <a:solidFill>
                  <a:prstClr val="black"/>
                </a:solidFill>
              </a:rPr>
              <a:t>: Any kind of manual work is considered ‘low brow’ – while desk jobs are coveted. There are no educational institutions ensuring artisanal skills such as plumbing, electrical work, masonry, pottery, weaving etc. So those in these professions </a:t>
            </a:r>
            <a:r>
              <a:rPr lang="en-US" sz="1800" dirty="0" smtClean="0">
                <a:solidFill>
                  <a:prstClr val="black"/>
                </a:solidFill>
              </a:rPr>
              <a:t>enter it </a:t>
            </a:r>
            <a:r>
              <a:rPr lang="en-US" sz="1800" dirty="0">
                <a:solidFill>
                  <a:prstClr val="black"/>
                </a:solidFill>
              </a:rPr>
              <a:t>as a default </a:t>
            </a:r>
            <a:r>
              <a:rPr lang="en-US" sz="1800" dirty="0" smtClean="0">
                <a:solidFill>
                  <a:prstClr val="black"/>
                </a:solidFill>
              </a:rPr>
              <a:t>option, learn </a:t>
            </a:r>
            <a:r>
              <a:rPr lang="en-US" sz="1800" dirty="0">
                <a:solidFill>
                  <a:prstClr val="black"/>
                </a:solidFill>
              </a:rPr>
              <a:t>on the job and do not have a solid conceptual understanding of their work. </a:t>
            </a:r>
          </a:p>
          <a:p>
            <a:pPr marL="373063" indent="-373063">
              <a:lnSpc>
                <a:spcPct val="80000"/>
              </a:lnSpc>
              <a:spcBef>
                <a:spcPct val="40000"/>
              </a:spcBef>
              <a:buFontTx/>
              <a:buAutoNum type="arabicPeriod"/>
            </a:pPr>
            <a:r>
              <a:rPr lang="en-US" sz="1800" b="1" dirty="0">
                <a:solidFill>
                  <a:prstClr val="black"/>
                </a:solidFill>
              </a:rPr>
              <a:t>Lack of a work culture of consistent work</a:t>
            </a:r>
            <a:r>
              <a:rPr lang="en-US" sz="1800" dirty="0">
                <a:solidFill>
                  <a:prstClr val="black"/>
                </a:solidFill>
              </a:rPr>
              <a:t>:  All prefer to work when they </a:t>
            </a:r>
            <a:r>
              <a:rPr lang="en-US" sz="1800" i="1" dirty="0">
                <a:solidFill>
                  <a:prstClr val="black"/>
                </a:solidFill>
              </a:rPr>
              <a:t>need to </a:t>
            </a:r>
            <a:r>
              <a:rPr lang="en-US" sz="1800" dirty="0">
                <a:solidFill>
                  <a:prstClr val="black"/>
                </a:solidFill>
              </a:rPr>
              <a:t>or </a:t>
            </a:r>
            <a:r>
              <a:rPr lang="en-US" sz="1800" i="1" dirty="0">
                <a:solidFill>
                  <a:prstClr val="black"/>
                </a:solidFill>
              </a:rPr>
              <a:t>feel like </a:t>
            </a:r>
            <a:r>
              <a:rPr lang="en-US" sz="1800" dirty="0" smtClean="0">
                <a:solidFill>
                  <a:prstClr val="black"/>
                </a:solidFill>
              </a:rPr>
              <a:t>- as temporary </a:t>
            </a:r>
            <a:r>
              <a:rPr lang="en-US" sz="1800" dirty="0" err="1" smtClean="0">
                <a:solidFill>
                  <a:prstClr val="black"/>
                </a:solidFill>
              </a:rPr>
              <a:t>labour</a:t>
            </a:r>
            <a:r>
              <a:rPr lang="en-US" sz="1800" dirty="0" smtClean="0">
                <a:solidFill>
                  <a:prstClr val="black"/>
                </a:solidFill>
              </a:rPr>
              <a:t> – and preferably </a:t>
            </a:r>
            <a:r>
              <a:rPr lang="en-US" sz="1800" dirty="0">
                <a:solidFill>
                  <a:prstClr val="black"/>
                </a:solidFill>
              </a:rPr>
              <a:t>for large companies with a big building </a:t>
            </a:r>
            <a:r>
              <a:rPr lang="en-US" sz="1800" dirty="0" smtClean="0">
                <a:solidFill>
                  <a:prstClr val="black"/>
                </a:solidFill>
              </a:rPr>
              <a:t>with impressive </a:t>
            </a:r>
            <a:r>
              <a:rPr lang="en-US" sz="1800" dirty="0">
                <a:solidFill>
                  <a:prstClr val="black"/>
                </a:solidFill>
              </a:rPr>
              <a:t>array of </a:t>
            </a:r>
            <a:r>
              <a:rPr lang="en-US" sz="1800" dirty="0" smtClean="0">
                <a:solidFill>
                  <a:prstClr val="black"/>
                </a:solidFill>
              </a:rPr>
              <a:t>computers, an office car </a:t>
            </a:r>
            <a:r>
              <a:rPr lang="en-US" sz="1800" dirty="0">
                <a:solidFill>
                  <a:prstClr val="black"/>
                </a:solidFill>
              </a:rPr>
              <a:t>and a front office</a:t>
            </a:r>
            <a:r>
              <a:rPr lang="en-US" sz="1800" dirty="0" smtClean="0">
                <a:solidFill>
                  <a:prstClr val="black"/>
                </a:solidFill>
              </a:rPr>
              <a:t>. </a:t>
            </a:r>
            <a:endParaRPr lang="en-US" sz="1800" dirty="0">
              <a:solidFill>
                <a:prstClr val="black"/>
              </a:solidFill>
            </a:endParaRPr>
          </a:p>
          <a:p>
            <a:pPr marL="373063" indent="-373063">
              <a:lnSpc>
                <a:spcPct val="80000"/>
              </a:lnSpc>
              <a:spcBef>
                <a:spcPct val="40000"/>
              </a:spcBef>
              <a:buFontTx/>
              <a:buAutoNum type="arabicPeriod"/>
            </a:pPr>
            <a:r>
              <a:rPr lang="en-US" sz="1800" b="1" dirty="0" smtClean="0">
                <a:solidFill>
                  <a:prstClr val="black"/>
                </a:solidFill>
              </a:rPr>
              <a:t>Total lack </a:t>
            </a:r>
            <a:r>
              <a:rPr lang="en-US" sz="1800" b="1" dirty="0">
                <a:solidFill>
                  <a:prstClr val="black"/>
                </a:solidFill>
              </a:rPr>
              <a:t>of pride in </a:t>
            </a:r>
            <a:r>
              <a:rPr lang="en-US" sz="1800" b="1" dirty="0" smtClean="0">
                <a:solidFill>
                  <a:prstClr val="black"/>
                </a:solidFill>
              </a:rPr>
              <a:t>their village </a:t>
            </a:r>
            <a:r>
              <a:rPr lang="en-US" sz="1800" b="1" dirty="0">
                <a:solidFill>
                  <a:prstClr val="black"/>
                </a:solidFill>
              </a:rPr>
              <a:t>– </a:t>
            </a:r>
            <a:r>
              <a:rPr lang="en-US" sz="1800" b="1" dirty="0" smtClean="0">
                <a:solidFill>
                  <a:prstClr val="black"/>
                </a:solidFill>
              </a:rPr>
              <a:t>instead a </a:t>
            </a:r>
            <a:r>
              <a:rPr lang="en-US" sz="1800" b="1" dirty="0">
                <a:solidFill>
                  <a:prstClr val="black"/>
                </a:solidFill>
              </a:rPr>
              <a:t>shared culture of </a:t>
            </a:r>
            <a:r>
              <a:rPr lang="en-US" sz="1800" b="1" dirty="0" smtClean="0">
                <a:solidFill>
                  <a:prstClr val="black"/>
                </a:solidFill>
              </a:rPr>
              <a:t>an inferiority complex.</a:t>
            </a:r>
            <a:endParaRPr lang="fr-FR" sz="1800" b="1" dirty="0">
              <a:solidFill>
                <a:prstClr val="black"/>
              </a:solidFill>
            </a:endParaRPr>
          </a:p>
        </p:txBody>
      </p:sp>
    </p:spTree>
    <p:extLst>
      <p:ext uri="{BB962C8B-B14F-4D97-AF65-F5344CB8AC3E}">
        <p14:creationId xmlns:p14="http://schemas.microsoft.com/office/powerpoint/2010/main" val="3229922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15962"/>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a:bodyPr>
          <a:lstStyle/>
          <a:p>
            <a:r>
              <a:rPr lang="en-GB" sz="2400" b="1" dirty="0" smtClean="0"/>
              <a:t>1.5 Finally – major Challenges within Friend in Need</a:t>
            </a:r>
            <a:endParaRPr lang="en-GB" sz="2400" b="1" dirty="0"/>
          </a:p>
        </p:txBody>
      </p:sp>
      <p:sp>
        <p:nvSpPr>
          <p:cNvPr id="5" name="Content Placeholder 4"/>
          <p:cNvSpPr>
            <a:spLocks noGrp="1"/>
          </p:cNvSpPr>
          <p:nvPr>
            <p:ph idx="1"/>
          </p:nvPr>
        </p:nvSpPr>
        <p:spPr>
          <a:xfrm>
            <a:off x="1909329" y="1108364"/>
            <a:ext cx="7122969" cy="3733800"/>
          </a:xfrm>
        </p:spPr>
        <p:style>
          <a:lnRef idx="1">
            <a:schemeClr val="accent3"/>
          </a:lnRef>
          <a:fillRef idx="2">
            <a:schemeClr val="accent3"/>
          </a:fillRef>
          <a:effectRef idx="1">
            <a:schemeClr val="accent3"/>
          </a:effectRef>
          <a:fontRef idx="minor">
            <a:schemeClr val="dk1"/>
          </a:fontRef>
        </p:style>
        <p:txBody>
          <a:bodyPr>
            <a:noAutofit/>
          </a:bodyPr>
          <a:lstStyle/>
          <a:p>
            <a:pPr marL="0" indent="0">
              <a:tabLst>
                <a:tab pos="263525" algn="l"/>
              </a:tabLst>
            </a:pPr>
            <a:r>
              <a:rPr lang="en-GB" sz="1700" dirty="0" smtClean="0"/>
              <a:t> Friend in Need had only two permanent staff till recently – Shyama in France and Paranjothi in </a:t>
            </a:r>
            <a:r>
              <a:rPr lang="en-GB" sz="1700" dirty="0" err="1" smtClean="0"/>
              <a:t>Nagapattinam</a:t>
            </a:r>
            <a:r>
              <a:rPr lang="en-GB" sz="1700" dirty="0" smtClean="0"/>
              <a:t>. </a:t>
            </a:r>
          </a:p>
          <a:p>
            <a:pPr marL="0" indent="0">
              <a:tabLst>
                <a:tab pos="263525" algn="l"/>
              </a:tabLst>
            </a:pPr>
            <a:r>
              <a:rPr lang="en-GB" sz="1700" dirty="0" smtClean="0"/>
              <a:t>Paranjothi did all tasks , A to Z, starting with whatever was urgent first.  On weekends he drove a taxi  in 2012.  No time management  could be practised.</a:t>
            </a:r>
          </a:p>
          <a:p>
            <a:pPr marL="0" indent="0">
              <a:tabLst>
                <a:tab pos="263525" algn="l"/>
              </a:tabLst>
            </a:pPr>
            <a:r>
              <a:rPr lang="en-GB" sz="1700" dirty="0" smtClean="0"/>
              <a:t>Shyama is a full time academic</a:t>
            </a:r>
            <a:r>
              <a:rPr lang="en-GB" sz="1700" dirty="0"/>
              <a:t> </a:t>
            </a:r>
            <a:r>
              <a:rPr lang="en-GB" sz="1700" dirty="0" smtClean="0"/>
              <a:t>who works on FIN matters during the evenings and weekends. . </a:t>
            </a:r>
          </a:p>
          <a:p>
            <a:pPr marL="0" indent="0">
              <a:tabLst>
                <a:tab pos="263525" algn="l"/>
              </a:tabLst>
            </a:pPr>
            <a:r>
              <a:rPr lang="en-GB" sz="1700" dirty="0" smtClean="0"/>
              <a:t>Paranjothi being a devoted colleague does NOT like to expose any problems in </a:t>
            </a:r>
            <a:r>
              <a:rPr lang="en-GB" sz="1700" dirty="0" err="1" smtClean="0"/>
              <a:t>Kameshwaram</a:t>
            </a:r>
            <a:r>
              <a:rPr lang="en-GB" sz="1700" dirty="0" smtClean="0"/>
              <a:t> to Shyama!</a:t>
            </a:r>
          </a:p>
          <a:p>
            <a:pPr marL="0" indent="0">
              <a:tabLst>
                <a:tab pos="263525" algn="l"/>
              </a:tabLst>
            </a:pPr>
            <a:r>
              <a:rPr lang="en-GB" sz="1700" dirty="0" smtClean="0"/>
              <a:t>Shyama discovers all problems </a:t>
            </a:r>
            <a:r>
              <a:rPr lang="en-GB" sz="1700" u="sng" dirty="0" smtClean="0"/>
              <a:t>only when it is too late </a:t>
            </a:r>
            <a:r>
              <a:rPr lang="en-GB" sz="1700" dirty="0" smtClean="0"/>
              <a:t>– but the sincerity of Paranjothi is always evident. </a:t>
            </a:r>
          </a:p>
          <a:p>
            <a:pPr marL="0" indent="0">
              <a:tabLst>
                <a:tab pos="263525" algn="l"/>
              </a:tabLst>
            </a:pPr>
            <a:r>
              <a:rPr lang="en-GB" sz="1700" dirty="0" smtClean="0"/>
              <a:t>Paranjothi likes to help all people but intensely dislikes marketing a service or asking people for  payments. Shyama is the same actually though she has to do it! </a:t>
            </a:r>
            <a:endParaRPr lang="en-GB" sz="1700" dirty="0"/>
          </a:p>
        </p:txBody>
      </p:sp>
      <p:sp>
        <p:nvSpPr>
          <p:cNvPr id="3" name="Slide Number Placeholder 2"/>
          <p:cNvSpPr>
            <a:spLocks noGrp="1"/>
          </p:cNvSpPr>
          <p:nvPr>
            <p:ph type="sldNum" sz="quarter" idx="12"/>
          </p:nvPr>
        </p:nvSpPr>
        <p:spPr/>
        <p:txBody>
          <a:bodyPr/>
          <a:lstStyle/>
          <a:p>
            <a:fld id="{84EBCB00-DEE3-41B3-9EE3-2FB0BBE93007}" type="slidenum">
              <a:rPr lang="en-GB" smtClean="0">
                <a:solidFill>
                  <a:prstClr val="black">
                    <a:tint val="75000"/>
                  </a:prstClr>
                </a:solidFill>
              </a:rPr>
              <a:pPr/>
              <a:t>19</a:t>
            </a:fld>
            <a:endParaRPr lang="en-GB">
              <a:solidFill>
                <a:prstClr val="black">
                  <a:tint val="75000"/>
                </a:prstClr>
              </a:solidFill>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03934" y="1143000"/>
            <a:ext cx="1619250" cy="254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80159" y="3686175"/>
            <a:ext cx="533400" cy="1569660"/>
          </a:xfrm>
          <a:prstGeom prst="rect">
            <a:avLst/>
          </a:prstGeom>
        </p:spPr>
        <p:txBody>
          <a:bodyPr wrap="square">
            <a:spAutoFit/>
          </a:bodyPr>
          <a:lstStyle/>
          <a:p>
            <a:r>
              <a:rPr lang="en-GB" sz="9600" dirty="0">
                <a:solidFill>
                  <a:prstClr val="black"/>
                </a:solidFill>
                <a:sym typeface="Wingdings"/>
              </a:rPr>
              <a:t></a:t>
            </a:r>
            <a:endParaRPr lang="en-GB" sz="9600" dirty="0">
              <a:solidFill>
                <a:prstClr val="black"/>
              </a:solidFill>
            </a:endParaRPr>
          </a:p>
        </p:txBody>
      </p:sp>
      <p:sp>
        <p:nvSpPr>
          <p:cNvPr id="8" name="TextBox 7"/>
          <p:cNvSpPr txBox="1"/>
          <p:nvPr/>
        </p:nvSpPr>
        <p:spPr>
          <a:xfrm>
            <a:off x="381000" y="4919008"/>
            <a:ext cx="8569035" cy="1862048"/>
          </a:xfrm>
          <a:prstGeom prst="rect">
            <a:avLst/>
          </a:prstGeom>
          <a:noFill/>
        </p:spPr>
        <p:txBody>
          <a:bodyPr wrap="square" rtlCol="0">
            <a:spAutoFit/>
          </a:bodyPr>
          <a:lstStyle/>
          <a:p>
            <a:r>
              <a:rPr lang="en-GB" sz="2300" dirty="0" smtClean="0">
                <a:solidFill>
                  <a:prstClr val="black"/>
                </a:solidFill>
              </a:rPr>
              <a:t>Some major changes were necessary! A larger team – with expertise in marketing and funds raising! Team members who were willing </a:t>
            </a:r>
            <a:r>
              <a:rPr lang="en-GB" sz="2300" u="sng" dirty="0" smtClean="0">
                <a:solidFill>
                  <a:prstClr val="black"/>
                </a:solidFill>
              </a:rPr>
              <a:t>to expose real problems as they occurred</a:t>
            </a:r>
            <a:r>
              <a:rPr lang="en-GB" sz="2300" dirty="0" smtClean="0">
                <a:solidFill>
                  <a:prstClr val="black"/>
                </a:solidFill>
              </a:rPr>
              <a:t>! Real masons and artisans! Someone who was willing to recruit locals – in short we needed a revolution ! </a:t>
            </a:r>
            <a:r>
              <a:rPr lang="en-GB" sz="2300" b="1" dirty="0" smtClean="0">
                <a:solidFill>
                  <a:srgbClr val="FF0000"/>
                </a:solidFill>
              </a:rPr>
              <a:t>Now see the next slide!!!</a:t>
            </a:r>
            <a:endParaRPr lang="en-GB" sz="2300" b="1" dirty="0">
              <a:solidFill>
                <a:prstClr val="black"/>
              </a:solidFill>
            </a:endParaRPr>
          </a:p>
        </p:txBody>
      </p:sp>
    </p:spTree>
    <p:extLst>
      <p:ext uri="{BB962C8B-B14F-4D97-AF65-F5344CB8AC3E}">
        <p14:creationId xmlns:p14="http://schemas.microsoft.com/office/powerpoint/2010/main" val="834591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a:gradFill flip="none" rotWithShape="1">
            <a:gsLst>
              <a:gs pos="0">
                <a:srgbClr val="6699FF">
                  <a:tint val="66000"/>
                  <a:satMod val="160000"/>
                </a:srgbClr>
              </a:gs>
              <a:gs pos="54000">
                <a:srgbClr val="6699FF">
                  <a:tint val="44500"/>
                  <a:satMod val="160000"/>
                  <a:alpha val="0"/>
                </a:srgbClr>
              </a:gs>
              <a:gs pos="100000">
                <a:srgbClr val="6699FF">
                  <a:tint val="23500"/>
                  <a:satMod val="160000"/>
                </a:srgbClr>
              </a:gs>
            </a:gsLst>
            <a:path path="circle">
              <a:fillToRect l="100000" t="100000"/>
            </a:path>
            <a:tileRect r="-100000" b="-100000"/>
          </a:gradFill>
          <a:ln cap="flat" algn="ctr">
            <a:solidFill>
              <a:schemeClr val="tx1"/>
            </a:solidFill>
            <a:miter lim="800000"/>
            <a:headEnd type="none" w="med" len="med"/>
            <a:tailEnd type="none" w="med" len="med"/>
          </a:ln>
          <a:extLst/>
        </p:spPr>
        <p:txBody>
          <a:bodyPr vert="horz" wrap="none" lIns="91440" tIns="45720" rIns="91440" bIns="45720" rtlCol="0" anchor="ctr">
            <a:normAutofit/>
          </a:bodyPr>
          <a:lstStyle/>
          <a:p>
            <a:r>
              <a:rPr lang="en-GB" sz="2200" dirty="0" smtClean="0">
                <a:latin typeface="Comic Sans MS" pitchFamily="66" charset="0"/>
              </a:rPr>
              <a:t>This report is dedicated to…….</a:t>
            </a:r>
            <a:endParaRPr lang="en-GB" sz="2200" dirty="0">
              <a:latin typeface="Comic Sans MS" pitchFamily="66" charset="0"/>
            </a:endParaRPr>
          </a:p>
        </p:txBody>
      </p:sp>
      <p:sp>
        <p:nvSpPr>
          <p:cNvPr id="4" name="Slide Number Placeholder 3"/>
          <p:cNvSpPr>
            <a:spLocks noGrp="1"/>
          </p:cNvSpPr>
          <p:nvPr>
            <p:ph type="sldNum" sz="quarter" idx="12"/>
          </p:nvPr>
        </p:nvSpPr>
        <p:spPr/>
        <p:txBody>
          <a:bodyPr/>
          <a:lstStyle/>
          <a:p>
            <a:fld id="{84EBCB00-DEE3-41B3-9EE3-2FB0BBE93007}" type="slidenum">
              <a:rPr lang="en-GB" smtClean="0"/>
              <a:t>2</a:t>
            </a:fld>
            <a:endParaRPr lang="en-GB"/>
          </a:p>
        </p:txBody>
      </p:sp>
      <p:pic>
        <p:nvPicPr>
          <p:cNvPr id="1026" name="Picture 2" descr="C:\Users\Shyaka\Dropbox\Raji (1)\october and November 2012 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144" y="1826141"/>
            <a:ext cx="4289159" cy="32168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Shyama\P-Photos\mami\November2010 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10" y="1826141"/>
            <a:ext cx="4426519" cy="3319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F:\Shyama\FIN-tsunami-Apr2013\FIN Trust Admin\FIN-Logo -go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184846"/>
            <a:ext cx="1142608" cy="8654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273" y="5022871"/>
            <a:ext cx="4388232" cy="1569660"/>
          </a:xfrm>
          <a:prstGeom prst="rect">
            <a:avLst/>
          </a:prstGeom>
          <a:solidFill>
            <a:srgbClr val="DDE8FF"/>
          </a:solidFill>
          <a:ln>
            <a:solidFill>
              <a:schemeClr val="accent3">
                <a:lumMod val="50000"/>
              </a:schemeClr>
            </a:solidFill>
          </a:ln>
        </p:spPr>
        <p:txBody>
          <a:bodyPr wrap="square" rtlCol="0">
            <a:spAutoFit/>
          </a:bodyPr>
          <a:lstStyle/>
          <a:p>
            <a:r>
              <a:rPr lang="en-GB" sz="1600" dirty="0" smtClean="0">
                <a:latin typeface="Comic Sans MS" pitchFamily="66" charset="0"/>
                <a:cs typeface="Arial" pitchFamily="34" charset="0"/>
              </a:rPr>
              <a:t>In loving remembrance and gratitude – to Mamie(grand mother in French), my mother in law, without whose help and support, this project would never have been born. This memoir is dedicated to her memory. She was a great lady. </a:t>
            </a:r>
            <a:endParaRPr lang="en-GB" sz="1600" dirty="0">
              <a:latin typeface="Comic Sans MS" pitchFamily="66" charset="0"/>
              <a:cs typeface="Arial" pitchFamily="34" charset="0"/>
            </a:endParaRPr>
          </a:p>
        </p:txBody>
      </p:sp>
      <p:sp>
        <p:nvSpPr>
          <p:cNvPr id="12" name="TextBox 11"/>
          <p:cNvSpPr txBox="1"/>
          <p:nvPr/>
        </p:nvSpPr>
        <p:spPr>
          <a:xfrm>
            <a:off x="4573829" y="4988967"/>
            <a:ext cx="4388232" cy="1815882"/>
          </a:xfrm>
          <a:prstGeom prst="rect">
            <a:avLst/>
          </a:prstGeom>
          <a:solidFill>
            <a:srgbClr val="DDE8FF"/>
          </a:solidFill>
          <a:ln>
            <a:solidFill>
              <a:schemeClr val="accent3">
                <a:lumMod val="50000"/>
              </a:schemeClr>
            </a:solidFill>
          </a:ln>
        </p:spPr>
        <p:txBody>
          <a:bodyPr wrap="square" rtlCol="0">
            <a:spAutoFit/>
          </a:bodyPr>
          <a:lstStyle>
            <a:defPPr>
              <a:defRPr lang="en-US"/>
            </a:defPPr>
            <a:lvl1pPr>
              <a:defRPr sz="1600">
                <a:latin typeface="Comic Sans MS" pitchFamily="66" charset="0"/>
                <a:cs typeface="Arial" pitchFamily="34" charset="0"/>
              </a:defRPr>
            </a:lvl1pPr>
          </a:lstStyle>
          <a:p>
            <a:r>
              <a:rPr lang="en-GB" dirty="0"/>
              <a:t>To </a:t>
            </a:r>
            <a:r>
              <a:rPr lang="en-GB" dirty="0" smtClean="0"/>
              <a:t>all </a:t>
            </a:r>
            <a:r>
              <a:rPr lang="en-GB" dirty="0"/>
              <a:t>the women who are with me and helping me – starting with my mother, </a:t>
            </a:r>
            <a:r>
              <a:rPr lang="en-GB" dirty="0" err="1"/>
              <a:t>Amma</a:t>
            </a:r>
            <a:r>
              <a:rPr lang="en-GB" dirty="0"/>
              <a:t>, who is struggling to learn to walk again, my sisters, my daughter and all my girl </a:t>
            </a:r>
            <a:r>
              <a:rPr lang="en-GB" dirty="0" smtClean="0"/>
              <a:t>friends – Thank you! </a:t>
            </a:r>
            <a:r>
              <a:rPr lang="en-GB" dirty="0"/>
              <a:t>( All guys who are helping me will be thanked in 2014 – I promise!). </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2195945"/>
            <a:ext cx="909637" cy="108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410" y="2195945"/>
            <a:ext cx="953655" cy="100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1"/>
          <p:cNvSpPr>
            <a:spLocks noChangeArrowheads="1"/>
          </p:cNvSpPr>
          <p:nvPr/>
        </p:nvSpPr>
        <p:spPr bwMode="auto">
          <a:xfrm>
            <a:off x="117986" y="1394341"/>
            <a:ext cx="3768213" cy="4318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rtlCol="0" anchor="ctr">
            <a:normAutofit/>
          </a:bodyPr>
          <a:lstStyle/>
          <a:p>
            <a:pPr algn="ctr">
              <a:spcBef>
                <a:spcPct val="0"/>
              </a:spcBef>
            </a:pPr>
            <a:r>
              <a:rPr lang="en-US" sz="1500" dirty="0">
                <a:latin typeface="Comic Sans MS" pitchFamily="66" charset="0"/>
                <a:ea typeface="+mj-ea"/>
                <a:cs typeface="+mj-cs"/>
              </a:rPr>
              <a:t>Odette  Claver 6-12-1925 to 17-07-2012</a:t>
            </a:r>
            <a:endParaRPr lang="fr-FR" sz="1500" dirty="0">
              <a:latin typeface="Comic Sans MS" pitchFamily="66" charset="0"/>
              <a:ea typeface="+mj-ea"/>
              <a:cs typeface="+mj-cs"/>
            </a:endParaRPr>
          </a:p>
        </p:txBody>
      </p:sp>
    </p:spTree>
    <p:extLst>
      <p:ext uri="{BB962C8B-B14F-4D97-AF65-F5344CB8AC3E}">
        <p14:creationId xmlns:p14="http://schemas.microsoft.com/office/powerpoint/2010/main" val="420572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796" y="2133601"/>
            <a:ext cx="8229600" cy="3276599"/>
          </a:xfrm>
          <a:solidFill>
            <a:srgbClr val="FFFF66"/>
          </a:solidFill>
          <a:effectLst>
            <a:glow rad="139700">
              <a:srgbClr val="00FF00">
                <a:alpha val="40000"/>
              </a:srgbClr>
            </a:glow>
            <a:softEdge rad="31750"/>
          </a:effectLst>
        </p:spPr>
        <p:txBody>
          <a:bodyPr vert="horz" lIns="91440" tIns="45720" rIns="91440" bIns="45720" rtlCol="0" anchor="ctr">
            <a:normAutofit/>
          </a:bodyPr>
          <a:lstStyle/>
          <a:p>
            <a:pPr algn="l"/>
            <a:r>
              <a:rPr lang="en-GB" sz="2200" dirty="0">
                <a:latin typeface="Comic Sans MS" pitchFamily="66" charset="0"/>
              </a:rPr>
              <a:t> </a:t>
            </a:r>
            <a:r>
              <a:rPr lang="en-GB" sz="2200" dirty="0" smtClean="0">
                <a:latin typeface="Comic Sans MS" pitchFamily="66" charset="0"/>
              </a:rPr>
              <a:t>                       Part 3 </a:t>
            </a:r>
            <a:r>
              <a:rPr lang="en-GB" sz="2200" dirty="0">
                <a:latin typeface="Comic Sans MS" pitchFamily="66" charset="0"/>
              </a:rPr>
              <a:t>of the presentation</a:t>
            </a:r>
            <a:br>
              <a:rPr lang="en-GB" sz="2200" dirty="0">
                <a:latin typeface="Comic Sans MS" pitchFamily="66" charset="0"/>
              </a:rPr>
            </a:br>
            <a:r>
              <a:rPr lang="en-GB" sz="2200" dirty="0">
                <a:latin typeface="Comic Sans MS" pitchFamily="66" charset="0"/>
              </a:rPr>
              <a:t/>
            </a:r>
            <a:br>
              <a:rPr lang="en-GB" sz="2200" dirty="0">
                <a:latin typeface="Comic Sans MS" pitchFamily="66" charset="0"/>
              </a:rPr>
            </a:br>
            <a:r>
              <a:rPr lang="en-GB" sz="2200" strike="sngStrike" dirty="0">
                <a:latin typeface="Comic Sans MS" pitchFamily="66" charset="0"/>
              </a:rPr>
              <a:t>1.. Recalling the original project</a:t>
            </a:r>
            <a:br>
              <a:rPr lang="en-GB" sz="2200" strike="sngStrike" dirty="0">
                <a:latin typeface="Comic Sans MS" pitchFamily="66" charset="0"/>
              </a:rPr>
            </a:br>
            <a:r>
              <a:rPr lang="en-GB" sz="2200" dirty="0">
                <a:latin typeface="Comic Sans MS" pitchFamily="66" charset="0"/>
              </a:rPr>
              <a:t/>
            </a:r>
            <a:br>
              <a:rPr lang="en-GB" sz="2200" dirty="0">
                <a:latin typeface="Comic Sans MS" pitchFamily="66" charset="0"/>
              </a:rPr>
            </a:br>
            <a:r>
              <a:rPr lang="en-GB" sz="2200" dirty="0">
                <a:latin typeface="Comic Sans MS" pitchFamily="66" charset="0"/>
              </a:rPr>
              <a:t>2. </a:t>
            </a:r>
            <a:r>
              <a:rPr lang="en-GB" sz="2200" strike="sngStrike" dirty="0">
                <a:latin typeface="Comic Sans MS" pitchFamily="66" charset="0"/>
              </a:rPr>
              <a:t>Tackling the challenge in </a:t>
            </a:r>
            <a:r>
              <a:rPr lang="en-GB" sz="2200" strike="sngStrike" dirty="0" err="1">
                <a:latin typeface="Comic Sans MS" pitchFamily="66" charset="0"/>
              </a:rPr>
              <a:t>Kameshwaram</a:t>
            </a:r>
            <a:r>
              <a:rPr lang="en-GB" sz="2200" strike="sngStrike" dirty="0">
                <a:latin typeface="Comic Sans MS" pitchFamily="66" charset="0"/>
              </a:rPr>
              <a:t> (2011- 2012)</a:t>
            </a:r>
            <a:br>
              <a:rPr lang="en-GB" sz="2200" strike="sngStrike" dirty="0">
                <a:latin typeface="Comic Sans MS" pitchFamily="66" charset="0"/>
              </a:rPr>
            </a:br>
            <a:r>
              <a:rPr lang="en-GB" sz="2200" strike="sngStrike" dirty="0">
                <a:latin typeface="Comic Sans MS" pitchFamily="66" charset="0"/>
              </a:rPr>
              <a:t/>
            </a:r>
            <a:br>
              <a:rPr lang="en-GB" sz="2200" strike="sngStrike" dirty="0">
                <a:latin typeface="Comic Sans MS" pitchFamily="66" charset="0"/>
              </a:rPr>
            </a:br>
            <a:r>
              <a:rPr lang="en-GB" sz="2200" dirty="0" smtClean="0">
                <a:latin typeface="Comic Sans MS" pitchFamily="66" charset="0"/>
              </a:rPr>
              <a:t>3. </a:t>
            </a:r>
            <a:r>
              <a:rPr lang="en-GB" sz="2200" dirty="0">
                <a:latin typeface="Comic Sans MS" pitchFamily="66" charset="0"/>
              </a:rPr>
              <a:t>The launching of FIN SWAM</a:t>
            </a:r>
          </a:p>
        </p:txBody>
      </p:sp>
      <p:sp>
        <p:nvSpPr>
          <p:cNvPr id="4" name="Slide Number Placeholder 3"/>
          <p:cNvSpPr>
            <a:spLocks noGrp="1"/>
          </p:cNvSpPr>
          <p:nvPr>
            <p:ph type="sldNum" sz="quarter" idx="12"/>
          </p:nvPr>
        </p:nvSpPr>
        <p:spPr/>
        <p:txBody>
          <a:bodyPr/>
          <a:lstStyle/>
          <a:p>
            <a:fld id="{84EBCB00-DEE3-41B3-9EE3-2FB0BBE93007}" type="slidenum">
              <a:rPr lang="en-GB" smtClean="0"/>
              <a:t>20</a:t>
            </a:fld>
            <a:endParaRPr lang="en-GB"/>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799" y="685800"/>
            <a:ext cx="1609595"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4771894" y="4648200"/>
            <a:ext cx="1143000" cy="22860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6303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2F2265-C21E-4B20-8195-6E33F0725701}" type="slidenum">
              <a:rPr lang="fr-FR" smtClean="0"/>
              <a:pPr eaLnBrk="1" hangingPunct="1"/>
              <a:t>21</a:t>
            </a:fld>
            <a:endParaRPr lang="fr-FR" smtClean="0"/>
          </a:p>
        </p:txBody>
      </p:sp>
      <p:sp>
        <p:nvSpPr>
          <p:cNvPr id="14339" name="Rectangle 2"/>
          <p:cNvSpPr>
            <a:spLocks noGrp="1" noChangeArrowheads="1"/>
          </p:cNvSpPr>
          <p:nvPr>
            <p:ph type="title"/>
          </p:nvPr>
        </p:nvSpPr>
        <p:spPr>
          <a:xfrm>
            <a:off x="468313" y="115888"/>
            <a:ext cx="8229600" cy="1147244"/>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wrap="none">
            <a:normAutofit/>
          </a:bodyPr>
          <a:lstStyle/>
          <a:p>
            <a:pPr eaLnBrk="1" hangingPunct="1"/>
            <a:r>
              <a:rPr lang="en-US" sz="2400" b="1" dirty="0" smtClean="0">
                <a:solidFill>
                  <a:schemeClr val="tx1"/>
                </a:solidFill>
              </a:rPr>
              <a:t>The launching of FIN-SWAM </a:t>
            </a:r>
            <a:br>
              <a:rPr lang="en-US" sz="2400" b="1" dirty="0" smtClean="0">
                <a:solidFill>
                  <a:schemeClr val="tx1"/>
                </a:solidFill>
              </a:rPr>
            </a:br>
            <a:r>
              <a:rPr lang="en-US" sz="2000" b="1" dirty="0" smtClean="0">
                <a:solidFill>
                  <a:srgbClr val="006600"/>
                </a:solidFill>
              </a:rPr>
              <a:t>S</a:t>
            </a:r>
            <a:r>
              <a:rPr lang="en-US" sz="2000" dirty="0" smtClean="0"/>
              <a:t>anitation, </a:t>
            </a:r>
            <a:r>
              <a:rPr lang="en-US" sz="2000" b="1" dirty="0" smtClean="0">
                <a:solidFill>
                  <a:srgbClr val="006600"/>
                </a:solidFill>
              </a:rPr>
              <a:t>W</a:t>
            </a:r>
            <a:r>
              <a:rPr lang="en-US" sz="2000" dirty="0" smtClean="0"/>
              <a:t>aste </a:t>
            </a:r>
            <a:r>
              <a:rPr lang="en-US" sz="2000" b="1" dirty="0" smtClean="0">
                <a:solidFill>
                  <a:srgbClr val="006600"/>
                </a:solidFill>
              </a:rPr>
              <a:t>A</a:t>
            </a:r>
            <a:r>
              <a:rPr lang="en-US" sz="2000" dirty="0" smtClean="0"/>
              <a:t>nd </a:t>
            </a:r>
            <a:r>
              <a:rPr lang="en-US" sz="2000" b="1" dirty="0" smtClean="0">
                <a:solidFill>
                  <a:srgbClr val="006600"/>
                </a:solidFill>
              </a:rPr>
              <a:t>M</a:t>
            </a:r>
            <a:r>
              <a:rPr lang="en-US" sz="2000" dirty="0" smtClean="0"/>
              <a:t>anagement was born in July 2012! </a:t>
            </a:r>
            <a:br>
              <a:rPr lang="en-US" sz="2000" dirty="0" smtClean="0"/>
            </a:br>
            <a:r>
              <a:rPr lang="en-US" sz="2000" dirty="0" smtClean="0"/>
              <a:t>(not sure of exact day though!)</a:t>
            </a:r>
            <a:endParaRPr lang="fr-FR" sz="2000" b="1" dirty="0" smtClean="0">
              <a:solidFill>
                <a:schemeClr val="tx1"/>
              </a:solidFill>
            </a:endParaRPr>
          </a:p>
        </p:txBody>
      </p:sp>
      <p:sp>
        <p:nvSpPr>
          <p:cNvPr id="14340" name="Rectangle 11"/>
          <p:cNvSpPr>
            <a:spLocks noGrp="1" noChangeArrowheads="1"/>
          </p:cNvSpPr>
          <p:nvPr>
            <p:ph type="body" idx="1"/>
          </p:nvPr>
        </p:nvSpPr>
        <p:spPr>
          <a:xfrm>
            <a:off x="457200" y="1828800"/>
            <a:ext cx="8229600" cy="5029200"/>
          </a:xfrm>
        </p:spPr>
        <p:txBody>
          <a:bodyPr/>
          <a:lstStyle/>
          <a:p>
            <a:pPr eaLnBrk="1" hangingPunct="1">
              <a:spcBef>
                <a:spcPct val="35000"/>
              </a:spcBef>
            </a:pPr>
            <a:r>
              <a:rPr lang="en-US" sz="2000" dirty="0" smtClean="0"/>
              <a:t>Create an agency </a:t>
            </a:r>
            <a:r>
              <a:rPr lang="en-US" sz="2000" b="1" dirty="0" smtClean="0">
                <a:solidFill>
                  <a:srgbClr val="006600"/>
                </a:solidFill>
              </a:rPr>
              <a:t>SWAM</a:t>
            </a:r>
            <a:r>
              <a:rPr lang="en-US" sz="2000" dirty="0" smtClean="0"/>
              <a:t> – </a:t>
            </a:r>
            <a:r>
              <a:rPr lang="en-US" sz="2000" b="1" dirty="0" smtClean="0">
                <a:solidFill>
                  <a:srgbClr val="006600"/>
                </a:solidFill>
              </a:rPr>
              <a:t>S</a:t>
            </a:r>
            <a:r>
              <a:rPr lang="en-US" sz="2000" dirty="0" smtClean="0"/>
              <a:t>anitation, </a:t>
            </a:r>
            <a:r>
              <a:rPr lang="en-US" sz="2000" b="1" dirty="0" smtClean="0">
                <a:solidFill>
                  <a:srgbClr val="006600"/>
                </a:solidFill>
              </a:rPr>
              <a:t>W</a:t>
            </a:r>
            <a:r>
              <a:rPr lang="en-US" sz="2000" dirty="0" smtClean="0"/>
              <a:t>aste </a:t>
            </a:r>
            <a:r>
              <a:rPr lang="en-US" sz="2000" b="1" dirty="0" smtClean="0">
                <a:solidFill>
                  <a:srgbClr val="006600"/>
                </a:solidFill>
              </a:rPr>
              <a:t>A</a:t>
            </a:r>
            <a:r>
              <a:rPr lang="en-US" sz="2000" dirty="0" smtClean="0"/>
              <a:t>nd </a:t>
            </a:r>
            <a:r>
              <a:rPr lang="en-US" sz="2000" b="1" dirty="0" smtClean="0">
                <a:solidFill>
                  <a:srgbClr val="006600"/>
                </a:solidFill>
              </a:rPr>
              <a:t>M</a:t>
            </a:r>
            <a:r>
              <a:rPr lang="en-US" sz="2000" dirty="0" smtClean="0"/>
              <a:t>anagement as a labor managed social enterprise.</a:t>
            </a:r>
          </a:p>
          <a:p>
            <a:pPr eaLnBrk="1" hangingPunct="1">
              <a:spcBef>
                <a:spcPct val="35000"/>
              </a:spcBef>
            </a:pPr>
            <a:r>
              <a:rPr lang="en-US" sz="2000" dirty="0" smtClean="0"/>
              <a:t>Create qualified manpower that will provide SWAM services in </a:t>
            </a:r>
            <a:r>
              <a:rPr lang="en-US" sz="2000" dirty="0" err="1" smtClean="0"/>
              <a:t>Kameshwaram</a:t>
            </a:r>
            <a:r>
              <a:rPr lang="en-US" sz="2000" dirty="0" smtClean="0"/>
              <a:t> and nearby villages. </a:t>
            </a:r>
          </a:p>
          <a:p>
            <a:pPr eaLnBrk="1" hangingPunct="1">
              <a:spcBef>
                <a:spcPct val="35000"/>
              </a:spcBef>
            </a:pPr>
            <a:r>
              <a:rPr lang="en-US" sz="2000" dirty="0" smtClean="0"/>
              <a:t>Develop standard environmentally sustainable designs of toilets.</a:t>
            </a:r>
          </a:p>
          <a:p>
            <a:pPr eaLnBrk="1" hangingPunct="1">
              <a:spcBef>
                <a:spcPct val="35000"/>
              </a:spcBef>
            </a:pPr>
            <a:r>
              <a:rPr lang="en-US" sz="2000" dirty="0" smtClean="0"/>
              <a:t>Create new designs that make ecological toilets as attractive as those with septic tanks.</a:t>
            </a:r>
          </a:p>
          <a:p>
            <a:pPr eaLnBrk="1" hangingPunct="1">
              <a:spcBef>
                <a:spcPct val="35000"/>
              </a:spcBef>
            </a:pPr>
            <a:r>
              <a:rPr lang="en-US" sz="2000" dirty="0" smtClean="0"/>
              <a:t>Waste Management: </a:t>
            </a:r>
            <a:r>
              <a:rPr lang="en-US" sz="2000" dirty="0" smtClean="0">
                <a:solidFill>
                  <a:srgbClr val="006600"/>
                </a:solidFill>
              </a:rPr>
              <a:t>Collect waste from each of the beneficiary households; compost biodegradable waste and transport non-biodegradable waste to distributors for recycling companies in the nearby towns of </a:t>
            </a:r>
            <a:r>
              <a:rPr lang="en-US" sz="2000" dirty="0" err="1" smtClean="0">
                <a:solidFill>
                  <a:srgbClr val="006600"/>
                </a:solidFill>
              </a:rPr>
              <a:t>Velankanni</a:t>
            </a:r>
            <a:r>
              <a:rPr lang="en-US" sz="2000" dirty="0" smtClean="0">
                <a:solidFill>
                  <a:srgbClr val="006600"/>
                </a:solidFill>
              </a:rPr>
              <a:t>, </a:t>
            </a:r>
            <a:r>
              <a:rPr lang="en-US" sz="2000" dirty="0" err="1" smtClean="0">
                <a:solidFill>
                  <a:srgbClr val="006600"/>
                </a:solidFill>
              </a:rPr>
              <a:t>Karaikal</a:t>
            </a:r>
            <a:r>
              <a:rPr lang="en-US" sz="2000" dirty="0" smtClean="0">
                <a:solidFill>
                  <a:srgbClr val="006600"/>
                </a:solidFill>
              </a:rPr>
              <a:t> and </a:t>
            </a:r>
            <a:r>
              <a:rPr lang="en-US" sz="2000" dirty="0" err="1" smtClean="0">
                <a:solidFill>
                  <a:srgbClr val="006600"/>
                </a:solidFill>
              </a:rPr>
              <a:t>Nagapattinam</a:t>
            </a:r>
            <a:r>
              <a:rPr lang="en-US" sz="2000" dirty="0" smtClean="0">
                <a:solidFill>
                  <a:srgbClr val="006600"/>
                </a:solidFill>
              </a:rPr>
              <a:t>. </a:t>
            </a:r>
            <a:endParaRPr lang="fr-FR" sz="2000" dirty="0" smtClean="0">
              <a:solidFill>
                <a:srgbClr val="006600"/>
              </a:solidFill>
            </a:endParaRPr>
          </a:p>
        </p:txBody>
      </p:sp>
      <p:sp>
        <p:nvSpPr>
          <p:cNvPr id="14341" name="Text Box 3"/>
          <p:cNvSpPr txBox="1">
            <a:spLocks noChangeArrowheads="1"/>
          </p:cNvSpPr>
          <p:nvPr/>
        </p:nvSpPr>
        <p:spPr bwMode="auto">
          <a:xfrm>
            <a:off x="879475" y="22240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2" name="TextBox 1"/>
          <p:cNvSpPr txBox="1"/>
          <p:nvPr/>
        </p:nvSpPr>
        <p:spPr>
          <a:xfrm>
            <a:off x="1063625" y="1297588"/>
            <a:ext cx="7194726" cy="461665"/>
          </a:xfrm>
          <a:prstGeom prst="rect">
            <a:avLst/>
          </a:prstGeom>
          <a:noFill/>
        </p:spPr>
        <p:txBody>
          <a:bodyPr wrap="none" rtlCol="0">
            <a:spAutoFit/>
          </a:bodyPr>
          <a:lstStyle/>
          <a:p>
            <a:r>
              <a:rPr lang="en-GB" sz="2400" b="1" dirty="0" smtClean="0"/>
              <a:t>Vision – To tackle the challenge of repairing 200 toilets </a:t>
            </a:r>
            <a:endParaRPr lang="en-GB" sz="2400" b="1" dirty="0"/>
          </a:p>
        </p:txBody>
      </p:sp>
    </p:spTree>
    <p:extLst>
      <p:ext uri="{BB962C8B-B14F-4D97-AF65-F5344CB8AC3E}">
        <p14:creationId xmlns:p14="http://schemas.microsoft.com/office/powerpoint/2010/main" val="2696199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715962"/>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a:bodyPr>
          <a:lstStyle/>
          <a:p>
            <a:r>
              <a:rPr lang="en-GB" sz="2200" b="1" dirty="0"/>
              <a:t>What are FIN-SWAM’s aims in terms of social impact in </a:t>
            </a:r>
            <a:r>
              <a:rPr lang="en-GB" sz="2200" b="1" dirty="0" err="1"/>
              <a:t>Kameshwaram</a:t>
            </a:r>
            <a:r>
              <a:rPr lang="en-GB" sz="2200" b="1" dirty="0"/>
              <a:t>?</a:t>
            </a:r>
          </a:p>
        </p:txBody>
      </p:sp>
      <p:pic>
        <p:nvPicPr>
          <p:cNvPr id="9218" name="Picture 2" descr="F:\Shyama\FIN-tsunami-Apr2013\Photos\2012\Photo02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47800"/>
            <a:ext cx="4306784"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Shyama\Dropbox\Things to add to comps\Friend in Need\photos annual report FIN\School y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38" y="4370746"/>
            <a:ext cx="2932061" cy="2199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Shyama\AppData\Local\Temp\ST SCHHOL COMPOST DETAILS (4).jpg"/>
          <p:cNvPicPr/>
          <p:nvPr/>
        </p:nvPicPr>
        <p:blipFill>
          <a:blip r:embed="rId4">
            <a:extLst>
              <a:ext uri="{28A0092B-C50C-407E-A947-70E740481C1C}">
                <a14:useLocalDpi xmlns:a14="http://schemas.microsoft.com/office/drawing/2010/main" val="0"/>
              </a:ext>
            </a:extLst>
          </a:blip>
          <a:srcRect/>
          <a:stretch>
            <a:fillRect/>
          </a:stretch>
        </p:blipFill>
        <p:spPr bwMode="auto">
          <a:xfrm>
            <a:off x="5334001" y="1423218"/>
            <a:ext cx="3359784" cy="2615381"/>
          </a:xfrm>
          <a:prstGeom prst="rect">
            <a:avLst/>
          </a:prstGeom>
          <a:noFill/>
          <a:ln>
            <a:noFill/>
          </a:ln>
        </p:spPr>
      </p:pic>
      <p:sp>
        <p:nvSpPr>
          <p:cNvPr id="3" name="Slide Number Placeholder 2"/>
          <p:cNvSpPr>
            <a:spLocks noGrp="1"/>
          </p:cNvSpPr>
          <p:nvPr>
            <p:ph type="sldNum" sz="quarter" idx="12"/>
          </p:nvPr>
        </p:nvSpPr>
        <p:spPr/>
        <p:txBody>
          <a:bodyPr/>
          <a:lstStyle/>
          <a:p>
            <a:fld id="{84EBCB00-DEE3-41B3-9EE3-2FB0BBE93007}" type="slidenum">
              <a:rPr lang="en-GB" smtClean="0"/>
              <a:t>22</a:t>
            </a:fld>
            <a:endParaRPr lang="en-GB"/>
          </a:p>
        </p:txBody>
      </p:sp>
      <p:sp>
        <p:nvSpPr>
          <p:cNvPr id="6" name="TextBox 5"/>
          <p:cNvSpPr txBox="1"/>
          <p:nvPr/>
        </p:nvSpPr>
        <p:spPr>
          <a:xfrm>
            <a:off x="532262" y="4370745"/>
            <a:ext cx="3471011" cy="646331"/>
          </a:xfrm>
          <a:prstGeom prst="rect">
            <a:avLst/>
          </a:prstGeom>
          <a:solidFill>
            <a:schemeClr val="bg2"/>
          </a:solidFill>
        </p:spPr>
        <p:txBody>
          <a:bodyPr wrap="square" rtlCol="0">
            <a:spAutoFit/>
          </a:bodyPr>
          <a:lstStyle/>
          <a:p>
            <a:pPr algn="ctr"/>
            <a:r>
              <a:rPr lang="en-GB" dirty="0" smtClean="0"/>
              <a:t>Clean up open spaces where garbage is simply piled</a:t>
            </a:r>
            <a:endParaRPr lang="en-GB" dirty="0"/>
          </a:p>
        </p:txBody>
      </p:sp>
      <p:sp>
        <p:nvSpPr>
          <p:cNvPr id="8" name="TextBox 7"/>
          <p:cNvSpPr txBox="1"/>
          <p:nvPr/>
        </p:nvSpPr>
        <p:spPr>
          <a:xfrm>
            <a:off x="5334001" y="990600"/>
            <a:ext cx="3471011" cy="646331"/>
          </a:xfrm>
          <a:prstGeom prst="rect">
            <a:avLst/>
          </a:prstGeom>
          <a:solidFill>
            <a:schemeClr val="bg2"/>
          </a:solidFill>
        </p:spPr>
        <p:txBody>
          <a:bodyPr wrap="square" rtlCol="0">
            <a:spAutoFit/>
          </a:bodyPr>
          <a:lstStyle/>
          <a:p>
            <a:r>
              <a:rPr lang="en-GB" dirty="0" smtClean="0"/>
              <a:t>Change behaviour – induce young and old to throw litter into bins </a:t>
            </a:r>
            <a:endParaRPr lang="en-GB" dirty="0"/>
          </a:p>
        </p:txBody>
      </p:sp>
      <p:sp>
        <p:nvSpPr>
          <p:cNvPr id="9" name="TextBox 8"/>
          <p:cNvSpPr txBox="1"/>
          <p:nvPr/>
        </p:nvSpPr>
        <p:spPr>
          <a:xfrm>
            <a:off x="228601" y="990600"/>
            <a:ext cx="4611584" cy="646331"/>
          </a:xfrm>
          <a:prstGeom prst="rect">
            <a:avLst/>
          </a:prstGeom>
          <a:solidFill>
            <a:schemeClr val="bg2"/>
          </a:solidFill>
        </p:spPr>
        <p:txBody>
          <a:bodyPr wrap="square" rtlCol="0">
            <a:spAutoFit/>
          </a:bodyPr>
          <a:lstStyle/>
          <a:p>
            <a:r>
              <a:rPr lang="en-GB" dirty="0" smtClean="0"/>
              <a:t>Repair about 200 existing toilets and build 450 new ones – so that all have access to toilets</a:t>
            </a:r>
            <a:endParaRPr lang="en-GB" dirty="0"/>
          </a:p>
        </p:txBody>
      </p:sp>
      <p:pic>
        <p:nvPicPr>
          <p:cNvPr id="6146" name="Picture 2" descr="http://csr.samhita.org/wp-content/uploads/2013/03/e-waste-disposal-mpcb-cpcb-approved-250x25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17075"/>
            <a:ext cx="1790086" cy="13533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Shyama\Dropbox\Things to add to comps\Friend in Need\photos annual report FIN\danalakshmi house.compost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910184"/>
            <a:ext cx="2089448" cy="15670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14800" y="4378120"/>
            <a:ext cx="4690211" cy="646331"/>
          </a:xfrm>
          <a:prstGeom prst="rect">
            <a:avLst/>
          </a:prstGeom>
          <a:solidFill>
            <a:schemeClr val="bg2"/>
          </a:solidFill>
        </p:spPr>
        <p:txBody>
          <a:bodyPr wrap="square" rtlCol="0">
            <a:spAutoFit/>
          </a:bodyPr>
          <a:lstStyle/>
          <a:p>
            <a:r>
              <a:rPr lang="en-GB" dirty="0" smtClean="0"/>
              <a:t>Develop a waste management system compatible with local resources and skills</a:t>
            </a:r>
            <a:endParaRPr lang="en-GB" dirty="0"/>
          </a:p>
        </p:txBody>
      </p:sp>
    </p:spTree>
    <p:extLst>
      <p:ext uri="{BB962C8B-B14F-4D97-AF65-F5344CB8AC3E}">
        <p14:creationId xmlns:p14="http://schemas.microsoft.com/office/powerpoint/2010/main" val="927189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a:bodyPr>
          <a:lstStyle/>
          <a:p>
            <a:r>
              <a:rPr lang="en-US" sz="2200" dirty="0" smtClean="0"/>
              <a:t>Friend in Need or FIN launches FIN-SWAM in July 2012 </a:t>
            </a:r>
            <a:br>
              <a:rPr lang="en-US" sz="2200" dirty="0" smtClean="0"/>
            </a:br>
            <a:r>
              <a:rPr lang="en-US" sz="2200" dirty="0" smtClean="0"/>
              <a:t>SWAM = </a:t>
            </a:r>
            <a:r>
              <a:rPr lang="en-US" sz="2200" dirty="0" smtClean="0">
                <a:solidFill>
                  <a:srgbClr val="006600"/>
                </a:solidFill>
              </a:rPr>
              <a:t>S</a:t>
            </a:r>
            <a:r>
              <a:rPr lang="en-US" sz="2200" dirty="0" smtClean="0"/>
              <a:t>anitation, </a:t>
            </a:r>
            <a:r>
              <a:rPr lang="en-US" sz="2200" dirty="0" smtClean="0">
                <a:solidFill>
                  <a:srgbClr val="006600"/>
                </a:solidFill>
              </a:rPr>
              <a:t>W</a:t>
            </a:r>
            <a:r>
              <a:rPr lang="en-US" sz="2200" dirty="0" smtClean="0"/>
              <a:t>aste </a:t>
            </a:r>
            <a:r>
              <a:rPr lang="en-US" sz="2200" dirty="0" smtClean="0">
                <a:solidFill>
                  <a:srgbClr val="006600"/>
                </a:solidFill>
              </a:rPr>
              <a:t>A</a:t>
            </a:r>
            <a:r>
              <a:rPr lang="en-US" sz="2200" dirty="0" smtClean="0"/>
              <a:t>nd </a:t>
            </a:r>
            <a:r>
              <a:rPr lang="en-US" sz="2200" dirty="0" smtClean="0">
                <a:solidFill>
                  <a:srgbClr val="006600"/>
                </a:solidFill>
              </a:rPr>
              <a:t>M</a:t>
            </a:r>
            <a:r>
              <a:rPr lang="en-US" sz="2200" dirty="0" smtClean="0"/>
              <a:t>anagement </a:t>
            </a:r>
            <a:br>
              <a:rPr lang="en-US" sz="2200" dirty="0" smtClean="0"/>
            </a:br>
            <a:r>
              <a:rPr lang="en-US" sz="2200" dirty="0" smtClean="0"/>
              <a:t/>
            </a:r>
            <a:br>
              <a:rPr lang="en-US" sz="2200" dirty="0" smtClean="0"/>
            </a:br>
            <a:r>
              <a:rPr lang="en-US" sz="2200" dirty="0" smtClean="0"/>
              <a:t>Our objective is to build</a:t>
            </a:r>
            <a:r>
              <a:rPr lang="en-US" sz="2000" dirty="0" smtClean="0"/>
              <a:t> </a:t>
            </a:r>
            <a:r>
              <a:rPr lang="en-US" sz="2000" u="sng" dirty="0" smtClean="0"/>
              <a:t>local capabilities with locals </a:t>
            </a:r>
            <a:r>
              <a:rPr lang="en-US" sz="2000" dirty="0" smtClean="0"/>
              <a:t>to </a:t>
            </a:r>
            <a:br>
              <a:rPr lang="en-US" sz="2000" dirty="0" smtClean="0"/>
            </a:br>
            <a:r>
              <a:rPr lang="en-US" sz="2000" dirty="0" smtClean="0"/>
              <a:t>build and maintain toilets and implement waste management at a village level</a:t>
            </a:r>
            <a:endParaRPr lang="en-GB" sz="2000" dirty="0"/>
          </a:p>
        </p:txBody>
      </p:sp>
      <p:sp>
        <p:nvSpPr>
          <p:cNvPr id="4" name="Slide Number Placeholder 3"/>
          <p:cNvSpPr>
            <a:spLocks noGrp="1"/>
          </p:cNvSpPr>
          <p:nvPr>
            <p:ph type="sldNum" sz="quarter" idx="12"/>
          </p:nvPr>
        </p:nvSpPr>
        <p:spPr/>
        <p:txBody>
          <a:bodyPr/>
          <a:lstStyle/>
          <a:p>
            <a:fld id="{84EBCB00-DEE3-41B3-9EE3-2FB0BBE93007}" type="slidenum">
              <a:rPr lang="en-GB" smtClean="0"/>
              <a:t>23</a:t>
            </a:fld>
            <a:endParaRPr lang="en-GB"/>
          </a:p>
        </p:txBody>
      </p:sp>
      <p:sp>
        <p:nvSpPr>
          <p:cNvPr id="5" name="Rounded Rectangle 4"/>
          <p:cNvSpPr/>
          <p:nvPr/>
        </p:nvSpPr>
        <p:spPr>
          <a:xfrm>
            <a:off x="152400" y="4257383"/>
            <a:ext cx="3306432" cy="1104899"/>
          </a:xfrm>
          <a:prstGeom prst="roundRect">
            <a:avLst/>
          </a:prstGeom>
          <a:solidFill>
            <a:schemeClr val="accent6">
              <a:lumMod val="20000"/>
              <a:lumOff val="80000"/>
            </a:schemeClr>
          </a:solidFill>
          <a:scene3d>
            <a:camera prst="perspectiveContrastingRigh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Activities of FIN in </a:t>
            </a:r>
            <a:r>
              <a:rPr lang="en-GB" sz="2000" b="1" dirty="0" err="1" smtClean="0">
                <a:solidFill>
                  <a:schemeClr val="tx1"/>
                </a:solidFill>
              </a:rPr>
              <a:t>Kameshwaram</a:t>
            </a:r>
            <a:endParaRPr lang="en-GB" sz="2000" b="1" dirty="0">
              <a:solidFill>
                <a:schemeClr val="tx1"/>
              </a:solidFill>
            </a:endParaRPr>
          </a:p>
        </p:txBody>
      </p:sp>
      <p:sp>
        <p:nvSpPr>
          <p:cNvPr id="7" name="Cloud 6"/>
          <p:cNvSpPr/>
          <p:nvPr/>
        </p:nvSpPr>
        <p:spPr>
          <a:xfrm rot="2911870">
            <a:off x="5237553" y="3722139"/>
            <a:ext cx="4724400" cy="1780309"/>
          </a:xfrm>
          <a:prstGeom prst="cloud">
            <a:avLst/>
          </a:prstGeom>
          <a:gradFill flip="none" rotWithShape="1">
            <a:gsLst>
              <a:gs pos="0">
                <a:srgbClr val="79FF79">
                  <a:shade val="30000"/>
                  <a:satMod val="115000"/>
                </a:srgbClr>
              </a:gs>
              <a:gs pos="50000">
                <a:srgbClr val="79FF79">
                  <a:shade val="67500"/>
                  <a:satMod val="115000"/>
                </a:srgbClr>
              </a:gs>
              <a:gs pos="100000">
                <a:srgbClr val="79FF79">
                  <a:shade val="100000"/>
                  <a:satMod val="115000"/>
                </a:srgbClr>
              </a:gs>
            </a:gsLst>
            <a:path path="circle">
              <a:fillToRect t="100000" r="100000"/>
            </a:path>
            <a:tileRect l="-100000" b="-100000"/>
          </a:gradFill>
          <a:ln>
            <a:solidFill>
              <a:srgbClr val="FFC000"/>
            </a:solidFill>
          </a:ln>
          <a:scene3d>
            <a:camera prst="isometricOffAxis2Lef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Positive transformational change</a:t>
            </a:r>
            <a:endParaRPr lang="en-GB" sz="2800" dirty="0">
              <a:solidFill>
                <a:schemeClr val="tx1"/>
              </a:solidFill>
            </a:endParaRPr>
          </a:p>
        </p:txBody>
      </p:sp>
      <p:sp>
        <p:nvSpPr>
          <p:cNvPr id="11" name="Oval 10"/>
          <p:cNvSpPr/>
          <p:nvPr/>
        </p:nvSpPr>
        <p:spPr>
          <a:xfrm>
            <a:off x="3200400" y="5331130"/>
            <a:ext cx="2438400" cy="1069670"/>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Revenue generating activities</a:t>
            </a:r>
          </a:p>
        </p:txBody>
      </p:sp>
      <p:sp>
        <p:nvSpPr>
          <p:cNvPr id="12" name="Bent-Up Arrow 11"/>
          <p:cNvSpPr/>
          <p:nvPr/>
        </p:nvSpPr>
        <p:spPr>
          <a:xfrm rot="2562392">
            <a:off x="2434572" y="5247789"/>
            <a:ext cx="1207891" cy="366218"/>
          </a:xfrm>
          <a:prstGeom prst="ben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ounded Rectangle 12"/>
          <p:cNvSpPr/>
          <p:nvPr/>
        </p:nvSpPr>
        <p:spPr>
          <a:xfrm>
            <a:off x="3276600" y="3962399"/>
            <a:ext cx="3191802" cy="1059393"/>
          </a:xfrm>
          <a:prstGeom prst="roundRect">
            <a:avLst/>
          </a:prstGeom>
          <a:gradFill flip="none" rotWithShape="1">
            <a:gsLst>
              <a:gs pos="0">
                <a:srgbClr val="DCF353">
                  <a:tint val="66000"/>
                  <a:satMod val="160000"/>
                </a:srgbClr>
              </a:gs>
              <a:gs pos="50000">
                <a:srgbClr val="DCF353">
                  <a:tint val="44500"/>
                  <a:satMod val="160000"/>
                </a:srgbClr>
              </a:gs>
              <a:gs pos="100000">
                <a:srgbClr val="DCF353">
                  <a:tint val="23500"/>
                  <a:satMod val="160000"/>
                </a:srgbClr>
              </a:gs>
            </a:gsLst>
            <a:path path="circle">
              <a:fillToRect r="100000" b="100000"/>
            </a:path>
            <a:tileRect l="-100000" t="-100000"/>
          </a:gradFill>
          <a:scene3d>
            <a:camera prst="isometricOffAxis2Lef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Livelihood of FIN staff</a:t>
            </a:r>
            <a:endParaRPr lang="en-GB" sz="2000" b="1" dirty="0">
              <a:solidFill>
                <a:schemeClr val="tx1"/>
              </a:solidFill>
            </a:endParaRPr>
          </a:p>
        </p:txBody>
      </p:sp>
      <p:sp>
        <p:nvSpPr>
          <p:cNvPr id="14" name="Right Arrow 13"/>
          <p:cNvSpPr/>
          <p:nvPr/>
        </p:nvSpPr>
        <p:spPr>
          <a:xfrm rot="18260549">
            <a:off x="4817231" y="5132388"/>
            <a:ext cx="765621" cy="14874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ight Arrow 14"/>
          <p:cNvSpPr/>
          <p:nvPr/>
        </p:nvSpPr>
        <p:spPr>
          <a:xfrm rot="10195303">
            <a:off x="2803483" y="4325379"/>
            <a:ext cx="787049" cy="1125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Oval 15"/>
          <p:cNvSpPr/>
          <p:nvPr/>
        </p:nvSpPr>
        <p:spPr>
          <a:xfrm>
            <a:off x="3011012" y="2506170"/>
            <a:ext cx="2627788" cy="1258340"/>
          </a:xfrm>
          <a:prstGeom prst="ellipse">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Non-revenue generating activities</a:t>
            </a:r>
            <a:endParaRPr lang="en-GB" sz="2000" dirty="0">
              <a:solidFill>
                <a:schemeClr val="tx1"/>
              </a:solidFill>
            </a:endParaRPr>
          </a:p>
        </p:txBody>
      </p:sp>
      <p:sp>
        <p:nvSpPr>
          <p:cNvPr id="17" name="Right Arrow 16"/>
          <p:cNvSpPr/>
          <p:nvPr/>
        </p:nvSpPr>
        <p:spPr>
          <a:xfrm rot="19995380">
            <a:off x="5288395" y="5263446"/>
            <a:ext cx="1887951" cy="3885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ight Arrow 17"/>
          <p:cNvSpPr/>
          <p:nvPr/>
        </p:nvSpPr>
        <p:spPr>
          <a:xfrm rot="1292401">
            <a:off x="5496955" y="3232664"/>
            <a:ext cx="1189352" cy="2523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Bent Arrow 18"/>
          <p:cNvSpPr/>
          <p:nvPr/>
        </p:nvSpPr>
        <p:spPr>
          <a:xfrm rot="19655624">
            <a:off x="1605998" y="3502719"/>
            <a:ext cx="1941885" cy="523582"/>
          </a:xfrm>
          <a:prstGeom prst="ben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itle 1"/>
          <p:cNvSpPr txBox="1">
            <a:spLocks/>
          </p:cNvSpPr>
          <p:nvPr/>
        </p:nvSpPr>
        <p:spPr>
          <a:xfrm>
            <a:off x="0" y="6389423"/>
            <a:ext cx="3276599" cy="468577"/>
          </a:xfrm>
          <a:prstGeom prst="rect">
            <a:avLst/>
          </a:prstGeo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dirty="0" smtClean="0"/>
              <a:t>FIN-SWAM Operating Model</a:t>
            </a:r>
            <a:endParaRPr lang="en-GB" sz="2000" b="1" dirty="0"/>
          </a:p>
        </p:txBody>
      </p:sp>
    </p:spTree>
    <p:extLst>
      <p:ext uri="{BB962C8B-B14F-4D97-AF65-F5344CB8AC3E}">
        <p14:creationId xmlns:p14="http://schemas.microsoft.com/office/powerpoint/2010/main" val="3790468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81" y="152400"/>
            <a:ext cx="8229600" cy="868362"/>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fontScale="90000"/>
          </a:bodyPr>
          <a:lstStyle/>
          <a:p>
            <a:r>
              <a:rPr lang="en-GB" sz="2800" dirty="0" smtClean="0"/>
              <a:t>Expansion through collaboration with a micro-finance</a:t>
            </a:r>
            <a:br>
              <a:rPr lang="en-GB" sz="2800" dirty="0" smtClean="0"/>
            </a:br>
            <a:r>
              <a:rPr lang="en-GB" sz="2800" dirty="0" smtClean="0"/>
              <a:t> institution - BHARATHI</a:t>
            </a:r>
            <a:endParaRPr lang="en-GB" sz="2800" dirty="0"/>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472" y="3790335"/>
            <a:ext cx="2190346" cy="291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3471" y="1994118"/>
            <a:ext cx="5569058" cy="1708160"/>
          </a:xfrm>
          <a:prstGeom prst="rect">
            <a:avLst/>
          </a:prstGeom>
          <a:solidFill>
            <a:srgbClr val="FFFF66"/>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GB" sz="1500" dirty="0" smtClean="0">
                <a:latin typeface="Comic Sans MS" pitchFamily="66" charset="0"/>
              </a:rPr>
              <a:t>I met </a:t>
            </a:r>
            <a:r>
              <a:rPr lang="en-GB" sz="1500" dirty="0" err="1" smtClean="0">
                <a:latin typeface="Comic Sans MS" pitchFamily="66" charset="0"/>
              </a:rPr>
              <a:t>Mr.</a:t>
            </a:r>
            <a:r>
              <a:rPr lang="en-GB" sz="1500" dirty="0" smtClean="0">
                <a:latin typeface="Comic Sans MS" pitchFamily="66" charset="0"/>
              </a:rPr>
              <a:t> </a:t>
            </a:r>
            <a:r>
              <a:rPr lang="en-GB" sz="1500" dirty="0" err="1" smtClean="0">
                <a:latin typeface="Comic Sans MS" pitchFamily="66" charset="0"/>
              </a:rPr>
              <a:t>Nagarajan</a:t>
            </a:r>
            <a:r>
              <a:rPr lang="en-GB" sz="1500" dirty="0" smtClean="0">
                <a:latin typeface="Comic Sans MS" pitchFamily="66" charset="0"/>
              </a:rPr>
              <a:t>, founder-director of the </a:t>
            </a:r>
            <a:r>
              <a:rPr lang="en-GB" sz="1500" dirty="0" err="1" smtClean="0">
                <a:latin typeface="Comic Sans MS" pitchFamily="66" charset="0"/>
              </a:rPr>
              <a:t>Bharathi</a:t>
            </a:r>
            <a:r>
              <a:rPr lang="en-GB" sz="1500" dirty="0">
                <a:latin typeface="Comic Sans MS" pitchFamily="66" charset="0"/>
              </a:rPr>
              <a:t>, in a </a:t>
            </a:r>
            <a:r>
              <a:rPr lang="en-GB" sz="1500" dirty="0" smtClean="0">
                <a:latin typeface="Comic Sans MS" pitchFamily="66" charset="0"/>
              </a:rPr>
              <a:t>train ! </a:t>
            </a:r>
            <a:r>
              <a:rPr lang="en-GB" sz="1500" dirty="0" err="1" smtClean="0">
                <a:latin typeface="Comic Sans MS" pitchFamily="66" charset="0"/>
              </a:rPr>
              <a:t>Bharathi</a:t>
            </a:r>
            <a:r>
              <a:rPr lang="en-GB" sz="1500" dirty="0" smtClean="0">
                <a:latin typeface="Comic Sans MS" pitchFamily="66" charset="0"/>
              </a:rPr>
              <a:t> is </a:t>
            </a:r>
            <a:r>
              <a:rPr lang="en-GB" sz="1500" dirty="0">
                <a:latin typeface="Comic Sans MS" pitchFamily="66" charset="0"/>
              </a:rPr>
              <a:t>a </a:t>
            </a:r>
            <a:r>
              <a:rPr lang="en-GB" sz="1500" dirty="0" smtClean="0">
                <a:latin typeface="Comic Sans MS" pitchFamily="66" charset="0"/>
              </a:rPr>
              <a:t>respected and renowned micro-finance institution based in a town called </a:t>
            </a:r>
            <a:r>
              <a:rPr lang="en-GB" sz="1500" dirty="0" err="1" smtClean="0">
                <a:latin typeface="Comic Sans MS" pitchFamily="66" charset="0"/>
              </a:rPr>
              <a:t>Thiruvarur</a:t>
            </a:r>
            <a:r>
              <a:rPr lang="en-GB" sz="1500" dirty="0" smtClean="0">
                <a:latin typeface="Comic Sans MS" pitchFamily="66" charset="0"/>
              </a:rPr>
              <a:t> near </a:t>
            </a:r>
            <a:r>
              <a:rPr lang="en-GB" sz="1500" dirty="0" err="1" smtClean="0">
                <a:latin typeface="Comic Sans MS" pitchFamily="66" charset="0"/>
              </a:rPr>
              <a:t>Kameshwaram</a:t>
            </a:r>
            <a:r>
              <a:rPr lang="en-GB" sz="1500" dirty="0" smtClean="0">
                <a:latin typeface="Comic Sans MS" pitchFamily="66" charset="0"/>
              </a:rPr>
              <a:t>,– and we talked and talked –and I told him how we just didn’t know how to mobilize funds from households towards toilets. Then he said he would help me – and indeed he has! Very much indeed! </a:t>
            </a:r>
            <a:endParaRPr lang="en-GB" sz="1500" dirty="0">
              <a:latin typeface="Comic Sans MS" pitchFamily="66" charset="0"/>
            </a:endParaRPr>
          </a:p>
        </p:txBody>
      </p:sp>
      <p:sp>
        <p:nvSpPr>
          <p:cNvPr id="21" name="Rectangle 20"/>
          <p:cNvSpPr/>
          <p:nvPr/>
        </p:nvSpPr>
        <p:spPr>
          <a:xfrm>
            <a:off x="3875573" y="3818997"/>
            <a:ext cx="3803542" cy="369332"/>
          </a:xfrm>
          <a:prstGeom prst="rect">
            <a:avLst/>
          </a:prstGeom>
          <a:solidFill>
            <a:srgbClr val="FEFCAA"/>
          </a:solidFill>
        </p:spPr>
        <p:style>
          <a:lnRef idx="3">
            <a:schemeClr val="lt1"/>
          </a:lnRef>
          <a:fillRef idx="1">
            <a:schemeClr val="accent6"/>
          </a:fillRef>
          <a:effectRef idx="1">
            <a:schemeClr val="accent6"/>
          </a:effectRef>
          <a:fontRef idx="minor">
            <a:schemeClr val="lt1"/>
          </a:fontRef>
        </p:style>
        <p:txBody>
          <a:bodyPr wrap="none">
            <a:spAutoFit/>
          </a:bodyPr>
          <a:lstStyle/>
          <a:p>
            <a:r>
              <a:rPr lang="en-GB" dirty="0">
                <a:solidFill>
                  <a:schemeClr val="tx1"/>
                </a:solidFill>
              </a:rPr>
              <a:t>http://bharathiwomen.org/micro.html</a:t>
            </a:r>
          </a:p>
        </p:txBody>
      </p:sp>
      <p:sp>
        <p:nvSpPr>
          <p:cNvPr id="3" name="TextBox 2"/>
          <p:cNvSpPr txBox="1"/>
          <p:nvPr/>
        </p:nvSpPr>
        <p:spPr>
          <a:xfrm>
            <a:off x="2596276" y="4267200"/>
            <a:ext cx="6096000" cy="2169825"/>
          </a:xfrm>
          <a:prstGeom prst="rect">
            <a:avLst/>
          </a:prstGeom>
          <a:solidFill>
            <a:srgbClr val="FFFF66"/>
          </a:solidFill>
        </p:spPr>
        <p:style>
          <a:lnRef idx="1">
            <a:schemeClr val="dk1"/>
          </a:lnRef>
          <a:fillRef idx="2">
            <a:schemeClr val="dk1"/>
          </a:fillRef>
          <a:effectRef idx="1">
            <a:schemeClr val="dk1"/>
          </a:effectRef>
          <a:fontRef idx="minor">
            <a:schemeClr val="dk1"/>
          </a:fontRef>
        </p:style>
        <p:txBody>
          <a:bodyPr wrap="square" rtlCol="0">
            <a:spAutoFit/>
          </a:bodyPr>
          <a:lstStyle>
            <a:defPPr>
              <a:defRPr lang="en-US"/>
            </a:defPPr>
            <a:lvl1pPr>
              <a:defRPr sz="1600">
                <a:solidFill>
                  <a:schemeClr val="dk1"/>
                </a:solidFill>
                <a:latin typeface="Comic Sans MS" pitchFamily="66"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500" dirty="0" err="1"/>
              <a:t>Mr.</a:t>
            </a:r>
            <a:r>
              <a:rPr lang="en-GB" sz="1500" dirty="0"/>
              <a:t> </a:t>
            </a:r>
            <a:r>
              <a:rPr lang="en-GB" sz="1500" dirty="0" err="1"/>
              <a:t>Nagarajan</a:t>
            </a:r>
            <a:r>
              <a:rPr lang="en-GB" sz="1500" dirty="0"/>
              <a:t> has kindly proposed the following:</a:t>
            </a:r>
          </a:p>
          <a:p>
            <a:pPr marL="285750" indent="-285750">
              <a:buFont typeface="Arial" pitchFamily="34" charset="0"/>
              <a:buChar char="•"/>
            </a:pPr>
            <a:r>
              <a:rPr lang="en-GB" sz="1500" dirty="0" smtClean="0"/>
              <a:t>His </a:t>
            </a:r>
            <a:r>
              <a:rPr lang="en-GB" sz="1500" dirty="0"/>
              <a:t>team of trained animators will mobilize funds from the households towards investment in toilets by providing them access to </a:t>
            </a:r>
            <a:r>
              <a:rPr lang="en-GB" sz="1500" dirty="0" smtClean="0"/>
              <a:t>credit. </a:t>
            </a:r>
          </a:p>
          <a:p>
            <a:pPr marL="285750" indent="-285750">
              <a:buFont typeface="Arial" pitchFamily="34" charset="0"/>
              <a:buChar char="•"/>
            </a:pPr>
            <a:r>
              <a:rPr lang="en-GB" sz="1500" dirty="0" smtClean="0"/>
              <a:t>The </a:t>
            </a:r>
            <a:r>
              <a:rPr lang="en-GB" sz="1500" dirty="0"/>
              <a:t>FIN </a:t>
            </a:r>
            <a:r>
              <a:rPr lang="en-GB" sz="1500" dirty="0" smtClean="0"/>
              <a:t>staff </a:t>
            </a:r>
            <a:r>
              <a:rPr lang="en-GB" sz="1500" dirty="0"/>
              <a:t>will facilitate the loans drive by accompanying the </a:t>
            </a:r>
            <a:r>
              <a:rPr lang="en-GB" sz="1500" dirty="0" err="1"/>
              <a:t>Bharathi</a:t>
            </a:r>
            <a:r>
              <a:rPr lang="en-GB" sz="1500" dirty="0"/>
              <a:t> team and organizing awareness campaigns  and fairs. </a:t>
            </a:r>
            <a:endParaRPr lang="en-GB" sz="1500" dirty="0" smtClean="0"/>
          </a:p>
          <a:p>
            <a:pPr marL="285750" indent="-285750">
              <a:buFont typeface="Arial" pitchFamily="34" charset="0"/>
              <a:buChar char="•"/>
            </a:pPr>
            <a:r>
              <a:rPr lang="en-GB" sz="1500" dirty="0" smtClean="0"/>
              <a:t>He will train the FIN staff in basic time management, reporting and communication.</a:t>
            </a:r>
            <a:endParaRPr lang="en-GB" sz="1500" dirty="0"/>
          </a:p>
        </p:txBody>
      </p:sp>
      <p:pic>
        <p:nvPicPr>
          <p:cNvPr id="22" name="Picture 2" descr="http://bharathiwomen.org/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344" y="1974453"/>
            <a:ext cx="3206081" cy="18158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3472" y="1197438"/>
            <a:ext cx="8435728" cy="646331"/>
          </a:xfrm>
          <a:prstGeom prst="rect">
            <a:avLst/>
          </a:prstGeom>
          <a:noFill/>
        </p:spPr>
        <p:txBody>
          <a:bodyPr wrap="square" rtlCol="0">
            <a:spAutoFit/>
          </a:bodyPr>
          <a:lstStyle/>
          <a:p>
            <a:r>
              <a:rPr lang="en-GB" b="1" dirty="0" smtClean="0"/>
              <a:t>Skills Gap in FIN - Households Funds Mobilisation</a:t>
            </a:r>
            <a:r>
              <a:rPr lang="en-GB" dirty="0" smtClean="0"/>
              <a:t>: No one with expertise on communicating with people to mobilize  household funds towards investment in toilets.</a:t>
            </a:r>
            <a:endParaRPr lang="en-GB" dirty="0"/>
          </a:p>
        </p:txBody>
      </p:sp>
    </p:spTree>
    <p:extLst>
      <p:ext uri="{BB962C8B-B14F-4D97-AF65-F5344CB8AC3E}">
        <p14:creationId xmlns:p14="http://schemas.microsoft.com/office/powerpoint/2010/main" val="3064668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3" y="228600"/>
            <a:ext cx="8229600" cy="868362"/>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fontScale="90000"/>
          </a:bodyPr>
          <a:lstStyle/>
          <a:p>
            <a:r>
              <a:rPr lang="en-GB" sz="2800" dirty="0" smtClean="0"/>
              <a:t>2.2 Raising funds through collaboration with a </a:t>
            </a:r>
            <a:br>
              <a:rPr lang="en-GB" sz="2800" dirty="0" smtClean="0"/>
            </a:br>
            <a:r>
              <a:rPr lang="en-GB" sz="2800" dirty="0" smtClean="0"/>
              <a:t>crowd funding start-up – United Donations</a:t>
            </a:r>
            <a:endParaRPr lang="en-GB" sz="2800" dirty="0"/>
          </a:p>
        </p:txBody>
      </p:sp>
      <p:pic>
        <p:nvPicPr>
          <p:cNvPr id="8" name="Picture 3" descr="UD_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76" y="3963658"/>
            <a:ext cx="3693481" cy="274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45531" y="1219200"/>
            <a:ext cx="8460658" cy="1323439"/>
          </a:xfrm>
          <a:prstGeom prst="rect">
            <a:avLst/>
          </a:prstGeom>
        </p:spPr>
        <p:txBody>
          <a:bodyPr wrap="square">
            <a:spAutoFit/>
          </a:bodyPr>
          <a:lstStyle/>
          <a:p>
            <a:r>
              <a:rPr lang="en-GB" sz="1600" b="1" dirty="0"/>
              <a:t>Skills Gap in FIN </a:t>
            </a:r>
            <a:r>
              <a:rPr lang="en-GB" sz="1600" b="1" dirty="0" smtClean="0"/>
              <a:t> - FUND RAISING</a:t>
            </a:r>
            <a:r>
              <a:rPr lang="en-GB" sz="1600" dirty="0" smtClean="0"/>
              <a:t>: I found it easier to work nights and weekends myself to earn money to support the staff and work at </a:t>
            </a:r>
            <a:r>
              <a:rPr lang="en-GB" sz="1600" dirty="0" err="1" smtClean="0"/>
              <a:t>Kameshwaram</a:t>
            </a:r>
            <a:r>
              <a:rPr lang="en-GB" sz="1600" dirty="0" smtClean="0"/>
              <a:t> rather than organize events  to raise funds. I could not afford to pay any student or anyone else to help me raise funds. The support team was basically supporting me with small work from time to time. And I needed more funds than I could raise – we needed to expand. And I was becoming very tired from working all the time….</a:t>
            </a:r>
            <a:endParaRPr lang="en-GB" sz="1600" dirty="0"/>
          </a:p>
        </p:txBody>
      </p:sp>
      <p:sp>
        <p:nvSpPr>
          <p:cNvPr id="10" name="TextBox 9"/>
          <p:cNvSpPr txBox="1"/>
          <p:nvPr/>
        </p:nvSpPr>
        <p:spPr>
          <a:xfrm>
            <a:off x="213576" y="2667000"/>
            <a:ext cx="8669869" cy="1077218"/>
          </a:xfrm>
          <a:prstGeom prst="rect">
            <a:avLst/>
          </a:prstGeom>
          <a:solidFill>
            <a:srgbClr val="FFFF66"/>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GB" sz="1600" dirty="0" smtClean="0">
                <a:latin typeface="Comic Sans MS" pitchFamily="66" charset="0"/>
              </a:rPr>
              <a:t>Well, I talk a lot and so a lot of people came to know of my problems. Then </a:t>
            </a:r>
            <a:r>
              <a:rPr lang="en-GB" sz="1600" dirty="0" err="1" smtClean="0">
                <a:latin typeface="Comic Sans MS" pitchFamily="66" charset="0"/>
              </a:rPr>
              <a:t>Dr.</a:t>
            </a:r>
            <a:r>
              <a:rPr lang="en-GB" sz="1600" dirty="0" smtClean="0">
                <a:latin typeface="Comic Sans MS" pitchFamily="66" charset="0"/>
              </a:rPr>
              <a:t> </a:t>
            </a:r>
            <a:r>
              <a:rPr lang="en-GB" sz="1600" dirty="0" err="1" smtClean="0">
                <a:latin typeface="Comic Sans MS" pitchFamily="66" charset="0"/>
              </a:rPr>
              <a:t>Akil</a:t>
            </a:r>
            <a:r>
              <a:rPr lang="en-GB" sz="1600" dirty="0" smtClean="0">
                <a:latin typeface="Comic Sans MS" pitchFamily="66" charset="0"/>
              </a:rPr>
              <a:t> </a:t>
            </a:r>
            <a:r>
              <a:rPr lang="en-GB" sz="1600" dirty="0" err="1" smtClean="0">
                <a:latin typeface="Comic Sans MS" pitchFamily="66" charset="0"/>
              </a:rPr>
              <a:t>Amiraly</a:t>
            </a:r>
            <a:r>
              <a:rPr lang="en-GB" sz="1600" dirty="0" smtClean="0">
                <a:latin typeface="Comic Sans MS" pitchFamily="66" charset="0"/>
              </a:rPr>
              <a:t>, who recently obtained his doctorate from the </a:t>
            </a:r>
            <a:r>
              <a:rPr lang="en-GB" sz="1600" dirty="0" err="1" smtClean="0">
                <a:latin typeface="Comic Sans MS" pitchFamily="66" charset="0"/>
              </a:rPr>
              <a:t>Ecole</a:t>
            </a:r>
            <a:r>
              <a:rPr lang="en-GB" sz="1600" dirty="0" smtClean="0">
                <a:latin typeface="Comic Sans MS" pitchFamily="66" charset="0"/>
              </a:rPr>
              <a:t> </a:t>
            </a:r>
            <a:r>
              <a:rPr lang="en-GB" sz="1600" dirty="0" err="1" smtClean="0">
                <a:latin typeface="Comic Sans MS" pitchFamily="66" charset="0"/>
              </a:rPr>
              <a:t>Polytechnique</a:t>
            </a:r>
            <a:r>
              <a:rPr lang="en-GB" sz="1600" dirty="0" smtClean="0">
                <a:latin typeface="Comic Sans MS" pitchFamily="66" charset="0"/>
              </a:rPr>
              <a:t> in Paris on water management introduced me to his colleagues/friends  Sylvain and his wife </a:t>
            </a:r>
            <a:r>
              <a:rPr lang="en-GB" sz="1600" dirty="0" err="1" smtClean="0">
                <a:latin typeface="Comic Sans MS" pitchFamily="66" charset="0"/>
              </a:rPr>
              <a:t>Corine</a:t>
            </a:r>
            <a:r>
              <a:rPr lang="en-GB" sz="1600" dirty="0" smtClean="0">
                <a:latin typeface="Comic Sans MS" pitchFamily="66" charset="0"/>
              </a:rPr>
              <a:t>, who were about to create the crowd funding organization United Donations ……… </a:t>
            </a:r>
            <a:endParaRPr lang="en-GB" dirty="0">
              <a:latin typeface="Comic Sans MS" pitchFamily="66" charset="0"/>
            </a:endParaRPr>
          </a:p>
        </p:txBody>
      </p:sp>
      <p:sp>
        <p:nvSpPr>
          <p:cNvPr id="6" name="Rectangle 5"/>
          <p:cNvSpPr/>
          <p:nvPr/>
        </p:nvSpPr>
        <p:spPr>
          <a:xfrm>
            <a:off x="3875103" y="3838421"/>
            <a:ext cx="5008342" cy="2585323"/>
          </a:xfrm>
          <a:prstGeom prst="rect">
            <a:avLst/>
          </a:prstGeom>
        </p:spPr>
        <p:txBody>
          <a:bodyPr wrap="square">
            <a:spAutoFit/>
          </a:bodyPr>
          <a:lstStyle/>
          <a:p>
            <a:r>
              <a:rPr lang="en-GB" dirty="0">
                <a:hlinkClick r:id="rId3"/>
              </a:rPr>
              <a:t>http://</a:t>
            </a:r>
            <a:r>
              <a:rPr lang="en-GB" dirty="0" smtClean="0">
                <a:hlinkClick r:id="rId3"/>
              </a:rPr>
              <a:t>www.uniteddonations.co/about/l-equipe</a:t>
            </a:r>
            <a:endParaRPr lang="en-GB" dirty="0" smtClean="0"/>
          </a:p>
          <a:p>
            <a:r>
              <a:rPr lang="en-GB" dirty="0" smtClean="0"/>
              <a:t>You can read about </a:t>
            </a:r>
            <a:r>
              <a:rPr lang="en-GB" dirty="0" err="1" smtClean="0"/>
              <a:t>Corine</a:t>
            </a:r>
            <a:r>
              <a:rPr lang="en-GB" dirty="0" smtClean="0"/>
              <a:t> and Sylvain from the link above. I found them to be very genuine and enthusiastic ! And I’m here to stay with them! They </a:t>
            </a:r>
            <a:r>
              <a:rPr lang="en-GB" dirty="0"/>
              <a:t>are supporting </a:t>
            </a:r>
            <a:r>
              <a:rPr lang="en-GB" dirty="0" smtClean="0"/>
              <a:t>10 projects in 8 countries and ours is one of them! We have 19 donors now and our target to increase that to 300 this year. I don’t believe in endless growth – but this target will make the project sustainable. Not aiming for more. </a:t>
            </a:r>
            <a:endParaRPr lang="en-GB" dirty="0"/>
          </a:p>
        </p:txBody>
      </p:sp>
      <p:sp>
        <p:nvSpPr>
          <p:cNvPr id="13" name="Rectangle 12"/>
          <p:cNvSpPr/>
          <p:nvPr/>
        </p:nvSpPr>
        <p:spPr>
          <a:xfrm>
            <a:off x="4191000" y="6423744"/>
            <a:ext cx="3269613" cy="369332"/>
          </a:xfrm>
          <a:prstGeom prst="rect">
            <a:avLst/>
          </a:prstGeom>
          <a:solidFill>
            <a:srgbClr val="FEFCAA"/>
          </a:solidFill>
        </p:spPr>
        <p:style>
          <a:lnRef idx="3">
            <a:schemeClr val="lt1"/>
          </a:lnRef>
          <a:fillRef idx="1">
            <a:schemeClr val="accent6"/>
          </a:fillRef>
          <a:effectRef idx="1">
            <a:schemeClr val="accent6"/>
          </a:effectRef>
          <a:fontRef idx="minor">
            <a:schemeClr val="lt1"/>
          </a:fontRef>
        </p:style>
        <p:txBody>
          <a:bodyPr wrap="none">
            <a:spAutoFit/>
          </a:bodyPr>
          <a:lstStyle/>
          <a:p>
            <a:r>
              <a:rPr lang="en-GB" dirty="0">
                <a:hlinkClick r:id="rId4"/>
              </a:rPr>
              <a:t>http://www.uniteddonations.co/</a:t>
            </a:r>
            <a:endParaRPr lang="en-GB" dirty="0"/>
          </a:p>
        </p:txBody>
      </p:sp>
    </p:spTree>
    <p:extLst>
      <p:ext uri="{BB962C8B-B14F-4D97-AF65-F5344CB8AC3E}">
        <p14:creationId xmlns:p14="http://schemas.microsoft.com/office/powerpoint/2010/main" val="1535222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219200"/>
          </a:xfrm>
          <a:solidFill>
            <a:srgbClr val="FFFF66"/>
          </a:solidFill>
          <a:effectLst>
            <a:glow rad="139700">
              <a:srgbClr val="00FF00">
                <a:alpha val="40000"/>
              </a:srgbClr>
            </a:glow>
            <a:softEdge rad="31750"/>
          </a:effectLst>
        </p:spPr>
        <p:txBody>
          <a:bodyPr vert="horz" lIns="91440" tIns="45720" rIns="91440" bIns="45720" rtlCol="0" anchor="ctr">
            <a:noAutofit/>
          </a:bodyPr>
          <a:lstStyle/>
          <a:p>
            <a:r>
              <a:rPr lang="en-GB" sz="2400" dirty="0" smtClean="0"/>
              <a:t>Support Team: FIN-SWAM will be supported by the existing “behind </a:t>
            </a:r>
            <a:r>
              <a:rPr lang="en-GB" sz="2400" dirty="0"/>
              <a:t>the scenes important people </a:t>
            </a:r>
            <a:r>
              <a:rPr lang="en-GB" sz="2400" dirty="0" smtClean="0"/>
              <a:t>I count on” international team and some new members!</a:t>
            </a:r>
            <a:endParaRPr lang="en-GB" sz="2400" dirty="0"/>
          </a:p>
        </p:txBody>
      </p:sp>
      <p:sp>
        <p:nvSpPr>
          <p:cNvPr id="3" name="Slide Number Placeholder 2"/>
          <p:cNvSpPr>
            <a:spLocks noGrp="1"/>
          </p:cNvSpPr>
          <p:nvPr>
            <p:ph type="sldNum" sz="quarter" idx="12"/>
          </p:nvPr>
        </p:nvSpPr>
        <p:spPr/>
        <p:txBody>
          <a:bodyPr/>
          <a:lstStyle/>
          <a:p>
            <a:fld id="{84EBCB00-DEE3-41B3-9EE3-2FB0BBE93007}" type="slidenum">
              <a:rPr lang="en-GB" smtClean="0"/>
              <a:t>26</a:t>
            </a:fld>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68566"/>
            <a:ext cx="1781175" cy="186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s://encrypted-tbn2.gstatic.com/images?q=tbn:ANd9GcTMuofkQAz5vfzNnw7GSxWoxdvy9vNaNBrLvPInY_KeTZL1S6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300" y="1615229"/>
            <a:ext cx="1333500" cy="178117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99657"/>
            <a:ext cx="1559182" cy="2870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descr="https://encrypted-tbn1.gstatic.com/images?q=tbn:ANd9GcSORUyzdSaqEUbfF264gy8xdd_g_ByH1UvZUCu30Pmq_bfiTD9l4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1610" y="4455592"/>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http://profile.ak.fbcdn.net/hprofile-ak-ash3/c205.44.551.551/s160x160/523247_381172918620636_2140298955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267200"/>
            <a:ext cx="1835764" cy="183576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2699" y="3051648"/>
            <a:ext cx="94297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62633" y="3591511"/>
            <a:ext cx="1640157" cy="218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668050" y="5859656"/>
            <a:ext cx="2429324" cy="523220"/>
          </a:xfrm>
          <a:prstGeom prst="rect">
            <a:avLst/>
          </a:prstGeom>
          <a:solidFill>
            <a:schemeClr val="bg2"/>
          </a:solidFill>
        </p:spPr>
        <p:txBody>
          <a:bodyPr wrap="square" rtlCol="0">
            <a:spAutoFit/>
          </a:bodyPr>
          <a:lstStyle/>
          <a:p>
            <a:r>
              <a:rPr lang="en-GB" sz="1400" dirty="0" err="1" smtClean="0"/>
              <a:t>Sandhya</a:t>
            </a:r>
            <a:r>
              <a:rPr lang="en-GB" sz="1400" dirty="0" smtClean="0"/>
              <a:t> </a:t>
            </a:r>
            <a:r>
              <a:rPr lang="en-GB" sz="1400" dirty="0" err="1" smtClean="0"/>
              <a:t>Thirunagari</a:t>
            </a:r>
            <a:r>
              <a:rPr lang="en-GB" sz="1400" dirty="0" smtClean="0"/>
              <a:t> – Fundraising,  in London, UK</a:t>
            </a:r>
            <a:endParaRPr lang="en-GB" sz="1400" dirty="0"/>
          </a:p>
        </p:txBody>
      </p:sp>
      <p:sp>
        <p:nvSpPr>
          <p:cNvPr id="12" name="TextBox 11"/>
          <p:cNvSpPr txBox="1"/>
          <p:nvPr/>
        </p:nvSpPr>
        <p:spPr>
          <a:xfrm>
            <a:off x="85498" y="3395395"/>
            <a:ext cx="2352901" cy="954107"/>
          </a:xfrm>
          <a:prstGeom prst="rect">
            <a:avLst/>
          </a:prstGeom>
          <a:solidFill>
            <a:schemeClr val="bg2"/>
          </a:solidFill>
        </p:spPr>
        <p:txBody>
          <a:bodyPr wrap="square" rtlCol="0">
            <a:spAutoFit/>
          </a:bodyPr>
          <a:lstStyle/>
          <a:p>
            <a:r>
              <a:rPr lang="en-GB" sz="1400" dirty="0" smtClean="0"/>
              <a:t>Christine </a:t>
            </a:r>
            <a:r>
              <a:rPr lang="en-GB" sz="1400" dirty="0" err="1" smtClean="0"/>
              <a:t>Honore</a:t>
            </a:r>
            <a:r>
              <a:rPr lang="en-GB" sz="1400" dirty="0" smtClean="0"/>
              <a:t>:  Financial administration on the European side in Reims. France</a:t>
            </a:r>
            <a:endParaRPr lang="en-GB" sz="1400" dirty="0"/>
          </a:p>
        </p:txBody>
      </p:sp>
      <p:sp>
        <p:nvSpPr>
          <p:cNvPr id="13" name="TextBox 12"/>
          <p:cNvSpPr txBox="1"/>
          <p:nvPr/>
        </p:nvSpPr>
        <p:spPr>
          <a:xfrm>
            <a:off x="2543174" y="1668566"/>
            <a:ext cx="1419226" cy="1384995"/>
          </a:xfrm>
          <a:prstGeom prst="rect">
            <a:avLst/>
          </a:prstGeom>
          <a:solidFill>
            <a:schemeClr val="bg2"/>
          </a:solidFill>
        </p:spPr>
        <p:txBody>
          <a:bodyPr wrap="square" rtlCol="0">
            <a:spAutoFit/>
          </a:bodyPr>
          <a:lstStyle/>
          <a:p>
            <a:r>
              <a:rPr lang="en-GB" sz="1400" dirty="0" err="1" smtClean="0"/>
              <a:t>Raji</a:t>
            </a:r>
            <a:r>
              <a:rPr lang="en-GB" sz="1400" dirty="0" smtClean="0"/>
              <a:t> Srikant:  Financial administration on the Indian side ,  in Bangalore, India</a:t>
            </a:r>
            <a:endParaRPr lang="en-GB" sz="1400" dirty="0"/>
          </a:p>
        </p:txBody>
      </p:sp>
      <p:sp>
        <p:nvSpPr>
          <p:cNvPr id="14" name="TextBox 13"/>
          <p:cNvSpPr txBox="1"/>
          <p:nvPr/>
        </p:nvSpPr>
        <p:spPr>
          <a:xfrm>
            <a:off x="7282880" y="2442298"/>
            <a:ext cx="1419910" cy="954107"/>
          </a:xfrm>
          <a:prstGeom prst="rect">
            <a:avLst/>
          </a:prstGeom>
          <a:solidFill>
            <a:schemeClr val="bg2"/>
          </a:solidFill>
        </p:spPr>
        <p:txBody>
          <a:bodyPr wrap="square" rtlCol="0">
            <a:spAutoFit/>
          </a:bodyPr>
          <a:lstStyle/>
          <a:p>
            <a:r>
              <a:rPr lang="en-GB" sz="1400" dirty="0" err="1" smtClean="0"/>
              <a:t>Nico</a:t>
            </a:r>
            <a:r>
              <a:rPr lang="en-GB" sz="1400" dirty="0" smtClean="0"/>
              <a:t> </a:t>
            </a:r>
            <a:r>
              <a:rPr lang="en-GB" sz="1400" dirty="0" err="1" smtClean="0"/>
              <a:t>Rasters</a:t>
            </a:r>
            <a:r>
              <a:rPr lang="en-GB" sz="1400" dirty="0" smtClean="0"/>
              <a:t>: Web master , in Maastricht, The Netherlands.</a:t>
            </a:r>
            <a:endParaRPr lang="en-GB" sz="1400" dirty="0"/>
          </a:p>
        </p:txBody>
      </p:sp>
      <p:sp>
        <p:nvSpPr>
          <p:cNvPr id="15" name="TextBox 14"/>
          <p:cNvSpPr txBox="1"/>
          <p:nvPr/>
        </p:nvSpPr>
        <p:spPr>
          <a:xfrm>
            <a:off x="228600" y="6066094"/>
            <a:ext cx="1835764" cy="738664"/>
          </a:xfrm>
          <a:prstGeom prst="rect">
            <a:avLst/>
          </a:prstGeom>
          <a:solidFill>
            <a:schemeClr val="bg2"/>
          </a:solidFill>
        </p:spPr>
        <p:txBody>
          <a:bodyPr wrap="square" rtlCol="0">
            <a:spAutoFit/>
          </a:bodyPr>
          <a:lstStyle/>
          <a:p>
            <a:r>
              <a:rPr lang="en-GB" sz="1400" dirty="0" err="1" smtClean="0"/>
              <a:t>Gaurav</a:t>
            </a:r>
            <a:r>
              <a:rPr lang="en-GB" sz="1400" dirty="0" smtClean="0"/>
              <a:t> </a:t>
            </a:r>
            <a:r>
              <a:rPr lang="en-GB" sz="1400" dirty="0" err="1" smtClean="0"/>
              <a:t>Balakrishnan</a:t>
            </a:r>
            <a:r>
              <a:rPr lang="en-GB" sz="1400" dirty="0" smtClean="0"/>
              <a:t>,  Writing, in </a:t>
            </a:r>
            <a:r>
              <a:rPr lang="en-GB" sz="1400" dirty="0" err="1" smtClean="0"/>
              <a:t>Kolkota</a:t>
            </a:r>
            <a:r>
              <a:rPr lang="en-GB" sz="1400" dirty="0" smtClean="0"/>
              <a:t>, India</a:t>
            </a:r>
            <a:endParaRPr lang="en-GB" sz="1400" dirty="0"/>
          </a:p>
        </p:txBody>
      </p:sp>
      <p:sp>
        <p:nvSpPr>
          <p:cNvPr id="16" name="TextBox 15"/>
          <p:cNvSpPr txBox="1"/>
          <p:nvPr/>
        </p:nvSpPr>
        <p:spPr>
          <a:xfrm>
            <a:off x="2197511" y="5838704"/>
            <a:ext cx="1665031" cy="954107"/>
          </a:xfrm>
          <a:prstGeom prst="rect">
            <a:avLst/>
          </a:prstGeom>
          <a:solidFill>
            <a:schemeClr val="bg2"/>
          </a:solidFill>
        </p:spPr>
        <p:txBody>
          <a:bodyPr wrap="square" rtlCol="0">
            <a:spAutoFit/>
          </a:bodyPr>
          <a:lstStyle/>
          <a:p>
            <a:r>
              <a:rPr lang="en-GB" sz="1400" dirty="0" smtClean="0"/>
              <a:t>S. </a:t>
            </a:r>
            <a:r>
              <a:rPr lang="en-GB" sz="1400" dirty="0" err="1" smtClean="0"/>
              <a:t>Ganapathi</a:t>
            </a:r>
            <a:r>
              <a:rPr lang="en-GB" sz="1400" dirty="0" smtClean="0"/>
              <a:t>, Auditor – auditing our accounts, in  </a:t>
            </a:r>
            <a:r>
              <a:rPr lang="en-GB" sz="1400" dirty="0" err="1" smtClean="0"/>
              <a:t>Karaikal</a:t>
            </a:r>
            <a:r>
              <a:rPr lang="en-GB" sz="1400" dirty="0" smtClean="0"/>
              <a:t>, India. </a:t>
            </a:r>
            <a:endParaRPr lang="en-GB" sz="1400" dirty="0"/>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4767707"/>
            <a:ext cx="907105" cy="1246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975076" y="6077661"/>
            <a:ext cx="2607021" cy="738664"/>
          </a:xfrm>
          <a:prstGeom prst="rect">
            <a:avLst/>
          </a:prstGeom>
          <a:solidFill>
            <a:schemeClr val="bg2"/>
          </a:solidFill>
        </p:spPr>
        <p:txBody>
          <a:bodyPr wrap="square" rtlCol="0">
            <a:spAutoFit/>
          </a:bodyPr>
          <a:lstStyle/>
          <a:p>
            <a:r>
              <a:rPr lang="en-GB" sz="1400" dirty="0" smtClean="0"/>
              <a:t>Benjamin </a:t>
            </a:r>
            <a:r>
              <a:rPr lang="en-GB" sz="1400" dirty="0" err="1" smtClean="0"/>
              <a:t>Lisan</a:t>
            </a:r>
            <a:r>
              <a:rPr lang="en-GB" sz="1400" dirty="0" smtClean="0"/>
              <a:t> and other French friends to translate  English into French. </a:t>
            </a:r>
            <a:endParaRPr lang="en-GB" sz="1400" dirty="0"/>
          </a:p>
        </p:txBody>
      </p:sp>
    </p:spTree>
    <p:extLst>
      <p:ext uri="{BB962C8B-B14F-4D97-AF65-F5344CB8AC3E}">
        <p14:creationId xmlns:p14="http://schemas.microsoft.com/office/powerpoint/2010/main" val="1948703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7993"/>
            <a:ext cx="8724506" cy="607807"/>
          </a:xfrm>
          <a:solidFill>
            <a:srgbClr val="FFFF66"/>
          </a:solidFill>
          <a:effectLst>
            <a:glow rad="139700">
              <a:srgbClr val="00FF00">
                <a:alpha val="40000"/>
              </a:srgbClr>
            </a:glow>
            <a:softEdge rad="31750"/>
          </a:effectLst>
        </p:spPr>
        <p:txBody>
          <a:bodyPr vert="horz" lIns="91440" tIns="45720" rIns="91440" bIns="45720" rtlCol="0" anchor="ctr">
            <a:noAutofit/>
          </a:bodyPr>
          <a:lstStyle/>
          <a:p>
            <a:r>
              <a:rPr lang="en-GB" sz="2000" dirty="0" smtClean="0"/>
              <a:t>Advisory Team: I have decided to have an advisory committee with whom I will be consulting 2-3 times a year! People with who have worked with me….</a:t>
            </a:r>
            <a:endParaRPr lang="en-GB"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180" y="897414"/>
            <a:ext cx="1690726" cy="273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56" y="897414"/>
            <a:ext cx="1906062" cy="215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C:\Users\Shyama\Desktop\Ad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399" y="4518742"/>
            <a:ext cx="2130027" cy="2138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039716"/>
            <a:ext cx="2882900" cy="359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4EBCB00-DEE3-41B3-9EE3-2FB0BBE93007}" type="slidenum">
              <a:rPr lang="en-GB" smtClean="0"/>
              <a:t>27</a:t>
            </a:fld>
            <a:endParaRPr lang="en-GB"/>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62" y="4000039"/>
            <a:ext cx="215265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5146" y="4212406"/>
            <a:ext cx="2532218" cy="2407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78394" y="920544"/>
            <a:ext cx="2900106" cy="738664"/>
          </a:xfrm>
          <a:prstGeom prst="rect">
            <a:avLst/>
          </a:prstGeom>
          <a:solidFill>
            <a:schemeClr val="bg2"/>
          </a:solidFill>
        </p:spPr>
        <p:txBody>
          <a:bodyPr wrap="square" rtlCol="0">
            <a:spAutoFit/>
          </a:bodyPr>
          <a:lstStyle/>
          <a:p>
            <a:r>
              <a:rPr lang="en-GB" sz="1400" dirty="0" err="1" smtClean="0"/>
              <a:t>Timothée</a:t>
            </a:r>
            <a:r>
              <a:rPr lang="en-GB" sz="1400" dirty="0" smtClean="0"/>
              <a:t> </a:t>
            </a:r>
            <a:r>
              <a:rPr lang="en-GB" sz="1400" dirty="0"/>
              <a:t> </a:t>
            </a:r>
            <a:r>
              <a:rPr lang="en-GB" sz="1400" dirty="0" err="1" smtClean="0"/>
              <a:t>Fruhauf</a:t>
            </a:r>
            <a:r>
              <a:rPr lang="en-GB" sz="1400" dirty="0" smtClean="0"/>
              <a:t>(USA) – </a:t>
            </a:r>
          </a:p>
          <a:p>
            <a:r>
              <a:rPr lang="en-GB" sz="1400" dirty="0" smtClean="0"/>
              <a:t> former FIN intern;  now in Bill and Melinda Gates Foundation</a:t>
            </a:r>
            <a:endParaRPr lang="en-GB" sz="1400" dirty="0"/>
          </a:p>
        </p:txBody>
      </p:sp>
      <p:sp>
        <p:nvSpPr>
          <p:cNvPr id="11" name="TextBox 10"/>
          <p:cNvSpPr txBox="1"/>
          <p:nvPr/>
        </p:nvSpPr>
        <p:spPr>
          <a:xfrm>
            <a:off x="2584712" y="4633816"/>
            <a:ext cx="1530088" cy="1815882"/>
          </a:xfrm>
          <a:prstGeom prst="rect">
            <a:avLst/>
          </a:prstGeom>
          <a:solidFill>
            <a:schemeClr val="bg2"/>
          </a:solidFill>
        </p:spPr>
        <p:txBody>
          <a:bodyPr wrap="square" rtlCol="0">
            <a:spAutoFit/>
          </a:bodyPr>
          <a:lstStyle>
            <a:defPPr>
              <a:defRPr lang="en-US"/>
            </a:defPPr>
            <a:lvl1pPr>
              <a:defRPr sz="1400"/>
            </a:lvl1pPr>
          </a:lstStyle>
          <a:p>
            <a:r>
              <a:rPr lang="en-GB" dirty="0"/>
              <a:t>Adam Walker (USA) – </a:t>
            </a:r>
            <a:r>
              <a:rPr lang="en-GB" dirty="0" smtClean="0"/>
              <a:t>Young entrepreneur</a:t>
            </a:r>
            <a:r>
              <a:rPr lang="en-GB" dirty="0"/>
              <a:t>, </a:t>
            </a:r>
            <a:r>
              <a:rPr lang="en-GB" dirty="0" smtClean="0"/>
              <a:t>who adopted me as a mentor!  But I think I need his practical insight too!</a:t>
            </a:r>
            <a:endParaRPr lang="en-GB" dirty="0"/>
          </a:p>
        </p:txBody>
      </p:sp>
      <p:sp>
        <p:nvSpPr>
          <p:cNvPr id="12" name="TextBox 11"/>
          <p:cNvSpPr txBox="1"/>
          <p:nvPr/>
        </p:nvSpPr>
        <p:spPr>
          <a:xfrm>
            <a:off x="375526" y="5903893"/>
            <a:ext cx="2209185" cy="954107"/>
          </a:xfrm>
          <a:prstGeom prst="rect">
            <a:avLst/>
          </a:prstGeom>
          <a:solidFill>
            <a:schemeClr val="bg2"/>
          </a:solidFill>
        </p:spPr>
        <p:txBody>
          <a:bodyPr wrap="square" rtlCol="0">
            <a:spAutoFit/>
          </a:bodyPr>
          <a:lstStyle>
            <a:defPPr>
              <a:defRPr lang="en-US"/>
            </a:defPPr>
            <a:lvl1pPr>
              <a:defRPr sz="1400"/>
            </a:lvl1pPr>
          </a:lstStyle>
          <a:p>
            <a:r>
              <a:rPr lang="en-GB" dirty="0"/>
              <a:t>Tamás </a:t>
            </a:r>
            <a:r>
              <a:rPr lang="en-GB" dirty="0" err="1"/>
              <a:t>Medovarszki</a:t>
            </a:r>
            <a:r>
              <a:rPr lang="en-GB" dirty="0"/>
              <a:t> </a:t>
            </a:r>
            <a:r>
              <a:rPr lang="en-GB" dirty="0" smtClean="0"/>
              <a:t>(Hungary</a:t>
            </a:r>
            <a:r>
              <a:rPr lang="en-GB" dirty="0"/>
              <a:t>) – former FIN intern – now </a:t>
            </a:r>
            <a:r>
              <a:rPr lang="en-GB" dirty="0" smtClean="0"/>
              <a:t> in </a:t>
            </a:r>
            <a:r>
              <a:rPr lang="en-GB" dirty="0" err="1" smtClean="0"/>
              <a:t>Schiedner</a:t>
            </a:r>
            <a:r>
              <a:rPr lang="en-GB" dirty="0" smtClean="0"/>
              <a:t> </a:t>
            </a:r>
            <a:r>
              <a:rPr lang="en-GB" dirty="0"/>
              <a:t>Consultancy</a:t>
            </a:r>
          </a:p>
        </p:txBody>
      </p:sp>
      <p:sp>
        <p:nvSpPr>
          <p:cNvPr id="13" name="TextBox 12"/>
          <p:cNvSpPr txBox="1"/>
          <p:nvPr/>
        </p:nvSpPr>
        <p:spPr>
          <a:xfrm>
            <a:off x="5785655" y="1374283"/>
            <a:ext cx="1400525" cy="2031325"/>
          </a:xfrm>
          <a:prstGeom prst="rect">
            <a:avLst/>
          </a:prstGeom>
          <a:solidFill>
            <a:schemeClr val="bg2"/>
          </a:solidFill>
        </p:spPr>
        <p:txBody>
          <a:bodyPr wrap="square" rtlCol="0">
            <a:spAutoFit/>
          </a:bodyPr>
          <a:lstStyle>
            <a:defPPr>
              <a:defRPr lang="en-US"/>
            </a:defPPr>
            <a:lvl1pPr>
              <a:defRPr sz="1400"/>
            </a:lvl1pPr>
          </a:lstStyle>
          <a:p>
            <a:r>
              <a:rPr lang="en-GB" dirty="0"/>
              <a:t>Ajay </a:t>
            </a:r>
            <a:r>
              <a:rPr lang="en-GB" dirty="0" err="1"/>
              <a:t>Thutupalli</a:t>
            </a:r>
            <a:r>
              <a:rPr lang="en-GB" dirty="0"/>
              <a:t> (India and NL) </a:t>
            </a:r>
            <a:r>
              <a:rPr lang="en-GB" dirty="0" smtClean="0"/>
              <a:t>- - my </a:t>
            </a:r>
            <a:r>
              <a:rPr lang="en-GB" dirty="0"/>
              <a:t>doctoral student at UNU-MERIT (Maastricht</a:t>
            </a:r>
            <a:r>
              <a:rPr lang="en-GB" dirty="0" smtClean="0"/>
              <a:t>) who has come  several times to the village.</a:t>
            </a:r>
            <a:endParaRPr lang="en-GB" dirty="0"/>
          </a:p>
        </p:txBody>
      </p:sp>
      <p:sp>
        <p:nvSpPr>
          <p:cNvPr id="14" name="TextBox 13"/>
          <p:cNvSpPr txBox="1"/>
          <p:nvPr/>
        </p:nvSpPr>
        <p:spPr>
          <a:xfrm>
            <a:off x="6219313" y="3648881"/>
            <a:ext cx="2900106" cy="738664"/>
          </a:xfrm>
          <a:prstGeom prst="rect">
            <a:avLst/>
          </a:prstGeom>
          <a:solidFill>
            <a:schemeClr val="bg2"/>
          </a:solidFill>
        </p:spPr>
        <p:txBody>
          <a:bodyPr wrap="square" rtlCol="0">
            <a:spAutoFit/>
          </a:bodyPr>
          <a:lstStyle/>
          <a:p>
            <a:r>
              <a:rPr lang="en-GB" sz="1400" dirty="0" smtClean="0"/>
              <a:t>Gita </a:t>
            </a:r>
            <a:r>
              <a:rPr lang="en-GB" sz="1400" dirty="0" err="1" smtClean="0"/>
              <a:t>Balakrishnan</a:t>
            </a:r>
            <a:r>
              <a:rPr lang="en-GB" sz="1400" dirty="0" smtClean="0"/>
              <a:t>  (India) - Architect – Ethos  - who’s supported me from the start!</a:t>
            </a:r>
            <a:endParaRPr lang="en-GB" sz="1400" dirty="0"/>
          </a:p>
        </p:txBody>
      </p:sp>
      <p:sp>
        <p:nvSpPr>
          <p:cNvPr id="15" name="TextBox 14"/>
          <p:cNvSpPr txBox="1"/>
          <p:nvPr/>
        </p:nvSpPr>
        <p:spPr>
          <a:xfrm>
            <a:off x="58334" y="3036276"/>
            <a:ext cx="2900106" cy="738664"/>
          </a:xfrm>
          <a:prstGeom prst="rect">
            <a:avLst/>
          </a:prstGeom>
          <a:solidFill>
            <a:schemeClr val="bg2"/>
          </a:solidFill>
        </p:spPr>
        <p:txBody>
          <a:bodyPr wrap="square" rtlCol="0">
            <a:spAutoFit/>
          </a:bodyPr>
          <a:lstStyle/>
          <a:p>
            <a:r>
              <a:rPr lang="en-GB" sz="1400" dirty="0" smtClean="0"/>
              <a:t>Sangeeta Venkatesh  (India) – Writer – Ecologist – Consultant - who’s supported me from the start!</a:t>
            </a:r>
            <a:endParaRPr lang="en-GB" sz="1400" dirty="0"/>
          </a:p>
        </p:txBody>
      </p:sp>
    </p:spTree>
    <p:extLst>
      <p:ext uri="{BB962C8B-B14F-4D97-AF65-F5344CB8AC3E}">
        <p14:creationId xmlns:p14="http://schemas.microsoft.com/office/powerpoint/2010/main" val="1252412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828799"/>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2800" dirty="0" smtClean="0"/>
              <a:t>4. Our first results….</a:t>
            </a:r>
            <a:endParaRPr lang="en-GB" sz="2800" dirty="0"/>
          </a:p>
        </p:txBody>
      </p:sp>
      <p:sp>
        <p:nvSpPr>
          <p:cNvPr id="4" name="Slide Number Placeholder 3"/>
          <p:cNvSpPr>
            <a:spLocks noGrp="1"/>
          </p:cNvSpPr>
          <p:nvPr>
            <p:ph type="sldNum" sz="quarter" idx="12"/>
          </p:nvPr>
        </p:nvSpPr>
        <p:spPr/>
        <p:txBody>
          <a:bodyPr/>
          <a:lstStyle/>
          <a:p>
            <a:fld id="{84EBCB00-DEE3-41B3-9EE3-2FB0BBE93007}" type="slidenum">
              <a:rPr lang="en-GB" smtClean="0"/>
              <a:t>28</a:t>
            </a:fld>
            <a:endParaRPr lang="en-GB"/>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799" y="685800"/>
            <a:ext cx="1609595"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435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2400" dirty="0" smtClean="0"/>
              <a:t>Challenges and Milestones since September 2012</a:t>
            </a:r>
            <a:endParaRPr lang="en-GB" sz="2400" dirty="0"/>
          </a:p>
        </p:txBody>
      </p:sp>
      <p:sp>
        <p:nvSpPr>
          <p:cNvPr id="3" name="Slide Number Placeholder 2"/>
          <p:cNvSpPr>
            <a:spLocks noGrp="1"/>
          </p:cNvSpPr>
          <p:nvPr>
            <p:ph type="sldNum" sz="quarter" idx="12"/>
          </p:nvPr>
        </p:nvSpPr>
        <p:spPr/>
        <p:txBody>
          <a:bodyPr/>
          <a:lstStyle/>
          <a:p>
            <a:fld id="{84EBCB00-DEE3-41B3-9EE3-2FB0BBE93007}" type="slidenum">
              <a:rPr lang="en-GB" smtClean="0"/>
              <a:t>29</a:t>
            </a:fld>
            <a:endParaRPr lang="en-GB"/>
          </a:p>
        </p:txBody>
      </p:sp>
      <p:graphicFrame>
        <p:nvGraphicFramePr>
          <p:cNvPr id="7" name="Table 6"/>
          <p:cNvGraphicFramePr>
            <a:graphicFrameLocks noGrp="1"/>
          </p:cNvGraphicFramePr>
          <p:nvPr>
            <p:extLst>
              <p:ext uri="{D42A27DB-BD31-4B8C-83A1-F6EECF244321}">
                <p14:modId xmlns:p14="http://schemas.microsoft.com/office/powerpoint/2010/main" val="1692597364"/>
              </p:ext>
            </p:extLst>
          </p:nvPr>
        </p:nvGraphicFramePr>
        <p:xfrm>
          <a:off x="381001" y="914400"/>
          <a:ext cx="8381999" cy="5726449"/>
        </p:xfrm>
        <a:graphic>
          <a:graphicData uri="http://schemas.openxmlformats.org/drawingml/2006/table">
            <a:tbl>
              <a:tblPr/>
              <a:tblGrid>
                <a:gridCol w="1059656"/>
                <a:gridCol w="991196"/>
                <a:gridCol w="773906"/>
                <a:gridCol w="955476"/>
                <a:gridCol w="940594"/>
                <a:gridCol w="1107281"/>
                <a:gridCol w="1348383"/>
                <a:gridCol w="1205507"/>
              </a:tblGrid>
              <a:tr h="1346046">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ctr" fontAlgn="b"/>
                      <a:r>
                        <a:rPr lang="en-GB" sz="1400" b="0" i="0" u="none" strike="noStrike" dirty="0">
                          <a:solidFill>
                            <a:srgbClr val="000000"/>
                          </a:solidFill>
                          <a:effectLst/>
                          <a:latin typeface="Calibri"/>
                        </a:rPr>
                        <a:t>Office is more organized. Routines are developed. First payments from waste collection obtained. Second round of toilet repairs occurs.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79B"/>
                    </a:solidFill>
                  </a:tcPr>
                </a:tc>
                <a:tc hMerge="1">
                  <a:txBody>
                    <a:bodyPr/>
                    <a:lstStyle/>
                    <a:p>
                      <a:endParaRPr lang="en-GB"/>
                    </a:p>
                  </a:txBody>
                  <a:tcPr/>
                </a:tc>
              </a:tr>
              <a:tr h="923675">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a:noFill/>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GB" sz="1400" b="0" i="0" u="none" strike="noStrike">
                          <a:solidFill>
                            <a:srgbClr val="000000"/>
                          </a:solidFill>
                          <a:effectLst/>
                          <a:latin typeface="Calibri"/>
                        </a:rPr>
                        <a:t>Waste management program is started. Karunanidhi not motivated. First toilet repairs occurs.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GB"/>
                    </a:p>
                  </a:txBody>
                  <a:tcPr/>
                </a:tc>
                <a:tc>
                  <a:txBody>
                    <a:bodyPr/>
                    <a:lstStyle/>
                    <a:p>
                      <a:pPr algn="l" fontAlgn="b"/>
                      <a:r>
                        <a:rPr lang="en-GB" sz="1400" b="0" i="0" u="none" strike="noStrike" dirty="0" err="1" smtClean="0">
                          <a:solidFill>
                            <a:srgbClr val="000000"/>
                          </a:solidFill>
                          <a:effectLst/>
                          <a:latin typeface="Calibri"/>
                        </a:rPr>
                        <a:t>Mr.</a:t>
                      </a:r>
                      <a:r>
                        <a:rPr lang="en-GB" sz="1400" b="0" i="0" u="none" strike="noStrike" baseline="0" dirty="0" smtClean="0">
                          <a:solidFill>
                            <a:srgbClr val="000000"/>
                          </a:solidFill>
                          <a:effectLst/>
                          <a:latin typeface="Calibri"/>
                        </a:rPr>
                        <a:t> </a:t>
                      </a:r>
                      <a:r>
                        <a:rPr lang="en-GB" sz="1400" b="0" i="0" u="none" strike="noStrike" baseline="0" dirty="0" err="1" smtClean="0">
                          <a:solidFill>
                            <a:srgbClr val="000000"/>
                          </a:solidFill>
                          <a:effectLst/>
                          <a:latin typeface="Calibri"/>
                        </a:rPr>
                        <a:t>Shakthivel</a:t>
                      </a:r>
                      <a:r>
                        <a:rPr lang="en-GB" sz="1400" b="0" i="0" u="none" strike="noStrike" baseline="0" dirty="0" smtClean="0">
                          <a:solidFill>
                            <a:srgbClr val="000000"/>
                          </a:solidFill>
                          <a:effectLst/>
                          <a:latin typeface="Calibri"/>
                        </a:rPr>
                        <a:t> – a mason comes and leaves</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err="1">
                          <a:solidFill>
                            <a:srgbClr val="000000"/>
                          </a:solidFill>
                          <a:effectLst/>
                          <a:latin typeface="Calibri"/>
                        </a:rPr>
                        <a:t>Mr.</a:t>
                      </a:r>
                      <a:r>
                        <a:rPr lang="en-GB" sz="1400" b="0" i="0" u="none" strike="noStrike" dirty="0">
                          <a:solidFill>
                            <a:srgbClr val="000000"/>
                          </a:solidFill>
                          <a:effectLst/>
                          <a:latin typeface="Calibri"/>
                        </a:rPr>
                        <a:t> </a:t>
                      </a:r>
                      <a:r>
                        <a:rPr lang="en-GB" sz="1400" b="0" i="0" u="none" strike="noStrike" dirty="0" err="1">
                          <a:solidFill>
                            <a:srgbClr val="000000"/>
                          </a:solidFill>
                          <a:effectLst/>
                          <a:latin typeface="Calibri"/>
                        </a:rPr>
                        <a:t>Kanagarajan</a:t>
                      </a:r>
                      <a:r>
                        <a:rPr lang="en-GB" sz="1400" b="0" i="0" u="none" strike="noStrike" dirty="0">
                          <a:solidFill>
                            <a:srgbClr val="000000"/>
                          </a:solidFill>
                          <a:effectLst/>
                          <a:latin typeface="Calibri"/>
                        </a:rPr>
                        <a:t> gets us </a:t>
                      </a:r>
                      <a:r>
                        <a:rPr lang="en-GB" sz="1400" b="0" i="0" u="none" strike="noStrike" dirty="0" err="1">
                          <a:solidFill>
                            <a:srgbClr val="000000"/>
                          </a:solidFill>
                          <a:effectLst/>
                          <a:latin typeface="Calibri"/>
                        </a:rPr>
                        <a:t>Mr.</a:t>
                      </a:r>
                      <a:r>
                        <a:rPr lang="en-GB" sz="1400" b="0" i="0" u="none" strike="noStrike" dirty="0">
                          <a:solidFill>
                            <a:srgbClr val="000000"/>
                          </a:solidFill>
                          <a:effectLst/>
                          <a:latin typeface="Calibri"/>
                        </a:rPr>
                        <a:t> </a:t>
                      </a:r>
                      <a:r>
                        <a:rPr lang="en-GB" sz="1400" b="0" i="0" u="none" strike="noStrike" dirty="0" err="1">
                          <a:solidFill>
                            <a:srgbClr val="000000"/>
                          </a:solidFill>
                          <a:effectLst/>
                          <a:latin typeface="Calibri"/>
                        </a:rPr>
                        <a:t>Selvakumar</a:t>
                      </a:r>
                      <a:r>
                        <a:rPr lang="en-GB" sz="1400" b="0" i="0" u="none" strike="noStrike" dirty="0">
                          <a:solidFill>
                            <a:srgbClr val="000000"/>
                          </a:solidFill>
                          <a:effectLst/>
                          <a:latin typeface="Calibri"/>
                        </a:rPr>
                        <a:t>. </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609377">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Chance meeting with Mr.Nagarajan of Bharathi NGO.</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GB" sz="1400" b="0" i="0" u="none" strike="noStrike">
                          <a:solidFill>
                            <a:srgbClr val="000000"/>
                          </a:solidFill>
                          <a:effectLst/>
                          <a:latin typeface="Calibri"/>
                        </a:rPr>
                        <a:t>Collaboration with Bharathi takes shape. Mr. Nagarjan gets us Mr. Kanagarajan.</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GB" sz="1400" b="0" i="0" u="none" strike="noStrike">
                          <a:solidFill>
                            <a:srgbClr val="000000"/>
                          </a:solidFill>
                          <a:effectLst/>
                          <a:latin typeface="Calibri"/>
                        </a:rPr>
                        <a:t> Bharathi team is introduced to Kameshwaram.</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en-GB" sz="1400" b="1" i="0" u="sng" strike="noStrike" dirty="0" err="1">
                          <a:solidFill>
                            <a:srgbClr val="000000"/>
                          </a:solidFill>
                          <a:effectLst/>
                          <a:latin typeface="Calibri"/>
                        </a:rPr>
                        <a:t>Bharathi</a:t>
                      </a:r>
                      <a:r>
                        <a:rPr lang="en-GB" sz="1400" b="1" i="0" u="sng" strike="noStrike" dirty="0">
                          <a:solidFill>
                            <a:srgbClr val="000000"/>
                          </a:solidFill>
                          <a:effectLst/>
                          <a:latin typeface="Calibri"/>
                        </a:rPr>
                        <a:t> gives loans to 23 residents for sanitation</a:t>
                      </a:r>
                      <a:r>
                        <a:rPr lang="en-GB" sz="1400" b="0" i="0" u="none" strike="noStrike" dirty="0">
                          <a:solidFill>
                            <a:srgbClr val="000000"/>
                          </a:solidFill>
                          <a:effectLst/>
                          <a:latin typeface="Calibri"/>
                        </a:rPr>
                        <a:t> and other household investment.</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380810">
                <a:tc gridSpan="3">
                  <a:txBody>
                    <a:bodyPr/>
                    <a:lstStyle/>
                    <a:p>
                      <a:pPr algn="ctr" fontAlgn="b"/>
                      <a:r>
                        <a:rPr lang="en-GB" sz="1400" b="0" i="0" u="none" strike="noStrike" dirty="0">
                          <a:solidFill>
                            <a:srgbClr val="000000"/>
                          </a:solidFill>
                          <a:effectLst/>
                          <a:latin typeface="Calibri"/>
                        </a:rPr>
                        <a:t>Start with our first recruit </a:t>
                      </a:r>
                      <a:r>
                        <a:rPr lang="en-GB" sz="1400" b="0" i="0" u="none" strike="noStrike" dirty="0" err="1">
                          <a:solidFill>
                            <a:srgbClr val="000000"/>
                          </a:solidFill>
                          <a:effectLst/>
                          <a:latin typeface="Calibri"/>
                        </a:rPr>
                        <a:t>Shakthivel</a:t>
                      </a:r>
                      <a:r>
                        <a:rPr lang="en-GB" sz="1400" b="0" i="0" u="none" strike="noStrike" dirty="0">
                          <a:solidFill>
                            <a:srgbClr val="000000"/>
                          </a:solidFill>
                          <a:effectLst/>
                          <a:latin typeface="Calibri"/>
                        </a:rPr>
                        <a:t> - it does not work. Look for office - but we do not find. </a:t>
                      </a:r>
                      <a:r>
                        <a:rPr lang="en-GB" sz="1400" b="0" i="0" u="none" strike="noStrike" dirty="0" smtClean="0">
                          <a:solidFill>
                            <a:srgbClr val="000000"/>
                          </a:solidFill>
                          <a:effectLst/>
                          <a:latin typeface="Calibri"/>
                        </a:rPr>
                        <a:t> Find it very</a:t>
                      </a:r>
                      <a:r>
                        <a:rPr lang="en-GB" sz="1400" b="0" i="0" u="none" strike="noStrike" baseline="0" dirty="0" smtClean="0">
                          <a:solidFill>
                            <a:srgbClr val="000000"/>
                          </a:solidFill>
                          <a:effectLst/>
                          <a:latin typeface="Calibri"/>
                        </a:rPr>
                        <a:t> difficult to persuade  households to invest in toilet construction. </a:t>
                      </a:r>
                      <a:endParaRPr lang="en-GB" sz="1400" b="0" i="0" u="none" strike="noStrike" dirty="0">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hMerge="1">
                  <a:txBody>
                    <a:bodyPr/>
                    <a:lstStyle/>
                    <a:p>
                      <a:endParaRPr lang="en-GB"/>
                    </a:p>
                  </a:txBody>
                  <a:tcPr/>
                </a:tc>
                <a:tc hMerge="1">
                  <a:txBody>
                    <a:bodyPr/>
                    <a:lstStyle/>
                    <a:p>
                      <a:endParaRPr lang="en-GB"/>
                    </a:p>
                  </a:txBody>
                  <a:tcPr/>
                </a:tc>
                <a:tc gridSpan="2">
                  <a:txBody>
                    <a:bodyPr/>
                    <a:lstStyle/>
                    <a:p>
                      <a:pPr algn="ctr" fontAlgn="b"/>
                      <a:r>
                        <a:rPr lang="en-GB" sz="1400" b="0" i="0" u="none" strike="noStrike">
                          <a:solidFill>
                            <a:srgbClr val="000000"/>
                          </a:solidFill>
                          <a:effectLst/>
                          <a:latin typeface="Calibri"/>
                        </a:rPr>
                        <a:t>Mr. Paranjothi finds an office. He also recruits Mr. Vijaya Kumar for office maintenance and Karunanidhi for waste management.</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hMerge="1">
                  <a:txBody>
                    <a:bodyPr/>
                    <a:lstStyle/>
                    <a:p>
                      <a:endParaRPr lang="en-GB"/>
                    </a:p>
                  </a:txBody>
                  <a:tcPr/>
                </a:tc>
                <a:tc>
                  <a:txBody>
                    <a:bodyPr/>
                    <a:lstStyle/>
                    <a:p>
                      <a:pPr algn="l" fontAlgn="b"/>
                      <a:endParaRPr lang="en-GB" sz="1400" b="0" i="0" u="none" strike="noStrike">
                        <a:solidFill>
                          <a:srgbClr val="000000"/>
                        </a:solidFill>
                        <a:effectLst/>
                        <a:latin typeface="Calibri"/>
                      </a:endParaRPr>
                    </a:p>
                  </a:txBody>
                  <a:tcPr marL="8780" marR="8780" marT="878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a:solidFill>
                          <a:srgbClr val="000000"/>
                        </a:solidFill>
                        <a:effectLst/>
                        <a:latin typeface="Calibri"/>
                      </a:endParaRPr>
                    </a:p>
                  </a:txBody>
                  <a:tcPr marL="8780" marR="8780" marT="87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400" b="0" i="0" u="none" strike="noStrike" dirty="0">
                        <a:solidFill>
                          <a:srgbClr val="000000"/>
                        </a:solidFill>
                        <a:effectLst/>
                        <a:latin typeface="Calibri"/>
                      </a:endParaRPr>
                    </a:p>
                  </a:txBody>
                  <a:tcPr marL="8780" marR="8780" marT="87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6541">
                <a:tc>
                  <a:txBody>
                    <a:bodyPr/>
                    <a:lstStyle/>
                    <a:p>
                      <a:pPr algn="ctr" fontAlgn="b"/>
                      <a:r>
                        <a:rPr lang="en-GB" sz="1400" b="1" i="0" u="none" strike="noStrike">
                          <a:solidFill>
                            <a:srgbClr val="000000"/>
                          </a:solidFill>
                          <a:effectLst/>
                          <a:latin typeface="Calibri"/>
                        </a:rPr>
                        <a:t>1 October 2012</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a:rPr>
                        <a:t>November</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a:rPr>
                        <a:t>December</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a:rPr>
                        <a:t>1 January 2013</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a:rPr>
                        <a:t>February</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a:rPr>
                        <a:t>March</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a:solidFill>
                            <a:srgbClr val="000000"/>
                          </a:solidFill>
                          <a:effectLst/>
                          <a:latin typeface="Calibri"/>
                        </a:rPr>
                        <a:t>April</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a:solidFill>
                            <a:srgbClr val="000000"/>
                          </a:solidFill>
                          <a:effectLst/>
                          <a:latin typeface="Calibri"/>
                        </a:rPr>
                        <a:t>May</a:t>
                      </a:r>
                    </a:p>
                  </a:txBody>
                  <a:tcPr marL="8780" marR="8780" marT="878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30181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u numéro de diapositive 5"/>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B55476D-1163-4ABA-8E80-6C0A1396044C}" type="slidenum">
              <a:rPr lang="fr-FR" sz="1400"/>
              <a:pPr algn="r" eaLnBrk="1" hangingPunct="1"/>
              <a:t>3</a:t>
            </a:fld>
            <a:endParaRPr lang="fr-FR" sz="1400"/>
          </a:p>
        </p:txBody>
      </p:sp>
      <p:sp>
        <p:nvSpPr>
          <p:cNvPr id="4099" name="Rectangle 4"/>
          <p:cNvSpPr>
            <a:spLocks noGrp="1" noChangeArrowheads="1"/>
          </p:cNvSpPr>
          <p:nvPr>
            <p:ph type="title" idx="4294967295"/>
          </p:nvPr>
        </p:nvSpPr>
        <p:spPr>
          <a:xfrm>
            <a:off x="457200" y="274638"/>
            <a:ext cx="8229600" cy="944562"/>
          </a:xfrm>
          <a:gradFill rotWithShape="1">
            <a:gsLst>
              <a:gs pos="0">
                <a:srgbClr val="FFCC00"/>
              </a:gs>
              <a:gs pos="100000">
                <a:srgbClr val="FFF2BE"/>
              </a:gs>
            </a:gsLst>
            <a:lin ang="5400000" scaled="1"/>
          </a:gradFill>
          <a:extLs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ormAutofit fontScale="90000"/>
          </a:bodyPr>
          <a:lstStyle/>
          <a:p>
            <a:pPr eaLnBrk="1" hangingPunct="1"/>
            <a:r>
              <a:rPr lang="en-US" sz="2800" dirty="0" smtClean="0"/>
              <a:t>Part 1: Recalling the project </a:t>
            </a:r>
            <a:br>
              <a:rPr lang="en-US" sz="2800" dirty="0" smtClean="0"/>
            </a:br>
            <a:r>
              <a:rPr lang="en-US" sz="2800" dirty="0" smtClean="0"/>
              <a:t>Idea born on December 27, 2004 </a:t>
            </a:r>
            <a:endParaRPr lang="fr-FR" sz="2800" dirty="0" smtClean="0"/>
          </a:p>
        </p:txBody>
      </p:sp>
      <p:sp>
        <p:nvSpPr>
          <p:cNvPr id="4100" name="Rectangle 5"/>
          <p:cNvSpPr>
            <a:spLocks noGrp="1" noChangeArrowheads="1"/>
          </p:cNvSpPr>
          <p:nvPr>
            <p:ph type="body" idx="4294967295"/>
          </p:nvPr>
        </p:nvSpPr>
        <p:spPr>
          <a:xfrm>
            <a:off x="443345" y="1228099"/>
            <a:ext cx="5770563" cy="4525963"/>
          </a:xfrm>
        </p:spPr>
        <p:txBody>
          <a:bodyPr>
            <a:normAutofit fontScale="92500" lnSpcReduction="10000"/>
          </a:bodyPr>
          <a:lstStyle/>
          <a:p>
            <a:pPr eaLnBrk="1" hangingPunct="1">
              <a:lnSpc>
                <a:spcPct val="150000"/>
              </a:lnSpc>
              <a:spcBef>
                <a:spcPct val="0"/>
              </a:spcBef>
            </a:pPr>
            <a:r>
              <a:rPr lang="en-US" sz="2400" dirty="0" smtClean="0">
                <a:solidFill>
                  <a:srgbClr val="007A00"/>
                </a:solidFill>
              </a:rPr>
              <a:t>Origins of Friend in Need : </a:t>
            </a:r>
            <a:r>
              <a:rPr lang="en-US" sz="2400" dirty="0" smtClean="0"/>
              <a:t>Created after the Tsunami of December 2004</a:t>
            </a:r>
          </a:p>
          <a:p>
            <a:pPr eaLnBrk="1" hangingPunct="1">
              <a:lnSpc>
                <a:spcPct val="150000"/>
              </a:lnSpc>
              <a:spcBef>
                <a:spcPct val="0"/>
              </a:spcBef>
            </a:pPr>
            <a:r>
              <a:rPr lang="en-US" sz="2400" dirty="0" smtClean="0"/>
              <a:t>To </a:t>
            </a:r>
            <a:r>
              <a:rPr lang="en-US" sz="2400" dirty="0" smtClean="0">
                <a:solidFill>
                  <a:srgbClr val="007A00"/>
                </a:solidFill>
              </a:rPr>
              <a:t>rehabilitate</a:t>
            </a:r>
            <a:r>
              <a:rPr lang="en-US" sz="2400" dirty="0" smtClean="0"/>
              <a:t> a fishing village in India </a:t>
            </a:r>
            <a:r>
              <a:rPr lang="en-US" sz="2400" dirty="0" smtClean="0">
                <a:solidFill>
                  <a:srgbClr val="007A00"/>
                </a:solidFill>
              </a:rPr>
              <a:t>significantly affected by the tsunami</a:t>
            </a:r>
            <a:r>
              <a:rPr lang="en-US" sz="2400" dirty="0" smtClean="0"/>
              <a:t>; and</a:t>
            </a:r>
          </a:p>
          <a:p>
            <a:pPr eaLnBrk="1" hangingPunct="1">
              <a:lnSpc>
                <a:spcPct val="150000"/>
              </a:lnSpc>
              <a:spcBef>
                <a:spcPct val="0"/>
              </a:spcBef>
            </a:pPr>
            <a:r>
              <a:rPr lang="en-US" sz="2400" dirty="0" smtClean="0">
                <a:solidFill>
                  <a:srgbClr val="007A00"/>
                </a:solidFill>
              </a:rPr>
              <a:t>Work towards ensuring economic and social security</a:t>
            </a:r>
            <a:r>
              <a:rPr lang="en-US" sz="2400" dirty="0" smtClean="0"/>
              <a:t> for the villagers,</a:t>
            </a:r>
          </a:p>
          <a:p>
            <a:pPr eaLnBrk="1" hangingPunct="1">
              <a:lnSpc>
                <a:spcPct val="150000"/>
              </a:lnSpc>
              <a:spcBef>
                <a:spcPct val="0"/>
              </a:spcBef>
            </a:pPr>
            <a:r>
              <a:rPr lang="en-US" sz="2400" dirty="0" smtClean="0"/>
              <a:t>through implementing a series of developmental </a:t>
            </a:r>
            <a:r>
              <a:rPr lang="en-US" sz="2400" dirty="0" smtClean="0">
                <a:solidFill>
                  <a:srgbClr val="007A00"/>
                </a:solidFill>
              </a:rPr>
              <a:t>projects;</a:t>
            </a:r>
          </a:p>
          <a:p>
            <a:pPr eaLnBrk="1" hangingPunct="1">
              <a:lnSpc>
                <a:spcPct val="150000"/>
              </a:lnSpc>
              <a:spcBef>
                <a:spcPct val="0"/>
              </a:spcBef>
            </a:pPr>
            <a:r>
              <a:rPr lang="en-US" sz="2400" dirty="0" smtClean="0"/>
              <a:t>in a</a:t>
            </a:r>
            <a:r>
              <a:rPr lang="en-US" sz="2400" dirty="0" smtClean="0">
                <a:solidFill>
                  <a:srgbClr val="0066FF"/>
                </a:solidFill>
              </a:rPr>
              <a:t> </a:t>
            </a:r>
            <a:r>
              <a:rPr lang="en-US" sz="2400" dirty="0" smtClean="0">
                <a:solidFill>
                  <a:srgbClr val="007A00"/>
                </a:solidFill>
              </a:rPr>
              <a:t>Franco-Indian collaboration.</a:t>
            </a:r>
            <a:endParaRPr lang="fr-FR" sz="2400" dirty="0" smtClean="0">
              <a:solidFill>
                <a:srgbClr val="007A00"/>
              </a:solidFill>
            </a:endParaRPr>
          </a:p>
        </p:txBody>
      </p:sp>
      <p:pic>
        <p:nvPicPr>
          <p:cNvPr id="6" name="Picture 4" descr="C:\Documents and Settings\ramani\Mes documents\tsunami\Photos\actions in Kameshwaram2007\Photo 4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237029"/>
            <a:ext cx="2667000" cy="199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4189870325"/>
              </p:ext>
            </p:extLst>
          </p:nvPr>
        </p:nvGraphicFramePr>
        <p:xfrm>
          <a:off x="6021746" y="1219199"/>
          <a:ext cx="2665054" cy="1996613"/>
        </p:xfrm>
        <a:graphic>
          <a:graphicData uri="http://schemas.openxmlformats.org/presentationml/2006/ole">
            <mc:AlternateContent xmlns:mc="http://schemas.openxmlformats.org/markup-compatibility/2006">
              <mc:Choice xmlns:v="urn:schemas-microsoft-com:vml" Requires="v">
                <p:oleObj spid="_x0000_s1057" r:id="rId5" imgW="9476190" imgH="7104762" progId="MSPhotoEd.3">
                  <p:embed/>
                </p:oleObj>
              </mc:Choice>
              <mc:Fallback>
                <p:oleObj r:id="rId5" imgW="9476190" imgH="7104762"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1746" y="1219199"/>
                        <a:ext cx="2665054" cy="1996613"/>
                      </a:xfrm>
                      <a:prstGeom prst="rect">
                        <a:avLst/>
                      </a:prstGeom>
                      <a:noFill/>
                      <a:ln>
                        <a:noFill/>
                      </a:ln>
                    </p:spPr>
                  </p:pic>
                </p:oleObj>
              </mc:Fallback>
            </mc:AlternateContent>
          </a:graphicData>
        </a:graphic>
      </p:graphicFrame>
      <p:pic>
        <p:nvPicPr>
          <p:cNvPr id="8" name="Picture 15" descr="F:\Shyama\FIN-tsunami-Apr2013\FIN Trust Admin\FIN-Logo -goo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3255818"/>
            <a:ext cx="1295401" cy="98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653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rgbClr val="FFFFB7"/>
          </a:solidFill>
          <a:effectLst>
            <a:glow rad="139700">
              <a:srgbClr val="00FF00">
                <a:alpha val="40000"/>
              </a:srgbClr>
            </a:glow>
            <a:softEdge rad="31750"/>
          </a:effectLst>
        </p:spPr>
        <p:txBody>
          <a:bodyPr vert="horz" lIns="91440" tIns="45720" rIns="91440" bIns="45720" rtlCol="0" anchor="ctr">
            <a:normAutofit/>
          </a:bodyPr>
          <a:lstStyle/>
          <a:p>
            <a:r>
              <a:rPr lang="en-GB" sz="2400" dirty="0" smtClean="0"/>
              <a:t>How our collaborators have helped us – many thanks to them!</a:t>
            </a:r>
            <a:endParaRPr lang="en-GB" sz="2400" dirty="0"/>
          </a:p>
        </p:txBody>
      </p:sp>
      <p:sp>
        <p:nvSpPr>
          <p:cNvPr id="3" name="Slide Number Placeholder 2"/>
          <p:cNvSpPr>
            <a:spLocks noGrp="1"/>
          </p:cNvSpPr>
          <p:nvPr>
            <p:ph type="sldNum" sz="quarter" idx="12"/>
          </p:nvPr>
        </p:nvSpPr>
        <p:spPr/>
        <p:txBody>
          <a:bodyPr/>
          <a:lstStyle/>
          <a:p>
            <a:fld id="{84EBCB00-DEE3-41B3-9EE3-2FB0BBE93007}" type="slidenum">
              <a:rPr lang="en-GB" smtClean="0"/>
              <a:t>30</a:t>
            </a:fld>
            <a:endParaRPr lang="en-GB"/>
          </a:p>
        </p:txBody>
      </p:sp>
      <p:pic>
        <p:nvPicPr>
          <p:cNvPr id="5" name="Picture 3" descr="C:\Users\Shyama\Desktop\2013\Bharathi te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157" y="3630313"/>
            <a:ext cx="4190999" cy="2521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UD_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3786" y="3276600"/>
            <a:ext cx="3464881" cy="257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rot="333710">
            <a:off x="535690" y="1229876"/>
            <a:ext cx="2510467" cy="2284156"/>
          </a:xfrm>
          <a:prstGeom prst="wedgeRoundRectCallout">
            <a:avLst/>
          </a:prstGeom>
          <a:solidFill>
            <a:srgbClr val="99CCFF"/>
          </a:solidFill>
          <a:effectLst>
            <a:glow rad="139700">
              <a:srgbClr val="FFE5F6">
                <a:alpha val="40000"/>
              </a:srgbClr>
            </a:glow>
            <a:softEdge rad="31750"/>
          </a:effectLst>
        </p:spPr>
        <p:txBody>
          <a:bodyPr vert="horz" lIns="91440" tIns="45720" rIns="91440" bIns="45720" rtlCol="0" anchor="ctr">
            <a:normAutofit fontScale="92500" lnSpcReduction="10000"/>
          </a:bodyPr>
          <a:lstStyle/>
          <a:p>
            <a:pPr algn="ctr">
              <a:spcBef>
                <a:spcPct val="0"/>
              </a:spcBef>
            </a:pPr>
            <a:r>
              <a:rPr lang="en-GB" sz="2100" dirty="0" smtClean="0">
                <a:solidFill>
                  <a:schemeClr val="tx1"/>
                </a:solidFill>
                <a:latin typeface="+mj-lt"/>
                <a:ea typeface="+mj-ea"/>
                <a:cs typeface="+mj-cs"/>
              </a:rPr>
              <a:t>The </a:t>
            </a:r>
            <a:r>
              <a:rPr lang="en-GB" sz="2100" dirty="0" err="1" smtClean="0">
                <a:solidFill>
                  <a:schemeClr val="tx1"/>
                </a:solidFill>
                <a:latin typeface="+mj-lt"/>
                <a:ea typeface="+mj-ea"/>
                <a:cs typeface="+mj-cs"/>
              </a:rPr>
              <a:t>Bharathi</a:t>
            </a:r>
            <a:r>
              <a:rPr lang="en-GB" sz="2100" dirty="0" smtClean="0">
                <a:solidFill>
                  <a:schemeClr val="tx1"/>
                </a:solidFill>
                <a:latin typeface="+mj-lt"/>
                <a:ea typeface="+mj-ea"/>
                <a:cs typeface="+mj-cs"/>
              </a:rPr>
              <a:t> team have mobilised funds from 23 households in 2 months.</a:t>
            </a:r>
          </a:p>
          <a:p>
            <a:pPr algn="ctr">
              <a:spcBef>
                <a:spcPct val="0"/>
              </a:spcBef>
            </a:pPr>
            <a:r>
              <a:rPr lang="en-GB" sz="2100" dirty="0" smtClean="0">
                <a:solidFill>
                  <a:schemeClr val="tx1"/>
                </a:solidFill>
                <a:latin typeface="+mj-lt"/>
                <a:ea typeface="+mj-ea"/>
                <a:cs typeface="+mj-cs"/>
              </a:rPr>
              <a:t> They are </a:t>
            </a:r>
            <a:r>
              <a:rPr lang="en-GB" sz="2100" dirty="0" smtClean="0">
                <a:latin typeface="+mj-lt"/>
                <a:ea typeface="+mj-ea"/>
                <a:cs typeface="+mj-cs"/>
              </a:rPr>
              <a:t>very efficient communicators! </a:t>
            </a:r>
            <a:endParaRPr lang="en-GB" sz="2100" dirty="0" smtClean="0">
              <a:solidFill>
                <a:schemeClr val="tx1"/>
              </a:solidFill>
              <a:latin typeface="+mj-lt"/>
              <a:ea typeface="+mj-ea"/>
              <a:cs typeface="+mj-cs"/>
            </a:endParaRPr>
          </a:p>
          <a:p>
            <a:pPr algn="ctr">
              <a:spcBef>
                <a:spcPct val="0"/>
              </a:spcBef>
            </a:pPr>
            <a:endParaRPr lang="en-GB" sz="2400" dirty="0">
              <a:solidFill>
                <a:schemeClr val="tx1"/>
              </a:solidFill>
              <a:latin typeface="+mj-lt"/>
              <a:ea typeface="+mj-ea"/>
              <a:cs typeface="+mj-cs"/>
            </a:endParaRPr>
          </a:p>
        </p:txBody>
      </p:sp>
      <p:sp>
        <p:nvSpPr>
          <p:cNvPr id="8" name="Rounded Rectangular Callout 7"/>
          <p:cNvSpPr/>
          <p:nvPr/>
        </p:nvSpPr>
        <p:spPr>
          <a:xfrm rot="20542187">
            <a:off x="4574100" y="1185104"/>
            <a:ext cx="2806121" cy="2284156"/>
          </a:xfrm>
          <a:prstGeom prst="wedgeRoundRectCallout">
            <a:avLst/>
          </a:prstGeom>
          <a:solidFill>
            <a:schemeClr val="bg2">
              <a:lumMod val="90000"/>
            </a:schemeClr>
          </a:solidFill>
          <a:effectLst>
            <a:glow rad="139700">
              <a:srgbClr val="FFE5F6">
                <a:alpha val="40000"/>
              </a:srgbClr>
            </a:glow>
            <a:softEdge rad="31750"/>
          </a:effectLst>
        </p:spPr>
        <p:txBody>
          <a:bodyPr vert="horz" lIns="91440" tIns="45720" rIns="91440" bIns="45720" rtlCol="0" anchor="ctr">
            <a:noAutofit/>
          </a:bodyPr>
          <a:lstStyle/>
          <a:p>
            <a:pPr algn="ctr">
              <a:spcBef>
                <a:spcPct val="0"/>
              </a:spcBef>
            </a:pPr>
            <a:r>
              <a:rPr lang="en-GB" sz="1900" dirty="0" smtClean="0">
                <a:solidFill>
                  <a:schemeClr val="tx1"/>
                </a:solidFill>
                <a:latin typeface="+mj-lt"/>
                <a:ea typeface="+mj-ea"/>
                <a:cs typeface="+mj-cs"/>
              </a:rPr>
              <a:t>We have 19 donors and this gives us 19*6=114 € = 7900 INR! This is a big help – as it pays for mason’s helper*! Our target in 2013 – bring this to 300! </a:t>
            </a:r>
            <a:endParaRPr lang="en-GB" sz="1900" dirty="0">
              <a:solidFill>
                <a:schemeClr val="tx1"/>
              </a:solidFill>
              <a:latin typeface="+mj-lt"/>
              <a:ea typeface="+mj-ea"/>
              <a:cs typeface="+mj-cs"/>
            </a:endParaRPr>
          </a:p>
        </p:txBody>
      </p:sp>
      <p:sp>
        <p:nvSpPr>
          <p:cNvPr id="9" name="TextBox 8"/>
          <p:cNvSpPr txBox="1"/>
          <p:nvPr/>
        </p:nvSpPr>
        <p:spPr>
          <a:xfrm>
            <a:off x="4841156" y="6248400"/>
            <a:ext cx="4027511" cy="369332"/>
          </a:xfrm>
          <a:prstGeom prst="rect">
            <a:avLst/>
          </a:prstGeom>
          <a:noFill/>
        </p:spPr>
        <p:txBody>
          <a:bodyPr wrap="square" rtlCol="0">
            <a:spAutoFit/>
          </a:bodyPr>
          <a:lstStyle/>
          <a:p>
            <a:r>
              <a:rPr lang="en-GB" dirty="0" smtClean="0"/>
              <a:t>*A mason’s wage is 500-700 INR per day.</a:t>
            </a:r>
            <a:endParaRPr lang="en-GB" dirty="0"/>
          </a:p>
        </p:txBody>
      </p:sp>
    </p:spTree>
    <p:extLst>
      <p:ext uri="{BB962C8B-B14F-4D97-AF65-F5344CB8AC3E}">
        <p14:creationId xmlns:p14="http://schemas.microsoft.com/office/powerpoint/2010/main" val="1666715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3200" dirty="0" smtClean="0"/>
              <a:t>Present activities</a:t>
            </a:r>
            <a:endParaRPr lang="en-GB" sz="3200" dirty="0"/>
          </a:p>
        </p:txBody>
      </p:sp>
      <p:pic>
        <p:nvPicPr>
          <p:cNvPr id="4098" name="Picture 2" descr="C:\Users\Shyama\Documents\FIN-tsunami-Apr2013\Photos\Paranjothi's-car-jan2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12420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hyama\Dropbox\Things to add to comps\Friend in Need\photos annual report FIN\danalakshmi house.compost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182" y="3276600"/>
            <a:ext cx="2113936" cy="15854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4EBCB00-DEE3-41B3-9EE3-2FB0BBE93007}" type="slidenum">
              <a:rPr lang="en-GB" smtClean="0"/>
              <a:t>31</a:t>
            </a:fld>
            <a:endParaRPr lang="en-GB"/>
          </a:p>
        </p:txBody>
      </p:sp>
      <p:pic>
        <p:nvPicPr>
          <p:cNvPr id="1026" name="Picture 2" descr="https://encrypted-tbn3.gstatic.com/images?q=tbn:ANd9GcTPqe4gTRPeccnM2107_i2dubBE7Lf3Fxu6lBqrlmAWrnuFK93z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932623"/>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4350" y="1387331"/>
            <a:ext cx="1371600" cy="1889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a:xfrm>
            <a:off x="3628028" y="2921135"/>
            <a:ext cx="3188408" cy="2008032"/>
          </a:xfrm>
          <a:custGeom>
            <a:avLst/>
            <a:gdLst>
              <a:gd name="connsiteX0" fmla="*/ 1040954 w 3188408"/>
              <a:gd name="connsiteY0" fmla="*/ 29883 h 2008032"/>
              <a:gd name="connsiteX1" fmla="*/ 528336 w 3188408"/>
              <a:gd name="connsiteY1" fmla="*/ 71447 h 2008032"/>
              <a:gd name="connsiteX2" fmla="*/ 459063 w 3188408"/>
              <a:gd name="connsiteY2" fmla="*/ 99156 h 2008032"/>
              <a:gd name="connsiteX3" fmla="*/ 362081 w 3188408"/>
              <a:gd name="connsiteY3" fmla="*/ 196138 h 2008032"/>
              <a:gd name="connsiteX4" fmla="*/ 168117 w 3188408"/>
              <a:gd name="connsiteY4" fmla="*/ 362392 h 2008032"/>
              <a:gd name="connsiteX5" fmla="*/ 84990 w 3188408"/>
              <a:gd name="connsiteY5" fmla="*/ 473229 h 2008032"/>
              <a:gd name="connsiteX6" fmla="*/ 15717 w 3188408"/>
              <a:gd name="connsiteY6" fmla="*/ 681047 h 2008032"/>
              <a:gd name="connsiteX7" fmla="*/ 84990 w 3188408"/>
              <a:gd name="connsiteY7" fmla="*/ 1193665 h 2008032"/>
              <a:gd name="connsiteX8" fmla="*/ 181972 w 3188408"/>
              <a:gd name="connsiteY8" fmla="*/ 1304501 h 2008032"/>
              <a:gd name="connsiteX9" fmla="*/ 375936 w 3188408"/>
              <a:gd name="connsiteY9" fmla="*/ 1470756 h 2008032"/>
              <a:gd name="connsiteX10" fmla="*/ 542190 w 3188408"/>
              <a:gd name="connsiteY10" fmla="*/ 1637010 h 2008032"/>
              <a:gd name="connsiteX11" fmla="*/ 736154 w 3188408"/>
              <a:gd name="connsiteY11" fmla="*/ 1747847 h 2008032"/>
              <a:gd name="connsiteX12" fmla="*/ 805427 w 3188408"/>
              <a:gd name="connsiteY12" fmla="*/ 1803265 h 2008032"/>
              <a:gd name="connsiteX13" fmla="*/ 874699 w 3188408"/>
              <a:gd name="connsiteY13" fmla="*/ 1844829 h 2008032"/>
              <a:gd name="connsiteX14" fmla="*/ 916263 w 3188408"/>
              <a:gd name="connsiteY14" fmla="*/ 1886392 h 2008032"/>
              <a:gd name="connsiteX15" fmla="*/ 999390 w 3188408"/>
              <a:gd name="connsiteY15" fmla="*/ 1914101 h 2008032"/>
              <a:gd name="connsiteX16" fmla="*/ 1886081 w 3188408"/>
              <a:gd name="connsiteY16" fmla="*/ 1914101 h 2008032"/>
              <a:gd name="connsiteX17" fmla="*/ 1927645 w 3188408"/>
              <a:gd name="connsiteY17" fmla="*/ 1886392 h 2008032"/>
              <a:gd name="connsiteX18" fmla="*/ 1983063 w 3188408"/>
              <a:gd name="connsiteY18" fmla="*/ 1872538 h 2008032"/>
              <a:gd name="connsiteX19" fmla="*/ 2024627 w 3188408"/>
              <a:gd name="connsiteY19" fmla="*/ 1817120 h 2008032"/>
              <a:gd name="connsiteX20" fmla="*/ 2093899 w 3188408"/>
              <a:gd name="connsiteY20" fmla="*/ 1789410 h 2008032"/>
              <a:gd name="connsiteX21" fmla="*/ 2177027 w 3188408"/>
              <a:gd name="connsiteY21" fmla="*/ 1747847 h 2008032"/>
              <a:gd name="connsiteX22" fmla="*/ 2218590 w 3188408"/>
              <a:gd name="connsiteY22" fmla="*/ 1720138 h 2008032"/>
              <a:gd name="connsiteX23" fmla="*/ 2260154 w 3188408"/>
              <a:gd name="connsiteY23" fmla="*/ 1706283 h 2008032"/>
              <a:gd name="connsiteX24" fmla="*/ 2357136 w 3188408"/>
              <a:gd name="connsiteY24" fmla="*/ 1637010 h 2008032"/>
              <a:gd name="connsiteX25" fmla="*/ 2634227 w 3188408"/>
              <a:gd name="connsiteY25" fmla="*/ 1526174 h 2008032"/>
              <a:gd name="connsiteX26" fmla="*/ 2814336 w 3188408"/>
              <a:gd name="connsiteY26" fmla="*/ 1401483 h 2008032"/>
              <a:gd name="connsiteX27" fmla="*/ 2925172 w 3188408"/>
              <a:gd name="connsiteY27" fmla="*/ 1318356 h 2008032"/>
              <a:gd name="connsiteX28" fmla="*/ 3063717 w 3188408"/>
              <a:gd name="connsiteY28" fmla="*/ 1235229 h 2008032"/>
              <a:gd name="connsiteX29" fmla="*/ 3146845 w 3188408"/>
              <a:gd name="connsiteY29" fmla="*/ 1138247 h 2008032"/>
              <a:gd name="connsiteX30" fmla="*/ 3174554 w 3188408"/>
              <a:gd name="connsiteY30" fmla="*/ 1041265 h 2008032"/>
              <a:gd name="connsiteX31" fmla="*/ 3188408 w 3188408"/>
              <a:gd name="connsiteY31" fmla="*/ 999701 h 2008032"/>
              <a:gd name="connsiteX32" fmla="*/ 3160699 w 3188408"/>
              <a:gd name="connsiteY32" fmla="*/ 514792 h 2008032"/>
              <a:gd name="connsiteX33" fmla="*/ 3105281 w 3188408"/>
              <a:gd name="connsiteY33" fmla="*/ 403956 h 2008032"/>
              <a:gd name="connsiteX34" fmla="*/ 3063717 w 3188408"/>
              <a:gd name="connsiteY34" fmla="*/ 362392 h 2008032"/>
              <a:gd name="connsiteX35" fmla="*/ 3022154 w 3188408"/>
              <a:gd name="connsiteY35" fmla="*/ 348538 h 2008032"/>
              <a:gd name="connsiteX36" fmla="*/ 2911317 w 3188408"/>
              <a:gd name="connsiteY36" fmla="*/ 279265 h 2008032"/>
              <a:gd name="connsiteX37" fmla="*/ 2786627 w 3188408"/>
              <a:gd name="connsiteY37" fmla="*/ 196138 h 2008032"/>
              <a:gd name="connsiteX38" fmla="*/ 2648081 w 3188408"/>
              <a:gd name="connsiteY38" fmla="*/ 182283 h 2008032"/>
              <a:gd name="connsiteX39" fmla="*/ 2495681 w 3188408"/>
              <a:gd name="connsiteY39" fmla="*/ 140720 h 2008032"/>
              <a:gd name="connsiteX40" fmla="*/ 2218590 w 3188408"/>
              <a:gd name="connsiteY40" fmla="*/ 126865 h 2008032"/>
              <a:gd name="connsiteX41" fmla="*/ 1789099 w 3188408"/>
              <a:gd name="connsiteY41" fmla="*/ 113010 h 2008032"/>
              <a:gd name="connsiteX42" fmla="*/ 1678263 w 3188408"/>
              <a:gd name="connsiteY42" fmla="*/ 99156 h 2008032"/>
              <a:gd name="connsiteX43" fmla="*/ 1608990 w 3188408"/>
              <a:gd name="connsiteY43" fmla="*/ 85301 h 2008032"/>
              <a:gd name="connsiteX44" fmla="*/ 1442736 w 3188408"/>
              <a:gd name="connsiteY44" fmla="*/ 71447 h 2008032"/>
              <a:gd name="connsiteX45" fmla="*/ 1387317 w 3188408"/>
              <a:gd name="connsiteY45" fmla="*/ 43738 h 2008032"/>
              <a:gd name="connsiteX46" fmla="*/ 1345754 w 3188408"/>
              <a:gd name="connsiteY46" fmla="*/ 2174 h 2008032"/>
              <a:gd name="connsiteX47" fmla="*/ 999390 w 3188408"/>
              <a:gd name="connsiteY47" fmla="*/ 16029 h 2008032"/>
              <a:gd name="connsiteX48" fmla="*/ 971681 w 3188408"/>
              <a:gd name="connsiteY48" fmla="*/ 57592 h 200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88408" h="2008032">
                <a:moveTo>
                  <a:pt x="1040954" y="29883"/>
                </a:moveTo>
                <a:cubicBezTo>
                  <a:pt x="820494" y="38048"/>
                  <a:pt x="713490" y="22073"/>
                  <a:pt x="528336" y="71447"/>
                </a:cubicBezTo>
                <a:cubicBezTo>
                  <a:pt x="504306" y="77855"/>
                  <a:pt x="482154" y="89920"/>
                  <a:pt x="459063" y="99156"/>
                </a:cubicBezTo>
                <a:cubicBezTo>
                  <a:pt x="426736" y="131483"/>
                  <a:pt x="400120" y="170778"/>
                  <a:pt x="362081" y="196138"/>
                </a:cubicBezTo>
                <a:cubicBezTo>
                  <a:pt x="272191" y="256065"/>
                  <a:pt x="244905" y="266406"/>
                  <a:pt x="168117" y="362392"/>
                </a:cubicBezTo>
                <a:cubicBezTo>
                  <a:pt x="159270" y="373451"/>
                  <a:pt x="97021" y="447162"/>
                  <a:pt x="84990" y="473229"/>
                </a:cubicBezTo>
                <a:cubicBezTo>
                  <a:pt x="28375" y="595895"/>
                  <a:pt x="35753" y="580870"/>
                  <a:pt x="15717" y="681047"/>
                </a:cubicBezTo>
                <a:cubicBezTo>
                  <a:pt x="-6024" y="898461"/>
                  <a:pt x="-21478" y="907020"/>
                  <a:pt x="84990" y="1193665"/>
                </a:cubicBezTo>
                <a:cubicBezTo>
                  <a:pt x="102083" y="1239685"/>
                  <a:pt x="148567" y="1268527"/>
                  <a:pt x="181972" y="1304501"/>
                </a:cubicBezTo>
                <a:cubicBezTo>
                  <a:pt x="382953" y="1520943"/>
                  <a:pt x="133342" y="1245490"/>
                  <a:pt x="375936" y="1470756"/>
                </a:cubicBezTo>
                <a:cubicBezTo>
                  <a:pt x="525020" y="1609191"/>
                  <a:pt x="390364" y="1528563"/>
                  <a:pt x="542190" y="1637010"/>
                </a:cubicBezTo>
                <a:cubicBezTo>
                  <a:pt x="822687" y="1837364"/>
                  <a:pt x="512100" y="1605267"/>
                  <a:pt x="736154" y="1747847"/>
                </a:cubicBezTo>
                <a:cubicBezTo>
                  <a:pt x="761102" y="1763723"/>
                  <a:pt x="781202" y="1786307"/>
                  <a:pt x="805427" y="1803265"/>
                </a:cubicBezTo>
                <a:cubicBezTo>
                  <a:pt x="827487" y="1818707"/>
                  <a:pt x="853156" y="1828672"/>
                  <a:pt x="874699" y="1844829"/>
                </a:cubicBezTo>
                <a:cubicBezTo>
                  <a:pt x="890374" y="1856585"/>
                  <a:pt x="899135" y="1876877"/>
                  <a:pt x="916263" y="1886392"/>
                </a:cubicBezTo>
                <a:cubicBezTo>
                  <a:pt x="941795" y="1900576"/>
                  <a:pt x="999390" y="1914101"/>
                  <a:pt x="999390" y="1914101"/>
                </a:cubicBezTo>
                <a:cubicBezTo>
                  <a:pt x="1273402" y="2096774"/>
                  <a:pt x="1059429" y="1965767"/>
                  <a:pt x="1886081" y="1914101"/>
                </a:cubicBezTo>
                <a:cubicBezTo>
                  <a:pt x="1902700" y="1913062"/>
                  <a:pt x="1912340" y="1892951"/>
                  <a:pt x="1927645" y="1886392"/>
                </a:cubicBezTo>
                <a:cubicBezTo>
                  <a:pt x="1945147" y="1878891"/>
                  <a:pt x="1964590" y="1877156"/>
                  <a:pt x="1983063" y="1872538"/>
                </a:cubicBezTo>
                <a:cubicBezTo>
                  <a:pt x="1996918" y="1854065"/>
                  <a:pt x="2006154" y="1830975"/>
                  <a:pt x="2024627" y="1817120"/>
                </a:cubicBezTo>
                <a:cubicBezTo>
                  <a:pt x="2044523" y="1802198"/>
                  <a:pt x="2071259" y="1799701"/>
                  <a:pt x="2093899" y="1789410"/>
                </a:cubicBezTo>
                <a:cubicBezTo>
                  <a:pt x="2122102" y="1776590"/>
                  <a:pt x="2149946" y="1762892"/>
                  <a:pt x="2177027" y="1747847"/>
                </a:cubicBezTo>
                <a:cubicBezTo>
                  <a:pt x="2191583" y="1739761"/>
                  <a:pt x="2203697" y="1727585"/>
                  <a:pt x="2218590" y="1720138"/>
                </a:cubicBezTo>
                <a:cubicBezTo>
                  <a:pt x="2231652" y="1713607"/>
                  <a:pt x="2246299" y="1710901"/>
                  <a:pt x="2260154" y="1706283"/>
                </a:cubicBezTo>
                <a:cubicBezTo>
                  <a:pt x="2262787" y="1704309"/>
                  <a:pt x="2344031" y="1641776"/>
                  <a:pt x="2357136" y="1637010"/>
                </a:cubicBezTo>
                <a:cubicBezTo>
                  <a:pt x="2515147" y="1579551"/>
                  <a:pt x="2454954" y="1650286"/>
                  <a:pt x="2634227" y="1526174"/>
                </a:cubicBezTo>
                <a:cubicBezTo>
                  <a:pt x="2694263" y="1484610"/>
                  <a:pt x="2755920" y="1445295"/>
                  <a:pt x="2814336" y="1401483"/>
                </a:cubicBezTo>
                <a:cubicBezTo>
                  <a:pt x="2851281" y="1373774"/>
                  <a:pt x="2886747" y="1343973"/>
                  <a:pt x="2925172" y="1318356"/>
                </a:cubicBezTo>
                <a:cubicBezTo>
                  <a:pt x="2969983" y="1288482"/>
                  <a:pt x="3025635" y="1273311"/>
                  <a:pt x="3063717" y="1235229"/>
                </a:cubicBezTo>
                <a:cubicBezTo>
                  <a:pt x="3130910" y="1168036"/>
                  <a:pt x="3104644" y="1201547"/>
                  <a:pt x="3146845" y="1138247"/>
                </a:cubicBezTo>
                <a:cubicBezTo>
                  <a:pt x="3180062" y="1038591"/>
                  <a:pt x="3139761" y="1163041"/>
                  <a:pt x="3174554" y="1041265"/>
                </a:cubicBezTo>
                <a:cubicBezTo>
                  <a:pt x="3178566" y="1027223"/>
                  <a:pt x="3183790" y="1013556"/>
                  <a:pt x="3188408" y="999701"/>
                </a:cubicBezTo>
                <a:cubicBezTo>
                  <a:pt x="3179172" y="838065"/>
                  <a:pt x="3183073" y="675139"/>
                  <a:pt x="3160699" y="514792"/>
                </a:cubicBezTo>
                <a:cubicBezTo>
                  <a:pt x="3154991" y="473882"/>
                  <a:pt x="3134489" y="433164"/>
                  <a:pt x="3105281" y="403956"/>
                </a:cubicBezTo>
                <a:cubicBezTo>
                  <a:pt x="3091426" y="390101"/>
                  <a:pt x="3080020" y="373260"/>
                  <a:pt x="3063717" y="362392"/>
                </a:cubicBezTo>
                <a:cubicBezTo>
                  <a:pt x="3051566" y="354291"/>
                  <a:pt x="3036008" y="353156"/>
                  <a:pt x="3022154" y="348538"/>
                </a:cubicBezTo>
                <a:cubicBezTo>
                  <a:pt x="2780130" y="167018"/>
                  <a:pt x="3139518" y="431398"/>
                  <a:pt x="2911317" y="279265"/>
                </a:cubicBezTo>
                <a:cubicBezTo>
                  <a:pt x="2874776" y="254905"/>
                  <a:pt x="2834369" y="206369"/>
                  <a:pt x="2786627" y="196138"/>
                </a:cubicBezTo>
                <a:cubicBezTo>
                  <a:pt x="2741245" y="186413"/>
                  <a:pt x="2694263" y="186901"/>
                  <a:pt x="2648081" y="182283"/>
                </a:cubicBezTo>
                <a:cubicBezTo>
                  <a:pt x="2600137" y="166302"/>
                  <a:pt x="2547218" y="144843"/>
                  <a:pt x="2495681" y="140720"/>
                </a:cubicBezTo>
                <a:cubicBezTo>
                  <a:pt x="2403496" y="133345"/>
                  <a:pt x="2310998" y="130489"/>
                  <a:pt x="2218590" y="126865"/>
                </a:cubicBezTo>
                <a:lnTo>
                  <a:pt x="1789099" y="113010"/>
                </a:lnTo>
                <a:cubicBezTo>
                  <a:pt x="1752154" y="108392"/>
                  <a:pt x="1715063" y="104818"/>
                  <a:pt x="1678263" y="99156"/>
                </a:cubicBezTo>
                <a:cubicBezTo>
                  <a:pt x="1654989" y="95575"/>
                  <a:pt x="1632377" y="88052"/>
                  <a:pt x="1608990" y="85301"/>
                </a:cubicBezTo>
                <a:cubicBezTo>
                  <a:pt x="1553761" y="78803"/>
                  <a:pt x="1498154" y="76065"/>
                  <a:pt x="1442736" y="71447"/>
                </a:cubicBezTo>
                <a:cubicBezTo>
                  <a:pt x="1424263" y="62211"/>
                  <a:pt x="1404123" y="55743"/>
                  <a:pt x="1387317" y="43738"/>
                </a:cubicBezTo>
                <a:cubicBezTo>
                  <a:pt x="1371373" y="32350"/>
                  <a:pt x="1365297" y="3570"/>
                  <a:pt x="1345754" y="2174"/>
                </a:cubicBezTo>
                <a:cubicBezTo>
                  <a:pt x="1230501" y="-6058"/>
                  <a:pt x="1114845" y="11411"/>
                  <a:pt x="999390" y="16029"/>
                </a:cubicBezTo>
                <a:cubicBezTo>
                  <a:pt x="984076" y="61973"/>
                  <a:pt x="1000140" y="57592"/>
                  <a:pt x="971681" y="575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6109855" y="976868"/>
            <a:ext cx="2687781" cy="3886077"/>
          </a:xfrm>
          <a:custGeom>
            <a:avLst/>
            <a:gdLst>
              <a:gd name="connsiteX0" fmla="*/ 1122218 w 2687781"/>
              <a:gd name="connsiteY0" fmla="*/ 297750 h 3886077"/>
              <a:gd name="connsiteX1" fmla="*/ 1052945 w 2687781"/>
              <a:gd name="connsiteY1" fmla="*/ 311605 h 3886077"/>
              <a:gd name="connsiteX2" fmla="*/ 997527 w 2687781"/>
              <a:gd name="connsiteY2" fmla="*/ 339314 h 3886077"/>
              <a:gd name="connsiteX3" fmla="*/ 651163 w 2687781"/>
              <a:gd name="connsiteY3" fmla="*/ 574841 h 3886077"/>
              <a:gd name="connsiteX4" fmla="*/ 387927 w 2687781"/>
              <a:gd name="connsiteY4" fmla="*/ 796514 h 3886077"/>
              <a:gd name="connsiteX5" fmla="*/ 318654 w 2687781"/>
              <a:gd name="connsiteY5" fmla="*/ 893496 h 3886077"/>
              <a:gd name="connsiteX6" fmla="*/ 277090 w 2687781"/>
              <a:gd name="connsiteY6" fmla="*/ 976623 h 3886077"/>
              <a:gd name="connsiteX7" fmla="*/ 235527 w 2687781"/>
              <a:gd name="connsiteY7" fmla="*/ 1018187 h 3886077"/>
              <a:gd name="connsiteX8" fmla="*/ 207818 w 2687781"/>
              <a:gd name="connsiteY8" fmla="*/ 1073605 h 3886077"/>
              <a:gd name="connsiteX9" fmla="*/ 180109 w 2687781"/>
              <a:gd name="connsiteY9" fmla="*/ 1115168 h 3886077"/>
              <a:gd name="connsiteX10" fmla="*/ 193963 w 2687781"/>
              <a:gd name="connsiteY10" fmla="*/ 1350696 h 3886077"/>
              <a:gd name="connsiteX11" fmla="*/ 249381 w 2687781"/>
              <a:gd name="connsiteY11" fmla="*/ 1461532 h 3886077"/>
              <a:gd name="connsiteX12" fmla="*/ 346363 w 2687781"/>
              <a:gd name="connsiteY12" fmla="*/ 1627787 h 3886077"/>
              <a:gd name="connsiteX13" fmla="*/ 374072 w 2687781"/>
              <a:gd name="connsiteY13" fmla="*/ 1710914 h 3886077"/>
              <a:gd name="connsiteX14" fmla="*/ 429490 w 2687781"/>
              <a:gd name="connsiteY14" fmla="*/ 1766332 h 3886077"/>
              <a:gd name="connsiteX15" fmla="*/ 457200 w 2687781"/>
              <a:gd name="connsiteY15" fmla="*/ 1807896 h 3886077"/>
              <a:gd name="connsiteX16" fmla="*/ 471054 w 2687781"/>
              <a:gd name="connsiteY16" fmla="*/ 2126550 h 3886077"/>
              <a:gd name="connsiteX17" fmla="*/ 401781 w 2687781"/>
              <a:gd name="connsiteY17" fmla="*/ 2181968 h 3886077"/>
              <a:gd name="connsiteX18" fmla="*/ 346363 w 2687781"/>
              <a:gd name="connsiteY18" fmla="*/ 2237387 h 3886077"/>
              <a:gd name="connsiteX19" fmla="*/ 304800 w 2687781"/>
              <a:gd name="connsiteY19" fmla="*/ 2320514 h 3886077"/>
              <a:gd name="connsiteX20" fmla="*/ 263236 w 2687781"/>
              <a:gd name="connsiteY20" fmla="*/ 2334368 h 3886077"/>
              <a:gd name="connsiteX21" fmla="*/ 249381 w 2687781"/>
              <a:gd name="connsiteY21" fmla="*/ 2472914 h 3886077"/>
              <a:gd name="connsiteX22" fmla="*/ 152400 w 2687781"/>
              <a:gd name="connsiteY22" fmla="*/ 2750005 h 3886077"/>
              <a:gd name="connsiteX23" fmla="*/ 124690 w 2687781"/>
              <a:gd name="connsiteY23" fmla="*/ 2888550 h 3886077"/>
              <a:gd name="connsiteX24" fmla="*/ 69272 w 2687781"/>
              <a:gd name="connsiteY24" fmla="*/ 3013241 h 3886077"/>
              <a:gd name="connsiteX25" fmla="*/ 41563 w 2687781"/>
              <a:gd name="connsiteY25" fmla="*/ 3262623 h 3886077"/>
              <a:gd name="connsiteX26" fmla="*/ 27709 w 2687781"/>
              <a:gd name="connsiteY26" fmla="*/ 3331896 h 3886077"/>
              <a:gd name="connsiteX27" fmla="*/ 0 w 2687781"/>
              <a:gd name="connsiteY27" fmla="*/ 3512005 h 3886077"/>
              <a:gd name="connsiteX28" fmla="*/ 13854 w 2687781"/>
              <a:gd name="connsiteY28" fmla="*/ 3775241 h 3886077"/>
              <a:gd name="connsiteX29" fmla="*/ 55418 w 2687781"/>
              <a:gd name="connsiteY29" fmla="*/ 3789096 h 3886077"/>
              <a:gd name="connsiteX30" fmla="*/ 166254 w 2687781"/>
              <a:gd name="connsiteY30" fmla="*/ 3830659 h 3886077"/>
              <a:gd name="connsiteX31" fmla="*/ 277090 w 2687781"/>
              <a:gd name="connsiteY31" fmla="*/ 3844514 h 3886077"/>
              <a:gd name="connsiteX32" fmla="*/ 318654 w 2687781"/>
              <a:gd name="connsiteY32" fmla="*/ 3858368 h 3886077"/>
              <a:gd name="connsiteX33" fmla="*/ 374072 w 2687781"/>
              <a:gd name="connsiteY33" fmla="*/ 3886077 h 3886077"/>
              <a:gd name="connsiteX34" fmla="*/ 2410690 w 2687781"/>
              <a:gd name="connsiteY34" fmla="*/ 3872223 h 3886077"/>
              <a:gd name="connsiteX35" fmla="*/ 2507672 w 2687781"/>
              <a:gd name="connsiteY35" fmla="*/ 3802950 h 3886077"/>
              <a:gd name="connsiteX36" fmla="*/ 2590800 w 2687781"/>
              <a:gd name="connsiteY36" fmla="*/ 3678259 h 3886077"/>
              <a:gd name="connsiteX37" fmla="*/ 2632363 w 2687781"/>
              <a:gd name="connsiteY37" fmla="*/ 3650550 h 3886077"/>
              <a:gd name="connsiteX38" fmla="*/ 2646218 w 2687781"/>
              <a:gd name="connsiteY38" fmla="*/ 3608987 h 3886077"/>
              <a:gd name="connsiteX39" fmla="*/ 2687781 w 2687781"/>
              <a:gd name="connsiteY39" fmla="*/ 3428877 h 3886077"/>
              <a:gd name="connsiteX40" fmla="*/ 2660072 w 2687781"/>
              <a:gd name="connsiteY40" fmla="*/ 2278950 h 3886077"/>
              <a:gd name="connsiteX41" fmla="*/ 2563090 w 2687781"/>
              <a:gd name="connsiteY41" fmla="*/ 2181968 h 3886077"/>
              <a:gd name="connsiteX42" fmla="*/ 2507672 w 2687781"/>
              <a:gd name="connsiteY42" fmla="*/ 2140405 h 3886077"/>
              <a:gd name="connsiteX43" fmla="*/ 2410690 w 2687781"/>
              <a:gd name="connsiteY43" fmla="*/ 2084987 h 3886077"/>
              <a:gd name="connsiteX44" fmla="*/ 2424545 w 2687781"/>
              <a:gd name="connsiteY44" fmla="*/ 1683205 h 3886077"/>
              <a:gd name="connsiteX45" fmla="*/ 2479963 w 2687781"/>
              <a:gd name="connsiteY45" fmla="*/ 1627787 h 3886077"/>
              <a:gd name="connsiteX46" fmla="*/ 2535381 w 2687781"/>
              <a:gd name="connsiteY46" fmla="*/ 1530805 h 3886077"/>
              <a:gd name="connsiteX47" fmla="*/ 2576945 w 2687781"/>
              <a:gd name="connsiteY47" fmla="*/ 1475387 h 3886077"/>
              <a:gd name="connsiteX48" fmla="*/ 2604654 w 2687781"/>
              <a:gd name="connsiteY48" fmla="*/ 1392259 h 3886077"/>
              <a:gd name="connsiteX49" fmla="*/ 2590800 w 2687781"/>
              <a:gd name="connsiteY49" fmla="*/ 1018187 h 3886077"/>
              <a:gd name="connsiteX50" fmla="*/ 2521527 w 2687781"/>
              <a:gd name="connsiteY50" fmla="*/ 976623 h 3886077"/>
              <a:gd name="connsiteX51" fmla="*/ 2479963 w 2687781"/>
              <a:gd name="connsiteY51" fmla="*/ 935059 h 3886077"/>
              <a:gd name="connsiteX52" fmla="*/ 2438400 w 2687781"/>
              <a:gd name="connsiteY52" fmla="*/ 921205 h 3886077"/>
              <a:gd name="connsiteX53" fmla="*/ 2369127 w 2687781"/>
              <a:gd name="connsiteY53" fmla="*/ 893496 h 3886077"/>
              <a:gd name="connsiteX54" fmla="*/ 2299854 w 2687781"/>
              <a:gd name="connsiteY54" fmla="*/ 879641 h 3886077"/>
              <a:gd name="connsiteX55" fmla="*/ 2244436 w 2687781"/>
              <a:gd name="connsiteY55" fmla="*/ 865787 h 3886077"/>
              <a:gd name="connsiteX56" fmla="*/ 2189018 w 2687781"/>
              <a:gd name="connsiteY56" fmla="*/ 34514 h 3886077"/>
              <a:gd name="connsiteX57" fmla="*/ 1911927 w 2687781"/>
              <a:gd name="connsiteY57" fmla="*/ 62223 h 3886077"/>
              <a:gd name="connsiteX58" fmla="*/ 1759527 w 2687781"/>
              <a:gd name="connsiteY58" fmla="*/ 131496 h 3886077"/>
              <a:gd name="connsiteX59" fmla="*/ 1551709 w 2687781"/>
              <a:gd name="connsiteY59" fmla="*/ 200768 h 3886077"/>
              <a:gd name="connsiteX60" fmla="*/ 1427018 w 2687781"/>
              <a:gd name="connsiteY60" fmla="*/ 256187 h 3886077"/>
              <a:gd name="connsiteX61" fmla="*/ 1357745 w 2687781"/>
              <a:gd name="connsiteY61" fmla="*/ 270041 h 3886077"/>
              <a:gd name="connsiteX62" fmla="*/ 1094509 w 2687781"/>
              <a:gd name="connsiteY62" fmla="*/ 297750 h 3886077"/>
              <a:gd name="connsiteX63" fmla="*/ 1066800 w 2687781"/>
              <a:gd name="connsiteY63" fmla="*/ 339314 h 388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87781" h="3886077">
                <a:moveTo>
                  <a:pt x="1122218" y="297750"/>
                </a:moveTo>
                <a:cubicBezTo>
                  <a:pt x="1099127" y="302368"/>
                  <a:pt x="1075285" y="304158"/>
                  <a:pt x="1052945" y="311605"/>
                </a:cubicBezTo>
                <a:cubicBezTo>
                  <a:pt x="1033352" y="318136"/>
                  <a:pt x="1014802" y="327996"/>
                  <a:pt x="997527" y="339314"/>
                </a:cubicBezTo>
                <a:cubicBezTo>
                  <a:pt x="880741" y="415829"/>
                  <a:pt x="757959" y="484907"/>
                  <a:pt x="651163" y="574841"/>
                </a:cubicBezTo>
                <a:cubicBezTo>
                  <a:pt x="563418" y="648732"/>
                  <a:pt x="454603" y="703168"/>
                  <a:pt x="387927" y="796514"/>
                </a:cubicBezTo>
                <a:cubicBezTo>
                  <a:pt x="364836" y="828841"/>
                  <a:pt x="339475" y="859662"/>
                  <a:pt x="318654" y="893496"/>
                </a:cubicBezTo>
                <a:cubicBezTo>
                  <a:pt x="302418" y="919880"/>
                  <a:pt x="294274" y="950846"/>
                  <a:pt x="277090" y="976623"/>
                </a:cubicBezTo>
                <a:cubicBezTo>
                  <a:pt x="266222" y="992926"/>
                  <a:pt x="246915" y="1002243"/>
                  <a:pt x="235527" y="1018187"/>
                </a:cubicBezTo>
                <a:cubicBezTo>
                  <a:pt x="223523" y="1034993"/>
                  <a:pt x="218065" y="1055673"/>
                  <a:pt x="207818" y="1073605"/>
                </a:cubicBezTo>
                <a:cubicBezTo>
                  <a:pt x="199557" y="1088062"/>
                  <a:pt x="189345" y="1101314"/>
                  <a:pt x="180109" y="1115168"/>
                </a:cubicBezTo>
                <a:cubicBezTo>
                  <a:pt x="184727" y="1193677"/>
                  <a:pt x="178540" y="1273578"/>
                  <a:pt x="193963" y="1350696"/>
                </a:cubicBezTo>
                <a:cubicBezTo>
                  <a:pt x="202064" y="1391200"/>
                  <a:pt x="231913" y="1424101"/>
                  <a:pt x="249381" y="1461532"/>
                </a:cubicBezTo>
                <a:cubicBezTo>
                  <a:pt x="313945" y="1599883"/>
                  <a:pt x="259430" y="1519120"/>
                  <a:pt x="346363" y="1627787"/>
                </a:cubicBezTo>
                <a:cubicBezTo>
                  <a:pt x="355599" y="1655496"/>
                  <a:pt x="359045" y="1685868"/>
                  <a:pt x="374072" y="1710914"/>
                </a:cubicBezTo>
                <a:cubicBezTo>
                  <a:pt x="387513" y="1733315"/>
                  <a:pt x="412488" y="1746497"/>
                  <a:pt x="429490" y="1766332"/>
                </a:cubicBezTo>
                <a:cubicBezTo>
                  <a:pt x="440327" y="1778975"/>
                  <a:pt x="447963" y="1794041"/>
                  <a:pt x="457200" y="1807896"/>
                </a:cubicBezTo>
                <a:cubicBezTo>
                  <a:pt x="486905" y="1926716"/>
                  <a:pt x="514501" y="1988969"/>
                  <a:pt x="471054" y="2126550"/>
                </a:cubicBezTo>
                <a:cubicBezTo>
                  <a:pt x="462149" y="2154748"/>
                  <a:pt x="423882" y="2162322"/>
                  <a:pt x="401781" y="2181968"/>
                </a:cubicBezTo>
                <a:cubicBezTo>
                  <a:pt x="382255" y="2199324"/>
                  <a:pt x="364836" y="2218914"/>
                  <a:pt x="346363" y="2237387"/>
                </a:cubicBezTo>
                <a:cubicBezTo>
                  <a:pt x="337236" y="2264767"/>
                  <a:pt x="329216" y="2300982"/>
                  <a:pt x="304800" y="2320514"/>
                </a:cubicBezTo>
                <a:cubicBezTo>
                  <a:pt x="293396" y="2329637"/>
                  <a:pt x="277091" y="2329750"/>
                  <a:pt x="263236" y="2334368"/>
                </a:cubicBezTo>
                <a:cubicBezTo>
                  <a:pt x="258618" y="2380550"/>
                  <a:pt x="258065" y="2427321"/>
                  <a:pt x="249381" y="2472914"/>
                </a:cubicBezTo>
                <a:cubicBezTo>
                  <a:pt x="224102" y="2605629"/>
                  <a:pt x="204800" y="2632105"/>
                  <a:pt x="152400" y="2750005"/>
                </a:cubicBezTo>
                <a:cubicBezTo>
                  <a:pt x="143163" y="2796187"/>
                  <a:pt x="138872" y="2843640"/>
                  <a:pt x="124690" y="2888550"/>
                </a:cubicBezTo>
                <a:cubicBezTo>
                  <a:pt x="110993" y="2931923"/>
                  <a:pt x="79139" y="2968840"/>
                  <a:pt x="69272" y="3013241"/>
                </a:cubicBezTo>
                <a:cubicBezTo>
                  <a:pt x="51128" y="3094888"/>
                  <a:pt x="57965" y="3180608"/>
                  <a:pt x="41563" y="3262623"/>
                </a:cubicBezTo>
                <a:cubicBezTo>
                  <a:pt x="36945" y="3285714"/>
                  <a:pt x="31921" y="3308728"/>
                  <a:pt x="27709" y="3331896"/>
                </a:cubicBezTo>
                <a:cubicBezTo>
                  <a:pt x="14889" y="3402406"/>
                  <a:pt x="10382" y="3439326"/>
                  <a:pt x="0" y="3512005"/>
                </a:cubicBezTo>
                <a:cubicBezTo>
                  <a:pt x="4618" y="3599750"/>
                  <a:pt x="-3378" y="3689081"/>
                  <a:pt x="13854" y="3775241"/>
                </a:cubicBezTo>
                <a:cubicBezTo>
                  <a:pt x="16718" y="3789562"/>
                  <a:pt x="41744" y="3783968"/>
                  <a:pt x="55418" y="3789096"/>
                </a:cubicBezTo>
                <a:cubicBezTo>
                  <a:pt x="61954" y="3791547"/>
                  <a:pt x="145900" y="3826958"/>
                  <a:pt x="166254" y="3830659"/>
                </a:cubicBezTo>
                <a:cubicBezTo>
                  <a:pt x="202886" y="3837319"/>
                  <a:pt x="240145" y="3839896"/>
                  <a:pt x="277090" y="3844514"/>
                </a:cubicBezTo>
                <a:cubicBezTo>
                  <a:pt x="290945" y="3849132"/>
                  <a:pt x="305231" y="3852615"/>
                  <a:pt x="318654" y="3858368"/>
                </a:cubicBezTo>
                <a:cubicBezTo>
                  <a:pt x="337637" y="3866504"/>
                  <a:pt x="353419" y="3885940"/>
                  <a:pt x="374072" y="3886077"/>
                </a:cubicBezTo>
                <a:lnTo>
                  <a:pt x="2410690" y="3872223"/>
                </a:lnTo>
                <a:cubicBezTo>
                  <a:pt x="2434293" y="3856488"/>
                  <a:pt x="2490484" y="3820138"/>
                  <a:pt x="2507672" y="3802950"/>
                </a:cubicBezTo>
                <a:cubicBezTo>
                  <a:pt x="2587435" y="3723187"/>
                  <a:pt x="2511651" y="3770601"/>
                  <a:pt x="2590800" y="3678259"/>
                </a:cubicBezTo>
                <a:cubicBezTo>
                  <a:pt x="2601636" y="3665617"/>
                  <a:pt x="2618509" y="3659786"/>
                  <a:pt x="2632363" y="3650550"/>
                </a:cubicBezTo>
                <a:cubicBezTo>
                  <a:pt x="2636981" y="3636696"/>
                  <a:pt x="2642375" y="3623076"/>
                  <a:pt x="2646218" y="3608987"/>
                </a:cubicBezTo>
                <a:cubicBezTo>
                  <a:pt x="2671283" y="3517083"/>
                  <a:pt x="2671625" y="3509660"/>
                  <a:pt x="2687781" y="3428877"/>
                </a:cubicBezTo>
                <a:cubicBezTo>
                  <a:pt x="2678545" y="3045568"/>
                  <a:pt x="2698224" y="2660467"/>
                  <a:pt x="2660072" y="2278950"/>
                </a:cubicBezTo>
                <a:cubicBezTo>
                  <a:pt x="2655523" y="2233459"/>
                  <a:pt x="2599664" y="2209398"/>
                  <a:pt x="2563090" y="2181968"/>
                </a:cubicBezTo>
                <a:cubicBezTo>
                  <a:pt x="2544617" y="2168114"/>
                  <a:pt x="2527253" y="2152643"/>
                  <a:pt x="2507672" y="2140405"/>
                </a:cubicBezTo>
                <a:cubicBezTo>
                  <a:pt x="2226417" y="1964622"/>
                  <a:pt x="2639508" y="2237531"/>
                  <a:pt x="2410690" y="2084987"/>
                </a:cubicBezTo>
                <a:cubicBezTo>
                  <a:pt x="2362251" y="1939663"/>
                  <a:pt x="2366887" y="1971494"/>
                  <a:pt x="2424545" y="1683205"/>
                </a:cubicBezTo>
                <a:cubicBezTo>
                  <a:pt x="2429668" y="1657588"/>
                  <a:pt x="2462962" y="1647622"/>
                  <a:pt x="2479963" y="1627787"/>
                </a:cubicBezTo>
                <a:cubicBezTo>
                  <a:pt x="2515164" y="1586719"/>
                  <a:pt x="2505142" y="1579187"/>
                  <a:pt x="2535381" y="1530805"/>
                </a:cubicBezTo>
                <a:cubicBezTo>
                  <a:pt x="2547619" y="1511224"/>
                  <a:pt x="2563090" y="1493860"/>
                  <a:pt x="2576945" y="1475387"/>
                </a:cubicBezTo>
                <a:cubicBezTo>
                  <a:pt x="2586181" y="1447678"/>
                  <a:pt x="2605735" y="1421447"/>
                  <a:pt x="2604654" y="1392259"/>
                </a:cubicBezTo>
                <a:cubicBezTo>
                  <a:pt x="2600036" y="1267568"/>
                  <a:pt x="2615271" y="1140540"/>
                  <a:pt x="2590800" y="1018187"/>
                </a:cubicBezTo>
                <a:cubicBezTo>
                  <a:pt x="2585519" y="991781"/>
                  <a:pt x="2543070" y="992780"/>
                  <a:pt x="2521527" y="976623"/>
                </a:cubicBezTo>
                <a:cubicBezTo>
                  <a:pt x="2505852" y="964867"/>
                  <a:pt x="2496266" y="945927"/>
                  <a:pt x="2479963" y="935059"/>
                </a:cubicBezTo>
                <a:cubicBezTo>
                  <a:pt x="2467812" y="926958"/>
                  <a:pt x="2452074" y="926333"/>
                  <a:pt x="2438400" y="921205"/>
                </a:cubicBezTo>
                <a:cubicBezTo>
                  <a:pt x="2415114" y="912473"/>
                  <a:pt x="2392948" y="900642"/>
                  <a:pt x="2369127" y="893496"/>
                </a:cubicBezTo>
                <a:cubicBezTo>
                  <a:pt x="2346572" y="886729"/>
                  <a:pt x="2322842" y="884749"/>
                  <a:pt x="2299854" y="879641"/>
                </a:cubicBezTo>
                <a:cubicBezTo>
                  <a:pt x="2281266" y="875510"/>
                  <a:pt x="2262909" y="870405"/>
                  <a:pt x="2244436" y="865787"/>
                </a:cubicBezTo>
                <a:cubicBezTo>
                  <a:pt x="2225963" y="588696"/>
                  <a:pt x="2295199" y="291119"/>
                  <a:pt x="2189018" y="34514"/>
                </a:cubicBezTo>
                <a:cubicBezTo>
                  <a:pt x="2153526" y="-51257"/>
                  <a:pt x="2003672" y="48108"/>
                  <a:pt x="1911927" y="62223"/>
                </a:cubicBezTo>
                <a:cubicBezTo>
                  <a:pt x="1822002" y="76058"/>
                  <a:pt x="1836560" y="95547"/>
                  <a:pt x="1759527" y="131496"/>
                </a:cubicBezTo>
                <a:cubicBezTo>
                  <a:pt x="1639220" y="187639"/>
                  <a:pt x="1650769" y="180957"/>
                  <a:pt x="1551709" y="200768"/>
                </a:cubicBezTo>
                <a:cubicBezTo>
                  <a:pt x="1510780" y="221232"/>
                  <a:pt x="1471233" y="242922"/>
                  <a:pt x="1427018" y="256187"/>
                </a:cubicBezTo>
                <a:cubicBezTo>
                  <a:pt x="1404463" y="262954"/>
                  <a:pt x="1380973" y="266170"/>
                  <a:pt x="1357745" y="270041"/>
                </a:cubicBezTo>
                <a:cubicBezTo>
                  <a:pt x="1249139" y="288142"/>
                  <a:pt x="1219353" y="287347"/>
                  <a:pt x="1094509" y="297750"/>
                </a:cubicBezTo>
                <a:lnTo>
                  <a:pt x="1066800" y="339314"/>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4060680" y="4638675"/>
            <a:ext cx="3325091" cy="2216728"/>
          </a:xfrm>
          <a:custGeom>
            <a:avLst/>
            <a:gdLst>
              <a:gd name="connsiteX0" fmla="*/ 27709 w 3325091"/>
              <a:gd name="connsiteY0" fmla="*/ 1122219 h 2216728"/>
              <a:gd name="connsiteX1" fmla="*/ 69272 w 3325091"/>
              <a:gd name="connsiteY1" fmla="*/ 845128 h 2216728"/>
              <a:gd name="connsiteX2" fmla="*/ 235527 w 3325091"/>
              <a:gd name="connsiteY2" fmla="*/ 609600 h 2216728"/>
              <a:gd name="connsiteX3" fmla="*/ 360218 w 3325091"/>
              <a:gd name="connsiteY3" fmla="*/ 443346 h 2216728"/>
              <a:gd name="connsiteX4" fmla="*/ 471054 w 3325091"/>
              <a:gd name="connsiteY4" fmla="*/ 360219 h 2216728"/>
              <a:gd name="connsiteX5" fmla="*/ 595745 w 3325091"/>
              <a:gd name="connsiteY5" fmla="*/ 263237 h 2216728"/>
              <a:gd name="connsiteX6" fmla="*/ 969818 w 3325091"/>
              <a:gd name="connsiteY6" fmla="*/ 152400 h 2216728"/>
              <a:gd name="connsiteX7" fmla="*/ 1399309 w 3325091"/>
              <a:gd name="connsiteY7" fmla="*/ 83128 h 2216728"/>
              <a:gd name="connsiteX8" fmla="*/ 1593272 w 3325091"/>
              <a:gd name="connsiteY8" fmla="*/ 69273 h 2216728"/>
              <a:gd name="connsiteX9" fmla="*/ 1745672 w 3325091"/>
              <a:gd name="connsiteY9" fmla="*/ 27709 h 2216728"/>
              <a:gd name="connsiteX10" fmla="*/ 2036618 w 3325091"/>
              <a:gd name="connsiteY10" fmla="*/ 0 h 2216728"/>
              <a:gd name="connsiteX11" fmla="*/ 2715491 w 3325091"/>
              <a:gd name="connsiteY11" fmla="*/ 27709 h 2216728"/>
              <a:gd name="connsiteX12" fmla="*/ 2798618 w 3325091"/>
              <a:gd name="connsiteY12" fmla="*/ 55419 h 2216728"/>
              <a:gd name="connsiteX13" fmla="*/ 2881745 w 3325091"/>
              <a:gd name="connsiteY13" fmla="*/ 110837 h 2216728"/>
              <a:gd name="connsiteX14" fmla="*/ 2909454 w 3325091"/>
              <a:gd name="connsiteY14" fmla="*/ 152400 h 2216728"/>
              <a:gd name="connsiteX15" fmla="*/ 2923309 w 3325091"/>
              <a:gd name="connsiteY15" fmla="*/ 193964 h 2216728"/>
              <a:gd name="connsiteX16" fmla="*/ 2951018 w 3325091"/>
              <a:gd name="connsiteY16" fmla="*/ 290946 h 2216728"/>
              <a:gd name="connsiteX17" fmla="*/ 2964872 w 3325091"/>
              <a:gd name="connsiteY17" fmla="*/ 332509 h 2216728"/>
              <a:gd name="connsiteX18" fmla="*/ 2978727 w 3325091"/>
              <a:gd name="connsiteY18" fmla="*/ 387928 h 2216728"/>
              <a:gd name="connsiteX19" fmla="*/ 3034145 w 3325091"/>
              <a:gd name="connsiteY19" fmla="*/ 512619 h 2216728"/>
              <a:gd name="connsiteX20" fmla="*/ 3048000 w 3325091"/>
              <a:gd name="connsiteY20" fmla="*/ 609600 h 2216728"/>
              <a:gd name="connsiteX21" fmla="*/ 3172691 w 3325091"/>
              <a:gd name="connsiteY21" fmla="*/ 803564 h 2216728"/>
              <a:gd name="connsiteX22" fmla="*/ 3283527 w 3325091"/>
              <a:gd name="connsiteY22" fmla="*/ 1052946 h 2216728"/>
              <a:gd name="connsiteX23" fmla="*/ 3297381 w 3325091"/>
              <a:gd name="connsiteY23" fmla="*/ 1136073 h 2216728"/>
              <a:gd name="connsiteX24" fmla="*/ 3311236 w 3325091"/>
              <a:gd name="connsiteY24" fmla="*/ 1246909 h 2216728"/>
              <a:gd name="connsiteX25" fmla="*/ 3325091 w 3325091"/>
              <a:gd name="connsiteY25" fmla="*/ 1302328 h 2216728"/>
              <a:gd name="connsiteX26" fmla="*/ 3297381 w 3325091"/>
              <a:gd name="connsiteY26" fmla="*/ 1731819 h 2216728"/>
              <a:gd name="connsiteX27" fmla="*/ 3255818 w 3325091"/>
              <a:gd name="connsiteY27" fmla="*/ 1814946 h 2216728"/>
              <a:gd name="connsiteX28" fmla="*/ 3172691 w 3325091"/>
              <a:gd name="connsiteY28" fmla="*/ 1939637 h 2216728"/>
              <a:gd name="connsiteX29" fmla="*/ 3117272 w 3325091"/>
              <a:gd name="connsiteY29" fmla="*/ 1967346 h 2216728"/>
              <a:gd name="connsiteX30" fmla="*/ 3020291 w 3325091"/>
              <a:gd name="connsiteY30" fmla="*/ 2050473 h 2216728"/>
              <a:gd name="connsiteX31" fmla="*/ 2881745 w 3325091"/>
              <a:gd name="connsiteY31" fmla="*/ 2133600 h 2216728"/>
              <a:gd name="connsiteX32" fmla="*/ 2798618 w 3325091"/>
              <a:gd name="connsiteY32" fmla="*/ 2161309 h 2216728"/>
              <a:gd name="connsiteX33" fmla="*/ 2743200 w 3325091"/>
              <a:gd name="connsiteY33" fmla="*/ 2189019 h 2216728"/>
              <a:gd name="connsiteX34" fmla="*/ 2438400 w 3325091"/>
              <a:gd name="connsiteY34" fmla="*/ 2216728 h 2216728"/>
              <a:gd name="connsiteX35" fmla="*/ 1634836 w 3325091"/>
              <a:gd name="connsiteY35" fmla="*/ 2175164 h 2216728"/>
              <a:gd name="connsiteX36" fmla="*/ 1163781 w 3325091"/>
              <a:gd name="connsiteY36" fmla="*/ 2050473 h 2216728"/>
              <a:gd name="connsiteX37" fmla="*/ 969818 w 3325091"/>
              <a:gd name="connsiteY37" fmla="*/ 1967346 h 2216728"/>
              <a:gd name="connsiteX38" fmla="*/ 678872 w 3325091"/>
              <a:gd name="connsiteY38" fmla="*/ 1884219 h 2216728"/>
              <a:gd name="connsiteX39" fmla="*/ 512618 w 3325091"/>
              <a:gd name="connsiteY39" fmla="*/ 1814946 h 2216728"/>
              <a:gd name="connsiteX40" fmla="*/ 457200 w 3325091"/>
              <a:gd name="connsiteY40" fmla="*/ 1787237 h 2216728"/>
              <a:gd name="connsiteX41" fmla="*/ 415636 w 3325091"/>
              <a:gd name="connsiteY41" fmla="*/ 1759528 h 2216728"/>
              <a:gd name="connsiteX42" fmla="*/ 374072 w 3325091"/>
              <a:gd name="connsiteY42" fmla="*/ 1745673 h 2216728"/>
              <a:gd name="connsiteX43" fmla="*/ 332509 w 3325091"/>
              <a:gd name="connsiteY43" fmla="*/ 1690255 h 2216728"/>
              <a:gd name="connsiteX44" fmla="*/ 277091 w 3325091"/>
              <a:gd name="connsiteY44" fmla="*/ 1537855 h 2216728"/>
              <a:gd name="connsiteX45" fmla="*/ 193963 w 3325091"/>
              <a:gd name="connsiteY45" fmla="*/ 1427019 h 2216728"/>
              <a:gd name="connsiteX46" fmla="*/ 180109 w 3325091"/>
              <a:gd name="connsiteY46" fmla="*/ 1385455 h 2216728"/>
              <a:gd name="connsiteX47" fmla="*/ 138545 w 3325091"/>
              <a:gd name="connsiteY47" fmla="*/ 1343891 h 2216728"/>
              <a:gd name="connsiteX48" fmla="*/ 83127 w 3325091"/>
              <a:gd name="connsiteY48" fmla="*/ 1274619 h 2216728"/>
              <a:gd name="connsiteX49" fmla="*/ 55418 w 3325091"/>
              <a:gd name="connsiteY49" fmla="*/ 1246909 h 2216728"/>
              <a:gd name="connsiteX50" fmla="*/ 27709 w 3325091"/>
              <a:gd name="connsiteY50" fmla="*/ 1191491 h 2216728"/>
              <a:gd name="connsiteX51" fmla="*/ 0 w 3325091"/>
              <a:gd name="connsiteY51" fmla="*/ 1149928 h 2216728"/>
              <a:gd name="connsiteX52" fmla="*/ 27709 w 3325091"/>
              <a:gd name="connsiteY52" fmla="*/ 1025237 h 22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25091" h="2216728">
                <a:moveTo>
                  <a:pt x="27709" y="1122219"/>
                </a:moveTo>
                <a:cubicBezTo>
                  <a:pt x="41563" y="1029855"/>
                  <a:pt x="42435" y="934586"/>
                  <a:pt x="69272" y="845128"/>
                </a:cubicBezTo>
                <a:cubicBezTo>
                  <a:pt x="97045" y="752551"/>
                  <a:pt x="178430" y="682268"/>
                  <a:pt x="235527" y="609600"/>
                </a:cubicBezTo>
                <a:cubicBezTo>
                  <a:pt x="263518" y="573975"/>
                  <a:pt x="323505" y="480059"/>
                  <a:pt x="360218" y="443346"/>
                </a:cubicBezTo>
                <a:cubicBezTo>
                  <a:pt x="438561" y="365003"/>
                  <a:pt x="407101" y="411383"/>
                  <a:pt x="471054" y="360219"/>
                </a:cubicBezTo>
                <a:cubicBezTo>
                  <a:pt x="538783" y="306035"/>
                  <a:pt x="451854" y="335182"/>
                  <a:pt x="595745" y="263237"/>
                </a:cubicBezTo>
                <a:cubicBezTo>
                  <a:pt x="689511" y="216354"/>
                  <a:pt x="879181" y="172227"/>
                  <a:pt x="969818" y="152400"/>
                </a:cubicBezTo>
                <a:cubicBezTo>
                  <a:pt x="1102757" y="123320"/>
                  <a:pt x="1263312" y="97197"/>
                  <a:pt x="1399309" y="83128"/>
                </a:cubicBezTo>
                <a:cubicBezTo>
                  <a:pt x="1463784" y="76458"/>
                  <a:pt x="1528618" y="73891"/>
                  <a:pt x="1593272" y="69273"/>
                </a:cubicBezTo>
                <a:cubicBezTo>
                  <a:pt x="1644072" y="55418"/>
                  <a:pt x="1693648" y="35838"/>
                  <a:pt x="1745672" y="27709"/>
                </a:cubicBezTo>
                <a:cubicBezTo>
                  <a:pt x="1841925" y="12669"/>
                  <a:pt x="2036618" y="0"/>
                  <a:pt x="2036618" y="0"/>
                </a:cubicBezTo>
                <a:cubicBezTo>
                  <a:pt x="2262909" y="9236"/>
                  <a:pt x="2489608" y="11281"/>
                  <a:pt x="2715491" y="27709"/>
                </a:cubicBezTo>
                <a:cubicBezTo>
                  <a:pt x="2744622" y="29828"/>
                  <a:pt x="2774316" y="39217"/>
                  <a:pt x="2798618" y="55419"/>
                </a:cubicBezTo>
                <a:lnTo>
                  <a:pt x="2881745" y="110837"/>
                </a:lnTo>
                <a:cubicBezTo>
                  <a:pt x="2890981" y="124691"/>
                  <a:pt x="2902007" y="137507"/>
                  <a:pt x="2909454" y="152400"/>
                </a:cubicBezTo>
                <a:cubicBezTo>
                  <a:pt x="2915985" y="165462"/>
                  <a:pt x="2919113" y="179976"/>
                  <a:pt x="2923309" y="193964"/>
                </a:cubicBezTo>
                <a:cubicBezTo>
                  <a:pt x="2932970" y="226167"/>
                  <a:pt x="2941357" y="258743"/>
                  <a:pt x="2951018" y="290946"/>
                </a:cubicBezTo>
                <a:cubicBezTo>
                  <a:pt x="2955214" y="304934"/>
                  <a:pt x="2960860" y="318467"/>
                  <a:pt x="2964872" y="332509"/>
                </a:cubicBezTo>
                <a:cubicBezTo>
                  <a:pt x="2970103" y="350818"/>
                  <a:pt x="2972705" y="369864"/>
                  <a:pt x="2978727" y="387928"/>
                </a:cubicBezTo>
                <a:cubicBezTo>
                  <a:pt x="2996416" y="440994"/>
                  <a:pt x="3010006" y="464340"/>
                  <a:pt x="3034145" y="512619"/>
                </a:cubicBezTo>
                <a:cubicBezTo>
                  <a:pt x="3038763" y="544946"/>
                  <a:pt x="3037017" y="578847"/>
                  <a:pt x="3048000" y="609600"/>
                </a:cubicBezTo>
                <a:cubicBezTo>
                  <a:pt x="3075588" y="686847"/>
                  <a:pt x="3132501" y="734145"/>
                  <a:pt x="3172691" y="803564"/>
                </a:cubicBezTo>
                <a:cubicBezTo>
                  <a:pt x="3248267" y="934106"/>
                  <a:pt x="3245942" y="940190"/>
                  <a:pt x="3283527" y="1052946"/>
                </a:cubicBezTo>
                <a:cubicBezTo>
                  <a:pt x="3288145" y="1080655"/>
                  <a:pt x="3293408" y="1108264"/>
                  <a:pt x="3297381" y="1136073"/>
                </a:cubicBezTo>
                <a:cubicBezTo>
                  <a:pt x="3302647" y="1172932"/>
                  <a:pt x="3305115" y="1210183"/>
                  <a:pt x="3311236" y="1246909"/>
                </a:cubicBezTo>
                <a:cubicBezTo>
                  <a:pt x="3314367" y="1265691"/>
                  <a:pt x="3320473" y="1283855"/>
                  <a:pt x="3325091" y="1302328"/>
                </a:cubicBezTo>
                <a:cubicBezTo>
                  <a:pt x="3315854" y="1445492"/>
                  <a:pt x="3316593" y="1589650"/>
                  <a:pt x="3297381" y="1731819"/>
                </a:cubicBezTo>
                <a:cubicBezTo>
                  <a:pt x="3293232" y="1762519"/>
                  <a:pt x="3270653" y="1787749"/>
                  <a:pt x="3255818" y="1814946"/>
                </a:cubicBezTo>
                <a:cubicBezTo>
                  <a:pt x="3244336" y="1835996"/>
                  <a:pt x="3194429" y="1921004"/>
                  <a:pt x="3172691" y="1939637"/>
                </a:cubicBezTo>
                <a:cubicBezTo>
                  <a:pt x="3157010" y="1953078"/>
                  <a:pt x="3135745" y="1958110"/>
                  <a:pt x="3117272" y="1967346"/>
                </a:cubicBezTo>
                <a:cubicBezTo>
                  <a:pt x="3077480" y="2007138"/>
                  <a:pt x="3070054" y="2018483"/>
                  <a:pt x="3020291" y="2050473"/>
                </a:cubicBezTo>
                <a:cubicBezTo>
                  <a:pt x="2974988" y="2079597"/>
                  <a:pt x="2932838" y="2116569"/>
                  <a:pt x="2881745" y="2133600"/>
                </a:cubicBezTo>
                <a:cubicBezTo>
                  <a:pt x="2854036" y="2142836"/>
                  <a:pt x="2825737" y="2150461"/>
                  <a:pt x="2798618" y="2161309"/>
                </a:cubicBezTo>
                <a:cubicBezTo>
                  <a:pt x="2779442" y="2168980"/>
                  <a:pt x="2762982" y="2183084"/>
                  <a:pt x="2743200" y="2189019"/>
                </a:cubicBezTo>
                <a:cubicBezTo>
                  <a:pt x="2674717" y="2209564"/>
                  <a:pt x="2457048" y="2215562"/>
                  <a:pt x="2438400" y="2216728"/>
                </a:cubicBezTo>
                <a:cubicBezTo>
                  <a:pt x="2170545" y="2202873"/>
                  <a:pt x="1901649" y="2202530"/>
                  <a:pt x="1634836" y="2175164"/>
                </a:cubicBezTo>
                <a:cubicBezTo>
                  <a:pt x="1604188" y="2172021"/>
                  <a:pt x="1229158" y="2073822"/>
                  <a:pt x="1163781" y="2050473"/>
                </a:cubicBezTo>
                <a:cubicBezTo>
                  <a:pt x="1097537" y="2026815"/>
                  <a:pt x="1036358" y="1990159"/>
                  <a:pt x="969818" y="1967346"/>
                </a:cubicBezTo>
                <a:cubicBezTo>
                  <a:pt x="874407" y="1934634"/>
                  <a:pt x="769086" y="1929327"/>
                  <a:pt x="678872" y="1884219"/>
                </a:cubicBezTo>
                <a:cubicBezTo>
                  <a:pt x="551005" y="1820284"/>
                  <a:pt x="608109" y="1838818"/>
                  <a:pt x="512618" y="1814946"/>
                </a:cubicBezTo>
                <a:cubicBezTo>
                  <a:pt x="494145" y="1805710"/>
                  <a:pt x="475132" y="1797484"/>
                  <a:pt x="457200" y="1787237"/>
                </a:cubicBezTo>
                <a:cubicBezTo>
                  <a:pt x="442743" y="1778976"/>
                  <a:pt x="430529" y="1766975"/>
                  <a:pt x="415636" y="1759528"/>
                </a:cubicBezTo>
                <a:cubicBezTo>
                  <a:pt x="402574" y="1752997"/>
                  <a:pt x="387927" y="1750291"/>
                  <a:pt x="374072" y="1745673"/>
                </a:cubicBezTo>
                <a:cubicBezTo>
                  <a:pt x="360218" y="1727200"/>
                  <a:pt x="342835" y="1710908"/>
                  <a:pt x="332509" y="1690255"/>
                </a:cubicBezTo>
                <a:cubicBezTo>
                  <a:pt x="307735" y="1640706"/>
                  <a:pt x="306452" y="1585566"/>
                  <a:pt x="277091" y="1537855"/>
                </a:cubicBezTo>
                <a:cubicBezTo>
                  <a:pt x="252887" y="1498524"/>
                  <a:pt x="193963" y="1427019"/>
                  <a:pt x="193963" y="1427019"/>
                </a:cubicBezTo>
                <a:cubicBezTo>
                  <a:pt x="189345" y="1413164"/>
                  <a:pt x="188210" y="1397606"/>
                  <a:pt x="180109" y="1385455"/>
                </a:cubicBezTo>
                <a:cubicBezTo>
                  <a:pt x="169241" y="1369152"/>
                  <a:pt x="151447" y="1358637"/>
                  <a:pt x="138545" y="1343891"/>
                </a:cubicBezTo>
                <a:cubicBezTo>
                  <a:pt x="119073" y="1321637"/>
                  <a:pt x="102371" y="1297071"/>
                  <a:pt x="83127" y="1274619"/>
                </a:cubicBezTo>
                <a:cubicBezTo>
                  <a:pt x="74626" y="1264701"/>
                  <a:pt x="62664" y="1257778"/>
                  <a:pt x="55418" y="1246909"/>
                </a:cubicBezTo>
                <a:cubicBezTo>
                  <a:pt x="43962" y="1229725"/>
                  <a:pt x="37956" y="1209423"/>
                  <a:pt x="27709" y="1191491"/>
                </a:cubicBezTo>
                <a:cubicBezTo>
                  <a:pt x="19448" y="1177034"/>
                  <a:pt x="9236" y="1163782"/>
                  <a:pt x="0" y="1149928"/>
                </a:cubicBezTo>
                <a:cubicBezTo>
                  <a:pt x="43079" y="1085309"/>
                  <a:pt x="27709" y="1125015"/>
                  <a:pt x="27709" y="1025237"/>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3330114" y="1300135"/>
            <a:ext cx="860886" cy="5375564"/>
          </a:xfrm>
          <a:custGeom>
            <a:avLst/>
            <a:gdLst>
              <a:gd name="connsiteX0" fmla="*/ 56658 w 860886"/>
              <a:gd name="connsiteY0" fmla="*/ 0 h 5375564"/>
              <a:gd name="connsiteX1" fmla="*/ 98221 w 860886"/>
              <a:gd name="connsiteY1" fmla="*/ 180109 h 5375564"/>
              <a:gd name="connsiteX2" fmla="*/ 139785 w 860886"/>
              <a:gd name="connsiteY2" fmla="*/ 318654 h 5375564"/>
              <a:gd name="connsiteX3" fmla="*/ 195203 w 860886"/>
              <a:gd name="connsiteY3" fmla="*/ 540327 h 5375564"/>
              <a:gd name="connsiteX4" fmla="*/ 167494 w 860886"/>
              <a:gd name="connsiteY4" fmla="*/ 1163782 h 5375564"/>
              <a:gd name="connsiteX5" fmla="*/ 112076 w 860886"/>
              <a:gd name="connsiteY5" fmla="*/ 1233054 h 5375564"/>
              <a:gd name="connsiteX6" fmla="*/ 84367 w 860886"/>
              <a:gd name="connsiteY6" fmla="*/ 1274618 h 5375564"/>
              <a:gd name="connsiteX7" fmla="*/ 42803 w 860886"/>
              <a:gd name="connsiteY7" fmla="*/ 1302327 h 5375564"/>
              <a:gd name="connsiteX8" fmla="*/ 1239 w 860886"/>
              <a:gd name="connsiteY8" fmla="*/ 1343891 h 5375564"/>
              <a:gd name="connsiteX9" fmla="*/ 70512 w 860886"/>
              <a:gd name="connsiteY9" fmla="*/ 1579418 h 5375564"/>
              <a:gd name="connsiteX10" fmla="*/ 112076 w 860886"/>
              <a:gd name="connsiteY10" fmla="*/ 1593273 h 5375564"/>
              <a:gd name="connsiteX11" fmla="*/ 139785 w 860886"/>
              <a:gd name="connsiteY11" fmla="*/ 1634836 h 5375564"/>
              <a:gd name="connsiteX12" fmla="*/ 209058 w 860886"/>
              <a:gd name="connsiteY12" fmla="*/ 1676400 h 5375564"/>
              <a:gd name="connsiteX13" fmla="*/ 167494 w 860886"/>
              <a:gd name="connsiteY13" fmla="*/ 2937164 h 5375564"/>
              <a:gd name="connsiteX14" fmla="*/ 153639 w 860886"/>
              <a:gd name="connsiteY14" fmla="*/ 2978727 h 5375564"/>
              <a:gd name="connsiteX15" fmla="*/ 181348 w 860886"/>
              <a:gd name="connsiteY15" fmla="*/ 3186545 h 5375564"/>
              <a:gd name="connsiteX16" fmla="*/ 236767 w 860886"/>
              <a:gd name="connsiteY16" fmla="*/ 3214254 h 5375564"/>
              <a:gd name="connsiteX17" fmla="*/ 347603 w 860886"/>
              <a:gd name="connsiteY17" fmla="*/ 3269673 h 5375564"/>
              <a:gd name="connsiteX18" fmla="*/ 430730 w 860886"/>
              <a:gd name="connsiteY18" fmla="*/ 3366654 h 5375564"/>
              <a:gd name="connsiteX19" fmla="*/ 444585 w 860886"/>
              <a:gd name="connsiteY19" fmla="*/ 3435927 h 5375564"/>
              <a:gd name="connsiteX20" fmla="*/ 389167 w 860886"/>
              <a:gd name="connsiteY20" fmla="*/ 3754582 h 5375564"/>
              <a:gd name="connsiteX21" fmla="*/ 167494 w 860886"/>
              <a:gd name="connsiteY21" fmla="*/ 3906982 h 5375564"/>
              <a:gd name="connsiteX22" fmla="*/ 70512 w 860886"/>
              <a:gd name="connsiteY22" fmla="*/ 3948545 h 5375564"/>
              <a:gd name="connsiteX23" fmla="*/ 500003 w 860886"/>
              <a:gd name="connsiteY23" fmla="*/ 4156364 h 5375564"/>
              <a:gd name="connsiteX24" fmla="*/ 777094 w 860886"/>
              <a:gd name="connsiteY24" fmla="*/ 4350327 h 5375564"/>
              <a:gd name="connsiteX25" fmla="*/ 846367 w 860886"/>
              <a:gd name="connsiteY25" fmla="*/ 4419600 h 5375564"/>
              <a:gd name="connsiteX26" fmla="*/ 860221 w 860886"/>
              <a:gd name="connsiteY26" fmla="*/ 4461164 h 5375564"/>
              <a:gd name="connsiteX27" fmla="*/ 763239 w 860886"/>
              <a:gd name="connsiteY27" fmla="*/ 4835236 h 5375564"/>
              <a:gd name="connsiteX28" fmla="*/ 610839 w 860886"/>
              <a:gd name="connsiteY28" fmla="*/ 4959927 h 5375564"/>
              <a:gd name="connsiteX29" fmla="*/ 624694 w 860886"/>
              <a:gd name="connsiteY29" fmla="*/ 5209309 h 5375564"/>
              <a:gd name="connsiteX30" fmla="*/ 666258 w 860886"/>
              <a:gd name="connsiteY30" fmla="*/ 5237018 h 5375564"/>
              <a:gd name="connsiteX31" fmla="*/ 707821 w 860886"/>
              <a:gd name="connsiteY31" fmla="*/ 5278582 h 5375564"/>
              <a:gd name="connsiteX32" fmla="*/ 790948 w 860886"/>
              <a:gd name="connsiteY32" fmla="*/ 5334000 h 5375564"/>
              <a:gd name="connsiteX33" fmla="*/ 818658 w 860886"/>
              <a:gd name="connsiteY33" fmla="*/ 5361709 h 5375564"/>
              <a:gd name="connsiteX34" fmla="*/ 860221 w 860886"/>
              <a:gd name="connsiteY34" fmla="*/ 5375564 h 53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0886" h="5375564">
                <a:moveTo>
                  <a:pt x="56658" y="0"/>
                </a:moveTo>
                <a:cubicBezTo>
                  <a:pt x="72076" y="77096"/>
                  <a:pt x="74348" y="94168"/>
                  <a:pt x="98221" y="180109"/>
                </a:cubicBezTo>
                <a:cubicBezTo>
                  <a:pt x="111126" y="226565"/>
                  <a:pt x="127250" y="272097"/>
                  <a:pt x="139785" y="318654"/>
                </a:cubicBezTo>
                <a:cubicBezTo>
                  <a:pt x="159586" y="392200"/>
                  <a:pt x="195203" y="540327"/>
                  <a:pt x="195203" y="540327"/>
                </a:cubicBezTo>
                <a:cubicBezTo>
                  <a:pt x="185967" y="748145"/>
                  <a:pt x="192279" y="957240"/>
                  <a:pt x="167494" y="1163782"/>
                </a:cubicBezTo>
                <a:cubicBezTo>
                  <a:pt x="163971" y="1193142"/>
                  <a:pt x="129818" y="1209398"/>
                  <a:pt x="112076" y="1233054"/>
                </a:cubicBezTo>
                <a:cubicBezTo>
                  <a:pt x="102085" y="1246375"/>
                  <a:pt x="96141" y="1262844"/>
                  <a:pt x="84367" y="1274618"/>
                </a:cubicBezTo>
                <a:cubicBezTo>
                  <a:pt x="72593" y="1286392"/>
                  <a:pt x="55595" y="1291667"/>
                  <a:pt x="42803" y="1302327"/>
                </a:cubicBezTo>
                <a:cubicBezTo>
                  <a:pt x="27751" y="1314870"/>
                  <a:pt x="15094" y="1330036"/>
                  <a:pt x="1239" y="1343891"/>
                </a:cubicBezTo>
                <a:cubicBezTo>
                  <a:pt x="12735" y="1504824"/>
                  <a:pt x="-35334" y="1518934"/>
                  <a:pt x="70512" y="1579418"/>
                </a:cubicBezTo>
                <a:cubicBezTo>
                  <a:pt x="83192" y="1586664"/>
                  <a:pt x="98221" y="1588655"/>
                  <a:pt x="112076" y="1593273"/>
                </a:cubicBezTo>
                <a:cubicBezTo>
                  <a:pt x="121312" y="1607127"/>
                  <a:pt x="127143" y="1624000"/>
                  <a:pt x="139785" y="1634836"/>
                </a:cubicBezTo>
                <a:cubicBezTo>
                  <a:pt x="160231" y="1652361"/>
                  <a:pt x="207888" y="1649497"/>
                  <a:pt x="209058" y="1676400"/>
                </a:cubicBezTo>
                <a:cubicBezTo>
                  <a:pt x="260396" y="2857174"/>
                  <a:pt x="483773" y="2620873"/>
                  <a:pt x="167494" y="2937164"/>
                </a:cubicBezTo>
                <a:cubicBezTo>
                  <a:pt x="162876" y="2951018"/>
                  <a:pt x="157181" y="2964559"/>
                  <a:pt x="153639" y="2978727"/>
                </a:cubicBezTo>
                <a:cubicBezTo>
                  <a:pt x="132938" y="3061532"/>
                  <a:pt x="127679" y="3094541"/>
                  <a:pt x="181348" y="3186545"/>
                </a:cubicBezTo>
                <a:cubicBezTo>
                  <a:pt x="191755" y="3204385"/>
                  <a:pt x="218835" y="3204007"/>
                  <a:pt x="236767" y="3214254"/>
                </a:cubicBezTo>
                <a:cubicBezTo>
                  <a:pt x="333616" y="3269597"/>
                  <a:pt x="211202" y="3215113"/>
                  <a:pt x="347603" y="3269673"/>
                </a:cubicBezTo>
                <a:cubicBezTo>
                  <a:pt x="372318" y="3294387"/>
                  <a:pt x="416510" y="3334660"/>
                  <a:pt x="430730" y="3366654"/>
                </a:cubicBezTo>
                <a:cubicBezTo>
                  <a:pt x="440294" y="3388173"/>
                  <a:pt x="439967" y="3412836"/>
                  <a:pt x="444585" y="3435927"/>
                </a:cubicBezTo>
                <a:cubicBezTo>
                  <a:pt x="426112" y="3542145"/>
                  <a:pt x="434926" y="3656962"/>
                  <a:pt x="389167" y="3754582"/>
                </a:cubicBezTo>
                <a:cubicBezTo>
                  <a:pt x="334688" y="3870803"/>
                  <a:pt x="253314" y="3864073"/>
                  <a:pt x="167494" y="3906982"/>
                </a:cubicBezTo>
                <a:cubicBezTo>
                  <a:pt x="71817" y="3954820"/>
                  <a:pt x="185847" y="3919712"/>
                  <a:pt x="70512" y="3948545"/>
                </a:cubicBezTo>
                <a:cubicBezTo>
                  <a:pt x="229172" y="4012010"/>
                  <a:pt x="344465" y="4052673"/>
                  <a:pt x="500003" y="4156364"/>
                </a:cubicBezTo>
                <a:cubicBezTo>
                  <a:pt x="570389" y="4203288"/>
                  <a:pt x="700362" y="4281268"/>
                  <a:pt x="777094" y="4350327"/>
                </a:cubicBezTo>
                <a:cubicBezTo>
                  <a:pt x="801367" y="4372172"/>
                  <a:pt x="823276" y="4396509"/>
                  <a:pt x="846367" y="4419600"/>
                </a:cubicBezTo>
                <a:cubicBezTo>
                  <a:pt x="850985" y="4433455"/>
                  <a:pt x="860221" y="4446560"/>
                  <a:pt x="860221" y="4461164"/>
                </a:cubicBezTo>
                <a:cubicBezTo>
                  <a:pt x="860221" y="4613127"/>
                  <a:pt x="875177" y="4723297"/>
                  <a:pt x="763239" y="4835236"/>
                </a:cubicBezTo>
                <a:cubicBezTo>
                  <a:pt x="642076" y="4956400"/>
                  <a:pt x="701971" y="4929551"/>
                  <a:pt x="610839" y="4959927"/>
                </a:cubicBezTo>
                <a:cubicBezTo>
                  <a:pt x="585823" y="5059994"/>
                  <a:pt x="578247" y="5060679"/>
                  <a:pt x="624694" y="5209309"/>
                </a:cubicBezTo>
                <a:cubicBezTo>
                  <a:pt x="629661" y="5225202"/>
                  <a:pt x="653466" y="5226358"/>
                  <a:pt x="666258" y="5237018"/>
                </a:cubicBezTo>
                <a:cubicBezTo>
                  <a:pt x="681310" y="5249561"/>
                  <a:pt x="692355" y="5266553"/>
                  <a:pt x="707821" y="5278582"/>
                </a:cubicBezTo>
                <a:cubicBezTo>
                  <a:pt x="734108" y="5299028"/>
                  <a:pt x="767399" y="5310452"/>
                  <a:pt x="790948" y="5334000"/>
                </a:cubicBezTo>
                <a:cubicBezTo>
                  <a:pt x="800185" y="5343236"/>
                  <a:pt x="807457" y="5354988"/>
                  <a:pt x="818658" y="5361709"/>
                </a:cubicBezTo>
                <a:cubicBezTo>
                  <a:pt x="831181" y="5369223"/>
                  <a:pt x="860221" y="5375564"/>
                  <a:pt x="860221" y="5375564"/>
                </a:cubicBezTo>
              </a:path>
            </a:pathLst>
          </a:custGeom>
          <a:noFill/>
          <a:ln w="5715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rot="20022287">
            <a:off x="3774485" y="1326089"/>
            <a:ext cx="2545890" cy="369332"/>
          </a:xfrm>
          <a:prstGeom prst="rect">
            <a:avLst/>
          </a:prstGeom>
          <a:blipFill>
            <a:blip r:embed="rId7"/>
            <a:tile tx="0" ty="0" sx="100000" sy="100000" flip="none" algn="tl"/>
          </a:blipFill>
        </p:spPr>
        <p:txBody>
          <a:bodyPr wrap="none" rtlCol="0">
            <a:spAutoFit/>
          </a:bodyPr>
          <a:lstStyle/>
          <a:p>
            <a:r>
              <a:rPr lang="en-GB" b="1" dirty="0" smtClean="0">
                <a:latin typeface="Georgia" pitchFamily="18" charset="0"/>
              </a:rPr>
              <a:t>Revenue generating</a:t>
            </a:r>
            <a:endParaRPr lang="en-GB" b="1" dirty="0">
              <a:latin typeface="Georgia" pitchFamily="18" charset="0"/>
            </a:endParaRPr>
          </a:p>
        </p:txBody>
      </p:sp>
      <p:sp>
        <p:nvSpPr>
          <p:cNvPr id="13" name="TextBox 12"/>
          <p:cNvSpPr txBox="1"/>
          <p:nvPr/>
        </p:nvSpPr>
        <p:spPr>
          <a:xfrm>
            <a:off x="3543183" y="2565658"/>
            <a:ext cx="3474028" cy="369332"/>
          </a:xfrm>
          <a:prstGeom prst="rect">
            <a:avLst/>
          </a:prstGeom>
          <a:blipFill>
            <a:blip r:embed="rId8"/>
            <a:tile tx="0" ty="0" sx="100000" sy="100000" flip="none" algn="tl"/>
          </a:blipFill>
        </p:spPr>
        <p:txBody>
          <a:bodyPr wrap="none" rtlCol="0">
            <a:spAutoFit/>
          </a:bodyPr>
          <a:lstStyle/>
          <a:p>
            <a:r>
              <a:rPr lang="en-GB" b="1" dirty="0" smtClean="0">
                <a:latin typeface="Georgia" pitchFamily="18" charset="0"/>
              </a:rPr>
              <a:t>Transport for 2 days a week</a:t>
            </a:r>
            <a:endParaRPr lang="en-GB" b="1" dirty="0">
              <a:latin typeface="Georgia" pitchFamily="18" charset="0"/>
            </a:endParaRPr>
          </a:p>
        </p:txBody>
      </p:sp>
      <p:sp>
        <p:nvSpPr>
          <p:cNvPr id="14" name="TextBox 13"/>
          <p:cNvSpPr txBox="1"/>
          <p:nvPr/>
        </p:nvSpPr>
        <p:spPr>
          <a:xfrm>
            <a:off x="6523182" y="679759"/>
            <a:ext cx="2346437" cy="830997"/>
          </a:xfrm>
          <a:prstGeom prst="rect">
            <a:avLst/>
          </a:prstGeom>
          <a:blipFill>
            <a:blip r:embed="rId9"/>
            <a:tile tx="0" ty="0" sx="100000" sy="100000" flip="none" algn="tl"/>
          </a:blipFill>
        </p:spPr>
        <p:txBody>
          <a:bodyPr wrap="square" rtlCol="0">
            <a:spAutoFit/>
          </a:bodyPr>
          <a:lstStyle/>
          <a:p>
            <a:r>
              <a:rPr lang="en-GB" sz="1600" b="1" dirty="0" smtClean="0">
                <a:latin typeface="Georgia" pitchFamily="18" charset="0"/>
              </a:rPr>
              <a:t>Garbage collection from households and organizations</a:t>
            </a:r>
            <a:endParaRPr lang="en-GB" sz="1600" b="1" dirty="0">
              <a:latin typeface="Georgia" pitchFamily="18" charset="0"/>
            </a:endParaRPr>
          </a:p>
        </p:txBody>
      </p:sp>
      <p:sp>
        <p:nvSpPr>
          <p:cNvPr id="15" name="TextBox 14"/>
          <p:cNvSpPr txBox="1"/>
          <p:nvPr/>
        </p:nvSpPr>
        <p:spPr>
          <a:xfrm>
            <a:off x="7148078" y="5269985"/>
            <a:ext cx="1966480" cy="954107"/>
          </a:xfrm>
          <a:prstGeom prst="rect">
            <a:avLst/>
          </a:prstGeom>
          <a:blipFill>
            <a:blip r:embed="rId10"/>
            <a:tile tx="0" ty="0" sx="100000" sy="100000" flip="none" algn="tl"/>
          </a:blipFill>
        </p:spPr>
        <p:txBody>
          <a:bodyPr wrap="square" rtlCol="0">
            <a:spAutoFit/>
          </a:bodyPr>
          <a:lstStyle/>
          <a:p>
            <a:r>
              <a:rPr lang="en-GB" sz="1400" b="1" dirty="0" smtClean="0">
                <a:latin typeface="Georgia" pitchFamily="18" charset="0"/>
              </a:rPr>
              <a:t>Selling the non-biodegradable waste to distributors</a:t>
            </a:r>
            <a:endParaRPr lang="en-GB" sz="1400" b="1" dirty="0">
              <a:latin typeface="Georgia" pitchFamily="18" charset="0"/>
            </a:endParaRPr>
          </a:p>
        </p:txBody>
      </p:sp>
      <p:sp>
        <p:nvSpPr>
          <p:cNvPr id="16" name="TextBox 15"/>
          <p:cNvSpPr txBox="1"/>
          <p:nvPr/>
        </p:nvSpPr>
        <p:spPr>
          <a:xfrm rot="1232495">
            <a:off x="561745" y="1195809"/>
            <a:ext cx="3136533" cy="923330"/>
          </a:xfrm>
          <a:prstGeom prst="rect">
            <a:avLst/>
          </a:prstGeom>
          <a:blipFill>
            <a:blip r:embed="rId7"/>
            <a:tile tx="0" ty="0" sx="100000" sy="100000" flip="none" algn="tl"/>
          </a:blipFill>
        </p:spPr>
        <p:txBody>
          <a:bodyPr wrap="square" rtlCol="0">
            <a:spAutoFit/>
          </a:bodyPr>
          <a:lstStyle/>
          <a:p>
            <a:r>
              <a:rPr lang="en-GB" b="1" dirty="0" smtClean="0">
                <a:latin typeface="Georgia" pitchFamily="18" charset="0"/>
              </a:rPr>
              <a:t>Social impact creating but not revenue generating</a:t>
            </a:r>
            <a:endParaRPr lang="en-GB" b="1" dirty="0">
              <a:latin typeface="Georgia" pitchFamily="18" charset="0"/>
            </a:endParaRPr>
          </a:p>
        </p:txBody>
      </p:sp>
      <p:sp>
        <p:nvSpPr>
          <p:cNvPr id="17" name="Freeform 16"/>
          <p:cNvSpPr/>
          <p:nvPr/>
        </p:nvSpPr>
        <p:spPr>
          <a:xfrm>
            <a:off x="3197585" y="1095257"/>
            <a:ext cx="860886" cy="5375564"/>
          </a:xfrm>
          <a:custGeom>
            <a:avLst/>
            <a:gdLst>
              <a:gd name="connsiteX0" fmla="*/ 56658 w 860886"/>
              <a:gd name="connsiteY0" fmla="*/ 0 h 5375564"/>
              <a:gd name="connsiteX1" fmla="*/ 98221 w 860886"/>
              <a:gd name="connsiteY1" fmla="*/ 180109 h 5375564"/>
              <a:gd name="connsiteX2" fmla="*/ 139785 w 860886"/>
              <a:gd name="connsiteY2" fmla="*/ 318654 h 5375564"/>
              <a:gd name="connsiteX3" fmla="*/ 195203 w 860886"/>
              <a:gd name="connsiteY3" fmla="*/ 540327 h 5375564"/>
              <a:gd name="connsiteX4" fmla="*/ 167494 w 860886"/>
              <a:gd name="connsiteY4" fmla="*/ 1163782 h 5375564"/>
              <a:gd name="connsiteX5" fmla="*/ 112076 w 860886"/>
              <a:gd name="connsiteY5" fmla="*/ 1233054 h 5375564"/>
              <a:gd name="connsiteX6" fmla="*/ 84367 w 860886"/>
              <a:gd name="connsiteY6" fmla="*/ 1274618 h 5375564"/>
              <a:gd name="connsiteX7" fmla="*/ 42803 w 860886"/>
              <a:gd name="connsiteY7" fmla="*/ 1302327 h 5375564"/>
              <a:gd name="connsiteX8" fmla="*/ 1239 w 860886"/>
              <a:gd name="connsiteY8" fmla="*/ 1343891 h 5375564"/>
              <a:gd name="connsiteX9" fmla="*/ 70512 w 860886"/>
              <a:gd name="connsiteY9" fmla="*/ 1579418 h 5375564"/>
              <a:gd name="connsiteX10" fmla="*/ 112076 w 860886"/>
              <a:gd name="connsiteY10" fmla="*/ 1593273 h 5375564"/>
              <a:gd name="connsiteX11" fmla="*/ 139785 w 860886"/>
              <a:gd name="connsiteY11" fmla="*/ 1634836 h 5375564"/>
              <a:gd name="connsiteX12" fmla="*/ 209058 w 860886"/>
              <a:gd name="connsiteY12" fmla="*/ 1676400 h 5375564"/>
              <a:gd name="connsiteX13" fmla="*/ 167494 w 860886"/>
              <a:gd name="connsiteY13" fmla="*/ 2937164 h 5375564"/>
              <a:gd name="connsiteX14" fmla="*/ 153639 w 860886"/>
              <a:gd name="connsiteY14" fmla="*/ 2978727 h 5375564"/>
              <a:gd name="connsiteX15" fmla="*/ 181348 w 860886"/>
              <a:gd name="connsiteY15" fmla="*/ 3186545 h 5375564"/>
              <a:gd name="connsiteX16" fmla="*/ 236767 w 860886"/>
              <a:gd name="connsiteY16" fmla="*/ 3214254 h 5375564"/>
              <a:gd name="connsiteX17" fmla="*/ 347603 w 860886"/>
              <a:gd name="connsiteY17" fmla="*/ 3269673 h 5375564"/>
              <a:gd name="connsiteX18" fmla="*/ 430730 w 860886"/>
              <a:gd name="connsiteY18" fmla="*/ 3366654 h 5375564"/>
              <a:gd name="connsiteX19" fmla="*/ 444585 w 860886"/>
              <a:gd name="connsiteY19" fmla="*/ 3435927 h 5375564"/>
              <a:gd name="connsiteX20" fmla="*/ 389167 w 860886"/>
              <a:gd name="connsiteY20" fmla="*/ 3754582 h 5375564"/>
              <a:gd name="connsiteX21" fmla="*/ 167494 w 860886"/>
              <a:gd name="connsiteY21" fmla="*/ 3906982 h 5375564"/>
              <a:gd name="connsiteX22" fmla="*/ 70512 w 860886"/>
              <a:gd name="connsiteY22" fmla="*/ 3948545 h 5375564"/>
              <a:gd name="connsiteX23" fmla="*/ 500003 w 860886"/>
              <a:gd name="connsiteY23" fmla="*/ 4156364 h 5375564"/>
              <a:gd name="connsiteX24" fmla="*/ 777094 w 860886"/>
              <a:gd name="connsiteY24" fmla="*/ 4350327 h 5375564"/>
              <a:gd name="connsiteX25" fmla="*/ 846367 w 860886"/>
              <a:gd name="connsiteY25" fmla="*/ 4419600 h 5375564"/>
              <a:gd name="connsiteX26" fmla="*/ 860221 w 860886"/>
              <a:gd name="connsiteY26" fmla="*/ 4461164 h 5375564"/>
              <a:gd name="connsiteX27" fmla="*/ 763239 w 860886"/>
              <a:gd name="connsiteY27" fmla="*/ 4835236 h 5375564"/>
              <a:gd name="connsiteX28" fmla="*/ 610839 w 860886"/>
              <a:gd name="connsiteY28" fmla="*/ 4959927 h 5375564"/>
              <a:gd name="connsiteX29" fmla="*/ 624694 w 860886"/>
              <a:gd name="connsiteY29" fmla="*/ 5209309 h 5375564"/>
              <a:gd name="connsiteX30" fmla="*/ 666258 w 860886"/>
              <a:gd name="connsiteY30" fmla="*/ 5237018 h 5375564"/>
              <a:gd name="connsiteX31" fmla="*/ 707821 w 860886"/>
              <a:gd name="connsiteY31" fmla="*/ 5278582 h 5375564"/>
              <a:gd name="connsiteX32" fmla="*/ 790948 w 860886"/>
              <a:gd name="connsiteY32" fmla="*/ 5334000 h 5375564"/>
              <a:gd name="connsiteX33" fmla="*/ 818658 w 860886"/>
              <a:gd name="connsiteY33" fmla="*/ 5361709 h 5375564"/>
              <a:gd name="connsiteX34" fmla="*/ 860221 w 860886"/>
              <a:gd name="connsiteY34" fmla="*/ 5375564 h 53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0886" h="5375564">
                <a:moveTo>
                  <a:pt x="56658" y="0"/>
                </a:moveTo>
                <a:cubicBezTo>
                  <a:pt x="72076" y="77096"/>
                  <a:pt x="74348" y="94168"/>
                  <a:pt x="98221" y="180109"/>
                </a:cubicBezTo>
                <a:cubicBezTo>
                  <a:pt x="111126" y="226565"/>
                  <a:pt x="127250" y="272097"/>
                  <a:pt x="139785" y="318654"/>
                </a:cubicBezTo>
                <a:cubicBezTo>
                  <a:pt x="159586" y="392200"/>
                  <a:pt x="195203" y="540327"/>
                  <a:pt x="195203" y="540327"/>
                </a:cubicBezTo>
                <a:cubicBezTo>
                  <a:pt x="185967" y="748145"/>
                  <a:pt x="192279" y="957240"/>
                  <a:pt x="167494" y="1163782"/>
                </a:cubicBezTo>
                <a:cubicBezTo>
                  <a:pt x="163971" y="1193142"/>
                  <a:pt x="129818" y="1209398"/>
                  <a:pt x="112076" y="1233054"/>
                </a:cubicBezTo>
                <a:cubicBezTo>
                  <a:pt x="102085" y="1246375"/>
                  <a:pt x="96141" y="1262844"/>
                  <a:pt x="84367" y="1274618"/>
                </a:cubicBezTo>
                <a:cubicBezTo>
                  <a:pt x="72593" y="1286392"/>
                  <a:pt x="55595" y="1291667"/>
                  <a:pt x="42803" y="1302327"/>
                </a:cubicBezTo>
                <a:cubicBezTo>
                  <a:pt x="27751" y="1314870"/>
                  <a:pt x="15094" y="1330036"/>
                  <a:pt x="1239" y="1343891"/>
                </a:cubicBezTo>
                <a:cubicBezTo>
                  <a:pt x="12735" y="1504824"/>
                  <a:pt x="-35334" y="1518934"/>
                  <a:pt x="70512" y="1579418"/>
                </a:cubicBezTo>
                <a:cubicBezTo>
                  <a:pt x="83192" y="1586664"/>
                  <a:pt x="98221" y="1588655"/>
                  <a:pt x="112076" y="1593273"/>
                </a:cubicBezTo>
                <a:cubicBezTo>
                  <a:pt x="121312" y="1607127"/>
                  <a:pt x="127143" y="1624000"/>
                  <a:pt x="139785" y="1634836"/>
                </a:cubicBezTo>
                <a:cubicBezTo>
                  <a:pt x="160231" y="1652361"/>
                  <a:pt x="207888" y="1649497"/>
                  <a:pt x="209058" y="1676400"/>
                </a:cubicBezTo>
                <a:cubicBezTo>
                  <a:pt x="260396" y="2857174"/>
                  <a:pt x="483773" y="2620873"/>
                  <a:pt x="167494" y="2937164"/>
                </a:cubicBezTo>
                <a:cubicBezTo>
                  <a:pt x="162876" y="2951018"/>
                  <a:pt x="157181" y="2964559"/>
                  <a:pt x="153639" y="2978727"/>
                </a:cubicBezTo>
                <a:cubicBezTo>
                  <a:pt x="132938" y="3061532"/>
                  <a:pt x="127679" y="3094541"/>
                  <a:pt x="181348" y="3186545"/>
                </a:cubicBezTo>
                <a:cubicBezTo>
                  <a:pt x="191755" y="3204385"/>
                  <a:pt x="218835" y="3204007"/>
                  <a:pt x="236767" y="3214254"/>
                </a:cubicBezTo>
                <a:cubicBezTo>
                  <a:pt x="333616" y="3269597"/>
                  <a:pt x="211202" y="3215113"/>
                  <a:pt x="347603" y="3269673"/>
                </a:cubicBezTo>
                <a:cubicBezTo>
                  <a:pt x="372318" y="3294387"/>
                  <a:pt x="416510" y="3334660"/>
                  <a:pt x="430730" y="3366654"/>
                </a:cubicBezTo>
                <a:cubicBezTo>
                  <a:pt x="440294" y="3388173"/>
                  <a:pt x="439967" y="3412836"/>
                  <a:pt x="444585" y="3435927"/>
                </a:cubicBezTo>
                <a:cubicBezTo>
                  <a:pt x="426112" y="3542145"/>
                  <a:pt x="434926" y="3656962"/>
                  <a:pt x="389167" y="3754582"/>
                </a:cubicBezTo>
                <a:cubicBezTo>
                  <a:pt x="334688" y="3870803"/>
                  <a:pt x="253314" y="3864073"/>
                  <a:pt x="167494" y="3906982"/>
                </a:cubicBezTo>
                <a:cubicBezTo>
                  <a:pt x="71817" y="3954820"/>
                  <a:pt x="185847" y="3919712"/>
                  <a:pt x="70512" y="3948545"/>
                </a:cubicBezTo>
                <a:cubicBezTo>
                  <a:pt x="229172" y="4012010"/>
                  <a:pt x="344465" y="4052673"/>
                  <a:pt x="500003" y="4156364"/>
                </a:cubicBezTo>
                <a:cubicBezTo>
                  <a:pt x="570389" y="4203288"/>
                  <a:pt x="700362" y="4281268"/>
                  <a:pt x="777094" y="4350327"/>
                </a:cubicBezTo>
                <a:cubicBezTo>
                  <a:pt x="801367" y="4372172"/>
                  <a:pt x="823276" y="4396509"/>
                  <a:pt x="846367" y="4419600"/>
                </a:cubicBezTo>
                <a:cubicBezTo>
                  <a:pt x="850985" y="4433455"/>
                  <a:pt x="860221" y="4446560"/>
                  <a:pt x="860221" y="4461164"/>
                </a:cubicBezTo>
                <a:cubicBezTo>
                  <a:pt x="860221" y="4613127"/>
                  <a:pt x="875177" y="4723297"/>
                  <a:pt x="763239" y="4835236"/>
                </a:cubicBezTo>
                <a:cubicBezTo>
                  <a:pt x="642076" y="4956400"/>
                  <a:pt x="701971" y="4929551"/>
                  <a:pt x="610839" y="4959927"/>
                </a:cubicBezTo>
                <a:cubicBezTo>
                  <a:pt x="585823" y="5059994"/>
                  <a:pt x="578247" y="5060679"/>
                  <a:pt x="624694" y="5209309"/>
                </a:cubicBezTo>
                <a:cubicBezTo>
                  <a:pt x="629661" y="5225202"/>
                  <a:pt x="653466" y="5226358"/>
                  <a:pt x="666258" y="5237018"/>
                </a:cubicBezTo>
                <a:cubicBezTo>
                  <a:pt x="681310" y="5249561"/>
                  <a:pt x="692355" y="5266553"/>
                  <a:pt x="707821" y="5278582"/>
                </a:cubicBezTo>
                <a:cubicBezTo>
                  <a:pt x="734108" y="5299028"/>
                  <a:pt x="767399" y="5310452"/>
                  <a:pt x="790948" y="5334000"/>
                </a:cubicBezTo>
                <a:cubicBezTo>
                  <a:pt x="800185" y="5343236"/>
                  <a:pt x="807457" y="5354988"/>
                  <a:pt x="818658" y="5361709"/>
                </a:cubicBezTo>
                <a:cubicBezTo>
                  <a:pt x="831181" y="5369223"/>
                  <a:pt x="860221" y="5375564"/>
                  <a:pt x="860221" y="5375564"/>
                </a:cubicBezTo>
              </a:path>
            </a:pathLst>
          </a:custGeom>
          <a:noFill/>
          <a:ln w="5715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C:\Users\Shyaka\Documents\FIN-tsunami-Apr2013\Photos\2012\Photo022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919" y="1999913"/>
            <a:ext cx="1536014" cy="25533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80120" y="2546734"/>
            <a:ext cx="1617465" cy="156966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8900000" scaled="1"/>
            <a:tileRect/>
          </a:gradFill>
        </p:spPr>
        <p:txBody>
          <a:bodyPr wrap="square" rtlCol="0">
            <a:spAutoFit/>
          </a:bodyPr>
          <a:lstStyle/>
          <a:p>
            <a:r>
              <a:rPr lang="en-GB" sz="1600" b="1" dirty="0" smtClean="0">
                <a:latin typeface="Georgia" pitchFamily="18" charset="0"/>
              </a:rPr>
              <a:t>Presently offering free labour for toilet construction and repair</a:t>
            </a:r>
            <a:endParaRPr lang="en-GB" sz="1600" b="1" dirty="0">
              <a:latin typeface="Georgia" pitchFamily="18" charset="0"/>
            </a:endParaRPr>
          </a:p>
        </p:txBody>
      </p:sp>
      <p:pic>
        <p:nvPicPr>
          <p:cNvPr id="1027" name="Picture 3" descr="C:\Users\Shyaka\Documents\FIN-tsunami-Apr2013\Photos\2012\st school copost yard  with shanmugavel3-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8943" y="4346783"/>
            <a:ext cx="1644240" cy="21923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81478" y="5019331"/>
            <a:ext cx="1617465" cy="1569660"/>
          </a:xfrm>
          <a:prstGeom prst="rect">
            <a:avLst/>
          </a:prstGeom>
          <a:gradFill flip="none" rotWithShape="1">
            <a:gsLst>
              <a:gs pos="0">
                <a:srgbClr val="00FF00">
                  <a:tint val="66000"/>
                  <a:satMod val="160000"/>
                </a:srgbClr>
              </a:gs>
              <a:gs pos="50000">
                <a:srgbClr val="00FF00">
                  <a:tint val="44500"/>
                  <a:satMod val="160000"/>
                </a:srgbClr>
              </a:gs>
              <a:gs pos="100000">
                <a:srgbClr val="00FF00">
                  <a:tint val="23500"/>
                  <a:satMod val="160000"/>
                </a:srgbClr>
              </a:gs>
            </a:gsLst>
            <a:lin ang="18900000" scaled="1"/>
            <a:tileRect/>
          </a:gradFill>
        </p:spPr>
        <p:txBody>
          <a:bodyPr wrap="square" rtlCol="0">
            <a:spAutoFit/>
          </a:bodyPr>
          <a:lstStyle/>
          <a:p>
            <a:r>
              <a:rPr lang="en-GB" sz="1600" b="1" dirty="0" smtClean="0">
                <a:latin typeface="Georgia" pitchFamily="18" charset="0"/>
              </a:rPr>
              <a:t>Cleaning up public spaces – first target: the bus stop outside the office.</a:t>
            </a:r>
            <a:endParaRPr lang="en-GB" sz="1600" b="1" dirty="0">
              <a:latin typeface="Georgia" pitchFamily="18" charset="0"/>
            </a:endParaRPr>
          </a:p>
        </p:txBody>
      </p:sp>
    </p:spTree>
    <p:extLst>
      <p:ext uri="{BB962C8B-B14F-4D97-AF65-F5344CB8AC3E}">
        <p14:creationId xmlns:p14="http://schemas.microsoft.com/office/powerpoint/2010/main" val="2371994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en-GB" sz="3200" dirty="0" smtClean="0"/>
              <a:t>Our team.</a:t>
            </a:r>
            <a:endParaRPr lang="en-GB" sz="3200" dirty="0"/>
          </a:p>
        </p:txBody>
      </p:sp>
      <p:sp>
        <p:nvSpPr>
          <p:cNvPr id="4" name="Slide Number Placeholder 3"/>
          <p:cNvSpPr>
            <a:spLocks noGrp="1"/>
          </p:cNvSpPr>
          <p:nvPr>
            <p:ph type="sldNum" sz="quarter" idx="12"/>
          </p:nvPr>
        </p:nvSpPr>
        <p:spPr/>
        <p:txBody>
          <a:bodyPr/>
          <a:lstStyle/>
          <a:p>
            <a:fld id="{84EBCB00-DEE3-41B3-9EE3-2FB0BBE93007}" type="slidenum">
              <a:rPr lang="en-GB" smtClean="0"/>
              <a:t>32</a:t>
            </a:fld>
            <a:endParaRPr lang="en-GB"/>
          </a:p>
        </p:txBody>
      </p:sp>
      <p:sp>
        <p:nvSpPr>
          <p:cNvPr id="3" name="TextBox 2"/>
          <p:cNvSpPr txBox="1"/>
          <p:nvPr/>
        </p:nvSpPr>
        <p:spPr>
          <a:xfrm>
            <a:off x="5312650" y="1401761"/>
            <a:ext cx="3719053" cy="655639"/>
          </a:xfrm>
          <a:prstGeom prst="rect">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0" scaled="1"/>
            <a:tileRect/>
          </a:gradFill>
          <a:ln>
            <a:solidFill>
              <a:schemeClr val="bg1"/>
            </a:solidFill>
          </a:ln>
          <a:effectLst>
            <a:glow rad="139700">
              <a:srgbClr val="00FF00">
                <a:alpha val="40000"/>
              </a:srgbClr>
            </a:glow>
            <a:outerShdw blurRad="190500" dist="228600" dir="2700000" algn="ctr">
              <a:srgbClr val="000000">
                <a:alpha val="30000"/>
              </a:srgbClr>
            </a:outerShdw>
            <a:softEdge rad="31750"/>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lvl1pPr algn="ctr">
              <a:spcBef>
                <a:spcPct val="0"/>
              </a:spcBef>
              <a:buNone/>
              <a:defRPr sz="3200">
                <a:latin typeface="+mj-lt"/>
                <a:ea typeface="+mj-ea"/>
                <a:cs typeface="+mj-cs"/>
              </a:defRPr>
            </a:lvl1pPr>
          </a:lstStyle>
          <a:p>
            <a:r>
              <a:rPr lang="en-GB" sz="2000" dirty="0"/>
              <a:t>We are a core team of six people.  </a:t>
            </a:r>
          </a:p>
        </p:txBody>
      </p:sp>
      <p:pic>
        <p:nvPicPr>
          <p:cNvPr id="4100" name="Picture 4" descr="C:\Users\Shyama\Desktop\Shyam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2473" y="4036219"/>
            <a:ext cx="3906780" cy="25943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040" y="4981858"/>
            <a:ext cx="5023431" cy="923330"/>
          </a:xfrm>
          <a:prstGeom prst="rect">
            <a:avLst/>
          </a:prstGeom>
          <a:noFill/>
        </p:spPr>
        <p:txBody>
          <a:bodyPr wrap="square" rtlCol="0">
            <a:spAutoFit/>
          </a:bodyPr>
          <a:lstStyle/>
          <a:p>
            <a:r>
              <a:rPr lang="en-GB" b="1" dirty="0" smtClean="0"/>
              <a:t>Above - left to right in </a:t>
            </a:r>
            <a:r>
              <a:rPr lang="en-GB" b="1" dirty="0" err="1" smtClean="0"/>
              <a:t>Kameshwaram</a:t>
            </a:r>
            <a:r>
              <a:rPr lang="en-GB" b="1" dirty="0" smtClean="0"/>
              <a:t> </a:t>
            </a:r>
            <a:r>
              <a:rPr lang="en-GB" dirty="0" smtClean="0"/>
              <a:t>: Paranjothi, </a:t>
            </a:r>
            <a:r>
              <a:rPr lang="en-GB" dirty="0" err="1" smtClean="0"/>
              <a:t>Karunanidhi</a:t>
            </a:r>
            <a:r>
              <a:rPr lang="en-GB" dirty="0" smtClean="0"/>
              <a:t>, </a:t>
            </a:r>
            <a:r>
              <a:rPr lang="en-GB" dirty="0" err="1" smtClean="0"/>
              <a:t>Vijayakumar</a:t>
            </a:r>
            <a:r>
              <a:rPr lang="en-GB" dirty="0" smtClean="0"/>
              <a:t>, </a:t>
            </a:r>
            <a:r>
              <a:rPr lang="en-GB" dirty="0" err="1" smtClean="0"/>
              <a:t>Selvakumar</a:t>
            </a:r>
            <a:r>
              <a:rPr lang="en-GB" dirty="0" smtClean="0"/>
              <a:t> and </a:t>
            </a:r>
            <a:r>
              <a:rPr lang="en-GB" dirty="0" err="1" smtClean="0"/>
              <a:t>Kanagarajan</a:t>
            </a:r>
            <a:r>
              <a:rPr lang="en-GB" dirty="0" smtClean="0"/>
              <a:t>.</a:t>
            </a:r>
            <a:endParaRPr lang="en-GB" dirty="0"/>
          </a:p>
        </p:txBody>
      </p:sp>
      <p:sp>
        <p:nvSpPr>
          <p:cNvPr id="12" name="TextBox 11"/>
          <p:cNvSpPr txBox="1"/>
          <p:nvPr/>
        </p:nvSpPr>
        <p:spPr>
          <a:xfrm>
            <a:off x="5251971" y="2895600"/>
            <a:ext cx="3840412" cy="1200329"/>
          </a:xfrm>
          <a:prstGeom prst="rect">
            <a:avLst/>
          </a:prstGeom>
          <a:noFill/>
        </p:spPr>
        <p:txBody>
          <a:bodyPr wrap="square" rtlCol="0">
            <a:spAutoFit/>
          </a:bodyPr>
          <a:lstStyle/>
          <a:p>
            <a:pPr algn="ctr"/>
            <a:r>
              <a:rPr lang="en-GB" b="1" dirty="0" smtClean="0"/>
              <a:t>Below</a:t>
            </a:r>
            <a:r>
              <a:rPr lang="en-GB" dirty="0" smtClean="0"/>
              <a:t>: </a:t>
            </a:r>
          </a:p>
          <a:p>
            <a:pPr algn="ctr"/>
            <a:r>
              <a:rPr lang="en-GB" dirty="0" smtClean="0"/>
              <a:t>Shyama V. Ramani, Professor, who splits her time between Paris, London, and India.</a:t>
            </a:r>
            <a:endParaRPr lang="en-GB" dirty="0"/>
          </a:p>
        </p:txBody>
      </p:sp>
      <p:pic>
        <p:nvPicPr>
          <p:cNvPr id="4101" name="Picture 5" descr="C:\Users\Shyama\Desktop\2013\DSC00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05" y="1214482"/>
            <a:ext cx="5023167" cy="376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197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t>33</a:t>
            </a:fld>
            <a:endParaRPr lang="en-GB"/>
          </a:p>
        </p:txBody>
      </p:sp>
      <p:sp>
        <p:nvSpPr>
          <p:cNvPr id="4" name="Title 1"/>
          <p:cNvSpPr txBox="1">
            <a:spLocks/>
          </p:cNvSpPr>
          <p:nvPr/>
        </p:nvSpPr>
        <p:spPr>
          <a:xfrm>
            <a:off x="457200" y="274638"/>
            <a:ext cx="8229600" cy="487362"/>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92500" lnSpcReduction="20000"/>
          </a:bodyPr>
          <a:lstStyle>
            <a:lvl1pPr algn="ctr">
              <a:spcBef>
                <a:spcPct val="0"/>
              </a:spcBef>
              <a:buNone/>
              <a:defRPr sz="3200">
                <a:latin typeface="+mj-lt"/>
                <a:ea typeface="+mj-ea"/>
                <a:cs typeface="+mj-cs"/>
              </a:defRPr>
            </a:lvl1pPr>
          </a:lstStyle>
          <a:p>
            <a:r>
              <a:rPr lang="en-GB" dirty="0" smtClean="0"/>
              <a:t>Our office.</a:t>
            </a:r>
          </a:p>
        </p:txBody>
      </p:sp>
      <p:pic>
        <p:nvPicPr>
          <p:cNvPr id="4100" name="Picture 4" descr="F:\Shyama\FIN-tsunami-Apr2013\2013\DSC003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2042815"/>
            <a:ext cx="3899693" cy="292477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97" y="4643578"/>
            <a:ext cx="3092203" cy="186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C:\Users\Shyama\Desktop\2013\Vijaya kumar and Karunanidh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9889" y="1551980"/>
            <a:ext cx="3246911" cy="19532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hyama\Pictures\DSC003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676400"/>
            <a:ext cx="2844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4132" y="1066800"/>
            <a:ext cx="6450227" cy="369332"/>
          </a:xfrm>
          <a:prstGeom prst="rect">
            <a:avLst/>
          </a:prstGeom>
          <a:noFill/>
        </p:spPr>
        <p:txBody>
          <a:bodyPr wrap="none" rtlCol="0">
            <a:spAutoFit/>
          </a:bodyPr>
          <a:lstStyle/>
          <a:p>
            <a:r>
              <a:rPr lang="en-GB" dirty="0" smtClean="0"/>
              <a:t>Our office is a large room above a grocery store in </a:t>
            </a:r>
            <a:r>
              <a:rPr lang="en-GB" dirty="0" err="1" smtClean="0"/>
              <a:t>Kameshwaram</a:t>
            </a:r>
            <a:r>
              <a:rPr lang="en-GB" dirty="0" smtClean="0"/>
              <a:t>. </a:t>
            </a:r>
            <a:endParaRPr lang="en-GB" dirty="0"/>
          </a:p>
        </p:txBody>
      </p:sp>
      <p:pic>
        <p:nvPicPr>
          <p:cNvPr id="3074" name="Picture 2" descr="C:\Users\Shyama\Desktop\2013\DSC003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7095" y="3912932"/>
            <a:ext cx="3454399" cy="259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421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3200" dirty="0" smtClean="0"/>
              <a:t>Division of work between FIN-SWAM members</a:t>
            </a:r>
            <a:endParaRPr lang="en-GB" sz="3200" dirty="0"/>
          </a:p>
        </p:txBody>
      </p:sp>
      <p:sp>
        <p:nvSpPr>
          <p:cNvPr id="3" name="Content Placeholder 2"/>
          <p:cNvSpPr>
            <a:spLocks noGrp="1"/>
          </p:cNvSpPr>
          <p:nvPr>
            <p:ph sz="half" idx="1"/>
          </p:nvPr>
        </p:nvSpPr>
        <p:spPr>
          <a:xfrm>
            <a:off x="244847" y="1333960"/>
            <a:ext cx="4191000" cy="5295440"/>
          </a:xfrm>
          <a:ln w="28575">
            <a:solidFill>
              <a:srgbClr val="79FF79"/>
            </a:solidFill>
          </a:ln>
        </p:spPr>
        <p:txBody>
          <a:bodyPr>
            <a:normAutofit fontScale="25000" lnSpcReduction="20000"/>
          </a:bodyPr>
          <a:lstStyle/>
          <a:p>
            <a:pPr marL="1312863" indent="0">
              <a:lnSpc>
                <a:spcPct val="120000"/>
              </a:lnSpc>
              <a:buNone/>
            </a:pPr>
            <a:r>
              <a:rPr lang="en-GB" sz="6000" b="1" dirty="0" smtClean="0"/>
              <a:t>Paranjothi</a:t>
            </a:r>
            <a:r>
              <a:rPr lang="en-GB" sz="6000" dirty="0" smtClean="0"/>
              <a:t> is in charge of:</a:t>
            </a:r>
          </a:p>
          <a:p>
            <a:pPr marL="1312863" indent="0">
              <a:lnSpc>
                <a:spcPct val="120000"/>
              </a:lnSpc>
              <a:buNone/>
            </a:pPr>
            <a:r>
              <a:rPr lang="en-GB" sz="6000" dirty="0" smtClean="0"/>
              <a:t>- Administration of finance; </a:t>
            </a:r>
          </a:p>
          <a:p>
            <a:pPr marL="1312863" indent="0">
              <a:lnSpc>
                <a:spcPct val="120000"/>
              </a:lnSpc>
              <a:buNone/>
            </a:pPr>
            <a:r>
              <a:rPr lang="en-GB" sz="6000" dirty="0" smtClean="0"/>
              <a:t>- Office supplies and maintenance;</a:t>
            </a:r>
            <a:endParaRPr lang="en-GB" sz="6000" dirty="0"/>
          </a:p>
          <a:p>
            <a:pPr marL="1312863" indent="0">
              <a:lnSpc>
                <a:spcPct val="120000"/>
              </a:lnSpc>
              <a:buNone/>
            </a:pPr>
            <a:r>
              <a:rPr lang="en-GB" sz="6000" dirty="0" smtClean="0"/>
              <a:t>- Maintenance of old projects;</a:t>
            </a:r>
            <a:endParaRPr lang="en-GB" sz="6000" dirty="0"/>
          </a:p>
          <a:p>
            <a:pPr marL="1312863" indent="0">
              <a:lnSpc>
                <a:spcPct val="120000"/>
              </a:lnSpc>
              <a:buNone/>
            </a:pPr>
            <a:r>
              <a:rPr lang="en-GB" sz="6000" dirty="0" smtClean="0"/>
              <a:t>- Transport services. </a:t>
            </a:r>
          </a:p>
          <a:p>
            <a:pPr marL="1312863" indent="0">
              <a:lnSpc>
                <a:spcPct val="120000"/>
              </a:lnSpc>
              <a:buNone/>
            </a:pPr>
            <a:endParaRPr lang="en-GB" sz="6400" dirty="0"/>
          </a:p>
          <a:p>
            <a:pPr marL="1312863" indent="0">
              <a:lnSpc>
                <a:spcPct val="120000"/>
              </a:lnSpc>
              <a:buNone/>
            </a:pPr>
            <a:r>
              <a:rPr lang="en-GB" sz="6000" b="1" dirty="0" err="1" smtClean="0"/>
              <a:t>Karunanidhi</a:t>
            </a:r>
            <a:r>
              <a:rPr lang="en-GB" sz="6000" dirty="0" smtClean="0"/>
              <a:t> </a:t>
            </a:r>
            <a:r>
              <a:rPr lang="en-GB" sz="6000" dirty="0"/>
              <a:t>is in charge of:</a:t>
            </a:r>
          </a:p>
          <a:p>
            <a:pPr marL="1312863" indent="0">
              <a:lnSpc>
                <a:spcPct val="120000"/>
              </a:lnSpc>
              <a:buNone/>
            </a:pPr>
            <a:r>
              <a:rPr lang="en-GB" sz="6000" dirty="0"/>
              <a:t>- </a:t>
            </a:r>
            <a:r>
              <a:rPr lang="en-GB" sz="6000" dirty="0" smtClean="0"/>
              <a:t>Waste collection; </a:t>
            </a:r>
            <a:endParaRPr lang="en-GB" sz="6000" dirty="0"/>
          </a:p>
          <a:p>
            <a:pPr marL="1312863" indent="0">
              <a:lnSpc>
                <a:spcPct val="120000"/>
              </a:lnSpc>
              <a:buNone/>
            </a:pPr>
            <a:r>
              <a:rPr lang="en-GB" sz="6000" dirty="0"/>
              <a:t>- Waste management</a:t>
            </a:r>
            <a:r>
              <a:rPr lang="en-GB" sz="6000" dirty="0" smtClean="0"/>
              <a:t>;</a:t>
            </a:r>
            <a:endParaRPr lang="en-GB" sz="6000" dirty="0"/>
          </a:p>
          <a:p>
            <a:pPr marL="1312863" indent="0">
              <a:lnSpc>
                <a:spcPct val="120000"/>
              </a:lnSpc>
              <a:buNone/>
            </a:pPr>
            <a:r>
              <a:rPr lang="en-GB" sz="6000" dirty="0" smtClean="0"/>
              <a:t>- Inducing </a:t>
            </a:r>
            <a:r>
              <a:rPr lang="en-GB" sz="6000" dirty="0"/>
              <a:t>behavioural </a:t>
            </a:r>
            <a:r>
              <a:rPr lang="en-GB" sz="6000" dirty="0" smtClean="0"/>
              <a:t>change;</a:t>
            </a:r>
          </a:p>
          <a:p>
            <a:pPr marL="1312863" indent="0">
              <a:lnSpc>
                <a:spcPct val="120000"/>
              </a:lnSpc>
              <a:buNone/>
            </a:pPr>
            <a:r>
              <a:rPr lang="en-GB" sz="6600" dirty="0" smtClean="0"/>
              <a:t>- </a:t>
            </a:r>
            <a:r>
              <a:rPr lang="en-GB" sz="6000" dirty="0" smtClean="0"/>
              <a:t>Waste management accounts;</a:t>
            </a:r>
            <a:endParaRPr lang="en-GB" sz="6000" dirty="0"/>
          </a:p>
          <a:p>
            <a:pPr marL="1312863" indent="0">
              <a:lnSpc>
                <a:spcPct val="120000"/>
              </a:lnSpc>
              <a:buNone/>
            </a:pPr>
            <a:endParaRPr lang="en-GB" sz="6400" dirty="0" smtClean="0"/>
          </a:p>
          <a:p>
            <a:pPr marL="1312863" indent="0">
              <a:lnSpc>
                <a:spcPct val="120000"/>
              </a:lnSpc>
              <a:buNone/>
            </a:pPr>
            <a:r>
              <a:rPr lang="en-GB" sz="6000" b="1" dirty="0" smtClean="0"/>
              <a:t>Shyama V. Ramani </a:t>
            </a:r>
            <a:r>
              <a:rPr lang="en-GB" sz="6000" dirty="0" smtClean="0"/>
              <a:t>is </a:t>
            </a:r>
            <a:r>
              <a:rPr lang="en-GB" sz="6000" dirty="0"/>
              <a:t>in charge of:</a:t>
            </a:r>
          </a:p>
          <a:p>
            <a:pPr marL="1312863" indent="0">
              <a:lnSpc>
                <a:spcPct val="120000"/>
              </a:lnSpc>
              <a:buNone/>
            </a:pPr>
            <a:r>
              <a:rPr lang="en-GB" sz="6000" dirty="0"/>
              <a:t>- </a:t>
            </a:r>
            <a:r>
              <a:rPr lang="en-GB" sz="6000" dirty="0" smtClean="0"/>
              <a:t>Fund raising for salaries  of others; </a:t>
            </a:r>
            <a:endParaRPr lang="en-GB" sz="6000" dirty="0"/>
          </a:p>
          <a:p>
            <a:pPr marL="1312863" indent="0">
              <a:lnSpc>
                <a:spcPct val="120000"/>
              </a:lnSpc>
              <a:buNone/>
            </a:pPr>
            <a:r>
              <a:rPr lang="en-GB" sz="6000" dirty="0"/>
              <a:t>- </a:t>
            </a:r>
            <a:r>
              <a:rPr lang="en-GB" sz="6000" dirty="0" smtClean="0"/>
              <a:t>Project development ,  accompaniment and coaching;</a:t>
            </a:r>
            <a:endParaRPr lang="en-GB" sz="6000" dirty="0"/>
          </a:p>
          <a:p>
            <a:pPr marL="1312863" indent="0">
              <a:lnSpc>
                <a:spcPct val="120000"/>
              </a:lnSpc>
              <a:buNone/>
            </a:pPr>
            <a:r>
              <a:rPr lang="en-GB" sz="6000" dirty="0"/>
              <a:t>- </a:t>
            </a:r>
            <a:r>
              <a:rPr lang="en-GB" sz="6000" dirty="0" smtClean="0"/>
              <a:t>Communicating about project to the outside world.</a:t>
            </a:r>
          </a:p>
          <a:p>
            <a:pPr marL="1150938" indent="-1150938"/>
            <a:endParaRPr lang="en-GB" sz="1800" dirty="0"/>
          </a:p>
        </p:txBody>
      </p:sp>
      <p:sp>
        <p:nvSpPr>
          <p:cNvPr id="5" name="Content Placeholder 4"/>
          <p:cNvSpPr>
            <a:spLocks noGrp="1"/>
          </p:cNvSpPr>
          <p:nvPr>
            <p:ph sz="half" idx="2"/>
          </p:nvPr>
        </p:nvSpPr>
        <p:spPr>
          <a:xfrm>
            <a:off x="4435847" y="1333960"/>
            <a:ext cx="4395634" cy="5295440"/>
          </a:xfrm>
          <a:ln w="28575">
            <a:solidFill>
              <a:srgbClr val="79FF79"/>
            </a:solidFill>
          </a:ln>
        </p:spPr>
        <p:txBody>
          <a:bodyPr vert="horz" lIns="91440" tIns="45720" rIns="91440" bIns="45720" rtlCol="0">
            <a:noAutofit/>
          </a:bodyPr>
          <a:lstStyle/>
          <a:p>
            <a:pPr marL="117475" indent="0">
              <a:buNone/>
            </a:pPr>
            <a:r>
              <a:rPr lang="en-GB" sz="1500" b="1" dirty="0" err="1" smtClean="0"/>
              <a:t>Kanagarajan</a:t>
            </a:r>
            <a:r>
              <a:rPr lang="en-GB" sz="1500" dirty="0" smtClean="0"/>
              <a:t>:</a:t>
            </a:r>
            <a:endParaRPr lang="en-GB" sz="1500" dirty="0"/>
          </a:p>
          <a:p>
            <a:pPr marL="0" indent="0">
              <a:buFontTx/>
              <a:buChar char="-"/>
            </a:pPr>
            <a:r>
              <a:rPr lang="en-GB" sz="1500" dirty="0" smtClean="0"/>
              <a:t> Communications with </a:t>
            </a:r>
          </a:p>
          <a:p>
            <a:pPr marL="0" indent="0">
              <a:buNone/>
            </a:pPr>
            <a:r>
              <a:rPr lang="en-GB" sz="1500" dirty="0" smtClean="0"/>
              <a:t>  decision makers and villagers; </a:t>
            </a:r>
            <a:endParaRPr lang="en-GB" sz="1500" dirty="0"/>
          </a:p>
          <a:p>
            <a:pPr marL="0" indent="0">
              <a:buNone/>
            </a:pPr>
            <a:r>
              <a:rPr lang="en-GB" sz="1500" dirty="0"/>
              <a:t>- </a:t>
            </a:r>
            <a:r>
              <a:rPr lang="en-GB" sz="1500" dirty="0" smtClean="0"/>
              <a:t>Documentation;</a:t>
            </a:r>
            <a:endParaRPr lang="en-GB" sz="1500" dirty="0"/>
          </a:p>
          <a:p>
            <a:pPr marL="0" indent="0">
              <a:buNone/>
            </a:pPr>
            <a:r>
              <a:rPr lang="en-GB" sz="1500" dirty="0" smtClean="0"/>
              <a:t>-  Inducing behavioural change.</a:t>
            </a:r>
            <a:endParaRPr lang="en-GB" sz="1500" dirty="0"/>
          </a:p>
          <a:p>
            <a:pPr marL="460375">
              <a:buFontTx/>
              <a:buChar char="-"/>
            </a:pPr>
            <a:endParaRPr lang="en-GB" sz="1500" dirty="0"/>
          </a:p>
          <a:p>
            <a:pPr marL="117475" indent="0">
              <a:buNone/>
            </a:pPr>
            <a:r>
              <a:rPr lang="en-GB" sz="1500" b="1" dirty="0" err="1" smtClean="0"/>
              <a:t>Selvakumar</a:t>
            </a:r>
            <a:r>
              <a:rPr lang="en-GB" sz="1500" b="1" dirty="0" smtClean="0"/>
              <a:t> </a:t>
            </a:r>
            <a:r>
              <a:rPr lang="en-GB" sz="1500" dirty="0"/>
              <a:t>is in charge of:</a:t>
            </a:r>
          </a:p>
          <a:p>
            <a:pPr marL="0" indent="0">
              <a:buNone/>
            </a:pPr>
            <a:r>
              <a:rPr lang="en-GB" sz="1500" dirty="0" smtClean="0"/>
              <a:t>- Construction </a:t>
            </a:r>
            <a:r>
              <a:rPr lang="en-GB" sz="1500" dirty="0"/>
              <a:t>and repair of </a:t>
            </a:r>
            <a:r>
              <a:rPr lang="en-GB" sz="1500" dirty="0" smtClean="0"/>
              <a:t>toilets</a:t>
            </a:r>
            <a:r>
              <a:rPr lang="en-GB" sz="1500" dirty="0"/>
              <a:t>; </a:t>
            </a:r>
          </a:p>
          <a:p>
            <a:pPr marL="0" indent="0">
              <a:buNone/>
            </a:pPr>
            <a:r>
              <a:rPr lang="en-GB" sz="1500" dirty="0" smtClean="0"/>
              <a:t>- Promotion </a:t>
            </a:r>
            <a:r>
              <a:rPr lang="en-GB" sz="1500" dirty="0"/>
              <a:t>of environmentally</a:t>
            </a:r>
          </a:p>
          <a:p>
            <a:pPr marL="0" indent="0">
              <a:buNone/>
            </a:pPr>
            <a:r>
              <a:rPr lang="en-GB" sz="1500" dirty="0" smtClean="0"/>
              <a:t>   friendly technologies;</a:t>
            </a:r>
            <a:endParaRPr lang="en-GB" sz="1500" dirty="0"/>
          </a:p>
          <a:p>
            <a:pPr marL="117475" indent="0">
              <a:buNone/>
            </a:pPr>
            <a:r>
              <a:rPr lang="en-GB" sz="1500" dirty="0" smtClean="0"/>
              <a:t>- Accounts related to construction.</a:t>
            </a:r>
            <a:endParaRPr lang="en-GB" sz="1500" dirty="0"/>
          </a:p>
          <a:p>
            <a:pPr marL="460375">
              <a:buFontTx/>
              <a:buChar char="-"/>
            </a:pPr>
            <a:endParaRPr lang="en-GB" sz="1500" dirty="0"/>
          </a:p>
          <a:p>
            <a:pPr marL="117475" indent="0">
              <a:buNone/>
            </a:pPr>
            <a:r>
              <a:rPr lang="en-GB" sz="1500" b="1" dirty="0" err="1" smtClean="0"/>
              <a:t>Vijaya</a:t>
            </a:r>
            <a:r>
              <a:rPr lang="en-GB" sz="1500" b="1" dirty="0" smtClean="0"/>
              <a:t> Kumar</a:t>
            </a:r>
            <a:r>
              <a:rPr lang="en-GB" sz="1500" dirty="0" smtClean="0"/>
              <a:t> </a:t>
            </a:r>
            <a:r>
              <a:rPr lang="en-GB" sz="1500" dirty="0"/>
              <a:t>is in charge of:</a:t>
            </a:r>
          </a:p>
          <a:p>
            <a:pPr marL="117475" indent="0">
              <a:buNone/>
            </a:pPr>
            <a:r>
              <a:rPr lang="en-GB" sz="1500" dirty="0"/>
              <a:t>- </a:t>
            </a:r>
            <a:r>
              <a:rPr lang="en-GB" sz="1500" dirty="0" smtClean="0"/>
              <a:t>Office maintenance; </a:t>
            </a:r>
            <a:endParaRPr lang="en-GB" sz="1500" dirty="0"/>
          </a:p>
          <a:p>
            <a:pPr marL="117475" indent="0">
              <a:buNone/>
            </a:pPr>
            <a:r>
              <a:rPr lang="en-GB" sz="1500" dirty="0" smtClean="0"/>
              <a:t>-  Maintaining </a:t>
            </a:r>
            <a:r>
              <a:rPr lang="en-GB" sz="1500" dirty="0"/>
              <a:t>attendance </a:t>
            </a:r>
          </a:p>
          <a:p>
            <a:pPr marL="117475" indent="0">
              <a:buNone/>
            </a:pPr>
            <a:r>
              <a:rPr lang="en-GB" sz="1500" dirty="0"/>
              <a:t>registers </a:t>
            </a:r>
            <a:r>
              <a:rPr lang="en-GB" sz="1500" dirty="0" smtClean="0"/>
              <a:t> and monitoring progress;</a:t>
            </a:r>
            <a:endParaRPr lang="en-GB" sz="1500" dirty="0"/>
          </a:p>
          <a:p>
            <a:pPr marL="117475" indent="0">
              <a:buNone/>
            </a:pPr>
            <a:r>
              <a:rPr lang="en-GB" sz="1500" dirty="0" smtClean="0"/>
              <a:t>-  Receiving visitors.</a:t>
            </a:r>
          </a:p>
          <a:p>
            <a:pPr marL="117475" indent="0">
              <a:buNone/>
            </a:pPr>
            <a:r>
              <a:rPr lang="en-GB" sz="1500" dirty="0" smtClean="0"/>
              <a:t>**He is a stroke survivor and  partially </a:t>
            </a:r>
          </a:p>
          <a:p>
            <a:pPr marL="117475" indent="0">
              <a:buNone/>
            </a:pPr>
            <a:r>
              <a:rPr lang="en-GB" sz="1500" dirty="0" smtClean="0"/>
              <a:t>paralyzed.</a:t>
            </a:r>
            <a:endParaRPr lang="en-GB" sz="1500" dirty="0"/>
          </a:p>
        </p:txBody>
      </p:sp>
      <p:sp>
        <p:nvSpPr>
          <p:cNvPr id="4" name="Slide Number Placeholder 3"/>
          <p:cNvSpPr>
            <a:spLocks noGrp="1"/>
          </p:cNvSpPr>
          <p:nvPr>
            <p:ph type="sldNum" sz="quarter" idx="12"/>
          </p:nvPr>
        </p:nvSpPr>
        <p:spPr>
          <a:xfrm>
            <a:off x="6569447" y="6166310"/>
            <a:ext cx="2133600" cy="365125"/>
          </a:xfrm>
        </p:spPr>
        <p:txBody>
          <a:bodyPr/>
          <a:lstStyle/>
          <a:p>
            <a:fld id="{84EBCB00-DEE3-41B3-9EE3-2FB0BBE93007}" type="slidenum">
              <a:rPr lang="en-GB" smtClean="0"/>
              <a:t>34</a:t>
            </a:fld>
            <a:endParaRPr lang="en-GB" dirty="0"/>
          </a:p>
        </p:txBody>
      </p:sp>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68" y="3115306"/>
            <a:ext cx="1243049" cy="140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828" y="1319212"/>
            <a:ext cx="125550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69" y="1319212"/>
            <a:ext cx="1225948" cy="1590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828" y="4733814"/>
            <a:ext cx="1071076" cy="1473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8828" y="2909303"/>
            <a:ext cx="1255500" cy="164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928" y="4876800"/>
            <a:ext cx="1318328" cy="1471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4895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t>35</a:t>
            </a:fld>
            <a:endParaRPr lang="en-GB"/>
          </a:p>
        </p:txBody>
      </p:sp>
      <p:sp>
        <p:nvSpPr>
          <p:cNvPr id="4" name="Title 1"/>
          <p:cNvSpPr txBox="1">
            <a:spLocks/>
          </p:cNvSpPr>
          <p:nvPr/>
        </p:nvSpPr>
        <p:spPr>
          <a:xfrm>
            <a:off x="457200" y="274638"/>
            <a:ext cx="8229600" cy="792162"/>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70000" lnSpcReduction="20000"/>
          </a:bodyPr>
          <a:lstStyle>
            <a:lvl1pPr algn="ctr">
              <a:spcBef>
                <a:spcPct val="0"/>
              </a:spcBef>
              <a:buNone/>
              <a:defRPr sz="3200">
                <a:latin typeface="+mj-lt"/>
                <a:ea typeface="+mj-ea"/>
                <a:cs typeface="+mj-cs"/>
              </a:defRPr>
            </a:lvl1pPr>
          </a:lstStyle>
          <a:p>
            <a:r>
              <a:rPr lang="en-GB" dirty="0" smtClean="0"/>
              <a:t>A typical week – everyone has to do all types of work – multi-tasking removes social stigma associated with waste management</a:t>
            </a:r>
            <a:endParaRPr lang="en-GB" dirty="0"/>
          </a:p>
        </p:txBody>
      </p:sp>
      <p:sp>
        <p:nvSpPr>
          <p:cNvPr id="6" name="TextBox 5"/>
          <p:cNvSpPr txBox="1"/>
          <p:nvPr/>
        </p:nvSpPr>
        <p:spPr>
          <a:xfrm>
            <a:off x="381000" y="2243461"/>
            <a:ext cx="1616366" cy="523220"/>
          </a:xfrm>
          <a:prstGeom prst="rect">
            <a:avLst/>
          </a:prstGeom>
          <a:noFill/>
        </p:spPr>
        <p:txBody>
          <a:bodyPr wrap="square" rtlCol="0">
            <a:spAutoFit/>
          </a:bodyPr>
          <a:lstStyle/>
          <a:p>
            <a:r>
              <a:rPr lang="en-GB" sz="1400" dirty="0" smtClean="0"/>
              <a:t>Waste  management</a:t>
            </a:r>
            <a:endParaRPr lang="en-GB" sz="1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35" y="1246239"/>
            <a:ext cx="777703" cy="945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encrypted-tbn0.gstatic.com/images?q=tbn:ANd9GcTIB3jBLAHerTvb9R5QFjt3DjdL24G6McWsE5VeEvB0A_3meV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4330"/>
            <a:ext cx="1435673" cy="8039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28800" y="2224436"/>
            <a:ext cx="1236236" cy="523220"/>
          </a:xfrm>
          <a:prstGeom prst="rect">
            <a:avLst/>
          </a:prstGeom>
          <a:noFill/>
        </p:spPr>
        <p:txBody>
          <a:bodyPr wrap="none" rtlCol="0">
            <a:spAutoFit/>
          </a:bodyPr>
          <a:lstStyle/>
          <a:p>
            <a:r>
              <a:rPr lang="en-GB" sz="1400" dirty="0" smtClean="0"/>
              <a:t>Discussions in </a:t>
            </a:r>
          </a:p>
          <a:p>
            <a:r>
              <a:rPr lang="en-GB" sz="1400" dirty="0" smtClean="0"/>
              <a:t>village</a:t>
            </a:r>
            <a:endParaRPr lang="en-GB" sz="1400" dirty="0"/>
          </a:p>
        </p:txBody>
      </p:sp>
      <p:pic>
        <p:nvPicPr>
          <p:cNvPr id="7173" name="Picture 5" descr="C:\Users\Shyama\Desktop\2013\DSC003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7365" y="1313991"/>
            <a:ext cx="1121012" cy="8407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347778"/>
            <a:ext cx="609600" cy="83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1816695280"/>
              </p:ext>
            </p:extLst>
          </p:nvPr>
        </p:nvGraphicFramePr>
        <p:xfrm>
          <a:off x="457200" y="3124200"/>
          <a:ext cx="8229599" cy="3342938"/>
        </p:xfrm>
        <a:graphic>
          <a:graphicData uri="http://schemas.openxmlformats.org/drawingml/2006/table">
            <a:tbl>
              <a:tblPr firstRow="1" bandRow="1">
                <a:tableStyleId>{5C22544A-7EE6-4342-B048-85BDC9FD1C3A}</a:tableStyleId>
              </a:tblPr>
              <a:tblGrid>
                <a:gridCol w="1219200"/>
                <a:gridCol w="1143000"/>
                <a:gridCol w="1143000"/>
                <a:gridCol w="1143000"/>
                <a:gridCol w="1230085"/>
                <a:gridCol w="1132115"/>
                <a:gridCol w="1219199"/>
              </a:tblGrid>
              <a:tr h="419548">
                <a:tc>
                  <a:txBody>
                    <a:bodyPr/>
                    <a:lstStyle/>
                    <a:p>
                      <a:endParaRPr lang="en-GB" dirty="0"/>
                    </a:p>
                  </a:txBody>
                  <a:tcPr/>
                </a:tc>
                <a:tc>
                  <a:txBody>
                    <a:bodyPr/>
                    <a:lstStyle/>
                    <a:p>
                      <a:r>
                        <a:rPr lang="en-GB" dirty="0" smtClean="0"/>
                        <a:t>Mon</a:t>
                      </a:r>
                      <a:endParaRPr lang="en-GB" dirty="0"/>
                    </a:p>
                  </a:txBody>
                  <a:tcPr/>
                </a:tc>
                <a:tc>
                  <a:txBody>
                    <a:bodyPr/>
                    <a:lstStyle/>
                    <a:p>
                      <a:r>
                        <a:rPr lang="en-GB" dirty="0" smtClean="0"/>
                        <a:t>Tue</a:t>
                      </a:r>
                      <a:endParaRPr lang="en-GB" dirty="0"/>
                    </a:p>
                  </a:txBody>
                  <a:tcPr/>
                </a:tc>
                <a:tc>
                  <a:txBody>
                    <a:bodyPr/>
                    <a:lstStyle/>
                    <a:p>
                      <a:r>
                        <a:rPr lang="en-GB" dirty="0" smtClean="0"/>
                        <a:t>Wed</a:t>
                      </a:r>
                      <a:endParaRPr lang="en-GB" dirty="0"/>
                    </a:p>
                  </a:txBody>
                  <a:tcPr/>
                </a:tc>
                <a:tc>
                  <a:txBody>
                    <a:bodyPr/>
                    <a:lstStyle/>
                    <a:p>
                      <a:r>
                        <a:rPr lang="en-GB" dirty="0" smtClean="0"/>
                        <a:t>Thurs</a:t>
                      </a:r>
                      <a:endParaRPr lang="en-GB" dirty="0"/>
                    </a:p>
                  </a:txBody>
                  <a:tcPr/>
                </a:tc>
                <a:tc>
                  <a:txBody>
                    <a:bodyPr/>
                    <a:lstStyle/>
                    <a:p>
                      <a:r>
                        <a:rPr lang="en-GB" dirty="0" smtClean="0"/>
                        <a:t>Fri</a:t>
                      </a:r>
                      <a:r>
                        <a:rPr lang="en-GB" baseline="0" dirty="0" smtClean="0"/>
                        <a:t>day</a:t>
                      </a:r>
                      <a:endParaRPr lang="en-GB" dirty="0"/>
                    </a:p>
                  </a:txBody>
                  <a:tcPr/>
                </a:tc>
                <a:tc>
                  <a:txBody>
                    <a:bodyPr/>
                    <a:lstStyle/>
                    <a:p>
                      <a:r>
                        <a:rPr lang="en-GB" dirty="0" smtClean="0"/>
                        <a:t>Saturday</a:t>
                      </a:r>
                      <a:endParaRPr lang="en-GB" dirty="0"/>
                    </a:p>
                  </a:txBody>
                  <a:tcPr/>
                </a:tc>
              </a:tr>
              <a:tr h="425375">
                <a:tc>
                  <a:txBody>
                    <a:bodyPr/>
                    <a:lstStyle/>
                    <a:p>
                      <a:r>
                        <a:rPr lang="en-GB" sz="1500" dirty="0" smtClean="0"/>
                        <a:t>Paranjothi</a:t>
                      </a:r>
                      <a:endParaRPr lang="en-GB" sz="1500" dirty="0"/>
                    </a:p>
                  </a:txBody>
                  <a:tcPr/>
                </a:tc>
                <a:tc>
                  <a:txBody>
                    <a:bodyPr/>
                    <a:lstStyle/>
                    <a:p>
                      <a:r>
                        <a:rPr lang="en-GB" sz="1400" dirty="0" smtClean="0"/>
                        <a:t>transport</a:t>
                      </a:r>
                      <a:endParaRPr lang="en-GB" sz="1400" dirty="0"/>
                    </a:p>
                  </a:txBody>
                  <a:tcPr/>
                </a:tc>
                <a:tc>
                  <a:txBody>
                    <a:bodyPr/>
                    <a:lstStyle/>
                    <a:p>
                      <a:r>
                        <a:rPr lang="en-GB" sz="1400" dirty="0" smtClean="0"/>
                        <a:t>construction</a:t>
                      </a:r>
                      <a:endParaRPr lang="en-GB" sz="1400" dirty="0"/>
                    </a:p>
                  </a:txBody>
                  <a:tcPr/>
                </a:tc>
                <a:tc>
                  <a:txBody>
                    <a:bodyPr/>
                    <a:lstStyle/>
                    <a:p>
                      <a:r>
                        <a:rPr lang="en-GB" sz="1400" dirty="0" smtClean="0"/>
                        <a:t>Waste</a:t>
                      </a:r>
                      <a:r>
                        <a:rPr lang="en-GB" sz="1400" baseline="0" dirty="0" smtClean="0"/>
                        <a:t>  collection</a:t>
                      </a:r>
                      <a:endParaRPr lang="en-GB" sz="1400" dirty="0"/>
                    </a:p>
                  </a:txBody>
                  <a:tcPr/>
                </a:tc>
                <a:tc>
                  <a:txBody>
                    <a:bodyPr/>
                    <a:lstStyle/>
                    <a:p>
                      <a:r>
                        <a:rPr lang="en-GB" sz="1400" dirty="0" smtClean="0"/>
                        <a:t>Office admin</a:t>
                      </a:r>
                      <a:endParaRPr lang="en-GB" sz="1400" dirty="0"/>
                    </a:p>
                  </a:txBody>
                  <a:tcPr/>
                </a:tc>
                <a:tc>
                  <a:txBody>
                    <a:bodyPr/>
                    <a:lstStyle/>
                    <a:p>
                      <a:r>
                        <a:rPr lang="en-GB" sz="1400" dirty="0" smtClean="0"/>
                        <a:t>transport</a:t>
                      </a:r>
                      <a:endParaRPr lang="en-GB" sz="1400" dirty="0"/>
                    </a:p>
                  </a:txBody>
                  <a:tcPr/>
                </a:tc>
                <a:tc>
                  <a:txBody>
                    <a:bodyPr/>
                    <a:lstStyle/>
                    <a:p>
                      <a:r>
                        <a:rPr lang="en-GB" sz="1400" dirty="0" smtClean="0"/>
                        <a:t>Team meeting</a:t>
                      </a:r>
                      <a:endParaRPr lang="en-GB" sz="1400" dirty="0"/>
                    </a:p>
                  </a:txBody>
                  <a:tcPr/>
                </a:tc>
              </a:tr>
              <a:tr h="425375">
                <a:tc>
                  <a:txBody>
                    <a:bodyPr/>
                    <a:lstStyle/>
                    <a:p>
                      <a:r>
                        <a:rPr lang="en-GB" sz="1500" dirty="0" err="1" smtClean="0"/>
                        <a:t>Kanagarajan</a:t>
                      </a:r>
                      <a:endParaRPr lang="en-GB" sz="1500" dirty="0"/>
                    </a:p>
                  </a:txBody>
                  <a:tcPr/>
                </a:tc>
                <a:tc>
                  <a:txBody>
                    <a:bodyPr/>
                    <a:lstStyle/>
                    <a:p>
                      <a:r>
                        <a:rPr lang="en-GB" sz="1400" dirty="0" smtClean="0"/>
                        <a:t>Writing,</a:t>
                      </a:r>
                      <a:r>
                        <a:rPr lang="en-GB" sz="1400" baseline="0" dirty="0" smtClean="0"/>
                        <a:t> discussion</a:t>
                      </a:r>
                      <a:endParaRPr lang="en-GB" sz="1400" dirty="0"/>
                    </a:p>
                  </a:txBody>
                  <a:tcPr/>
                </a:tc>
                <a:tc>
                  <a:txBody>
                    <a:bodyPr/>
                    <a:lstStyle/>
                    <a:p>
                      <a:r>
                        <a:rPr lang="en-GB" sz="1400" smtClean="0"/>
                        <a:t>Writing,</a:t>
                      </a:r>
                      <a:r>
                        <a:rPr lang="en-GB" sz="1400" baseline="0" smtClean="0"/>
                        <a:t> discussion</a:t>
                      </a:r>
                      <a:endParaRPr lang="en-GB" sz="1400" dirty="0"/>
                    </a:p>
                  </a:txBody>
                  <a:tcPr/>
                </a:tc>
                <a:tc>
                  <a:txBody>
                    <a:bodyPr/>
                    <a:lstStyle/>
                    <a:p>
                      <a:r>
                        <a:rPr lang="en-GB" sz="1400" dirty="0" smtClean="0"/>
                        <a:t>Writing,</a:t>
                      </a:r>
                      <a:r>
                        <a:rPr lang="en-GB" sz="1400" baseline="0" dirty="0" smtClean="0"/>
                        <a:t> discussion</a:t>
                      </a:r>
                      <a:endParaRPr lang="en-GB" sz="1400" dirty="0"/>
                    </a:p>
                  </a:txBody>
                  <a:tcPr/>
                </a:tc>
                <a:tc>
                  <a:txBody>
                    <a:bodyPr/>
                    <a:lstStyle/>
                    <a:p>
                      <a:r>
                        <a:rPr lang="en-GB" sz="1400" dirty="0" smtClean="0"/>
                        <a:t>construction</a:t>
                      </a:r>
                      <a:endParaRPr lang="en-GB" sz="1400" dirty="0"/>
                    </a:p>
                  </a:txBody>
                  <a:tcPr/>
                </a:tc>
                <a:tc>
                  <a:txBody>
                    <a:bodyPr/>
                    <a:lstStyle/>
                    <a:p>
                      <a:r>
                        <a:rPr lang="en-GB" sz="1400" dirty="0" smtClean="0"/>
                        <a:t>Waste collection</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Team meeting</a:t>
                      </a:r>
                    </a:p>
                    <a:p>
                      <a:endParaRPr lang="en-GB" sz="1400" dirty="0"/>
                    </a:p>
                  </a:txBody>
                  <a:tcPr/>
                </a:tc>
              </a:tr>
              <a:tr h="425375">
                <a:tc>
                  <a:txBody>
                    <a:bodyPr/>
                    <a:lstStyle/>
                    <a:p>
                      <a:r>
                        <a:rPr lang="en-GB" sz="1500" dirty="0" err="1" smtClean="0"/>
                        <a:t>Vijaya</a:t>
                      </a:r>
                      <a:r>
                        <a:rPr lang="en-GB" sz="1500" dirty="0" smtClean="0"/>
                        <a:t> Kumar</a:t>
                      </a:r>
                      <a:endParaRPr lang="en-GB" sz="1500" dirty="0"/>
                    </a:p>
                  </a:txBody>
                  <a:tcPr/>
                </a:tc>
                <a:tc>
                  <a:txBody>
                    <a:bodyPr/>
                    <a:lstStyle/>
                    <a:p>
                      <a:r>
                        <a:rPr lang="en-GB" sz="1400" dirty="0" smtClean="0"/>
                        <a:t>Office admin</a:t>
                      </a:r>
                      <a:endParaRPr lang="en-GB" sz="1400" dirty="0"/>
                    </a:p>
                  </a:txBody>
                  <a:tcPr/>
                </a:tc>
                <a:tc>
                  <a:txBody>
                    <a:bodyPr/>
                    <a:lstStyle/>
                    <a:p>
                      <a:r>
                        <a:rPr lang="en-GB" sz="1400" smtClean="0"/>
                        <a:t>Office admin</a:t>
                      </a:r>
                      <a:endParaRPr lang="en-GB" sz="1400" dirty="0"/>
                    </a:p>
                  </a:txBody>
                  <a:tcPr/>
                </a:tc>
                <a:tc>
                  <a:txBody>
                    <a:bodyPr/>
                    <a:lstStyle/>
                    <a:p>
                      <a:r>
                        <a:rPr lang="en-GB" sz="1400" smtClean="0"/>
                        <a:t>Office admin</a:t>
                      </a:r>
                      <a:endParaRPr lang="en-GB" sz="1400" dirty="0"/>
                    </a:p>
                  </a:txBody>
                  <a:tcPr/>
                </a:tc>
                <a:tc>
                  <a:txBody>
                    <a:bodyPr/>
                    <a:lstStyle/>
                    <a:p>
                      <a:r>
                        <a:rPr lang="en-GB" sz="1400" smtClean="0"/>
                        <a:t>Office admin</a:t>
                      </a:r>
                      <a:endParaRPr lang="en-GB" sz="1400" dirty="0"/>
                    </a:p>
                  </a:txBody>
                  <a:tcPr/>
                </a:tc>
                <a:tc>
                  <a:txBody>
                    <a:bodyPr/>
                    <a:lstStyle/>
                    <a:p>
                      <a:r>
                        <a:rPr lang="en-GB" sz="1400" dirty="0" smtClean="0"/>
                        <a:t>Office admin</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smtClean="0"/>
                        <a:t>Team meeting</a:t>
                      </a:r>
                      <a:endParaRPr lang="en-GB" sz="1400" dirty="0" smtClean="0"/>
                    </a:p>
                  </a:txBody>
                  <a:tcPr/>
                </a:tc>
              </a:tr>
              <a:tr h="425375">
                <a:tc>
                  <a:txBody>
                    <a:bodyPr/>
                    <a:lstStyle/>
                    <a:p>
                      <a:r>
                        <a:rPr lang="en-GB" sz="1500" dirty="0" err="1" smtClean="0"/>
                        <a:t>Karunanidhi</a:t>
                      </a:r>
                      <a:endParaRPr lang="en-GB" sz="15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Waste</a:t>
                      </a:r>
                      <a:r>
                        <a:rPr lang="en-GB" sz="1400" baseline="0" dirty="0" smtClean="0"/>
                        <a:t>  collection</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smtClean="0"/>
                        <a:t>construction</a:t>
                      </a:r>
                      <a:endParaRPr lang="en-GB"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Waste</a:t>
                      </a:r>
                      <a:r>
                        <a:rPr lang="en-GB" sz="1400" baseline="0" dirty="0" smtClean="0"/>
                        <a:t>  collection</a:t>
                      </a:r>
                      <a:endParaRPr lang="en-GB"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smtClean="0"/>
                        <a:t>Team meeting</a:t>
                      </a:r>
                      <a:endParaRPr lang="en-GB" sz="1400" dirty="0" smtClean="0"/>
                    </a:p>
                  </a:txBody>
                  <a:tcPr/>
                </a:tc>
              </a:tr>
              <a:tr h="425375">
                <a:tc>
                  <a:txBody>
                    <a:bodyPr/>
                    <a:lstStyle/>
                    <a:p>
                      <a:r>
                        <a:rPr lang="en-GB" sz="1500" dirty="0" err="1" smtClean="0"/>
                        <a:t>Selvakumar</a:t>
                      </a:r>
                      <a:endParaRPr lang="en-GB" sz="1500" dirty="0"/>
                    </a:p>
                  </a:txBody>
                  <a:tcPr/>
                </a:tc>
                <a:tc>
                  <a:txBody>
                    <a:bodyPr/>
                    <a:lstStyle/>
                    <a:p>
                      <a:r>
                        <a:rPr lang="en-GB" sz="1400" dirty="0" smtClean="0"/>
                        <a:t>construction</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 </a:t>
                      </a:r>
                    </a:p>
                    <a:p>
                      <a:r>
                        <a:rPr lang="en-GB" sz="1400" dirty="0" smtClean="0"/>
                        <a:t>discussion</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p>
                      <a:r>
                        <a:rPr lang="en-GB" sz="1400" dirty="0" smtClean="0"/>
                        <a:t>Waste collect.</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construction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smtClean="0"/>
                        <a:t>Team meeting</a:t>
                      </a:r>
                      <a:endParaRPr lang="en-GB" sz="1400" dirty="0" smtClean="0"/>
                    </a:p>
                  </a:txBody>
                  <a:tcPr/>
                </a:tc>
              </a:tr>
              <a:tr h="425375">
                <a:tc>
                  <a:txBody>
                    <a:bodyPr/>
                    <a:lstStyle/>
                    <a:p>
                      <a:r>
                        <a:rPr lang="en-GB" sz="1500" dirty="0" smtClean="0"/>
                        <a:t>Shyama</a:t>
                      </a:r>
                      <a:endParaRPr lang="en-GB" sz="1500" dirty="0"/>
                    </a:p>
                  </a:txBody>
                  <a:tcPr/>
                </a:tc>
                <a:tc>
                  <a:txBody>
                    <a:bodyPr/>
                    <a:lstStyle/>
                    <a:p>
                      <a:r>
                        <a:rPr lang="en-GB" sz="1400" dirty="0" smtClean="0"/>
                        <a:t>telephone</a:t>
                      </a:r>
                      <a:endParaRPr lang="en-GB" sz="1400" dirty="0"/>
                    </a:p>
                  </a:txBody>
                  <a:tcPr/>
                </a:tc>
                <a:tc>
                  <a:txBody>
                    <a:bodyPr/>
                    <a:lstStyle/>
                    <a:p>
                      <a:r>
                        <a:rPr lang="en-GB" sz="1400" dirty="0" smtClean="0"/>
                        <a:t>write</a:t>
                      </a:r>
                      <a:endParaRPr lang="en-GB" sz="1400" dirty="0"/>
                    </a:p>
                  </a:txBody>
                  <a:tcPr/>
                </a:tc>
                <a:tc>
                  <a:txBody>
                    <a:bodyPr/>
                    <a:lstStyle/>
                    <a:p>
                      <a:r>
                        <a:rPr lang="en-GB" sz="1400" dirty="0" smtClean="0"/>
                        <a:t>telephone</a:t>
                      </a:r>
                      <a:endParaRPr lang="en-GB" sz="1400" dirty="0"/>
                    </a:p>
                  </a:txBody>
                  <a:tcPr/>
                </a:tc>
                <a:tc>
                  <a:txBody>
                    <a:bodyPr/>
                    <a:lstStyle/>
                    <a:p>
                      <a:r>
                        <a:rPr lang="en-GB" sz="1400" dirty="0" smtClean="0"/>
                        <a:t>write</a:t>
                      </a:r>
                      <a:endParaRPr lang="en-GB" sz="1400" dirty="0"/>
                    </a:p>
                  </a:txBody>
                  <a:tcPr/>
                </a:tc>
                <a:tc>
                  <a:txBody>
                    <a:bodyPr/>
                    <a:lstStyle/>
                    <a:p>
                      <a:r>
                        <a:rPr lang="en-GB" sz="1400" dirty="0" smtClean="0"/>
                        <a:t>write</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Team meeting</a:t>
                      </a:r>
                    </a:p>
                  </a:txBody>
                  <a:tcPr/>
                </a:tc>
              </a:tr>
            </a:tbl>
          </a:graphicData>
        </a:graphic>
      </p:graphicFrame>
      <p:pic>
        <p:nvPicPr>
          <p:cNvPr id="71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7085" y="1337548"/>
            <a:ext cx="52387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364798" y="2239357"/>
            <a:ext cx="726033" cy="307777"/>
          </a:xfrm>
          <a:prstGeom prst="rect">
            <a:avLst/>
          </a:prstGeom>
          <a:noFill/>
        </p:spPr>
        <p:txBody>
          <a:bodyPr wrap="none" rtlCol="0">
            <a:spAutoFit/>
          </a:bodyPr>
          <a:lstStyle/>
          <a:p>
            <a:r>
              <a:rPr lang="en-GB" sz="1400" dirty="0" smtClean="0"/>
              <a:t>Writing</a:t>
            </a:r>
            <a:endParaRPr lang="en-GB" sz="1400" dirty="0"/>
          </a:p>
        </p:txBody>
      </p:sp>
      <p:pic>
        <p:nvPicPr>
          <p:cNvPr id="21" name="Picture 2" descr="C:\Users\Shyama\Documents\FIN-tsunami-Apr2013\Photos\Paranjothi's-car-jan20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4027" y="1515833"/>
            <a:ext cx="795945" cy="59695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174027" y="2218865"/>
            <a:ext cx="884794" cy="307777"/>
          </a:xfrm>
          <a:prstGeom prst="rect">
            <a:avLst/>
          </a:prstGeom>
          <a:noFill/>
        </p:spPr>
        <p:txBody>
          <a:bodyPr wrap="none" rtlCol="0">
            <a:spAutoFit/>
          </a:bodyPr>
          <a:lstStyle/>
          <a:p>
            <a:r>
              <a:rPr lang="en-GB" sz="1400" dirty="0" smtClean="0"/>
              <a:t>Transport</a:t>
            </a:r>
            <a:endParaRPr lang="en-GB" sz="1400" dirty="0"/>
          </a:p>
        </p:txBody>
      </p:sp>
      <p:sp>
        <p:nvSpPr>
          <p:cNvPr id="23" name="TextBox 22"/>
          <p:cNvSpPr txBox="1"/>
          <p:nvPr/>
        </p:nvSpPr>
        <p:spPr>
          <a:xfrm>
            <a:off x="6365304" y="2247805"/>
            <a:ext cx="1112061" cy="738664"/>
          </a:xfrm>
          <a:prstGeom prst="rect">
            <a:avLst/>
          </a:prstGeom>
          <a:noFill/>
        </p:spPr>
        <p:txBody>
          <a:bodyPr wrap="square" rtlCol="0">
            <a:spAutoFit/>
          </a:bodyPr>
          <a:lstStyle/>
          <a:p>
            <a:r>
              <a:rPr lang="en-GB" sz="1400" dirty="0" smtClean="0"/>
              <a:t>Telephone</a:t>
            </a:r>
          </a:p>
          <a:p>
            <a:r>
              <a:rPr lang="en-GB" sz="1400" dirty="0" smtClean="0"/>
              <a:t>team member</a:t>
            </a:r>
            <a:endParaRPr lang="en-GB" sz="1400" dirty="0"/>
          </a:p>
        </p:txBody>
      </p:sp>
      <p:sp>
        <p:nvSpPr>
          <p:cNvPr id="24" name="TextBox 23"/>
          <p:cNvSpPr txBox="1"/>
          <p:nvPr/>
        </p:nvSpPr>
        <p:spPr>
          <a:xfrm>
            <a:off x="7416617" y="2223319"/>
            <a:ext cx="1693028" cy="830997"/>
          </a:xfrm>
          <a:prstGeom prst="rect">
            <a:avLst/>
          </a:prstGeom>
          <a:noFill/>
        </p:spPr>
        <p:txBody>
          <a:bodyPr wrap="none" rtlCol="0">
            <a:spAutoFit/>
          </a:bodyPr>
          <a:lstStyle/>
          <a:p>
            <a:r>
              <a:rPr lang="en-GB" sz="1600" dirty="0" smtClean="0"/>
              <a:t>Team meeting via </a:t>
            </a:r>
          </a:p>
          <a:p>
            <a:r>
              <a:rPr lang="en-GB" sz="1600" dirty="0" smtClean="0"/>
              <a:t>Telephone </a:t>
            </a:r>
          </a:p>
          <a:p>
            <a:endParaRPr lang="en-GB" sz="1600" dirty="0"/>
          </a:p>
        </p:txBody>
      </p:sp>
      <p:pic>
        <p:nvPicPr>
          <p:cNvPr id="7178" name="Picture 10" descr="F:\Shyama\FIN-tsunami-Apr2013\2013\Selvakumar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1047565"/>
            <a:ext cx="876781" cy="145750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5123461" y="2547134"/>
            <a:ext cx="1101327" cy="523220"/>
          </a:xfrm>
          <a:prstGeom prst="rect">
            <a:avLst/>
          </a:prstGeom>
          <a:noFill/>
        </p:spPr>
        <p:txBody>
          <a:bodyPr wrap="none" rtlCol="0">
            <a:spAutoFit/>
          </a:bodyPr>
          <a:lstStyle/>
          <a:p>
            <a:r>
              <a:rPr lang="en-GB" sz="1400" dirty="0" smtClean="0"/>
              <a:t>Toilet </a:t>
            </a:r>
          </a:p>
          <a:p>
            <a:r>
              <a:rPr lang="en-GB" sz="1400" dirty="0" smtClean="0"/>
              <a:t>construction</a:t>
            </a:r>
            <a:endParaRPr lang="en-GB" sz="1400" dirty="0"/>
          </a:p>
        </p:txBody>
      </p:sp>
    </p:spTree>
    <p:extLst>
      <p:ext uri="{BB962C8B-B14F-4D97-AF65-F5344CB8AC3E}">
        <p14:creationId xmlns:p14="http://schemas.microsoft.com/office/powerpoint/2010/main" val="4154378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en-GB" sz="2300" dirty="0" smtClean="0"/>
              <a:t>Toilet construction – before </a:t>
            </a:r>
            <a:r>
              <a:rPr lang="en-GB" sz="2300" dirty="0" err="1" smtClean="0"/>
              <a:t>Bharathi</a:t>
            </a:r>
            <a:r>
              <a:rPr lang="en-GB" sz="2300" dirty="0" smtClean="0"/>
              <a:t> joined us…from January – April 2013</a:t>
            </a:r>
            <a:endParaRPr lang="en-GB" sz="2300" dirty="0"/>
          </a:p>
        </p:txBody>
      </p:sp>
      <p:graphicFrame>
        <p:nvGraphicFramePr>
          <p:cNvPr id="3" name="Table 2"/>
          <p:cNvGraphicFramePr>
            <a:graphicFrameLocks noGrp="1"/>
          </p:cNvGraphicFramePr>
          <p:nvPr>
            <p:extLst>
              <p:ext uri="{D42A27DB-BD31-4B8C-83A1-F6EECF244321}">
                <p14:modId xmlns:p14="http://schemas.microsoft.com/office/powerpoint/2010/main" val="3362555384"/>
              </p:ext>
            </p:extLst>
          </p:nvPr>
        </p:nvGraphicFramePr>
        <p:xfrm>
          <a:off x="457200" y="1143000"/>
          <a:ext cx="8229601" cy="4291561"/>
        </p:xfrm>
        <a:graphic>
          <a:graphicData uri="http://schemas.openxmlformats.org/drawingml/2006/table">
            <a:tbl>
              <a:tblPr/>
              <a:tblGrid>
                <a:gridCol w="1356189"/>
                <a:gridCol w="730492"/>
                <a:gridCol w="850701"/>
                <a:gridCol w="1121938"/>
                <a:gridCol w="1183583"/>
                <a:gridCol w="1812362"/>
                <a:gridCol w="1174336"/>
              </a:tblGrid>
              <a:tr h="560524">
                <a:tc>
                  <a:txBody>
                    <a:bodyPr/>
                    <a:lstStyle/>
                    <a:p>
                      <a:pPr algn="l" fontAlgn="b"/>
                      <a:r>
                        <a:rPr lang="en-GB" sz="1600" b="0" i="0" u="none" strike="noStrike" dirty="0">
                          <a:solidFill>
                            <a:srgbClr val="000000"/>
                          </a:solidFill>
                          <a:effectLst/>
                          <a:latin typeface="Calibri"/>
                        </a:rPr>
                        <a:t>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1" i="0" u="none" strike="noStrike" dirty="0">
                          <a:solidFill>
                            <a:srgbClr val="000000"/>
                          </a:solidFill>
                          <a:effectLst/>
                          <a:latin typeface="Calibri"/>
                        </a:rPr>
                        <a:t>grant from FIN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1" i="0" u="none" strike="noStrike" dirty="0" smtClean="0">
                          <a:solidFill>
                            <a:srgbClr val="000000"/>
                          </a:solidFill>
                          <a:effectLst/>
                          <a:latin typeface="Calibri"/>
                        </a:rPr>
                        <a:t>Household </a:t>
                      </a:r>
                      <a:r>
                        <a:rPr lang="en-GB" sz="1400" b="1" i="0" u="none" strike="noStrike" dirty="0">
                          <a:solidFill>
                            <a:srgbClr val="000000"/>
                          </a:solidFill>
                          <a:effectLst/>
                          <a:latin typeface="Calibri"/>
                        </a:rPr>
                        <a:t>investment</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a:rPr>
                        <a:t>FIN team involved</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a:rPr>
                        <a:t>Time period</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Calibri"/>
                        </a:rPr>
                        <a:t>What was done</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Calibri"/>
                        </a:rPr>
                        <a:t>Type of toilet</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0524">
                <a:tc>
                  <a:txBody>
                    <a:bodyPr/>
                    <a:lstStyle/>
                    <a:p>
                      <a:pPr algn="l" fontAlgn="b"/>
                      <a:r>
                        <a:rPr lang="en-GB" sz="1600" b="0" i="0" u="none" strike="noStrike" dirty="0" err="1" smtClean="0">
                          <a:solidFill>
                            <a:srgbClr val="000000"/>
                          </a:solidFill>
                          <a:effectLst/>
                          <a:latin typeface="Calibri"/>
                        </a:rPr>
                        <a:t>Karunanidhi</a:t>
                      </a:r>
                      <a:r>
                        <a:rPr lang="en-GB" sz="1600" b="0" i="0" u="none" strike="noStrike" dirty="0" smtClean="0">
                          <a:solidFill>
                            <a:srgbClr val="000000"/>
                          </a:solidFill>
                          <a:effectLst/>
                          <a:latin typeface="Calibri"/>
                        </a:rPr>
                        <a:t> and </a:t>
                      </a:r>
                      <a:r>
                        <a:rPr lang="en-GB" sz="1600" b="0" i="0" u="none" strike="noStrike" dirty="0" err="1" smtClean="0">
                          <a:solidFill>
                            <a:srgbClr val="000000"/>
                          </a:solidFill>
                          <a:effectLst/>
                          <a:latin typeface="Calibri"/>
                        </a:rPr>
                        <a:t>Santhi</a:t>
                      </a:r>
                      <a:r>
                        <a:rPr lang="en-GB" sz="1600" b="0" i="0" u="none" strike="noStrike" dirty="0" smtClean="0">
                          <a:solidFill>
                            <a:srgbClr val="000000"/>
                          </a:solidFill>
                          <a:effectLst/>
                          <a:latin typeface="Calibri"/>
                        </a:rPr>
                        <a:t> </a:t>
                      </a:r>
                      <a:endParaRPr lang="en-GB" sz="1600" b="0" i="0" u="none" strike="noStrike" dirty="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a:rPr>
                        <a:t>3385</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3600</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sakthivel + Paranjothi</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completed in April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a:rPr>
                        <a:t>cement coating, pipe repair, roof repair , painting</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a:rPr>
                        <a:t> </a:t>
                      </a:r>
                      <a:r>
                        <a:rPr lang="en-GB" sz="1600" b="0" i="0" u="none" strike="noStrike" dirty="0" err="1" smtClean="0">
                          <a:solidFill>
                            <a:srgbClr val="000000"/>
                          </a:solidFill>
                          <a:effectLst/>
                          <a:latin typeface="Calibri"/>
                        </a:rPr>
                        <a:t>Ecosan</a:t>
                      </a:r>
                      <a:endParaRPr lang="en-GB" sz="1600" b="0" i="0" u="none" strike="noStrike" dirty="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0785">
                <a:tc>
                  <a:txBody>
                    <a:bodyPr/>
                    <a:lstStyle/>
                    <a:p>
                      <a:pPr algn="l" fontAlgn="b"/>
                      <a:r>
                        <a:rPr lang="en-GB" sz="1600" b="0" i="0" u="none" strike="noStrike">
                          <a:solidFill>
                            <a:srgbClr val="000000"/>
                          </a:solidFill>
                          <a:effectLst/>
                          <a:latin typeface="Calibri"/>
                        </a:rPr>
                        <a:t>Venkatachalam</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a:rPr>
                        <a:t>3200</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3150</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Paranjothi + last touches sakthivel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Completed in March</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a:rPr>
                        <a:t>roof coats, new pipes, cement coating with touch up, white paint, door grey colour</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a:rPr>
                        <a:t> </a:t>
                      </a:r>
                      <a:r>
                        <a:rPr lang="en-GB" sz="1600" b="0" i="0" u="none" strike="noStrike" dirty="0" err="1" smtClean="0">
                          <a:solidFill>
                            <a:srgbClr val="000000"/>
                          </a:solidFill>
                          <a:effectLst/>
                          <a:latin typeface="Calibri"/>
                        </a:rPr>
                        <a:t>Ecosan</a:t>
                      </a:r>
                      <a:endParaRPr lang="en-GB" sz="1600" b="0" i="0" u="none" strike="noStrike" dirty="0">
                        <a:solidFill>
                          <a:srgbClr val="000000"/>
                        </a:solidFill>
                        <a:effectLst/>
                        <a:latin typeface="Calibri"/>
                      </a:endParaRP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0785">
                <a:tc>
                  <a:txBody>
                    <a:bodyPr/>
                    <a:lstStyle/>
                    <a:p>
                      <a:pPr algn="l" fontAlgn="b"/>
                      <a:r>
                        <a:rPr lang="en-GB" sz="1600" b="0" i="0" u="none" strike="noStrike">
                          <a:solidFill>
                            <a:srgbClr val="000000"/>
                          </a:solidFill>
                          <a:effectLst/>
                          <a:latin typeface="Calibri"/>
                        </a:rPr>
                        <a:t>Ilango Muthulakshmi</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a:rPr>
                        <a:t>1000</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Sakthivel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March</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a:rPr>
                        <a:t>incomplete - household has to give materials</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a:rPr>
                        <a:t>septic tank</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4602">
                <a:tc>
                  <a:txBody>
                    <a:bodyPr/>
                    <a:lstStyle/>
                    <a:p>
                      <a:pPr algn="l" fontAlgn="b"/>
                      <a:r>
                        <a:rPr lang="en-GB" sz="1600" b="0" i="0" u="none" strike="noStrike">
                          <a:solidFill>
                            <a:srgbClr val="000000"/>
                          </a:solidFill>
                          <a:effectLst/>
                          <a:latin typeface="Calibri"/>
                        </a:rPr>
                        <a:t>Dhanalaksmi</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a:rPr>
                        <a:t>2000</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Sakthivel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March-April </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a:rPr>
                        <a:t>incomplete - household has to give materials</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a:rPr>
                        <a:t>septic tank</a:t>
                      </a:r>
                    </a:p>
                  </a:txBody>
                  <a:tcPr marL="9254" marR="9254" marT="92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0409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t>37</a:t>
            </a:fld>
            <a:endParaRPr lang="en-GB"/>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00" y="4781557"/>
            <a:ext cx="2646221" cy="1956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017743" y="3828410"/>
            <a:ext cx="3315876" cy="2344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descr="F:\Shyama\FIN-tsunami-Apr2013\2013\Toilet repair project\Photos of ecosan needing repairs\01 before toilet repairs 2011... 17  to28\25. santhi karunanithi\santhi karunanithi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3371" y="1357073"/>
            <a:ext cx="3783447" cy="28375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304800" y="152400"/>
            <a:ext cx="8686800" cy="685800"/>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300" dirty="0" err="1" smtClean="0"/>
              <a:t>Santhi</a:t>
            </a:r>
            <a:r>
              <a:rPr lang="en-GB" sz="2300" dirty="0" smtClean="0"/>
              <a:t> and </a:t>
            </a:r>
            <a:r>
              <a:rPr lang="en-GB" sz="2300" dirty="0" err="1" smtClean="0"/>
              <a:t>Karunanidhi</a:t>
            </a:r>
            <a:r>
              <a:rPr lang="en-GB" sz="2300" dirty="0" smtClean="0"/>
              <a:t> – Our first </a:t>
            </a:r>
            <a:r>
              <a:rPr lang="en-GB" sz="2300" dirty="0" err="1" smtClean="0"/>
              <a:t>ecosan</a:t>
            </a:r>
            <a:r>
              <a:rPr lang="en-GB" sz="2300" dirty="0" smtClean="0"/>
              <a:t> repair project ambassadors!</a:t>
            </a:r>
            <a:endParaRPr lang="en-GB" sz="2300" dirty="0"/>
          </a:p>
        </p:txBody>
      </p:sp>
      <p:sp>
        <p:nvSpPr>
          <p:cNvPr id="10" name="Title 1"/>
          <p:cNvSpPr txBox="1">
            <a:spLocks/>
          </p:cNvSpPr>
          <p:nvPr/>
        </p:nvSpPr>
        <p:spPr>
          <a:xfrm>
            <a:off x="6248400" y="1106302"/>
            <a:ext cx="2743200" cy="5446898"/>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dirty="0" err="1" smtClean="0"/>
              <a:t>Santhi</a:t>
            </a:r>
            <a:r>
              <a:rPr lang="en-GB" sz="1800" dirty="0" smtClean="0"/>
              <a:t> and </a:t>
            </a:r>
            <a:r>
              <a:rPr lang="en-GB" sz="1800" dirty="0" err="1" smtClean="0"/>
              <a:t>Karunanidhi</a:t>
            </a:r>
            <a:r>
              <a:rPr lang="en-GB" sz="1800" dirty="0" smtClean="0"/>
              <a:t> are young farmers who had loved the ecological toilet and used the compost. But then it fell into disrepair. And they did not know how to repair it.  Theirs was the first toilet we repaired. Now the asbestos roof has been replaced by a metal sheet. They found it difficult to climb the steps. So Paranjothi had the idea of putting more sand all around and thereby increasing the height – so instead of 3 steps – now they have only one step!</a:t>
            </a:r>
            <a:endParaRPr lang="en-GB" sz="1800" dirty="0"/>
          </a:p>
        </p:txBody>
      </p:sp>
      <p:sp>
        <p:nvSpPr>
          <p:cNvPr id="5" name="Rectangle 4"/>
          <p:cNvSpPr/>
          <p:nvPr/>
        </p:nvSpPr>
        <p:spPr>
          <a:xfrm>
            <a:off x="152400" y="4667589"/>
            <a:ext cx="3200400" cy="33331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Falling apart/ cracked roof by 2010</a:t>
            </a:r>
            <a:endParaRPr lang="en-GB" sz="1600" dirty="0">
              <a:solidFill>
                <a:schemeClr val="tx1"/>
              </a:solidFill>
            </a:endParaRPr>
          </a:p>
        </p:txBody>
      </p:sp>
      <p:pic>
        <p:nvPicPr>
          <p:cNvPr id="4103" name="Picture 7" descr="F:\Shyama\FIN-tsunami-Apr2013\2013\Toilet repair project\Repaired\25. santhi karunanithi\25b.santhi karunanithi-june2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5258" y="1079263"/>
            <a:ext cx="2647778" cy="198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67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2200" dirty="0" smtClean="0"/>
              <a:t>Toilet construction so far – The first 23 households with </a:t>
            </a:r>
            <a:r>
              <a:rPr lang="en-GB" sz="2200" dirty="0" err="1" smtClean="0"/>
              <a:t>Bharathi</a:t>
            </a:r>
            <a:r>
              <a:rPr lang="en-GB" sz="2200" dirty="0" smtClean="0"/>
              <a:t> loans</a:t>
            </a:r>
            <a:endParaRPr lang="en-GB" sz="2200" dirty="0"/>
          </a:p>
        </p:txBody>
      </p:sp>
      <p:graphicFrame>
        <p:nvGraphicFramePr>
          <p:cNvPr id="5" name="Table 4"/>
          <p:cNvGraphicFramePr>
            <a:graphicFrameLocks noGrp="1"/>
          </p:cNvGraphicFramePr>
          <p:nvPr>
            <p:extLst>
              <p:ext uri="{D42A27DB-BD31-4B8C-83A1-F6EECF244321}">
                <p14:modId xmlns:p14="http://schemas.microsoft.com/office/powerpoint/2010/main" val="1806217169"/>
              </p:ext>
            </p:extLst>
          </p:nvPr>
        </p:nvGraphicFramePr>
        <p:xfrm>
          <a:off x="457200" y="762000"/>
          <a:ext cx="5562600" cy="5747552"/>
        </p:xfrm>
        <a:graphic>
          <a:graphicData uri="http://schemas.openxmlformats.org/drawingml/2006/table">
            <a:tbl>
              <a:tblPr/>
              <a:tblGrid>
                <a:gridCol w="579437"/>
                <a:gridCol w="1821090"/>
                <a:gridCol w="3162073"/>
              </a:tblGrid>
              <a:tr h="188729">
                <a:tc>
                  <a:txBody>
                    <a:bodyPr/>
                    <a:lstStyle/>
                    <a:p>
                      <a:pPr algn="ctr" fontAlgn="b"/>
                      <a:r>
                        <a:rPr lang="en-GB" sz="1400" b="0" i="0" u="none" strike="noStrike" dirty="0">
                          <a:solidFill>
                            <a:srgbClr val="000000"/>
                          </a:solidFill>
                          <a:effectLst/>
                          <a:latin typeface="Calibri"/>
                        </a:rPr>
                        <a:t>1</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Vijaya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2</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err="1">
                          <a:solidFill>
                            <a:srgbClr val="000000"/>
                          </a:solidFill>
                          <a:effectLst/>
                          <a:latin typeface="Calibri"/>
                        </a:rPr>
                        <a:t>Anjulam</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3</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Revathi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7459">
                <a:tc>
                  <a:txBody>
                    <a:bodyPr/>
                    <a:lstStyle/>
                    <a:p>
                      <a:pPr algn="ctr" fontAlgn="b"/>
                      <a:r>
                        <a:rPr lang="en-GB" sz="1400" b="0" i="0" u="none" strike="noStrike">
                          <a:solidFill>
                            <a:srgbClr val="000000"/>
                          </a:solidFill>
                          <a:effectLst/>
                          <a:latin typeface="Calibri"/>
                        </a:rPr>
                        <a:t>4</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a:rPr>
                        <a:t>Sophia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Materials have been bought by the household</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7459">
                <a:tc>
                  <a:txBody>
                    <a:bodyPr/>
                    <a:lstStyle/>
                    <a:p>
                      <a:pPr algn="ctr" fontAlgn="b"/>
                      <a:r>
                        <a:rPr lang="en-GB" sz="1400" b="0" i="0" u="none" strike="noStrike">
                          <a:solidFill>
                            <a:srgbClr val="000000"/>
                          </a:solidFill>
                          <a:effectLst/>
                          <a:latin typeface="Calibri"/>
                        </a:rPr>
                        <a:t>5</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Yogeshwari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Materials have been bought by the household</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6</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Thenmuzhi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7</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Indira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8</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Kelvithi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9</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Vanita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10</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Jaya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11</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Saranya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12</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Aishvari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7459">
                <a:tc>
                  <a:txBody>
                    <a:bodyPr/>
                    <a:lstStyle/>
                    <a:p>
                      <a:pPr algn="ctr" fontAlgn="b"/>
                      <a:r>
                        <a:rPr lang="en-GB" sz="1400" b="0" i="0" u="none" strike="noStrike">
                          <a:solidFill>
                            <a:srgbClr val="000000"/>
                          </a:solidFill>
                          <a:effectLst/>
                          <a:latin typeface="Calibri"/>
                        </a:rPr>
                        <a:t>13</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Kalaka selvi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Materials have been bought by the household</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14</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Deepa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r>
                        <a:rPr lang="en-GB" sz="1400" b="0" i="0" u="none" strike="noStrike" dirty="0" smtClean="0">
                          <a:solidFill>
                            <a:srgbClr val="FF0000"/>
                          </a:solidFill>
                          <a:effectLst/>
                          <a:latin typeface="+mn-lt"/>
                        </a:rPr>
                        <a:t>FINISHED WITH FIN LABOUR</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15</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Kanthivathi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16</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Vasantha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17</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RajKumari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18</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Kannaki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a:solidFill>
                            <a:srgbClr val="000000"/>
                          </a:solidFill>
                          <a:effectLst/>
                          <a:latin typeface="Calibri"/>
                        </a:rPr>
                        <a:t> </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19</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Mahalakshmi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 </a:t>
                      </a:r>
                      <a:r>
                        <a:rPr lang="en-GB" sz="1400" b="0" i="0" u="none" strike="noStrike" dirty="0" smtClean="0">
                          <a:solidFill>
                            <a:srgbClr val="FF0000"/>
                          </a:solidFill>
                          <a:effectLst/>
                          <a:latin typeface="Calibri"/>
                        </a:rPr>
                        <a:t>FINISHED WITH FIN LABOUR</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20</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Usha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Finished toilet without FIN labour</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21</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Maheshwari</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Finished toilet without FIN labour</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a:solidFill>
                            <a:srgbClr val="000000"/>
                          </a:solidFill>
                          <a:effectLst/>
                          <a:latin typeface="Calibri"/>
                        </a:rPr>
                        <a:t>22</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a:rPr>
                        <a:t>Sindhiya</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Finished toilet without FIN labour</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8729">
                <a:tc>
                  <a:txBody>
                    <a:bodyPr/>
                    <a:lstStyle/>
                    <a:p>
                      <a:pPr algn="ctr" fontAlgn="b"/>
                      <a:r>
                        <a:rPr lang="en-GB" sz="1400" b="0" i="0" u="none" strike="noStrike" dirty="0">
                          <a:solidFill>
                            <a:srgbClr val="000000"/>
                          </a:solidFill>
                          <a:effectLst/>
                          <a:latin typeface="Calibri"/>
                        </a:rPr>
                        <a:t>23</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err="1">
                          <a:solidFill>
                            <a:srgbClr val="000000"/>
                          </a:solidFill>
                          <a:effectLst/>
                          <a:latin typeface="Calibri"/>
                        </a:rPr>
                        <a:t>Kamali</a:t>
                      </a:r>
                      <a:endParaRPr lang="en-GB" sz="1400" b="0" i="0" u="none" strike="noStrike" dirty="0">
                        <a:solidFill>
                          <a:srgbClr val="000000"/>
                        </a:solidFill>
                        <a:effectLst/>
                        <a:latin typeface="Calibri"/>
                      </a:endParaRP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400" b="0" i="0" u="none" strike="noStrike" dirty="0">
                          <a:solidFill>
                            <a:srgbClr val="000000"/>
                          </a:solidFill>
                          <a:effectLst/>
                          <a:latin typeface="Calibri"/>
                        </a:rPr>
                        <a:t>Finished toilet without FIN labour</a:t>
                      </a:r>
                    </a:p>
                  </a:txBody>
                  <a:tcPr marL="8704" marR="8704" marT="87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Title 1"/>
          <p:cNvSpPr txBox="1">
            <a:spLocks/>
          </p:cNvSpPr>
          <p:nvPr/>
        </p:nvSpPr>
        <p:spPr>
          <a:xfrm>
            <a:off x="6324600" y="1295400"/>
            <a:ext cx="1676400" cy="533400"/>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200" dirty="0" smtClean="0"/>
              <a:t>In May, 2013</a:t>
            </a:r>
            <a:endParaRPr lang="en-GB" sz="2200" dirty="0"/>
          </a:p>
        </p:txBody>
      </p:sp>
    </p:spTree>
    <p:extLst>
      <p:ext uri="{BB962C8B-B14F-4D97-AF65-F5344CB8AC3E}">
        <p14:creationId xmlns:p14="http://schemas.microsoft.com/office/powerpoint/2010/main" val="2356914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2300" dirty="0" smtClean="0"/>
              <a:t>Revenue from waste management so far in Indian Rupees</a:t>
            </a:r>
            <a:endParaRPr lang="en-GB" sz="2300" dirty="0"/>
          </a:p>
        </p:txBody>
      </p:sp>
      <p:graphicFrame>
        <p:nvGraphicFramePr>
          <p:cNvPr id="3" name="Table 2"/>
          <p:cNvGraphicFramePr>
            <a:graphicFrameLocks noGrp="1"/>
          </p:cNvGraphicFramePr>
          <p:nvPr>
            <p:extLst>
              <p:ext uri="{D42A27DB-BD31-4B8C-83A1-F6EECF244321}">
                <p14:modId xmlns:p14="http://schemas.microsoft.com/office/powerpoint/2010/main" val="4075576522"/>
              </p:ext>
            </p:extLst>
          </p:nvPr>
        </p:nvGraphicFramePr>
        <p:xfrm>
          <a:off x="457199" y="1066801"/>
          <a:ext cx="8229602" cy="5005247"/>
        </p:xfrm>
        <a:graphic>
          <a:graphicData uri="http://schemas.openxmlformats.org/drawingml/2006/table">
            <a:tbl>
              <a:tblPr/>
              <a:tblGrid>
                <a:gridCol w="2865838"/>
                <a:gridCol w="793914"/>
                <a:gridCol w="735824"/>
                <a:gridCol w="832642"/>
                <a:gridCol w="793914"/>
                <a:gridCol w="832642"/>
                <a:gridCol w="1374828"/>
              </a:tblGrid>
              <a:tr h="451281">
                <a:tc>
                  <a:txBody>
                    <a:bodyPr/>
                    <a:lstStyle/>
                    <a:p>
                      <a:pPr algn="l"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2000" b="0" i="0" u="none" strike="noStrike" dirty="0">
                          <a:solidFill>
                            <a:srgbClr val="000000"/>
                          </a:solidFill>
                          <a:effectLst/>
                          <a:latin typeface="Calibri"/>
                        </a:rPr>
                        <a:t>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2000" b="0" i="0" u="none" strike="noStrike" dirty="0" err="1">
                          <a:solidFill>
                            <a:srgbClr val="000000"/>
                          </a:solidFill>
                          <a:effectLst/>
                          <a:latin typeface="Calibri"/>
                        </a:rPr>
                        <a:t>feb</a:t>
                      </a:r>
                      <a:endParaRPr lang="en-GB" sz="20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2000" b="0" i="0" u="none" strike="noStrike" dirty="0">
                          <a:solidFill>
                            <a:srgbClr val="000000"/>
                          </a:solidFill>
                          <a:effectLst/>
                          <a:latin typeface="Calibri"/>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2000" b="0" i="0" u="none" strike="noStrike" dirty="0">
                          <a:solidFill>
                            <a:srgbClr val="000000"/>
                          </a:solidFill>
                          <a:effectLst/>
                          <a:latin typeface="Calibri"/>
                        </a:rPr>
                        <a:t>April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2000" b="0" i="0" u="none" strike="noStrike" dirty="0">
                          <a:solidFill>
                            <a:srgbClr val="000000"/>
                          </a:solidFill>
                          <a:effectLst/>
                          <a:latin typeface="Calibri"/>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2000" b="0" i="0" u="none" strike="noStrike">
                          <a:solidFill>
                            <a:srgbClr val="000000"/>
                          </a:solidFill>
                          <a:effectLst/>
                          <a:latin typeface="Calibri"/>
                        </a:rPr>
                        <a:t>Total revenue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51281">
                <a:tc>
                  <a:txBody>
                    <a:bodyPr/>
                    <a:lstStyle/>
                    <a:p>
                      <a:pPr algn="l" fontAlgn="b"/>
                      <a:r>
                        <a:rPr lang="en-GB" sz="2000" b="0" i="0" u="none" strike="noStrike" dirty="0">
                          <a:solidFill>
                            <a:srgbClr val="000000"/>
                          </a:solidFill>
                          <a:effectLst/>
                          <a:latin typeface="Calibri"/>
                        </a:rPr>
                        <a:t>garbage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37948">
                <a:tc>
                  <a:txBody>
                    <a:bodyPr/>
                    <a:lstStyle/>
                    <a:p>
                      <a:pPr algn="l" fontAlgn="b"/>
                      <a:r>
                        <a:rPr lang="en-GB" sz="2000" b="0" i="0" u="none" strike="noStrike" dirty="0">
                          <a:solidFill>
                            <a:srgbClr val="000000"/>
                          </a:solidFill>
                          <a:effectLst/>
                          <a:latin typeface="Calibri"/>
                        </a:rPr>
                        <a:t>Revenue from sales of non-biodegradable garbage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281">
                <a:tc>
                  <a:txBody>
                    <a:bodyPr/>
                    <a:lstStyle/>
                    <a:p>
                      <a:pPr algn="l" fontAlgn="b"/>
                      <a:r>
                        <a:rPr lang="en-GB" sz="2000" b="0" i="0" u="none" strike="noStrike">
                          <a:solidFill>
                            <a:srgbClr val="000000"/>
                          </a:solidFill>
                          <a:effectLst/>
                          <a:latin typeface="Calibri"/>
                        </a:rPr>
                        <a:t>How many registered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02564">
                <a:tc>
                  <a:txBody>
                    <a:bodyPr/>
                    <a:lstStyle/>
                    <a:p>
                      <a:pPr algn="l" fontAlgn="b"/>
                      <a:r>
                        <a:rPr lang="en-GB" sz="2000" b="0" i="0" u="none" strike="noStrike">
                          <a:solidFill>
                            <a:srgbClr val="000000"/>
                          </a:solidFill>
                          <a:effectLst/>
                          <a:latin typeface="Calibri"/>
                        </a:rPr>
                        <a:t>How many have to pay (i.e. have passed their trial 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281">
                <a:tc>
                  <a:txBody>
                    <a:bodyPr/>
                    <a:lstStyle/>
                    <a:p>
                      <a:pPr algn="l" fontAlgn="b"/>
                      <a:r>
                        <a:rPr lang="en-GB" sz="2000" b="0" i="0" u="none" strike="noStrike">
                          <a:solidFill>
                            <a:srgbClr val="000000"/>
                          </a:solidFill>
                          <a:effectLst/>
                          <a:latin typeface="Calibri"/>
                        </a:rPr>
                        <a:t>How many people paid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281">
                <a:tc>
                  <a:txBody>
                    <a:bodyPr/>
                    <a:lstStyle/>
                    <a:p>
                      <a:pPr algn="l" fontAlgn="b"/>
                      <a:r>
                        <a:rPr lang="en-GB" sz="2000" b="0" i="0" u="none" strike="noStrike">
                          <a:solidFill>
                            <a:srgbClr val="000000"/>
                          </a:solidFill>
                          <a:effectLst/>
                          <a:latin typeface="Calibri"/>
                        </a:rPr>
                        <a:t>Payment for waste collection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480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a:solidFill>
                            <a:srgbClr val="000000"/>
                          </a:solidFill>
                          <a:effectLst/>
                          <a:latin typeface="Calibri"/>
                        </a:rPr>
                        <a:t>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2000" b="0" i="0" u="none" strike="noStrike" dirty="0">
                          <a:solidFill>
                            <a:srgbClr val="000000"/>
                          </a:solidFill>
                          <a:effectLst/>
                          <a:latin typeface="Calibri"/>
                        </a:rPr>
                        <a:t>1020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1281">
                <a:tc>
                  <a:txBody>
                    <a:bodyPr/>
                    <a:lstStyle/>
                    <a:p>
                      <a:pPr algn="l" fontAlgn="b"/>
                      <a:r>
                        <a:rPr lang="en-GB" sz="2000" b="0" i="0" u="none" strike="noStrike">
                          <a:solidFill>
                            <a:srgbClr val="000000"/>
                          </a:solidFill>
                          <a:effectLst/>
                          <a:latin typeface="Calibri"/>
                        </a:rPr>
                        <a:t>Grand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20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20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20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20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20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2000" b="0" i="0" u="none" strike="noStrike" dirty="0">
                          <a:solidFill>
                            <a:srgbClr val="000000"/>
                          </a:solidFill>
                          <a:effectLst/>
                          <a:latin typeface="Calibri"/>
                        </a:rPr>
                        <a:t>1106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4" name="TextBox 3"/>
          <p:cNvSpPr txBox="1"/>
          <p:nvPr/>
        </p:nvSpPr>
        <p:spPr>
          <a:xfrm>
            <a:off x="212434" y="6044069"/>
            <a:ext cx="6466129" cy="369332"/>
          </a:xfrm>
          <a:prstGeom prst="rect">
            <a:avLst/>
          </a:prstGeom>
          <a:noFill/>
        </p:spPr>
        <p:txBody>
          <a:bodyPr wrap="none" rtlCol="0">
            <a:spAutoFit/>
          </a:bodyPr>
          <a:lstStyle/>
          <a:p>
            <a:r>
              <a:rPr lang="en-GB" dirty="0" smtClean="0"/>
              <a:t>**Every household has to pay </a:t>
            </a:r>
            <a:r>
              <a:rPr lang="en-GB" dirty="0" err="1" smtClean="0"/>
              <a:t>Rs</a:t>
            </a:r>
            <a:r>
              <a:rPr lang="en-GB" dirty="0" smtClean="0"/>
              <a:t> 30 per month for waste collection.</a:t>
            </a:r>
            <a:endParaRPr lang="en-GB" dirty="0"/>
          </a:p>
        </p:txBody>
      </p:sp>
    </p:spTree>
    <p:extLst>
      <p:ext uri="{BB962C8B-B14F-4D97-AF65-F5344CB8AC3E}">
        <p14:creationId xmlns:p14="http://schemas.microsoft.com/office/powerpoint/2010/main" val="3023596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3447903" y="1414284"/>
            <a:ext cx="3255963" cy="2286000"/>
          </a:xfrm>
          <a:noFill/>
          <a:extLst>
            <a:ext uri="{91240B29-F687-4F45-9708-019B960494DF}">
              <a14:hiddenLine xmlns:a14="http://schemas.microsoft.com/office/drawing/2010/main" w="9525" algn="ctr">
                <a:solidFill>
                  <a:schemeClr val="tx1"/>
                </a:solidFill>
                <a:miter lim="800000"/>
                <a:headEnd/>
                <a:tailEnd/>
              </a14:hiddenLine>
            </a:ext>
          </a:extLst>
        </p:spPr>
        <p:txBody>
          <a:bodyPr/>
          <a:lstStyle/>
          <a:p>
            <a:pPr eaLnBrk="1" hangingPunct="1">
              <a:lnSpc>
                <a:spcPct val="80000"/>
              </a:lnSpc>
              <a:buFontTx/>
              <a:buNone/>
            </a:pPr>
            <a:r>
              <a:rPr lang="en-GB" sz="1400" b="1" i="1" u="sng" dirty="0" smtClean="0"/>
              <a:t>Physical features</a:t>
            </a:r>
          </a:p>
          <a:p>
            <a:pPr eaLnBrk="1" hangingPunct="1">
              <a:lnSpc>
                <a:spcPct val="80000"/>
              </a:lnSpc>
            </a:pPr>
            <a:r>
              <a:rPr lang="en-GB" sz="1600" dirty="0" smtClean="0"/>
              <a:t>Village in </a:t>
            </a:r>
            <a:r>
              <a:rPr lang="en-GB" sz="1600" dirty="0" err="1" smtClean="0"/>
              <a:t>Nagapattinam</a:t>
            </a:r>
            <a:r>
              <a:rPr lang="en-GB" sz="1600" dirty="0" smtClean="0"/>
              <a:t> district of Tamil Nadu </a:t>
            </a:r>
          </a:p>
          <a:p>
            <a:pPr eaLnBrk="1" hangingPunct="1">
              <a:lnSpc>
                <a:spcPct val="80000"/>
              </a:lnSpc>
            </a:pPr>
            <a:r>
              <a:rPr lang="en-GB" sz="1600" dirty="0" smtClean="0"/>
              <a:t>Isolated village (10 </a:t>
            </a:r>
            <a:r>
              <a:rPr lang="en-GB" sz="1600" dirty="0" err="1" smtClean="0"/>
              <a:t>kms</a:t>
            </a:r>
            <a:r>
              <a:rPr lang="en-GB" sz="1600" dirty="0" smtClean="0"/>
              <a:t> from </a:t>
            </a:r>
            <a:r>
              <a:rPr lang="en-GB" sz="1600" dirty="0" err="1" smtClean="0"/>
              <a:t>Velankanni</a:t>
            </a:r>
            <a:r>
              <a:rPr lang="en-GB" sz="1600" dirty="0" smtClean="0"/>
              <a:t>)</a:t>
            </a:r>
          </a:p>
          <a:p>
            <a:pPr eaLnBrk="1" hangingPunct="1">
              <a:lnSpc>
                <a:spcPct val="80000"/>
              </a:lnSpc>
            </a:pPr>
            <a:r>
              <a:rPr lang="en-GB" sz="1600" dirty="0" smtClean="0"/>
              <a:t>High-water table area </a:t>
            </a:r>
          </a:p>
          <a:p>
            <a:pPr eaLnBrk="1" hangingPunct="1">
              <a:lnSpc>
                <a:spcPct val="80000"/>
              </a:lnSpc>
            </a:pPr>
            <a:r>
              <a:rPr lang="en-GB" sz="1600" dirty="0" smtClean="0"/>
              <a:t>Heavy rain during the 3 months of the monsoon </a:t>
            </a:r>
          </a:p>
          <a:p>
            <a:pPr eaLnBrk="1" hangingPunct="1">
              <a:lnSpc>
                <a:spcPct val="80000"/>
              </a:lnSpc>
            </a:pPr>
            <a:r>
              <a:rPr lang="en-GB" sz="1600" dirty="0" smtClean="0"/>
              <a:t>Tsunami hit area</a:t>
            </a:r>
          </a:p>
        </p:txBody>
      </p:sp>
      <p:sp>
        <p:nvSpPr>
          <p:cNvPr id="5123" name="Oval 4"/>
          <p:cNvSpPr>
            <a:spLocks noChangeArrowheads="1"/>
          </p:cNvSpPr>
          <p:nvPr/>
        </p:nvSpPr>
        <p:spPr bwMode="auto">
          <a:xfrm>
            <a:off x="7956550" y="3500438"/>
            <a:ext cx="431800" cy="360362"/>
          </a:xfrm>
          <a:prstGeom prst="ellipse">
            <a:avLst/>
          </a:pr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solidFill>
                <a:srgbClr val="FF0000"/>
              </a:solidFill>
            </a:endParaRPr>
          </a:p>
        </p:txBody>
      </p:sp>
      <p:grpSp>
        <p:nvGrpSpPr>
          <p:cNvPr id="5124" name="Group 5"/>
          <p:cNvGrpSpPr>
            <a:grpSpLocks/>
          </p:cNvGrpSpPr>
          <p:nvPr/>
        </p:nvGrpSpPr>
        <p:grpSpPr bwMode="auto">
          <a:xfrm>
            <a:off x="6084888" y="2044700"/>
            <a:ext cx="2968625" cy="4479925"/>
            <a:chOff x="3890" y="845"/>
            <a:chExt cx="1870" cy="2822"/>
          </a:xfrm>
        </p:grpSpPr>
        <p:pic>
          <p:nvPicPr>
            <p:cNvPr id="5130" name="Picture 6" descr="Nagappatinam district - Map alleg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 y="845"/>
              <a:ext cx="1870" cy="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 Box 7"/>
            <p:cNvSpPr txBox="1">
              <a:spLocks noChangeArrowheads="1"/>
            </p:cNvSpPr>
            <p:nvPr/>
          </p:nvSpPr>
          <p:spPr bwMode="auto">
            <a:xfrm>
              <a:off x="4545" y="3475"/>
              <a:ext cx="93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b="1"/>
                <a:t>Kameshwaram</a:t>
              </a:r>
            </a:p>
          </p:txBody>
        </p:sp>
      </p:grpSp>
      <p:cxnSp>
        <p:nvCxnSpPr>
          <p:cNvPr id="5125" name="AutoShape 8"/>
          <p:cNvCxnSpPr>
            <a:cxnSpLocks noChangeShapeType="1"/>
            <a:stCxn id="5131" idx="0"/>
            <a:endCxn id="5123" idx="4"/>
          </p:cNvCxnSpPr>
          <p:nvPr/>
        </p:nvCxnSpPr>
        <p:spPr bwMode="auto">
          <a:xfrm flipV="1">
            <a:off x="7862888" y="3860800"/>
            <a:ext cx="309562" cy="23590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26" name="Rectangle 10"/>
          <p:cNvSpPr>
            <a:spLocks noChangeArrowheads="1"/>
          </p:cNvSpPr>
          <p:nvPr/>
        </p:nvSpPr>
        <p:spPr bwMode="auto">
          <a:xfrm>
            <a:off x="533400" y="4495800"/>
            <a:ext cx="5486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GB" sz="1600" b="1" i="1" u="sng"/>
              <a:t>Demographic and economic features </a:t>
            </a:r>
          </a:p>
          <a:p>
            <a:pPr marL="342900" indent="-342900">
              <a:spcBef>
                <a:spcPct val="20000"/>
              </a:spcBef>
              <a:buFontTx/>
              <a:buChar char="•"/>
            </a:pPr>
            <a:r>
              <a:rPr lang="en-GB" sz="1600"/>
              <a:t>5300 inhabitants – around 1450 families</a:t>
            </a:r>
          </a:p>
          <a:p>
            <a:pPr marL="342900" indent="-342900">
              <a:spcBef>
                <a:spcPct val="20000"/>
              </a:spcBef>
              <a:buFontTx/>
              <a:buChar char="•"/>
            </a:pPr>
            <a:r>
              <a:rPr lang="en-GB" sz="1600"/>
              <a:t>Farmers, small-time fishermen, few traders &amp; landless labourers</a:t>
            </a:r>
          </a:p>
          <a:p>
            <a:pPr marL="342900" indent="-342900">
              <a:spcBef>
                <a:spcPct val="20000"/>
              </a:spcBef>
              <a:buFontTx/>
              <a:buChar char="•"/>
            </a:pPr>
            <a:r>
              <a:rPr lang="en-GB" sz="1600"/>
              <a:t>Farming and fishing based economy</a:t>
            </a:r>
          </a:p>
          <a:p>
            <a:pPr marL="342900" indent="-342900">
              <a:spcBef>
                <a:spcPct val="20000"/>
              </a:spcBef>
              <a:buFontTx/>
              <a:buChar char="•"/>
            </a:pPr>
            <a:r>
              <a:rPr lang="en-GB" sz="1600"/>
              <a:t>Low productivity</a:t>
            </a:r>
          </a:p>
          <a:p>
            <a:pPr marL="342900" indent="-342900">
              <a:spcBef>
                <a:spcPct val="20000"/>
              </a:spcBef>
              <a:buFontTx/>
              <a:buChar char="•"/>
            </a:pPr>
            <a:r>
              <a:rPr lang="en-GB" sz="1600"/>
              <a:t>No change in technology used since decades</a:t>
            </a:r>
          </a:p>
        </p:txBody>
      </p:sp>
      <p:sp>
        <p:nvSpPr>
          <p:cNvPr id="5127" name="Rectangle 4"/>
          <p:cNvSpPr>
            <a:spLocks noChangeArrowheads="1"/>
          </p:cNvSpPr>
          <p:nvPr/>
        </p:nvSpPr>
        <p:spPr bwMode="auto">
          <a:xfrm>
            <a:off x="228600" y="76200"/>
            <a:ext cx="8534400" cy="762000"/>
          </a:xfrm>
          <a:prstGeom prst="rect">
            <a:avLst/>
          </a:prstGeom>
          <a:gradFill rotWithShape="1">
            <a:gsLst>
              <a:gs pos="0">
                <a:srgbClr val="FFCC00"/>
              </a:gs>
              <a:gs pos="100000">
                <a:srgbClr val="FFF2BE"/>
              </a:gs>
            </a:gsLst>
            <a:lin ang="54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GB" sz="2800" dirty="0" smtClean="0">
                <a:solidFill>
                  <a:schemeClr val="tx2"/>
                </a:solidFill>
              </a:rPr>
              <a:t>Where is </a:t>
            </a:r>
            <a:r>
              <a:rPr lang="en-GB" sz="2800" dirty="0" err="1" smtClean="0">
                <a:solidFill>
                  <a:schemeClr val="tx2"/>
                </a:solidFill>
              </a:rPr>
              <a:t>Kameshwaram</a:t>
            </a:r>
            <a:r>
              <a:rPr lang="en-GB" sz="2800" dirty="0" smtClean="0">
                <a:solidFill>
                  <a:schemeClr val="tx2"/>
                </a:solidFill>
              </a:rPr>
              <a:t> ? It is in the State of Tamil Nadu </a:t>
            </a:r>
          </a:p>
          <a:p>
            <a:pPr algn="ctr"/>
            <a:r>
              <a:rPr lang="en-GB" sz="2800" dirty="0" smtClean="0">
                <a:solidFill>
                  <a:schemeClr val="tx2"/>
                </a:solidFill>
              </a:rPr>
              <a:t>In India along the Indian coast.</a:t>
            </a:r>
            <a:endParaRPr lang="en-GB" sz="2800" dirty="0">
              <a:solidFill>
                <a:schemeClr val="tx2"/>
              </a:solidFill>
            </a:endParaRPr>
          </a:p>
        </p:txBody>
      </p:sp>
      <p:pic>
        <p:nvPicPr>
          <p:cNvPr id="5128" name="Picture 13"/>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152401" y="990600"/>
            <a:ext cx="3568349" cy="3105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Picture 15" descr="F:\Shyama\FIN-tsunami-Apr2013\FIN Trust Admin\FIN-Logo -goo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9032" y="1032348"/>
            <a:ext cx="1066801" cy="80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161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3200" dirty="0" smtClean="0"/>
              <a:t>Revenue from the car</a:t>
            </a:r>
            <a:endParaRPr lang="en-GB" sz="3200" dirty="0"/>
          </a:p>
        </p:txBody>
      </p:sp>
      <p:sp>
        <p:nvSpPr>
          <p:cNvPr id="3" name="Slide Number Placeholder 2"/>
          <p:cNvSpPr>
            <a:spLocks noGrp="1"/>
          </p:cNvSpPr>
          <p:nvPr>
            <p:ph type="sldNum" sz="quarter" idx="12"/>
          </p:nvPr>
        </p:nvSpPr>
        <p:spPr/>
        <p:txBody>
          <a:bodyPr/>
          <a:lstStyle/>
          <a:p>
            <a:fld id="{84EBCB00-DEE3-41B3-9EE3-2FB0BBE93007}" type="slidenum">
              <a:rPr lang="en-GB" smtClean="0"/>
              <a:t>40</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1637681087"/>
              </p:ext>
            </p:extLst>
          </p:nvPr>
        </p:nvGraphicFramePr>
        <p:xfrm>
          <a:off x="228601" y="1295400"/>
          <a:ext cx="7924799" cy="1299210"/>
        </p:xfrm>
        <a:graphic>
          <a:graphicData uri="http://schemas.openxmlformats.org/drawingml/2006/table">
            <a:tbl>
              <a:tblPr/>
              <a:tblGrid>
                <a:gridCol w="3048000"/>
                <a:gridCol w="1295400"/>
                <a:gridCol w="1143000"/>
                <a:gridCol w="990600"/>
                <a:gridCol w="1447799"/>
              </a:tblGrid>
              <a:tr h="228600">
                <a:tc>
                  <a:txBody>
                    <a:bodyPr/>
                    <a:lstStyle/>
                    <a:p>
                      <a:pPr algn="l" fontAlgn="b"/>
                      <a:r>
                        <a:rPr lang="en-GB" sz="18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a:solidFill>
                            <a:srgbClr val="000000"/>
                          </a:solidFill>
                          <a:effectLst/>
                          <a:latin typeface="Calibri"/>
                        </a:rPr>
                        <a:t>March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800" b="0" i="0" u="none" strike="noStrike">
                          <a:solidFill>
                            <a:srgbClr val="000000"/>
                          </a:solidFill>
                          <a:effectLst/>
                          <a:latin typeface="Calibri"/>
                        </a:rPr>
                        <a:t>April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800" b="0" i="0" u="none" strike="noStrike">
                          <a:solidFill>
                            <a:srgbClr val="000000"/>
                          </a:solidFill>
                          <a:effectLst/>
                          <a:latin typeface="Calibri"/>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GB" sz="1800" b="0" i="0" u="none" strike="noStrike" dirty="0">
                          <a:solidFill>
                            <a:srgbClr val="000000"/>
                          </a:solidFill>
                          <a:effectLst/>
                          <a:latin typeface="Calibri"/>
                        </a:rPr>
                        <a:t>Total revenue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57200">
                <a:tc>
                  <a:txBody>
                    <a:bodyPr/>
                    <a:lstStyle/>
                    <a:p>
                      <a:pPr algn="l" fontAlgn="b"/>
                      <a:r>
                        <a:rPr lang="en-GB" sz="1800" b="0" i="0" u="none" strike="noStrike" dirty="0">
                          <a:solidFill>
                            <a:srgbClr val="000000"/>
                          </a:solidFill>
                          <a:effectLst/>
                          <a:latin typeface="Calibri"/>
                        </a:rPr>
                        <a:t>Car net revenue generation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a:rPr>
                        <a:t>-1900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a:rPr>
                        <a:t>-1500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a:rPr>
                        <a:t>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a:rPr>
                        <a:t>-2900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200">
                <a:tc>
                  <a:txBody>
                    <a:bodyPr/>
                    <a:lstStyle/>
                    <a:p>
                      <a:pPr algn="l" fontAlgn="b"/>
                      <a:r>
                        <a:rPr lang="en-GB" sz="1800" b="0" i="0" u="none" strike="noStrike" dirty="0" smtClean="0">
                          <a:solidFill>
                            <a:srgbClr val="000000"/>
                          </a:solidFill>
                          <a:effectLst/>
                          <a:latin typeface="Calibri"/>
                        </a:rPr>
                        <a:t>Number</a:t>
                      </a:r>
                      <a:r>
                        <a:rPr lang="en-GB" sz="1800" b="0" i="0" u="none" strike="noStrike" baseline="0" dirty="0" smtClean="0">
                          <a:solidFill>
                            <a:srgbClr val="000000"/>
                          </a:solidFill>
                          <a:effectLst/>
                          <a:latin typeface="Calibri"/>
                        </a:rPr>
                        <a:t> of people transported in </a:t>
                      </a:r>
                      <a:r>
                        <a:rPr lang="en-GB" sz="1800" b="0" i="0" u="none" strike="noStrike" baseline="0" dirty="0" err="1" smtClean="0">
                          <a:solidFill>
                            <a:srgbClr val="000000"/>
                          </a:solidFill>
                          <a:effectLst/>
                          <a:latin typeface="Calibri"/>
                        </a:rPr>
                        <a:t>Kameshwaram</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rgbClr val="000000"/>
                          </a:solidFill>
                          <a:effectLst/>
                          <a:latin typeface="Calibri"/>
                        </a:rPr>
                        <a:t>4</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rgbClr val="000000"/>
                          </a:solidFill>
                          <a:effectLst/>
                          <a:latin typeface="Calibri"/>
                        </a:rPr>
                        <a:t>4</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rgbClr val="000000"/>
                          </a:solidFill>
                          <a:effectLst/>
                          <a:latin typeface="Calibri"/>
                        </a:rPr>
                        <a:t>7</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04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91" y="3276600"/>
            <a:ext cx="2909455" cy="218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34146" y="3075094"/>
            <a:ext cx="5805054" cy="2585323"/>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GB" dirty="0" smtClean="0"/>
              <a:t>In October 2011, Paranjothi – my sole permanent  staff between 2006 and 2013, felt confident enough to purchase a car by taking a loan. His plan was to drive it during the weekend and rent it out during the week to generate extra earnings for his family. </a:t>
            </a:r>
            <a:r>
              <a:rPr lang="en-GB" dirty="0"/>
              <a:t>Paranjothi was not able to pay the loan interest </a:t>
            </a:r>
            <a:r>
              <a:rPr lang="en-GB" dirty="0" smtClean="0"/>
              <a:t>with </a:t>
            </a:r>
            <a:r>
              <a:rPr lang="en-GB" dirty="0"/>
              <a:t>his weekend earnings.  Hence, we are helping him out and serving </a:t>
            </a:r>
            <a:r>
              <a:rPr lang="en-GB" dirty="0" err="1"/>
              <a:t>Kameshwaram</a:t>
            </a:r>
            <a:r>
              <a:rPr lang="en-GB" dirty="0"/>
              <a:t> residents at the same </a:t>
            </a:r>
            <a:r>
              <a:rPr lang="en-GB" dirty="0" smtClean="0"/>
              <a:t>time by letting him provide transport </a:t>
            </a:r>
            <a:r>
              <a:rPr lang="en-GB" dirty="0"/>
              <a:t>in </a:t>
            </a:r>
            <a:r>
              <a:rPr lang="en-GB" dirty="0" err="1"/>
              <a:t>Kameshwaram</a:t>
            </a:r>
            <a:r>
              <a:rPr lang="en-GB" dirty="0"/>
              <a:t> twice a week. </a:t>
            </a:r>
          </a:p>
        </p:txBody>
      </p:sp>
    </p:spTree>
    <p:extLst>
      <p:ext uri="{BB962C8B-B14F-4D97-AF65-F5344CB8AC3E}">
        <p14:creationId xmlns:p14="http://schemas.microsoft.com/office/powerpoint/2010/main" val="15832337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48000" cy="792162"/>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en-GB" sz="3200" dirty="0" smtClean="0"/>
              <a:t>Our expenditures </a:t>
            </a:r>
            <a:endParaRPr lang="en-GB" sz="3200" dirty="0"/>
          </a:p>
        </p:txBody>
      </p:sp>
      <p:sp>
        <p:nvSpPr>
          <p:cNvPr id="3" name="Slide Number Placeholder 2"/>
          <p:cNvSpPr>
            <a:spLocks noGrp="1"/>
          </p:cNvSpPr>
          <p:nvPr>
            <p:ph type="sldNum" sz="quarter" idx="12"/>
          </p:nvPr>
        </p:nvSpPr>
        <p:spPr/>
        <p:txBody>
          <a:bodyPr/>
          <a:lstStyle/>
          <a:p>
            <a:fld id="{84EBCB00-DEE3-41B3-9EE3-2FB0BBE93007}" type="slidenum">
              <a:rPr lang="en-GB" smtClean="0"/>
              <a:t>41</a:t>
            </a:fld>
            <a:endParaRPr lang="en-GB"/>
          </a:p>
        </p:txBody>
      </p:sp>
      <p:graphicFrame>
        <p:nvGraphicFramePr>
          <p:cNvPr id="6" name="Table 5"/>
          <p:cNvGraphicFramePr>
            <a:graphicFrameLocks noGrp="1"/>
          </p:cNvGraphicFramePr>
          <p:nvPr>
            <p:extLst>
              <p:ext uri="{D42A27DB-BD31-4B8C-83A1-F6EECF244321}">
                <p14:modId xmlns:p14="http://schemas.microsoft.com/office/powerpoint/2010/main" val="509655160"/>
              </p:ext>
            </p:extLst>
          </p:nvPr>
        </p:nvGraphicFramePr>
        <p:xfrm>
          <a:off x="381000" y="1981200"/>
          <a:ext cx="2971800" cy="4267200"/>
        </p:xfrm>
        <a:graphic>
          <a:graphicData uri="http://schemas.openxmlformats.org/drawingml/2006/table">
            <a:tbl>
              <a:tblPr/>
              <a:tblGrid>
                <a:gridCol w="1888999"/>
                <a:gridCol w="1082801"/>
              </a:tblGrid>
              <a:tr h="568960">
                <a:tc>
                  <a:txBody>
                    <a:bodyPr/>
                    <a:lstStyle/>
                    <a:p>
                      <a:pPr algn="ctr" fontAlgn="b"/>
                      <a:r>
                        <a:rPr lang="en-GB" sz="1800" b="0" i="0" u="none" strike="noStrike" dirty="0" smtClean="0">
                          <a:solidFill>
                            <a:srgbClr val="0000FF"/>
                          </a:solidFill>
                          <a:effectLst/>
                          <a:latin typeface="Calibri"/>
                        </a:rPr>
                        <a:t>Paranjothi </a:t>
                      </a:r>
                      <a:endParaRPr lang="en-GB" sz="1800" b="0" i="0" u="none" strike="noStrike" dirty="0">
                        <a:solidFill>
                          <a:srgbClr val="0000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8960">
                <a:tc>
                  <a:txBody>
                    <a:bodyPr/>
                    <a:lstStyle/>
                    <a:p>
                      <a:pPr algn="ctr" fontAlgn="b"/>
                      <a:r>
                        <a:rPr lang="en-GB" sz="1800" b="0" i="0" u="none" strike="noStrike" dirty="0" err="1">
                          <a:solidFill>
                            <a:srgbClr val="0000FF"/>
                          </a:solidFill>
                          <a:effectLst/>
                          <a:latin typeface="Calibri"/>
                        </a:rPr>
                        <a:t>Vijaya</a:t>
                      </a:r>
                      <a:r>
                        <a:rPr lang="en-GB" sz="1800" b="0" i="0" u="none" strike="noStrike" dirty="0">
                          <a:solidFill>
                            <a:srgbClr val="0000FF"/>
                          </a:solidFill>
                          <a:effectLst/>
                          <a:latin typeface="Calibri"/>
                        </a:rPr>
                        <a:t> </a:t>
                      </a:r>
                      <a:r>
                        <a:rPr lang="en-GB" sz="1800" b="0" i="0" u="none" strike="noStrike" dirty="0" err="1">
                          <a:solidFill>
                            <a:srgbClr val="0000FF"/>
                          </a:solidFill>
                          <a:effectLst/>
                          <a:latin typeface="Calibri"/>
                        </a:rPr>
                        <a:t>kumar</a:t>
                      </a:r>
                      <a:endParaRPr lang="en-GB" sz="1800" b="0" i="0" u="none" strike="noStrike" dirty="0">
                        <a:solidFill>
                          <a:srgbClr val="0000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0" i="0" u="none" strike="noStrike">
                          <a:solidFill>
                            <a:srgbClr val="0000FF"/>
                          </a:solidFill>
                          <a:effectLst/>
                          <a:latin typeface="Calibri"/>
                        </a:rPr>
                        <a:t>Karunanidhi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53440">
                <a:tc>
                  <a:txBody>
                    <a:bodyPr/>
                    <a:lstStyle/>
                    <a:p>
                      <a:pPr algn="ctr" fontAlgn="b"/>
                      <a:r>
                        <a:rPr lang="en-GB" sz="1800" b="0" i="0" u="none" strike="noStrike">
                          <a:solidFill>
                            <a:srgbClr val="0000FF"/>
                          </a:solidFill>
                          <a:effectLst/>
                          <a:latin typeface="Calibri"/>
                        </a:rPr>
                        <a:t>Selvakumar (mason)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0" i="0" u="none" strike="noStrike">
                          <a:solidFill>
                            <a:srgbClr val="0000FF"/>
                          </a:solidFill>
                          <a:effectLst/>
                          <a:latin typeface="Calibri"/>
                        </a:rPr>
                        <a:t>Kanagrajan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FF"/>
                          </a:solidFill>
                          <a:effectLst/>
                          <a:latin typeface="Calibri"/>
                        </a:rPr>
                        <a:t>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0" i="0" u="none" strike="noStrike">
                          <a:solidFill>
                            <a:srgbClr val="000000"/>
                          </a:solidFill>
                          <a:effectLst/>
                          <a:latin typeface="Calibri"/>
                        </a:rPr>
                        <a:t>Rent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rgbClr val="000000"/>
                          </a:solidFill>
                          <a:effectLst/>
                          <a:latin typeface="Calibri"/>
                        </a:rPr>
                        <a:t>1500</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0" i="0" u="none" strike="noStrike">
                          <a:solidFill>
                            <a:srgbClr val="000000"/>
                          </a:solidFill>
                          <a:effectLst/>
                          <a:latin typeface="Calibri"/>
                        </a:rPr>
                        <a:t>Electricity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rgbClr val="000000"/>
                          </a:solidFill>
                          <a:effectLst/>
                          <a:latin typeface="Calibri"/>
                        </a:rPr>
                        <a:t>300</a:t>
                      </a:r>
                      <a:endParaRPr lang="en-GB" sz="18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53440">
                <a:tc>
                  <a:txBody>
                    <a:bodyPr/>
                    <a:lstStyle/>
                    <a:p>
                      <a:pPr algn="ctr" fontAlgn="b"/>
                      <a:r>
                        <a:rPr lang="en-GB" sz="1800" b="0" i="0" u="none" strike="noStrike">
                          <a:solidFill>
                            <a:srgbClr val="000000"/>
                          </a:solidFill>
                          <a:effectLst/>
                          <a:latin typeface="Calibri"/>
                        </a:rPr>
                        <a:t>Budget for other office supplies per month (maximum)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a:solidFill>
                            <a:srgbClr val="000000"/>
                          </a:solidFill>
                          <a:effectLst/>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4480">
                <a:tc>
                  <a:txBody>
                    <a:bodyPr/>
                    <a:lstStyle/>
                    <a:p>
                      <a:pPr algn="ctr" fontAlgn="b"/>
                      <a:r>
                        <a:rPr lang="en-GB" sz="1800" b="1" i="0" u="none" strike="noStrike" dirty="0">
                          <a:solidFill>
                            <a:srgbClr val="000000"/>
                          </a:solidFill>
                          <a:effectLst/>
                          <a:latin typeface="Calibri"/>
                        </a:rPr>
                        <a:t>Total fixed costs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800" b="1" i="0" u="none" strike="noStrike" dirty="0">
                          <a:solidFill>
                            <a:srgbClr val="000000"/>
                          </a:solidFill>
                          <a:effectLst/>
                          <a:latin typeface="Calibri"/>
                        </a:rPr>
                        <a:t>39,400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228601" y="1219200"/>
            <a:ext cx="3505200" cy="646331"/>
          </a:xfrm>
          <a:prstGeom prst="rect">
            <a:avLst/>
          </a:prstGeom>
          <a:solidFill>
            <a:schemeClr val="bg2">
              <a:lumMod val="90000"/>
            </a:schemeClr>
          </a:solidFill>
        </p:spPr>
        <p:txBody>
          <a:bodyPr wrap="square" rtlCol="0">
            <a:spAutoFit/>
          </a:bodyPr>
          <a:lstStyle/>
          <a:p>
            <a:r>
              <a:rPr lang="en-GB" dirty="0" smtClean="0"/>
              <a:t>Fixed costs per month: salaries, infrastructure and materials</a:t>
            </a:r>
            <a:endParaRPr lang="en-GB" dirty="0"/>
          </a:p>
        </p:txBody>
      </p:sp>
      <p:sp>
        <p:nvSpPr>
          <p:cNvPr id="8" name="TextBox 7"/>
          <p:cNvSpPr txBox="1"/>
          <p:nvPr/>
        </p:nvSpPr>
        <p:spPr>
          <a:xfrm>
            <a:off x="228601" y="6368534"/>
            <a:ext cx="4661597" cy="369332"/>
          </a:xfrm>
          <a:prstGeom prst="rect">
            <a:avLst/>
          </a:prstGeom>
          <a:noFill/>
        </p:spPr>
        <p:txBody>
          <a:bodyPr wrap="none" rtlCol="0">
            <a:spAutoFit/>
          </a:bodyPr>
          <a:lstStyle/>
          <a:p>
            <a:r>
              <a:rPr lang="en-GB" dirty="0" smtClean="0">
                <a:solidFill>
                  <a:srgbClr val="0000FF"/>
                </a:solidFill>
              </a:rPr>
              <a:t>Salaries in blue. All are in Indian Rupees or INR. </a:t>
            </a:r>
            <a:endParaRPr lang="en-GB" dirty="0">
              <a:solidFill>
                <a:srgbClr val="0000FF"/>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90749701"/>
              </p:ext>
            </p:extLst>
          </p:nvPr>
        </p:nvGraphicFramePr>
        <p:xfrm>
          <a:off x="4114800" y="170838"/>
          <a:ext cx="4572001" cy="6197696"/>
        </p:xfrm>
        <a:graphic>
          <a:graphicData uri="http://schemas.openxmlformats.org/drawingml/2006/table">
            <a:tbl>
              <a:tblPr/>
              <a:tblGrid>
                <a:gridCol w="1475720"/>
                <a:gridCol w="524701"/>
                <a:gridCol w="1664285"/>
                <a:gridCol w="907295"/>
              </a:tblGrid>
              <a:tr h="172750">
                <a:tc>
                  <a:txBody>
                    <a:bodyPr/>
                    <a:lstStyle/>
                    <a:p>
                      <a:pPr algn="l" fontAlgn="b"/>
                      <a:r>
                        <a:rPr lang="en-GB" sz="1200" b="0" i="0" u="none" strike="noStrike" dirty="0">
                          <a:solidFill>
                            <a:srgbClr val="000000"/>
                          </a:solidFill>
                          <a:effectLst/>
                          <a:latin typeface="Calibri"/>
                        </a:rPr>
                        <a:t> </a:t>
                      </a:r>
                      <a:r>
                        <a:rPr lang="en-GB" sz="1200" b="1" i="0" u="none" strike="noStrike" dirty="0" smtClean="0">
                          <a:solidFill>
                            <a:srgbClr val="FF0000"/>
                          </a:solidFill>
                          <a:effectLst/>
                          <a:latin typeface="Calibri"/>
                        </a:rPr>
                        <a:t>Jan-May</a:t>
                      </a:r>
                      <a:endParaRPr lang="en-GB" sz="1200" b="1" i="0" u="none" strike="noStrike" dirty="0">
                        <a:solidFill>
                          <a:srgbClr val="000000"/>
                        </a:solidFill>
                        <a:effectLst/>
                        <a:latin typeface="Calibri"/>
                      </a:endParaRP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1" i="0" u="none" strike="noStrike" dirty="0">
                          <a:solidFill>
                            <a:srgbClr val="000000"/>
                          </a:solidFill>
                          <a:effectLst/>
                          <a:latin typeface="Calibri"/>
                        </a:rPr>
                        <a:t>Debit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a:rPr>
                        <a:t>Nature of expenditure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Comment</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1"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01">
                <a:tc>
                  <a:txBody>
                    <a:bodyPr/>
                    <a:lstStyle/>
                    <a:p>
                      <a:pPr algn="l" fontAlgn="b"/>
                      <a:r>
                        <a:rPr lang="en-GB" sz="1200" b="0" i="0" u="none" strike="noStrike">
                          <a:solidFill>
                            <a:srgbClr val="000000"/>
                          </a:solidFill>
                          <a:effectLst/>
                          <a:latin typeface="Calibri"/>
                        </a:rPr>
                        <a:t>Shanthi/Karunanidhi</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3385</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Grant to household for toilet construction</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This is prior to </a:t>
                      </a:r>
                      <a:r>
                        <a:rPr lang="en-GB" sz="1200" b="0" i="0" u="none" strike="noStrike" dirty="0" err="1">
                          <a:solidFill>
                            <a:srgbClr val="000000"/>
                          </a:solidFill>
                          <a:effectLst/>
                          <a:latin typeface="Calibri"/>
                        </a:rPr>
                        <a:t>Bharathi</a:t>
                      </a:r>
                      <a:endParaRPr lang="en-GB" sz="1200" b="0" i="0" u="none" strike="noStrike" dirty="0">
                        <a:solidFill>
                          <a:srgbClr val="000000"/>
                        </a:solidFill>
                        <a:effectLst/>
                        <a:latin typeface="Calibri"/>
                      </a:endParaRP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01">
                <a:tc>
                  <a:txBody>
                    <a:bodyPr/>
                    <a:lstStyle/>
                    <a:p>
                      <a:pPr algn="l" fontAlgn="b"/>
                      <a:r>
                        <a:rPr lang="en-GB" sz="1200" b="0" i="0" u="none" strike="noStrike">
                          <a:solidFill>
                            <a:srgbClr val="000000"/>
                          </a:solidFill>
                          <a:effectLst/>
                          <a:latin typeface="Calibri"/>
                        </a:rPr>
                        <a:t>Venkatachalam</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3200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Grant to household for toilet construction</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01">
                <a:tc>
                  <a:txBody>
                    <a:bodyPr/>
                    <a:lstStyle/>
                    <a:p>
                      <a:pPr algn="l" fontAlgn="b"/>
                      <a:r>
                        <a:rPr lang="en-GB" sz="1200" b="0" i="0" u="none" strike="noStrike">
                          <a:solidFill>
                            <a:srgbClr val="000000"/>
                          </a:solidFill>
                          <a:effectLst/>
                          <a:latin typeface="Calibri"/>
                        </a:rPr>
                        <a:t>Muthulakshmi Ilangovan</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1000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Grant to household for toilet construction</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01">
                <a:tc>
                  <a:txBody>
                    <a:bodyPr/>
                    <a:lstStyle/>
                    <a:p>
                      <a:pPr algn="l" fontAlgn="b"/>
                      <a:r>
                        <a:rPr lang="en-GB" sz="1200" b="0" i="0" u="none" strike="noStrike">
                          <a:solidFill>
                            <a:srgbClr val="000000"/>
                          </a:solidFill>
                          <a:effectLst/>
                          <a:latin typeface="Calibri"/>
                        </a:rPr>
                        <a:t>Dhanalakshmi Papayan</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1000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Grant to household for toilet construction</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working</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8251">
                <a:tc>
                  <a:txBody>
                    <a:bodyPr/>
                    <a:lstStyle/>
                    <a:p>
                      <a:pPr algn="l" fontAlgn="b"/>
                      <a:r>
                        <a:rPr lang="en-GB" sz="1200" b="0" i="0" u="none" strike="noStrike">
                          <a:solidFill>
                            <a:srgbClr val="000000"/>
                          </a:solidFill>
                          <a:effectLst/>
                          <a:latin typeface="Calibri"/>
                        </a:rPr>
                        <a:t>Meeting to present Bharathi and loan schemes in  April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4805</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5501">
                <a:tc>
                  <a:txBody>
                    <a:bodyPr/>
                    <a:lstStyle/>
                    <a:p>
                      <a:pPr algn="l" fontAlgn="b"/>
                      <a:r>
                        <a:rPr lang="en-GB" sz="1200" b="0" i="0" u="none" strike="noStrike">
                          <a:solidFill>
                            <a:srgbClr val="000000"/>
                          </a:solidFill>
                          <a:effectLst/>
                          <a:latin typeface="Calibri"/>
                        </a:rPr>
                        <a:t>Masons - for temporary work</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7500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Karunanidhi -April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3000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Vijaya kumar - April</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3000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Office + electricity</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1800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Office materials</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3140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8251">
                <a:tc>
                  <a:txBody>
                    <a:bodyPr/>
                    <a:lstStyle/>
                    <a:p>
                      <a:pPr algn="l" fontAlgn="b"/>
                      <a:r>
                        <a:rPr lang="en-GB" sz="1200" b="0" i="0" u="none" strike="noStrike">
                          <a:solidFill>
                            <a:srgbClr val="000000"/>
                          </a:solidFill>
                          <a:effectLst/>
                          <a:latin typeface="Calibri"/>
                        </a:rPr>
                        <a:t>Train tickets to look over toilet of handicapped couple</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1700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Office board</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1100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Car for waste management</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200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Telephone bill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1400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Chukkalingam</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2900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Stationary</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80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Aarani trip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1069</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welding of bed</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300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a:solidFill>
                            <a:srgbClr val="000000"/>
                          </a:solidFill>
                          <a:effectLst/>
                          <a:latin typeface="Calibri"/>
                        </a:rPr>
                        <a:t>Bharathi honorarium</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8000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r>
                        <a:rPr lang="en-GB" sz="1200" b="0" i="0" u="none" strike="noStrike" dirty="0" smtClean="0">
                          <a:solidFill>
                            <a:srgbClr val="000000"/>
                          </a:solidFill>
                          <a:effectLst/>
                          <a:latin typeface="Calibri"/>
                        </a:rPr>
                        <a:t>Lunches</a:t>
                      </a:r>
                      <a:r>
                        <a:rPr lang="en-GB" sz="1200" b="0" i="0" u="none" strike="noStrike" baseline="0" dirty="0" smtClean="0">
                          <a:solidFill>
                            <a:srgbClr val="000000"/>
                          </a:solidFill>
                          <a:effectLst/>
                          <a:latin typeface="Calibri"/>
                        </a:rPr>
                        <a:t> </a:t>
                      </a:r>
                      <a:r>
                        <a:rPr lang="en-GB" sz="1200" b="0" i="0" u="none" strike="noStrike" baseline="0" dirty="0" err="1" smtClean="0">
                          <a:solidFill>
                            <a:srgbClr val="000000"/>
                          </a:solidFill>
                          <a:effectLst/>
                          <a:latin typeface="Calibri"/>
                        </a:rPr>
                        <a:t>Bharathi</a:t>
                      </a:r>
                      <a:endParaRPr lang="en-GB" sz="1200" b="0" i="0" u="none" strike="noStrike" dirty="0">
                        <a:solidFill>
                          <a:srgbClr val="000000"/>
                        </a:solidFill>
                        <a:effectLst/>
                        <a:latin typeface="Calibri"/>
                      </a:endParaRP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1" i="0" u="none" strike="noStrike">
                          <a:solidFill>
                            <a:srgbClr val="000000"/>
                          </a:solidFill>
                          <a:effectLst/>
                          <a:latin typeface="Calibri"/>
                        </a:rPr>
                        <a:t>500</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dirty="0">
                          <a:solidFill>
                            <a:srgbClr val="000000"/>
                          </a:solidFill>
                          <a:effectLst/>
                          <a:latin typeface="Calibri"/>
                        </a:rPr>
                        <a:t> </a:t>
                      </a:r>
                    </a:p>
                  </a:txBody>
                  <a:tcPr marL="7072" marR="7072" marT="70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750">
                <a:tc>
                  <a:txBody>
                    <a:bodyPr/>
                    <a:lstStyle/>
                    <a:p>
                      <a:pPr algn="l" fontAlgn="b"/>
                      <a:endParaRPr lang="en-GB" sz="1200" b="0" i="0" u="none" strike="noStrike">
                        <a:solidFill>
                          <a:srgbClr val="000000"/>
                        </a:solidFill>
                        <a:effectLst/>
                        <a:latin typeface="Calibri"/>
                      </a:endParaRPr>
                    </a:p>
                  </a:txBody>
                  <a:tcPr marL="7072" marR="7072" marT="70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200" b="1" i="0" u="none" strike="noStrike">
                          <a:solidFill>
                            <a:srgbClr val="000000"/>
                          </a:solidFill>
                          <a:effectLst/>
                          <a:latin typeface="Calibri"/>
                        </a:rPr>
                        <a:t>49079</a:t>
                      </a:r>
                    </a:p>
                  </a:txBody>
                  <a:tcPr marL="7072" marR="7072" marT="70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200" b="0" i="0" u="none" strike="noStrike" dirty="0">
                        <a:solidFill>
                          <a:srgbClr val="000000"/>
                        </a:solidFill>
                        <a:effectLst/>
                        <a:latin typeface="Calibri"/>
                      </a:endParaRPr>
                    </a:p>
                  </a:txBody>
                  <a:tcPr marL="7072" marR="7072" marT="70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200" b="0" i="0" u="none" strike="noStrike" dirty="0">
                        <a:solidFill>
                          <a:srgbClr val="000000"/>
                        </a:solidFill>
                        <a:effectLst/>
                        <a:latin typeface="Calibri"/>
                      </a:endParaRPr>
                    </a:p>
                  </a:txBody>
                  <a:tcPr marL="7072" marR="7072" marT="7072"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40584322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62200"/>
            <a:ext cx="8229600" cy="3352800"/>
          </a:xfrm>
          <a:solidFill>
            <a:srgbClr val="FFFF66"/>
          </a:solidFill>
          <a:effectLst>
            <a:glow rad="139700">
              <a:srgbClr val="00FF00">
                <a:alpha val="40000"/>
              </a:srgbClr>
            </a:glow>
            <a:softEdge rad="31750"/>
          </a:effectLst>
        </p:spPr>
        <p:txBody>
          <a:bodyPr vert="horz" lIns="91440" tIns="45720" rIns="91440" bIns="45720" rtlCol="0" anchor="ctr">
            <a:normAutofit/>
          </a:bodyPr>
          <a:lstStyle/>
          <a:p>
            <a:r>
              <a:rPr lang="en-GB" sz="2800" dirty="0" smtClean="0"/>
              <a:t>These results may not seem impressive – but they are indeed truthful and impressive given the contextual challenges, the nature of the work and the culture of empowerment with responsibility, transparency and accountability that I am trying to develop. </a:t>
            </a:r>
            <a:br>
              <a:rPr lang="en-GB" sz="2800" dirty="0" smtClean="0"/>
            </a:br>
            <a:r>
              <a:rPr lang="en-GB" sz="2800" dirty="0"/>
              <a:t/>
            </a:r>
            <a:br>
              <a:rPr lang="en-GB" sz="2800" dirty="0"/>
            </a:br>
            <a:r>
              <a:rPr lang="en-GB" sz="2800" dirty="0" smtClean="0"/>
              <a:t>5. Now to the  future……</a:t>
            </a:r>
            <a:endParaRPr lang="en-GB" sz="2800" dirty="0"/>
          </a:p>
        </p:txBody>
      </p:sp>
      <p:sp>
        <p:nvSpPr>
          <p:cNvPr id="4" name="Slide Number Placeholder 3"/>
          <p:cNvSpPr>
            <a:spLocks noGrp="1"/>
          </p:cNvSpPr>
          <p:nvPr>
            <p:ph type="sldNum" sz="quarter" idx="12"/>
          </p:nvPr>
        </p:nvSpPr>
        <p:spPr/>
        <p:txBody>
          <a:bodyPr/>
          <a:lstStyle/>
          <a:p>
            <a:fld id="{84EBCB00-DEE3-41B3-9EE3-2FB0BBE93007}" type="slidenum">
              <a:rPr lang="en-GB" smtClean="0"/>
              <a:t>42</a:t>
            </a:fld>
            <a:endParaRPr lang="en-GB"/>
          </a:p>
        </p:txBody>
      </p:sp>
      <p:pic>
        <p:nvPicPr>
          <p:cNvPr id="6"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799" y="685800"/>
            <a:ext cx="1609595"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895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t>43</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1524107205"/>
              </p:ext>
            </p:extLst>
          </p:nvPr>
        </p:nvGraphicFramePr>
        <p:xfrm>
          <a:off x="304800" y="1066800"/>
          <a:ext cx="6705600" cy="4944753"/>
        </p:xfrm>
        <a:graphic>
          <a:graphicData uri="http://schemas.openxmlformats.org/drawingml/2006/table">
            <a:tbl>
              <a:tblPr/>
              <a:tblGrid>
                <a:gridCol w="6705600"/>
              </a:tblGrid>
              <a:tr h="457200">
                <a:tc>
                  <a:txBody>
                    <a:bodyPr/>
                    <a:lstStyle/>
                    <a:p>
                      <a:pPr algn="l" fontAlgn="b"/>
                      <a:r>
                        <a:rPr lang="en-GB" sz="1600" b="0" i="0" u="none" strike="noStrike" dirty="0">
                          <a:solidFill>
                            <a:srgbClr val="000000"/>
                          </a:solidFill>
                          <a:effectLst/>
                          <a:latin typeface="Calibri"/>
                        </a:rPr>
                        <a:t> </a:t>
                      </a:r>
                    </a:p>
                    <a:p>
                      <a:pPr marL="0" marR="0" indent="0" algn="ctr" defTabSz="914400" rtl="0" eaLnBrk="1" fontAlgn="b"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a:rPr>
                        <a:t>June to December 2013 = 7 </a:t>
                      </a:r>
                      <a:r>
                        <a:rPr lang="en-GB" sz="1600" b="1" i="0" u="none" strike="noStrike" dirty="0" smtClean="0">
                          <a:solidFill>
                            <a:srgbClr val="000000"/>
                          </a:solidFill>
                          <a:effectLst/>
                          <a:latin typeface="Calibri"/>
                        </a:rPr>
                        <a:t>months</a:t>
                      </a:r>
                      <a:r>
                        <a:rPr lang="en-GB" sz="1600" b="1"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1" i="0" u="none" strike="noStrike" dirty="0" smtClean="0">
                          <a:solidFill>
                            <a:srgbClr val="000000"/>
                          </a:solidFill>
                          <a:effectLst/>
                          <a:latin typeface="Calibri"/>
                        </a:rPr>
                        <a:t>Toilet  repair: </a:t>
                      </a:r>
                      <a:r>
                        <a:rPr lang="en-GB" sz="1600" b="0" i="0" u="none" strike="noStrike" dirty="0" smtClean="0">
                          <a:solidFill>
                            <a:srgbClr val="000000"/>
                          </a:solidFill>
                          <a:effectLst/>
                          <a:latin typeface="Calibri"/>
                        </a:rPr>
                        <a:t>Repair about 50</a:t>
                      </a:r>
                      <a:r>
                        <a:rPr lang="en-GB" sz="1600" b="0" i="0" u="none" strike="noStrike" baseline="0" dirty="0" smtClean="0">
                          <a:solidFill>
                            <a:srgbClr val="000000"/>
                          </a:solidFill>
                          <a:effectLst/>
                          <a:latin typeface="Calibri"/>
                        </a:rPr>
                        <a:t> toilets</a:t>
                      </a:r>
                      <a:endParaRPr lang="en-GB"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6230">
                <a:tc>
                  <a:txBody>
                    <a:bodyPr/>
                    <a:lstStyle/>
                    <a:p>
                      <a:pPr algn="l" fontAlgn="b"/>
                      <a:r>
                        <a:rPr lang="en-GB" sz="1600" b="1" i="0" u="none" strike="noStrike" dirty="0" smtClean="0">
                          <a:solidFill>
                            <a:srgbClr val="000000"/>
                          </a:solidFill>
                          <a:effectLst/>
                          <a:latin typeface="Calibri"/>
                        </a:rPr>
                        <a:t>Toilet quality control</a:t>
                      </a:r>
                      <a:r>
                        <a:rPr lang="en-GB" sz="1600" b="1" i="0" u="none" strike="noStrike" baseline="0" dirty="0" smtClean="0">
                          <a:solidFill>
                            <a:srgbClr val="000000"/>
                          </a:solidFill>
                          <a:effectLst/>
                          <a:latin typeface="Calibri"/>
                        </a:rPr>
                        <a:t> : </a:t>
                      </a:r>
                      <a:r>
                        <a:rPr lang="en-GB" sz="1600" b="0" i="0" u="none" strike="noStrike" dirty="0" smtClean="0">
                          <a:solidFill>
                            <a:srgbClr val="000000"/>
                          </a:solidFill>
                          <a:effectLst/>
                          <a:latin typeface="Calibri"/>
                        </a:rPr>
                        <a:t>Develop a certification</a:t>
                      </a:r>
                      <a:r>
                        <a:rPr lang="en-GB" sz="1600" b="0" i="0" u="none" strike="noStrike" baseline="0" dirty="0" smtClean="0">
                          <a:solidFill>
                            <a:srgbClr val="000000"/>
                          </a:solidFill>
                          <a:effectLst/>
                          <a:latin typeface="Calibri"/>
                        </a:rPr>
                        <a:t> for the quality of toilets</a:t>
                      </a:r>
                      <a:endParaRPr lang="en-GB"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l" fontAlgn="b"/>
                      <a:r>
                        <a:rPr lang="en-GB" sz="1600" b="1" i="0" u="none" strike="noStrike" dirty="0" smtClean="0">
                          <a:solidFill>
                            <a:srgbClr val="000000"/>
                          </a:solidFill>
                          <a:effectLst/>
                          <a:latin typeface="Calibri"/>
                        </a:rPr>
                        <a:t>Awareness creation: </a:t>
                      </a:r>
                      <a:r>
                        <a:rPr lang="en-GB" sz="1600" b="0" i="0" u="none" strike="noStrike" dirty="0" smtClean="0">
                          <a:solidFill>
                            <a:srgbClr val="000000"/>
                          </a:solidFill>
                          <a:effectLst/>
                          <a:latin typeface="Calibri"/>
                        </a:rPr>
                        <a:t>Hold</a:t>
                      </a:r>
                      <a:r>
                        <a:rPr lang="en-GB" sz="1600" b="0" i="0" u="none" strike="noStrike" baseline="0" dirty="0" smtClean="0">
                          <a:solidFill>
                            <a:srgbClr val="000000"/>
                          </a:solidFill>
                          <a:effectLst/>
                          <a:latin typeface="Calibri"/>
                        </a:rPr>
                        <a:t> one meeting a month in FIN office</a:t>
                      </a:r>
                      <a:endParaRPr lang="en-GB"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1" i="0" u="none" strike="noStrike" dirty="0" smtClean="0">
                          <a:solidFill>
                            <a:srgbClr val="000000"/>
                          </a:solidFill>
                          <a:effectLst/>
                          <a:latin typeface="Calibri"/>
                        </a:rPr>
                        <a:t>Awareness creation: </a:t>
                      </a:r>
                      <a:r>
                        <a:rPr lang="en-GB" sz="1600" b="0" i="0" u="none" strike="noStrike" dirty="0" smtClean="0">
                          <a:solidFill>
                            <a:srgbClr val="000000"/>
                          </a:solidFill>
                          <a:effectLst/>
                          <a:latin typeface="Calibri"/>
                        </a:rPr>
                        <a:t>Give one talk a week at the school</a:t>
                      </a:r>
                      <a:endParaRPr lang="en-GB"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1" i="0" u="none" strike="noStrike" dirty="0" smtClean="0">
                          <a:solidFill>
                            <a:srgbClr val="000000"/>
                          </a:solidFill>
                          <a:effectLst/>
                          <a:latin typeface="Calibri"/>
                        </a:rPr>
                        <a:t>Waste management: </a:t>
                      </a:r>
                      <a:r>
                        <a:rPr lang="en-GB" sz="1600" b="0" i="0" u="none" strike="noStrike" baseline="0" dirty="0" smtClean="0">
                          <a:solidFill>
                            <a:srgbClr val="000000"/>
                          </a:solidFill>
                          <a:effectLst/>
                          <a:latin typeface="Calibri"/>
                        </a:rPr>
                        <a:t> Have at least 300 people registered and paying for waste management.</a:t>
                      </a:r>
                      <a:endParaRPr lang="en-GB"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324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1600" b="1" i="0" u="none" strike="noStrike" dirty="0" smtClean="0">
                          <a:solidFill>
                            <a:srgbClr val="000000"/>
                          </a:solidFill>
                          <a:effectLst/>
                          <a:latin typeface="+mn-lt"/>
                        </a:rPr>
                        <a:t>Waste management: </a:t>
                      </a:r>
                      <a:r>
                        <a:rPr lang="en-GB" sz="1600" b="0" i="0" u="none" strike="noStrike" baseline="0" dirty="0" smtClean="0">
                          <a:solidFill>
                            <a:srgbClr val="000000"/>
                          </a:solidFill>
                          <a:effectLst/>
                          <a:latin typeface="+mn-lt"/>
                        </a:rPr>
                        <a:t> Have developed a system to maintain the public space near bus-stop clean.</a:t>
                      </a:r>
                      <a:endParaRPr lang="en-GB" sz="16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782">
                <a:tc>
                  <a:txBody>
                    <a:bodyPr/>
                    <a:lstStyle/>
                    <a:p>
                      <a:pPr algn="l" fontAlgn="b"/>
                      <a:r>
                        <a:rPr lang="en-GB" sz="1600" b="1" i="0" u="none" strike="noStrike" dirty="0" smtClean="0">
                          <a:solidFill>
                            <a:srgbClr val="000000"/>
                          </a:solidFill>
                          <a:effectLst/>
                          <a:latin typeface="Calibri"/>
                        </a:rPr>
                        <a:t>Capacity building:  </a:t>
                      </a:r>
                      <a:r>
                        <a:rPr lang="en-GB" sz="1600" b="0" i="0" u="none" strike="noStrike" dirty="0" smtClean="0">
                          <a:solidFill>
                            <a:srgbClr val="000000"/>
                          </a:solidFill>
                          <a:effectLst/>
                          <a:latin typeface="Calibri"/>
                        </a:rPr>
                        <a:t>Sending</a:t>
                      </a:r>
                      <a:r>
                        <a:rPr lang="en-GB" sz="1600" b="0" i="0" u="none" strike="noStrike" baseline="0" dirty="0" smtClean="0">
                          <a:solidFill>
                            <a:srgbClr val="000000"/>
                          </a:solidFill>
                          <a:effectLst/>
                          <a:latin typeface="Calibri"/>
                        </a:rPr>
                        <a:t> FIN team for  1 week training in toilet construction, sending FIN team for 3 day training in waste management, making sure that all know how to use printer to photocopy documents, making sure that all know how to send and receive emails. Develop  use of a phone system with mike and speakers for weekly meeting.  Explore the use of </a:t>
                      </a:r>
                      <a:r>
                        <a:rPr lang="en-GB" sz="1600" b="0" i="0" u="none" strike="noStrike" baseline="0" dirty="0" err="1" smtClean="0">
                          <a:solidFill>
                            <a:srgbClr val="000000"/>
                          </a:solidFill>
                          <a:effectLst/>
                          <a:latin typeface="Calibri"/>
                        </a:rPr>
                        <a:t>skype</a:t>
                      </a:r>
                      <a:r>
                        <a:rPr lang="en-GB" sz="1600" b="0" i="0" u="none" strike="noStrike" baseline="0" dirty="0" smtClean="0">
                          <a:solidFill>
                            <a:srgbClr val="000000"/>
                          </a:solidFill>
                          <a:effectLst/>
                          <a:latin typeface="Calibri"/>
                        </a:rPr>
                        <a:t> – it will depend on network strength.  Ensure that all can present the mission of FIN-SWAM well. </a:t>
                      </a:r>
                      <a:endParaRPr lang="en-GB"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1" i="0" u="none" strike="noStrike" dirty="0" smtClean="0">
                          <a:solidFill>
                            <a:schemeClr val="tx1"/>
                          </a:solidFill>
                          <a:effectLst/>
                          <a:latin typeface="Calibri"/>
                        </a:rPr>
                        <a:t>Transportation</a:t>
                      </a:r>
                      <a:r>
                        <a:rPr lang="en-GB" sz="1600" b="1" i="0" u="none" strike="noStrike" baseline="0" dirty="0" smtClean="0">
                          <a:solidFill>
                            <a:schemeClr val="tx1"/>
                          </a:solidFill>
                          <a:effectLst/>
                          <a:latin typeface="Calibri"/>
                        </a:rPr>
                        <a:t> : </a:t>
                      </a:r>
                      <a:r>
                        <a:rPr lang="en-GB" sz="1600" b="0" i="0" u="none" strike="noStrike" baseline="0" dirty="0" smtClean="0">
                          <a:solidFill>
                            <a:schemeClr val="tx1"/>
                          </a:solidFill>
                          <a:effectLst/>
                          <a:latin typeface="Calibri"/>
                        </a:rPr>
                        <a:t>Get to transporting between 35-45 </a:t>
                      </a:r>
                      <a:r>
                        <a:rPr lang="en-GB" sz="1600" b="0" i="0" u="none" strike="noStrike" baseline="0" dirty="0" err="1" smtClean="0">
                          <a:solidFill>
                            <a:schemeClr val="tx1"/>
                          </a:solidFill>
                          <a:effectLst/>
                          <a:latin typeface="Calibri"/>
                        </a:rPr>
                        <a:t>Kameshwaram</a:t>
                      </a:r>
                      <a:r>
                        <a:rPr lang="en-GB" sz="1600" b="0" i="0" u="none" strike="noStrike" baseline="0" dirty="0" smtClean="0">
                          <a:solidFill>
                            <a:schemeClr val="tx1"/>
                          </a:solidFill>
                          <a:effectLst/>
                          <a:latin typeface="Calibri"/>
                        </a:rPr>
                        <a:t> residents per month. </a:t>
                      </a:r>
                      <a:endParaRPr lang="en-GB" sz="1600" b="1" i="0" u="none" strike="noStrike" dirty="0">
                        <a:solidFill>
                          <a:schemeClr val="tx1"/>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marL="0" algn="l" defTabSz="914400" rtl="0" eaLnBrk="1" fontAlgn="b" latinLnBrk="0" hangingPunct="1"/>
                      <a:r>
                        <a:rPr lang="en-GB" sz="1600" b="1" i="0" u="none" strike="noStrike" kern="1200" dirty="0" smtClean="0">
                          <a:solidFill>
                            <a:schemeClr val="tx1"/>
                          </a:solidFill>
                          <a:effectLst/>
                          <a:latin typeface="Calibri"/>
                          <a:ea typeface="+mn-ea"/>
                          <a:cs typeface="+mn-cs"/>
                        </a:rPr>
                        <a:t>Computer browsing centre:  </a:t>
                      </a:r>
                      <a:r>
                        <a:rPr lang="en-GB" sz="1600" b="0" i="0" u="none" strike="noStrike" kern="1200" dirty="0" smtClean="0">
                          <a:solidFill>
                            <a:schemeClr val="tx1"/>
                          </a:solidFill>
                          <a:effectLst/>
                          <a:latin typeface="Calibri"/>
                          <a:ea typeface="+mn-ea"/>
                          <a:cs typeface="+mn-cs"/>
                        </a:rPr>
                        <a:t>Start</a:t>
                      </a:r>
                      <a:r>
                        <a:rPr lang="en-GB" sz="1600" b="0" i="0" u="none" strike="noStrike" kern="1200" baseline="0" dirty="0" smtClean="0">
                          <a:solidFill>
                            <a:schemeClr val="tx1"/>
                          </a:solidFill>
                          <a:effectLst/>
                          <a:latin typeface="Calibri"/>
                          <a:ea typeface="+mn-ea"/>
                          <a:cs typeface="+mn-cs"/>
                        </a:rPr>
                        <a:t> it in FIN office</a:t>
                      </a:r>
                      <a:endParaRPr lang="en-GB" sz="1600" b="1" i="0" u="none" strike="noStrike" kern="1200" dirty="0">
                        <a:solidFill>
                          <a:schemeClr val="tx1"/>
                        </a:solidFill>
                        <a:effectLst/>
                        <a:latin typeface="Calibri"/>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Title 1"/>
          <p:cNvSpPr txBox="1">
            <a:spLocks noGrp="1"/>
          </p:cNvSpPr>
          <p:nvPr>
            <p:ph type="title"/>
          </p:nvPr>
        </p:nvSpPr>
        <p:spPr>
          <a:xfrm>
            <a:off x="457200" y="274638"/>
            <a:ext cx="8229600" cy="639762"/>
          </a:xfrm>
          <a:prstGeom prst="rect">
            <a:avLst/>
          </a:prstGeom>
          <a:solidFill>
            <a:srgbClr val="FFFF66"/>
          </a:solidFill>
          <a:effectLst>
            <a:glow rad="139700">
              <a:srgbClr val="00FF00">
                <a:alpha val="40000"/>
              </a:srgbClr>
            </a:glow>
            <a:softEdge rad="3175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smtClean="0"/>
              <a:t>Our social impact targets for the next 7 months</a:t>
            </a:r>
            <a:endParaRPr lang="en-GB" sz="3200" dirty="0"/>
          </a:p>
        </p:txBody>
      </p:sp>
      <p:pic>
        <p:nvPicPr>
          <p:cNvPr id="1026" name="Picture 2" descr="C:\Users\Shyaka\Documents\FIN-tsunami-Apr2013\Photos\waste management\endroit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5927" y="3581400"/>
            <a:ext cx="16002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hyaka\Documents\FIN-tsunami-Apr2013\Photos\2012\Photo0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5143" y="990600"/>
            <a:ext cx="1947914" cy="1171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5927" y="2362200"/>
            <a:ext cx="1698666" cy="102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D:\Shyama\FIN-tsunami-Apr2013\2013\Photos-2013\DSC003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1681" y="5029200"/>
            <a:ext cx="17272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538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BCB00-DEE3-41B3-9EE3-2FB0BBE93007}" type="slidenum">
              <a:rPr lang="en-GB" smtClean="0"/>
              <a:t>44</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1126093252"/>
              </p:ext>
            </p:extLst>
          </p:nvPr>
        </p:nvGraphicFramePr>
        <p:xfrm>
          <a:off x="228600" y="1219200"/>
          <a:ext cx="6705600" cy="5101010"/>
        </p:xfrm>
        <a:graphic>
          <a:graphicData uri="http://schemas.openxmlformats.org/drawingml/2006/table">
            <a:tbl>
              <a:tblPr/>
              <a:tblGrid>
                <a:gridCol w="2895600"/>
                <a:gridCol w="1524000"/>
                <a:gridCol w="1143000"/>
                <a:gridCol w="1143000"/>
              </a:tblGrid>
              <a:tr h="643961">
                <a:tc>
                  <a:txBody>
                    <a:bodyPr/>
                    <a:lstStyle/>
                    <a:p>
                      <a:pPr algn="l" fontAlgn="b"/>
                      <a:r>
                        <a:rPr lang="en-GB"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b"/>
                      <a:r>
                        <a:rPr lang="en-GB" sz="1600" b="1" i="0" u="none" strike="noStrike" dirty="0">
                          <a:solidFill>
                            <a:srgbClr val="000000"/>
                          </a:solidFill>
                          <a:effectLst/>
                          <a:latin typeface="Calibri"/>
                        </a:rPr>
                        <a:t>June to December 2013 = 7 </a:t>
                      </a:r>
                      <a:r>
                        <a:rPr lang="en-GB" sz="1600" b="1" i="0" u="none" strike="noStrike" dirty="0" smtClean="0">
                          <a:solidFill>
                            <a:srgbClr val="000000"/>
                          </a:solidFill>
                          <a:effectLst/>
                          <a:latin typeface="Calibri"/>
                        </a:rPr>
                        <a:t>months</a:t>
                      </a:r>
                      <a:r>
                        <a:rPr lang="en-GB" sz="1600" b="1" i="0" u="none" strike="noStrike" dirty="0">
                          <a:solidFill>
                            <a:srgbClr val="000000"/>
                          </a:solidFill>
                          <a:effectLst/>
                          <a:latin typeface="Calibri"/>
                        </a:rPr>
                        <a:t> </a:t>
                      </a:r>
                    </a:p>
                    <a:p>
                      <a:pPr algn="l" fontAlgn="b"/>
                      <a:r>
                        <a:rPr lang="en-GB" sz="1600" b="1"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GB"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GB" sz="16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a:rPr>
                        <a:t>Credit in Euros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Costs in INR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a:rPr>
                        <a:t>Credit in INR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782">
                <a:tc>
                  <a:txBody>
                    <a:bodyPr/>
                    <a:lstStyle/>
                    <a:p>
                      <a:pPr algn="l" fontAlgn="b"/>
                      <a:r>
                        <a:rPr lang="en-GB" sz="1600" b="0" i="0" u="none" strike="noStrike">
                          <a:solidFill>
                            <a:srgbClr val="000000"/>
                          </a:solidFill>
                          <a:effectLst/>
                          <a:latin typeface="Calibri"/>
                        </a:rPr>
                        <a:t>Fixed costs (50,000 INR per month)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a:rPr>
                        <a:t>245000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782">
                <a:tc>
                  <a:txBody>
                    <a:bodyPr/>
                    <a:lstStyle/>
                    <a:p>
                      <a:pPr algn="l" fontAlgn="b"/>
                      <a:r>
                        <a:rPr lang="en-GB" sz="1600" b="0" i="0" u="none" strike="noStrike">
                          <a:solidFill>
                            <a:srgbClr val="000000"/>
                          </a:solidFill>
                          <a:effectLst/>
                          <a:latin typeface="Calibri"/>
                        </a:rPr>
                        <a:t>Variable costs for training and collaboration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100000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0" i="0" u="none" strike="noStrike">
                          <a:solidFill>
                            <a:srgbClr val="000000"/>
                          </a:solidFill>
                          <a:effectLst/>
                          <a:latin typeface="Calibri"/>
                        </a:rPr>
                        <a:t>Awareness meetings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40000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0" i="0" u="none" strike="noStrike">
                          <a:solidFill>
                            <a:srgbClr val="000000"/>
                          </a:solidFill>
                          <a:effectLst/>
                          <a:latin typeface="Calibri"/>
                        </a:rPr>
                        <a:t>Visits by experts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50000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18173">
                <a:tc>
                  <a:txBody>
                    <a:bodyPr/>
                    <a:lstStyle/>
                    <a:p>
                      <a:pPr algn="l" fontAlgn="b"/>
                      <a:r>
                        <a:rPr lang="en-GB" sz="1600" b="0" i="0" u="none" strike="noStrike">
                          <a:solidFill>
                            <a:srgbClr val="000000"/>
                          </a:solidFill>
                          <a:effectLst/>
                          <a:latin typeface="Calibri"/>
                        </a:rPr>
                        <a:t>Crowd-funding through United Donations (19 people @ 6 euros per month)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798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a:rPr>
                        <a:t>55860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8782">
                <a:tc>
                  <a:txBody>
                    <a:bodyPr/>
                    <a:lstStyle/>
                    <a:p>
                      <a:pPr algn="l" fontAlgn="b"/>
                      <a:r>
                        <a:rPr lang="en-GB" sz="1600" b="0" i="0" u="none" strike="noStrike">
                          <a:solidFill>
                            <a:srgbClr val="000000"/>
                          </a:solidFill>
                          <a:effectLst/>
                          <a:latin typeface="Calibri"/>
                        </a:rPr>
                        <a:t>Association Un-Ami (guardian angels)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0" i="0" u="none" strike="noStrike" dirty="0">
                          <a:solidFill>
                            <a:srgbClr val="000000"/>
                          </a:solidFill>
                          <a:effectLst/>
                          <a:latin typeface="Calibri"/>
                        </a:rPr>
                        <a:t>140000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1" i="0" u="none" strike="noStrike" dirty="0">
                          <a:solidFill>
                            <a:srgbClr val="000000"/>
                          </a:solidFill>
                          <a:effectLst/>
                          <a:latin typeface="Calibri"/>
                        </a:rPr>
                        <a:t>Target 100 more crowd-funders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a:rPr>
                        <a:t>4200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a:rPr>
                        <a:t>294000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57564">
                <a:tc>
                  <a:txBody>
                    <a:bodyPr/>
                    <a:lstStyle/>
                    <a:p>
                      <a:pPr algn="l" fontAlgn="b"/>
                      <a:r>
                        <a:rPr lang="en-GB" sz="1600" b="1" i="0" u="none" strike="noStrike" dirty="0">
                          <a:solidFill>
                            <a:srgbClr val="FF0000"/>
                          </a:solidFill>
                          <a:effectLst/>
                          <a:latin typeface="Calibri"/>
                        </a:rPr>
                        <a:t>Raising funds from revenue generation activities of FIN (1000 </a:t>
                      </a:r>
                      <a:r>
                        <a:rPr lang="en-GB" sz="1600" b="1" i="0" u="none" strike="noStrike" dirty="0" err="1">
                          <a:solidFill>
                            <a:srgbClr val="FF0000"/>
                          </a:solidFill>
                          <a:effectLst/>
                          <a:latin typeface="Calibri"/>
                        </a:rPr>
                        <a:t>Rs</a:t>
                      </a:r>
                      <a:r>
                        <a:rPr lang="en-GB" sz="1600" b="1" i="0" u="none" strike="noStrike" dirty="0">
                          <a:solidFill>
                            <a:srgbClr val="FF0000"/>
                          </a:solidFill>
                          <a:effectLst/>
                          <a:latin typeface="Calibri"/>
                        </a:rPr>
                        <a:t> minimum over 7 months)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1" i="0" u="none" strike="noStrike" dirty="0">
                          <a:solidFill>
                            <a:srgbClr val="FF0000"/>
                          </a:solidFill>
                          <a:effectLst/>
                          <a:latin typeface="Calibri"/>
                        </a:rPr>
                        <a:t>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90">
                <a:tc>
                  <a:txBody>
                    <a:bodyPr/>
                    <a:lstStyle/>
                    <a:p>
                      <a:pPr algn="l" fontAlgn="b"/>
                      <a:r>
                        <a:rPr lang="en-GB" sz="1600" b="0" i="0" u="none" strike="noStrike">
                          <a:solidFill>
                            <a:srgbClr val="000000"/>
                          </a:solidFill>
                          <a:effectLst/>
                          <a:latin typeface="Calibri"/>
                        </a:rPr>
                        <a:t>Total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Calibri"/>
                        </a:rPr>
                        <a:t>435000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dirty="0">
                          <a:solidFill>
                            <a:srgbClr val="000000"/>
                          </a:solidFill>
                          <a:effectLst/>
                          <a:latin typeface="Calibri"/>
                        </a:rPr>
                        <a:t>496860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3" descr="UD_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2251364"/>
            <a:ext cx="2131696" cy="158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6705600" y="3799242"/>
            <a:ext cx="914400" cy="13477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145" name="Picture 1" descr="D:\Shyama\FIN-tsunami-Apr2013\2013\Photos-2013\DSC003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914900"/>
            <a:ext cx="1727200" cy="12954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V="1">
            <a:off x="6012873" y="5715000"/>
            <a:ext cx="1149927" cy="1058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457200" y="274638"/>
            <a:ext cx="8229600" cy="563562"/>
          </a:xfrm>
          <a:solidFill>
            <a:srgbClr val="FFFF66"/>
          </a:solidFill>
          <a:effectLst>
            <a:glow rad="139700">
              <a:srgbClr val="00FF00">
                <a:alpha val="40000"/>
              </a:srgbClr>
            </a:glow>
            <a:softEdge rad="31750"/>
          </a:effectLst>
        </p:spPr>
        <p:txBody>
          <a:bodyPr vert="horz" lIns="91440" tIns="45720" rIns="91440" bIns="45720" rtlCol="0" anchor="ctr">
            <a:normAutofit fontScale="90000"/>
          </a:bodyPr>
          <a:lstStyle/>
          <a:p>
            <a:r>
              <a:rPr lang="en-GB" sz="3200" dirty="0" smtClean="0"/>
              <a:t>Our fundraising targets for the next 7 months</a:t>
            </a:r>
            <a:endParaRPr lang="en-GB" sz="3200" dirty="0"/>
          </a:p>
        </p:txBody>
      </p:sp>
    </p:spTree>
    <p:extLst>
      <p:ext uri="{BB962C8B-B14F-4D97-AF65-F5344CB8AC3E}">
        <p14:creationId xmlns:p14="http://schemas.microsoft.com/office/powerpoint/2010/main" val="25814747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92162"/>
          </a:xfrm>
          <a:solidFill>
            <a:srgbClr val="FFFF66"/>
          </a:solidFill>
          <a:effectLst>
            <a:glow rad="139700">
              <a:srgbClr val="00FF00">
                <a:alpha val="40000"/>
              </a:srgbClr>
            </a:glow>
            <a:softEdge rad="31750"/>
          </a:effectLst>
        </p:spPr>
        <p:txBody>
          <a:bodyPr vert="horz" lIns="91440" tIns="45720" rIns="91440" bIns="45720" rtlCol="0" anchor="ctr">
            <a:noAutofit/>
          </a:bodyPr>
          <a:lstStyle/>
          <a:p>
            <a:r>
              <a:rPr lang="en-GB" sz="2400" dirty="0" smtClean="0"/>
              <a:t>Future </a:t>
            </a:r>
            <a:r>
              <a:rPr lang="en-GB" sz="2400" dirty="0"/>
              <a:t>revenue generating </a:t>
            </a:r>
            <a:r>
              <a:rPr lang="en-GB" sz="2400" dirty="0" smtClean="0"/>
              <a:t>activities we would like to try to develop</a:t>
            </a:r>
            <a:endParaRPr lang="en-GB" sz="2400" dirty="0"/>
          </a:p>
        </p:txBody>
      </p:sp>
      <p:pic>
        <p:nvPicPr>
          <p:cNvPr id="4100" name="Picture 4" descr="C:\Users\Shyama\Dropbox\Things to add to comps\Friend in Need\photos annual report FIN\vadakudy ecosan toilet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295400"/>
            <a:ext cx="1828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1.gstatic.com/images?q=tbn:ANd9GcTfkjIYGCZ0BqCvJRPyKizsqGLKEWhIDOZQ4QZer_Pc62N_KuW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581149"/>
            <a:ext cx="245745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hyama\Dropbox\Things to add to comps\Friend in Need\photos annual report FIN\School y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853" y="4667250"/>
            <a:ext cx="241300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527755"/>
            <a:ext cx="1810466"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84EBCB00-DEE3-41B3-9EE3-2FB0BBE93007}" type="slidenum">
              <a:rPr lang="en-GB" smtClean="0"/>
              <a:t>45</a:t>
            </a:fld>
            <a:endParaRPr lang="en-GB"/>
          </a:p>
        </p:txBody>
      </p:sp>
      <p:sp>
        <p:nvSpPr>
          <p:cNvPr id="4" name="TextBox 3"/>
          <p:cNvSpPr txBox="1"/>
          <p:nvPr/>
        </p:nvSpPr>
        <p:spPr>
          <a:xfrm>
            <a:off x="685800" y="1260764"/>
            <a:ext cx="2727606" cy="369332"/>
          </a:xfrm>
          <a:prstGeom prst="rect">
            <a:avLst/>
          </a:prstGeom>
          <a:solidFill>
            <a:schemeClr val="bg2">
              <a:lumMod val="90000"/>
            </a:schemeClr>
          </a:solidFill>
        </p:spPr>
        <p:txBody>
          <a:bodyPr wrap="none" rtlCol="0">
            <a:spAutoFit/>
          </a:bodyPr>
          <a:lstStyle/>
          <a:p>
            <a:r>
              <a:rPr lang="en-GB" b="1" dirty="0" smtClean="0"/>
              <a:t>Computer browsing centre</a:t>
            </a:r>
            <a:endParaRPr lang="en-GB" b="1" dirty="0"/>
          </a:p>
        </p:txBody>
      </p:sp>
      <p:sp>
        <p:nvSpPr>
          <p:cNvPr id="9" name="TextBox 8"/>
          <p:cNvSpPr txBox="1"/>
          <p:nvPr/>
        </p:nvSpPr>
        <p:spPr>
          <a:xfrm>
            <a:off x="6306676" y="1295400"/>
            <a:ext cx="2169447" cy="369332"/>
          </a:xfrm>
          <a:prstGeom prst="rect">
            <a:avLst/>
          </a:prstGeom>
          <a:solidFill>
            <a:schemeClr val="bg2">
              <a:lumMod val="90000"/>
            </a:schemeClr>
          </a:solidFill>
        </p:spPr>
        <p:txBody>
          <a:bodyPr wrap="square" rtlCol="0">
            <a:spAutoFit/>
          </a:bodyPr>
          <a:lstStyle/>
          <a:p>
            <a:r>
              <a:rPr lang="en-GB" b="1" dirty="0" smtClean="0"/>
              <a:t>Toilet maintenance </a:t>
            </a:r>
            <a:endParaRPr lang="en-GB" b="1" dirty="0"/>
          </a:p>
        </p:txBody>
      </p:sp>
      <p:sp>
        <p:nvSpPr>
          <p:cNvPr id="10" name="TextBox 9"/>
          <p:cNvSpPr txBox="1"/>
          <p:nvPr/>
        </p:nvSpPr>
        <p:spPr>
          <a:xfrm>
            <a:off x="381000" y="4158423"/>
            <a:ext cx="2895600" cy="369332"/>
          </a:xfrm>
          <a:prstGeom prst="rect">
            <a:avLst/>
          </a:prstGeom>
          <a:solidFill>
            <a:schemeClr val="bg2">
              <a:lumMod val="90000"/>
            </a:schemeClr>
          </a:solidFill>
        </p:spPr>
        <p:txBody>
          <a:bodyPr wrap="square" rtlCol="0">
            <a:spAutoFit/>
          </a:bodyPr>
          <a:lstStyle/>
          <a:p>
            <a:r>
              <a:rPr lang="en-GB" b="1" dirty="0" smtClean="0"/>
              <a:t>Photocopying using printer</a:t>
            </a:r>
            <a:endParaRPr lang="en-GB" b="1" dirty="0"/>
          </a:p>
        </p:txBody>
      </p:sp>
      <p:sp>
        <p:nvSpPr>
          <p:cNvPr id="11" name="TextBox 10"/>
          <p:cNvSpPr txBox="1"/>
          <p:nvPr/>
        </p:nvSpPr>
        <p:spPr>
          <a:xfrm>
            <a:off x="5105400" y="4162980"/>
            <a:ext cx="3505200" cy="646331"/>
          </a:xfrm>
          <a:prstGeom prst="rect">
            <a:avLst/>
          </a:prstGeom>
          <a:solidFill>
            <a:schemeClr val="bg2">
              <a:lumMod val="90000"/>
            </a:schemeClr>
          </a:solidFill>
        </p:spPr>
        <p:txBody>
          <a:bodyPr wrap="square" rtlCol="0">
            <a:spAutoFit/>
          </a:bodyPr>
          <a:lstStyle/>
          <a:p>
            <a:r>
              <a:rPr lang="en-GB" b="1" dirty="0" smtClean="0"/>
              <a:t>Contracts to clean public spaces from village council </a:t>
            </a:r>
            <a:endParaRPr lang="en-GB" b="1" dirty="0"/>
          </a:p>
        </p:txBody>
      </p:sp>
      <p:pic>
        <p:nvPicPr>
          <p:cNvPr id="12" name="Picture 15" descr="F:\Shyama\FIN-tsunami-Apr2013\FIN Trust Admin\FIN-Logo -goo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2394145"/>
            <a:ext cx="1699910" cy="128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7977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92162"/>
          </a:xfrm>
          <a:solidFill>
            <a:srgbClr val="FFFF66"/>
          </a:solidFill>
          <a:effectLst>
            <a:glow rad="139700">
              <a:srgbClr val="00FF00">
                <a:alpha val="40000"/>
              </a:srgbClr>
            </a:glow>
            <a:softEdge rad="31750"/>
          </a:effectLst>
        </p:spPr>
        <p:txBody>
          <a:bodyPr vert="horz" lIns="91440" tIns="45720" rIns="91440" bIns="45720" rtlCol="0" anchor="ctr">
            <a:noAutofit/>
          </a:bodyPr>
          <a:lstStyle/>
          <a:p>
            <a:r>
              <a:rPr lang="en-GB" sz="2400" dirty="0" smtClean="0"/>
              <a:t>What we would like to do if we had more money…..our wish list….</a:t>
            </a:r>
            <a:endParaRPr lang="en-GB" sz="2400" dirty="0"/>
          </a:p>
        </p:txBody>
      </p:sp>
      <p:pic>
        <p:nvPicPr>
          <p:cNvPr id="4100" name="Picture 4" descr="C:\Users\Shyama\Dropbox\Things to add to comps\Friend in Need\photos annual report FIN\vadakudy ecosan toilet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701" y="4305598"/>
            <a:ext cx="1828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hyama\Dropbox\Things to add to comps\Friend in Need\photos annual report FIN\School y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853" y="4553628"/>
            <a:ext cx="2413000" cy="18097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4EBCB00-DEE3-41B3-9EE3-2FB0BBE93007}" type="slidenum">
              <a:rPr lang="en-GB" smtClean="0"/>
              <a:t>46</a:t>
            </a:fld>
            <a:endParaRPr lang="en-GB"/>
          </a:p>
        </p:txBody>
      </p:sp>
      <p:sp>
        <p:nvSpPr>
          <p:cNvPr id="4" name="TextBox 3"/>
          <p:cNvSpPr txBox="1"/>
          <p:nvPr/>
        </p:nvSpPr>
        <p:spPr>
          <a:xfrm>
            <a:off x="381000" y="1267691"/>
            <a:ext cx="3657599" cy="646331"/>
          </a:xfrm>
          <a:prstGeom prst="rect">
            <a:avLst/>
          </a:prstGeom>
          <a:solidFill>
            <a:schemeClr val="bg2">
              <a:lumMod val="90000"/>
            </a:schemeClr>
          </a:solidFill>
        </p:spPr>
        <p:txBody>
          <a:bodyPr wrap="square" rtlCol="0">
            <a:spAutoFit/>
          </a:bodyPr>
          <a:lstStyle/>
          <a:p>
            <a:r>
              <a:rPr lang="en-GB" b="1" dirty="0" smtClean="0"/>
              <a:t>Recruit one more person for waste management and toilet construction</a:t>
            </a:r>
            <a:endParaRPr lang="en-GB" b="1" dirty="0"/>
          </a:p>
        </p:txBody>
      </p:sp>
      <p:sp>
        <p:nvSpPr>
          <p:cNvPr id="9" name="TextBox 8"/>
          <p:cNvSpPr txBox="1"/>
          <p:nvPr/>
        </p:nvSpPr>
        <p:spPr>
          <a:xfrm>
            <a:off x="4214640" y="1295400"/>
            <a:ext cx="2169447" cy="646331"/>
          </a:xfrm>
          <a:prstGeom prst="rect">
            <a:avLst/>
          </a:prstGeom>
          <a:solidFill>
            <a:schemeClr val="bg2">
              <a:lumMod val="90000"/>
            </a:schemeClr>
          </a:solidFill>
        </p:spPr>
        <p:txBody>
          <a:bodyPr wrap="square" rtlCol="0">
            <a:spAutoFit/>
          </a:bodyPr>
          <a:lstStyle/>
          <a:p>
            <a:r>
              <a:rPr lang="en-GB" b="1" dirty="0" smtClean="0"/>
              <a:t>Send our masons for training</a:t>
            </a:r>
            <a:endParaRPr lang="en-GB" b="1" dirty="0"/>
          </a:p>
        </p:txBody>
      </p:sp>
      <p:sp>
        <p:nvSpPr>
          <p:cNvPr id="10" name="TextBox 9"/>
          <p:cNvSpPr txBox="1"/>
          <p:nvPr/>
        </p:nvSpPr>
        <p:spPr>
          <a:xfrm>
            <a:off x="2622839" y="3982433"/>
            <a:ext cx="2676525" cy="646331"/>
          </a:xfrm>
          <a:prstGeom prst="rect">
            <a:avLst/>
          </a:prstGeom>
          <a:solidFill>
            <a:schemeClr val="bg2">
              <a:lumMod val="90000"/>
            </a:schemeClr>
          </a:solidFill>
        </p:spPr>
        <p:txBody>
          <a:bodyPr wrap="square" rtlCol="0">
            <a:spAutoFit/>
          </a:bodyPr>
          <a:lstStyle/>
          <a:p>
            <a:r>
              <a:rPr lang="en-GB" b="1" dirty="0" smtClean="0"/>
              <a:t>Build some more model toilets</a:t>
            </a:r>
            <a:endParaRPr lang="en-GB" b="1" dirty="0"/>
          </a:p>
        </p:txBody>
      </p:sp>
      <p:sp>
        <p:nvSpPr>
          <p:cNvPr id="11" name="TextBox 10"/>
          <p:cNvSpPr txBox="1"/>
          <p:nvPr/>
        </p:nvSpPr>
        <p:spPr>
          <a:xfrm>
            <a:off x="5631873" y="3977254"/>
            <a:ext cx="3131127" cy="646331"/>
          </a:xfrm>
          <a:prstGeom prst="rect">
            <a:avLst/>
          </a:prstGeom>
          <a:solidFill>
            <a:schemeClr val="bg2">
              <a:lumMod val="90000"/>
            </a:schemeClr>
          </a:solidFill>
        </p:spPr>
        <p:txBody>
          <a:bodyPr wrap="square" rtlCol="0">
            <a:spAutoFit/>
          </a:bodyPr>
          <a:lstStyle/>
          <a:p>
            <a:r>
              <a:rPr lang="en-GB" b="1" dirty="0" smtClean="0"/>
              <a:t>Engage unemployed youth in cleaning up public spaces</a:t>
            </a:r>
            <a:endParaRPr lang="en-GB" b="1" dirty="0"/>
          </a:p>
        </p:txBody>
      </p:sp>
      <p:sp>
        <p:nvSpPr>
          <p:cNvPr id="12" name="TextBox 11"/>
          <p:cNvSpPr txBox="1"/>
          <p:nvPr/>
        </p:nvSpPr>
        <p:spPr>
          <a:xfrm>
            <a:off x="6553200" y="1267691"/>
            <a:ext cx="2398047" cy="646331"/>
          </a:xfrm>
          <a:prstGeom prst="rect">
            <a:avLst/>
          </a:prstGeom>
          <a:solidFill>
            <a:schemeClr val="bg2">
              <a:lumMod val="90000"/>
            </a:schemeClr>
          </a:solidFill>
        </p:spPr>
        <p:txBody>
          <a:bodyPr wrap="square" rtlCol="0">
            <a:spAutoFit/>
          </a:bodyPr>
          <a:lstStyle/>
          <a:p>
            <a:r>
              <a:rPr lang="en-GB" b="1" dirty="0" smtClean="0"/>
              <a:t>Send our staff on training on composting</a:t>
            </a:r>
            <a:endParaRPr lang="en-GB" b="1" dirty="0"/>
          </a:p>
        </p:txBody>
      </p:sp>
      <p:sp>
        <p:nvSpPr>
          <p:cNvPr id="13" name="TextBox 12"/>
          <p:cNvSpPr txBox="1"/>
          <p:nvPr/>
        </p:nvSpPr>
        <p:spPr>
          <a:xfrm>
            <a:off x="152400" y="3554999"/>
            <a:ext cx="2184688" cy="923330"/>
          </a:xfrm>
          <a:prstGeom prst="rect">
            <a:avLst/>
          </a:prstGeom>
          <a:solidFill>
            <a:schemeClr val="bg2">
              <a:lumMod val="90000"/>
            </a:schemeClr>
          </a:solidFill>
        </p:spPr>
        <p:txBody>
          <a:bodyPr wrap="square" rtlCol="0">
            <a:spAutoFit/>
          </a:bodyPr>
          <a:lstStyle/>
          <a:p>
            <a:r>
              <a:rPr lang="en-GB" b="1" dirty="0" smtClean="0"/>
              <a:t>Get some experts to come to the village site</a:t>
            </a:r>
            <a:endParaRPr lang="en-GB" b="1" dirty="0"/>
          </a:p>
        </p:txBody>
      </p:sp>
      <p:pic>
        <p:nvPicPr>
          <p:cNvPr id="1026" name="Picture 2" descr="C:\Users\Shyaka\Documents\FIN-tsunami-Apr2013\Photos\Discovery tour in Nov\November2010 0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4623" y="1900167"/>
            <a:ext cx="2235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4432194"/>
            <a:ext cx="1335232" cy="218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Shyaka\Documents\FIN-tsunami-Apr2013\Photos\2012\Mason Training\9-2-12-mysore training photos\IMG_0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3236" y="1900167"/>
            <a:ext cx="21945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hyaka\Documents\FIN-tsunami-Apr2013\Photos\2012\Mason Training\6-2-12 training photos\IMG_753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883" y="1853770"/>
            <a:ext cx="1923956" cy="1442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Shyama\FIN-tsunami-Apr2013\FIN Trust Admin\FIN-Logo -goo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1914" y="2738367"/>
            <a:ext cx="1187161" cy="89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7688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rgbClr val="FEFCAA"/>
          </a:solidFill>
          <a:effectLst>
            <a:glow rad="139700">
              <a:srgbClr val="009900">
                <a:alpha val="40000"/>
              </a:srgbClr>
            </a:glow>
            <a:softEdge rad="31750"/>
          </a:effectLst>
        </p:spPr>
        <p:txBody>
          <a:bodyPr vert="horz" lIns="91440" tIns="45720" rIns="91440" bIns="45720" rtlCol="0" anchor="ctr">
            <a:normAutofit/>
          </a:bodyPr>
          <a:lstStyle/>
          <a:p>
            <a:r>
              <a:rPr lang="en-GB" sz="2600" dirty="0" smtClean="0"/>
              <a:t>Why I am continuing despite the very slow progress...</a:t>
            </a:r>
            <a:endParaRPr lang="en-GB" sz="2600" dirty="0"/>
          </a:p>
        </p:txBody>
      </p:sp>
      <p:sp>
        <p:nvSpPr>
          <p:cNvPr id="4" name="Slide Number Placeholder 3"/>
          <p:cNvSpPr>
            <a:spLocks noGrp="1"/>
          </p:cNvSpPr>
          <p:nvPr>
            <p:ph type="sldNum" sz="quarter" idx="12"/>
          </p:nvPr>
        </p:nvSpPr>
        <p:spPr/>
        <p:txBody>
          <a:bodyPr/>
          <a:lstStyle/>
          <a:p>
            <a:fld id="{84EBCB00-DEE3-41B3-9EE3-2FB0BBE93007}" type="slidenum">
              <a:rPr lang="en-GB" smtClean="0"/>
              <a:t>47</a:t>
            </a:fld>
            <a:endParaRPr lang="en-GB"/>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838200"/>
            <a:ext cx="3126043" cy="253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C:\Users\Shyama\Pictures\IMG_03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8529" y="852055"/>
            <a:ext cx="3698158" cy="2465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886" y="3372463"/>
            <a:ext cx="8576801" cy="3554819"/>
          </a:xfrm>
          <a:prstGeom prst="rect">
            <a:avLst/>
          </a:prstGeom>
          <a:noFill/>
        </p:spPr>
        <p:txBody>
          <a:bodyPr wrap="square" rtlCol="0">
            <a:spAutoFit/>
          </a:bodyPr>
          <a:lstStyle/>
          <a:p>
            <a:pPr marL="457200" indent="-457200" algn="just">
              <a:spcBef>
                <a:spcPts val="600"/>
              </a:spcBef>
              <a:buFontTx/>
              <a:buAutoNum type="arabicPeriod"/>
            </a:pPr>
            <a:r>
              <a:rPr lang="en-GB" sz="1600" dirty="0" smtClean="0">
                <a:latin typeface="Arial" pitchFamily="34" charset="0"/>
                <a:cs typeface="Arial" pitchFamily="34" charset="0"/>
              </a:rPr>
              <a:t>It is a wonderful to be engaged in bringing about positive transformative changes – it has </a:t>
            </a:r>
            <a:r>
              <a:rPr lang="en-GB" sz="1600" dirty="0">
                <a:latin typeface="Arial" pitchFamily="34" charset="0"/>
                <a:cs typeface="Arial" pitchFamily="34" charset="0"/>
              </a:rPr>
              <a:t>led me to levels of self-discovery and depths of thinking that I never thought possible – and helped me to identify my values explicitly and act consciously according to them. </a:t>
            </a:r>
          </a:p>
          <a:p>
            <a:pPr marL="457200" indent="-457200" algn="just">
              <a:spcBef>
                <a:spcPts val="600"/>
              </a:spcBef>
              <a:buAutoNum type="arabicPeriod"/>
            </a:pPr>
            <a:r>
              <a:rPr lang="en-GB" sz="1600" dirty="0" smtClean="0">
                <a:latin typeface="Arial" pitchFamily="34" charset="0"/>
                <a:cs typeface="Arial" pitchFamily="34" charset="0"/>
              </a:rPr>
              <a:t>I am now committed to developing a social enterprise that mirrors  the values I believe in: non-violence, tolerance, respect, empowerment and sustainable development.  </a:t>
            </a:r>
          </a:p>
          <a:p>
            <a:pPr marL="457200" indent="-457200" algn="just">
              <a:spcBef>
                <a:spcPts val="600"/>
              </a:spcBef>
              <a:buAutoNum type="arabicPeriod"/>
            </a:pPr>
            <a:r>
              <a:rPr lang="en-GB" sz="1600" dirty="0" smtClean="0">
                <a:latin typeface="Arial" pitchFamily="34" charset="0"/>
                <a:cs typeface="Arial" pitchFamily="34" charset="0"/>
              </a:rPr>
              <a:t>It has had a deep and positive effect on my research and  helped me to understand the value-added as well as limitations of economic theory for development practice. </a:t>
            </a:r>
          </a:p>
          <a:p>
            <a:pPr marL="457200" indent="-457200" algn="just">
              <a:spcBef>
                <a:spcPts val="600"/>
              </a:spcBef>
              <a:buAutoNum type="arabicPeriod"/>
            </a:pPr>
            <a:r>
              <a:rPr lang="en-GB" sz="1600" dirty="0" smtClean="0">
                <a:latin typeface="Arial" pitchFamily="34" charset="0"/>
                <a:cs typeface="Arial" pitchFamily="34" charset="0"/>
              </a:rPr>
              <a:t>Last but certainly not least - I had promised my father  (who is no more)  that I would not quit till every one in </a:t>
            </a:r>
            <a:r>
              <a:rPr lang="en-GB" sz="1600" dirty="0" err="1" smtClean="0">
                <a:latin typeface="Arial" pitchFamily="34" charset="0"/>
                <a:cs typeface="Arial" pitchFamily="34" charset="0"/>
              </a:rPr>
              <a:t>Kameshwaram</a:t>
            </a:r>
            <a:r>
              <a:rPr lang="en-GB" sz="1600" dirty="0" smtClean="0">
                <a:latin typeface="Arial" pitchFamily="34" charset="0"/>
                <a:cs typeface="Arial" pitchFamily="34" charset="0"/>
              </a:rPr>
              <a:t> had a toilet and it was as clean as any village in Europe. This promise hasn’t been fulfilled yet - indeed it is very challenging  but  I can’t stop now ….the future looks brighter and very interesting to plunge into!</a:t>
            </a:r>
          </a:p>
          <a:p>
            <a:pPr marL="457200" indent="-457200">
              <a:buAutoNum type="arabicPeriod"/>
            </a:pPr>
            <a:endParaRPr lang="en-GB" dirty="0"/>
          </a:p>
        </p:txBody>
      </p:sp>
      <p:pic>
        <p:nvPicPr>
          <p:cNvPr id="7" name="Picture 15" descr="F:\Shyama\FIN-tsunami-Apr2013\FIN Trust Admin\FIN-Logo -go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5642" y="1690703"/>
            <a:ext cx="1332887" cy="100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17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03" y="263013"/>
            <a:ext cx="8298992" cy="1147915"/>
          </a:xfrm>
          <a:solidFill>
            <a:srgbClr val="8EF7FC">
              <a:alpha val="30980"/>
            </a:srgbClr>
          </a:solidFill>
        </p:spPr>
        <p:style>
          <a:lnRef idx="1">
            <a:schemeClr val="accent5"/>
          </a:lnRef>
          <a:fillRef idx="2">
            <a:schemeClr val="accent5"/>
          </a:fillRef>
          <a:effectRef idx="1">
            <a:schemeClr val="accent5"/>
          </a:effectRef>
          <a:fontRef idx="minor">
            <a:schemeClr val="dk1"/>
          </a:fontRef>
        </p:style>
        <p:txBody>
          <a:bodyPr>
            <a:noAutofit/>
          </a:bodyPr>
          <a:lstStyle/>
          <a:p>
            <a:r>
              <a:rPr lang="en-GB" sz="1800" dirty="0" smtClean="0"/>
              <a:t>And it’s FUN : Pictures from the FINISH conference where friends of the sanitation circle (!) organized a birthday surprise  for me in the middle of the conference! Doing good things generates joy –doesn’t it ? Thanks for your help ! Shyama</a:t>
            </a:r>
            <a:endParaRPr lang="en-GB" sz="1800" dirty="0"/>
          </a:p>
        </p:txBody>
      </p:sp>
      <p:pic>
        <p:nvPicPr>
          <p:cNvPr id="7172" name="Picture 4" descr="https://photos-3.dropbox.com/t/0/AACxWbsosTtZLHBy7qQXhqqvBDkB4ythG3OSaU7Dx4_ybQ/12/21839398/jpeg/32x32/3/1368957600/0/2/DSC_0104.JPG/SXEpnfYrDjcvvoSAIm2yeWkKEknL0gkwNkV2Y5P90Gg?size=1024x7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757" y="1949448"/>
            <a:ext cx="5426327" cy="36034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photos-1.dropbox.com/t/0/AACeGHKWcFKnVVjN1ChqO_xOCouIarj1L3Kqx-eXz169-w/12/21839398/jpeg/32x32/3/1368957600/0/2/DSC_0108.JPG/IzU8FztfW-UMNHK-bB8R0r0DzUAZXWYtRt3dII10ArM?size=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1158"/>
            <a:ext cx="4652399" cy="30894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4EBCB00-DEE3-41B3-9EE3-2FB0BBE93007}" type="slidenum">
              <a:rPr lang="en-GB" smtClean="0"/>
              <a:t>48</a:t>
            </a:fld>
            <a:endParaRPr lang="en-GB"/>
          </a:p>
        </p:txBody>
      </p:sp>
      <p:pic>
        <p:nvPicPr>
          <p:cNvPr id="1028" name="Picture 4" descr="https://photos-2.dropbox.com/t/0/AADr-9qL-sMcdXHVS8eFUjoQV3vJmv6PjC4LiZs7wE75EA/12/21839398/jpeg/32x32/3/1371142800/0/2/DSC_0109.JPG/HnDkpKfFcI390wnOA2IGPUOEByRpZDpA3H-zzKeDPgs?size=1024x7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90" y="1447799"/>
            <a:ext cx="3212952" cy="2133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15200" y="5552868"/>
            <a:ext cx="1689758" cy="369332"/>
          </a:xfrm>
          <a:prstGeom prst="rect">
            <a:avLst/>
          </a:prstGeom>
          <a:solidFill>
            <a:srgbClr val="A3FDF9"/>
          </a:solidFill>
        </p:spPr>
        <p:txBody>
          <a:bodyPr wrap="none" rtlCol="0">
            <a:spAutoFit/>
          </a:bodyPr>
          <a:lstStyle/>
          <a:p>
            <a:r>
              <a:rPr lang="en-GB" dirty="0" smtClean="0"/>
              <a:t>www.finish.com</a:t>
            </a:r>
            <a:endParaRPr lang="en-GB" dirty="0"/>
          </a:p>
        </p:txBody>
      </p:sp>
      <p:pic>
        <p:nvPicPr>
          <p:cNvPr id="8" name="Picture 15" descr="F:\Shyama\FIN-tsunami-Apr2013\FIN Trust Admin\FIN-Logo -goo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4690" y="5580259"/>
            <a:ext cx="1699910" cy="128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369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3" y="228600"/>
            <a:ext cx="8229600" cy="868362"/>
          </a:xfrm>
          <a:gradFill rotWithShape="1">
            <a:gsLst>
              <a:gs pos="0">
                <a:srgbClr val="FFCC66"/>
              </a:gs>
              <a:gs pos="50000">
                <a:srgbClr val="D4FEBA"/>
              </a:gs>
              <a:gs pos="100000">
                <a:srgbClr val="FFCC66"/>
              </a:gs>
            </a:gsLst>
            <a:lin ang="5400000" scaled="1"/>
          </a:gradFill>
          <a:ln cap="flat" algn="ctr">
            <a:solidFill>
              <a:schemeClr val="tx1"/>
            </a:solidFill>
            <a:miter lim="800000"/>
            <a:headEnd/>
            <a:tailEnd/>
          </a:ln>
        </p:spPr>
        <p:txBody>
          <a:bodyPr vert="horz" wrap="none" lIns="91440" tIns="45720" rIns="91440" bIns="45720" rtlCol="0" anchor="ctr">
            <a:normAutofit/>
          </a:bodyPr>
          <a:lstStyle/>
          <a:p>
            <a:r>
              <a:rPr lang="en-GB" sz="2400" dirty="0" smtClean="0"/>
              <a:t>How you can support us – Thank you for your consideration! </a:t>
            </a:r>
            <a:endParaRPr lang="en-GB" sz="2400" dirty="0"/>
          </a:p>
        </p:txBody>
      </p:sp>
      <p:pic>
        <p:nvPicPr>
          <p:cNvPr id="8" name="Picture 3" descr="UD_t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90211"/>
            <a:ext cx="2003598" cy="148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276428" y="5029221"/>
            <a:ext cx="3269613" cy="369332"/>
          </a:xfrm>
          <a:prstGeom prst="rect">
            <a:avLst/>
          </a:prstGeom>
          <a:solidFill>
            <a:srgbClr val="FEFCAA"/>
          </a:solidFill>
        </p:spPr>
        <p:style>
          <a:lnRef idx="3">
            <a:schemeClr val="lt1"/>
          </a:lnRef>
          <a:fillRef idx="1">
            <a:schemeClr val="accent6"/>
          </a:fillRef>
          <a:effectRef idx="1">
            <a:schemeClr val="accent6"/>
          </a:effectRef>
          <a:fontRef idx="minor">
            <a:schemeClr val="lt1"/>
          </a:fontRef>
        </p:style>
        <p:txBody>
          <a:bodyPr wrap="none">
            <a:spAutoFit/>
          </a:bodyPr>
          <a:lstStyle/>
          <a:p>
            <a:r>
              <a:rPr lang="en-GB" dirty="0">
                <a:hlinkClick r:id="rId3"/>
              </a:rPr>
              <a:t>http://www.uniteddonations.co/</a:t>
            </a:r>
            <a:endParaRPr lang="en-GB"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19200"/>
            <a:ext cx="2421655" cy="2323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1415534"/>
            <a:ext cx="5867401" cy="2031325"/>
          </a:xfrm>
          <a:prstGeom prst="rect">
            <a:avLst/>
          </a:prstGeom>
          <a:noFill/>
        </p:spPr>
        <p:txBody>
          <a:bodyPr wrap="square" rtlCol="0">
            <a:spAutoFit/>
          </a:bodyPr>
          <a:lstStyle/>
          <a:p>
            <a:pPr marL="342900" indent="-342900">
              <a:buAutoNum type="arabicPeriod"/>
            </a:pPr>
            <a:r>
              <a:rPr lang="en-GB" dirty="0" smtClean="0"/>
              <a:t>If you can write, translate (English to Tamil / English to French) , do research, document, build toilets, make things from waste, compost waste, take care of stray dogs (all over the village), teach people who are technologically challenged to use a computer, organise fund raising events or teach first aid for snake bites  – then write to Shyama at</a:t>
            </a:r>
            <a:endParaRPr lang="en-GB" dirty="0"/>
          </a:p>
        </p:txBody>
      </p:sp>
      <p:sp>
        <p:nvSpPr>
          <p:cNvPr id="10" name="TextBox 9"/>
          <p:cNvSpPr txBox="1"/>
          <p:nvPr/>
        </p:nvSpPr>
        <p:spPr>
          <a:xfrm>
            <a:off x="2276428" y="3662727"/>
            <a:ext cx="5045640" cy="1477328"/>
          </a:xfrm>
          <a:prstGeom prst="rect">
            <a:avLst/>
          </a:prstGeom>
          <a:noFill/>
        </p:spPr>
        <p:txBody>
          <a:bodyPr wrap="square" rtlCol="0">
            <a:spAutoFit/>
          </a:bodyPr>
          <a:lstStyle/>
          <a:p>
            <a:r>
              <a:rPr lang="en-GB" dirty="0" smtClean="0"/>
              <a:t>2. If you can make a </a:t>
            </a:r>
            <a:r>
              <a:rPr lang="en-GB" dirty="0"/>
              <a:t>monthly donation of 6.60€ = 8.80$ = 5.61</a:t>
            </a:r>
            <a:r>
              <a:rPr lang="en-GB" dirty="0" smtClean="0"/>
              <a:t>£   - Please go the website of our crowd funding sponsors </a:t>
            </a:r>
            <a:r>
              <a:rPr lang="en-GB" b="1" dirty="0" smtClean="0"/>
              <a:t>United Donations </a:t>
            </a:r>
            <a:r>
              <a:rPr lang="en-GB" dirty="0" smtClean="0"/>
              <a:t>founded by academics </a:t>
            </a:r>
            <a:r>
              <a:rPr lang="en-GB" dirty="0" err="1" smtClean="0"/>
              <a:t>Corine</a:t>
            </a:r>
            <a:r>
              <a:rPr lang="en-GB" dirty="0" smtClean="0"/>
              <a:t> and Sylvain, and support the project ‘</a:t>
            </a:r>
            <a:r>
              <a:rPr lang="en-GB" b="1" dirty="0" smtClean="0"/>
              <a:t>Sanitation Change Makers’</a:t>
            </a:r>
            <a:endParaRPr lang="en-GB" dirty="0"/>
          </a:p>
        </p:txBody>
      </p:sp>
      <p:pic>
        <p:nvPicPr>
          <p:cNvPr id="1028" name="Picture 4" descr="http://www.uniteddonations.co/media/projects/68/68_compre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3889" y="3790211"/>
            <a:ext cx="1898234" cy="1423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95600" y="3087389"/>
            <a:ext cx="2912720" cy="369332"/>
          </a:xfrm>
          <a:prstGeom prst="rect">
            <a:avLst/>
          </a:prstGeom>
          <a:solidFill>
            <a:srgbClr val="FFFF99">
              <a:alpha val="36000"/>
            </a:srgbClr>
          </a:solidFill>
        </p:spPr>
        <p:txBody>
          <a:bodyPr wrap="none" rtlCol="0">
            <a:spAutoFit/>
          </a:bodyPr>
          <a:lstStyle/>
          <a:p>
            <a:r>
              <a:rPr lang="en-GB" dirty="0" smtClean="0"/>
              <a:t>shyama_ramani@yahoo.com</a:t>
            </a:r>
            <a:endParaRPr lang="en-GB" dirty="0"/>
          </a:p>
        </p:txBody>
      </p:sp>
      <p:sp>
        <p:nvSpPr>
          <p:cNvPr id="5" name="Rectangle 4"/>
          <p:cNvSpPr/>
          <p:nvPr/>
        </p:nvSpPr>
        <p:spPr>
          <a:xfrm>
            <a:off x="167148" y="5709791"/>
            <a:ext cx="4572000" cy="1200329"/>
          </a:xfrm>
          <a:prstGeom prst="rect">
            <a:avLst/>
          </a:prstGeom>
        </p:spPr>
        <p:txBody>
          <a:bodyPr>
            <a:spAutoFit/>
          </a:bodyPr>
          <a:lstStyle/>
          <a:p>
            <a:r>
              <a:rPr lang="en-GB" dirty="0"/>
              <a:t>2. If you can make </a:t>
            </a:r>
            <a:r>
              <a:rPr lang="en-GB" dirty="0" smtClean="0"/>
              <a:t>a one shot </a:t>
            </a:r>
            <a:r>
              <a:rPr lang="en-GB" smtClean="0"/>
              <a:t>donation  for the year </a:t>
            </a:r>
            <a:r>
              <a:rPr lang="en-GB" dirty="0"/>
              <a:t>- Please go </a:t>
            </a:r>
            <a:r>
              <a:rPr lang="en-GB" dirty="0" smtClean="0"/>
              <a:t>to our </a:t>
            </a:r>
            <a:r>
              <a:rPr lang="en-GB" dirty="0"/>
              <a:t>website </a:t>
            </a:r>
            <a:r>
              <a:rPr lang="en-GB" dirty="0">
                <a:hlinkClick r:id="rId6"/>
              </a:rPr>
              <a:t>http://</a:t>
            </a:r>
            <a:r>
              <a:rPr lang="en-GB" dirty="0" smtClean="0">
                <a:hlinkClick r:id="rId6"/>
              </a:rPr>
              <a:t>www.friend-in-need.org/donate.htm</a:t>
            </a:r>
            <a:endParaRPr lang="en-GB" dirty="0" smtClean="0"/>
          </a:p>
          <a:p>
            <a:endParaRPr lang="en-GB" dirty="0"/>
          </a:p>
        </p:txBody>
      </p:sp>
      <p:pic>
        <p:nvPicPr>
          <p:cNvPr id="1030" name="Picture 6"/>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99248" y="5562600"/>
            <a:ext cx="806904" cy="124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808320" y="5562600"/>
            <a:ext cx="3074594" cy="1477328"/>
          </a:xfrm>
          <a:prstGeom prst="rect">
            <a:avLst/>
          </a:prstGeom>
        </p:spPr>
        <p:txBody>
          <a:bodyPr wrap="square">
            <a:spAutoFit/>
          </a:bodyPr>
          <a:lstStyle/>
          <a:p>
            <a:r>
              <a:rPr lang="en-GB" dirty="0" smtClean="0"/>
              <a:t>Those within India can send cheques and those outside India are requested to use the pay-pal option.  THANK YOU!</a:t>
            </a:r>
          </a:p>
          <a:p>
            <a:endParaRPr lang="en-GB" dirty="0"/>
          </a:p>
        </p:txBody>
      </p:sp>
      <p:pic>
        <p:nvPicPr>
          <p:cNvPr id="14" name="Picture 15" descr="F:\Shyama\FIN-tsunami-Apr2013\FIN Trust Admin\FIN-Logo -goo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2672" y="2950947"/>
            <a:ext cx="1169965" cy="88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06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p:cNvSpPr>
          <p:nvPr/>
        </p:nvSpPr>
        <p:spPr bwMode="auto">
          <a:xfrm>
            <a:off x="0" y="0"/>
            <a:ext cx="8839200" cy="715963"/>
          </a:xfrm>
          <a:prstGeom prst="rect">
            <a:avLst/>
          </a:prstGeom>
          <a:gradFill rotWithShape="1">
            <a:gsLst>
              <a:gs pos="0">
                <a:srgbClr val="FFCC00"/>
              </a:gs>
              <a:gs pos="100000">
                <a:srgbClr val="FFF2BE"/>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a:r>
              <a:rPr lang="en-US" sz="2800">
                <a:solidFill>
                  <a:srgbClr val="000000"/>
                </a:solidFill>
              </a:rPr>
              <a:t>Evolution of objectives in 2006 for Kameshwaram</a:t>
            </a:r>
            <a:endParaRPr lang="fr-FR" sz="2800">
              <a:solidFill>
                <a:srgbClr val="000000"/>
              </a:solidFill>
            </a:endParaRPr>
          </a:p>
        </p:txBody>
      </p:sp>
      <p:pic>
        <p:nvPicPr>
          <p:cNvPr id="6147" name="Picture 3" descr="IMG_07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488" y="628650"/>
            <a:ext cx="390683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Oval 4"/>
          <p:cNvSpPr>
            <a:spLocks noChangeArrowheads="1"/>
          </p:cNvSpPr>
          <p:nvPr/>
        </p:nvSpPr>
        <p:spPr bwMode="auto">
          <a:xfrm>
            <a:off x="4760913" y="596900"/>
            <a:ext cx="685800" cy="762000"/>
          </a:xfrm>
          <a:prstGeom prst="ellipse">
            <a:avLst/>
          </a:prstGeom>
          <a:solidFill>
            <a:srgbClr val="FFD9F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t>2</a:t>
            </a:r>
            <a:endParaRPr lang="fr-FR" sz="3200"/>
          </a:p>
        </p:txBody>
      </p:sp>
      <p:pic>
        <p:nvPicPr>
          <p:cNvPr id="6149" name="Picture 5" descr="DSCN06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628650"/>
            <a:ext cx="3835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Oval 6"/>
          <p:cNvSpPr>
            <a:spLocks noChangeArrowheads="1"/>
          </p:cNvSpPr>
          <p:nvPr/>
        </p:nvSpPr>
        <p:spPr bwMode="auto">
          <a:xfrm>
            <a:off x="2917825" y="657225"/>
            <a:ext cx="685800" cy="762000"/>
          </a:xfrm>
          <a:prstGeom prst="ellipse">
            <a:avLst/>
          </a:prstGeom>
          <a:solidFill>
            <a:srgbClr val="FEFA6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t>1</a:t>
            </a:r>
            <a:endParaRPr lang="fr-FR" sz="3200"/>
          </a:p>
        </p:txBody>
      </p:sp>
      <p:pic>
        <p:nvPicPr>
          <p:cNvPr id="6151" name="Picture 8" descr="2nd Trip Kameshwaram 6-8 oct 06 0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429000"/>
            <a:ext cx="3835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9"/>
          <p:cNvSpPr txBox="1">
            <a:spLocks noChangeArrowheads="1"/>
          </p:cNvSpPr>
          <p:nvPr/>
        </p:nvSpPr>
        <p:spPr bwMode="auto">
          <a:xfrm>
            <a:off x="4760913" y="2740025"/>
            <a:ext cx="4419600" cy="650875"/>
          </a:xfrm>
          <a:prstGeom prst="rect">
            <a:avLst/>
          </a:prstGeom>
          <a:gradFill rotWithShape="1">
            <a:gsLst>
              <a:gs pos="0">
                <a:srgbClr val="FFD9F5"/>
              </a:gs>
              <a:gs pos="100000">
                <a:srgbClr val="FEDCA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cs typeface="Arial" charset="0"/>
              </a:rPr>
              <a:t>A clean village with decentralized solid waste management</a:t>
            </a:r>
            <a:endParaRPr lang="fr-FR" b="1">
              <a:cs typeface="Arial" charset="0"/>
            </a:endParaRPr>
          </a:p>
        </p:txBody>
      </p:sp>
      <p:sp>
        <p:nvSpPr>
          <p:cNvPr id="6153" name="Text Box 11"/>
          <p:cNvSpPr txBox="1">
            <a:spLocks noChangeArrowheads="1"/>
          </p:cNvSpPr>
          <p:nvPr/>
        </p:nvSpPr>
        <p:spPr bwMode="auto">
          <a:xfrm>
            <a:off x="1133475" y="4349750"/>
            <a:ext cx="1630363" cy="369888"/>
          </a:xfrm>
          <a:prstGeom prst="rect">
            <a:avLst/>
          </a:prstGeom>
          <a:gradFill rotWithShape="1">
            <a:gsLst>
              <a:gs pos="0">
                <a:srgbClr val="C9FC96"/>
              </a:gs>
              <a:gs pos="100000">
                <a:srgbClr val="FEDCA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cs typeface="Arial" charset="0"/>
              </a:rPr>
              <a:t>Safe water</a:t>
            </a:r>
            <a:endParaRPr lang="fr-FR" b="1">
              <a:cs typeface="Arial" charset="0"/>
            </a:endParaRPr>
          </a:p>
        </p:txBody>
      </p:sp>
      <p:sp>
        <p:nvSpPr>
          <p:cNvPr id="6154" name="Text Box 13"/>
          <p:cNvSpPr txBox="1">
            <a:spLocks noChangeArrowheads="1"/>
          </p:cNvSpPr>
          <p:nvPr/>
        </p:nvSpPr>
        <p:spPr bwMode="auto">
          <a:xfrm>
            <a:off x="3886200" y="5942013"/>
            <a:ext cx="5257800" cy="925512"/>
          </a:xfrm>
          <a:prstGeom prst="rect">
            <a:avLst/>
          </a:prstGeom>
          <a:gradFill rotWithShape="1">
            <a:gsLst>
              <a:gs pos="0">
                <a:srgbClr val="FFCC00"/>
              </a:gs>
              <a:gs pos="50000">
                <a:srgbClr val="EBFCFF"/>
              </a:gs>
              <a:gs pos="100000">
                <a:srgbClr val="FFCC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cs typeface="Arial" charset="0"/>
              </a:rPr>
              <a:t>Documentation of costs and benefits and best practices.  Free diffusion for maximum replication in other villages in India and the world.  </a:t>
            </a:r>
            <a:endParaRPr lang="fr-FR" dirty="0">
              <a:cs typeface="Arial" charset="0"/>
            </a:endParaRPr>
          </a:p>
        </p:txBody>
      </p:sp>
      <p:sp>
        <p:nvSpPr>
          <p:cNvPr id="6155" name="Oval 14"/>
          <p:cNvSpPr>
            <a:spLocks noChangeArrowheads="1"/>
          </p:cNvSpPr>
          <p:nvPr/>
        </p:nvSpPr>
        <p:spPr bwMode="auto">
          <a:xfrm>
            <a:off x="8153400" y="5105400"/>
            <a:ext cx="685800" cy="762000"/>
          </a:xfrm>
          <a:prstGeom prst="ellipse">
            <a:avLst/>
          </a:prstGeom>
          <a:solidFill>
            <a:srgbClr val="EBF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t>5</a:t>
            </a:r>
            <a:endParaRPr lang="fr-FR" sz="3200"/>
          </a:p>
        </p:txBody>
      </p:sp>
      <p:sp>
        <p:nvSpPr>
          <p:cNvPr id="6157" name="AutoShape 17" descr="data:image/jpeg;base64,/9j/4AAQSkZJRgABAQAAAQABAAD/2wCEAAkGBhMQEBUTExIVFRUVFRQUFRQUFRQUFBQXFBUVFRYUFBUXHCYeFxkjGRQUHy8gIycpLCwsFR4xNTAqNSYrLCkBCQoKDgwOGg8PGCwcHxwpKSkpLCkpKSwpKSkpKSkpKSkpKSkpKSkpLCkpKSkpKSkpKSkpKSkpLCwsLCwsLCwsKf/AABEIAL8BCAMBIgACEQEDEQH/xAAcAAACAgMBAQAAAAAAAAAAAAAEBQMGAQIHAAj/xABCEAABAwMDAgQEAwUFBQkAAAABAAIRAwQhBRIxQVEGEyJhcYGRoQexwRQyQlLRFSMzYvAXU4Ki8RY0Q0Ryc5KT4f/EABkBAAMBAQEAAAAAAAAAAAAAAAECAwQABf/EACIRAAICAgICAwEBAAAAAAAAAAABAhEDIRIxE0EEMlEiYf/aAAwDAQACEQMRAD8AcVXqBSVghRVgoih1MIlv6IVhwiG9D7LN8j6o0/G+zJEPX/fHwU0qC4PqHw/VYD0yW6/dEn7SgHN5R1wfR9EEeU0RZBtrSloPsimtUNif7se0j7omV6MfqjyZ6k0avdC53+JWtgM2dSVf3VQTC51+JejyzeOQmZyEXhu281wMK7UrINGUg8J0tlEH2CO1Cs5wwV5uTcqPRxajYe4s6FRPqjuqpdGqDyVFT1CpPVLwD5C3Fyie5BWl0S3KzVrYlLQ16JyAVBXpBKrvVS3gpVU1V7jynUWxJTHlWznqhqliQgaF1UTKjdHqi9CJ2K7m3hVu5pw4q63cPCrep2Z5HRaMMqeyWWNoXMaARBTD9sAEIBlAlpPZQrU42Z7pDXQLdzrhhaOHAld2tv8ADb8P0XI/ALQ6tHuF2ijRhoSvZxHTqQvCvlSFiw2jlABNTct9qyxsLxciKa8LC8SvLrDQrrBLHiHJhWqIJ3KoIGUOEYD6QgaTlJWv2iOMcyQ2I65Wb5HSNfxe2FtCiuW5HzS0+MLcGN0nsIKFufHNDdtggmYJpufHyBCxJWb+SLBWHo+iBLcpVX8dUWN9UvPZrKjY+JcEJV/EKif/AAoP/qI+xCKTFlNFt08+lw7H8wipSLw5rAuNzmZbAO4TAP8AuzPLhOY7e6dSt+P6o8zN92KtUpvYd7c+yoHjbXn1Ghm2JIB5XVS2cFUnxzYiAQOvZNI6GwG3peXbt+AW1EymFpah9EA9lSfEFOvSqHYTtWKNSdG9/wApMf6kWhvRV1twC6AkVSpWeYLinGiaE4uDiSU7gorbJ8nJ6RaNPobmrS9t9oKeaVYbQtdbtfSsqabNDg0jnt8/1KfTrYE5Ul/Z5KVf31P1DPstMVZneuy1OswAlV3U2pefFj4gsCDra0X/AMKbwyA8kRiy6KlezcFpYaY9wBITB9rtS9HdlZvhskd0uTfXRkJQteP6mbJ2MtC1V1vVD2/MLtGheJxWYJwuSeEtMFetsPxXUNJ0MUnRCLA1RbKTgRIUrQoKDYEKdAVm8qN4WwWSuAmRBeXivLhhBVOVoAmF94ZuqdN1R1P0ty6HNLgByY7fBJm3MhUTvoSqCg5QXtajTh1RslxgRTc8nExgETAPPZbMqLZ9APDf8rw7vwHNj/mKllVx2VwtqWgL+1aUem3qnsfLa355cFEzWngk/slQkx1YMDHU9eU8NrBytXM9l59I9K2V+58RP62b/wD7KaVXHiCSQbR7f+Jh/VW2vRBQ1tooe71ZHVOq/BJcv0Z+GhFqwxtD5qtGJAqQ4THVM5TTT/Bw8hop1I2iGtdkADho6gQl17YVaBio2B0cMtPz6LfGqPNknZiUt121FSmUcHrWu2WkLmrR0dMrWnmAB2Ul9pzaoyAtdm15CJbWC8qdqR7MKlERDwvTBmEdRsms4CLqVVFSpmoeYCDbfZ3FLoYWbZ4Q2uMwpLe9ZTxKB1HUWPkSlimPKqEFzRBQdbRieEzu9Ocxu+eURZPkSqp0Z2r7KhX8LuJR2meEg0y5W4MCjrYCfysHiXYvqUgwQErunhE3tYhKqlSUYNtiS0VzXKsvjsg7egXFHXdruqEorT7OXBoGSYC18+MaRnULfJlo/DnQyXuf8gunUKMJd4b0sUKIHWAmjSnjdbIzdsmCzuWgcsbkRCUOWHlQiosVauFxxsXryA/asryAxZda8YUKtrVbT3EkBsOG3D3BvxjMfNYs/DNgKbSaQJgE+pxAMZABKoWoMii+eIBMezgZ+oCa2WuwxmeWj7icrJ5H2bfFHotT9Ms2wG0GT0kA/dDXlKm5kAR7cRHTGEhfrQPX7wo3awDgFTk3IrGKj0bV27T7ISpdfFYrXw7oCrWlAIYKoKYWT2iMqvNrt7QVPTvgO644vVnrRZ1wm1LWBUEGCOoOQVzS31MkmT/FA+ED9ZTK11LP+vomU2I4RZYtV0cNBqUh6Rks7e7fb2Spj04sNVjnj7heudOYXb24DuR0B7jtPZaceS9My5cPHaKFr9TY+UvZqCf+K9M3NkdFQq9QhRzQ3ZfFOkPv27cYWNWZUNP+7MFI9MrEvyrM26aG5IWfjRdPkVVltXpglzi5L6wrvPpMe5V08ym8wHBB3jGtwCD8FRS30K4e7K7Svq4Gx53e6sNjU2tE8oZjBysvuQF0tirQzqXMIOtf+6XVr1BVrlSoo5E17cz1QoOFEZKYWtu04cYxha8cTNJiplOXSrX4L8PF9XzXDA4/qorXwoSQd2CeF0PTLIUqYaAqQg7tk5zSVIJeYEKJrlio5aNcrGcldUWhqrDlG5cE1dXWtSvhC1XqJ1ZA40qPyvKF71hA4WeIfFVu+i+nSfucWmcOEAZ5IHZJ7TXfQM4A5S+30W4qekU3Abtpc8FrW/zTPUA8d1Z6fh21DQ3yQYABJLpMYnnlQjis0yy7Fp8QD+YfVQUvE7QY6n7qxUvDdqOKDPmXH8ypneGbQ/8Al2fLcPyKbwi+YrVx4kAicTiegWRqQcP1CfO8EWjjO17enpqGPuCoT+HVGZbXrN9vQfvAQ8IfMvYl/tMt5OO60GouJn5Z4g+ysjfAdLE1qromJLAc++1MLXwlas5YX/8AuPc4fQQFywsDzJFMqayRgfDufoE20bWw4xyRA+GYyOeoV40q0aCG02Na0dGNDR9lt458L061uK7QG1qJG53G+mTBa7uQSCD8e6LwUrOjmtg9jX4E9s9vY/VPrK53AjdiD1xjt+aqej74Emfj1MEAmfYp5b7sCWQHTkbugGRiRHuFlTpmtq0J9W1DLmnuR9FR7+ltdkc5+R4XQdcsjUe12CIDZHJjgnv2SzWvDwfSx+8tj/qJnS4soxoycYUdbQKj+KxHzRIaWktOCO/VYqXDmjCirTKxcbtiy50S6pcHd+aBq0rgZg/f9U+/7Q7YyTjMiIOcc56Ia51/fhNy/Sj4emJ6eo1m4IJ+SMZdOPIhbi6Wr3TlLJpkX3okB7qPqojVJUgG3nCWMdgsnphFPt99OQkF5qRJDGdTyr5pVhFvnstkIaIyZL4Ya8hu5xgK80nmOFWvD9vCttmMLRFUQkRGmHod1u5pTb9gBMhTNtTwV0oJiXQjUdThNL3TCMhJ69SAotNDp2C1GKF7YWXXMlQvqpQkbqeV5Z34XlxxLdQBAEAYAGAEBSYUZdHK0oNwnEN2NwiaajAUjcIDInaFM1DtcpWvRQjJC5YyeAV6kyT7Jtb12NjCK2GhloVgGtkhb6vpxq0KtPcC54cGkgAAzLAY6AgD6rLNQbEgqK51IFsd8YRYUVAaTWotBe9jeJaNzyIH82BPyK2oFzmmHwY6NEdZJkz2+qPv6++Ut0yuG1YP8Xp+qz+OP4aucqGNu156Ag4EYnb7Z6kLZ1013p6jkfY5+KNsAYe3+Jp3Ajn2/JLbK3Aq1B/mc75HIH3TuCS0TjNttMo/i+KdUH69M+3sgrRnmN3Bpc0RJEx3iQrF4pptY7zHUmVQ0gmm8kbgZkD/AFhc1tPEj20jQLWbdwLTth7SMRuBE4xkFSlBSVlFKmWK5p0zwAB25j5oN1mzoAlDrx3SVvT1KAWuBB/mzI9iCoqDKckGVKYCFqVQELV1BBPqOcmUG+xWwx90Ag696TxgLcs9IBAkEnd1II4K0pUN7w0K8UgNjDw7pJqVA48ThdOqs2UgPZJvDenZAjhO9bxtatcVogw/Q6fpVjt2wkeitwFYqAREkEUXI2mUNSYiWLiTJi0ERCp3iGyLDPRXGlUhBa3aeawwEJK0dF0znrWKC5fCMuaZY6CEJWoyVmZYG3kryNo26wuOJq7cqFzoRFZyFrPVCZPQqqfeltOpBUzKySx6Dt6M02wdWd7JbS9ZAHUq96PaCkwKkVYsjx0ttNkdYSSqIdB4Kst1VnqgK1s0iSi1s6AhN15T4PBRbqoISbxKzILTwVtptzvEEpbLJE9fgwlunUwbgB3U4+P/AETo0wAkl40iox7ej2dcycj8krCWLTrg7p/i4PYjlsKWtSio53G4Nj6IKtLCx8AS0NdGRIxP5lOXDfS3jluD2E8Efdc9omnUrKfr1De0/Ncq8SOoCrTAoFpH+JtO3eBAkcjdyZ+q61rGrUaWHOGVz7xZaUnOa9+4Uzu9bACWnkEjq2R91OGmWydaK5YawKLjsa14mWGqwFwiQDg9jBGQVi7vTVeXkDPTMAdIJzhQ6tRosLfJfuDgXc5AJw146OGfjhCseRzOcj3HcJpR/DoST7GlY0nMZtpljxh53FzX9iActP2Ut3pb6EF7RDhggtcPqOqXMuAveeT6R8h0+ilTZQzWqAJ14d0sEipuDp6QQR7Z5+KQVHtI27TunmT16Fp6/BdK8K6V6G46BXhGiUpfhYND0/Y2e61v6G+qAnFJsNgKva3dOY8FvPZX9E/ZYdOobU4pKqaF4gDxDsFWincCMIJgaDRcQFhlzuKAqVdxgIu3ZARsTiFtq5UxrIIyeEXbU+6YVi3UdOFQ5aq7qWl+WfZX5+2Ev1C1a9vCSUUzkyihkLyJvm+WSF5QKiy5dlDEIi45UEphCI4U1tTL3bWiSo2UHVH7WiT+Su/h/QRSbLue65Rthbog0PQCwhzlZ3FD1akIY6k0HJVkqJ9ml609CltzXMRKZ6hqFNlIvJ4GB1JPC5neeInGptdPqyCfuAoZcnHS7ZqxQ5bZaXWbagjzWg+8x84Vduy+1rf3jSWmYc3IOMQUNZ624PMmQDjj7pzS8Tt/i+QgOn+izLK12a/DGS1o9YazuwVHqQJe3bzuB+hlWC21Jj6Zii15PA2w7GSWz6Tx3Utta0XxULSMxJGzafi4hrh8DzKvGXIzZI+Ps9emLcTy4A88HIIWNKLqlOpRBLTUpuDXHMPg7Z+YH1Rt9pe8bfVtDjLw3GZ5E9u0qewtQKga1zNzQHhrnBpLf5u8TiSAqJGZy1o+e9foXL7hlJ01ajGNA2NM5JJBHcOJE+wXRdI8H161u0V2Gm0iPVyT1HyV/dpdGlUqVzSYyptJdUayq4wYPLGOBEjOVo11ZrS51J2wtLtwpuLQCJEgmQM8/ZFr0HkynN/ByyA21C/1QBVZUiCf8ruQh9b/AAvrPp020rq3NOix7GveyHuaZwYnoOVf9N1BvlioQWEjD3bIP/ymRjEHstX3dJw9TQ2o4kse5tRpdkkFoLIqTEz27LqE5OzjrPwSvzB30A10wdz3RwZIawxz9ihNS/CHUKR9Ap1mDJfSdIHf0uAK7ZUrb6Di0ifSQQKbABBmQTEA9ySo9OLtjQKlR9T99xfWpNYBMkQ0Q0EE4E/qhQ3NnB9O8I1BcNFScEEggg/dda0y0a1oDewCda/d0m0wysW1C/c1uGFxdkgNqNE7hgLnVPV3ade+RUqF9Oq1tSmXQHtDplj46ggieqZMeMrLy5whV6/obqievqhzQ4ZkdEt2S8qvoJUq1XyriBiVcLa8Owd1SrtpqXkdirnTG1oUhh9pNdpGeUfXeq5anrwjhqY7rhR5aP28oipetA5VN1XxU2m2JylmnVqtb1vcQOglNyFcL7LHfeKQ1xAU1hrgqYPKptX1VDCaWlOCF1nOKoN1+1JEheR7Hb2wcryDjYqdFPuDlYtrV1Vwa1R3BypdOvzReHRI/JR5JdjRg2XfQtDbRbJGU0r1hwEkqeK6QpyTmOOqrt/42dnZj3Kq8sI+zo4pSZZ7+6DBLnAJG/VaTWvqv4YPS3q5x4HwVQvdafUMudKDvNSBa1hPHqPueiz+dyba6RpWJRW+yxt1DzQ59Rwl3QcN9glGqMpVKZAw4Za4cgj80jF5k55UdW+91jdt2aOSSoX1L2pRcdzZHduQfl0UtDXmlwI6dCsVrkOBBQLLVpJVU0+xFJp6L3R8aD09A0GenSP6oG58e0y6Xsr7C47XN27T/MWSeZJz7qp1LAA8mO0qzeG7ug0xVa0gCQHQW/QpoyUHYZryqnocUvH2nPGx5uGsncR64xwMEnCJb4309j91C5qMkEbahquaN3MHyyQMD0wqZ4vFB1IPptDXE7jtgDJ4geyX6HpfnUyC2RJhaYy5KzDkxeN1Z1S38cWIO8XzA/HqIuA2G4bLS3MDjsjdK8eWbHE1dTZBcSQzzpIkkQdvwXOX+Dqe3jPsqzqOjGnULRPsqL/CWju3+0/Tmh7Tfl7TO0uFRxzOC008xJ6pN/tT0+iQ9leo+oJEim7aQeQ4FjZPULk1npBf0+gWl7ahvDOPZLKdaDGB16n+ONk1pDmXNWRG1oYxv/FLuZjKQ1Pxka4AClWqEbv36rWczAwHCBPB6Ll1O2JdEZUzbEx2TerDov1540urst3U6bdohoqA1SByP3jtnrMJFrAqXL/MrPL3gBocYEASQABgDJ+qOuiBVcO0fkENcvXFEqLL4K18keS8yRwSrTRpODiekLkdOu6lUa8dDldn8N3LLmk2COBOfZNF/pzKTbeq9d7K20yCkuo6X5F453QhRXF9mQUoR3dXIaISe/vwwYOUvudSxJOUNZUTWfLuFwxPptk6vVDn98K23bhSpgBQabbhi9VpGq/2C4DPaRbSZKcmxnIQzaGwYRVtckIiM1pbmHK8mge0iSF5OTs58boclD1tQHRI36khK19PVeW3Z6KpdDO51CUBUuT3QD7taG4SHWHCsUuu7mKnMgAfJEtqjbIOR+97ZhvzOUnvrmKmeCFWC9Ctj39mzzyiBobKnLo+cJDR1GOqnbrcHlJxkFSQyuPCTf4a8fEkj9Sld94duKPMub3b19wjKWqQZmQf6pxS17GEVOS7G4xZUbe2e9/l79pP7u+RJ7A8T81rdNqUKxpFwkHaTgjord/aNN5EtE9fimDdNtXFvmCm/eHE+gTxj1c8nlVWSP4d4pPqRTf2De4b3bh24H0CvPh/TmsbAEY4VD1Ui3u3MY4mm0gtBMwHAGJ9pXR9DaX0g/8AmGFZNejHOLXYdStgfb5JNq2nt8yR3En9FYrakZA+6j1PSHueDmAMR0CLZOKFdlpobuPOOw+/uqte2gdVe2P959gukVdNdTYZ/X+ipF5Ra25cXTB3jHMkQFORSJTbCkA0ETz1/oihTwfgjbXTIpuI6PhaeVBhW7iRrYTdmahPcMP1Y0rwpBZqU5DD3Y3/AJZYfyH1WKZXeiwNWogqbSdUq2zpY4gduinNGVo+kEwBpca9Uuv3sEJV+0ua6JlTaeId8VHqlqd0hAIvutSJqtZ9VctFYIBXP7ymd4ce6uGk1iWhBhLjTrADCItb5g6Jfpjmu9JTdukNPVGJzr2StrB/CMtaIUVvpjR1U1SoG4CYRmmoV4EBZWfLD+V5OhLo4E66UTrlAeetHVlgWNmuxh561Nwlzqy0NRFYhXNIPddx1QdetuUtnptSsYY0n36fVWfTfBbW5rOk/wAowPmVWMFEnKd6KnRyQ36I63sWO5KsOq+FWOI8oBgA46kqA+EHuaHteJI9TXS0z3aePqulFvo6M0tMWHRd3+G6fYqF9GtTMbT+aLfZ3NqQXU3FvcCR9RMLB10gnc0ie4hTaku1ZaLj6dAhqv5zxn0lZbqzwRy6MN6c9ITalrVDy8tBfIOZ9vklhcKl0PLGNzTj2OSuik/Q0pOK0yP+zqtSpLhBcY7me0BdY8P0CyiGwYAA4VUs6W64nE5zCvGmPJpuxBDtpnuAD+qs0ZG2w+0HqCd3+liqwA9WDPz/APxJrNwkAnJwB3jsrRc1xTpNcWzDWgAcucXQ1o9ySAkmdEUalYCnTa1vDRiSTAyQJOTAIGey59qTT57ngYa8N6QS4QR9F0TUqbxTLnuBJAIDR6YImG9/j7qha1TMB3EhlSP5S8BxHxg595QYV2LdMp7mXDIzucR759/fskz2QZOBMfXAj6qxaB/3h88OH+oSq9o7XkR+67g9IOE+P2hJadkekM8yr5ZcAwO8oHq2o+XQ4diWjKKv9JfSOWmP5hkfVZDDJ2ADzGB7XdfNpkOp/ESPsrVp2qCrSa7o9oO09J5BHscKU5uFPtGrHBTtPspcwpG05T7UNCY8F1PB529D8OyUMcGnaRB7FVhkU1oScHB7IWUtrgURdNkLZ7QRKh85PYgk1K3wmWgXY2wh9REhB6c7aUGcXK0vYKtOmag1/VUy0qprbUxyDCCdD1ZdRSnqsuthCSWGqOYYdkJ/RrtfwqKmTkmgeiIMLymr0eoXk3QtJny/uXiVJTtnO4H3CZ2fh9zsvMDsMqQW2Lba0dUdtaJKuGk+DmNAdV9R/l6KfTrVlIQ0fNN2uTUJZsGNYIa0AeyiLluStHBccRODjUbAx1RNN0CO3VRAd+0cwvUmbQAOi44JFYjqtX1iec/FRErCU4qHiaj5t4Q1nDWAhoEn0yT9PyTfw/pPkUnOc3+8eSMwSGjgCD1Qevei8BbEuptn6wT9AFLTv3gfvHGR3ELmEa6GNzyYODBnorzatil8SqFp+ubXk7QZMn2PJhWuz8QB7QNvCDRw9s53D2nHueo+Uj5q03oL6IDWt3RSLS6YaWvnd8RBVKt9YDTO1T3/AOKbKENFCYEElx6FJNNjRdFj1+nFOB6TsDRGdp2xieg/RUfWaUh0D+H8kwr/AIo07mB5BaTid0hVTVvE4aHBrZJqOJLs4LGQ0ewIP1XS6DHs9orortPdY1y2AqvEkznqcmf6KsX3iZ1MDy2hrwZ3Sfy4QV14nubmX1KpxiGgN6HGPz9k2NO7FyL0WCvdBtIHcA9hlonMggj74Vh0yj5jXbOj52zwKg3CPaZXLX1XOaMzJHzz1XVvAtwLeqKgncaVElv8IBYRtn5nPshlXHTK4G29BrKLm/FQ6nprKwG70uiQ4fqrFuDgcJRqDPTjgfr0WK6do31qmUi4s69MkbHOAP7zQSENQuv9dldbPUjTPJQes6My4O5sMqxMgYf8exWuOVPsyyw1tFWvjIQbXjGIPX+qM1K3dSEO5Sd1VU76IPQ9sNSgwrNY3jHDK57QJmVY9Iq5ErqCmXm3cCMCU0s6ZPGEh0+5DCnNrdZwihmOqdOeq8haTzK8q8iNM//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6158" name="Picture 19" descr="http://t3.gstatic.com/images?q=tbn:ANd9GcTjkTiZ4kxyTskcyhElaWB_WNRXGOSePDgDA4DqIBzrRmu1Bx_QM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3394075"/>
            <a:ext cx="2514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1" descr="http://t3.gstatic.com/images?q=tbn:ANd9GcQwBJW1gVoQt59SpYOT3Ghk6UDjSu7tdrc23eV-WLrjFalpw3_4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 y="4691063"/>
            <a:ext cx="25431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Oval 12"/>
          <p:cNvSpPr>
            <a:spLocks noChangeArrowheads="1"/>
          </p:cNvSpPr>
          <p:nvPr/>
        </p:nvSpPr>
        <p:spPr bwMode="auto">
          <a:xfrm>
            <a:off x="2203450" y="3575050"/>
            <a:ext cx="685800" cy="762000"/>
          </a:xfrm>
          <a:prstGeom prst="ellipse">
            <a:avLst/>
          </a:prstGeom>
          <a:solidFill>
            <a:srgbClr val="C9FC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3200"/>
              <a:t>3</a:t>
            </a:r>
            <a:endParaRPr lang="fr-FR" sz="3200"/>
          </a:p>
        </p:txBody>
      </p:sp>
      <p:sp>
        <p:nvSpPr>
          <p:cNvPr id="6161" name="TextBox 2"/>
          <p:cNvSpPr txBox="1">
            <a:spLocks noChangeArrowheads="1"/>
          </p:cNvSpPr>
          <p:nvPr/>
        </p:nvSpPr>
        <p:spPr bwMode="auto">
          <a:xfrm>
            <a:off x="114300" y="6305550"/>
            <a:ext cx="258603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3200" b="1">
                <a:latin typeface="Freestyle Script" pitchFamily="66" charset="0"/>
                <a:cs typeface="Arial" charset="0"/>
              </a:rPr>
              <a:t>4. Behavioural Change</a:t>
            </a:r>
          </a:p>
        </p:txBody>
      </p:sp>
      <p:sp>
        <p:nvSpPr>
          <p:cNvPr id="6162" name="Text Box 7"/>
          <p:cNvSpPr txBox="1">
            <a:spLocks noChangeArrowheads="1"/>
          </p:cNvSpPr>
          <p:nvPr/>
        </p:nvSpPr>
        <p:spPr bwMode="auto">
          <a:xfrm>
            <a:off x="22225" y="3205163"/>
            <a:ext cx="2741613" cy="369887"/>
          </a:xfrm>
          <a:prstGeom prst="rect">
            <a:avLst/>
          </a:prstGeom>
          <a:gradFill rotWithShape="1">
            <a:gsLst>
              <a:gs pos="0">
                <a:srgbClr val="FEFA62"/>
              </a:gs>
              <a:gs pos="100000">
                <a:srgbClr val="FEDCA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cs typeface="Arial" charset="0"/>
              </a:rPr>
              <a:t>A toilet for every home</a:t>
            </a:r>
            <a:r>
              <a:rPr lang="en-US">
                <a:cs typeface="Arial" charset="0"/>
              </a:rPr>
              <a:t> </a:t>
            </a:r>
            <a:endParaRPr lang="fr-FR">
              <a:cs typeface="Arial" charset="0"/>
            </a:endParaRPr>
          </a:p>
        </p:txBody>
      </p:sp>
      <p:pic>
        <p:nvPicPr>
          <p:cNvPr id="19" name="Picture 15" descr="F:\Shyama\FIN-tsunami-Apr2013\FIN Trust Admin\FIN-Logo -goo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433" y="1634037"/>
            <a:ext cx="1143001" cy="86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4268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a:solidFill>
            <a:srgbClr val="FEFCAA"/>
          </a:solidFill>
          <a:effectLst>
            <a:glow rad="139700">
              <a:srgbClr val="00FF00">
                <a:alpha val="40000"/>
              </a:srgbClr>
            </a:glow>
            <a:softEdge rad="31750"/>
          </a:effectLst>
        </p:spPr>
        <p:txBody>
          <a:bodyPr vert="horz" lIns="91440" tIns="45720" rIns="91440" bIns="45720" rtlCol="0" anchor="ctr">
            <a:normAutofit/>
          </a:bodyPr>
          <a:lstStyle/>
          <a:p>
            <a:r>
              <a:rPr lang="en-GB" sz="2400" u="sng" dirty="0" smtClean="0"/>
              <a:t>CONCLUSION</a:t>
            </a:r>
            <a:r>
              <a:rPr lang="en-GB" sz="2400" dirty="0" smtClean="0"/>
              <a:t/>
            </a:r>
            <a:br>
              <a:rPr lang="en-GB" sz="2400" dirty="0" smtClean="0"/>
            </a:br>
            <a:r>
              <a:rPr lang="en-GB" sz="2400" dirty="0" smtClean="0"/>
              <a:t>A very sincere thanks to all who are supporting us. </a:t>
            </a:r>
            <a:br>
              <a:rPr lang="en-GB" sz="2400" dirty="0" smtClean="0"/>
            </a:br>
            <a:r>
              <a:rPr lang="en-GB" sz="2400" dirty="0" smtClean="0"/>
              <a:t>Your help will facilitate the </a:t>
            </a:r>
            <a:r>
              <a:rPr lang="en-GB" sz="2400" b="1" dirty="0" smtClean="0"/>
              <a:t>Friend in Need </a:t>
            </a:r>
            <a:r>
              <a:rPr lang="en-GB" sz="2400" dirty="0" smtClean="0"/>
              <a:t>team in </a:t>
            </a:r>
            <a:r>
              <a:rPr lang="en-GB" sz="2400" dirty="0" err="1" smtClean="0"/>
              <a:t>Kameshwaram</a:t>
            </a:r>
            <a:r>
              <a:rPr lang="en-GB" sz="2400" dirty="0" smtClean="0"/>
              <a:t> to make this village as clean as any in the world and eliminate open defecation in the village.</a:t>
            </a:r>
            <a:endParaRPr lang="en-GB" sz="2400" dirty="0"/>
          </a:p>
        </p:txBody>
      </p:sp>
      <p:sp>
        <p:nvSpPr>
          <p:cNvPr id="3" name="Slide Number Placeholder 2"/>
          <p:cNvSpPr>
            <a:spLocks noGrp="1"/>
          </p:cNvSpPr>
          <p:nvPr>
            <p:ph type="sldNum" sz="quarter" idx="12"/>
          </p:nvPr>
        </p:nvSpPr>
        <p:spPr/>
        <p:txBody>
          <a:bodyPr/>
          <a:lstStyle/>
          <a:p>
            <a:fld id="{84EBCB00-DEE3-41B3-9EE3-2FB0BBE93007}" type="slidenum">
              <a:rPr lang="en-GB" smtClean="0"/>
              <a:t>50</a:t>
            </a:fld>
            <a:endParaRPr lang="en-GB"/>
          </a:p>
        </p:txBody>
      </p:sp>
      <p:pic>
        <p:nvPicPr>
          <p:cNvPr id="2050" name="Picture 2" descr="C:\Users\Shyama\Desktop\2013\DSC003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8956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F:\Shyama\FIN-tsunami-Apr2013\FIN Trust Admin\FIN-Logo -go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101" y="3557155"/>
            <a:ext cx="1641603" cy="124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480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idx="4294967295"/>
          </p:nvPr>
        </p:nvSpPr>
        <p:spPr>
          <a:xfrm>
            <a:off x="152400" y="152400"/>
            <a:ext cx="8839200" cy="715963"/>
          </a:xfrm>
          <a:gradFill rotWithShape="1">
            <a:gsLst>
              <a:gs pos="0">
                <a:srgbClr val="FFFF99"/>
              </a:gs>
              <a:gs pos="100000">
                <a:srgbClr val="FFFFFF"/>
              </a:gs>
            </a:gsLst>
            <a:lin ang="5400000" scaled="1"/>
          </a:gradFill>
          <a:ln cap="flat" algn="ctr">
            <a:solidFill>
              <a:schemeClr val="tx1"/>
            </a:solidFill>
            <a:miter lim="800000"/>
            <a:headEnd type="none" w="med" len="med"/>
            <a:tailEnd type="none" w="med" len="me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r>
              <a:rPr lang="en-US" sz="2200" dirty="0" smtClean="0"/>
              <a:t>Why toilets? Because lack of sanitation is a major challenge in rural India</a:t>
            </a:r>
            <a:endParaRPr lang="fr-FR" sz="2200" dirty="0" smtClean="0"/>
          </a:p>
        </p:txBody>
      </p:sp>
      <p:sp>
        <p:nvSpPr>
          <p:cNvPr id="7171" name="Espace réservé du contenu 2"/>
          <p:cNvSpPr>
            <a:spLocks noGrp="1"/>
          </p:cNvSpPr>
          <p:nvPr>
            <p:ph idx="4294967295"/>
          </p:nvPr>
        </p:nvSpPr>
        <p:spPr>
          <a:xfrm>
            <a:off x="228600" y="914400"/>
            <a:ext cx="8610600" cy="5715000"/>
          </a:xfrm>
        </p:spPr>
        <p:txBody>
          <a:bodyPr>
            <a:normAutofit fontScale="55000" lnSpcReduction="20000"/>
          </a:bodyPr>
          <a:lstStyle/>
          <a:p>
            <a:pPr marL="457200" indent="-457200" algn="just">
              <a:lnSpc>
                <a:spcPct val="120000"/>
              </a:lnSpc>
              <a:spcBef>
                <a:spcPts val="600"/>
              </a:spcBef>
              <a:buFont typeface="Calibri" pitchFamily="34" charset="0"/>
              <a:buAutoNum type="arabicPeriod"/>
            </a:pPr>
            <a:r>
              <a:rPr lang="en-GB" sz="2700" b="1" dirty="0" smtClean="0"/>
              <a:t>Lack of individual household toilets in rural India: </a:t>
            </a:r>
            <a:r>
              <a:rPr lang="en-GB" sz="2700" dirty="0" smtClean="0"/>
              <a:t>67% of Indian rural households do not have access to functioning toilets and as a result they defecate wherever they can UNICEF (2012) . </a:t>
            </a:r>
          </a:p>
          <a:p>
            <a:pPr marL="457200" indent="-457200" algn="just">
              <a:lnSpc>
                <a:spcPct val="120000"/>
              </a:lnSpc>
              <a:spcBef>
                <a:spcPts val="600"/>
              </a:spcBef>
              <a:buFont typeface="Calibri" pitchFamily="34" charset="0"/>
              <a:buAutoNum type="arabicPeriod"/>
            </a:pPr>
            <a:r>
              <a:rPr lang="en-GB" sz="2700" b="1" dirty="0" smtClean="0"/>
              <a:t>More cell-phones and televisions than toilets: </a:t>
            </a:r>
            <a:r>
              <a:rPr lang="en-GB" sz="2700" dirty="0" smtClean="0"/>
              <a:t>53% of the total population of India of 1.2 billion has a cell phone; and 47% have a television set in their homes; but about 50% of the population (about 600 million people) still defecate in the open (Census, 2011)</a:t>
            </a:r>
          </a:p>
          <a:p>
            <a:pPr marL="457200" indent="-457200" algn="just">
              <a:lnSpc>
                <a:spcPct val="120000"/>
              </a:lnSpc>
              <a:spcBef>
                <a:spcPts val="600"/>
              </a:spcBef>
              <a:buFont typeface="Calibri" pitchFamily="34" charset="0"/>
              <a:buAutoNum type="arabicPeriod"/>
            </a:pPr>
            <a:r>
              <a:rPr lang="en-US" sz="2700" b="1" dirty="0" smtClean="0"/>
              <a:t>Indian Government targets to make India open-defecation free by 2022:  The </a:t>
            </a:r>
            <a:r>
              <a:rPr lang="en-US" sz="2700" dirty="0" smtClean="0"/>
              <a:t>‘</a:t>
            </a:r>
            <a:r>
              <a:rPr lang="en-US" sz="2700" dirty="0" err="1" smtClean="0"/>
              <a:t>Nirmal</a:t>
            </a:r>
            <a:r>
              <a:rPr lang="en-US" sz="2700" dirty="0" smtClean="0"/>
              <a:t> </a:t>
            </a:r>
            <a:r>
              <a:rPr lang="en-US" sz="2700" dirty="0"/>
              <a:t>Bharat </a:t>
            </a:r>
            <a:r>
              <a:rPr lang="en-US" sz="2700" dirty="0" err="1"/>
              <a:t>Abhiyan</a:t>
            </a:r>
            <a:r>
              <a:rPr lang="en-US" sz="2700" dirty="0"/>
              <a:t>’ (Pure India Campaign) </a:t>
            </a:r>
            <a:r>
              <a:rPr lang="en-US" sz="2700" dirty="0" err="1"/>
              <a:t>programme</a:t>
            </a:r>
            <a:r>
              <a:rPr lang="en-US" sz="2700" dirty="0"/>
              <a:t> </a:t>
            </a:r>
            <a:r>
              <a:rPr lang="en-US" sz="2700" dirty="0" smtClean="0"/>
              <a:t>was initiated in 2012. </a:t>
            </a:r>
          </a:p>
          <a:p>
            <a:pPr marL="457200" indent="-457200" algn="just">
              <a:lnSpc>
                <a:spcPct val="120000"/>
              </a:lnSpc>
              <a:spcBef>
                <a:spcPts val="600"/>
              </a:spcBef>
              <a:buFont typeface="Calibri" pitchFamily="34" charset="0"/>
              <a:buAutoNum type="arabicPeriod"/>
            </a:pPr>
            <a:r>
              <a:rPr lang="en-US" sz="2700" b="1" dirty="0" smtClean="0"/>
              <a:t>The market for ‘toilet construction’ and ‘sanitation construction’ has developed: </a:t>
            </a:r>
            <a:r>
              <a:rPr lang="en-US" sz="2700" dirty="0" smtClean="0"/>
              <a:t>Incentives </a:t>
            </a:r>
            <a:r>
              <a:rPr lang="en-US" sz="2700" dirty="0"/>
              <a:t>for the construction of toilets </a:t>
            </a:r>
            <a:r>
              <a:rPr lang="en-US" sz="2700" dirty="0" smtClean="0"/>
              <a:t>are provided by the government and large NGOs and micro-finance institutions (MFI) are very active as service providers.</a:t>
            </a:r>
          </a:p>
          <a:p>
            <a:pPr marL="457200" indent="-457200" algn="just">
              <a:lnSpc>
                <a:spcPct val="120000"/>
              </a:lnSpc>
              <a:spcBef>
                <a:spcPts val="600"/>
              </a:spcBef>
              <a:buFont typeface="Calibri" pitchFamily="34" charset="0"/>
              <a:buAutoNum type="arabicPeriod"/>
            </a:pPr>
            <a:r>
              <a:rPr lang="en-US" sz="2700" b="1" dirty="0"/>
              <a:t>Civil society is also involved: </a:t>
            </a:r>
            <a:r>
              <a:rPr lang="en-US" sz="2700" dirty="0" smtClean="0"/>
              <a:t>Friend </a:t>
            </a:r>
            <a:r>
              <a:rPr lang="en-US" sz="2700" dirty="0"/>
              <a:t>in </a:t>
            </a:r>
            <a:r>
              <a:rPr lang="en-US" sz="2700" dirty="0" smtClean="0"/>
              <a:t>Need (India) </a:t>
            </a:r>
            <a:r>
              <a:rPr lang="en-US" sz="2700" dirty="0"/>
              <a:t>and </a:t>
            </a:r>
            <a:r>
              <a:rPr lang="en-GB" sz="2700" dirty="0"/>
              <a:t>Association Un Ami (France) </a:t>
            </a:r>
            <a:r>
              <a:rPr lang="en-GB" sz="2700" dirty="0" smtClean="0"/>
              <a:t>were founded by an academic to increase awareness and mobilise the student and academic communities to study the challenge of achieving complete sanitation coverage in rural India through action-research in </a:t>
            </a:r>
            <a:r>
              <a:rPr lang="en-GB" sz="2700" dirty="0" err="1" smtClean="0"/>
              <a:t>Kameshwaram</a:t>
            </a:r>
            <a:r>
              <a:rPr lang="en-GB" sz="2700" dirty="0" smtClean="0"/>
              <a:t>. </a:t>
            </a:r>
            <a:endParaRPr lang="en-GB" sz="2700" dirty="0"/>
          </a:p>
          <a:p>
            <a:pPr marL="457200" indent="-457200" algn="just">
              <a:lnSpc>
                <a:spcPct val="120000"/>
              </a:lnSpc>
              <a:spcBef>
                <a:spcPts val="600"/>
              </a:spcBef>
              <a:buFont typeface="Calibri" pitchFamily="34" charset="0"/>
              <a:buAutoNum type="arabicPeriod"/>
            </a:pPr>
            <a:r>
              <a:rPr lang="en-GB" sz="2700" b="1" dirty="0" smtClean="0"/>
              <a:t>In addition to lack of toilets there are hundreds of  abandoned toilets in India</a:t>
            </a:r>
            <a:r>
              <a:rPr lang="en-GB" sz="2700" dirty="0" smtClean="0"/>
              <a:t>: For instance, Friend in Need (FIN) raised funds for the construction of toilets in </a:t>
            </a:r>
            <a:r>
              <a:rPr lang="en-GB" sz="2700" dirty="0" err="1" smtClean="0"/>
              <a:t>Kameshwaram</a:t>
            </a:r>
            <a:r>
              <a:rPr lang="en-GB" sz="2700" dirty="0" smtClean="0"/>
              <a:t> in the aftermath of the tsunami of December 2004. The main sponsors were UNICEF and WATER AID.  Other  large NGOs built the toilets. Due to bad construction and lack of adequate accompaniment, 60% of these toilets are in need of repair and lie abandoned. </a:t>
            </a:r>
          </a:p>
          <a:p>
            <a:pPr marL="457200" indent="-457200" algn="just">
              <a:lnSpc>
                <a:spcPct val="120000"/>
              </a:lnSpc>
              <a:spcBef>
                <a:spcPts val="600"/>
              </a:spcBef>
              <a:buFont typeface="Calibri" pitchFamily="34" charset="0"/>
              <a:buAutoNum type="arabicPeriod"/>
            </a:pPr>
            <a:r>
              <a:rPr lang="en-GB" sz="2700" b="1" u="sng" dirty="0" smtClean="0"/>
              <a:t>Toilets can be used as an instrument for empowerment and development</a:t>
            </a:r>
            <a:r>
              <a:rPr lang="en-GB" sz="2700" b="1" dirty="0" smtClean="0"/>
              <a:t>: </a:t>
            </a:r>
            <a:r>
              <a:rPr lang="en-GB" sz="2700" dirty="0" smtClean="0"/>
              <a:t>Gaining access to a functional toilet empowers women and sanitation drives can be used to initiate waste management and bring about behavioural change in terms of hygiene. </a:t>
            </a:r>
            <a:endParaRPr lang="en-GB" dirty="0" smtClean="0"/>
          </a:p>
        </p:txBody>
      </p:sp>
    </p:spTree>
    <p:extLst>
      <p:ext uri="{BB962C8B-B14F-4D97-AF65-F5344CB8AC3E}">
        <p14:creationId xmlns:p14="http://schemas.microsoft.com/office/powerpoint/2010/main" val="474435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57200" y="274638"/>
            <a:ext cx="7239000" cy="1020762"/>
          </a:xfrm>
          <a:gradFill rotWithShape="1">
            <a:gsLst>
              <a:gs pos="0">
                <a:srgbClr val="FFFFB9"/>
              </a:gs>
              <a:gs pos="50000">
                <a:schemeClr val="bg1"/>
              </a:gs>
              <a:gs pos="100000">
                <a:srgbClr val="FFFFB9"/>
              </a:gs>
            </a:gsLst>
            <a:lin ang="5400000" scaled="1"/>
          </a:gradFill>
        </p:spPr>
        <p:txBody>
          <a:bodyPr>
            <a:normAutofit fontScale="90000"/>
          </a:bodyPr>
          <a:lstStyle/>
          <a:p>
            <a:pPr eaLnBrk="1" hangingPunct="1">
              <a:defRPr/>
            </a:pPr>
            <a:r>
              <a:rPr lang="en-GB" sz="2400" b="1" dirty="0" smtClean="0">
                <a:solidFill>
                  <a:srgbClr val="800000"/>
                </a:solidFill>
              </a:rPr>
              <a:t>From 2005 to 2008 – Friend in Need basically acted as a financier raising funds for other NGOs to implement development projects</a:t>
            </a:r>
            <a:endParaRPr lang="en-GB" sz="2000" dirty="0">
              <a:solidFill>
                <a:srgbClr val="800000"/>
              </a:solidFill>
            </a:endParaRPr>
          </a:p>
        </p:txBody>
      </p:sp>
      <p:sp>
        <p:nvSpPr>
          <p:cNvPr id="22531" name="Rectangle 3"/>
          <p:cNvSpPr>
            <a:spLocks noChangeArrowheads="1"/>
          </p:cNvSpPr>
          <p:nvPr/>
        </p:nvSpPr>
        <p:spPr bwMode="auto">
          <a:xfrm>
            <a:off x="250825" y="1557338"/>
            <a:ext cx="3889375" cy="1008062"/>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2000" b="1">
                <a:solidFill>
                  <a:srgbClr val="FF0000"/>
                </a:solidFill>
                <a:cs typeface="Arial" charset="0"/>
              </a:rPr>
              <a:t>Donor funds from </a:t>
            </a:r>
          </a:p>
          <a:p>
            <a:pPr algn="ctr"/>
            <a:r>
              <a:rPr lang="en-GB" sz="2000" b="1">
                <a:solidFill>
                  <a:srgbClr val="FF0000"/>
                </a:solidFill>
                <a:cs typeface="Arial" charset="0"/>
              </a:rPr>
              <a:t>families in France (mainly), </a:t>
            </a:r>
          </a:p>
          <a:p>
            <a:pPr algn="ctr"/>
            <a:r>
              <a:rPr lang="en-GB" sz="2000" b="1">
                <a:solidFill>
                  <a:srgbClr val="FF0000"/>
                </a:solidFill>
                <a:cs typeface="Arial" charset="0"/>
              </a:rPr>
              <a:t>Europe, India and the USA</a:t>
            </a:r>
            <a:r>
              <a:rPr lang="en-GB" sz="2000" b="1">
                <a:cs typeface="Arial" charset="0"/>
              </a:rPr>
              <a:t> </a:t>
            </a:r>
          </a:p>
        </p:txBody>
      </p:sp>
      <p:sp>
        <p:nvSpPr>
          <p:cNvPr id="22532" name="Line 4"/>
          <p:cNvSpPr>
            <a:spLocks noChangeShapeType="1"/>
          </p:cNvSpPr>
          <p:nvPr/>
        </p:nvSpPr>
        <p:spPr bwMode="auto">
          <a:xfrm>
            <a:off x="1476375" y="2565400"/>
            <a:ext cx="431800" cy="5016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33" name="Rectangle 5"/>
          <p:cNvSpPr>
            <a:spLocks noChangeArrowheads="1"/>
          </p:cNvSpPr>
          <p:nvPr/>
        </p:nvSpPr>
        <p:spPr bwMode="auto">
          <a:xfrm>
            <a:off x="1258888" y="3068638"/>
            <a:ext cx="2305050" cy="808037"/>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600" b="1">
                <a:cs typeface="Arial" charset="0"/>
              </a:rPr>
              <a:t>Use French</a:t>
            </a:r>
          </a:p>
          <a:p>
            <a:pPr algn="ctr"/>
            <a:r>
              <a:rPr lang="en-GB" sz="1600" b="1">
                <a:cs typeface="Arial" charset="0"/>
              </a:rPr>
              <a:t>student volunteers</a:t>
            </a:r>
          </a:p>
        </p:txBody>
      </p:sp>
      <p:sp>
        <p:nvSpPr>
          <p:cNvPr id="22534" name="Line 6"/>
          <p:cNvSpPr>
            <a:spLocks noChangeShapeType="1"/>
          </p:cNvSpPr>
          <p:nvPr/>
        </p:nvSpPr>
        <p:spPr bwMode="auto">
          <a:xfrm>
            <a:off x="2339975" y="3860800"/>
            <a:ext cx="431800" cy="6492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35" name="Rectangle 7"/>
          <p:cNvSpPr>
            <a:spLocks noChangeArrowheads="1"/>
          </p:cNvSpPr>
          <p:nvPr/>
        </p:nvSpPr>
        <p:spPr bwMode="auto">
          <a:xfrm>
            <a:off x="323850" y="4508500"/>
            <a:ext cx="3382963" cy="2160588"/>
          </a:xfrm>
          <a:prstGeom prst="rect">
            <a:avLst/>
          </a:prstGeom>
          <a:solidFill>
            <a:srgbClr val="F6FE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a:cs typeface="Arial" charset="0"/>
            </a:endParaRPr>
          </a:p>
        </p:txBody>
      </p:sp>
      <p:sp>
        <p:nvSpPr>
          <p:cNvPr id="22536" name="AutoShape 8"/>
          <p:cNvSpPr>
            <a:spLocks noChangeArrowheads="1"/>
          </p:cNvSpPr>
          <p:nvPr/>
        </p:nvSpPr>
        <p:spPr bwMode="auto">
          <a:xfrm rot="-1368799">
            <a:off x="3654425" y="5187950"/>
            <a:ext cx="633413" cy="368300"/>
          </a:xfrm>
          <a:custGeom>
            <a:avLst/>
            <a:gdLst>
              <a:gd name="T0" fmla="*/ 13930981 w 21600"/>
              <a:gd name="T1" fmla="*/ 0 h 21600"/>
              <a:gd name="T2" fmla="*/ 0 w 21600"/>
              <a:gd name="T3" fmla="*/ 3139928 h 21600"/>
              <a:gd name="T4" fmla="*/ 13930981 w 21600"/>
              <a:gd name="T5" fmla="*/ 6279856 h 21600"/>
              <a:gd name="T6" fmla="*/ 18574631 w 21600"/>
              <a:gd name="T7" fmla="*/ 313992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6FE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537" name="Text Box 9"/>
          <p:cNvSpPr txBox="1">
            <a:spLocks noChangeArrowheads="1"/>
          </p:cNvSpPr>
          <p:nvPr/>
        </p:nvSpPr>
        <p:spPr bwMode="auto">
          <a:xfrm>
            <a:off x="4284663" y="4365625"/>
            <a:ext cx="2305050" cy="1625600"/>
          </a:xfrm>
          <a:prstGeom prst="rect">
            <a:avLst/>
          </a:prstGeom>
          <a:solidFill>
            <a:srgbClr val="EAFF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000" b="1">
                <a:solidFill>
                  <a:srgbClr val="FF0000"/>
                </a:solidFill>
                <a:cs typeface="Arial" charset="0"/>
              </a:rPr>
              <a:t>Give the funds to local NGOs active in construction of toilets</a:t>
            </a:r>
          </a:p>
        </p:txBody>
      </p:sp>
      <p:sp>
        <p:nvSpPr>
          <p:cNvPr id="22538" name="Text Box 10"/>
          <p:cNvSpPr txBox="1">
            <a:spLocks noChangeArrowheads="1"/>
          </p:cNvSpPr>
          <p:nvPr/>
        </p:nvSpPr>
        <p:spPr bwMode="auto">
          <a:xfrm>
            <a:off x="468313" y="4581525"/>
            <a:ext cx="3168650" cy="1968500"/>
          </a:xfrm>
          <a:prstGeom prst="rect">
            <a:avLst/>
          </a:prstGeom>
          <a:solidFill>
            <a:srgbClr val="FFFFB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40000"/>
              </a:spcBef>
              <a:buFontTx/>
              <a:buAutoNum type="arabicPeriod"/>
            </a:pPr>
            <a:r>
              <a:rPr lang="en-GB" sz="1500" b="1">
                <a:cs typeface="Arial" charset="0"/>
              </a:rPr>
              <a:t>Generate Research;</a:t>
            </a:r>
          </a:p>
          <a:p>
            <a:pPr eaLnBrk="1" hangingPunct="1">
              <a:spcBef>
                <a:spcPct val="40000"/>
              </a:spcBef>
              <a:buFontTx/>
              <a:buAutoNum type="arabicPeriod"/>
            </a:pPr>
            <a:r>
              <a:rPr lang="en-GB" sz="1500" b="1">
                <a:cs typeface="Arial" charset="0"/>
              </a:rPr>
              <a:t>Formulate project proposals;</a:t>
            </a:r>
          </a:p>
          <a:p>
            <a:pPr eaLnBrk="1" hangingPunct="1">
              <a:spcBef>
                <a:spcPct val="40000"/>
              </a:spcBef>
              <a:buFontTx/>
              <a:buAutoNum type="arabicPeriod"/>
            </a:pPr>
            <a:r>
              <a:rPr lang="en-GB" sz="1500" b="1">
                <a:cs typeface="Arial" charset="0"/>
              </a:rPr>
              <a:t>Submit to local, national and international agencies for funding. </a:t>
            </a:r>
          </a:p>
          <a:p>
            <a:pPr eaLnBrk="1" hangingPunct="1">
              <a:spcBef>
                <a:spcPct val="40000"/>
              </a:spcBef>
              <a:buFontTx/>
              <a:buAutoNum type="arabicPeriod"/>
            </a:pPr>
            <a:r>
              <a:rPr lang="en-GB" sz="1500" b="1">
                <a:cs typeface="Arial" charset="0"/>
              </a:rPr>
              <a:t>Generate funds from public agencies.</a:t>
            </a:r>
            <a:endParaRPr lang="fr-FR" sz="1500">
              <a:cs typeface="Arial" charset="0"/>
            </a:endParaRPr>
          </a:p>
        </p:txBody>
      </p:sp>
      <p:sp>
        <p:nvSpPr>
          <p:cNvPr id="22539" name="AutoShape 11"/>
          <p:cNvSpPr>
            <a:spLocks/>
          </p:cNvSpPr>
          <p:nvPr/>
        </p:nvSpPr>
        <p:spPr bwMode="auto">
          <a:xfrm>
            <a:off x="6372225" y="1844675"/>
            <a:ext cx="720725" cy="4824413"/>
          </a:xfrm>
          <a:prstGeom prst="rightBrace">
            <a:avLst>
              <a:gd name="adj1" fmla="val 55782"/>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Arial" charset="0"/>
            </a:endParaRPr>
          </a:p>
        </p:txBody>
      </p:sp>
      <p:sp>
        <p:nvSpPr>
          <p:cNvPr id="3084" name="Text Box 12"/>
          <p:cNvSpPr txBox="1">
            <a:spLocks noChangeArrowheads="1"/>
          </p:cNvSpPr>
          <p:nvPr/>
        </p:nvSpPr>
        <p:spPr bwMode="auto">
          <a:xfrm>
            <a:off x="7092950" y="1071801"/>
            <a:ext cx="1871663" cy="5786199"/>
          </a:xfrm>
          <a:prstGeom prst="rect">
            <a:avLst/>
          </a:prstGeom>
          <a:gradFill rotWithShape="1">
            <a:gsLst>
              <a:gs pos="0">
                <a:schemeClr val="folHlink"/>
              </a:gs>
              <a:gs pos="50000">
                <a:srgbClr val="FFFFCC"/>
              </a:gs>
              <a:gs pos="100000">
                <a:schemeClr val="fo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316038" indent="-342900">
              <a:defRPr>
                <a:solidFill>
                  <a:schemeClr val="tx1"/>
                </a:solidFill>
                <a:latin typeface="Arial" charset="0"/>
                <a:cs typeface="Arial" charset="0"/>
              </a:defRPr>
            </a:lvl3pPr>
            <a:lvl4pPr marL="1838325" indent="-342900">
              <a:defRPr>
                <a:solidFill>
                  <a:schemeClr val="tx1"/>
                </a:solidFill>
                <a:latin typeface="Arial" charset="0"/>
                <a:cs typeface="Arial" charset="0"/>
              </a:defRPr>
            </a:lvl4pPr>
            <a:lvl5pPr marL="2360613" indent="-342900">
              <a:defRPr>
                <a:solidFill>
                  <a:schemeClr val="tx1"/>
                </a:solidFill>
                <a:latin typeface="Arial" charset="0"/>
                <a:cs typeface="Arial" charset="0"/>
              </a:defRPr>
            </a:lvl5pPr>
            <a:lvl6pPr marL="2817813" indent="-342900" fontAlgn="base">
              <a:spcBef>
                <a:spcPct val="0"/>
              </a:spcBef>
              <a:spcAft>
                <a:spcPct val="0"/>
              </a:spcAft>
              <a:defRPr>
                <a:solidFill>
                  <a:schemeClr val="tx1"/>
                </a:solidFill>
                <a:latin typeface="Arial" charset="0"/>
                <a:cs typeface="Arial" charset="0"/>
              </a:defRPr>
            </a:lvl6pPr>
            <a:lvl7pPr marL="3275013" indent="-342900" fontAlgn="base">
              <a:spcBef>
                <a:spcPct val="0"/>
              </a:spcBef>
              <a:spcAft>
                <a:spcPct val="0"/>
              </a:spcAft>
              <a:defRPr>
                <a:solidFill>
                  <a:schemeClr val="tx1"/>
                </a:solidFill>
                <a:latin typeface="Arial" charset="0"/>
                <a:cs typeface="Arial" charset="0"/>
              </a:defRPr>
            </a:lvl7pPr>
            <a:lvl8pPr marL="3732213" indent="-342900" fontAlgn="base">
              <a:spcBef>
                <a:spcPct val="0"/>
              </a:spcBef>
              <a:spcAft>
                <a:spcPct val="0"/>
              </a:spcAft>
              <a:defRPr>
                <a:solidFill>
                  <a:schemeClr val="tx1"/>
                </a:solidFill>
                <a:latin typeface="Arial" charset="0"/>
                <a:cs typeface="Arial" charset="0"/>
              </a:defRPr>
            </a:lvl8pPr>
            <a:lvl9pPr marL="4189413" indent="-342900" fontAlgn="base">
              <a:spcBef>
                <a:spcPct val="0"/>
              </a:spcBef>
              <a:spcAft>
                <a:spcPct val="0"/>
              </a:spcAft>
              <a:defRPr>
                <a:solidFill>
                  <a:schemeClr val="tx1"/>
                </a:solidFill>
                <a:latin typeface="Arial" charset="0"/>
                <a:cs typeface="Arial" charset="0"/>
              </a:defRPr>
            </a:lvl9pPr>
          </a:lstStyle>
          <a:p>
            <a:pPr>
              <a:defRPr/>
            </a:pPr>
            <a:r>
              <a:rPr lang="en-US" sz="1600" b="1" dirty="0" smtClean="0"/>
              <a:t>Lessons</a:t>
            </a:r>
            <a:r>
              <a:rPr lang="en-US" dirty="0" smtClean="0"/>
              <a:t> </a:t>
            </a:r>
            <a:r>
              <a:rPr lang="en-US" sz="1600" b="1" dirty="0" smtClean="0"/>
              <a:t>Learnt</a:t>
            </a:r>
          </a:p>
          <a:p>
            <a:pPr>
              <a:defRPr/>
            </a:pPr>
            <a:endParaRPr lang="en-US" sz="1600" b="1" dirty="0" smtClean="0"/>
          </a:p>
          <a:p>
            <a:pPr>
              <a:buFontTx/>
              <a:buAutoNum type="arabicPeriod"/>
              <a:defRPr/>
            </a:pPr>
            <a:r>
              <a:rPr lang="en-US" sz="1600" dirty="0" smtClean="0"/>
              <a:t> Most NGOs building toilets overlook quality and effective maintenance of toilets.</a:t>
            </a:r>
          </a:p>
          <a:p>
            <a:pPr>
              <a:buFontTx/>
              <a:buAutoNum type="arabicPeriod"/>
              <a:defRPr/>
            </a:pPr>
            <a:endParaRPr lang="en-US" sz="1600" dirty="0" smtClean="0"/>
          </a:p>
          <a:p>
            <a:pPr>
              <a:buFontTx/>
              <a:buAutoNum type="arabicPeriod"/>
              <a:defRPr/>
            </a:pPr>
            <a:r>
              <a:rPr lang="en-US" sz="1600" dirty="0" smtClean="0"/>
              <a:t> To correct such mistakes, it is necessary to work more closely with NGOs from start to end. </a:t>
            </a:r>
          </a:p>
          <a:p>
            <a:pPr>
              <a:buFontTx/>
              <a:buAutoNum type="arabicPeriod"/>
              <a:defRPr/>
            </a:pPr>
            <a:endParaRPr lang="en-US" sz="1600" dirty="0" smtClean="0"/>
          </a:p>
          <a:p>
            <a:pPr>
              <a:buFontTx/>
              <a:buAutoNum type="arabicPeriod"/>
              <a:defRPr/>
            </a:pPr>
            <a:r>
              <a:rPr lang="en-US" sz="1600" dirty="0" smtClean="0"/>
              <a:t> For that we need local staff.</a:t>
            </a:r>
          </a:p>
          <a:p>
            <a:pPr>
              <a:buFontTx/>
              <a:buAutoNum type="arabicPeriod"/>
              <a:defRPr/>
            </a:pPr>
            <a:endParaRPr lang="en-US" sz="1600" dirty="0" smtClean="0"/>
          </a:p>
          <a:p>
            <a:pPr>
              <a:buFontTx/>
              <a:buAutoNum type="arabicPeriod"/>
              <a:defRPr/>
            </a:pPr>
            <a:r>
              <a:rPr lang="en-US" sz="1600" dirty="0" smtClean="0"/>
              <a:t> Hired 1 part time and 1 full time staff.</a:t>
            </a:r>
          </a:p>
          <a:p>
            <a:pPr>
              <a:defRPr/>
            </a:pPr>
            <a:endParaRPr lang="fr-FR" sz="1600" dirty="0" smtClean="0"/>
          </a:p>
        </p:txBody>
      </p:sp>
      <p:sp>
        <p:nvSpPr>
          <p:cNvPr id="22541" name="AutoShape 13"/>
          <p:cNvSpPr>
            <a:spLocks noChangeArrowheads="1"/>
          </p:cNvSpPr>
          <p:nvPr/>
        </p:nvSpPr>
        <p:spPr bwMode="auto">
          <a:xfrm rot="2851730">
            <a:off x="3567907" y="3293269"/>
            <a:ext cx="2449512" cy="368300"/>
          </a:xfrm>
          <a:custGeom>
            <a:avLst/>
            <a:gdLst>
              <a:gd name="T0" fmla="*/ 208337119 w 21600"/>
              <a:gd name="T1" fmla="*/ 0 h 21600"/>
              <a:gd name="T2" fmla="*/ 0 w 21600"/>
              <a:gd name="T3" fmla="*/ 3139928 h 21600"/>
              <a:gd name="T4" fmla="*/ 208337119 w 21600"/>
              <a:gd name="T5" fmla="*/ 6279856 h 21600"/>
              <a:gd name="T6" fmla="*/ 277782826 w 21600"/>
              <a:gd name="T7" fmla="*/ 313992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6FE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230311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395288" y="115888"/>
            <a:ext cx="6081712" cy="850900"/>
          </a:xfrm>
          <a:gradFill rotWithShape="1">
            <a:gsLst>
              <a:gs pos="0">
                <a:srgbClr val="FFFFB9"/>
              </a:gs>
              <a:gs pos="50000">
                <a:schemeClr val="bg1"/>
              </a:gs>
              <a:gs pos="100000">
                <a:srgbClr val="FFFFB9"/>
              </a:gs>
            </a:gsLst>
            <a:lin ang="5400000" scaled="1"/>
          </a:gradFill>
        </p:spPr>
        <p:txBody>
          <a:bodyPr>
            <a:normAutofit fontScale="90000"/>
          </a:bodyPr>
          <a:lstStyle/>
          <a:p>
            <a:pPr eaLnBrk="1" hangingPunct="1">
              <a:defRPr/>
            </a:pPr>
            <a:r>
              <a:rPr lang="en-GB" sz="2400" dirty="0" smtClean="0">
                <a:solidFill>
                  <a:srgbClr val="800000"/>
                </a:solidFill>
              </a:rPr>
              <a:t>Then in 2009-2010 Friend in Need began to explore how to implement development projects itself.</a:t>
            </a:r>
            <a:endParaRPr lang="en-GB" sz="2800" dirty="0">
              <a:solidFill>
                <a:srgbClr val="800000"/>
              </a:solidFill>
            </a:endParaRPr>
          </a:p>
        </p:txBody>
      </p:sp>
      <p:sp>
        <p:nvSpPr>
          <p:cNvPr id="23555" name="Rectangle 3"/>
          <p:cNvSpPr>
            <a:spLocks noChangeArrowheads="1"/>
          </p:cNvSpPr>
          <p:nvPr/>
        </p:nvSpPr>
        <p:spPr bwMode="auto">
          <a:xfrm>
            <a:off x="179388" y="1557338"/>
            <a:ext cx="3097212" cy="1008062"/>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b="1">
                <a:solidFill>
                  <a:srgbClr val="FF0000"/>
                </a:solidFill>
                <a:cs typeface="Arial" charset="0"/>
              </a:rPr>
              <a:t>Donor funds from </a:t>
            </a:r>
          </a:p>
          <a:p>
            <a:pPr algn="ctr"/>
            <a:r>
              <a:rPr lang="en-GB" b="1">
                <a:solidFill>
                  <a:srgbClr val="FF0000"/>
                </a:solidFill>
                <a:cs typeface="Arial" charset="0"/>
              </a:rPr>
              <a:t>families in France (mainly), </a:t>
            </a:r>
          </a:p>
          <a:p>
            <a:pPr algn="ctr"/>
            <a:r>
              <a:rPr lang="en-GB" b="1">
                <a:solidFill>
                  <a:srgbClr val="FF0000"/>
                </a:solidFill>
                <a:cs typeface="Arial" charset="0"/>
              </a:rPr>
              <a:t>Europe, India and the USA</a:t>
            </a:r>
            <a:r>
              <a:rPr lang="en-GB" sz="2000" b="1">
                <a:cs typeface="Arial" charset="0"/>
              </a:rPr>
              <a:t> </a:t>
            </a:r>
          </a:p>
        </p:txBody>
      </p:sp>
      <p:sp>
        <p:nvSpPr>
          <p:cNvPr id="23556" name="Line 4"/>
          <p:cNvSpPr>
            <a:spLocks noChangeShapeType="1"/>
          </p:cNvSpPr>
          <p:nvPr/>
        </p:nvSpPr>
        <p:spPr bwMode="auto">
          <a:xfrm flipH="1">
            <a:off x="2627313" y="2781300"/>
            <a:ext cx="793750" cy="863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7" name="Rectangle 5"/>
          <p:cNvSpPr>
            <a:spLocks noChangeArrowheads="1"/>
          </p:cNvSpPr>
          <p:nvPr/>
        </p:nvSpPr>
        <p:spPr bwMode="auto">
          <a:xfrm>
            <a:off x="684213" y="3573463"/>
            <a:ext cx="3382962" cy="865187"/>
          </a:xfrm>
          <a:prstGeom prst="rect">
            <a:avLst/>
          </a:prstGeom>
          <a:solidFill>
            <a:srgbClr val="F6FE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a:cs typeface="Arial" charset="0"/>
            </a:endParaRPr>
          </a:p>
        </p:txBody>
      </p:sp>
      <p:sp>
        <p:nvSpPr>
          <p:cNvPr id="23558" name="AutoShape 6"/>
          <p:cNvSpPr>
            <a:spLocks noChangeArrowheads="1"/>
          </p:cNvSpPr>
          <p:nvPr/>
        </p:nvSpPr>
        <p:spPr bwMode="auto">
          <a:xfrm rot="5400000">
            <a:off x="1054893" y="4498182"/>
            <a:ext cx="633413" cy="368300"/>
          </a:xfrm>
          <a:custGeom>
            <a:avLst/>
            <a:gdLst>
              <a:gd name="T0" fmla="*/ 13930981 w 21600"/>
              <a:gd name="T1" fmla="*/ 0 h 21600"/>
              <a:gd name="T2" fmla="*/ 0 w 21600"/>
              <a:gd name="T3" fmla="*/ 3139928 h 21600"/>
              <a:gd name="T4" fmla="*/ 13930981 w 21600"/>
              <a:gd name="T5" fmla="*/ 6279856 h 21600"/>
              <a:gd name="T6" fmla="*/ 18574631 w 21600"/>
              <a:gd name="T7" fmla="*/ 313992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6FE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9" name="Text Box 7"/>
          <p:cNvSpPr txBox="1">
            <a:spLocks noChangeArrowheads="1"/>
          </p:cNvSpPr>
          <p:nvPr/>
        </p:nvSpPr>
        <p:spPr bwMode="auto">
          <a:xfrm>
            <a:off x="323850" y="5013325"/>
            <a:ext cx="4679950" cy="1568450"/>
          </a:xfrm>
          <a:prstGeom prst="rect">
            <a:avLst/>
          </a:prstGeom>
          <a:solidFill>
            <a:srgbClr val="EAFF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GB" sz="1600">
                <a:cs typeface="Arial" charset="0"/>
              </a:rPr>
              <a:t>Corrected all mistakes made by our former NGO partners except for massive repair of 350 toilets.</a:t>
            </a:r>
          </a:p>
          <a:p>
            <a:pPr eaLnBrk="1" hangingPunct="1">
              <a:buFontTx/>
              <a:buAutoNum type="arabicPeriod"/>
            </a:pPr>
            <a:r>
              <a:rPr lang="en-GB" sz="1600">
                <a:cs typeface="Arial" charset="0"/>
              </a:rPr>
              <a:t>Developed networks within village;</a:t>
            </a:r>
          </a:p>
          <a:p>
            <a:pPr eaLnBrk="1" hangingPunct="1">
              <a:buFontTx/>
              <a:buAutoNum type="arabicPeriod"/>
            </a:pPr>
            <a:r>
              <a:rPr lang="en-GB" sz="1600">
                <a:cs typeface="Arial" charset="0"/>
              </a:rPr>
              <a:t>Did a thorough study of the village;</a:t>
            </a:r>
          </a:p>
          <a:p>
            <a:pPr eaLnBrk="1" hangingPunct="1">
              <a:buFontTx/>
              <a:buAutoNum type="arabicPeriod"/>
            </a:pPr>
            <a:r>
              <a:rPr lang="en-GB" sz="1600">
                <a:cs typeface="Arial" charset="0"/>
              </a:rPr>
              <a:t>Developed services of use </a:t>
            </a:r>
            <a:r>
              <a:rPr lang="hu-HU" sz="1600">
                <a:cs typeface="Arial" charset="0"/>
              </a:rPr>
              <a:t>for</a:t>
            </a:r>
            <a:r>
              <a:rPr lang="en-GB" sz="1600">
                <a:solidFill>
                  <a:srgbClr val="FF0000"/>
                </a:solidFill>
                <a:cs typeface="Arial" charset="0"/>
              </a:rPr>
              <a:t> </a:t>
            </a:r>
            <a:r>
              <a:rPr lang="en-GB" sz="1600">
                <a:cs typeface="Arial" charset="0"/>
              </a:rPr>
              <a:t>other NGOs.</a:t>
            </a:r>
            <a:endParaRPr lang="en-GB" b="1">
              <a:solidFill>
                <a:schemeClr val="accent2"/>
              </a:solidFill>
              <a:cs typeface="Arial" charset="0"/>
            </a:endParaRPr>
          </a:p>
        </p:txBody>
      </p:sp>
      <p:sp>
        <p:nvSpPr>
          <p:cNvPr id="23560" name="Line 8"/>
          <p:cNvSpPr>
            <a:spLocks noChangeShapeType="1"/>
          </p:cNvSpPr>
          <p:nvPr/>
        </p:nvSpPr>
        <p:spPr bwMode="auto">
          <a:xfrm>
            <a:off x="611188" y="2565400"/>
            <a:ext cx="647700" cy="1079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61" name="Text Box 9"/>
          <p:cNvSpPr txBox="1">
            <a:spLocks noChangeArrowheads="1"/>
          </p:cNvSpPr>
          <p:nvPr/>
        </p:nvSpPr>
        <p:spPr bwMode="auto">
          <a:xfrm>
            <a:off x="827088" y="3573463"/>
            <a:ext cx="3168650" cy="750887"/>
          </a:xfrm>
          <a:prstGeom prst="rect">
            <a:avLst/>
          </a:prstGeom>
          <a:solidFill>
            <a:srgbClr val="FFFFB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40000"/>
              </a:spcBef>
              <a:buFontTx/>
              <a:buAutoNum type="arabicPeriod"/>
            </a:pPr>
            <a:r>
              <a:rPr lang="en-GB">
                <a:cs typeface="Arial" charset="0"/>
              </a:rPr>
              <a:t>Hire local staff</a:t>
            </a:r>
          </a:p>
          <a:p>
            <a:pPr eaLnBrk="1" hangingPunct="1">
              <a:spcBef>
                <a:spcPct val="40000"/>
              </a:spcBef>
              <a:buFontTx/>
              <a:buAutoNum type="arabicPeriod"/>
            </a:pPr>
            <a:r>
              <a:rPr lang="en-GB">
                <a:cs typeface="Arial" charset="0"/>
              </a:rPr>
              <a:t>Use French students</a:t>
            </a:r>
          </a:p>
        </p:txBody>
      </p:sp>
      <p:sp>
        <p:nvSpPr>
          <p:cNvPr id="4106" name="Text Box 10"/>
          <p:cNvSpPr txBox="1">
            <a:spLocks noChangeArrowheads="1"/>
          </p:cNvSpPr>
          <p:nvPr/>
        </p:nvSpPr>
        <p:spPr bwMode="auto">
          <a:xfrm>
            <a:off x="6372225" y="1196975"/>
            <a:ext cx="2541588" cy="5500688"/>
          </a:xfrm>
          <a:prstGeom prst="rect">
            <a:avLst/>
          </a:prstGeom>
          <a:gradFill rotWithShape="1">
            <a:gsLst>
              <a:gs pos="0">
                <a:schemeClr val="folHlink"/>
              </a:gs>
              <a:gs pos="50000">
                <a:srgbClr val="FFFFCC"/>
              </a:gs>
              <a:gs pos="100000">
                <a:schemeClr val="fo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1600" b="1" smtClean="0">
                <a:cs typeface="Arial" charset="0"/>
              </a:rPr>
              <a:t>Lessons</a:t>
            </a:r>
            <a:r>
              <a:rPr lang="en-US" smtClean="0">
                <a:cs typeface="Arial" charset="0"/>
              </a:rPr>
              <a:t> </a:t>
            </a:r>
            <a:r>
              <a:rPr lang="en-US" sz="1600" b="1" smtClean="0">
                <a:cs typeface="Arial" charset="0"/>
              </a:rPr>
              <a:t>Learnt</a:t>
            </a:r>
          </a:p>
          <a:p>
            <a:pPr>
              <a:defRPr/>
            </a:pPr>
            <a:endParaRPr lang="en-US" sz="1600" b="1" smtClean="0">
              <a:cs typeface="Arial" charset="0"/>
            </a:endParaRPr>
          </a:p>
          <a:p>
            <a:pPr>
              <a:buFontTx/>
              <a:buAutoNum type="arabicPeriod"/>
              <a:defRPr/>
            </a:pPr>
            <a:r>
              <a:rPr lang="en-US" sz="1600" smtClean="0">
                <a:cs typeface="Arial" charset="0"/>
              </a:rPr>
              <a:t>We have developed capabilities!</a:t>
            </a:r>
          </a:p>
          <a:p>
            <a:pPr>
              <a:buFontTx/>
              <a:buAutoNum type="arabicPeriod"/>
              <a:defRPr/>
            </a:pPr>
            <a:endParaRPr lang="en-US" sz="1600" smtClean="0">
              <a:cs typeface="Arial" charset="0"/>
            </a:endParaRPr>
          </a:p>
          <a:p>
            <a:pPr>
              <a:buFontTx/>
              <a:buAutoNum type="arabicPeriod"/>
              <a:defRPr/>
            </a:pPr>
            <a:r>
              <a:rPr lang="en-US" sz="1600" smtClean="0">
                <a:cs typeface="Arial" charset="0"/>
              </a:rPr>
              <a:t>But we don’t have the critical mass of funds or personnel to undertake repairs of 350 decaying toilets.</a:t>
            </a:r>
          </a:p>
          <a:p>
            <a:pPr>
              <a:buFontTx/>
              <a:buAutoNum type="arabicPeriod"/>
              <a:defRPr/>
            </a:pPr>
            <a:endParaRPr lang="en-US" sz="1600" smtClean="0">
              <a:cs typeface="Arial" charset="0"/>
            </a:endParaRPr>
          </a:p>
          <a:p>
            <a:pPr>
              <a:buFontTx/>
              <a:buAutoNum type="arabicPeriod"/>
              <a:defRPr/>
            </a:pPr>
            <a:r>
              <a:rPr lang="en-US" sz="1600" smtClean="0">
                <a:cs typeface="Arial" charset="0"/>
              </a:rPr>
              <a:t>There is an enormous socio-cultural mind-block against working on waste and toilets.</a:t>
            </a:r>
          </a:p>
          <a:p>
            <a:pPr>
              <a:buFontTx/>
              <a:buAutoNum type="arabicPeriod"/>
              <a:defRPr/>
            </a:pPr>
            <a:endParaRPr lang="en-US" sz="1600" smtClean="0">
              <a:cs typeface="Arial" charset="0"/>
            </a:endParaRPr>
          </a:p>
          <a:p>
            <a:pPr>
              <a:buFontTx/>
              <a:buAutoNum type="arabicPeriod"/>
              <a:defRPr/>
            </a:pPr>
            <a:r>
              <a:rPr lang="en-US" sz="1600" smtClean="0">
                <a:cs typeface="Arial" charset="0"/>
              </a:rPr>
              <a:t>Households have got used to getting everything for free. Nobody wants to pay for anything.</a:t>
            </a:r>
          </a:p>
          <a:p>
            <a:pPr>
              <a:defRPr/>
            </a:pPr>
            <a:endParaRPr lang="fr-FR" sz="1600" smtClean="0">
              <a:cs typeface="Arial" charset="0"/>
            </a:endParaRPr>
          </a:p>
        </p:txBody>
      </p:sp>
      <p:sp>
        <p:nvSpPr>
          <p:cNvPr id="23563" name="Rectangle 11"/>
          <p:cNvSpPr>
            <a:spLocks noChangeArrowheads="1"/>
          </p:cNvSpPr>
          <p:nvPr/>
        </p:nvSpPr>
        <p:spPr bwMode="auto">
          <a:xfrm>
            <a:off x="3419475" y="1557338"/>
            <a:ext cx="2951163" cy="1800225"/>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sz="2000" b="1">
              <a:cs typeface="Arial" charset="0"/>
            </a:endParaRPr>
          </a:p>
        </p:txBody>
      </p:sp>
      <p:sp>
        <p:nvSpPr>
          <p:cNvPr id="23564" name="Text Box 12"/>
          <p:cNvSpPr txBox="1">
            <a:spLocks noChangeArrowheads="1"/>
          </p:cNvSpPr>
          <p:nvPr/>
        </p:nvSpPr>
        <p:spPr bwMode="auto">
          <a:xfrm>
            <a:off x="3419475" y="1557338"/>
            <a:ext cx="287972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cs typeface="Arial" charset="0"/>
              </a:rPr>
              <a:t>Consultancy contracts to work with other bigger NGOs to create and circulate knowledge and information</a:t>
            </a:r>
            <a:endParaRPr lang="fr-FR" b="1">
              <a:solidFill>
                <a:srgbClr val="FF0000"/>
              </a:solidFill>
              <a:cs typeface="Arial" charset="0"/>
            </a:endParaRPr>
          </a:p>
        </p:txBody>
      </p:sp>
      <p:sp>
        <p:nvSpPr>
          <p:cNvPr id="23565" name="AutoShape 13"/>
          <p:cNvSpPr>
            <a:spLocks/>
          </p:cNvSpPr>
          <p:nvPr/>
        </p:nvSpPr>
        <p:spPr bwMode="auto">
          <a:xfrm rot="892097">
            <a:off x="5364163" y="1844675"/>
            <a:ext cx="720725" cy="4824413"/>
          </a:xfrm>
          <a:prstGeom prst="rightBrace">
            <a:avLst>
              <a:gd name="adj1" fmla="val 55782"/>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Arial" charset="0"/>
            </a:endParaRPr>
          </a:p>
        </p:txBody>
      </p:sp>
    </p:spTree>
    <p:extLst>
      <p:ext uri="{BB962C8B-B14F-4D97-AF65-F5344CB8AC3E}">
        <p14:creationId xmlns:p14="http://schemas.microsoft.com/office/powerpoint/2010/main" val="2223327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BCB00-DEE3-41B3-9EE3-2FB0BBE93007}" type="slidenum">
              <a:rPr lang="en-GB" smtClean="0"/>
              <a:t>9</a:t>
            </a:fld>
            <a:endParaRPr lang="en-GB"/>
          </a:p>
        </p:txBody>
      </p:sp>
      <p:sp>
        <p:nvSpPr>
          <p:cNvPr id="3" name="Title 1"/>
          <p:cNvSpPr txBox="1">
            <a:spLocks/>
          </p:cNvSpPr>
          <p:nvPr/>
        </p:nvSpPr>
        <p:spPr>
          <a:xfrm>
            <a:off x="513735" y="1447800"/>
            <a:ext cx="8229600" cy="2438400"/>
          </a:xfrm>
          <a:prstGeom prst="rect">
            <a:avLst/>
          </a:prstGeom>
          <a:solidFill>
            <a:srgbClr val="FFFFB7"/>
          </a:solidFill>
          <a:ln>
            <a:solidFill>
              <a:srgbClr val="79FF79"/>
            </a:solidFill>
          </a:ln>
          <a:effectLst>
            <a:glow rad="139700">
              <a:srgbClr val="00FF00">
                <a:alpha val="40000"/>
              </a:srgbClr>
            </a:glow>
            <a:softEdge rad="31750"/>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smtClean="0">
                <a:latin typeface="Comic Sans MS" pitchFamily="66" charset="0"/>
              </a:rPr>
              <a:t>                                    Part 2 of the presentation</a:t>
            </a:r>
          </a:p>
          <a:p>
            <a:pPr algn="l"/>
            <a:endParaRPr lang="en-GB" sz="2000" dirty="0" smtClean="0">
              <a:latin typeface="Comic Sans MS" pitchFamily="66" charset="0"/>
            </a:endParaRPr>
          </a:p>
          <a:p>
            <a:pPr algn="l"/>
            <a:r>
              <a:rPr lang="en-GB" sz="2000" strike="sngStrike" dirty="0" smtClean="0">
                <a:latin typeface="Comic Sans MS" pitchFamily="66" charset="0"/>
              </a:rPr>
              <a:t>1.. Recalling the original project</a:t>
            </a:r>
            <a:br>
              <a:rPr lang="en-GB" sz="2000" strike="sngStrike" dirty="0" smtClean="0">
                <a:latin typeface="Comic Sans MS" pitchFamily="66" charset="0"/>
              </a:rPr>
            </a:br>
            <a:r>
              <a:rPr lang="en-GB" sz="2000" dirty="0" smtClean="0">
                <a:latin typeface="Comic Sans MS" pitchFamily="66" charset="0"/>
              </a:rPr>
              <a:t/>
            </a:r>
            <a:br>
              <a:rPr lang="en-GB" sz="2000" dirty="0" smtClean="0">
                <a:latin typeface="Comic Sans MS" pitchFamily="66" charset="0"/>
              </a:rPr>
            </a:br>
            <a:r>
              <a:rPr lang="en-GB" sz="2000" dirty="0" smtClean="0">
                <a:latin typeface="Comic Sans MS" pitchFamily="66" charset="0"/>
              </a:rPr>
              <a:t>2. Tackling the challenges in </a:t>
            </a:r>
            <a:r>
              <a:rPr lang="en-GB" sz="2000" dirty="0" err="1" smtClean="0">
                <a:latin typeface="Comic Sans MS" pitchFamily="66" charset="0"/>
              </a:rPr>
              <a:t>Kameshwaram</a:t>
            </a:r>
            <a:r>
              <a:rPr lang="en-GB" sz="2000" dirty="0" smtClean="0">
                <a:latin typeface="Comic Sans MS" pitchFamily="66" charset="0"/>
              </a:rPr>
              <a:t> (2011- 2012)</a:t>
            </a:r>
            <a:br>
              <a:rPr lang="en-GB" sz="2000" dirty="0" smtClean="0">
                <a:latin typeface="Comic Sans MS" pitchFamily="66" charset="0"/>
              </a:rPr>
            </a:br>
            <a:r>
              <a:rPr lang="en-GB" sz="2000" dirty="0" smtClean="0">
                <a:latin typeface="Comic Sans MS" pitchFamily="66" charset="0"/>
              </a:rPr>
              <a:t/>
            </a:r>
            <a:br>
              <a:rPr lang="en-GB" sz="2000" dirty="0" smtClean="0">
                <a:latin typeface="Comic Sans MS" pitchFamily="66" charset="0"/>
              </a:rPr>
            </a:br>
            <a:endParaRPr lang="en-GB" sz="2000" dirty="0">
              <a:latin typeface="Comic Sans MS" pitchFamily="66" charset="0"/>
            </a:endParaRPr>
          </a:p>
        </p:txBody>
      </p:sp>
      <p:sp>
        <p:nvSpPr>
          <p:cNvPr id="4" name="Left Arrow 3"/>
          <p:cNvSpPr/>
          <p:nvPr/>
        </p:nvSpPr>
        <p:spPr>
          <a:xfrm>
            <a:off x="7315200" y="2909120"/>
            <a:ext cx="1143000" cy="228600"/>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5" descr="F:\Shyama\FIN-tsunami-Apr2013\FIN Trust Admin\FIN-Logo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7231" y="142329"/>
            <a:ext cx="1142608" cy="86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71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6341</TotalTime>
  <Words>5478</Words>
  <Application>Microsoft Office PowerPoint</Application>
  <PresentationFormat>On-screen Show (4:3)</PresentationFormat>
  <Paragraphs>814</Paragraphs>
  <Slides>50</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MSPhotoEd.3</vt:lpstr>
      <vt:lpstr>                                Summary of Presentation  1. Recalling the original project  2. Tackling the challenges in Kameshwaram (2011- 2012)  3. Launching of FIN-SWAM – July 2012.  4. The first results  5. Our rationale for continuing and the future…</vt:lpstr>
      <vt:lpstr>This report is dedicated to…….</vt:lpstr>
      <vt:lpstr>Part 1: Recalling the project  Idea born on December 27, 2004 </vt:lpstr>
      <vt:lpstr>PowerPoint Presentation</vt:lpstr>
      <vt:lpstr>PowerPoint Presentation</vt:lpstr>
      <vt:lpstr>Why toilets? Because lack of sanitation is a major challenge in rural India</vt:lpstr>
      <vt:lpstr>From 2005 to 2008 – Friend in Need basically acted as a financier raising funds for other NGOs to implement development projects</vt:lpstr>
      <vt:lpstr>Then in 2009-2010 Friend in Need began to explore how to implement development projects itself.</vt:lpstr>
      <vt:lpstr>PowerPoint Presentation</vt:lpstr>
      <vt:lpstr>PowerPoint Presentation</vt:lpstr>
      <vt:lpstr>PowerPoint Presentation</vt:lpstr>
      <vt:lpstr>PowerPoint Presentation</vt:lpstr>
      <vt:lpstr>PowerPoint Presentation</vt:lpstr>
      <vt:lpstr>PowerPoint Presentation</vt:lpstr>
      <vt:lpstr>So the biggest challenge was that  toilets – an innovation introduced after the tsunami  were being abandoned</vt:lpstr>
      <vt:lpstr>Reasons for abandoning of toilets –  not all at once – a dynamic process</vt:lpstr>
      <vt:lpstr>Common defects</vt:lpstr>
      <vt:lpstr>1.4 Other contextual challenges in Kameshwaram</vt:lpstr>
      <vt:lpstr>1.5 Finally – major Challenges within Friend in Need</vt:lpstr>
      <vt:lpstr>                        Part 3 of the presentation  1.. Recalling the original project  2. Tackling the challenge in Kameshwaram (2011- 2012)  3. The launching of FIN SWAM</vt:lpstr>
      <vt:lpstr>The launching of FIN-SWAM  Sanitation, Waste And Management was born in July 2012!  (not sure of exact day though!)</vt:lpstr>
      <vt:lpstr>What are FIN-SWAM’s aims in terms of social impact in Kameshwaram?</vt:lpstr>
      <vt:lpstr>Friend in Need or FIN launches FIN-SWAM in July 2012  SWAM = Sanitation, Waste And Management   Our objective is to build local capabilities with locals to  build and maintain toilets and implement waste management at a village level</vt:lpstr>
      <vt:lpstr>Expansion through collaboration with a micro-finance  institution - BHARATHI</vt:lpstr>
      <vt:lpstr>2.2 Raising funds through collaboration with a  crowd funding start-up – United Donations</vt:lpstr>
      <vt:lpstr>Support Team: FIN-SWAM will be supported by the existing “behind the scenes important people I count on” international team and some new members!</vt:lpstr>
      <vt:lpstr>Advisory Team: I have decided to have an advisory committee with whom I will be consulting 2-3 times a year! People with who have worked with me….</vt:lpstr>
      <vt:lpstr>4. Our first results….</vt:lpstr>
      <vt:lpstr>Challenges and Milestones since September 2012</vt:lpstr>
      <vt:lpstr>How our collaborators have helped us – many thanks to them!</vt:lpstr>
      <vt:lpstr>Present activities</vt:lpstr>
      <vt:lpstr>Our team.</vt:lpstr>
      <vt:lpstr>PowerPoint Presentation</vt:lpstr>
      <vt:lpstr>Division of work between FIN-SWAM members</vt:lpstr>
      <vt:lpstr>PowerPoint Presentation</vt:lpstr>
      <vt:lpstr>Toilet construction – before Bharathi joined us…from January – April 2013</vt:lpstr>
      <vt:lpstr>PowerPoint Presentation</vt:lpstr>
      <vt:lpstr>Toilet construction so far – The first 23 households with Bharathi loans</vt:lpstr>
      <vt:lpstr>Revenue from waste management so far in Indian Rupees</vt:lpstr>
      <vt:lpstr>Revenue from the car</vt:lpstr>
      <vt:lpstr>Our expenditures </vt:lpstr>
      <vt:lpstr>These results may not seem impressive – but they are indeed truthful and impressive given the contextual challenges, the nature of the work and the culture of empowerment with responsibility, transparency and accountability that I am trying to develop.   5. Now to the  future……</vt:lpstr>
      <vt:lpstr>Our social impact targets for the next 7 months</vt:lpstr>
      <vt:lpstr>Our fundraising targets for the next 7 months</vt:lpstr>
      <vt:lpstr>Future revenue generating activities we would like to try to develop</vt:lpstr>
      <vt:lpstr>What we would like to do if we had more money…..our wish list….</vt:lpstr>
      <vt:lpstr>Why I am continuing despite the very slow progress...</vt:lpstr>
      <vt:lpstr>And it’s FUN : Pictures from the FINISH conference where friends of the sanitation circle (!) organized a birthday surprise  for me in the middle of the conference! Doing good things generates joy –doesn’t it ? Thanks for your help ! Shyama</vt:lpstr>
      <vt:lpstr>How you can support us – Thank you for your consideration! </vt:lpstr>
      <vt:lpstr>CONCLUSION A very sincere thanks to all who are supporting us.  Your help will facilitate the Friend in Need team in Kameshwaram to make this village as clean as any in the world and eliminate open defecation in the village.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Shyama V. Ramani</dc:creator>
  <cp:lastModifiedBy>Shyama Ramani</cp:lastModifiedBy>
  <cp:revision>200</cp:revision>
  <cp:lastPrinted>2013-06-19T10:51:39Z</cp:lastPrinted>
  <dcterms:created xsi:type="dcterms:W3CDTF">2013-05-19T08:27:37Z</dcterms:created>
  <dcterms:modified xsi:type="dcterms:W3CDTF">2013-06-19T11:14:08Z</dcterms:modified>
</cp:coreProperties>
</file>