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78" r:id="rId26"/>
    <p:sldId id="281"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46" autoAdjust="0"/>
    <p:restoredTop sz="94660"/>
  </p:normalViewPr>
  <p:slideViewPr>
    <p:cSldViewPr snapToGrid="0">
      <p:cViewPr varScale="1">
        <p:scale>
          <a:sx n="90" d="100"/>
          <a:sy n="90" d="100"/>
        </p:scale>
        <p:origin x="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3/31/2021</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‹N°›</a:t>
            </a:fld>
            <a:endParaRPr lang="en-US" dirty="0"/>
          </a:p>
        </p:txBody>
      </p:sp>
    </p:spTree>
    <p:extLst>
      <p:ext uri="{BB962C8B-B14F-4D97-AF65-F5344CB8AC3E}">
        <p14:creationId xmlns:p14="http://schemas.microsoft.com/office/powerpoint/2010/main" val="413059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3/31/2021</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163078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3/31/2021</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198049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3/31/2021</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392392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3/31/2021</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1180561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3/31/2021</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85386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3/31/2021</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220735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3/31/2021</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294375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3/31/2021</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2899433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3/31/2021</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419874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3/31/2021</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‹N°›</a:t>
            </a:fld>
            <a:endParaRPr lang="en-US"/>
          </a:p>
        </p:txBody>
      </p:sp>
    </p:spTree>
    <p:extLst>
      <p:ext uri="{BB962C8B-B14F-4D97-AF65-F5344CB8AC3E}">
        <p14:creationId xmlns:p14="http://schemas.microsoft.com/office/powerpoint/2010/main" val="1840151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3/31/2021</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‹N°›</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24583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fr.wikipedia.org/wiki/%C3%89tablissement_ou_service_social_ou_m%C3%A9dico-social"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fr.wikipedia.org/wiki/Agence_r%C3%A9gionale_de_sant%C3%A9" TargetMode="External"/><Relationship Id="rId4" Type="http://schemas.openxmlformats.org/officeDocument/2006/relationships/hyperlink" Target="https://fr.wikipedia.org/wiki/Conseil_d%C3%A9partemental"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fr.wikipedia.org/wiki/Agence_r%C3%A9gionale_de_sant%C3%A9" TargetMode="External"/><Relationship Id="rId3" Type="http://schemas.openxmlformats.org/officeDocument/2006/relationships/hyperlink" Target="https://fr.wikipedia.org/wiki/Chronique_(m%C3%A9decine)" TargetMode="External"/><Relationship Id="rId7" Type="http://schemas.openxmlformats.org/officeDocument/2006/relationships/hyperlink" Target="https://fr.wikipedia.org/wiki/Conseil_d%C3%A9partemental"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fr.wikipedia.org/wiki/Auxiliaire_de_vie_sociale" TargetMode="External"/><Relationship Id="rId5" Type="http://schemas.openxmlformats.org/officeDocument/2006/relationships/hyperlink" Target="https://fr.wikipedia.org/wiki/Aide-soignant" TargetMode="External"/><Relationship Id="rId4" Type="http://schemas.openxmlformats.org/officeDocument/2006/relationships/hyperlink" Target="https://fr.wikipedia.org/wiki/Infirmie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ZoneTexte 4">
            <a:extLst>
              <a:ext uri="{FF2B5EF4-FFF2-40B4-BE49-F238E27FC236}">
                <a16:creationId xmlns:a16="http://schemas.microsoft.com/office/drawing/2014/main" id="{7FF31C9C-D82E-4303-8CB2-39525872D98B}"/>
              </a:ext>
            </a:extLst>
          </p:cNvPr>
          <p:cNvSpPr txBox="1"/>
          <p:nvPr/>
        </p:nvSpPr>
        <p:spPr>
          <a:xfrm>
            <a:off x="1212112" y="1765005"/>
            <a:ext cx="10125558" cy="2123658"/>
          </a:xfrm>
          <a:prstGeom prst="rect">
            <a:avLst/>
          </a:prstGeom>
          <a:noFill/>
        </p:spPr>
        <p:txBody>
          <a:bodyPr wrap="square" rtlCol="0">
            <a:spAutoFit/>
          </a:bodyPr>
          <a:lstStyle/>
          <a:p>
            <a:pPr algn="ctr"/>
            <a:r>
              <a:rPr lang="fr-FR" sz="6600" b="1" dirty="0">
                <a:solidFill>
                  <a:srgbClr val="002060"/>
                </a:solidFill>
              </a:rPr>
              <a:t>Ecovillage pour des soins aux malades d’Alzheimer</a:t>
            </a:r>
          </a:p>
        </p:txBody>
      </p:sp>
    </p:spTree>
    <p:extLst>
      <p:ext uri="{BB962C8B-B14F-4D97-AF65-F5344CB8AC3E}">
        <p14:creationId xmlns:p14="http://schemas.microsoft.com/office/powerpoint/2010/main" val="1649529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ZoneTexte 45">
            <a:extLst>
              <a:ext uri="{FF2B5EF4-FFF2-40B4-BE49-F238E27FC236}">
                <a16:creationId xmlns:a16="http://schemas.microsoft.com/office/drawing/2014/main" id="{74537E4D-58D5-46AA-B123-691CBE159E41}"/>
              </a:ext>
            </a:extLst>
          </p:cNvPr>
          <p:cNvSpPr txBox="1"/>
          <p:nvPr/>
        </p:nvSpPr>
        <p:spPr>
          <a:xfrm>
            <a:off x="595533" y="610390"/>
            <a:ext cx="8593655" cy="3170099"/>
          </a:xfrm>
          <a:prstGeom prst="rect">
            <a:avLst/>
          </a:prstGeom>
          <a:noFill/>
        </p:spPr>
        <p:txBody>
          <a:bodyPr wrap="square">
            <a:spAutoFit/>
          </a:bodyPr>
          <a:lstStyle/>
          <a:p>
            <a:r>
              <a:rPr lang="fr-FR" sz="3200" b="1" dirty="0">
                <a:solidFill>
                  <a:srgbClr val="002060"/>
                </a:solidFill>
              </a:rPr>
              <a:t>Discussion Limites et pistes d’amélioration </a:t>
            </a:r>
          </a:p>
          <a:p>
            <a:endParaRPr lang="fr-FR" sz="2800" dirty="0"/>
          </a:p>
          <a:p>
            <a:pPr marL="457200" indent="-457200">
              <a:buFontTx/>
              <a:buChar char="-"/>
            </a:pPr>
            <a:r>
              <a:rPr lang="fr-FR" sz="2800" dirty="0"/>
              <a:t>Chronophage </a:t>
            </a:r>
          </a:p>
          <a:p>
            <a:pPr marL="457200" indent="-457200">
              <a:buFontTx/>
              <a:buChar char="-"/>
            </a:pPr>
            <a:r>
              <a:rPr lang="fr-FR" sz="2800" dirty="0"/>
              <a:t>Adhésion de l’équipe </a:t>
            </a:r>
          </a:p>
          <a:p>
            <a:pPr marL="457200" indent="-457200">
              <a:buFontTx/>
              <a:buChar char="-"/>
            </a:pPr>
            <a:r>
              <a:rPr lang="fr-FR" sz="2800" dirty="0"/>
              <a:t>Remise en cause quotidienne des solutions trouvées </a:t>
            </a:r>
          </a:p>
          <a:p>
            <a:pPr marL="457200" indent="-457200">
              <a:buFontTx/>
              <a:buChar char="-"/>
            </a:pPr>
            <a:r>
              <a:rPr lang="fr-FR" sz="2800" dirty="0"/>
              <a:t>Organiser des formations de rappel </a:t>
            </a:r>
          </a:p>
          <a:p>
            <a:pPr marL="457200" indent="-457200">
              <a:buFontTx/>
              <a:buChar char="-"/>
            </a:pPr>
            <a:r>
              <a:rPr lang="fr-FR" sz="2800" dirty="0"/>
              <a:t>Organiser des réunions de concertation régulières</a:t>
            </a:r>
          </a:p>
        </p:txBody>
      </p:sp>
    </p:spTree>
    <p:extLst>
      <p:ext uri="{BB962C8B-B14F-4D97-AF65-F5344CB8AC3E}">
        <p14:creationId xmlns:p14="http://schemas.microsoft.com/office/powerpoint/2010/main" val="22415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 4">
            <a:extLst>
              <a:ext uri="{FF2B5EF4-FFF2-40B4-BE49-F238E27FC236}">
                <a16:creationId xmlns:a16="http://schemas.microsoft.com/office/drawing/2014/main" id="{AD53888B-3DC4-474F-A25E-762A89120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4035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Image 2" descr="Une image contenant herbe, extérieur, arbre, pelouse&#10;&#10;Description générée automatiquement">
            <a:extLst>
              <a:ext uri="{FF2B5EF4-FFF2-40B4-BE49-F238E27FC236}">
                <a16:creationId xmlns:a16="http://schemas.microsoft.com/office/drawing/2014/main" id="{3255A32C-1117-4C22-8067-45BA18383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67" y="236341"/>
            <a:ext cx="5502008" cy="3513949"/>
          </a:xfrm>
          <a:prstGeom prst="rect">
            <a:avLst/>
          </a:prstGeom>
        </p:spPr>
      </p:pic>
      <p:sp>
        <p:nvSpPr>
          <p:cNvPr id="5" name="ZoneTexte 4">
            <a:extLst>
              <a:ext uri="{FF2B5EF4-FFF2-40B4-BE49-F238E27FC236}">
                <a16:creationId xmlns:a16="http://schemas.microsoft.com/office/drawing/2014/main" id="{4B95FABB-E9A1-471A-BA0A-681F8395A25E}"/>
              </a:ext>
            </a:extLst>
          </p:cNvPr>
          <p:cNvSpPr txBox="1"/>
          <p:nvPr/>
        </p:nvSpPr>
        <p:spPr>
          <a:xfrm>
            <a:off x="209097" y="4450811"/>
            <a:ext cx="11845698" cy="2308324"/>
          </a:xfrm>
          <a:prstGeom prst="rect">
            <a:avLst/>
          </a:prstGeom>
          <a:noFill/>
        </p:spPr>
        <p:txBody>
          <a:bodyPr wrap="square" rtlCol="0">
            <a:spAutoFit/>
          </a:bodyPr>
          <a:lstStyle/>
          <a:p>
            <a:pPr marL="342900" indent="-342900">
              <a:buFont typeface="Arial" panose="020B0604020202020204" pitchFamily="34" charset="0"/>
              <a:buChar char="•"/>
            </a:pPr>
            <a:r>
              <a:rPr lang="fr-FR" sz="2400" dirty="0"/>
              <a:t>L’Aménagement d'un jardin thérapeutique, d’un parcours psychomoteur doit être constitué de différents éléments mettant en  jeu :</a:t>
            </a:r>
          </a:p>
          <a:p>
            <a:pPr marL="342900" indent="-342900">
              <a:buFont typeface="Arial" panose="020B0604020202020204" pitchFamily="34" charset="0"/>
              <a:buChar char="•"/>
            </a:pPr>
            <a:r>
              <a:rPr lang="fr-FR" sz="2400" dirty="0"/>
              <a:t>La marche, l’enjambement, le franchissement, l’équilibre et les activités motrices des membres supérieurs et inférieurs..</a:t>
            </a:r>
          </a:p>
          <a:p>
            <a:pPr marL="342900" indent="-342900">
              <a:buFont typeface="Arial" panose="020B0604020202020204" pitchFamily="34" charset="0"/>
              <a:buChar char="•"/>
            </a:pPr>
            <a:r>
              <a:rPr lang="fr-FR" sz="2400" dirty="0"/>
              <a:t>Il est important dans sa conception de prévoir aussi une animation qui permet de stimuler les différentes formes de mémoire.</a:t>
            </a:r>
          </a:p>
        </p:txBody>
      </p:sp>
      <p:pic>
        <p:nvPicPr>
          <p:cNvPr id="27" name="Image 26" descr="Une image contenant extérieur, herbe, bâtiment, pierre&#10;&#10;Description générée automatiquement">
            <a:extLst>
              <a:ext uri="{FF2B5EF4-FFF2-40B4-BE49-F238E27FC236}">
                <a16:creationId xmlns:a16="http://schemas.microsoft.com/office/drawing/2014/main" id="{4BF46F26-9B9D-46BB-99D3-81A0CCDE36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1449" y="85274"/>
            <a:ext cx="5256849" cy="3833456"/>
          </a:xfrm>
          <a:prstGeom prst="rect">
            <a:avLst/>
          </a:prstGeom>
        </p:spPr>
      </p:pic>
      <p:sp>
        <p:nvSpPr>
          <p:cNvPr id="2" name="ZoneTexte 1">
            <a:extLst>
              <a:ext uri="{FF2B5EF4-FFF2-40B4-BE49-F238E27FC236}">
                <a16:creationId xmlns:a16="http://schemas.microsoft.com/office/drawing/2014/main" id="{0C75739A-E10F-4112-B605-844B439BB2E5}"/>
              </a:ext>
            </a:extLst>
          </p:cNvPr>
          <p:cNvSpPr txBox="1"/>
          <p:nvPr/>
        </p:nvSpPr>
        <p:spPr>
          <a:xfrm>
            <a:off x="215810" y="3764490"/>
            <a:ext cx="5748745" cy="461665"/>
          </a:xfrm>
          <a:prstGeom prst="rect">
            <a:avLst/>
          </a:prstGeom>
          <a:noFill/>
        </p:spPr>
        <p:txBody>
          <a:bodyPr wrap="square" rtlCol="0">
            <a:spAutoFit/>
          </a:bodyPr>
          <a:lstStyle/>
          <a:p>
            <a:pPr algn="ctr"/>
            <a:r>
              <a:rPr lang="fr-FR" sz="2400" dirty="0"/>
              <a:t>Parcours psychomoteur</a:t>
            </a:r>
          </a:p>
        </p:txBody>
      </p:sp>
      <p:sp>
        <p:nvSpPr>
          <p:cNvPr id="46" name="ZoneTexte 45">
            <a:extLst>
              <a:ext uri="{FF2B5EF4-FFF2-40B4-BE49-F238E27FC236}">
                <a16:creationId xmlns:a16="http://schemas.microsoft.com/office/drawing/2014/main" id="{CD09908D-2C23-492B-AF21-DDEFF0D541DB}"/>
              </a:ext>
            </a:extLst>
          </p:cNvPr>
          <p:cNvSpPr txBox="1"/>
          <p:nvPr/>
        </p:nvSpPr>
        <p:spPr>
          <a:xfrm>
            <a:off x="5995500" y="3948302"/>
            <a:ext cx="5748745" cy="461665"/>
          </a:xfrm>
          <a:prstGeom prst="rect">
            <a:avLst/>
          </a:prstGeom>
          <a:noFill/>
        </p:spPr>
        <p:txBody>
          <a:bodyPr wrap="square" rtlCol="0">
            <a:spAutoFit/>
          </a:bodyPr>
          <a:lstStyle/>
          <a:p>
            <a:pPr algn="ctr"/>
            <a:r>
              <a:rPr lang="fr-FR" sz="2400" dirty="0"/>
              <a:t>Clapier : Elevage de lapins</a:t>
            </a:r>
          </a:p>
        </p:txBody>
      </p:sp>
    </p:spTree>
    <p:extLst>
      <p:ext uri="{BB962C8B-B14F-4D97-AF65-F5344CB8AC3E}">
        <p14:creationId xmlns:p14="http://schemas.microsoft.com/office/powerpoint/2010/main" val="3097484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6" name="Image 45">
            <a:extLst>
              <a:ext uri="{FF2B5EF4-FFF2-40B4-BE49-F238E27FC236}">
                <a16:creationId xmlns:a16="http://schemas.microsoft.com/office/drawing/2014/main" id="{FB94CFE3-FF2B-40CA-8D0A-BE6475CC7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42912"/>
            <a:ext cx="11430000" cy="5972175"/>
          </a:xfrm>
          <a:prstGeom prst="rect">
            <a:avLst/>
          </a:prstGeom>
        </p:spPr>
      </p:pic>
    </p:spTree>
    <p:extLst>
      <p:ext uri="{BB962C8B-B14F-4D97-AF65-F5344CB8AC3E}">
        <p14:creationId xmlns:p14="http://schemas.microsoft.com/office/powerpoint/2010/main" val="136624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Image 2" descr="Une image contenant herbe, extérieur, bâtiment&#10;&#10;Description générée automatiquement">
            <a:extLst>
              <a:ext uri="{FF2B5EF4-FFF2-40B4-BE49-F238E27FC236}">
                <a16:creationId xmlns:a16="http://schemas.microsoft.com/office/drawing/2014/main" id="{51A0084D-7EEE-4737-8B52-A3039C888C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25" y="299808"/>
            <a:ext cx="3291640" cy="2412194"/>
          </a:xfrm>
          <a:prstGeom prst="rect">
            <a:avLst/>
          </a:prstGeom>
        </p:spPr>
      </p:pic>
      <p:pic>
        <p:nvPicPr>
          <p:cNvPr id="6" name="Image 5" descr="Une image contenant terrain, extérieur, en bois, ensemble&#10;&#10;Description générée automatiquement">
            <a:extLst>
              <a:ext uri="{FF2B5EF4-FFF2-40B4-BE49-F238E27FC236}">
                <a16:creationId xmlns:a16="http://schemas.microsoft.com/office/drawing/2014/main" id="{4B63FF43-3056-4664-B3C8-18AD3A7C5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210" y="3615490"/>
            <a:ext cx="4007696" cy="2244310"/>
          </a:xfrm>
          <a:prstGeom prst="rect">
            <a:avLst/>
          </a:prstGeom>
        </p:spPr>
      </p:pic>
      <p:pic>
        <p:nvPicPr>
          <p:cNvPr id="10" name="Image 9" descr="Une image contenant herbe, extérieur, bâtiment, porte&#10;&#10;Description générée automatiquement">
            <a:extLst>
              <a:ext uri="{FF2B5EF4-FFF2-40B4-BE49-F238E27FC236}">
                <a16:creationId xmlns:a16="http://schemas.microsoft.com/office/drawing/2014/main" id="{A4224F43-098A-49AF-BBE9-486C2D6DD6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9440" y="193205"/>
            <a:ext cx="5818315" cy="5818315"/>
          </a:xfrm>
          <a:prstGeom prst="rect">
            <a:avLst/>
          </a:prstGeom>
        </p:spPr>
      </p:pic>
      <p:sp>
        <p:nvSpPr>
          <p:cNvPr id="46" name="ZoneTexte 45">
            <a:extLst>
              <a:ext uri="{FF2B5EF4-FFF2-40B4-BE49-F238E27FC236}">
                <a16:creationId xmlns:a16="http://schemas.microsoft.com/office/drawing/2014/main" id="{B05D8BBA-E422-4834-A43B-2A67959EE4B3}"/>
              </a:ext>
            </a:extLst>
          </p:cNvPr>
          <p:cNvSpPr txBox="1"/>
          <p:nvPr/>
        </p:nvSpPr>
        <p:spPr>
          <a:xfrm>
            <a:off x="36985" y="2834913"/>
            <a:ext cx="4870146" cy="461665"/>
          </a:xfrm>
          <a:prstGeom prst="rect">
            <a:avLst/>
          </a:prstGeom>
          <a:noFill/>
        </p:spPr>
        <p:txBody>
          <a:bodyPr wrap="square" rtlCol="0">
            <a:spAutoFit/>
          </a:bodyPr>
          <a:lstStyle/>
          <a:p>
            <a:pPr algn="ctr"/>
            <a:r>
              <a:rPr lang="fr-FR" sz="2400" dirty="0"/>
              <a:t>Kiosque</a:t>
            </a:r>
          </a:p>
        </p:txBody>
      </p:sp>
      <p:sp>
        <p:nvSpPr>
          <p:cNvPr id="47" name="ZoneTexte 46">
            <a:extLst>
              <a:ext uri="{FF2B5EF4-FFF2-40B4-BE49-F238E27FC236}">
                <a16:creationId xmlns:a16="http://schemas.microsoft.com/office/drawing/2014/main" id="{7E310B72-3C84-4298-87C1-6DBF610B738D}"/>
              </a:ext>
            </a:extLst>
          </p:cNvPr>
          <p:cNvSpPr txBox="1"/>
          <p:nvPr/>
        </p:nvSpPr>
        <p:spPr>
          <a:xfrm>
            <a:off x="148811" y="5947211"/>
            <a:ext cx="4870146" cy="461665"/>
          </a:xfrm>
          <a:prstGeom prst="rect">
            <a:avLst/>
          </a:prstGeom>
          <a:noFill/>
        </p:spPr>
        <p:txBody>
          <a:bodyPr wrap="square" rtlCol="0">
            <a:spAutoFit/>
          </a:bodyPr>
          <a:lstStyle/>
          <a:p>
            <a:pPr algn="ctr"/>
            <a:r>
              <a:rPr lang="fr-FR" sz="2400" dirty="0"/>
              <a:t>Carrés potagers surélevés</a:t>
            </a:r>
          </a:p>
        </p:txBody>
      </p:sp>
      <p:sp>
        <p:nvSpPr>
          <p:cNvPr id="48" name="ZoneTexte 47">
            <a:extLst>
              <a:ext uri="{FF2B5EF4-FFF2-40B4-BE49-F238E27FC236}">
                <a16:creationId xmlns:a16="http://schemas.microsoft.com/office/drawing/2014/main" id="{439327F0-231C-48D8-8118-FD120944882E}"/>
              </a:ext>
            </a:extLst>
          </p:cNvPr>
          <p:cNvSpPr txBox="1"/>
          <p:nvPr/>
        </p:nvSpPr>
        <p:spPr>
          <a:xfrm>
            <a:off x="6079834" y="5979202"/>
            <a:ext cx="4870146" cy="461665"/>
          </a:xfrm>
          <a:prstGeom prst="rect">
            <a:avLst/>
          </a:prstGeom>
          <a:noFill/>
        </p:spPr>
        <p:txBody>
          <a:bodyPr wrap="square" rtlCol="0">
            <a:spAutoFit/>
          </a:bodyPr>
          <a:lstStyle/>
          <a:p>
            <a:pPr algn="ctr"/>
            <a:r>
              <a:rPr lang="fr-FR" sz="2400" dirty="0"/>
              <a:t>Volière : élevage de tourterelles</a:t>
            </a:r>
          </a:p>
        </p:txBody>
      </p:sp>
    </p:spTree>
    <p:extLst>
      <p:ext uri="{BB962C8B-B14F-4D97-AF65-F5344CB8AC3E}">
        <p14:creationId xmlns:p14="http://schemas.microsoft.com/office/powerpoint/2010/main" val="3691681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22745E5A-739D-4CF0-9620-1F34E8A60AD0}"/>
              </a:ext>
            </a:extLst>
          </p:cNvPr>
          <p:cNvSpPr txBox="1"/>
          <p:nvPr/>
        </p:nvSpPr>
        <p:spPr>
          <a:xfrm>
            <a:off x="209098" y="249890"/>
            <a:ext cx="11839201" cy="4154984"/>
          </a:xfrm>
          <a:prstGeom prst="rect">
            <a:avLst/>
          </a:prstGeom>
          <a:noFill/>
        </p:spPr>
        <p:txBody>
          <a:bodyPr wrap="square" rtlCol="0">
            <a:spAutoFit/>
          </a:bodyPr>
          <a:lstStyle/>
          <a:p>
            <a:r>
              <a:rPr lang="fr-FR" sz="2400" b="1" dirty="0">
                <a:solidFill>
                  <a:srgbClr val="002060"/>
                </a:solidFill>
              </a:rPr>
              <a:t>Les chambres (le confort comme à la maison) </a:t>
            </a:r>
          </a:p>
          <a:p>
            <a:r>
              <a:rPr lang="fr-FR" sz="2400" dirty="0"/>
              <a:t> </a:t>
            </a:r>
          </a:p>
          <a:p>
            <a:r>
              <a:rPr lang="fr-FR" sz="2400" dirty="0"/>
              <a:t>L’EHPAD dispose de chambres individuelles et de chambres doubles. </a:t>
            </a:r>
          </a:p>
          <a:p>
            <a:r>
              <a:rPr lang="fr-FR" sz="2400" dirty="0"/>
              <a:t>La superficie pour une chambre simple est de 20,50 m2 et pour une chambre double de 33 m2. Elles bénéficient toutes du même équipement:</a:t>
            </a:r>
          </a:p>
          <a:p>
            <a:r>
              <a:rPr lang="fr-FR" sz="2400" dirty="0"/>
              <a:t>•Un cabinet de toilette / WC, une douche,</a:t>
            </a:r>
          </a:p>
          <a:p>
            <a:r>
              <a:rPr lang="fr-FR" sz="2400" dirty="0"/>
              <a:t>•Une prise téléphonique avec un appel direct depuis la chambre et une prise pour la télévision,</a:t>
            </a:r>
          </a:p>
          <a:p>
            <a:r>
              <a:rPr lang="fr-FR" sz="2400" dirty="0"/>
              <a:t>•Une sonnette d’appel garantissant un contact permanent avec l’équipe soignante,</a:t>
            </a:r>
          </a:p>
          <a:p>
            <a:r>
              <a:rPr lang="fr-FR" sz="2400" dirty="0"/>
              <a:t>•Un lit médicalisé adapté à l’évolution des besoins de la personne âgée, un fauteuil et une table.</a:t>
            </a:r>
          </a:p>
        </p:txBody>
      </p:sp>
      <p:pic>
        <p:nvPicPr>
          <p:cNvPr id="5" name="Image 4">
            <a:extLst>
              <a:ext uri="{FF2B5EF4-FFF2-40B4-BE49-F238E27FC236}">
                <a16:creationId xmlns:a16="http://schemas.microsoft.com/office/drawing/2014/main" id="{A4251056-A2F6-40A5-B085-2DDDF0E2E093}"/>
              </a:ext>
            </a:extLst>
          </p:cNvPr>
          <p:cNvPicPr>
            <a:picLocks noChangeAspect="1"/>
          </p:cNvPicPr>
          <p:nvPr/>
        </p:nvPicPr>
        <p:blipFill>
          <a:blip r:embed="rId3"/>
          <a:stretch>
            <a:fillRect/>
          </a:stretch>
        </p:blipFill>
        <p:spPr>
          <a:xfrm>
            <a:off x="8197702" y="3984760"/>
            <a:ext cx="3617824" cy="2701847"/>
          </a:xfrm>
          <a:prstGeom prst="rect">
            <a:avLst/>
          </a:prstGeom>
        </p:spPr>
      </p:pic>
    </p:spTree>
    <p:extLst>
      <p:ext uri="{BB962C8B-B14F-4D97-AF65-F5344CB8AC3E}">
        <p14:creationId xmlns:p14="http://schemas.microsoft.com/office/powerpoint/2010/main" val="912418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DCA08962-C9CE-410E-A4F6-5161C72C5965}"/>
              </a:ext>
            </a:extLst>
          </p:cNvPr>
          <p:cNvSpPr txBox="1"/>
          <p:nvPr/>
        </p:nvSpPr>
        <p:spPr>
          <a:xfrm>
            <a:off x="95730" y="236341"/>
            <a:ext cx="11955618" cy="2308324"/>
          </a:xfrm>
          <a:prstGeom prst="rect">
            <a:avLst/>
          </a:prstGeom>
          <a:noFill/>
        </p:spPr>
        <p:txBody>
          <a:bodyPr wrap="square" rtlCol="0">
            <a:spAutoFit/>
          </a:bodyPr>
          <a:lstStyle/>
          <a:p>
            <a:r>
              <a:rPr lang="fr-FR" sz="2400" b="1" dirty="0">
                <a:solidFill>
                  <a:srgbClr val="002060"/>
                </a:solidFill>
              </a:rPr>
              <a:t>La restauration (facteur clé du bien-être des résidents)</a:t>
            </a:r>
          </a:p>
          <a:p>
            <a:r>
              <a:rPr lang="fr-FR" sz="2400" dirty="0"/>
              <a:t>Nous attachons tout particulièrement une grande attention à la restauration. </a:t>
            </a:r>
          </a:p>
          <a:p>
            <a:r>
              <a:rPr lang="fr-FR" sz="2400" dirty="0"/>
              <a:t>Une commission des menus est organisée avec le représentant des résidents de la maison de retraite, une diététicienne et le responsable de la restauration en cuisine. </a:t>
            </a:r>
          </a:p>
          <a:p>
            <a:r>
              <a:rPr lang="fr-FR" sz="2400" dirty="0"/>
              <a:t>Toute la restauration du site est préparée sur place par l’équipe de cuisine et respecte les régimes et l’équilibre alimentaire, prenant soins de chaque résident.</a:t>
            </a:r>
          </a:p>
        </p:txBody>
      </p:sp>
      <p:pic>
        <p:nvPicPr>
          <p:cNvPr id="5" name="Image 4">
            <a:extLst>
              <a:ext uri="{FF2B5EF4-FFF2-40B4-BE49-F238E27FC236}">
                <a16:creationId xmlns:a16="http://schemas.microsoft.com/office/drawing/2014/main" id="{57A76A1E-F7E8-4CE2-8133-5A176BF73010}"/>
              </a:ext>
            </a:extLst>
          </p:cNvPr>
          <p:cNvPicPr>
            <a:picLocks noChangeAspect="1"/>
          </p:cNvPicPr>
          <p:nvPr/>
        </p:nvPicPr>
        <p:blipFill>
          <a:blip r:embed="rId3"/>
          <a:stretch>
            <a:fillRect/>
          </a:stretch>
        </p:blipFill>
        <p:spPr>
          <a:xfrm>
            <a:off x="3593805" y="2630944"/>
            <a:ext cx="5479982" cy="3956915"/>
          </a:xfrm>
          <a:prstGeom prst="rect">
            <a:avLst/>
          </a:prstGeom>
        </p:spPr>
      </p:pic>
    </p:spTree>
    <p:extLst>
      <p:ext uri="{BB962C8B-B14F-4D97-AF65-F5344CB8AC3E}">
        <p14:creationId xmlns:p14="http://schemas.microsoft.com/office/powerpoint/2010/main" val="4245253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A11C69F4-A635-4894-96CC-3497843DFBEC}"/>
              </a:ext>
            </a:extLst>
          </p:cNvPr>
          <p:cNvSpPr txBox="1"/>
          <p:nvPr/>
        </p:nvSpPr>
        <p:spPr>
          <a:xfrm>
            <a:off x="209098" y="349708"/>
            <a:ext cx="11755612" cy="5632311"/>
          </a:xfrm>
          <a:prstGeom prst="rect">
            <a:avLst/>
          </a:prstGeom>
          <a:noFill/>
        </p:spPr>
        <p:txBody>
          <a:bodyPr wrap="square" rtlCol="0">
            <a:spAutoFit/>
          </a:bodyPr>
          <a:lstStyle/>
          <a:p>
            <a:r>
              <a:rPr lang="fr-FR" sz="2400" b="1" dirty="0">
                <a:solidFill>
                  <a:srgbClr val="002060"/>
                </a:solidFill>
              </a:rPr>
              <a:t>Accompagnement Social / Activités </a:t>
            </a:r>
          </a:p>
          <a:p>
            <a:r>
              <a:rPr lang="fr-FR" sz="2400" dirty="0"/>
              <a:t>Le projet de vie des résidents intègre l'accueil, le rapport privilégié et humain mis en </a:t>
            </a:r>
            <a:r>
              <a:rPr lang="fr-FR" sz="2400" dirty="0" err="1"/>
              <a:t>oeuvre</a:t>
            </a:r>
            <a:r>
              <a:rPr lang="fr-FR" sz="2400" dirty="0"/>
              <a:t> par le personnel qui est à l'écoute du résident, afin de proposer un accompagnement où les relations sociales sont constructives et renforcées par de nombreuses activités :</a:t>
            </a:r>
          </a:p>
          <a:p>
            <a:r>
              <a:rPr lang="fr-FR" sz="2400" dirty="0"/>
              <a:t>•Activités autonomie: sous le regard du soignant, diverses activités permettent de préserver l'autonomie des personnes âgées (réfection du lit, entretien de la chambre, atelier lingerie, atelier cuisine, bricolage...),</a:t>
            </a:r>
          </a:p>
          <a:p>
            <a:r>
              <a:rPr lang="fr-FR" sz="2400" dirty="0"/>
              <a:t>•Activités occupationnelles liées aux fêtes et aux saisons dans le temps et l'espace (jeux de cartes, expositions, film, sorties dans le parc...)</a:t>
            </a:r>
          </a:p>
          <a:p>
            <a:r>
              <a:rPr lang="fr-FR" sz="2400" dirty="0"/>
              <a:t>•Activités socialisantes: atelier chorale, atelier jardinage, animations intergénérationnelles (avec les enfants des écoles...)</a:t>
            </a:r>
          </a:p>
          <a:p>
            <a:r>
              <a:rPr lang="fr-FR" sz="2400" dirty="0"/>
              <a:t>• Activités à visée thérapeutique: atelier équilibre, atelier mémoire, atelier "Snoezelen" (cette méthode utilise la stimulation des 5 sens...), atelier intergénérationnel… Par ailleurs les personnes âgées peuvent "surfer" dans le cadre de l'atelier informatique et utiliser la Webcam pour dialoguer avec les membres de leur famille.</a:t>
            </a:r>
          </a:p>
        </p:txBody>
      </p:sp>
    </p:spTree>
    <p:extLst>
      <p:ext uri="{BB962C8B-B14F-4D97-AF65-F5344CB8AC3E}">
        <p14:creationId xmlns:p14="http://schemas.microsoft.com/office/powerpoint/2010/main" val="2737071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0D6F87E9-E5B9-45FD-AE26-A49035812DD9}"/>
              </a:ext>
            </a:extLst>
          </p:cNvPr>
          <p:cNvSpPr txBox="1"/>
          <p:nvPr/>
        </p:nvSpPr>
        <p:spPr>
          <a:xfrm>
            <a:off x="272470" y="296234"/>
            <a:ext cx="11710432" cy="3416320"/>
          </a:xfrm>
          <a:prstGeom prst="rect">
            <a:avLst/>
          </a:prstGeom>
          <a:noFill/>
        </p:spPr>
        <p:txBody>
          <a:bodyPr wrap="square" rtlCol="0">
            <a:spAutoFit/>
          </a:bodyPr>
          <a:lstStyle/>
          <a:p>
            <a:r>
              <a:rPr lang="fr-FR" sz="2400" b="1" dirty="0">
                <a:solidFill>
                  <a:srgbClr val="002060"/>
                </a:solidFill>
              </a:rPr>
              <a:t>Accompagnement Thérapeutique (le Projet d’Accompagnement Personnalisé)</a:t>
            </a:r>
          </a:p>
          <a:p>
            <a:r>
              <a:rPr lang="fr-FR" sz="2400" dirty="0"/>
              <a:t>L'équipe soignante pour l'accompagnement personnalisé des personnes âgées est composée d’un médecin coordonnateur, de deux cadres de santé, de huit infirmières, de deux psychologues, d'une psychomotricienne, de trente aides-soignantes, de six aides médico-psychologiques et de vingt agents d'hôtellerie.</a:t>
            </a:r>
          </a:p>
          <a:p>
            <a:r>
              <a:rPr lang="fr-FR" sz="2400" dirty="0"/>
              <a:t>Chaque jour une infirmière dispense les soins et les médicaments. Un personnel formé à l'accompagnement thérapeutique des personnes âgées est présent 24h/24.</a:t>
            </a:r>
          </a:p>
          <a:p>
            <a:r>
              <a:rPr lang="fr-FR" sz="2400" dirty="0"/>
              <a:t>Outre les soins d'hygiène, des bains de détente avec des massages, ainsi que des prestations esthétiques (soins du visage, épilation, coiffure...) sont proposés aux résidents</a:t>
            </a:r>
          </a:p>
        </p:txBody>
      </p:sp>
      <p:pic>
        <p:nvPicPr>
          <p:cNvPr id="5" name="Image 4">
            <a:extLst>
              <a:ext uri="{FF2B5EF4-FFF2-40B4-BE49-F238E27FC236}">
                <a16:creationId xmlns:a16="http://schemas.microsoft.com/office/drawing/2014/main" id="{D591591F-EACE-4E8D-8A5E-83750E7E0E36}"/>
              </a:ext>
            </a:extLst>
          </p:cNvPr>
          <p:cNvPicPr>
            <a:picLocks noChangeAspect="1"/>
          </p:cNvPicPr>
          <p:nvPr/>
        </p:nvPicPr>
        <p:blipFill>
          <a:blip r:embed="rId3"/>
          <a:stretch>
            <a:fillRect/>
          </a:stretch>
        </p:blipFill>
        <p:spPr>
          <a:xfrm>
            <a:off x="7807249" y="3718240"/>
            <a:ext cx="3932335" cy="2949251"/>
          </a:xfrm>
          <a:prstGeom prst="rect">
            <a:avLst/>
          </a:prstGeom>
        </p:spPr>
      </p:pic>
    </p:spTree>
    <p:extLst>
      <p:ext uri="{BB962C8B-B14F-4D97-AF65-F5344CB8AC3E}">
        <p14:creationId xmlns:p14="http://schemas.microsoft.com/office/powerpoint/2010/main" val="365971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CDF15B05-DE85-4CB3-8DDF-39A3DD126BCE}"/>
              </a:ext>
            </a:extLst>
          </p:cNvPr>
          <p:cNvSpPr txBox="1"/>
          <p:nvPr/>
        </p:nvSpPr>
        <p:spPr>
          <a:xfrm>
            <a:off x="137205" y="296234"/>
            <a:ext cx="11959065" cy="3416320"/>
          </a:xfrm>
          <a:prstGeom prst="rect">
            <a:avLst/>
          </a:prstGeom>
          <a:noFill/>
        </p:spPr>
        <p:txBody>
          <a:bodyPr wrap="square" rtlCol="0">
            <a:spAutoFit/>
          </a:bodyPr>
          <a:lstStyle/>
          <a:p>
            <a:r>
              <a:rPr lang="fr-FR" sz="2400" b="1" dirty="0">
                <a:solidFill>
                  <a:srgbClr val="002060"/>
                </a:solidFill>
              </a:rPr>
              <a:t>La "Maison des Fleurs" : Bien plus qu’un simple accueil de jour</a:t>
            </a:r>
          </a:p>
          <a:p>
            <a:pPr algn="just"/>
            <a:r>
              <a:rPr lang="fr-FR" sz="2400" dirty="0"/>
              <a:t>Il s'agit d'un véritable lieu de vie sécurisant, confortable, fonctionnel, lumineux et adapté. La Maison des fleurs a su recréer un cadre familial afin que les patients atteints de la maladie d’Alzheimer puissent y être rapidement à l'aise, "comme à la maison". Cette ambiance facilite leur adhésion aux différentes activités proposées.</a:t>
            </a:r>
          </a:p>
          <a:p>
            <a:pPr algn="just"/>
            <a:r>
              <a:rPr lang="fr-FR" sz="2400" dirty="0"/>
              <a:t>Les soignants sont les témoins du plaisir qu'ils prennent à retrouver et à partager ensemble avant de les voir repartir chez eux, sereins et détendus. Revenir régulièrement est essentiel car des groupes se créent par affinités, ce qui est très bénéfique dans la prise en charge de la maladie d’Alzheimer. C'est aussi un réel soulagement pour les aidants et leurs familles</a:t>
            </a:r>
          </a:p>
        </p:txBody>
      </p:sp>
      <p:pic>
        <p:nvPicPr>
          <p:cNvPr id="46" name="Image 45">
            <a:extLst>
              <a:ext uri="{FF2B5EF4-FFF2-40B4-BE49-F238E27FC236}">
                <a16:creationId xmlns:a16="http://schemas.microsoft.com/office/drawing/2014/main" id="{7BD4BD9E-9F80-4446-BC01-9CE9A095C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45" y="4390475"/>
            <a:ext cx="2466975" cy="1847850"/>
          </a:xfrm>
          <a:prstGeom prst="rect">
            <a:avLst/>
          </a:prstGeom>
        </p:spPr>
      </p:pic>
    </p:spTree>
    <p:extLst>
      <p:ext uri="{BB962C8B-B14F-4D97-AF65-F5344CB8AC3E}">
        <p14:creationId xmlns:p14="http://schemas.microsoft.com/office/powerpoint/2010/main" val="1928795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itre 1">
            <a:extLst>
              <a:ext uri="{FF2B5EF4-FFF2-40B4-BE49-F238E27FC236}">
                <a16:creationId xmlns:a16="http://schemas.microsoft.com/office/drawing/2014/main" id="{7909A485-EA1C-4BE0-8516-74C4CB134039}"/>
              </a:ext>
            </a:extLst>
          </p:cNvPr>
          <p:cNvSpPr txBox="1">
            <a:spLocks/>
          </p:cNvSpPr>
          <p:nvPr/>
        </p:nvSpPr>
        <p:spPr>
          <a:xfrm>
            <a:off x="457200" y="267494"/>
            <a:ext cx="8229600" cy="13990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chemeClr val="tx2"/>
                </a:solidFill>
                <a:latin typeface="+mj-lt"/>
                <a:ea typeface="+mj-ea"/>
                <a:cs typeface="+mj-cs"/>
              </a:defRPr>
            </a:lvl1pPr>
          </a:lstStyle>
          <a:p>
            <a:r>
              <a:rPr lang="fr-FR"/>
              <a:t>Un peu de chiffres</a:t>
            </a:r>
            <a:endParaRPr lang="fr-FR" dirty="0"/>
          </a:p>
        </p:txBody>
      </p:sp>
      <p:sp>
        <p:nvSpPr>
          <p:cNvPr id="47" name="Espace réservé du contenu 2">
            <a:extLst>
              <a:ext uri="{FF2B5EF4-FFF2-40B4-BE49-F238E27FC236}">
                <a16:creationId xmlns:a16="http://schemas.microsoft.com/office/drawing/2014/main" id="{9A4A49DE-DB9D-49DD-ABA8-22DFB90D91AE}"/>
              </a:ext>
            </a:extLst>
          </p:cNvPr>
          <p:cNvSpPr txBox="1">
            <a:spLocks/>
          </p:cNvSpPr>
          <p:nvPr/>
        </p:nvSpPr>
        <p:spPr>
          <a:xfrm>
            <a:off x="457200" y="1882808"/>
            <a:ext cx="8229600" cy="4572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tx2">
                  <a:lumMod val="75000"/>
                  <a:lumOff val="25000"/>
                </a:schemeClr>
              </a:buClr>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a:t>900 000 personnes présentent une démence en France</a:t>
            </a:r>
          </a:p>
          <a:p>
            <a:r>
              <a:rPr lang="fr-FR"/>
              <a:t>220 000 nouveaux cas /an</a:t>
            </a:r>
          </a:p>
          <a:p>
            <a:r>
              <a:rPr lang="fr-FR"/>
              <a:t>70% de MA </a:t>
            </a:r>
          </a:p>
          <a:p>
            <a:r>
              <a:rPr lang="fr-FR"/>
              <a:t>La moitié après 85 ans </a:t>
            </a:r>
          </a:p>
          <a:p>
            <a:r>
              <a:rPr lang="fr-FR"/>
              <a:t>330 000 cas de démence à un stade avancé  dont 150 000 nouveaux cas /an</a:t>
            </a:r>
          </a:p>
          <a:p>
            <a:r>
              <a:rPr lang="fr-FR"/>
              <a:t>¾ des personnes entrant en institution  ont une démence</a:t>
            </a:r>
          </a:p>
          <a:p>
            <a:r>
              <a:rPr lang="fr-FR"/>
              <a:t>72% des Personnes Agées bénéficiant de l’APA</a:t>
            </a:r>
          </a:p>
          <a:p>
            <a:r>
              <a:rPr lang="fr-FR"/>
              <a:t>0,6 % du PIB (2%en 2040)</a:t>
            </a:r>
            <a:endParaRPr lang="fr-FR" dirty="0"/>
          </a:p>
        </p:txBody>
      </p:sp>
    </p:spTree>
    <p:extLst>
      <p:ext uri="{BB962C8B-B14F-4D97-AF65-F5344CB8AC3E}">
        <p14:creationId xmlns:p14="http://schemas.microsoft.com/office/powerpoint/2010/main" val="139516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F20DEB15-8BD8-40D5-A120-2145CFD02B48}"/>
              </a:ext>
            </a:extLst>
          </p:cNvPr>
          <p:cNvSpPr txBox="1"/>
          <p:nvPr/>
        </p:nvSpPr>
        <p:spPr>
          <a:xfrm>
            <a:off x="209098" y="282755"/>
            <a:ext cx="11671972" cy="2677656"/>
          </a:xfrm>
          <a:prstGeom prst="rect">
            <a:avLst/>
          </a:prstGeom>
          <a:noFill/>
        </p:spPr>
        <p:txBody>
          <a:bodyPr wrap="square" rtlCol="0">
            <a:spAutoFit/>
          </a:bodyPr>
          <a:lstStyle/>
          <a:p>
            <a:r>
              <a:rPr lang="fr-FR" sz="2400" b="1" dirty="0">
                <a:solidFill>
                  <a:srgbClr val="002060"/>
                </a:solidFill>
              </a:rPr>
              <a:t>Les soins en EHPAD</a:t>
            </a:r>
          </a:p>
          <a:p>
            <a:pPr algn="just"/>
            <a:r>
              <a:rPr lang="fr-FR" sz="2400" dirty="0"/>
              <a:t>L’EHPAD s’oriente de plus en plus vers une prise en charge non médicamenteuse avec l’utilisation accrue des activités comme l’atelier cuisine, l’atelier bricolage, l’atelier mémoire, l’accompagnement thérapeutique et tant d’autres soins. Des intervenants médicaux extérieurs sont également sollicités pour la prise en charge des résidents (Kinésithérapeute, Podologue…) en supplément des médecins traitants. Pour l’ensemble de la prise en charge soignante, un personnel formé est présent sur les 3 sites 24h/24 et 7j/7.</a:t>
            </a:r>
          </a:p>
        </p:txBody>
      </p:sp>
      <p:pic>
        <p:nvPicPr>
          <p:cNvPr id="5" name="Image 4">
            <a:extLst>
              <a:ext uri="{FF2B5EF4-FFF2-40B4-BE49-F238E27FC236}">
                <a16:creationId xmlns:a16="http://schemas.microsoft.com/office/drawing/2014/main" id="{8C2340D8-0907-4727-8D74-02A640E3E0B3}"/>
              </a:ext>
            </a:extLst>
          </p:cNvPr>
          <p:cNvPicPr>
            <a:picLocks noChangeAspect="1"/>
          </p:cNvPicPr>
          <p:nvPr/>
        </p:nvPicPr>
        <p:blipFill>
          <a:blip r:embed="rId3"/>
          <a:stretch>
            <a:fillRect/>
          </a:stretch>
        </p:blipFill>
        <p:spPr>
          <a:xfrm>
            <a:off x="5453599" y="3067896"/>
            <a:ext cx="4857180" cy="3636874"/>
          </a:xfrm>
          <a:prstGeom prst="rect">
            <a:avLst/>
          </a:prstGeom>
        </p:spPr>
      </p:pic>
    </p:spTree>
    <p:extLst>
      <p:ext uri="{BB962C8B-B14F-4D97-AF65-F5344CB8AC3E}">
        <p14:creationId xmlns:p14="http://schemas.microsoft.com/office/powerpoint/2010/main" val="545206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5299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ZoneTexte 2">
            <a:extLst>
              <a:ext uri="{FF2B5EF4-FFF2-40B4-BE49-F238E27FC236}">
                <a16:creationId xmlns:a16="http://schemas.microsoft.com/office/drawing/2014/main" id="{F2A48D22-0889-44C7-9927-D72138F226EA}"/>
              </a:ext>
            </a:extLst>
          </p:cNvPr>
          <p:cNvSpPr txBox="1"/>
          <p:nvPr/>
        </p:nvSpPr>
        <p:spPr>
          <a:xfrm>
            <a:off x="322465" y="538335"/>
            <a:ext cx="11408962" cy="5632311"/>
          </a:xfrm>
          <a:prstGeom prst="rect">
            <a:avLst/>
          </a:prstGeom>
          <a:noFill/>
        </p:spPr>
        <p:txBody>
          <a:bodyPr wrap="square" rtlCol="0">
            <a:spAutoFit/>
          </a:bodyPr>
          <a:lstStyle/>
          <a:p>
            <a:r>
              <a:rPr lang="fr-FR" sz="2400" b="1" dirty="0">
                <a:solidFill>
                  <a:srgbClr val="002060"/>
                </a:solidFill>
              </a:rPr>
              <a:t>Fonctionnement</a:t>
            </a:r>
          </a:p>
          <a:p>
            <a:endParaRPr lang="fr-FR" sz="2400" dirty="0"/>
          </a:p>
          <a:p>
            <a:pPr algn="just"/>
            <a:r>
              <a:rPr lang="fr-FR" sz="2400" dirty="0">
                <a:solidFill>
                  <a:srgbClr val="202122"/>
                </a:solidFill>
                <a:latin typeface="Calibri" panose="020F0502020204030204" pitchFamily="34" charset="0"/>
                <a:cs typeface="Calibri" panose="020F0502020204030204" pitchFamily="34" charset="0"/>
              </a:rPr>
              <a:t>L</a:t>
            </a:r>
            <a:r>
              <a:rPr lang="fr-FR" sz="2400" b="0" i="0" dirty="0">
                <a:solidFill>
                  <a:srgbClr val="202122"/>
                </a:solidFill>
                <a:effectLst/>
                <a:latin typeface="Calibri" panose="020F0502020204030204" pitchFamily="34" charset="0"/>
                <a:cs typeface="Calibri" panose="020F0502020204030204" pitchFamily="34" charset="0"/>
              </a:rPr>
              <a:t>a création d’un EPAD (Établissement d'hébergement pour personnes âgées dépendantes), un </a:t>
            </a:r>
            <a:r>
              <a:rPr lang="fr-FR" sz="2400" b="0" i="0" u="none" strike="noStrike" dirty="0">
                <a:solidFill>
                  <a:srgbClr val="0645AD"/>
                </a:solidFill>
                <a:effectLst/>
                <a:latin typeface="Calibri" panose="020F0502020204030204" pitchFamily="34" charset="0"/>
                <a:cs typeface="Calibri" panose="020F0502020204030204" pitchFamily="34" charset="0"/>
                <a:hlinkClick r:id="rId3" tooltip="Établissement ou service social ou médico-social"/>
              </a:rPr>
              <a:t>établissement médico-social</a:t>
            </a:r>
            <a:r>
              <a:rPr lang="fr-FR" sz="2400" b="0" i="0" u="none" strike="noStrike" dirty="0">
                <a:solidFill>
                  <a:srgbClr val="0645AD"/>
                </a:solidFill>
                <a:effectLst/>
                <a:latin typeface="Calibri" panose="020F0502020204030204" pitchFamily="34" charset="0"/>
                <a:cs typeface="Calibri" panose="020F0502020204030204" pitchFamily="34" charset="0"/>
              </a:rPr>
              <a:t>,</a:t>
            </a:r>
            <a:r>
              <a:rPr lang="fr-FR" sz="2400" b="0" i="0" dirty="0">
                <a:solidFill>
                  <a:srgbClr val="202122"/>
                </a:solidFill>
                <a:effectLst/>
                <a:latin typeface="Calibri" panose="020F0502020204030204" pitchFamily="34" charset="0"/>
                <a:cs typeface="Calibri" panose="020F0502020204030204" pitchFamily="34" charset="0"/>
              </a:rPr>
              <a:t> est soumise à une procédure d'autorisation préalable conjointe du président du </a:t>
            </a:r>
            <a:r>
              <a:rPr lang="fr-FR" sz="2400" b="0" i="0" u="none" strike="noStrike" dirty="0">
                <a:solidFill>
                  <a:srgbClr val="0645AD"/>
                </a:solidFill>
                <a:effectLst/>
                <a:latin typeface="Calibri" panose="020F0502020204030204" pitchFamily="34" charset="0"/>
                <a:cs typeface="Calibri" panose="020F0502020204030204" pitchFamily="34" charset="0"/>
                <a:hlinkClick r:id="rId4" tooltip="Conseil départemental"/>
              </a:rPr>
              <a:t>Conseil départemental</a:t>
            </a:r>
            <a:r>
              <a:rPr lang="fr-FR" sz="2400" b="0" i="0" dirty="0">
                <a:solidFill>
                  <a:srgbClr val="202122"/>
                </a:solidFill>
                <a:effectLst/>
                <a:latin typeface="Calibri" panose="020F0502020204030204" pitchFamily="34" charset="0"/>
                <a:cs typeface="Calibri" panose="020F0502020204030204" pitchFamily="34" charset="0"/>
              </a:rPr>
              <a:t> et du directeur général de l'</a:t>
            </a:r>
            <a:r>
              <a:rPr lang="fr-FR" sz="2400" b="0" i="0" u="none" strike="noStrike" dirty="0">
                <a:solidFill>
                  <a:srgbClr val="0645AD"/>
                </a:solidFill>
                <a:effectLst/>
                <a:latin typeface="Calibri" panose="020F0502020204030204" pitchFamily="34" charset="0"/>
                <a:cs typeface="Calibri" panose="020F0502020204030204" pitchFamily="34" charset="0"/>
                <a:hlinkClick r:id="rId5" tooltip="Agence régionale de santé"/>
              </a:rPr>
              <a:t>Agence régionale de santé</a:t>
            </a:r>
            <a:r>
              <a:rPr lang="fr-FR" sz="2400" b="0" i="0" dirty="0">
                <a:solidFill>
                  <a:srgbClr val="202122"/>
                </a:solidFill>
                <a:effectLst/>
                <a:latin typeface="Calibri" panose="020F0502020204030204" pitchFamily="34" charset="0"/>
                <a:cs typeface="Calibri" panose="020F0502020204030204" pitchFamily="34" charset="0"/>
              </a:rPr>
              <a:t> (ARS).</a:t>
            </a:r>
          </a:p>
          <a:p>
            <a:pPr algn="just"/>
            <a:r>
              <a:rPr lang="fr-FR" sz="2400" dirty="0"/>
              <a:t>Il doit être autorisé à dispenser des soins aux assurés sociaux pour l'ensemble de sa capacité et doit conclure avec l'État et le Conseil général une convention tripartite pluriannuelle fixant, pour une durée de 5 ans, les objectifs de qualité de la prise en charge des résidents et ses moyens financiers de fonctionnement (budget dépendance et hébergement délivré par le Conseil Général et le budget soin délivré par l'ARS). L'établissement exprime également dans la convention pluriannuelle tripartite l'option tarifaire relative à la dotation soins Les résidents bénéficient d’une protection juridique spéciale, à l'instar de celle reconnue aux personnes vulnérables accueillies dans les autres catégories d’établissements et services sociaux et médico-sociaux.</a:t>
            </a:r>
          </a:p>
        </p:txBody>
      </p:sp>
    </p:spTree>
    <p:extLst>
      <p:ext uri="{BB962C8B-B14F-4D97-AF65-F5344CB8AC3E}">
        <p14:creationId xmlns:p14="http://schemas.microsoft.com/office/powerpoint/2010/main" val="3310058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13DA5055-CF56-4003-BF9A-C68B302C3936}"/>
              </a:ext>
            </a:extLst>
          </p:cNvPr>
          <p:cNvSpPr txBox="1"/>
          <p:nvPr/>
        </p:nvSpPr>
        <p:spPr>
          <a:xfrm>
            <a:off x="95730" y="249890"/>
            <a:ext cx="11752113" cy="830997"/>
          </a:xfrm>
          <a:prstGeom prst="rect">
            <a:avLst/>
          </a:prstGeom>
          <a:noFill/>
        </p:spPr>
        <p:txBody>
          <a:bodyPr wrap="square" rtlCol="0">
            <a:spAutoFit/>
          </a:bodyPr>
          <a:lstStyle/>
          <a:p>
            <a:r>
              <a:rPr lang="fr-FR" sz="2400" b="1" dirty="0">
                <a:solidFill>
                  <a:srgbClr val="002060"/>
                </a:solidFill>
              </a:rPr>
              <a:t>Les charges de fonctionnement</a:t>
            </a:r>
          </a:p>
          <a:p>
            <a:endParaRPr lang="fr-FR" sz="2400" dirty="0"/>
          </a:p>
        </p:txBody>
      </p:sp>
      <p:graphicFrame>
        <p:nvGraphicFramePr>
          <p:cNvPr id="3" name="Tableau 2">
            <a:extLst>
              <a:ext uri="{FF2B5EF4-FFF2-40B4-BE49-F238E27FC236}">
                <a16:creationId xmlns:a16="http://schemas.microsoft.com/office/drawing/2014/main" id="{8D796D2C-0280-4E38-922E-AC9D6D925DE1}"/>
              </a:ext>
            </a:extLst>
          </p:cNvPr>
          <p:cNvGraphicFramePr>
            <a:graphicFrameLocks noGrp="1"/>
          </p:cNvGraphicFramePr>
          <p:nvPr>
            <p:extLst>
              <p:ext uri="{D42A27DB-BD31-4B8C-83A1-F6EECF244321}">
                <p14:modId xmlns:p14="http://schemas.microsoft.com/office/powerpoint/2010/main" val="2123139831"/>
              </p:ext>
            </p:extLst>
          </p:nvPr>
        </p:nvGraphicFramePr>
        <p:xfrm>
          <a:off x="173171" y="848863"/>
          <a:ext cx="10144056" cy="4351337"/>
        </p:xfrm>
        <a:graphic>
          <a:graphicData uri="http://schemas.openxmlformats.org/drawingml/2006/table">
            <a:tbl>
              <a:tblPr/>
              <a:tblGrid>
                <a:gridCol w="2536014">
                  <a:extLst>
                    <a:ext uri="{9D8B030D-6E8A-4147-A177-3AD203B41FA5}">
                      <a16:colId xmlns:a16="http://schemas.microsoft.com/office/drawing/2014/main" val="1095152315"/>
                    </a:ext>
                  </a:extLst>
                </a:gridCol>
                <a:gridCol w="2536014">
                  <a:extLst>
                    <a:ext uri="{9D8B030D-6E8A-4147-A177-3AD203B41FA5}">
                      <a16:colId xmlns:a16="http://schemas.microsoft.com/office/drawing/2014/main" val="1927666897"/>
                    </a:ext>
                  </a:extLst>
                </a:gridCol>
                <a:gridCol w="2536014">
                  <a:extLst>
                    <a:ext uri="{9D8B030D-6E8A-4147-A177-3AD203B41FA5}">
                      <a16:colId xmlns:a16="http://schemas.microsoft.com/office/drawing/2014/main" val="653548550"/>
                    </a:ext>
                  </a:extLst>
                </a:gridCol>
                <a:gridCol w="2536014">
                  <a:extLst>
                    <a:ext uri="{9D8B030D-6E8A-4147-A177-3AD203B41FA5}">
                      <a16:colId xmlns:a16="http://schemas.microsoft.com/office/drawing/2014/main" val="3793653330"/>
                    </a:ext>
                  </a:extLst>
                </a:gridCol>
              </a:tblGrid>
              <a:tr h="348107">
                <a:tc>
                  <a:txBody>
                    <a:bodyPr/>
                    <a:lstStyle/>
                    <a:p>
                      <a:pPr algn="ctr"/>
                      <a:r>
                        <a:rPr lang="fr-FR" sz="1700" b="1" dirty="0">
                          <a:effectLst/>
                        </a:rPr>
                        <a:t>Personnel</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fr-FR" sz="1700" b="1" dirty="0">
                          <a:effectLst/>
                        </a:rPr>
                        <a:t>Hébergement</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fr-FR" sz="1700" b="1" dirty="0">
                          <a:effectLst/>
                        </a:rPr>
                        <a:t>Dépendance</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fr-FR" sz="1700" b="1" dirty="0">
                          <a:effectLst/>
                        </a:rPr>
                        <a:t>Soins</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362140752"/>
                  </a:ext>
                </a:extLst>
              </a:tr>
              <a:tr h="348107">
                <a:tc>
                  <a:txBody>
                    <a:bodyPr/>
                    <a:lstStyle/>
                    <a:p>
                      <a:r>
                        <a:rPr lang="fr-FR" sz="1700" b="1">
                          <a:effectLst/>
                        </a:rPr>
                        <a:t>Direction, administration</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100 %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599811464"/>
                  </a:ext>
                </a:extLst>
              </a:tr>
              <a:tr h="609187">
                <a:tc>
                  <a:txBody>
                    <a:bodyPr/>
                    <a:lstStyle/>
                    <a:p>
                      <a:r>
                        <a:rPr lang="fr-FR" sz="1700" b="1" dirty="0">
                          <a:effectLst/>
                        </a:rPr>
                        <a:t>Restauration, services généraux</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100 %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781133781"/>
                  </a:ext>
                </a:extLst>
              </a:tr>
              <a:tr h="348107">
                <a:tc>
                  <a:txBody>
                    <a:bodyPr/>
                    <a:lstStyle/>
                    <a:p>
                      <a:r>
                        <a:rPr lang="fr-FR" sz="1700" b="1">
                          <a:effectLst/>
                        </a:rPr>
                        <a:t>Animation, service social</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100 %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922690945"/>
                  </a:ext>
                </a:extLst>
              </a:tr>
              <a:tr h="348107">
                <a:tc>
                  <a:txBody>
                    <a:bodyPr/>
                    <a:lstStyle/>
                    <a:p>
                      <a:r>
                        <a:rPr lang="fr-FR" sz="1700" b="1" dirty="0">
                          <a:effectLst/>
                        </a:rPr>
                        <a:t>ASH, agents de service</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70 %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30 %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066174603"/>
                  </a:ext>
                </a:extLst>
              </a:tr>
              <a:tr h="348107">
                <a:tc>
                  <a:txBody>
                    <a:bodyPr/>
                    <a:lstStyle/>
                    <a:p>
                      <a:r>
                        <a:rPr lang="fr-FR" sz="1700" b="1" dirty="0">
                          <a:effectLst/>
                        </a:rPr>
                        <a:t>AS, </a:t>
                      </a:r>
                      <a:r>
                        <a:rPr lang="fr-FR" sz="1700" b="1" dirty="0" err="1">
                          <a:effectLst/>
                        </a:rPr>
                        <a:t>aide-soignants</a:t>
                      </a:r>
                      <a:endParaRPr lang="fr-FR" sz="1700" b="1" dirty="0">
                        <a:effectLst/>
                      </a:endParaRP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30 %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70 %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248514504"/>
                  </a:ext>
                </a:extLst>
              </a:tr>
              <a:tr h="348107">
                <a:tc>
                  <a:txBody>
                    <a:bodyPr/>
                    <a:lstStyle/>
                    <a:p>
                      <a:r>
                        <a:rPr lang="fr-FR" sz="1700" b="1">
                          <a:effectLst/>
                        </a:rPr>
                        <a:t>Psychologue / AMP</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100 %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75662963"/>
                  </a:ext>
                </a:extLst>
              </a:tr>
              <a:tr h="348107">
                <a:tc>
                  <a:txBody>
                    <a:bodyPr/>
                    <a:lstStyle/>
                    <a:p>
                      <a:r>
                        <a:rPr lang="fr-FR" sz="1700" b="1">
                          <a:effectLst/>
                        </a:rPr>
                        <a:t>Infirmier(e)s</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100 %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014218335"/>
                  </a:ext>
                </a:extLst>
              </a:tr>
              <a:tr h="348107">
                <a:tc>
                  <a:txBody>
                    <a:bodyPr/>
                    <a:lstStyle/>
                    <a:p>
                      <a:r>
                        <a:rPr lang="fr-FR" sz="1700" b="1">
                          <a:effectLst/>
                        </a:rPr>
                        <a:t>Auxiliaires médicaux</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100 %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13008914"/>
                  </a:ext>
                </a:extLst>
              </a:tr>
              <a:tr h="348107">
                <a:tc>
                  <a:txBody>
                    <a:bodyPr/>
                    <a:lstStyle/>
                    <a:p>
                      <a:r>
                        <a:rPr lang="fr-FR" sz="1700" b="1" dirty="0">
                          <a:effectLst/>
                        </a:rPr>
                        <a:t>Médecin</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100 %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01438153"/>
                  </a:ext>
                </a:extLst>
              </a:tr>
              <a:tr h="609187">
                <a:tc>
                  <a:txBody>
                    <a:bodyPr/>
                    <a:lstStyle/>
                    <a:p>
                      <a:r>
                        <a:rPr lang="fr-FR" sz="1700" b="1" dirty="0">
                          <a:effectLst/>
                        </a:rPr>
                        <a:t>Personnel pharmacie (si PUI)</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a:effectLst/>
                        </a:rPr>
                        <a:t>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fr-FR" sz="1700" dirty="0">
                          <a:effectLst/>
                        </a:rPr>
                        <a:t>100 %</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885121235"/>
                  </a:ext>
                </a:extLst>
              </a:tr>
            </a:tbl>
          </a:graphicData>
        </a:graphic>
      </p:graphicFrame>
      <p:sp>
        <p:nvSpPr>
          <p:cNvPr id="5" name="ZoneTexte 4">
            <a:extLst>
              <a:ext uri="{FF2B5EF4-FFF2-40B4-BE49-F238E27FC236}">
                <a16:creationId xmlns:a16="http://schemas.microsoft.com/office/drawing/2014/main" id="{851E3CDE-F603-430A-8145-6494727FFFA3}"/>
              </a:ext>
            </a:extLst>
          </p:cNvPr>
          <p:cNvSpPr txBox="1"/>
          <p:nvPr/>
        </p:nvSpPr>
        <p:spPr>
          <a:xfrm>
            <a:off x="173171" y="5348177"/>
            <a:ext cx="11881624" cy="1477328"/>
          </a:xfrm>
          <a:prstGeom prst="rect">
            <a:avLst/>
          </a:prstGeom>
          <a:noFill/>
        </p:spPr>
        <p:txBody>
          <a:bodyPr wrap="square" rtlCol="0">
            <a:spAutoFit/>
          </a:bodyPr>
          <a:lstStyle/>
          <a:p>
            <a:pPr algn="just"/>
            <a:r>
              <a:rPr lang="fr-FR" b="0" i="0" dirty="0">
                <a:solidFill>
                  <a:srgbClr val="202122"/>
                </a:solidFill>
                <a:effectLst/>
                <a:latin typeface="Arial" panose="020B0604020202020204" pitchFamily="34" charset="0"/>
              </a:rPr>
              <a:t>Les </a:t>
            </a:r>
            <a:r>
              <a:rPr lang="fr-FR" b="0" i="0" dirty="0" err="1">
                <a:solidFill>
                  <a:srgbClr val="202122"/>
                </a:solidFill>
                <a:effectLst/>
                <a:latin typeface="Arial" panose="020B0604020202020204" pitchFamily="34" charset="0"/>
              </a:rPr>
              <a:t>Ehpad</a:t>
            </a:r>
            <a:r>
              <a:rPr lang="fr-FR" b="0" i="0" dirty="0">
                <a:solidFill>
                  <a:srgbClr val="202122"/>
                </a:solidFill>
                <a:effectLst/>
                <a:latin typeface="Arial" panose="020B0604020202020204" pitchFamily="34" charset="0"/>
              </a:rPr>
              <a:t> peuvent accueillir des personnes autonomes à très dépendantes (maladies </a:t>
            </a:r>
            <a:r>
              <a:rPr lang="fr-FR" b="0" i="0" u="none" strike="noStrike" dirty="0">
                <a:solidFill>
                  <a:srgbClr val="0645AD"/>
                </a:solidFill>
                <a:effectLst/>
                <a:latin typeface="Arial" panose="020B0604020202020204" pitchFamily="34" charset="0"/>
                <a:hlinkClick r:id="rId3" tooltip="Chronique (médecine)"/>
              </a:rPr>
              <a:t>chroniques</a:t>
            </a:r>
            <a:r>
              <a:rPr lang="fr-FR" b="0" i="0" dirty="0">
                <a:solidFill>
                  <a:srgbClr val="202122"/>
                </a:solidFill>
                <a:effectLst/>
                <a:latin typeface="Arial" panose="020B0604020202020204" pitchFamily="34" charset="0"/>
              </a:rPr>
              <a:t>) ; ils doivent justifier d’équipements adaptés et de personnel médical (médecin coordonnateur) et paramédical (infirmier coordinateur, </a:t>
            </a:r>
            <a:r>
              <a:rPr lang="fr-FR" b="0" i="0" u="none" strike="noStrike" dirty="0">
                <a:solidFill>
                  <a:srgbClr val="0645AD"/>
                </a:solidFill>
                <a:effectLst/>
                <a:latin typeface="Arial" panose="020B0604020202020204" pitchFamily="34" charset="0"/>
                <a:hlinkClick r:id="rId4" tooltip="Infirmier"/>
              </a:rPr>
              <a:t>infirmiers</a:t>
            </a:r>
            <a:r>
              <a:rPr lang="fr-FR" b="0" i="0" dirty="0">
                <a:solidFill>
                  <a:srgbClr val="202122"/>
                </a:solidFill>
                <a:effectLst/>
                <a:latin typeface="Arial" panose="020B0604020202020204" pitchFamily="34" charset="0"/>
              </a:rPr>
              <a:t>, </a:t>
            </a:r>
            <a:r>
              <a:rPr lang="fr-FR" b="0" i="0" u="none" strike="noStrike" dirty="0" err="1">
                <a:solidFill>
                  <a:srgbClr val="0645AD"/>
                </a:solidFill>
                <a:effectLst/>
                <a:latin typeface="Arial" panose="020B0604020202020204" pitchFamily="34" charset="0"/>
                <a:hlinkClick r:id="rId5" tooltip="Aide-soignant"/>
              </a:rPr>
              <a:t>aide-soignants</a:t>
            </a:r>
            <a:r>
              <a:rPr lang="fr-FR" b="0" i="0" dirty="0">
                <a:solidFill>
                  <a:srgbClr val="202122"/>
                </a:solidFill>
                <a:effectLst/>
                <a:latin typeface="Arial" panose="020B0604020202020204" pitchFamily="34" charset="0"/>
              </a:rPr>
              <a:t>, </a:t>
            </a:r>
            <a:r>
              <a:rPr lang="fr-FR" b="0" i="0" u="none" strike="noStrike" dirty="0">
                <a:solidFill>
                  <a:srgbClr val="0645AD"/>
                </a:solidFill>
                <a:effectLst/>
                <a:latin typeface="Arial" panose="020B0604020202020204" pitchFamily="34" charset="0"/>
                <a:hlinkClick r:id="rId6" tooltip="Auxiliaire de vie sociale"/>
              </a:rPr>
              <a:t>auxiliaires de vie</a:t>
            </a:r>
            <a:r>
              <a:rPr lang="fr-FR" b="0" i="0" dirty="0">
                <a:solidFill>
                  <a:srgbClr val="202122"/>
                </a:solidFill>
                <a:effectLst/>
                <a:latin typeface="Arial" panose="020B0604020202020204" pitchFamily="34" charset="0"/>
              </a:rPr>
              <a:t>) dont le nombre est fixé selon la capacité d'accueil de l'établissement et par négociation en convention tripartite (</a:t>
            </a:r>
            <a:r>
              <a:rPr lang="fr-FR" b="0" i="0" dirty="0" err="1">
                <a:solidFill>
                  <a:srgbClr val="202122"/>
                </a:solidFill>
                <a:effectLst/>
                <a:latin typeface="Arial" panose="020B0604020202020204" pitchFamily="34" charset="0"/>
              </a:rPr>
              <a:t>Ehpad</a:t>
            </a:r>
            <a:r>
              <a:rPr lang="fr-FR" b="0" i="0" dirty="0">
                <a:solidFill>
                  <a:srgbClr val="202122"/>
                </a:solidFill>
                <a:effectLst/>
                <a:latin typeface="Arial" panose="020B0604020202020204" pitchFamily="34" charset="0"/>
              </a:rPr>
              <a:t> – </a:t>
            </a:r>
            <a:r>
              <a:rPr lang="fr-FR" b="0" i="0" u="none" strike="noStrike" dirty="0">
                <a:solidFill>
                  <a:srgbClr val="0645AD"/>
                </a:solidFill>
                <a:effectLst/>
                <a:latin typeface="Arial" panose="020B0604020202020204" pitchFamily="34" charset="0"/>
                <a:hlinkClick r:id="rId7" tooltip="Conseil départemental"/>
              </a:rPr>
              <a:t>conseil départemental</a:t>
            </a:r>
            <a:r>
              <a:rPr lang="fr-FR" b="0" i="0" dirty="0">
                <a:solidFill>
                  <a:srgbClr val="202122"/>
                </a:solidFill>
                <a:effectLst/>
                <a:latin typeface="Arial" panose="020B0604020202020204" pitchFamily="34" charset="0"/>
              </a:rPr>
              <a:t> – </a:t>
            </a:r>
            <a:r>
              <a:rPr lang="fr-FR" b="0" i="0" u="none" strike="noStrike" dirty="0">
                <a:solidFill>
                  <a:srgbClr val="0645AD"/>
                </a:solidFill>
                <a:effectLst/>
                <a:latin typeface="Arial" panose="020B0604020202020204" pitchFamily="34" charset="0"/>
                <a:hlinkClick r:id="rId8" tooltip="Agence régionale de santé"/>
              </a:rPr>
              <a:t>agence régionale de santé</a:t>
            </a:r>
            <a:r>
              <a:rPr lang="fr-FR" b="0" i="0" dirty="0">
                <a:solidFill>
                  <a:srgbClr val="202122"/>
                </a:solidFill>
                <a:effectLst/>
                <a:latin typeface="Arial" panose="020B0604020202020204" pitchFamily="34" charset="0"/>
              </a:rPr>
              <a:t>) après calcul de la prise en charge moyenne par résident.</a:t>
            </a:r>
            <a:endParaRPr lang="fr-FR" dirty="0"/>
          </a:p>
        </p:txBody>
      </p:sp>
    </p:spTree>
    <p:extLst>
      <p:ext uri="{BB962C8B-B14F-4D97-AF65-F5344CB8AC3E}">
        <p14:creationId xmlns:p14="http://schemas.microsoft.com/office/powerpoint/2010/main" val="4178069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278B0DC8-4EAB-43D1-A7F5-015243F26C5B}"/>
              </a:ext>
            </a:extLst>
          </p:cNvPr>
          <p:cNvSpPr txBox="1"/>
          <p:nvPr/>
        </p:nvSpPr>
        <p:spPr>
          <a:xfrm>
            <a:off x="95730" y="282755"/>
            <a:ext cx="11887172" cy="6370975"/>
          </a:xfrm>
          <a:prstGeom prst="rect">
            <a:avLst/>
          </a:prstGeom>
          <a:noFill/>
        </p:spPr>
        <p:txBody>
          <a:bodyPr wrap="square" rtlCol="0">
            <a:spAutoFit/>
          </a:bodyPr>
          <a:lstStyle/>
          <a:p>
            <a:r>
              <a:rPr lang="fr-FR" sz="2400" b="1" dirty="0">
                <a:solidFill>
                  <a:srgbClr val="002060"/>
                </a:solidFill>
              </a:rPr>
              <a:t>Postes budgétaires</a:t>
            </a:r>
          </a:p>
          <a:p>
            <a:endParaRPr lang="fr-FR" sz="2400" dirty="0"/>
          </a:p>
          <a:p>
            <a:r>
              <a:rPr lang="fr-FR" sz="2400" dirty="0"/>
              <a:t>- Achat bâtiment / locaux.</a:t>
            </a:r>
          </a:p>
          <a:p>
            <a:r>
              <a:rPr lang="fr-FR" sz="2400" dirty="0"/>
              <a:t>- Mise aux normes sanitaires/médicales et anti-incendie de ces locaux (détecteurs de fumées, sprinklers, rambardes, déambulatoires, fauteuils roulants, guides lumineux, issus de secours, portes coupe-feu  …).</a:t>
            </a:r>
          </a:p>
          <a:p>
            <a:r>
              <a:rPr lang="fr-FR" sz="2400" dirty="0"/>
              <a:t>- Installation chambres médicalisées aux normes (individuelles) (lits hospitaliers, télé, salle de bain séparée, boutons d’appel à proximité du lit, dans la salle de bain) …</a:t>
            </a:r>
          </a:p>
          <a:p>
            <a:r>
              <a:rPr lang="fr-FR" sz="2400" dirty="0"/>
              <a:t>- Installation cuisine et chaîne de froid aux normes sanitaires</a:t>
            </a:r>
          </a:p>
          <a:p>
            <a:r>
              <a:rPr lang="fr-FR" sz="2400" dirty="0"/>
              <a:t>- Installation pharmacie fermée à clé (stockage médicaments, bonbonnes d’oxygène …).</a:t>
            </a:r>
          </a:p>
          <a:p>
            <a:r>
              <a:rPr lang="fr-FR" sz="2400" dirty="0"/>
              <a:t>- Installation jardin aménager _ avec activité jardinage, soins aux animaux … _, sécurisée pour éviter les chutes et les divagations hors de l’EHPAD, par une clôture type </a:t>
            </a:r>
            <a:r>
              <a:rPr lang="fr-FR" sz="2400" dirty="0" err="1">
                <a:solidFill>
                  <a:srgbClr val="008000"/>
                </a:solidFill>
              </a:rPr>
              <a:t>Betafense</a:t>
            </a:r>
            <a:r>
              <a:rPr lang="fr-FR" sz="2400" dirty="0">
                <a:solidFill>
                  <a:srgbClr val="008000"/>
                </a:solidFill>
              </a:rPr>
              <a:t>, </a:t>
            </a:r>
            <a:r>
              <a:rPr lang="fr-FR" sz="2400" dirty="0" err="1">
                <a:solidFill>
                  <a:srgbClr val="008000"/>
                </a:solidFill>
              </a:rPr>
              <a:t>Mesh</a:t>
            </a:r>
            <a:r>
              <a:rPr lang="fr-FR" sz="2400" dirty="0">
                <a:solidFill>
                  <a:srgbClr val="008000"/>
                </a:solidFill>
              </a:rPr>
              <a:t> </a:t>
            </a:r>
            <a:r>
              <a:rPr lang="fr-FR" sz="2400" dirty="0" err="1">
                <a:solidFill>
                  <a:srgbClr val="008000"/>
                </a:solidFill>
              </a:rPr>
              <a:t>fence</a:t>
            </a:r>
            <a:r>
              <a:rPr lang="fr-FR" sz="2400" dirty="0">
                <a:solidFill>
                  <a:srgbClr val="008000"/>
                </a:solidFill>
              </a:rPr>
              <a:t>, </a:t>
            </a:r>
            <a:r>
              <a:rPr lang="fr-FR" sz="2400" dirty="0" err="1">
                <a:solidFill>
                  <a:srgbClr val="008000"/>
                </a:solidFill>
              </a:rPr>
              <a:t>Nylofor</a:t>
            </a:r>
            <a:r>
              <a:rPr lang="fr-FR" sz="2400" dirty="0">
                <a:solidFill>
                  <a:srgbClr val="008000"/>
                </a:solidFill>
              </a:rPr>
              <a:t> etc</a:t>
            </a:r>
            <a:r>
              <a:rPr lang="fr-FR" sz="2400" dirty="0"/>
              <a:t>.</a:t>
            </a:r>
          </a:p>
          <a:p>
            <a:r>
              <a:rPr lang="fr-FR" sz="2400" dirty="0"/>
              <a:t>- Mise aux normes salle à manger et salle de jeux</a:t>
            </a:r>
          </a:p>
          <a:p>
            <a:r>
              <a:rPr lang="fr-FR" sz="2400" dirty="0"/>
              <a:t>(avec beaucoup de jeux, télé grand écran).</a:t>
            </a:r>
          </a:p>
          <a:p>
            <a:r>
              <a:rPr lang="fr-FR" sz="2400" dirty="0"/>
              <a:t>- Groupe électrogène (en cas de panne EDF …).</a:t>
            </a:r>
          </a:p>
          <a:p>
            <a:r>
              <a:rPr lang="fr-FR" sz="2400" dirty="0"/>
              <a:t>- Système d’accès, avec digicode, et accueil pour la zone</a:t>
            </a:r>
          </a:p>
        </p:txBody>
      </p:sp>
      <p:pic>
        <p:nvPicPr>
          <p:cNvPr id="46" name="Image 45">
            <a:extLst>
              <a:ext uri="{FF2B5EF4-FFF2-40B4-BE49-F238E27FC236}">
                <a16:creationId xmlns:a16="http://schemas.microsoft.com/office/drawing/2014/main" id="{082FBF9C-4F5B-4209-821E-5ED429131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6454" y="4730366"/>
            <a:ext cx="1865538" cy="1924627"/>
          </a:xfrm>
          <a:prstGeom prst="rect">
            <a:avLst/>
          </a:prstGeom>
        </p:spPr>
      </p:pic>
      <p:pic>
        <p:nvPicPr>
          <p:cNvPr id="47" name="Image 46">
            <a:extLst>
              <a:ext uri="{FF2B5EF4-FFF2-40B4-BE49-F238E27FC236}">
                <a16:creationId xmlns:a16="http://schemas.microsoft.com/office/drawing/2014/main" id="{3B4FF94D-382D-446A-AFED-C49153CD39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8569" y="4863080"/>
            <a:ext cx="2466975" cy="1847850"/>
          </a:xfrm>
          <a:prstGeom prst="rect">
            <a:avLst/>
          </a:prstGeom>
        </p:spPr>
      </p:pic>
    </p:spTree>
    <p:extLst>
      <p:ext uri="{BB962C8B-B14F-4D97-AF65-F5344CB8AC3E}">
        <p14:creationId xmlns:p14="http://schemas.microsoft.com/office/powerpoint/2010/main" val="1966771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377" y="-337997"/>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ZoneTexte 2">
            <a:extLst>
              <a:ext uri="{FF2B5EF4-FFF2-40B4-BE49-F238E27FC236}">
                <a16:creationId xmlns:a16="http://schemas.microsoft.com/office/drawing/2014/main" id="{C041ABBB-94F6-40B6-83EB-9E5F4F3B3E73}"/>
              </a:ext>
            </a:extLst>
          </p:cNvPr>
          <p:cNvSpPr txBox="1"/>
          <p:nvPr/>
        </p:nvSpPr>
        <p:spPr>
          <a:xfrm>
            <a:off x="322465" y="282755"/>
            <a:ext cx="11408962" cy="1938992"/>
          </a:xfrm>
          <a:prstGeom prst="rect">
            <a:avLst/>
          </a:prstGeom>
          <a:noFill/>
        </p:spPr>
        <p:txBody>
          <a:bodyPr wrap="square" rtlCol="0">
            <a:spAutoFit/>
          </a:bodyPr>
          <a:lstStyle/>
          <a:p>
            <a:r>
              <a:rPr lang="fr-FR" sz="2400" b="1" dirty="0">
                <a:solidFill>
                  <a:srgbClr val="002060"/>
                </a:solidFill>
              </a:rPr>
              <a:t>Trombinoscope du personnel</a:t>
            </a:r>
          </a:p>
          <a:p>
            <a:endParaRPr lang="fr-FR" sz="2400" dirty="0"/>
          </a:p>
          <a:p>
            <a:pPr algn="just"/>
            <a:r>
              <a:rPr lang="fr-FR" sz="2400" b="1" dirty="0" err="1"/>
              <a:t>Faouzia</a:t>
            </a:r>
            <a:r>
              <a:rPr lang="fr-FR" sz="2400" b="1" dirty="0"/>
              <a:t> </a:t>
            </a:r>
            <a:r>
              <a:rPr lang="fr-FR" sz="2400" b="1" dirty="0" err="1"/>
              <a:t>Amaazoul</a:t>
            </a:r>
            <a:r>
              <a:rPr lang="fr-FR" sz="2400" dirty="0"/>
              <a:t>, directrice AIC (formations informatiques &amp; bureautique pour les plus pauvres), créatrice d’une association d’alphabétisation et d’une autre pour la maîtrise des techniques vidéos (Orléans), Formatrice en communication relationnelle de « l’être ».</a:t>
            </a:r>
          </a:p>
        </p:txBody>
      </p:sp>
      <p:pic>
        <p:nvPicPr>
          <p:cNvPr id="6" name="Image 5" descr="Une image contenant mur, personne, souriant, portant&#10;&#10;Description générée automatiquement">
            <a:extLst>
              <a:ext uri="{FF2B5EF4-FFF2-40B4-BE49-F238E27FC236}">
                <a16:creationId xmlns:a16="http://schemas.microsoft.com/office/drawing/2014/main" id="{1E3F012C-2836-4928-AC6F-CFAAD359B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65" y="2304504"/>
            <a:ext cx="3154768" cy="3154768"/>
          </a:xfrm>
          <a:prstGeom prst="rect">
            <a:avLst/>
          </a:prstGeom>
        </p:spPr>
      </p:pic>
    </p:spTree>
    <p:extLst>
      <p:ext uri="{BB962C8B-B14F-4D97-AF65-F5344CB8AC3E}">
        <p14:creationId xmlns:p14="http://schemas.microsoft.com/office/powerpoint/2010/main" val="1723944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F9E933C0-CF98-43D6-9A1E-7A94BDBF35C4}"/>
              </a:ext>
            </a:extLst>
          </p:cNvPr>
          <p:cNvSpPr txBox="1"/>
          <p:nvPr/>
        </p:nvSpPr>
        <p:spPr>
          <a:xfrm>
            <a:off x="3774558" y="2541181"/>
            <a:ext cx="5699051" cy="707886"/>
          </a:xfrm>
          <a:prstGeom prst="rect">
            <a:avLst/>
          </a:prstGeom>
          <a:noFill/>
        </p:spPr>
        <p:txBody>
          <a:bodyPr wrap="square" rtlCol="0">
            <a:spAutoFit/>
          </a:bodyPr>
          <a:lstStyle/>
          <a:p>
            <a:pPr algn="ctr"/>
            <a:r>
              <a:rPr lang="fr-FR" sz="4000" b="1" dirty="0">
                <a:solidFill>
                  <a:srgbClr val="002060"/>
                </a:solidFill>
              </a:rPr>
              <a:t>Merci de nous avoir lu.</a:t>
            </a:r>
          </a:p>
        </p:txBody>
      </p:sp>
    </p:spTree>
    <p:extLst>
      <p:ext uri="{BB962C8B-B14F-4D97-AF65-F5344CB8AC3E}">
        <p14:creationId xmlns:p14="http://schemas.microsoft.com/office/powerpoint/2010/main" val="318853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itre 1">
            <a:extLst>
              <a:ext uri="{FF2B5EF4-FFF2-40B4-BE49-F238E27FC236}">
                <a16:creationId xmlns:a16="http://schemas.microsoft.com/office/drawing/2014/main" id="{AB807119-7BCC-4808-AAD2-03C6BF864759}"/>
              </a:ext>
            </a:extLst>
          </p:cNvPr>
          <p:cNvSpPr txBox="1">
            <a:spLocks/>
          </p:cNvSpPr>
          <p:nvPr/>
        </p:nvSpPr>
        <p:spPr>
          <a:xfrm>
            <a:off x="457200" y="267494"/>
            <a:ext cx="8229600" cy="1289298"/>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5400" kern="1200">
                <a:solidFill>
                  <a:schemeClr val="tx2"/>
                </a:solidFill>
                <a:latin typeface="+mj-lt"/>
                <a:ea typeface="+mj-ea"/>
                <a:cs typeface="+mj-cs"/>
              </a:defRPr>
            </a:lvl1pPr>
          </a:lstStyle>
          <a:p>
            <a:r>
              <a:rPr lang="fr-FR"/>
              <a:t>Caractéristique de la démence</a:t>
            </a:r>
            <a:endParaRPr lang="fr-FR" dirty="0"/>
          </a:p>
        </p:txBody>
      </p:sp>
      <p:sp>
        <p:nvSpPr>
          <p:cNvPr id="47" name="Espace réservé du contenu 2">
            <a:extLst>
              <a:ext uri="{FF2B5EF4-FFF2-40B4-BE49-F238E27FC236}">
                <a16:creationId xmlns:a16="http://schemas.microsoft.com/office/drawing/2014/main" id="{9053E54D-7370-404C-A257-B6FDFEEF4EF2}"/>
              </a:ext>
            </a:extLst>
          </p:cNvPr>
          <p:cNvSpPr txBox="1">
            <a:spLocks/>
          </p:cNvSpPr>
          <p:nvPr/>
        </p:nvSpPr>
        <p:spPr>
          <a:xfrm>
            <a:off x="457200" y="1556792"/>
            <a:ext cx="8229600" cy="48980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tx2">
                  <a:lumMod val="75000"/>
                  <a:lumOff val="25000"/>
                </a:schemeClr>
              </a:buClr>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400" b="1" dirty="0"/>
              <a:t>une détérioration progressive des fonctions cognitives </a:t>
            </a:r>
            <a:r>
              <a:rPr lang="fr-FR" sz="1400" dirty="0"/>
              <a:t>:</a:t>
            </a:r>
          </a:p>
          <a:p>
            <a:pPr lvl="1" algn="l"/>
            <a:r>
              <a:rPr lang="fr-FR" sz="1400" dirty="0"/>
              <a:t>– dont la mémoire,</a:t>
            </a:r>
          </a:p>
          <a:p>
            <a:pPr lvl="1" algn="l"/>
            <a:r>
              <a:rPr lang="fr-FR" sz="1400" dirty="0"/>
              <a:t>– le langage, </a:t>
            </a:r>
          </a:p>
          <a:p>
            <a:pPr lvl="1" algn="l"/>
            <a:r>
              <a:rPr lang="fr-FR" sz="1400" dirty="0"/>
              <a:t>– capacité de s’orienter dans l’espace, dans son quartier  dans le temps</a:t>
            </a:r>
          </a:p>
          <a:p>
            <a:pPr lvl="1" algn="l"/>
            <a:r>
              <a:rPr lang="fr-FR" sz="1400" dirty="0"/>
              <a:t>– capacité à planifier une action à anticiper</a:t>
            </a:r>
          </a:p>
          <a:p>
            <a:pPr lvl="1" algn="l"/>
            <a:r>
              <a:rPr lang="fr-FR" sz="1400" dirty="0"/>
              <a:t>– capacité a se comporter correctement en société.  </a:t>
            </a:r>
          </a:p>
          <a:p>
            <a:pPr lvl="1" algn="l"/>
            <a:r>
              <a:rPr lang="fr-FR" sz="1400" dirty="0"/>
              <a:t>– la conscience de soi et de son environnement, </a:t>
            </a:r>
          </a:p>
          <a:p>
            <a:pPr lvl="1" algn="l"/>
            <a:r>
              <a:rPr lang="fr-FR" sz="1400" dirty="0"/>
              <a:t>– capacités a faire correctement des gestes courant </a:t>
            </a:r>
          </a:p>
          <a:p>
            <a:pPr lvl="1" algn="l"/>
            <a:r>
              <a:rPr lang="fr-FR" sz="1400" dirty="0"/>
              <a:t>– capacités à reconnaître les personnes et les objets</a:t>
            </a:r>
          </a:p>
          <a:p>
            <a:pPr algn="l"/>
            <a:r>
              <a:rPr lang="fr-FR" sz="1400" b="1" dirty="0"/>
              <a:t>avec un retentissement significatif sur l’autonomie:</a:t>
            </a:r>
          </a:p>
          <a:p>
            <a:pPr lvl="1" algn="l"/>
            <a:r>
              <a:rPr lang="fr-FR" sz="1400" dirty="0"/>
              <a:t>– l'utilisation des moyens de transport, la conduite automobile</a:t>
            </a:r>
          </a:p>
          <a:p>
            <a:pPr lvl="1" algn="l"/>
            <a:r>
              <a:rPr lang="fr-FR" sz="1400" dirty="0"/>
              <a:t>– la prise de médicaments,</a:t>
            </a:r>
          </a:p>
          <a:p>
            <a:pPr lvl="1" algn="l"/>
            <a:r>
              <a:rPr lang="fr-FR" sz="1400" dirty="0"/>
              <a:t>– la gestion du budget,</a:t>
            </a:r>
          </a:p>
          <a:p>
            <a:pPr lvl="1" algn="l"/>
            <a:r>
              <a:rPr lang="fr-FR" sz="1400" dirty="0"/>
              <a:t>– L’utilisation des moyens de paiement,</a:t>
            </a:r>
          </a:p>
          <a:p>
            <a:pPr lvl="1" algn="l"/>
            <a:r>
              <a:rPr lang="fr-FR" sz="1400" dirty="0"/>
              <a:t>– l'utilisation du téléphone,</a:t>
            </a:r>
          </a:p>
          <a:p>
            <a:pPr lvl="1" algn="l"/>
            <a:r>
              <a:rPr lang="fr-FR" sz="1400" dirty="0"/>
              <a:t>– La gestion des courses,</a:t>
            </a:r>
          </a:p>
          <a:p>
            <a:pPr lvl="1" algn="l"/>
            <a:r>
              <a:rPr lang="fr-FR" sz="1400" dirty="0"/>
              <a:t>– La préparation des repas,</a:t>
            </a:r>
          </a:p>
        </p:txBody>
      </p:sp>
    </p:spTree>
    <p:extLst>
      <p:ext uri="{BB962C8B-B14F-4D97-AF65-F5344CB8AC3E}">
        <p14:creationId xmlns:p14="http://schemas.microsoft.com/office/powerpoint/2010/main" val="416733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itre 1">
            <a:extLst>
              <a:ext uri="{FF2B5EF4-FFF2-40B4-BE49-F238E27FC236}">
                <a16:creationId xmlns:a16="http://schemas.microsoft.com/office/drawing/2014/main" id="{2A97FCBD-E36D-405B-83ED-BA7CC66D39A3}"/>
              </a:ext>
            </a:extLst>
          </p:cNvPr>
          <p:cNvSpPr txBox="1">
            <a:spLocks/>
          </p:cNvSpPr>
          <p:nvPr/>
        </p:nvSpPr>
        <p:spPr>
          <a:xfrm>
            <a:off x="457200" y="267494"/>
            <a:ext cx="8229600" cy="13990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chemeClr val="tx2"/>
                </a:solidFill>
                <a:latin typeface="+mj-lt"/>
                <a:ea typeface="+mj-ea"/>
                <a:cs typeface="+mj-cs"/>
              </a:defRPr>
            </a:lvl1pPr>
          </a:lstStyle>
          <a:p>
            <a:r>
              <a:rPr lang="fr-FR"/>
              <a:t>Les traitements</a:t>
            </a:r>
            <a:endParaRPr lang="fr-FR" dirty="0"/>
          </a:p>
        </p:txBody>
      </p:sp>
      <p:sp>
        <p:nvSpPr>
          <p:cNvPr id="47" name="Espace réservé du contenu 2">
            <a:extLst>
              <a:ext uri="{FF2B5EF4-FFF2-40B4-BE49-F238E27FC236}">
                <a16:creationId xmlns:a16="http://schemas.microsoft.com/office/drawing/2014/main" id="{43E80389-23BD-462A-AFE4-8608C6E3C021}"/>
              </a:ext>
            </a:extLst>
          </p:cNvPr>
          <p:cNvSpPr txBox="1">
            <a:spLocks/>
          </p:cNvSpPr>
          <p:nvPr/>
        </p:nvSpPr>
        <p:spPr>
          <a:xfrm>
            <a:off x="457200" y="1882808"/>
            <a:ext cx="8229600" cy="4572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tx2">
                  <a:lumMod val="75000"/>
                  <a:lumOff val="25000"/>
                </a:schemeClr>
              </a:buClr>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Clr>
                <a:schemeClr val="tx2">
                  <a:lumMod val="75000"/>
                  <a:lumOff val="25000"/>
                </a:schemeClr>
              </a:buClr>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a:t>Les traitements médicamenteux</a:t>
            </a:r>
          </a:p>
          <a:p>
            <a:pPr marL="64008"/>
            <a:endParaRPr lang="fr-FR" dirty="0"/>
          </a:p>
        </p:txBody>
      </p:sp>
      <p:sp>
        <p:nvSpPr>
          <p:cNvPr id="48" name="Espace réservé du contenu 5">
            <a:extLst>
              <a:ext uri="{FF2B5EF4-FFF2-40B4-BE49-F238E27FC236}">
                <a16:creationId xmlns:a16="http://schemas.microsoft.com/office/drawing/2014/main" id="{1E760580-1F6A-419E-B7DE-E65ED161333C}"/>
              </a:ext>
            </a:extLst>
          </p:cNvPr>
          <p:cNvSpPr txBox="1">
            <a:spLocks/>
          </p:cNvSpPr>
          <p:nvPr/>
        </p:nvSpPr>
        <p:spPr>
          <a:xfrm>
            <a:off x="413911" y="2516573"/>
            <a:ext cx="5094193" cy="2640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Les aides à domicile (APA)</a:t>
            </a:r>
          </a:p>
          <a:p>
            <a:r>
              <a:rPr lang="fr-FR"/>
              <a:t>L’orthophonie</a:t>
            </a:r>
          </a:p>
          <a:p>
            <a:r>
              <a:rPr lang="fr-FR"/>
              <a:t>kinésithérapie</a:t>
            </a:r>
          </a:p>
          <a:p>
            <a:endParaRPr lang="fr-FR" dirty="0"/>
          </a:p>
        </p:txBody>
      </p:sp>
      <p:pic>
        <p:nvPicPr>
          <p:cNvPr id="49" name="Picture 2">
            <a:extLst>
              <a:ext uri="{FF2B5EF4-FFF2-40B4-BE49-F238E27FC236}">
                <a16:creationId xmlns:a16="http://schemas.microsoft.com/office/drawing/2014/main" id="{A97969FC-DA23-4A2A-857A-63875D0916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210819"/>
            <a:ext cx="3527614" cy="264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75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8">
                                            <p:txEl>
                                              <p:pRg st="1" end="1"/>
                                            </p:txEl>
                                          </p:spTgt>
                                        </p:tgtEl>
                                        <p:attrNameLst>
                                          <p:attrName>style.visibility</p:attrName>
                                        </p:attrNameLst>
                                      </p:cBhvr>
                                      <p:to>
                                        <p:strVal val="visible"/>
                                      </p:to>
                                    </p:set>
                                    <p:animEffect transition="in" filter="fade">
                                      <p:cBhvr>
                                        <p:cTn id="16" dur="500"/>
                                        <p:tgtEl>
                                          <p:spTgt spid="4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8">
                                            <p:txEl>
                                              <p:pRg st="2" end="2"/>
                                            </p:txEl>
                                          </p:spTgt>
                                        </p:tgtEl>
                                        <p:attrNameLst>
                                          <p:attrName>style.visibility</p:attrName>
                                        </p:attrNameLst>
                                      </p:cBhvr>
                                      <p:to>
                                        <p:strVal val="visible"/>
                                      </p:to>
                                    </p:set>
                                    <p:animEffect transition="in" filter="fade">
                                      <p:cBhvr>
                                        <p:cTn id="21" dur="500"/>
                                        <p:tgtEl>
                                          <p:spTgt spid="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80F507B7-CE32-4D80-9416-7441354CC6D4}"/>
              </a:ext>
            </a:extLst>
          </p:cNvPr>
          <p:cNvSpPr txBox="1"/>
          <p:nvPr/>
        </p:nvSpPr>
        <p:spPr>
          <a:xfrm>
            <a:off x="322465" y="413176"/>
            <a:ext cx="8135023" cy="6001643"/>
          </a:xfrm>
          <a:prstGeom prst="rect">
            <a:avLst/>
          </a:prstGeom>
          <a:noFill/>
        </p:spPr>
        <p:txBody>
          <a:bodyPr wrap="square" rtlCol="0">
            <a:spAutoFit/>
          </a:bodyPr>
          <a:lstStyle/>
          <a:p>
            <a:r>
              <a:rPr lang="fr-FR" sz="2400" b="1" dirty="0">
                <a:solidFill>
                  <a:srgbClr val="002060"/>
                </a:solidFill>
              </a:rPr>
              <a:t>Signes cliniques</a:t>
            </a:r>
          </a:p>
          <a:p>
            <a:endParaRPr lang="fr-FR" sz="2400" dirty="0"/>
          </a:p>
          <a:p>
            <a:r>
              <a:rPr lang="fr-FR" sz="2400" dirty="0"/>
              <a:t>Agitation :50-60%</a:t>
            </a:r>
          </a:p>
          <a:p>
            <a:r>
              <a:rPr lang="fr-FR" sz="2400" dirty="0"/>
              <a:t>Comportement répétitif: 50- 70%</a:t>
            </a:r>
          </a:p>
          <a:p>
            <a:r>
              <a:rPr lang="fr-FR" sz="2400" dirty="0"/>
              <a:t>Anxiété (début de la maladie):40-60%</a:t>
            </a:r>
          </a:p>
          <a:p>
            <a:r>
              <a:rPr lang="fr-FR" sz="2400" dirty="0"/>
              <a:t>Dépression: 30-60%</a:t>
            </a:r>
          </a:p>
          <a:p>
            <a:r>
              <a:rPr lang="fr-FR" sz="2400" dirty="0"/>
              <a:t>Idées délirantes:(stade avancé de la maladie) 20-40%</a:t>
            </a:r>
          </a:p>
          <a:p>
            <a:r>
              <a:rPr lang="fr-FR" sz="2400" dirty="0"/>
              <a:t>Hallucinations:(stade avancé de la maladie) 10-30%</a:t>
            </a:r>
          </a:p>
          <a:p>
            <a:r>
              <a:rPr lang="fr-FR" sz="2400" dirty="0"/>
              <a:t>Euphorie:10-30%</a:t>
            </a:r>
          </a:p>
          <a:p>
            <a:r>
              <a:rPr lang="fr-FR" sz="2400" dirty="0"/>
              <a:t>Troubles du sommeil et appétit: 30% chacun</a:t>
            </a:r>
          </a:p>
          <a:p>
            <a:r>
              <a:rPr lang="fr-FR" sz="2400" dirty="0"/>
              <a:t>Modifications du comportement sexuel: 66%</a:t>
            </a:r>
          </a:p>
          <a:p>
            <a:r>
              <a:rPr lang="fr-FR" sz="2400" dirty="0"/>
              <a:t>Fatigue: 71%</a:t>
            </a:r>
          </a:p>
          <a:p>
            <a:r>
              <a:rPr lang="fr-FR" sz="2400" dirty="0"/>
              <a:t>Violence: (le plus souvent verbale) 70%</a:t>
            </a:r>
          </a:p>
          <a:p>
            <a:r>
              <a:rPr lang="fr-FR" sz="2400" dirty="0"/>
              <a:t>Refus de rester seul: 45%</a:t>
            </a:r>
          </a:p>
          <a:p>
            <a:r>
              <a:rPr lang="fr-FR" sz="2400" dirty="0"/>
              <a:t>Refus de voir des gens: 31%</a:t>
            </a:r>
          </a:p>
          <a:p>
            <a:endParaRPr lang="fr-FR" sz="2400" dirty="0"/>
          </a:p>
        </p:txBody>
      </p:sp>
    </p:spTree>
    <p:extLst>
      <p:ext uri="{BB962C8B-B14F-4D97-AF65-F5344CB8AC3E}">
        <p14:creationId xmlns:p14="http://schemas.microsoft.com/office/powerpoint/2010/main" val="231173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ZoneTexte 1">
            <a:extLst>
              <a:ext uri="{FF2B5EF4-FFF2-40B4-BE49-F238E27FC236}">
                <a16:creationId xmlns:a16="http://schemas.microsoft.com/office/drawing/2014/main" id="{36DD0DB8-FCDB-4536-B911-9C659BADB9C9}"/>
              </a:ext>
            </a:extLst>
          </p:cNvPr>
          <p:cNvSpPr txBox="1">
            <a:spLocks noChangeArrowheads="1"/>
          </p:cNvSpPr>
          <p:nvPr/>
        </p:nvSpPr>
        <p:spPr bwMode="auto">
          <a:xfrm>
            <a:off x="492369" y="278927"/>
            <a:ext cx="678973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nSpc>
                <a:spcPct val="100000"/>
              </a:lnSpc>
              <a:spcBef>
                <a:spcPct val="0"/>
              </a:spcBef>
              <a:buSzTx/>
              <a:buFontTx/>
              <a:buNone/>
            </a:pPr>
            <a:r>
              <a:rPr lang="fr-FR" altLang="fr-FR" sz="4000" b="1" dirty="0">
                <a:solidFill>
                  <a:srgbClr val="FF0000"/>
                </a:solidFill>
              </a:rPr>
              <a:t>Mesures de protection</a:t>
            </a:r>
          </a:p>
          <a:p>
            <a:pPr>
              <a:lnSpc>
                <a:spcPct val="100000"/>
              </a:lnSpc>
              <a:spcBef>
                <a:spcPct val="0"/>
              </a:spcBef>
              <a:buSzTx/>
              <a:buFontTx/>
              <a:buNone/>
            </a:pPr>
            <a:endParaRPr lang="fr-FR" altLang="fr-FR" sz="4000" dirty="0">
              <a:solidFill>
                <a:srgbClr val="FF0000"/>
              </a:solidFill>
            </a:endParaRPr>
          </a:p>
          <a:p>
            <a:pPr>
              <a:lnSpc>
                <a:spcPct val="100000"/>
              </a:lnSpc>
              <a:spcBef>
                <a:spcPct val="0"/>
              </a:spcBef>
              <a:buSzTx/>
              <a:buFontTx/>
              <a:buNone/>
            </a:pPr>
            <a:r>
              <a:rPr lang="fr-FR" altLang="fr-FR" sz="2400" dirty="0">
                <a:solidFill>
                  <a:schemeClr val="tx1"/>
                </a:solidFill>
              </a:rPr>
              <a:t>Sauvegarde de justice</a:t>
            </a:r>
          </a:p>
          <a:p>
            <a:pPr>
              <a:lnSpc>
                <a:spcPct val="100000"/>
              </a:lnSpc>
              <a:spcBef>
                <a:spcPct val="0"/>
              </a:spcBef>
              <a:buSzTx/>
              <a:buFontTx/>
              <a:buNone/>
            </a:pPr>
            <a:r>
              <a:rPr lang="fr-FR" altLang="fr-FR" sz="2400" dirty="0">
                <a:solidFill>
                  <a:schemeClr val="tx1"/>
                </a:solidFill>
              </a:rPr>
              <a:t>Tutelle</a:t>
            </a:r>
          </a:p>
          <a:p>
            <a:pPr>
              <a:lnSpc>
                <a:spcPct val="100000"/>
              </a:lnSpc>
              <a:spcBef>
                <a:spcPct val="0"/>
              </a:spcBef>
              <a:buSzTx/>
              <a:buFontTx/>
              <a:buNone/>
            </a:pPr>
            <a:r>
              <a:rPr lang="fr-FR" altLang="fr-FR" sz="2400" dirty="0">
                <a:solidFill>
                  <a:schemeClr val="tx1"/>
                </a:solidFill>
              </a:rPr>
              <a:t>curatelle</a:t>
            </a:r>
          </a:p>
          <a:p>
            <a:pPr>
              <a:lnSpc>
                <a:spcPct val="100000"/>
              </a:lnSpc>
              <a:spcBef>
                <a:spcPct val="0"/>
              </a:spcBef>
              <a:buSzTx/>
              <a:buFontTx/>
              <a:buNone/>
            </a:pPr>
            <a:endParaRPr lang="fr-FR" altLang="fr-FR" sz="2400" dirty="0">
              <a:solidFill>
                <a:srgbClr val="FF0000"/>
              </a:solidFill>
            </a:endParaRPr>
          </a:p>
        </p:txBody>
      </p:sp>
      <p:pic>
        <p:nvPicPr>
          <p:cNvPr id="3" name="Image 2">
            <a:extLst>
              <a:ext uri="{FF2B5EF4-FFF2-40B4-BE49-F238E27FC236}">
                <a16:creationId xmlns:a16="http://schemas.microsoft.com/office/drawing/2014/main" id="{3F948382-C506-4941-A144-C5B678D67E04}"/>
              </a:ext>
            </a:extLst>
          </p:cNvPr>
          <p:cNvPicPr>
            <a:picLocks noChangeAspect="1"/>
          </p:cNvPicPr>
          <p:nvPr/>
        </p:nvPicPr>
        <p:blipFill>
          <a:blip r:embed="rId3"/>
          <a:stretch>
            <a:fillRect/>
          </a:stretch>
        </p:blipFill>
        <p:spPr>
          <a:xfrm>
            <a:off x="6784519" y="57350"/>
            <a:ext cx="4379950" cy="6117744"/>
          </a:xfrm>
          <a:prstGeom prst="rect">
            <a:avLst/>
          </a:prstGeom>
        </p:spPr>
      </p:pic>
      <p:sp>
        <p:nvSpPr>
          <p:cNvPr id="5" name="ZoneTexte 4">
            <a:extLst>
              <a:ext uri="{FF2B5EF4-FFF2-40B4-BE49-F238E27FC236}">
                <a16:creationId xmlns:a16="http://schemas.microsoft.com/office/drawing/2014/main" id="{7881AEA3-B842-4976-8465-BCFA60682243}"/>
              </a:ext>
            </a:extLst>
          </p:cNvPr>
          <p:cNvSpPr txBox="1"/>
          <p:nvPr/>
        </p:nvSpPr>
        <p:spPr>
          <a:xfrm>
            <a:off x="6609930" y="6240190"/>
            <a:ext cx="5181229" cy="400110"/>
          </a:xfrm>
          <a:prstGeom prst="rect">
            <a:avLst/>
          </a:prstGeom>
          <a:noFill/>
        </p:spPr>
        <p:txBody>
          <a:bodyPr wrap="square" rtlCol="0">
            <a:spAutoFit/>
          </a:bodyPr>
          <a:lstStyle/>
          <a:p>
            <a:pPr algn="ctr"/>
            <a:r>
              <a:rPr lang="fr-FR" sz="2000" b="1" dirty="0">
                <a:solidFill>
                  <a:srgbClr val="002060"/>
                </a:solidFill>
              </a:rPr>
              <a:t>Conditions d’admission</a:t>
            </a:r>
          </a:p>
        </p:txBody>
      </p:sp>
      <p:sp>
        <p:nvSpPr>
          <p:cNvPr id="47" name="ZoneTexte 46">
            <a:extLst>
              <a:ext uri="{FF2B5EF4-FFF2-40B4-BE49-F238E27FC236}">
                <a16:creationId xmlns:a16="http://schemas.microsoft.com/office/drawing/2014/main" id="{4A43F7D2-1551-40FE-B6C2-2967D3DDF3AC}"/>
              </a:ext>
            </a:extLst>
          </p:cNvPr>
          <p:cNvSpPr txBox="1"/>
          <p:nvPr/>
        </p:nvSpPr>
        <p:spPr>
          <a:xfrm>
            <a:off x="504140" y="4845075"/>
            <a:ext cx="5152381" cy="731440"/>
          </a:xfrm>
          <a:prstGeom prst="rect">
            <a:avLst/>
          </a:prstGeom>
          <a:noFill/>
        </p:spPr>
        <p:txBody>
          <a:bodyPr wrap="square">
            <a:spAutoFit/>
          </a:bodyPr>
          <a:lstStyle/>
          <a:p>
            <a:r>
              <a:rPr lang="fr-FR" altLang="fr-FR" sz="4000" b="1" dirty="0">
                <a:solidFill>
                  <a:srgbClr val="FF0000"/>
                </a:solidFill>
              </a:rPr>
              <a:t>Conditions d’admission</a:t>
            </a:r>
            <a:endParaRPr lang="fr-FR" sz="4000" b="1" dirty="0"/>
          </a:p>
        </p:txBody>
      </p:sp>
    </p:spTree>
    <p:extLst>
      <p:ext uri="{BB962C8B-B14F-4D97-AF65-F5344CB8AC3E}">
        <p14:creationId xmlns:p14="http://schemas.microsoft.com/office/powerpoint/2010/main" val="2110713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ZoneTexte 47">
            <a:extLst>
              <a:ext uri="{FF2B5EF4-FFF2-40B4-BE49-F238E27FC236}">
                <a16:creationId xmlns:a16="http://schemas.microsoft.com/office/drawing/2014/main" id="{BCC38480-F1CC-4FEB-B142-727B3CB3C726}"/>
              </a:ext>
            </a:extLst>
          </p:cNvPr>
          <p:cNvSpPr txBox="1"/>
          <p:nvPr/>
        </p:nvSpPr>
        <p:spPr>
          <a:xfrm>
            <a:off x="495418" y="475077"/>
            <a:ext cx="11131163" cy="3970318"/>
          </a:xfrm>
          <a:prstGeom prst="rect">
            <a:avLst/>
          </a:prstGeom>
          <a:noFill/>
        </p:spPr>
        <p:txBody>
          <a:bodyPr wrap="square">
            <a:spAutoFit/>
          </a:bodyPr>
          <a:lstStyle/>
          <a:p>
            <a:r>
              <a:rPr lang="fr-FR" sz="2800" b="1" dirty="0">
                <a:solidFill>
                  <a:srgbClr val="002060"/>
                </a:solidFill>
              </a:rPr>
              <a:t>Principes Montessori adaptés à la personne âgée</a:t>
            </a:r>
          </a:p>
          <a:p>
            <a:endParaRPr lang="fr-FR" sz="2800" dirty="0"/>
          </a:p>
          <a:p>
            <a:r>
              <a:rPr lang="fr-FR" sz="2800" dirty="0"/>
              <a:t>=&gt; La méthode Montessori, adaptée à la personne âgée par le Pr Camp</a:t>
            </a:r>
          </a:p>
          <a:p>
            <a:r>
              <a:rPr lang="fr-FR" sz="2800" dirty="0"/>
              <a:t>=&gt; Thérapie non médicamenteuse des troubles cognitifs</a:t>
            </a:r>
          </a:p>
          <a:p>
            <a:r>
              <a:rPr lang="fr-FR" sz="2800" dirty="0"/>
              <a:t>=&gt; Réhabilitation des personnes âgées aux gestes de la vie courante</a:t>
            </a:r>
          </a:p>
          <a:p>
            <a:r>
              <a:rPr lang="fr-FR" sz="2800" dirty="0"/>
              <a:t>=&gt; « Aide moi à faire seul »</a:t>
            </a:r>
          </a:p>
          <a:p>
            <a:r>
              <a:rPr lang="fr-FR" sz="2800" dirty="0"/>
              <a:t>=&gt; Organiser des activités de groupe et personnalisées en fonction des projets de vie individualisés</a:t>
            </a:r>
          </a:p>
          <a:p>
            <a:r>
              <a:rPr lang="fr-FR" sz="2800" dirty="0"/>
              <a:t>=&gt; Apprendre à gérer les comportements inappropriés</a:t>
            </a:r>
          </a:p>
        </p:txBody>
      </p:sp>
    </p:spTree>
    <p:extLst>
      <p:ext uri="{BB962C8B-B14F-4D97-AF65-F5344CB8AC3E}">
        <p14:creationId xmlns:p14="http://schemas.microsoft.com/office/powerpoint/2010/main" val="1587461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ZoneTexte 45">
            <a:extLst>
              <a:ext uri="{FF2B5EF4-FFF2-40B4-BE49-F238E27FC236}">
                <a16:creationId xmlns:a16="http://schemas.microsoft.com/office/drawing/2014/main" id="{ED26F4C7-99DB-4431-9ED0-B334D96192D6}"/>
              </a:ext>
            </a:extLst>
          </p:cNvPr>
          <p:cNvSpPr txBox="1"/>
          <p:nvPr/>
        </p:nvSpPr>
        <p:spPr>
          <a:xfrm>
            <a:off x="381506" y="727601"/>
            <a:ext cx="11315076" cy="4370427"/>
          </a:xfrm>
          <a:prstGeom prst="rect">
            <a:avLst/>
          </a:prstGeom>
          <a:noFill/>
        </p:spPr>
        <p:txBody>
          <a:bodyPr wrap="square">
            <a:spAutoFit/>
          </a:bodyPr>
          <a:lstStyle/>
          <a:p>
            <a:pPr algn="l"/>
            <a:endParaRPr lang="fr-FR" sz="1200" b="0" i="0" u="none" strike="noStrike" baseline="0" dirty="0">
              <a:solidFill>
                <a:srgbClr val="000000"/>
              </a:solidFill>
              <a:latin typeface="Arial" panose="020B0604020202020204" pitchFamily="34" charset="0"/>
            </a:endParaRPr>
          </a:p>
          <a:p>
            <a:r>
              <a:rPr lang="fr-FR" sz="4600" b="0" i="0" u="none" strike="noStrike" baseline="0" dirty="0">
                <a:solidFill>
                  <a:srgbClr val="002060"/>
                </a:solidFill>
                <a:latin typeface="Arial" panose="020B0604020202020204" pitchFamily="34" charset="0"/>
              </a:rPr>
              <a:t>Formation du personnel </a:t>
            </a:r>
          </a:p>
          <a:p>
            <a:endParaRPr lang="fr-FR" sz="4600" b="0" i="0" u="none" strike="noStrike" baseline="0" dirty="0">
              <a:solidFill>
                <a:srgbClr val="002060"/>
              </a:solidFill>
              <a:latin typeface="Arial" panose="020B0604020202020204" pitchFamily="34" charset="0"/>
            </a:endParaRPr>
          </a:p>
          <a:p>
            <a:r>
              <a:rPr lang="fr-FR" sz="2600" b="0" i="0" u="none" strike="noStrike" baseline="0" dirty="0">
                <a:latin typeface="Wingdings 2" panose="05020102010507070707" pitchFamily="18" charset="2"/>
              </a:rPr>
              <a:t></a:t>
            </a:r>
            <a:r>
              <a:rPr lang="fr-FR" sz="2400" b="0" i="0" u="none" strike="noStrike" baseline="0" dirty="0">
                <a:latin typeface="Arial" panose="020B0604020202020204" pitchFamily="34" charset="0"/>
              </a:rPr>
              <a:t>Projet d’établissement : orientation vers l’accueil des personnes âgées souffrant de troubles cognitifs </a:t>
            </a:r>
          </a:p>
          <a:p>
            <a:r>
              <a:rPr lang="fr-FR" sz="2600" b="0" i="0" u="none" strike="noStrike" baseline="0" dirty="0">
                <a:latin typeface="Wingdings 2" panose="05020102010507070707" pitchFamily="18" charset="2"/>
              </a:rPr>
              <a:t></a:t>
            </a:r>
            <a:r>
              <a:rPr lang="fr-FR" sz="2400" b="0" i="0" u="none" strike="noStrike" baseline="0" dirty="0">
                <a:latin typeface="Arial" panose="020B0604020202020204" pitchFamily="34" charset="0"/>
              </a:rPr>
              <a:t>3 jours de formation en groupes de 10 personnes à la méthode Montessori </a:t>
            </a:r>
          </a:p>
          <a:p>
            <a:r>
              <a:rPr lang="fr-FR" sz="2600" b="0" i="0" u="none" strike="noStrike" baseline="0" dirty="0">
                <a:latin typeface="Wingdings 2" panose="05020102010507070707" pitchFamily="18" charset="2"/>
              </a:rPr>
              <a:t></a:t>
            </a:r>
            <a:r>
              <a:rPr lang="fr-FR" sz="2400" b="0" i="0" u="none" strike="noStrike" baseline="0" dirty="0">
                <a:latin typeface="Arial" panose="020B0604020202020204" pitchFamily="34" charset="0"/>
              </a:rPr>
              <a:t>Exercices pratiques, mises en situation </a:t>
            </a:r>
          </a:p>
          <a:p>
            <a:endParaRPr lang="fr-FR" sz="2400" b="0" i="0" u="none" strike="noStrike" baseline="0" dirty="0">
              <a:latin typeface="Arial" panose="020B0604020202020204" pitchFamily="34" charset="0"/>
            </a:endParaRPr>
          </a:p>
          <a:p>
            <a:r>
              <a:rPr lang="fr-FR" sz="2400" b="0" i="0" u="none" strike="noStrike" baseline="0" dirty="0">
                <a:latin typeface="Wingdings 2" panose="05020102010507070707" pitchFamily="18" charset="2"/>
              </a:rPr>
              <a:t> </a:t>
            </a:r>
            <a:r>
              <a:rPr lang="fr-FR" sz="2400" dirty="0" err="1"/>
              <a:t>Etre</a:t>
            </a:r>
            <a:r>
              <a:rPr lang="fr-FR" sz="2400" dirty="0"/>
              <a:t> capable de repérer, d’évaluer et d’utiliser les capacités préservées.</a:t>
            </a:r>
          </a:p>
          <a:p>
            <a:r>
              <a:rPr lang="fr-FR" sz="2400" b="0" i="0" u="none" strike="noStrike" baseline="0" dirty="0">
                <a:latin typeface="Wingdings 2" panose="05020102010507070707" pitchFamily="18" charset="2"/>
              </a:rPr>
              <a:t> </a:t>
            </a:r>
            <a:r>
              <a:rPr lang="fr-FR" sz="2400" dirty="0"/>
              <a:t>Faire travailler les gestes de la vie quotidienne - Habillage, toilette </a:t>
            </a:r>
            <a:endParaRPr lang="fr-FR" sz="2400" b="0" i="0" u="none" strike="noStrike" baseline="0" dirty="0">
              <a:latin typeface="Arial" panose="020B0604020202020204" pitchFamily="34" charset="0"/>
            </a:endParaRPr>
          </a:p>
        </p:txBody>
      </p:sp>
    </p:spTree>
    <p:extLst>
      <p:ext uri="{BB962C8B-B14F-4D97-AF65-F5344CB8AC3E}">
        <p14:creationId xmlns:p14="http://schemas.microsoft.com/office/powerpoint/2010/main" val="28902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1"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2"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3"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8" name="Rectangle 27">
            <a:extLst>
              <a:ext uri="{FF2B5EF4-FFF2-40B4-BE49-F238E27FC236}">
                <a16:creationId xmlns:a16="http://schemas.microsoft.com/office/drawing/2014/main" id="{6F119189-2717-473A-8F47-F4D3C86AC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4960D1F-6C54-49EB-BE8C-14E3C7557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83" y="0"/>
            <a:ext cx="12218234"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4" name="Picture 1" descr="Chiffres de fumée pastel et de vapeur">
            <a:extLst>
              <a:ext uri="{FF2B5EF4-FFF2-40B4-BE49-F238E27FC236}">
                <a16:creationId xmlns:a16="http://schemas.microsoft.com/office/drawing/2014/main" id="{FAFDBA7A-91CD-4F1E-85EE-666FB1B0F2FA}"/>
              </a:ext>
            </a:extLst>
          </p:cNvPr>
          <p:cNvPicPr>
            <a:picLocks noChangeAspect="1"/>
          </p:cNvPicPr>
          <p:nvPr/>
        </p:nvPicPr>
        <p:blipFill rotWithShape="1">
          <a:blip r:embed="rId2"/>
          <a:srcRect t="24778" r="-1" b="1361"/>
          <a:stretch/>
        </p:blipFill>
        <p:spPr>
          <a:xfrm>
            <a:off x="-6714" y="107486"/>
            <a:ext cx="12211668" cy="6764756"/>
          </a:xfrm>
          <a:custGeom>
            <a:avLst/>
            <a:gdLst/>
            <a:ahLst/>
            <a:cxnLst/>
            <a:rect l="l" t="t" r="r" b="b"/>
            <a:pathLst>
              <a:path w="12153282" h="6764756">
                <a:moveTo>
                  <a:pt x="6521643" y="1286834"/>
                </a:moveTo>
                <a:cubicBezTo>
                  <a:pt x="7802291" y="1286834"/>
                  <a:pt x="8931392" y="1950782"/>
                  <a:pt x="9598126" y="2960631"/>
                </a:cubicBezTo>
                <a:lnTo>
                  <a:pt x="9620623" y="2998525"/>
                </a:lnTo>
                <a:lnTo>
                  <a:pt x="9667747" y="2954699"/>
                </a:lnTo>
                <a:cubicBezTo>
                  <a:pt x="10102182" y="2587833"/>
                  <a:pt x="10659137" y="2367452"/>
                  <a:pt x="11266395" y="2367452"/>
                </a:cubicBezTo>
                <a:cubicBezTo>
                  <a:pt x="11526649" y="2367452"/>
                  <a:pt x="11777663" y="2407929"/>
                  <a:pt x="12013754" y="2483069"/>
                </a:cubicBezTo>
                <a:lnTo>
                  <a:pt x="12153282" y="2535325"/>
                </a:lnTo>
                <a:lnTo>
                  <a:pt x="12153282" y="6764756"/>
                </a:lnTo>
                <a:lnTo>
                  <a:pt x="0" y="6764756"/>
                </a:lnTo>
                <a:lnTo>
                  <a:pt x="0" y="4026062"/>
                </a:lnTo>
                <a:lnTo>
                  <a:pt x="124911" y="3930482"/>
                </a:lnTo>
                <a:cubicBezTo>
                  <a:pt x="526025" y="3653193"/>
                  <a:pt x="1009576" y="3491279"/>
                  <a:pt x="1530082" y="3491279"/>
                </a:cubicBezTo>
                <a:cubicBezTo>
                  <a:pt x="2050588" y="3491279"/>
                  <a:pt x="2534139" y="3653192"/>
                  <a:pt x="2935253" y="3930481"/>
                </a:cubicBezTo>
                <a:lnTo>
                  <a:pt x="2976406" y="3961970"/>
                </a:lnTo>
                <a:lnTo>
                  <a:pt x="2978333" y="3954302"/>
                </a:lnTo>
                <a:cubicBezTo>
                  <a:pt x="3448075" y="2408907"/>
                  <a:pt x="4856802" y="1286834"/>
                  <a:pt x="6521643" y="1286834"/>
                </a:cubicBezTo>
                <a:close/>
                <a:moveTo>
                  <a:pt x="10711808" y="415595"/>
                </a:moveTo>
                <a:cubicBezTo>
                  <a:pt x="11182044" y="415595"/>
                  <a:pt x="11563245" y="805662"/>
                  <a:pt x="11563245" y="1286835"/>
                </a:cubicBezTo>
                <a:cubicBezTo>
                  <a:pt x="11563245" y="1768008"/>
                  <a:pt x="11182044" y="2158075"/>
                  <a:pt x="10711808" y="2158075"/>
                </a:cubicBezTo>
                <a:cubicBezTo>
                  <a:pt x="10241571" y="2158075"/>
                  <a:pt x="9860370" y="1768008"/>
                  <a:pt x="9860370" y="1286835"/>
                </a:cubicBezTo>
                <a:cubicBezTo>
                  <a:pt x="9860370" y="805662"/>
                  <a:pt x="10241571" y="415595"/>
                  <a:pt x="10711808" y="415595"/>
                </a:cubicBezTo>
                <a:close/>
                <a:moveTo>
                  <a:pt x="2596401" y="0"/>
                </a:moveTo>
                <a:cubicBezTo>
                  <a:pt x="3290946" y="0"/>
                  <a:pt x="3853986" y="576136"/>
                  <a:pt x="3853986" y="1286835"/>
                </a:cubicBezTo>
                <a:cubicBezTo>
                  <a:pt x="3853986" y="1997534"/>
                  <a:pt x="3290946" y="2573670"/>
                  <a:pt x="2596401" y="2573670"/>
                </a:cubicBezTo>
                <a:cubicBezTo>
                  <a:pt x="1901855" y="2573670"/>
                  <a:pt x="1338814" y="1997534"/>
                  <a:pt x="1338814" y="1286835"/>
                </a:cubicBezTo>
                <a:cubicBezTo>
                  <a:pt x="1338814" y="576136"/>
                  <a:pt x="1901855" y="0"/>
                  <a:pt x="2596401" y="0"/>
                </a:cubicBezTo>
                <a:close/>
              </a:path>
            </a:pathLst>
          </a:custGeom>
        </p:spPr>
      </p:pic>
      <p:grpSp>
        <p:nvGrpSpPr>
          <p:cNvPr id="32" name="Group 31">
            <a:extLst>
              <a:ext uri="{FF2B5EF4-FFF2-40B4-BE49-F238E27FC236}">
                <a16:creationId xmlns:a16="http://schemas.microsoft.com/office/drawing/2014/main" id="{CE6267C0-9B6E-41C8-8DDE-947FC57B7B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418" y="102935"/>
            <a:ext cx="11559377" cy="3968897"/>
            <a:chOff x="495418" y="102935"/>
            <a:chExt cx="11559377" cy="3968897"/>
          </a:xfrm>
        </p:grpSpPr>
        <p:sp>
          <p:nvSpPr>
            <p:cNvPr id="33" name="Oval 32">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378"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0906" y="102935"/>
              <a:ext cx="703889" cy="703889"/>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920"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418" y="892079"/>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2817" y="8161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6387" y="3271116"/>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1208011"/>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7F6CD7-4C28-4ADD-802B-C77ACB4EC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59367" y="2226165"/>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B463F8C-44E8-4DF5-870F-837B74BB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00364" y="299809"/>
              <a:ext cx="1288244" cy="1241912"/>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7B97B946-2216-400E-AC50-36A093D8C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4476" y="105149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03A4D73-3F61-453C-9E15-DCC1FEF6B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88516" y="299809"/>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FCE83F3-F1BD-4B99-BDBE-C15DFA23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33872" y="610389"/>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2DFFD4E-4FA4-4BB4-BA7F-68D921E98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51462" y="299809"/>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Image 2">
            <a:extLst>
              <a:ext uri="{FF2B5EF4-FFF2-40B4-BE49-F238E27FC236}">
                <a16:creationId xmlns:a16="http://schemas.microsoft.com/office/drawing/2014/main" id="{E265221D-F26F-47CD-912F-8FB1544F5D8B}"/>
              </a:ext>
            </a:extLst>
          </p:cNvPr>
          <p:cNvPicPr>
            <a:picLocks noChangeAspect="1"/>
          </p:cNvPicPr>
          <p:nvPr/>
        </p:nvPicPr>
        <p:blipFill>
          <a:blip r:embed="rId3"/>
          <a:stretch>
            <a:fillRect/>
          </a:stretch>
        </p:blipFill>
        <p:spPr>
          <a:xfrm>
            <a:off x="371489" y="395395"/>
            <a:ext cx="3315172" cy="2429439"/>
          </a:xfrm>
          <a:prstGeom prst="rect">
            <a:avLst/>
          </a:prstGeom>
        </p:spPr>
      </p:pic>
      <p:pic>
        <p:nvPicPr>
          <p:cNvPr id="6" name="Image 5">
            <a:extLst>
              <a:ext uri="{FF2B5EF4-FFF2-40B4-BE49-F238E27FC236}">
                <a16:creationId xmlns:a16="http://schemas.microsoft.com/office/drawing/2014/main" id="{E4304EC4-A6C0-43D4-B6AB-085B6920A1E9}"/>
              </a:ext>
            </a:extLst>
          </p:cNvPr>
          <p:cNvPicPr>
            <a:picLocks noChangeAspect="1"/>
          </p:cNvPicPr>
          <p:nvPr/>
        </p:nvPicPr>
        <p:blipFill>
          <a:blip r:embed="rId4"/>
          <a:stretch>
            <a:fillRect/>
          </a:stretch>
        </p:blipFill>
        <p:spPr>
          <a:xfrm>
            <a:off x="4035571" y="249890"/>
            <a:ext cx="4160816" cy="2992471"/>
          </a:xfrm>
          <a:prstGeom prst="rect">
            <a:avLst/>
          </a:prstGeom>
        </p:spPr>
      </p:pic>
      <p:pic>
        <p:nvPicPr>
          <p:cNvPr id="46" name="Image 45">
            <a:extLst>
              <a:ext uri="{FF2B5EF4-FFF2-40B4-BE49-F238E27FC236}">
                <a16:creationId xmlns:a16="http://schemas.microsoft.com/office/drawing/2014/main" id="{736ACFF0-0425-490E-A014-93C8CBDB8BD8}"/>
              </a:ext>
            </a:extLst>
          </p:cNvPr>
          <p:cNvPicPr>
            <a:picLocks noChangeAspect="1"/>
          </p:cNvPicPr>
          <p:nvPr/>
        </p:nvPicPr>
        <p:blipFill>
          <a:blip r:embed="rId5"/>
          <a:stretch>
            <a:fillRect/>
          </a:stretch>
        </p:blipFill>
        <p:spPr>
          <a:xfrm>
            <a:off x="8743470" y="249890"/>
            <a:ext cx="2895413" cy="3258854"/>
          </a:xfrm>
          <a:prstGeom prst="rect">
            <a:avLst/>
          </a:prstGeom>
        </p:spPr>
      </p:pic>
    </p:spTree>
    <p:extLst>
      <p:ext uri="{BB962C8B-B14F-4D97-AF65-F5344CB8AC3E}">
        <p14:creationId xmlns:p14="http://schemas.microsoft.com/office/powerpoint/2010/main" val="4235127976"/>
      </p:ext>
    </p:extLst>
  </p:cSld>
  <p:clrMapOvr>
    <a:masterClrMapping/>
  </p:clrMapOvr>
</p:sld>
</file>

<file path=ppt/theme/theme1.xml><?xml version="1.0" encoding="utf-8"?>
<a:theme xmlns:a="http://schemas.openxmlformats.org/drawingml/2006/main" name="ConfettiVTI">
  <a:themeElements>
    <a:clrScheme name="AnalogousFromLightSeedRightStep">
      <a:dk1>
        <a:srgbClr val="000000"/>
      </a:dk1>
      <a:lt1>
        <a:srgbClr val="FFFFFF"/>
      </a:lt1>
      <a:dk2>
        <a:srgbClr val="413324"/>
      </a:dk2>
      <a:lt2>
        <a:srgbClr val="E2E7E8"/>
      </a:lt2>
      <a:accent1>
        <a:srgbClr val="D78E85"/>
      </a:accent1>
      <a:accent2>
        <a:srgbClr val="CC9A61"/>
      </a:accent2>
      <a:accent3>
        <a:srgbClr val="AAA669"/>
      </a:accent3>
      <a:accent4>
        <a:srgbClr val="8EAD59"/>
      </a:accent4>
      <a:accent5>
        <a:srgbClr val="7AB16B"/>
      </a:accent5>
      <a:accent6>
        <a:srgbClr val="5DB56E"/>
      </a:accent6>
      <a:hlink>
        <a:srgbClr val="598C93"/>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docProps/app.xml><?xml version="1.0" encoding="utf-8"?>
<Properties xmlns="http://schemas.openxmlformats.org/officeDocument/2006/extended-properties" xmlns:vt="http://schemas.openxmlformats.org/officeDocument/2006/docPropsVTypes">
  <TotalTime>107</TotalTime>
  <Words>1847</Words>
  <Application>Microsoft Office PowerPoint</Application>
  <PresentationFormat>Grand écran</PresentationFormat>
  <Paragraphs>180</Paragraphs>
  <Slides>26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Calibri</vt:lpstr>
      <vt:lpstr>Gill Sans Nova</vt:lpstr>
      <vt:lpstr>Wingdings 2</vt:lpstr>
      <vt:lpstr>ConfettiVTI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LISAN</dc:creator>
  <cp:lastModifiedBy>Benjamin LISAN</cp:lastModifiedBy>
  <cp:revision>44</cp:revision>
  <dcterms:created xsi:type="dcterms:W3CDTF">2021-03-29T20:35:04Z</dcterms:created>
  <dcterms:modified xsi:type="dcterms:W3CDTF">2021-03-31T20:13:16Z</dcterms:modified>
</cp:coreProperties>
</file>