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57" r:id="rId3"/>
    <p:sldId id="363" r:id="rId4"/>
    <p:sldId id="364" r:id="rId5"/>
    <p:sldId id="384" r:id="rId6"/>
    <p:sldId id="258" r:id="rId7"/>
    <p:sldId id="369" r:id="rId8"/>
    <p:sldId id="353" r:id="rId9"/>
    <p:sldId id="388" r:id="rId10"/>
    <p:sldId id="265" r:id="rId11"/>
    <p:sldId id="266" r:id="rId12"/>
    <p:sldId id="278" r:id="rId13"/>
    <p:sldId id="286" r:id="rId14"/>
    <p:sldId id="357" r:id="rId15"/>
    <p:sldId id="273" r:id="rId16"/>
    <p:sldId id="296" r:id="rId17"/>
    <p:sldId id="306" r:id="rId18"/>
    <p:sldId id="307" r:id="rId19"/>
    <p:sldId id="276" r:id="rId20"/>
    <p:sldId id="287" r:id="rId21"/>
    <p:sldId id="288" r:id="rId22"/>
    <p:sldId id="303" r:id="rId23"/>
    <p:sldId id="275" r:id="rId24"/>
    <p:sldId id="311" r:id="rId25"/>
    <p:sldId id="304" r:id="rId26"/>
    <p:sldId id="299" r:id="rId27"/>
    <p:sldId id="300" r:id="rId28"/>
    <p:sldId id="301" r:id="rId29"/>
    <p:sldId id="302" r:id="rId30"/>
    <p:sldId id="274" r:id="rId31"/>
    <p:sldId id="290" r:id="rId32"/>
    <p:sldId id="298" r:id="rId33"/>
    <p:sldId id="354" r:id="rId34"/>
    <p:sldId id="376" r:id="rId35"/>
    <p:sldId id="355" r:id="rId36"/>
    <p:sldId id="356" r:id="rId37"/>
    <p:sldId id="382" r:id="rId38"/>
    <p:sldId id="359" r:id="rId39"/>
    <p:sldId id="365" r:id="rId40"/>
    <p:sldId id="366" r:id="rId41"/>
    <p:sldId id="375" r:id="rId42"/>
    <p:sldId id="367" r:id="rId43"/>
    <p:sldId id="379" r:id="rId44"/>
    <p:sldId id="385" r:id="rId45"/>
    <p:sldId id="368" r:id="rId46"/>
    <p:sldId id="259" r:id="rId47"/>
    <p:sldId id="339" r:id="rId48"/>
    <p:sldId id="285" r:id="rId49"/>
    <p:sldId id="352" r:id="rId50"/>
    <p:sldId id="310" r:id="rId51"/>
    <p:sldId id="279" r:id="rId52"/>
    <p:sldId id="280" r:id="rId53"/>
    <p:sldId id="281" r:id="rId54"/>
    <p:sldId id="260" r:id="rId55"/>
    <p:sldId id="261" r:id="rId56"/>
    <p:sldId id="262" r:id="rId57"/>
    <p:sldId id="267" r:id="rId58"/>
    <p:sldId id="346" r:id="rId59"/>
    <p:sldId id="277" r:id="rId60"/>
    <p:sldId id="315" r:id="rId61"/>
    <p:sldId id="323" r:id="rId62"/>
    <p:sldId id="324" r:id="rId63"/>
    <p:sldId id="325" r:id="rId64"/>
    <p:sldId id="326" r:id="rId65"/>
    <p:sldId id="342" r:id="rId66"/>
    <p:sldId id="327" r:id="rId67"/>
    <p:sldId id="328" r:id="rId68"/>
    <p:sldId id="329" r:id="rId69"/>
    <p:sldId id="330" r:id="rId70"/>
    <p:sldId id="331" r:id="rId71"/>
    <p:sldId id="341" r:id="rId72"/>
    <p:sldId id="332" r:id="rId73"/>
    <p:sldId id="333" r:id="rId74"/>
    <p:sldId id="351" r:id="rId75"/>
    <p:sldId id="392" r:id="rId76"/>
    <p:sldId id="360" r:id="rId77"/>
    <p:sldId id="361" r:id="rId78"/>
    <p:sldId id="263" r:id="rId79"/>
    <p:sldId id="268" r:id="rId80"/>
    <p:sldId id="343" r:id="rId81"/>
    <p:sldId id="347" r:id="rId82"/>
    <p:sldId id="370" r:id="rId83"/>
    <p:sldId id="269" r:id="rId84"/>
    <p:sldId id="362" r:id="rId85"/>
    <p:sldId id="264" r:id="rId86"/>
    <p:sldId id="270" r:id="rId87"/>
    <p:sldId id="378" r:id="rId88"/>
    <p:sldId id="344" r:id="rId89"/>
    <p:sldId id="391" r:id="rId90"/>
    <p:sldId id="271" r:id="rId91"/>
    <p:sldId id="309" r:id="rId92"/>
    <p:sldId id="292" r:id="rId93"/>
    <p:sldId id="293" r:id="rId94"/>
    <p:sldId id="294" r:id="rId95"/>
    <p:sldId id="312" r:id="rId96"/>
    <p:sldId id="313" r:id="rId97"/>
    <p:sldId id="289" r:id="rId98"/>
    <p:sldId id="371" r:id="rId99"/>
    <p:sldId id="390" r:id="rId100"/>
    <p:sldId id="380" r:id="rId101"/>
    <p:sldId id="381" r:id="rId102"/>
    <p:sldId id="386" r:id="rId103"/>
    <p:sldId id="387" r:id="rId104"/>
    <p:sldId id="377" r:id="rId105"/>
    <p:sldId id="272" r:id="rId106"/>
    <p:sldId id="291" r:id="rId107"/>
    <p:sldId id="283" r:id="rId108"/>
    <p:sldId id="297" r:id="rId109"/>
    <p:sldId id="308" r:id="rId110"/>
    <p:sldId id="284" r:id="rId111"/>
    <p:sldId id="316" r:id="rId112"/>
    <p:sldId id="317" r:id="rId113"/>
    <p:sldId id="318" r:id="rId114"/>
    <p:sldId id="319" r:id="rId115"/>
    <p:sldId id="320" r:id="rId116"/>
    <p:sldId id="340" r:id="rId117"/>
    <p:sldId id="345" r:id="rId118"/>
    <p:sldId id="321" r:id="rId119"/>
    <p:sldId id="322" r:id="rId120"/>
    <p:sldId id="348" r:id="rId121"/>
    <p:sldId id="349" r:id="rId122"/>
    <p:sldId id="350" r:id="rId123"/>
    <p:sldId id="372" r:id="rId124"/>
    <p:sldId id="374" r:id="rId125"/>
    <p:sldId id="373" r:id="rId126"/>
    <p:sldId id="383" r:id="rId127"/>
    <p:sldId id="389" r:id="rId128"/>
    <p:sldId id="295" r:id="rId129"/>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smtClean="0">
                <a:latin typeface="+mn-lt"/>
              </a:defRPr>
            </a:lvl1pPr>
          </a:lstStyle>
          <a:p>
            <a:pPr>
              <a:defRPr/>
            </a:pPr>
            <a:fld id="{ECBE6A0B-8A1D-4CB2-AEF6-DF38EE110540}" type="datetimeFigureOut">
              <a:rPr lang="fr-FR"/>
              <a:pPr>
                <a:defRPr/>
              </a:pPr>
              <a:t>05/04/2015</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eaLnBrk="1" fontAlgn="auto" hangingPunct="1">
              <a:spcBef>
                <a:spcPts val="0"/>
              </a:spcBef>
              <a:spcAft>
                <a:spcPts val="0"/>
              </a:spcAft>
              <a:defRPr sz="1300" smtClean="0">
                <a:latin typeface="+mn-lt"/>
              </a:defRPr>
            </a:lvl1pPr>
          </a:lstStyle>
          <a:p>
            <a:pPr>
              <a:defRPr/>
            </a:pPr>
            <a:fld id="{3C3D6C7E-7A3D-476A-AEFA-F6FDA6263E59}" type="slidenum">
              <a:rPr lang="fr-FR"/>
              <a:pPr>
                <a:defRPr/>
              </a:pPr>
              <a:t>‹N°›</a:t>
            </a:fld>
            <a:endParaRPr lang="fr-FR"/>
          </a:p>
        </p:txBody>
      </p:sp>
    </p:spTree>
    <p:extLst>
      <p:ext uri="{BB962C8B-B14F-4D97-AF65-F5344CB8AC3E}">
        <p14:creationId xmlns:p14="http://schemas.microsoft.com/office/powerpoint/2010/main" val="18417445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mtClean="0"/>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E945EC-EA90-42D3-B515-B62D7C831283}" type="slidenum">
              <a:rPr lang="fr-FR" altLang="fr-FR"/>
              <a:pPr fontAlgn="base">
                <a:spcBef>
                  <a:spcPct val="0"/>
                </a:spcBef>
                <a:spcAft>
                  <a:spcPct val="0"/>
                </a:spcAft>
              </a:pPr>
              <a:t>27</a:t>
            </a:fld>
            <a:endParaRPr lang="fr-FR" altLang="fr-FR"/>
          </a:p>
        </p:txBody>
      </p:sp>
    </p:spTree>
    <p:extLst>
      <p:ext uri="{BB962C8B-B14F-4D97-AF65-F5344CB8AC3E}">
        <p14:creationId xmlns:p14="http://schemas.microsoft.com/office/powerpoint/2010/main" val="151435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9AEFF85A-F003-45B8-BB70-F428884DB2FF}" type="datetime1">
              <a:rPr lang="fr-FR"/>
              <a:pPr>
                <a:defRPr/>
              </a:pPr>
              <a:t>05/04/2015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A5663E2-C108-48F5-B321-D7E2012CF498}" type="slidenum">
              <a:rPr lang="fr-FR"/>
              <a:pPr>
                <a:defRPr/>
              </a:pPr>
              <a:t>‹N°›</a:t>
            </a:fld>
            <a:endParaRPr lang="fr-FR"/>
          </a:p>
        </p:txBody>
      </p:sp>
    </p:spTree>
    <p:extLst>
      <p:ext uri="{BB962C8B-B14F-4D97-AF65-F5344CB8AC3E}">
        <p14:creationId xmlns:p14="http://schemas.microsoft.com/office/powerpoint/2010/main" val="112332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FDC457B-EB35-4490-917E-12023984535A}" type="datetime1">
              <a:rPr lang="fr-FR"/>
              <a:pPr>
                <a:defRPr/>
              </a:pPr>
              <a:t>05/04/2015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10D222-90B7-4892-8054-D5FC9E6C248F}" type="slidenum">
              <a:rPr lang="fr-FR"/>
              <a:pPr>
                <a:defRPr/>
              </a:pPr>
              <a:t>‹N°›</a:t>
            </a:fld>
            <a:endParaRPr lang="fr-FR"/>
          </a:p>
        </p:txBody>
      </p:sp>
    </p:spTree>
    <p:extLst>
      <p:ext uri="{BB962C8B-B14F-4D97-AF65-F5344CB8AC3E}">
        <p14:creationId xmlns:p14="http://schemas.microsoft.com/office/powerpoint/2010/main" val="42154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641CF58-DCA8-49FF-BE47-29EBC505B258}" type="datetime1">
              <a:rPr lang="fr-FR"/>
              <a:pPr>
                <a:defRPr/>
              </a:pPr>
              <a:t>05/04/2015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A4C67B5-8C42-42BD-9BF2-13AB065A8D65}" type="slidenum">
              <a:rPr lang="fr-FR"/>
              <a:pPr>
                <a:defRPr/>
              </a:pPr>
              <a:t>‹N°›</a:t>
            </a:fld>
            <a:endParaRPr lang="fr-FR"/>
          </a:p>
        </p:txBody>
      </p:sp>
    </p:spTree>
    <p:extLst>
      <p:ext uri="{BB962C8B-B14F-4D97-AF65-F5344CB8AC3E}">
        <p14:creationId xmlns:p14="http://schemas.microsoft.com/office/powerpoint/2010/main" val="67091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C9BCC3A-26EE-4114-A99C-18290043E850}" type="datetime1">
              <a:rPr lang="fr-FR"/>
              <a:pPr>
                <a:defRPr/>
              </a:pPr>
              <a:t>05/04/2015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7439DA2-7ADC-4825-95DB-E882A6AC16F1}" type="slidenum">
              <a:rPr lang="fr-FR"/>
              <a:pPr>
                <a:defRPr/>
              </a:pPr>
              <a:t>‹N°›</a:t>
            </a:fld>
            <a:endParaRPr lang="fr-FR"/>
          </a:p>
        </p:txBody>
      </p:sp>
    </p:spTree>
    <p:extLst>
      <p:ext uri="{BB962C8B-B14F-4D97-AF65-F5344CB8AC3E}">
        <p14:creationId xmlns:p14="http://schemas.microsoft.com/office/powerpoint/2010/main" val="294351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F33E3D4-9093-40C7-BAF7-77C384C33870}" type="datetime1">
              <a:rPr lang="fr-FR"/>
              <a:pPr>
                <a:defRPr/>
              </a:pPr>
              <a:t>05/04/2015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B675808-631D-4EA3-92A7-342A6C31EBC9}" type="slidenum">
              <a:rPr lang="fr-FR"/>
              <a:pPr>
                <a:defRPr/>
              </a:pPr>
              <a:t>‹N°›</a:t>
            </a:fld>
            <a:endParaRPr lang="fr-FR"/>
          </a:p>
        </p:txBody>
      </p:sp>
    </p:spTree>
    <p:extLst>
      <p:ext uri="{BB962C8B-B14F-4D97-AF65-F5344CB8AC3E}">
        <p14:creationId xmlns:p14="http://schemas.microsoft.com/office/powerpoint/2010/main" val="172837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A1D88B6-3425-49C3-871A-035D29AC1ACF}" type="datetime1">
              <a:rPr lang="fr-FR"/>
              <a:pPr>
                <a:defRPr/>
              </a:pPr>
              <a:t>05/04/2015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F1E644-EF1A-452C-A809-CD79D07508C1}" type="slidenum">
              <a:rPr lang="fr-FR"/>
              <a:pPr>
                <a:defRPr/>
              </a:pPr>
              <a:t>‹N°›</a:t>
            </a:fld>
            <a:endParaRPr lang="fr-FR"/>
          </a:p>
        </p:txBody>
      </p:sp>
    </p:spTree>
    <p:extLst>
      <p:ext uri="{BB962C8B-B14F-4D97-AF65-F5344CB8AC3E}">
        <p14:creationId xmlns:p14="http://schemas.microsoft.com/office/powerpoint/2010/main" val="7906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AFE150E-B728-4CFD-AEB7-16D72F8AC7B6}" type="datetime1">
              <a:rPr lang="fr-FR"/>
              <a:pPr>
                <a:defRPr/>
              </a:pPr>
              <a:t>05/04/2015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95124F3-481F-4328-989E-AD81A802AA8B}" type="slidenum">
              <a:rPr lang="fr-FR"/>
              <a:pPr>
                <a:defRPr/>
              </a:pPr>
              <a:t>‹N°›</a:t>
            </a:fld>
            <a:endParaRPr lang="fr-FR"/>
          </a:p>
        </p:txBody>
      </p:sp>
    </p:spTree>
    <p:extLst>
      <p:ext uri="{BB962C8B-B14F-4D97-AF65-F5344CB8AC3E}">
        <p14:creationId xmlns:p14="http://schemas.microsoft.com/office/powerpoint/2010/main" val="252313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FC7A134-8150-4787-9AE2-D786619D9306}" type="datetime1">
              <a:rPr lang="fr-FR"/>
              <a:pPr>
                <a:defRPr/>
              </a:pPr>
              <a:t>05/04/2015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7A27D1B-915B-4E65-8111-7BA8872B8DD8}" type="slidenum">
              <a:rPr lang="fr-FR"/>
              <a:pPr>
                <a:defRPr/>
              </a:pPr>
              <a:t>‹N°›</a:t>
            </a:fld>
            <a:endParaRPr lang="fr-FR"/>
          </a:p>
        </p:txBody>
      </p:sp>
    </p:spTree>
    <p:extLst>
      <p:ext uri="{BB962C8B-B14F-4D97-AF65-F5344CB8AC3E}">
        <p14:creationId xmlns:p14="http://schemas.microsoft.com/office/powerpoint/2010/main" val="128511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9EE23B9-EAE0-4D40-B6A4-AD4A7722B5C3}" type="datetime1">
              <a:rPr lang="fr-FR"/>
              <a:pPr>
                <a:defRPr/>
              </a:pPr>
              <a:t>05/04/2015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4959C6F-5315-4CE3-AF64-4A9B5DB43895}" type="slidenum">
              <a:rPr lang="fr-FR"/>
              <a:pPr>
                <a:defRPr/>
              </a:pPr>
              <a:t>‹N°›</a:t>
            </a:fld>
            <a:endParaRPr lang="fr-FR"/>
          </a:p>
        </p:txBody>
      </p:sp>
    </p:spTree>
    <p:extLst>
      <p:ext uri="{BB962C8B-B14F-4D97-AF65-F5344CB8AC3E}">
        <p14:creationId xmlns:p14="http://schemas.microsoft.com/office/powerpoint/2010/main" val="280080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D689BB9-F5BC-42B5-A73B-98B5143268B4}" type="datetime1">
              <a:rPr lang="fr-FR"/>
              <a:pPr>
                <a:defRPr/>
              </a:pPr>
              <a:t>05/04/2015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1A46D69-376F-4D19-B254-62404C4E8FEE}" type="slidenum">
              <a:rPr lang="fr-FR"/>
              <a:pPr>
                <a:defRPr/>
              </a:pPr>
              <a:t>‹N°›</a:t>
            </a:fld>
            <a:endParaRPr lang="fr-FR"/>
          </a:p>
        </p:txBody>
      </p:sp>
    </p:spTree>
    <p:extLst>
      <p:ext uri="{BB962C8B-B14F-4D97-AF65-F5344CB8AC3E}">
        <p14:creationId xmlns:p14="http://schemas.microsoft.com/office/powerpoint/2010/main" val="397538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4B7F476-8235-401A-9E48-C29D16B83FC9}" type="datetime1">
              <a:rPr lang="fr-FR"/>
              <a:pPr>
                <a:defRPr/>
              </a:pPr>
              <a:t>05/04/2015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4A94DE7-598E-48C8-A81E-D4F35CA8DB0B}" type="slidenum">
              <a:rPr lang="fr-FR"/>
              <a:pPr>
                <a:defRPr/>
              </a:pPr>
              <a:t>‹N°›</a:t>
            </a:fld>
            <a:endParaRPr lang="fr-FR"/>
          </a:p>
        </p:txBody>
      </p:sp>
    </p:spTree>
    <p:extLst>
      <p:ext uri="{BB962C8B-B14F-4D97-AF65-F5344CB8AC3E}">
        <p14:creationId xmlns:p14="http://schemas.microsoft.com/office/powerpoint/2010/main" val="380715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6CA1571-6923-4E2A-A7A5-B203BFC47CF3}" type="datetime1">
              <a:rPr lang="fr-FR"/>
              <a:pPr>
                <a:defRPr/>
              </a:pPr>
              <a:t>05/04/2015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AD00E8B-8725-43EC-869D-7DDBA390367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hyperlink" Target="http://www.lesarbres.fr/sol.php" TargetMode="External"/><Relationship Id="rId3" Type="http://schemas.openxmlformats.org/officeDocument/2006/relationships/hyperlink" Target="http://fr.wikipedia.org/wiki/Humidit%C3%A9" TargetMode="External"/><Relationship Id="rId7" Type="http://schemas.openxmlformats.org/officeDocument/2006/relationships/hyperlink" Target="http://www.futura-sciences.com/magazines/nature/infos/dico/d/zoologie-espece-2261/" TargetMode="External"/><Relationship Id="rId2" Type="http://schemas.openxmlformats.org/officeDocument/2006/relationships/hyperlink" Target="http://fr.wikipedia.org/wiki/Habitat" TargetMode="External"/><Relationship Id="rId1" Type="http://schemas.openxmlformats.org/officeDocument/2006/relationships/slideLayout" Target="../slideLayouts/slideLayout7.xml"/><Relationship Id="rId6" Type="http://schemas.openxmlformats.org/officeDocument/2006/relationships/hyperlink" Target="http://www.futura-sciences.com/magazines/sante/infos/dico/d/medecine-absorption-2910/" TargetMode="External"/><Relationship Id="rId5" Type="http://schemas.openxmlformats.org/officeDocument/2006/relationships/hyperlink" Target="http://www.futura-sciences.com/magazines/nature/infos/dico/d/classification-vivant-champignon-14469/" TargetMode="External"/><Relationship Id="rId4" Type="http://schemas.openxmlformats.org/officeDocument/2006/relationships/hyperlink" Target="http://fr.wikipedia.org/wiki/For%C3%AAts_temp%C3%A9r%C3%A9es_mixtes_et_%C3%A0_feuilles_caduques" TargetMode="External"/><Relationship Id="rId9" Type="http://schemas.openxmlformats.org/officeDocument/2006/relationships/hyperlink" Target="http://fr.wikipedia.org/wiki/%C3%89cor%C3%A9gion"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fr.wikipedia.org/wiki/Friche" TargetMode="External"/><Relationship Id="rId13" Type="http://schemas.openxmlformats.org/officeDocument/2006/relationships/hyperlink" Target="http://www.aquaportail.com/definition-732-etale.html" TargetMode="External"/><Relationship Id="rId18" Type="http://schemas.openxmlformats.org/officeDocument/2006/relationships/hyperlink" Target="http://www.aquaportail.com/definition-2630-lac.html" TargetMode="External"/><Relationship Id="rId3" Type="http://schemas.openxmlformats.org/officeDocument/2006/relationships/hyperlink" Target="http://fr.wikipedia.org/wiki/Cours_d'eau" TargetMode="External"/><Relationship Id="rId21" Type="http://schemas.openxmlformats.org/officeDocument/2006/relationships/hyperlink" Target="http://www.aquaportail.com/definition-8578-ouragan.html" TargetMode="External"/><Relationship Id="rId7" Type="http://schemas.openxmlformats.org/officeDocument/2006/relationships/hyperlink" Target="http://fr.wikipedia.org/wiki/Plante" TargetMode="External"/><Relationship Id="rId12" Type="http://schemas.openxmlformats.org/officeDocument/2006/relationships/hyperlink" Target="http://www.aquaportail.com/definition-2912-succession.html" TargetMode="External"/><Relationship Id="rId17" Type="http://schemas.openxmlformats.org/officeDocument/2006/relationships/hyperlink" Target="http://www.aquaportail.com/definition-5119-mer.html" TargetMode="External"/><Relationship Id="rId2" Type="http://schemas.openxmlformats.org/officeDocument/2006/relationships/hyperlink" Target="http://fr.wikipedia.org/wiki/Lit_majeur" TargetMode="External"/><Relationship Id="rId16" Type="http://schemas.openxmlformats.org/officeDocument/2006/relationships/hyperlink" Target="http://www.aquaportail.com/definition-5312-sable.html" TargetMode="External"/><Relationship Id="rId20" Type="http://schemas.openxmlformats.org/officeDocument/2006/relationships/hyperlink" Target="http://www.aquaportail.com/definition-13120-glacier.html" TargetMode="External"/><Relationship Id="rId1" Type="http://schemas.openxmlformats.org/officeDocument/2006/relationships/slideLayout" Target="../slideLayouts/slideLayout7.xml"/><Relationship Id="rId6" Type="http://schemas.openxmlformats.org/officeDocument/2006/relationships/hyperlink" Target="http://fr.wikipedia.org/wiki/%C3%89tiage" TargetMode="External"/><Relationship Id="rId11" Type="http://schemas.openxmlformats.org/officeDocument/2006/relationships/hyperlink" Target="http://fr.wiktionary.org/wiki/coriace" TargetMode="External"/><Relationship Id="rId5" Type="http://schemas.openxmlformats.org/officeDocument/2006/relationships/hyperlink" Target="http://fr.wikipedia.org/wiki/Lit_mineur" TargetMode="External"/><Relationship Id="rId15" Type="http://schemas.openxmlformats.org/officeDocument/2006/relationships/hyperlink" Target="http://www.aquaportail.com/definition-12931-accumulation.html" TargetMode="External"/><Relationship Id="rId23" Type="http://schemas.openxmlformats.org/officeDocument/2006/relationships/hyperlink" Target="http://www.lesarbres.fr/sol.php" TargetMode="External"/><Relationship Id="rId10" Type="http://schemas.openxmlformats.org/officeDocument/2006/relationships/hyperlink" Target="http://fr.wiktionary.org/wiki/feuille" TargetMode="External"/><Relationship Id="rId19" Type="http://schemas.openxmlformats.org/officeDocument/2006/relationships/hyperlink" Target="http://www.aquaportail.com/definition-2437-coulee.html" TargetMode="External"/><Relationship Id="rId4" Type="http://schemas.openxmlformats.org/officeDocument/2006/relationships/hyperlink" Target="http://fr.wikipedia.org/wiki/Rive_(hydrographie)" TargetMode="External"/><Relationship Id="rId9" Type="http://schemas.openxmlformats.org/officeDocument/2006/relationships/hyperlink" Target="http://fr.wikipedia.org/wiki/Chemin" TargetMode="External"/><Relationship Id="rId14" Type="http://schemas.openxmlformats.org/officeDocument/2006/relationships/hyperlink" Target="http://www.aquaportail.com/definition-6414-territoire.html" TargetMode="External"/><Relationship Id="rId22" Type="http://schemas.openxmlformats.org/officeDocument/2006/relationships/hyperlink" Target="http://www.aquaportail.com/definition-12526-succession-vegetale.htm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www.aquaportail.com/definition-12526-succession-vegetale.html" TargetMode="External"/><Relationship Id="rId2" Type="http://schemas.openxmlformats.org/officeDocument/2006/relationships/hyperlink" Target="http://www.lesarbres.fr/sol.php" TargetMode="External"/><Relationship Id="rId1" Type="http://schemas.openxmlformats.org/officeDocument/2006/relationships/slideLayout" Target="../slideLayouts/slideLayout7.xml"/><Relationship Id="rId6" Type="http://schemas.openxmlformats.org/officeDocument/2006/relationships/hyperlink" Target="http://www.metronews.fr/info/la-deforestation-en-haut-de-l-affiche/milo!IWsdH0aY5dfMc/" TargetMode="External"/><Relationship Id="rId5" Type="http://schemas.openxmlformats.org/officeDocument/2006/relationships/image" Target="../media/image306.jpg"/><Relationship Id="rId4" Type="http://schemas.openxmlformats.org/officeDocument/2006/relationships/hyperlink" Target="http://www.biodiversite-positive.fr/succession-ecologique-dynamique-des-milieux/"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307.jpeg"/><Relationship Id="rId2" Type="http://schemas.openxmlformats.org/officeDocument/2006/relationships/hyperlink" Target="http://www.biodiversite-positive.fr/succession-ecologique-dynamique-des-milieux/"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hyperlink" Target="http://fr.wikipedia.org/w/index.php?title=Biodiversit%C3%A9_foresti%C3%A8re&amp;action=edit&amp;redlink=1" TargetMode="External"/><Relationship Id="rId13" Type="http://schemas.openxmlformats.org/officeDocument/2006/relationships/hyperlink" Target="http://www.designvegetal.com/gadrat/a/arbres/arbre.html" TargetMode="External"/><Relationship Id="rId18" Type="http://schemas.openxmlformats.org/officeDocument/2006/relationships/hyperlink" Target="http://fr.wikipedia.org/wiki/Guilde_(%C3%A9cologie)" TargetMode="External"/><Relationship Id="rId3" Type="http://schemas.openxmlformats.org/officeDocument/2006/relationships/hyperlink" Target="http://fr.wikipedia.org/wiki/Habitats_naturels" TargetMode="External"/><Relationship Id="rId7" Type="http://schemas.openxmlformats.org/officeDocument/2006/relationships/hyperlink" Target="http://www.aquaportail.com/definition-1251-photosynthese.html" TargetMode="External"/><Relationship Id="rId12" Type="http://schemas.openxmlformats.org/officeDocument/2006/relationships/hyperlink" Target="http://www.domtar.com/arbre/album_photo.asp" TargetMode="External"/><Relationship Id="rId17" Type="http://schemas.openxmlformats.org/officeDocument/2006/relationships/hyperlink" Target="http://fr.wikipedia.org/wiki/Symbiote" TargetMode="External"/><Relationship Id="rId2" Type="http://schemas.openxmlformats.org/officeDocument/2006/relationships/hyperlink" Target="http://fr.wikipedia.org/wiki/Fragmentation_%C3%A9copaysag%C3%A8re" TargetMode="External"/><Relationship Id="rId16" Type="http://schemas.openxmlformats.org/officeDocument/2006/relationships/hyperlink" Target="http://fr.wikipedia.org/wiki/Population" TargetMode="External"/><Relationship Id="rId1" Type="http://schemas.openxmlformats.org/officeDocument/2006/relationships/slideLayout" Target="../slideLayouts/slideLayout7.xml"/><Relationship Id="rId6" Type="http://schemas.openxmlformats.org/officeDocument/2006/relationships/hyperlink" Target="http://ducoeuraujardin.fr/la-photosynthese/" TargetMode="External"/><Relationship Id="rId11" Type="http://schemas.openxmlformats.org/officeDocument/2006/relationships/hyperlink" Target="http://www.onf.fr/gestion_durable/sommaire/milieu_vivant/patrimoine/forets_monde/20070928-083950-808015/@@index.html" TargetMode="External"/><Relationship Id="rId5" Type="http://schemas.openxmlformats.org/officeDocument/2006/relationships/hyperlink" Target="http://fr.wikipedia.org/wiki/%C3%89cosyst%C3%A8mes" TargetMode="External"/><Relationship Id="rId15" Type="http://schemas.openxmlformats.org/officeDocument/2006/relationships/hyperlink" Target="http://fr.wikipedia.org/wiki/%C3%89cologie" TargetMode="External"/><Relationship Id="rId10" Type="http://schemas.openxmlformats.org/officeDocument/2006/relationships/hyperlink" Target="http://masmoulin.wordpress.com/page/96/" TargetMode="External"/><Relationship Id="rId4" Type="http://schemas.openxmlformats.org/officeDocument/2006/relationships/hyperlink" Target="http://fr.wikipedia.org/wiki/For%C3%AAt" TargetMode="External"/><Relationship Id="rId9" Type="http://schemas.openxmlformats.org/officeDocument/2006/relationships/hyperlink" Target="http://fr.wikipedia.org/wiki/For%C3%AAt_tropicale" TargetMode="External"/><Relationship Id="rId14" Type="http://schemas.openxmlformats.org/officeDocument/2006/relationships/hyperlink" Target="http://fr.wikipedia.org/wiki/Concept"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www.onf.fr/gestion_durable/sommaire/milieu_vivant/patrimoine/forets_monde/20070928-083950-808015/@@index.html" TargetMode="External"/><Relationship Id="rId3" Type="http://schemas.openxmlformats.org/officeDocument/2006/relationships/hyperlink" Target="http://fr.wikipedia.org/wiki/Services_%C3%A9cosyst%C3%A9miques" TargetMode="External"/><Relationship Id="rId7" Type="http://schemas.openxmlformats.org/officeDocument/2006/relationships/hyperlink" Target="http://masmoulin.wordpress.com/page/96/" TargetMode="External"/><Relationship Id="rId2" Type="http://schemas.openxmlformats.org/officeDocument/2006/relationships/hyperlink" Target="http://arboquebec.com/importance" TargetMode="External"/><Relationship Id="rId1" Type="http://schemas.openxmlformats.org/officeDocument/2006/relationships/slideLayout" Target="../slideLayouts/slideLayout7.xml"/><Relationship Id="rId6" Type="http://schemas.openxmlformats.org/officeDocument/2006/relationships/hyperlink" Target="http://masmoulin.wordpress.com/2009/12/24/les-arbres-formes-et-varietes-partie-i3/" TargetMode="External"/><Relationship Id="rId5" Type="http://schemas.openxmlformats.org/officeDocument/2006/relationships/hyperlink" Target="http://www.aquaportail.com/definition-1251-photosynthese.html" TargetMode="External"/><Relationship Id="rId4" Type="http://schemas.openxmlformats.org/officeDocument/2006/relationships/hyperlink" Target="http://ducoeuraujardin.fr/la-photosynthese/"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www.visoflora.com/index.php" TargetMode="External"/><Relationship Id="rId3" Type="http://schemas.openxmlformats.org/officeDocument/2006/relationships/hyperlink" Target="http://www.designvegetal.com/gadrat/a/arbres/arbre.html" TargetMode="External"/><Relationship Id="rId7" Type="http://schemas.openxmlformats.org/officeDocument/2006/relationships/hyperlink" Target="http://arbre.org/blog/index.php" TargetMode="External"/><Relationship Id="rId2" Type="http://schemas.openxmlformats.org/officeDocument/2006/relationships/hyperlink" Target="http://www.domtar.com/arbre/album_photo.asp" TargetMode="External"/><Relationship Id="rId1" Type="http://schemas.openxmlformats.org/officeDocument/2006/relationships/slideLayout" Target="../slideLayouts/slideLayout7.xml"/><Relationship Id="rId6" Type="http://schemas.openxmlformats.org/officeDocument/2006/relationships/hyperlink" Target="http://www.vertdeterre.com/nature/vegetal/" TargetMode="External"/><Relationship Id="rId5" Type="http://schemas.openxmlformats.org/officeDocument/2006/relationships/hyperlink" Target="http://les.arbres.free.fr/texte.php" TargetMode="External"/><Relationship Id="rId4" Type="http://schemas.openxmlformats.org/officeDocument/2006/relationships/hyperlink" Target="http://www.lesarbres.fr/" TargetMode="External"/><Relationship Id="rId9" Type="http://schemas.openxmlformats.org/officeDocument/2006/relationships/hyperlink" Target="http://krapoarboricole.unblog.fr/"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fr.wikipedia.org/wiki/Indigo" TargetMode="External"/><Relationship Id="rId2" Type="http://schemas.openxmlformats.org/officeDocument/2006/relationships/hyperlink" Target="http://fr.wikipedia.org/wiki/V%C3%A9g%C3%A9tarisme" TargetMode="External"/><Relationship Id="rId1" Type="http://schemas.openxmlformats.org/officeDocument/2006/relationships/slideLayout" Target="../slideLayouts/slideLayout7.xml"/><Relationship Id="rId4" Type="http://schemas.openxmlformats.org/officeDocument/2006/relationships/hyperlink" Target="http://fr.wikipedia.org/wiki/Bishno%C3%AF"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309.jpeg"/><Relationship Id="rId2" Type="http://schemas.openxmlformats.org/officeDocument/2006/relationships/image" Target="../media/image308.jpeg"/><Relationship Id="rId1" Type="http://schemas.openxmlformats.org/officeDocument/2006/relationships/slideLayout" Target="../slideLayouts/slideLayout7.xml"/><Relationship Id="rId4" Type="http://schemas.openxmlformats.org/officeDocument/2006/relationships/image" Target="../media/image310.jpeg"/></Relationships>
</file>

<file path=ppt/slides/_rels/slide109.xml.rels><?xml version="1.0" encoding="UTF-8" standalone="yes"?>
<Relationships xmlns="http://schemas.openxmlformats.org/package/2006/relationships"><Relationship Id="rId3" Type="http://schemas.openxmlformats.org/officeDocument/2006/relationships/hyperlink" Target="http://fr.wikipedia.org/wiki/IFEN" TargetMode="External"/><Relationship Id="rId7" Type="http://schemas.openxmlformats.org/officeDocument/2006/relationships/hyperlink" Target="http://fr.wikipedia.org/wiki/Services_%C3%A9cosyst%C3%A9miques" TargetMode="External"/><Relationship Id="rId2" Type="http://schemas.openxmlformats.org/officeDocument/2006/relationships/hyperlink" Target="http://fr.wikipedia.org/wiki/Millennium_Ecosystems_Assessment" TargetMode="External"/><Relationship Id="rId1" Type="http://schemas.openxmlformats.org/officeDocument/2006/relationships/slideLayout" Target="../slideLayouts/slideLayout7.xml"/><Relationship Id="rId6" Type="http://schemas.openxmlformats.org/officeDocument/2006/relationships/hyperlink" Target="http://fr.wikipedia.org/wiki/Niveau_trophique" TargetMode="External"/><Relationship Id="rId5" Type="http://schemas.openxmlformats.org/officeDocument/2006/relationships/hyperlink" Target="http://fr.wikipedia.org/wiki/Castor_(genre)" TargetMode="External"/><Relationship Id="rId4" Type="http://schemas.openxmlformats.org/officeDocument/2006/relationships/hyperlink" Target="http://fr.wikipedia.org/wiki/Richesse_sp%C3%A9cifiqu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rbrealettres.wordpress.com/"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0.xml.rels><?xml version="1.0" encoding="UTF-8" standalone="yes"?>
<Relationships xmlns="http://schemas.openxmlformats.org/package/2006/relationships"><Relationship Id="rId8" Type="http://schemas.openxmlformats.org/officeDocument/2006/relationships/hyperlink" Target="http://fr.wikipedia.org/wiki/Br%C3%A9sil" TargetMode="External"/><Relationship Id="rId3" Type="http://schemas.openxmlformats.org/officeDocument/2006/relationships/hyperlink" Target="http://fr.wikipedia.org/wiki/Mah%C3%A2r%C3%A2ja" TargetMode="External"/><Relationship Id="rId7" Type="http://schemas.openxmlformats.org/officeDocument/2006/relationships/hyperlink" Target="http://fr.wikipedia.org/wiki/Syndicalisme" TargetMode="External"/><Relationship Id="rId2" Type="http://schemas.openxmlformats.org/officeDocument/2006/relationships/hyperlink" Target="http://fr.wikipedia.org/wiki/%C3%89cologie" TargetMode="External"/><Relationship Id="rId1" Type="http://schemas.openxmlformats.org/officeDocument/2006/relationships/slideLayout" Target="../slideLayouts/slideLayout7.xml"/><Relationship Id="rId6" Type="http://schemas.openxmlformats.org/officeDocument/2006/relationships/hyperlink" Target="http://fr.wikipedia.org/wiki/Sierra_Club" TargetMode="External"/><Relationship Id="rId5" Type="http://schemas.openxmlformats.org/officeDocument/2006/relationships/hyperlink" Target="http://fr.wikipedia.org/wiki/Bishno%C3%AF" TargetMode="External"/><Relationship Id="rId10" Type="http://schemas.openxmlformats.org/officeDocument/2006/relationships/hyperlink" Target="http://fr.wikipedia.org/w/index.php?title=Xapur%C3%AD&amp;action=edit&amp;redlink=1" TargetMode="External"/><Relationship Id="rId4" Type="http://schemas.openxmlformats.org/officeDocument/2006/relationships/hyperlink" Target="http://fr.wikipedia.org/wiki/Jodhpur" TargetMode="External"/><Relationship Id="rId9" Type="http://schemas.openxmlformats.org/officeDocument/2006/relationships/hyperlink" Target="http://fr.wikipedia.org/wiki/Amazonie" TargetMode="External"/></Relationships>
</file>

<file path=ppt/slides/_rels/slide111.xml.rels><?xml version="1.0" encoding="UTF-8" standalone="yes"?>
<Relationships xmlns="http://schemas.openxmlformats.org/package/2006/relationships"><Relationship Id="rId8" Type="http://schemas.openxmlformats.org/officeDocument/2006/relationships/image" Target="../media/image317.jpeg"/><Relationship Id="rId3" Type="http://schemas.openxmlformats.org/officeDocument/2006/relationships/image" Target="../media/image312.jpeg"/><Relationship Id="rId7" Type="http://schemas.openxmlformats.org/officeDocument/2006/relationships/image" Target="../media/image316.jpeg"/><Relationship Id="rId12" Type="http://schemas.openxmlformats.org/officeDocument/2006/relationships/image" Target="../media/image321.jpeg"/><Relationship Id="rId2" Type="http://schemas.openxmlformats.org/officeDocument/2006/relationships/image" Target="../media/image311.jpeg"/><Relationship Id="rId1" Type="http://schemas.openxmlformats.org/officeDocument/2006/relationships/slideLayout" Target="../slideLayouts/slideLayout7.xml"/><Relationship Id="rId6" Type="http://schemas.openxmlformats.org/officeDocument/2006/relationships/image" Target="../media/image315.jpeg"/><Relationship Id="rId11" Type="http://schemas.openxmlformats.org/officeDocument/2006/relationships/image" Target="../media/image320.jpeg"/><Relationship Id="rId5" Type="http://schemas.openxmlformats.org/officeDocument/2006/relationships/image" Target="../media/image314.jpeg"/><Relationship Id="rId10" Type="http://schemas.openxmlformats.org/officeDocument/2006/relationships/image" Target="../media/image319.jpeg"/><Relationship Id="rId4" Type="http://schemas.openxmlformats.org/officeDocument/2006/relationships/image" Target="../media/image313.jpeg"/><Relationship Id="rId9" Type="http://schemas.openxmlformats.org/officeDocument/2006/relationships/image" Target="../media/image318.png"/></Relationships>
</file>

<file path=ppt/slides/_rels/slide112.xml.rels><?xml version="1.0" encoding="UTF-8" standalone="yes"?>
<Relationships xmlns="http://schemas.openxmlformats.org/package/2006/relationships"><Relationship Id="rId8" Type="http://schemas.openxmlformats.org/officeDocument/2006/relationships/image" Target="../media/image326.jpeg"/><Relationship Id="rId3" Type="http://schemas.openxmlformats.org/officeDocument/2006/relationships/hyperlink" Target="http://www.fao.org/forestry/edibleinsects/fr" TargetMode="External"/><Relationship Id="rId7" Type="http://schemas.openxmlformats.org/officeDocument/2006/relationships/image" Target="../media/image325.jpeg"/><Relationship Id="rId2" Type="http://schemas.openxmlformats.org/officeDocument/2006/relationships/hyperlink" Target="http://www.fao.org/forestry/27977-0989f40604f632c8938c1f7b47fbc7e5a.pdf" TargetMode="External"/><Relationship Id="rId1" Type="http://schemas.openxmlformats.org/officeDocument/2006/relationships/slideLayout" Target="../slideLayouts/slideLayout7.xml"/><Relationship Id="rId6" Type="http://schemas.openxmlformats.org/officeDocument/2006/relationships/image" Target="../media/image324.jpeg"/><Relationship Id="rId11" Type="http://schemas.openxmlformats.org/officeDocument/2006/relationships/image" Target="../media/image329.jpeg"/><Relationship Id="rId5" Type="http://schemas.openxmlformats.org/officeDocument/2006/relationships/image" Target="../media/image323.jpeg"/><Relationship Id="rId10" Type="http://schemas.openxmlformats.org/officeDocument/2006/relationships/image" Target="../media/image328.jpeg"/><Relationship Id="rId4" Type="http://schemas.openxmlformats.org/officeDocument/2006/relationships/image" Target="../media/image322.jpeg"/><Relationship Id="rId9" Type="http://schemas.openxmlformats.org/officeDocument/2006/relationships/image" Target="../media/image327.jpeg"/></Relationships>
</file>

<file path=ppt/slides/_rels/slide113.xml.rels><?xml version="1.0" encoding="UTF-8" standalone="yes"?>
<Relationships xmlns="http://schemas.openxmlformats.org/package/2006/relationships"><Relationship Id="rId8" Type="http://schemas.openxmlformats.org/officeDocument/2006/relationships/image" Target="../media/image336.jpeg"/><Relationship Id="rId3" Type="http://schemas.openxmlformats.org/officeDocument/2006/relationships/image" Target="../media/image331.jpeg"/><Relationship Id="rId7" Type="http://schemas.openxmlformats.org/officeDocument/2006/relationships/image" Target="../media/image335.jpeg"/><Relationship Id="rId2" Type="http://schemas.openxmlformats.org/officeDocument/2006/relationships/image" Target="../media/image330.jpeg"/><Relationship Id="rId1" Type="http://schemas.openxmlformats.org/officeDocument/2006/relationships/slideLayout" Target="../slideLayouts/slideLayout7.xml"/><Relationship Id="rId6" Type="http://schemas.openxmlformats.org/officeDocument/2006/relationships/image" Target="../media/image334.jpeg"/><Relationship Id="rId11" Type="http://schemas.openxmlformats.org/officeDocument/2006/relationships/hyperlink" Target="http://ascpro0.ascweb.org/archives/cd/2008/paper/CPGT190002008.pdf" TargetMode="External"/><Relationship Id="rId5" Type="http://schemas.openxmlformats.org/officeDocument/2006/relationships/image" Target="../media/image333.jpeg"/><Relationship Id="rId10" Type="http://schemas.openxmlformats.org/officeDocument/2006/relationships/hyperlink" Target="http://hub.hku.hk/bitstream/10722/177218/1/FullText.pdf?accept=1" TargetMode="External"/><Relationship Id="rId4" Type="http://schemas.openxmlformats.org/officeDocument/2006/relationships/image" Target="../media/image332.jpeg"/><Relationship Id="rId9" Type="http://schemas.openxmlformats.org/officeDocument/2006/relationships/hyperlink" Target="http://hub.hku.hk/handle/10722/177218"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3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www.greffer.net/discussion/viewtopic.php?t=1124" TargetMode="External"/><Relationship Id="rId2" Type="http://schemas.openxmlformats.org/officeDocument/2006/relationships/image" Target="../media/image338.jpeg"/><Relationship Id="rId1" Type="http://schemas.openxmlformats.org/officeDocument/2006/relationships/slideLayout" Target="../slideLayouts/slideLayout7.xml"/><Relationship Id="rId5" Type="http://schemas.openxmlformats.org/officeDocument/2006/relationships/image" Target="../media/image340.jpeg"/><Relationship Id="rId4" Type="http://schemas.openxmlformats.org/officeDocument/2006/relationships/image" Target="../media/image339.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www.youtube.com/watch?v=0z8rMdA0Was" TargetMode="External"/><Relationship Id="rId2" Type="http://schemas.openxmlformats.org/officeDocument/2006/relationships/hyperlink" Target="http://www.youtube.com/watch?v=P831hBMJB_w" TargetMode="Externa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hyperlink" Target="http://www.fao.org/forestry/27977-0989f40604f632c8938c1f7b47fbc7e5a.pdf" TargetMode="External"/><Relationship Id="rId3" Type="http://schemas.openxmlformats.org/officeDocument/2006/relationships/hyperlink" Target="http://www.bio-logiques.org/index.php?option=com_content&amp;view=article&amp;id=175:fraternites-ouvrieres-a-mouscron&amp;catid=100&amp;Itemid=518" TargetMode="External"/><Relationship Id="rId7" Type="http://schemas.openxmlformats.org/officeDocument/2006/relationships/hyperlink" Target="http://fr.wikipedia.org/wiki/Jardin-for&#234;t" TargetMode="External"/><Relationship Id="rId12" Type="http://schemas.openxmlformats.org/officeDocument/2006/relationships/hyperlink" Target="http://www.fao.org/docrep/016/t0006f/t0006f00.pdf" TargetMode="External"/><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 Id="rId6" Type="http://schemas.openxmlformats.org/officeDocument/2006/relationships/hyperlink" Target="http://prise2terre.files.wordpress.com/2013/04/fermes-miracles.pdf" TargetMode="External"/><Relationship Id="rId11" Type="http://schemas.openxmlformats.org/officeDocument/2006/relationships/hyperlink" Target="ftp://ftp.fao.org/docrep/fao/007/W3196F/W3196F00.pdf" TargetMode="External"/><Relationship Id="rId5" Type="http://schemas.openxmlformats.org/officeDocument/2006/relationships/hyperlink" Target="http://www.lapermaculture.info/" TargetMode="External"/><Relationship Id="rId10" Type="http://schemas.openxmlformats.org/officeDocument/2006/relationships/hyperlink" Target="http://www.treesforlife.info/fao/Docs/P/W3196F/W3196F00.pdf" TargetMode="External"/><Relationship Id="rId4" Type="http://schemas.openxmlformats.org/officeDocument/2006/relationships/hyperlink" Target="http://www.permaculturedesign.fr/la-foret-comestible" TargetMode="External"/><Relationship Id="rId9" Type="http://schemas.openxmlformats.org/officeDocument/2006/relationships/hyperlink" Target="http://www.fao.org/docrep/018/aq110f/aq110f.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lepi.net/nature/un-arbre-sang-de-dragon/" TargetMode="External"/><Relationship Id="rId7" Type="http://schemas.openxmlformats.org/officeDocument/2006/relationships/hyperlink" Target="http://www.canarias7.es/blogs/sinaja/Baobab%20Trees,%20Madagascar,%20Africa.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eo.fr/voyages/vos-voyages-de-reve/namibie-dans-les-deserts-de-namibie/arbre-a-beurre" TargetMode="External"/><Relationship Id="rId4" Type="http://schemas.openxmlformats.org/officeDocument/2006/relationships/image" Target="../media/image15.jpeg"/></Relationships>
</file>

<file path=ppt/slides/_rels/slide120.xml.rels><?xml version="1.0" encoding="UTF-8" standalone="yes"?>
<Relationships xmlns="http://schemas.openxmlformats.org/package/2006/relationships"><Relationship Id="rId3" Type="http://schemas.openxmlformats.org/officeDocument/2006/relationships/hyperlink" Target="http://www.cbd.int/idb/doc/2011/idb-2011-booklet-fr.pdf" TargetMode="External"/><Relationship Id="rId2" Type="http://schemas.openxmlformats.org/officeDocument/2006/relationships/hyperlink" Target="http://ec.europa.eu/environment/nature/biodiversity/economics/index_en.htm" TargetMode="External"/><Relationship Id="rId1" Type="http://schemas.openxmlformats.org/officeDocument/2006/relationships/slideLayout" Target="../slideLayouts/slideLayout7.xml"/><Relationship Id="rId6" Type="http://schemas.openxmlformats.org/officeDocument/2006/relationships/hyperlink" Target="http://www.inra.fr/agriculture_biodiversite/agriculture_et_biodiversite/definir_et_evaluer/activite_pollinisatrice_insectes_estimee" TargetMode="External"/><Relationship Id="rId5" Type="http://schemas.openxmlformats.org/officeDocument/2006/relationships/hyperlink" Target="http://www.fao.org/news/story/fr/item/40569/icode/" TargetMode="External"/><Relationship Id="rId4" Type="http://schemas.openxmlformats.org/officeDocument/2006/relationships/hyperlink" Target="http://www.fao.org/docrep/011/i0350f/i0350f00.htm"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un.org/apps/newsFr/storyF.asp?NewsID=26484&amp;Cr=Tourisme&amp;Cr1=%20" TargetMode="External"/><Relationship Id="rId2" Type="http://schemas.openxmlformats.org/officeDocument/2006/relationships/hyperlink" Target="http://trmm.gsfc.nasa.gov/" TargetMode="External"/><Relationship Id="rId1" Type="http://schemas.openxmlformats.org/officeDocument/2006/relationships/slideLayout" Target="../slideLayouts/slideLayout7.xml"/><Relationship Id="rId4" Type="http://schemas.openxmlformats.org/officeDocument/2006/relationships/hyperlink" Target="http://www.unpri.org/files/6728_ES_report_environmental_externalities.pdf"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342.jpeg"/><Relationship Id="rId2" Type="http://schemas.openxmlformats.org/officeDocument/2006/relationships/image" Target="../media/image341.jpeg"/><Relationship Id="rId1" Type="http://schemas.openxmlformats.org/officeDocument/2006/relationships/slideLayout" Target="../slideLayouts/slideLayout7.xml"/><Relationship Id="rId5" Type="http://schemas.openxmlformats.org/officeDocument/2006/relationships/image" Target="../media/image344.jpeg"/><Relationship Id="rId4" Type="http://schemas.openxmlformats.org/officeDocument/2006/relationships/image" Target="../media/image343.jpeg"/></Relationships>
</file>

<file path=ppt/slides/_rels/slide123.xml.rels><?xml version="1.0" encoding="UTF-8" standalone="yes"?>
<Relationships xmlns="http://schemas.openxmlformats.org/package/2006/relationships"><Relationship Id="rId3" Type="http://schemas.openxmlformats.org/officeDocument/2006/relationships/image" Target="../media/image346.jpeg"/><Relationship Id="rId2" Type="http://schemas.openxmlformats.org/officeDocument/2006/relationships/image" Target="../media/image345.jpeg"/><Relationship Id="rId1" Type="http://schemas.openxmlformats.org/officeDocument/2006/relationships/slideLayout" Target="../slideLayouts/slideLayout7.xml"/><Relationship Id="rId4" Type="http://schemas.openxmlformats.org/officeDocument/2006/relationships/image" Target="../media/image347.jpeg"/></Relationships>
</file>

<file path=ppt/slides/_rels/slide124.xml.rels><?xml version="1.0" encoding="UTF-8" standalone="yes"?>
<Relationships xmlns="http://schemas.openxmlformats.org/package/2006/relationships"><Relationship Id="rId3" Type="http://schemas.openxmlformats.org/officeDocument/2006/relationships/image" Target="../media/image349.jpeg"/><Relationship Id="rId2" Type="http://schemas.openxmlformats.org/officeDocument/2006/relationships/image" Target="../media/image348.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351.jpeg"/><Relationship Id="rId2" Type="http://schemas.openxmlformats.org/officeDocument/2006/relationships/image" Target="../media/image350.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8" Type="http://schemas.openxmlformats.org/officeDocument/2006/relationships/hyperlink" Target="http://www.futura-sciences.com/magazines/nature/infos/dico/d/classification-vivant-arbre-14137/" TargetMode="External"/><Relationship Id="rId13" Type="http://schemas.openxmlformats.org/officeDocument/2006/relationships/hyperlink" Target="http://www.futura-sciences.com/magazines/nature/infos/dico/d/botanique-fraise-7365/" TargetMode="External"/><Relationship Id="rId18" Type="http://schemas.openxmlformats.org/officeDocument/2006/relationships/hyperlink" Target="http://www.futura-sciences.com/magazines/sante/infos/dico/d/medecine-colchique-10269/" TargetMode="External"/><Relationship Id="rId3" Type="http://schemas.openxmlformats.org/officeDocument/2006/relationships/hyperlink" Target="http://www.futura-sciences.com/fr/doc/t/climatologie/d/nuages-en-tout-genre-comment-les-differencier_545/c3/221/p1/" TargetMode="External"/><Relationship Id="rId7" Type="http://schemas.openxmlformats.org/officeDocument/2006/relationships/hyperlink" Target="http://www.futura-sciences.com/magazines/sante/infos/dico/d/medecine-buis-10409/" TargetMode="External"/><Relationship Id="rId12" Type="http://schemas.openxmlformats.org/officeDocument/2006/relationships/hyperlink" Target="http://www.futura-sciences.com/magazines/nature/infos/dico/d/botanique-pin-crochets-9536/" TargetMode="External"/><Relationship Id="rId17" Type="http://schemas.openxmlformats.org/officeDocument/2006/relationships/hyperlink" Target="http://www.futura-sciences.com/magazines/nature/infos/dico/d/zoologie-espece-2261/" TargetMode="External"/><Relationship Id="rId2" Type="http://schemas.openxmlformats.org/officeDocument/2006/relationships/hyperlink" Target="http://www.futura-sciences.com/magazines/nature/infos/dico/d/zoologie-faune-2269/" TargetMode="External"/><Relationship Id="rId16" Type="http://schemas.openxmlformats.org/officeDocument/2006/relationships/hyperlink" Target="http://www.futura-sciences.com/magazines/nature/infos/dico/d/botanique-graminees-12997/" TargetMode="External"/><Relationship Id="rId20" Type="http://schemas.openxmlformats.org/officeDocument/2006/relationships/hyperlink" Target="http://www.futura-sciences.com/magazines/nature/infos/dossiers/d/botanique-differents-types-forets-1101/page/3/" TargetMode="External"/><Relationship Id="rId1" Type="http://schemas.openxmlformats.org/officeDocument/2006/relationships/slideLayout" Target="../slideLayouts/slideLayout7.xml"/><Relationship Id="rId6" Type="http://schemas.openxmlformats.org/officeDocument/2006/relationships/hyperlink" Target="http://www.futura-sciences.com/fr/doc/t/geographie/r/provence-alpes-cote-dazur/d/region-paca-decouverte-de-la-lavande_261/c3/221/p1/" TargetMode="External"/><Relationship Id="rId11" Type="http://schemas.openxmlformats.org/officeDocument/2006/relationships/hyperlink" Target="http://www.futura-sciences.com/fr/news/t/botanique-1/d/le-doyen-des-arbres-un-epicea-vieux-de-pres-de-8000-ans_15254/" TargetMode="External"/><Relationship Id="rId5" Type="http://schemas.openxmlformats.org/officeDocument/2006/relationships/hyperlink" Target="http://www.futura-sciences.com/magazines/nature/infos/dico/d/botanique-pin-sylvestre-8666/" TargetMode="External"/><Relationship Id="rId15" Type="http://schemas.openxmlformats.org/officeDocument/2006/relationships/hyperlink" Target="http://www.futura-sciences.com/fr/question-reponse/t/nutrition/d/les-vertus-de-la-myrtille_1656/" TargetMode="External"/><Relationship Id="rId10" Type="http://schemas.openxmlformats.org/officeDocument/2006/relationships/hyperlink" Target="http://www.futura-sciences.com/magazines/sante/infos/dico/d/medecine-tilleul-11375/" TargetMode="External"/><Relationship Id="rId19" Type="http://schemas.openxmlformats.org/officeDocument/2006/relationships/hyperlink" Target="http://www.futura-sciences.com/fr/doc/t/maison/d/plantes-interieur_902/c3/221/p16/" TargetMode="External"/><Relationship Id="rId4" Type="http://schemas.openxmlformats.org/officeDocument/2006/relationships/hyperlink" Target="http://www.futura-sciences.com/magazines/environnement/infos/dico/d/climatologie-climat-13771/" TargetMode="External"/><Relationship Id="rId9" Type="http://schemas.openxmlformats.org/officeDocument/2006/relationships/hyperlink" Target="http://www.futura-sciences.com/fr/doc/t/geographie/r/lozere/d/le-parc-des-cevennes-et-la-chataigne_796/c3/221/p3/" TargetMode="External"/><Relationship Id="rId14" Type="http://schemas.openxmlformats.org/officeDocument/2006/relationships/hyperlink" Target="http://www.futura-sciences.com/magazines/nature/infos/dico/d/botanique-bois-4042/"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benjamin.lisan.free.fr/projetsreforestation/Importance-des-arbres-et-des-forets.ppt" TargetMode="External"/><Relationship Id="rId7" Type="http://schemas.openxmlformats.org/officeDocument/2006/relationships/hyperlink" Target="http://promo.aaas.org/images/Marketing/2010-RENEWALS/Darwin_Collection.pdf" TargetMode="External"/><Relationship Id="rId2" Type="http://schemas.openxmlformats.org/officeDocument/2006/relationships/hyperlink" Target="http://www.developpementdurable.co.nr/" TargetMode="External"/><Relationship Id="rId1" Type="http://schemas.openxmlformats.org/officeDocument/2006/relationships/slideLayout" Target="../slideLayouts/slideLayout7.xml"/><Relationship Id="rId6" Type="http://schemas.openxmlformats.org/officeDocument/2006/relationships/image" Target="../media/image352.jpeg"/><Relationship Id="rId5" Type="http://schemas.openxmlformats.org/officeDocument/2006/relationships/hyperlink" Target="mailto:benjamin.lisan2@aliceadsl.fr" TargetMode="External"/><Relationship Id="rId4" Type="http://schemas.openxmlformats.org/officeDocument/2006/relationships/hyperlink" Target="http://benjamin.lisan.free.fr/projetsreforestation/Importance-des-arbres-et-des-foret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jeandler.blog.lemonde.fr/2005/12/29/" TargetMode="External"/><Relationship Id="rId2" Type="http://schemas.openxmlformats.org/officeDocument/2006/relationships/hyperlink" Target="http://www.maculturegenerale.fr/wp-content/uploads/Structure-dun-arbre.pdf"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fr.wikipedia.org/wiki/Arbre" TargetMode="External"/><Relationship Id="rId2" Type="http://schemas.openxmlformats.org/officeDocument/2006/relationships/hyperlink" Target="http://fr.wikipedia.org/wiki/Peuplement"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donbassfossil.webs.com/apps/photos/photo?photoid=69889924"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hyperlink" Target="http://fr.wikipedia.org/wiki/Calamite"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www.larousse.fr/encyclopedie/images/calamite_pr%C3%A8le_du_carbonif%C3%A8re/1313518" TargetMode="External"/><Relationship Id="rId11" Type="http://schemas.openxmlformats.org/officeDocument/2006/relationships/image" Target="../media/image26.jpeg"/><Relationship Id="rId5" Type="http://schemas.openxmlformats.org/officeDocument/2006/relationships/image" Target="../media/image23.jpeg"/><Relationship Id="rId10" Type="http://schemas.openxmlformats.org/officeDocument/2006/relationships/hyperlink" Target="http://planete-terre.tripod.com/carbon.htm" TargetMode="External"/><Relationship Id="rId4" Type="http://schemas.openxmlformats.org/officeDocument/2006/relationships/hyperlink" Target="http://sarcozona.org/2010/01/28/archeopteris/" TargetMode="Externa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hyperlink" Target="http://commons.wikimedia.org/wiki/File:Ginkgo_biloba_007.jpg" TargetMode="External"/><Relationship Id="rId13" Type="http://schemas.openxmlformats.org/officeDocument/2006/relationships/hyperlink" Target="http://fr.wikipedia.org/wiki/Australie" TargetMode="External"/><Relationship Id="rId18" Type="http://schemas.openxmlformats.org/officeDocument/2006/relationships/hyperlink" Target="http://www.npr.org/2011/10/21/141566753/living-fossils-just-a-branch-on-cycad-family-tree" TargetMode="External"/><Relationship Id="rId3" Type="http://schemas.openxmlformats.org/officeDocument/2006/relationships/hyperlink" Target="http://www.arbre.org/planteafficher.php?idplante=4" TargetMode="External"/><Relationship Id="rId7" Type="http://schemas.openxmlformats.org/officeDocument/2006/relationships/image" Target="../media/image29.jpeg"/><Relationship Id="rId12" Type="http://schemas.openxmlformats.org/officeDocument/2006/relationships/hyperlink" Target="http://fr.wikipedia.org/wiki/Sydney" TargetMode="External"/><Relationship Id="rId17" Type="http://schemas.openxmlformats.org/officeDocument/2006/relationships/image" Target="../media/image32.jpeg"/><Relationship Id="rId2" Type="http://schemas.openxmlformats.org/officeDocument/2006/relationships/hyperlink" Target="http://www.avogel.fr/encyclopedie-plantes/ginkgo_biloba.php" TargetMode="Externa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hyperlink" Target="http://fr.wikipedia.org/wiki/Parc_national_Wollemi" TargetMode="External"/><Relationship Id="rId5" Type="http://schemas.openxmlformats.org/officeDocument/2006/relationships/image" Target="../media/image27.jpeg"/><Relationship Id="rId15" Type="http://schemas.openxmlformats.org/officeDocument/2006/relationships/hyperlink" Target="http://commons.wikimedia.org/wiki/File:Wollemia_nobilis_fg03.JPG" TargetMode="External"/><Relationship Id="rId10" Type="http://schemas.openxmlformats.org/officeDocument/2006/relationships/hyperlink" Target="http://fr.wikipedia.org/wiki/Araucariaceae" TargetMode="External"/><Relationship Id="rId4" Type="http://schemas.openxmlformats.org/officeDocument/2006/relationships/hyperlink" Target="http://blog.imprimerie-villiere.com/2012/08/ginkgo-biloba-arbre-ancien/" TargetMode="External"/><Relationship Id="rId9" Type="http://schemas.openxmlformats.org/officeDocument/2006/relationships/image" Target="../media/image30.jpeg"/><Relationship Id="rId14" Type="http://schemas.openxmlformats.org/officeDocument/2006/relationships/hyperlink" Target="http://fr.wikipedia.org/wiki/Wollemia_nobili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nico8386.free.fr/cours/BA/BVcoursresume.pdf"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hyperlink" Target="http://fr.wiktionary.org/wiki/devoir" TargetMode="External"/><Relationship Id="rId13" Type="http://schemas.openxmlformats.org/officeDocument/2006/relationships/image" Target="../media/image40.jpeg"/><Relationship Id="rId3" Type="http://schemas.openxmlformats.org/officeDocument/2006/relationships/image" Target="../media/image39.jpeg"/><Relationship Id="rId7" Type="http://schemas.openxmlformats.org/officeDocument/2006/relationships/hyperlink" Target="http://fr.wiktionary.org/wiki/d%C3%A9velopper" TargetMode="External"/><Relationship Id="rId12" Type="http://schemas.openxmlformats.org/officeDocument/2006/relationships/hyperlink" Target="http://fr.wiktionary.org/wiki/fleur" TargetMode="External"/><Relationship Id="rId2" Type="http://schemas.openxmlformats.org/officeDocument/2006/relationships/hyperlink" Target="http://www.vivelessvt.com/tag/chene/" TargetMode="External"/><Relationship Id="rId1" Type="http://schemas.openxmlformats.org/officeDocument/2006/relationships/slideLayout" Target="../slideLayouts/slideLayout7.xml"/><Relationship Id="rId6" Type="http://schemas.openxmlformats.org/officeDocument/2006/relationships/hyperlink" Target="http://fr.wiktionary.org/wiki/arbrisseau" TargetMode="External"/><Relationship Id="rId11" Type="http://schemas.openxmlformats.org/officeDocument/2006/relationships/hyperlink" Target="http://fr.wiktionary.org/wiki/feuille" TargetMode="External"/><Relationship Id="rId5" Type="http://schemas.openxmlformats.org/officeDocument/2006/relationships/hyperlink" Target="http://fr.wiktionary.org/wiki/arbre" TargetMode="External"/><Relationship Id="rId15" Type="http://schemas.openxmlformats.org/officeDocument/2006/relationships/image" Target="../media/image42.jpeg"/><Relationship Id="rId10" Type="http://schemas.openxmlformats.org/officeDocument/2006/relationships/hyperlink" Target="http://fr.wiktionary.org/wiki/branche" TargetMode="External"/><Relationship Id="rId4" Type="http://schemas.openxmlformats.org/officeDocument/2006/relationships/hyperlink" Target="http://fr.wiktionary.org/wiki/%C5%93il" TargetMode="External"/><Relationship Id="rId9" Type="http://schemas.openxmlformats.org/officeDocument/2006/relationships/hyperlink" Target="http://fr.wiktionary.org/wiki/sortir" TargetMode="External"/><Relationship Id="rId1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7.jpeg"/><Relationship Id="rId4" Type="http://schemas.openxmlformats.org/officeDocument/2006/relationships/image" Target="../media/image62.jpeg"/><Relationship Id="rId9" Type="http://schemas.openxmlformats.org/officeDocument/2006/relationships/hyperlink" Target="http://fr.wikipedia.org/wiki/Fabac%C3%A9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hyperlink" Target="http://www.sousloeildechronos.fr/cyclede-la-fleur-au-fruit/" TargetMode="Externa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hyperlink" Target="http://www.bonsai-club-iris.be/comment-vieillir-un-bonsai/" TargetMode="External"/><Relationship Id="rId4" Type="http://schemas.openxmlformats.org/officeDocument/2006/relationships/image" Target="../media/image85.jpeg"/></Relationships>
</file>

<file path=ppt/slides/_rels/slide3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futura-sciences.com/magazines/nature/infos/dico/d/botanique-foret-temperee-humide-7257/" TargetMode="External"/><Relationship Id="rId13" Type="http://schemas.openxmlformats.org/officeDocument/2006/relationships/hyperlink" Target="http://www.futura-sciences.com/magazines/nature/infos/dico/d/botanique-foret-temperee-sempervirente-7253/" TargetMode="External"/><Relationship Id="rId3" Type="http://schemas.openxmlformats.org/officeDocument/2006/relationships/hyperlink" Target="http://www.futura-sciences.com/magazines/nature/infos/dico/d/geographie-latitude-720/" TargetMode="External"/><Relationship Id="rId7" Type="http://schemas.openxmlformats.org/officeDocument/2006/relationships/hyperlink" Target="http://www.futura-sciences.com/magazines/nature/infos/dico/d/botanique-foret-temperee-7249/" TargetMode="External"/><Relationship Id="rId12" Type="http://schemas.openxmlformats.org/officeDocument/2006/relationships/hyperlink" Target="http://fr.wikipedia.org/wiki/Mangrove" TargetMode="External"/><Relationship Id="rId17" Type="http://schemas.openxmlformats.org/officeDocument/2006/relationships/hyperlink" Target="http://fr.wikipedia.org/wiki/For%C3%AAt" TargetMode="External"/><Relationship Id="rId2" Type="http://schemas.openxmlformats.org/officeDocument/2006/relationships/hyperlink" Target="http://www.futura-sciences.com/magazines/environnement/infos/dico/d/climatologie-climat-13771/" TargetMode="External"/><Relationship Id="rId16" Type="http://schemas.openxmlformats.org/officeDocument/2006/relationships/hyperlink" Target="http://www.futura-sciences.com/magazines/nature/infos/dossiers/d/botanique-differents-types-forets-1101/" TargetMode="External"/><Relationship Id="rId1" Type="http://schemas.openxmlformats.org/officeDocument/2006/relationships/slideLayout" Target="../slideLayouts/slideLayout7.xml"/><Relationship Id="rId6" Type="http://schemas.openxmlformats.org/officeDocument/2006/relationships/hyperlink" Target="http://www.futura-sciences.com/magazines/nature/infos/dico/d/botanique-taiga-4017/" TargetMode="External"/><Relationship Id="rId11" Type="http://schemas.openxmlformats.org/officeDocument/2006/relationships/hyperlink" Target="http://www.futura-sciences.com/magazines/nature/infos/dico/d/botanique-foret-tropicale-7261/" TargetMode="External"/><Relationship Id="rId5" Type="http://schemas.openxmlformats.org/officeDocument/2006/relationships/hyperlink" Target="http://www.futura-sciences.com/magazines/nature/infos/dico/d/botanique-foret-boreale-4018/" TargetMode="External"/><Relationship Id="rId15" Type="http://schemas.openxmlformats.org/officeDocument/2006/relationships/hyperlink" Target="http://www.futura-sciences.com/magazines/matiere/infos/dico/d/physique-foret-lyman-alpha-9973/" TargetMode="External"/><Relationship Id="rId10" Type="http://schemas.openxmlformats.org/officeDocument/2006/relationships/hyperlink" Target="http://www.futura-sciences.com/magazines/nature/infos/dico/d/botanique-foret-decidue-7247/" TargetMode="External"/><Relationship Id="rId4" Type="http://schemas.openxmlformats.org/officeDocument/2006/relationships/hyperlink" Target="http://www.futura-sciences.com/magazines/nature/infos/dico/d/classification-vivant-biodiversite-3625/" TargetMode="External"/><Relationship Id="rId9" Type="http://schemas.openxmlformats.org/officeDocument/2006/relationships/hyperlink" Target="http://www.futura-sciences.com/magazines/nature/infos/dico/d/botanique-foret-pluviale-4584/" TargetMode="External"/><Relationship Id="rId14" Type="http://schemas.openxmlformats.org/officeDocument/2006/relationships/hyperlink" Target="http://fr.wikipedia.org/wiki/For%C3%AAt_galerie"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fao.org/docrep/012/i0105f/i0105f02.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futura-sciences.com/magazines/nature/infos/dico/d/botanique-foret-boreale-4018/" TargetMode="External"/><Relationship Id="rId3" Type="http://schemas.openxmlformats.org/officeDocument/2006/relationships/hyperlink" Target="http://www.futura-sciences.com/magazines/nature/infos/dico/d/botanique-steppe-4020/" TargetMode="External"/><Relationship Id="rId7" Type="http://schemas.openxmlformats.org/officeDocument/2006/relationships/hyperlink" Target="http://www.onf.fr/gestion_durable/sommaire/milieu_vivant/patrimoine/forets_monde/20070928-083950-808015/@@index.html" TargetMode="External"/><Relationship Id="rId2" Type="http://schemas.openxmlformats.org/officeDocument/2006/relationships/hyperlink" Target="http://www.futura-sciences.com/galerie_photos/showphoto.php/photo/1862" TargetMode="Externa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hyperlink" Target="http://www.futura-sciences.com/magazines/nature/infos/dico/d/botanique-taiga-401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futura-sciences.com/magazines/nature/infos/dossiers/d/botanique-differents-types-forets-1101/page/2/"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 Id="rId6" Type="http://schemas.openxmlformats.org/officeDocument/2006/relationships/hyperlink" Target="http://fr.wikipedia.org/wiki/France" TargetMode="External"/><Relationship Id="rId5" Type="http://schemas.openxmlformats.org/officeDocument/2006/relationships/hyperlink" Target="http://fr.wikipedia.org/wiki/Haute-Corse" TargetMode="External"/><Relationship Id="rId4" Type="http://schemas.openxmlformats.org/officeDocument/2006/relationships/image" Target="../media/image92.jpeg"/></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42.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hyperlink" Target="http://www.futura-sciences.com/magazines/sante/infos/dico/d/medecine-asphyxie-3028/" TargetMode="External"/><Relationship Id="rId3" Type="http://schemas.openxmlformats.org/officeDocument/2006/relationships/hyperlink" Target="http://www.futura-sciences.com/magazines/environnement/infos/dico/d/developpement-durable-prevention-6509/" TargetMode="External"/><Relationship Id="rId7" Type="http://schemas.openxmlformats.org/officeDocument/2006/relationships/image" Target="../media/image99.jpeg"/><Relationship Id="rId12" Type="http://schemas.openxmlformats.org/officeDocument/2006/relationships/hyperlink" Target="http://www.futura-sciences.com/magazines/nature/infos/dico/d/classification-vivant-arbre-14137/" TargetMode="External"/><Relationship Id="rId2" Type="http://schemas.openxmlformats.org/officeDocument/2006/relationships/hyperlink" Target="http://www.futura-sciences.com/magazines/environnement/infos/dico/d/meteorologie-inondation-6305/" TargetMode="External"/><Relationship Id="rId1" Type="http://schemas.openxmlformats.org/officeDocument/2006/relationships/slideLayout" Target="../slideLayouts/slideLayout7.xml"/><Relationship Id="rId6" Type="http://schemas.openxmlformats.org/officeDocument/2006/relationships/hyperlink" Target="http://www.onf.fr/gestion_durable/sommaire/milieu_vivant/patrimoine/forets_monde/20070928-083950-808015/@@index.html" TargetMode="External"/><Relationship Id="rId11" Type="http://schemas.openxmlformats.org/officeDocument/2006/relationships/hyperlink" Target="http://www.futura-sciences.com/magazines/terre/infos/dico/d/paleontologie-sediment-1045/" TargetMode="External"/><Relationship Id="rId5" Type="http://schemas.openxmlformats.org/officeDocument/2006/relationships/hyperlink" Target="http://www.futura-sciences.com/magazines/nature/infos/dico/d/zoologie-faune-2269/" TargetMode="External"/><Relationship Id="rId10" Type="http://schemas.openxmlformats.org/officeDocument/2006/relationships/hyperlink" Target="http://www.futura-sciences.com/magazines/nature/infos/dico/d/botanique-ripisylve-253/" TargetMode="External"/><Relationship Id="rId4" Type="http://schemas.openxmlformats.org/officeDocument/2006/relationships/hyperlink" Target="http://www.futura-sciences.com/fr/doc/t/developpement-durable/d/biodiversite_956/c3/221/p1/" TargetMode="External"/><Relationship Id="rId9" Type="http://schemas.openxmlformats.org/officeDocument/2006/relationships/hyperlink" Target="http://fr.wikipedia.org/wiki/Mississippi_(%C3%89ta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onf.fr/gestion_durable/sommaire/milieu_vivant/patrimoine/forets_monde/20070928-083950-808015/@@index.html" TargetMode="External"/><Relationship Id="rId1" Type="http://schemas.openxmlformats.org/officeDocument/2006/relationships/slideLayout" Target="../slideLayouts/slideLayout7.xml"/><Relationship Id="rId4"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hyperlink" Target="http://www.futura-sciences.com/magazines/nature/infos/dico/d/zoologie-espece-2261/" TargetMode="External"/><Relationship Id="rId2" Type="http://schemas.openxmlformats.org/officeDocument/2006/relationships/hyperlink" Target="http://www.futura-sciences.com/magazines/terre/infos/dico/d/geologie-edaphique-6394/" TargetMode="Externa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hyperlink" Target="http://www.futura-sciences.com/magazines/nature/infos/dossiers/d/botanique-differents-types-forets-1101/page/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futura-sciences.com/magazines/nature/infos/dossiers/d/botanique-differents-types-forets-1101/page/2/" TargetMode="External"/><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fr.wikipedia.org/wiki/Millennium_Ecosystem_Assessment" TargetMode="External"/><Relationship Id="rId7" Type="http://schemas.openxmlformats.org/officeDocument/2006/relationships/hyperlink" Target="http://fr.wikipedia.org/wiki/Services_%C3%A9cosyst%C3%A9miques" TargetMode="External"/><Relationship Id="rId2" Type="http://schemas.openxmlformats.org/officeDocument/2006/relationships/hyperlink" Target="http://www.actu-environnement.com/ae/news/rapport_chevassus-au-louis_valeur_biodiversite_7284.php4" TargetMode="External"/><Relationship Id="rId1" Type="http://schemas.openxmlformats.org/officeDocument/2006/relationships/slideLayout" Target="../slideLayouts/slideLayout7.xml"/><Relationship Id="rId6" Type="http://schemas.openxmlformats.org/officeDocument/2006/relationships/hyperlink" Target="http://fr.wikipedia.org/wiki/Enjeux" TargetMode="External"/><Relationship Id="rId5" Type="http://schemas.openxmlformats.org/officeDocument/2006/relationships/hyperlink" Target="http://fr.wikipedia.org/wiki/Strat%C3%A9gie_nationale_pour_la_biodiversit%C3%A9" TargetMode="External"/><Relationship Id="rId4" Type="http://schemas.openxmlformats.org/officeDocument/2006/relationships/hyperlink" Target="http://fr.wikipedia.org/wiki/Objectif_d'Aichi"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formad-environnement.org/pepiniere_reforestation_agroforesterie.pdf" TargetMode="External"/><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116.jpeg"/><Relationship Id="rId18" Type="http://schemas.openxmlformats.org/officeDocument/2006/relationships/image" Target="../media/image121.jpeg"/><Relationship Id="rId3" Type="http://schemas.openxmlformats.org/officeDocument/2006/relationships/hyperlink" Target="http://www.baobabs.com/Fruitiers.htm" TargetMode="External"/><Relationship Id="rId21" Type="http://schemas.openxmlformats.org/officeDocument/2006/relationships/image" Target="../media/image124.jpeg"/><Relationship Id="rId7" Type="http://schemas.openxmlformats.org/officeDocument/2006/relationships/image" Target="../media/image110.jpeg"/><Relationship Id="rId12" Type="http://schemas.openxmlformats.org/officeDocument/2006/relationships/image" Target="../media/image115.jpeg"/><Relationship Id="rId17" Type="http://schemas.openxmlformats.org/officeDocument/2006/relationships/image" Target="../media/image120.jpeg"/><Relationship Id="rId2" Type="http://schemas.openxmlformats.org/officeDocument/2006/relationships/hyperlink" Target="http://www.madatrano.com/PBSCCatalog.asp?CatID=752749" TargetMode="External"/><Relationship Id="rId16" Type="http://schemas.openxmlformats.org/officeDocument/2006/relationships/image" Target="../media/image119.jpeg"/><Relationship Id="rId20" Type="http://schemas.openxmlformats.org/officeDocument/2006/relationships/image" Target="../media/image123.jpeg"/><Relationship Id="rId1" Type="http://schemas.openxmlformats.org/officeDocument/2006/relationships/slideLayout" Target="../slideLayouts/slideLayout7.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jpeg"/><Relationship Id="rId15" Type="http://schemas.openxmlformats.org/officeDocument/2006/relationships/image" Target="../media/image118.jpeg"/><Relationship Id="rId23" Type="http://schemas.openxmlformats.org/officeDocument/2006/relationships/image" Target="../media/image126.jpeg"/><Relationship Id="rId10" Type="http://schemas.openxmlformats.org/officeDocument/2006/relationships/image" Target="../media/image113.jpeg"/><Relationship Id="rId19" Type="http://schemas.openxmlformats.org/officeDocument/2006/relationships/image" Target="../media/image122.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image" Target="../media/image117.jpeg"/><Relationship Id="rId22" Type="http://schemas.openxmlformats.org/officeDocument/2006/relationships/image" Target="../media/image125.jpeg"/></Relationships>
</file>

<file path=ppt/slides/_rels/slide52.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jpeg"/><Relationship Id="rId18" Type="http://schemas.openxmlformats.org/officeDocument/2006/relationships/image" Target="../media/image139.jpeg"/><Relationship Id="rId26" Type="http://schemas.openxmlformats.org/officeDocument/2006/relationships/image" Target="../media/image147.jpeg"/><Relationship Id="rId3" Type="http://schemas.openxmlformats.org/officeDocument/2006/relationships/hyperlink" Target="http://fr.wikipedia.org/wiki/Dioscorea" TargetMode="External"/><Relationship Id="rId21" Type="http://schemas.openxmlformats.org/officeDocument/2006/relationships/image" Target="../media/image142.jpeg"/><Relationship Id="rId7" Type="http://schemas.openxmlformats.org/officeDocument/2006/relationships/image" Target="../media/image128.jpeg"/><Relationship Id="rId12" Type="http://schemas.openxmlformats.org/officeDocument/2006/relationships/image" Target="../media/image133.jpeg"/><Relationship Id="rId17" Type="http://schemas.openxmlformats.org/officeDocument/2006/relationships/image" Target="../media/image138.jpeg"/><Relationship Id="rId25" Type="http://schemas.openxmlformats.org/officeDocument/2006/relationships/image" Target="../media/image146.jpeg"/><Relationship Id="rId2" Type="http://schemas.openxmlformats.org/officeDocument/2006/relationships/hyperlink" Target="http://fr.wikipedia.org/wiki/Genre_(biologie)" TargetMode="External"/><Relationship Id="rId16" Type="http://schemas.openxmlformats.org/officeDocument/2006/relationships/image" Target="../media/image137.jpeg"/><Relationship Id="rId20" Type="http://schemas.openxmlformats.org/officeDocument/2006/relationships/image" Target="../media/image141.jpeg"/><Relationship Id="rId29" Type="http://schemas.openxmlformats.org/officeDocument/2006/relationships/image" Target="../media/image150.jpeg"/><Relationship Id="rId1" Type="http://schemas.openxmlformats.org/officeDocument/2006/relationships/slideLayout" Target="../slideLayouts/slideLayout7.xml"/><Relationship Id="rId6" Type="http://schemas.openxmlformats.org/officeDocument/2006/relationships/image" Target="../media/image127.jpeg"/><Relationship Id="rId11" Type="http://schemas.openxmlformats.org/officeDocument/2006/relationships/image" Target="../media/image132.jpeg"/><Relationship Id="rId24" Type="http://schemas.openxmlformats.org/officeDocument/2006/relationships/image" Target="../media/image145.jpeg"/><Relationship Id="rId5" Type="http://schemas.openxmlformats.org/officeDocument/2006/relationships/hyperlink" Target="http://www.baobabs.com/Fruitiers.htm" TargetMode="External"/><Relationship Id="rId15" Type="http://schemas.openxmlformats.org/officeDocument/2006/relationships/image" Target="../media/image136.jpeg"/><Relationship Id="rId23" Type="http://schemas.openxmlformats.org/officeDocument/2006/relationships/image" Target="../media/image144.jpeg"/><Relationship Id="rId28" Type="http://schemas.openxmlformats.org/officeDocument/2006/relationships/image" Target="../media/image149.jpeg"/><Relationship Id="rId10" Type="http://schemas.openxmlformats.org/officeDocument/2006/relationships/image" Target="../media/image131.jpeg"/><Relationship Id="rId19" Type="http://schemas.openxmlformats.org/officeDocument/2006/relationships/image" Target="../media/image140.jpeg"/><Relationship Id="rId4" Type="http://schemas.openxmlformats.org/officeDocument/2006/relationships/hyperlink" Target="http://www.madatrano.com/PBSCCatalog.asp?CatID=752749" TargetMode="External"/><Relationship Id="rId9" Type="http://schemas.openxmlformats.org/officeDocument/2006/relationships/image" Target="../media/image130.jpeg"/><Relationship Id="rId14" Type="http://schemas.openxmlformats.org/officeDocument/2006/relationships/image" Target="../media/image135.jpeg"/><Relationship Id="rId22" Type="http://schemas.openxmlformats.org/officeDocument/2006/relationships/image" Target="../media/image143.jpeg"/><Relationship Id="rId27" Type="http://schemas.openxmlformats.org/officeDocument/2006/relationships/image" Target="../media/image148.jpeg"/></Relationships>
</file>

<file path=ppt/slides/_rels/slide53.xml.rels><?xml version="1.0" encoding="UTF-8" standalone="yes"?>
<Relationships xmlns="http://schemas.openxmlformats.org/package/2006/relationships"><Relationship Id="rId8" Type="http://schemas.openxmlformats.org/officeDocument/2006/relationships/image" Target="../media/image157.jpeg"/><Relationship Id="rId13" Type="http://schemas.openxmlformats.org/officeDocument/2006/relationships/image" Target="../media/image162.jpeg"/><Relationship Id="rId18" Type="http://schemas.openxmlformats.org/officeDocument/2006/relationships/image" Target="../media/image167.jpeg"/><Relationship Id="rId3" Type="http://schemas.openxmlformats.org/officeDocument/2006/relationships/image" Target="../media/image152.jpeg"/><Relationship Id="rId21" Type="http://schemas.openxmlformats.org/officeDocument/2006/relationships/image" Target="../media/image170.jpeg"/><Relationship Id="rId7" Type="http://schemas.openxmlformats.org/officeDocument/2006/relationships/image" Target="../media/image156.jpeg"/><Relationship Id="rId12" Type="http://schemas.openxmlformats.org/officeDocument/2006/relationships/image" Target="../media/image161.jpeg"/><Relationship Id="rId17" Type="http://schemas.openxmlformats.org/officeDocument/2006/relationships/image" Target="../media/image166.jpeg"/><Relationship Id="rId25" Type="http://schemas.openxmlformats.org/officeDocument/2006/relationships/image" Target="../media/image174.jpeg"/><Relationship Id="rId2" Type="http://schemas.openxmlformats.org/officeDocument/2006/relationships/image" Target="../media/image151.jpeg"/><Relationship Id="rId16" Type="http://schemas.openxmlformats.org/officeDocument/2006/relationships/image" Target="../media/image165.jpeg"/><Relationship Id="rId20" Type="http://schemas.openxmlformats.org/officeDocument/2006/relationships/image" Target="../media/image169.jpeg"/><Relationship Id="rId1" Type="http://schemas.openxmlformats.org/officeDocument/2006/relationships/slideLayout" Target="../slideLayouts/slideLayout7.xml"/><Relationship Id="rId6" Type="http://schemas.openxmlformats.org/officeDocument/2006/relationships/image" Target="../media/image155.jpeg"/><Relationship Id="rId11" Type="http://schemas.openxmlformats.org/officeDocument/2006/relationships/image" Target="../media/image160.jpeg"/><Relationship Id="rId24" Type="http://schemas.openxmlformats.org/officeDocument/2006/relationships/image" Target="../media/image173.jpeg"/><Relationship Id="rId5" Type="http://schemas.openxmlformats.org/officeDocument/2006/relationships/image" Target="../media/image154.jpeg"/><Relationship Id="rId15" Type="http://schemas.openxmlformats.org/officeDocument/2006/relationships/image" Target="../media/image164.jpeg"/><Relationship Id="rId23" Type="http://schemas.openxmlformats.org/officeDocument/2006/relationships/image" Target="../media/image172.jpeg"/><Relationship Id="rId10" Type="http://schemas.openxmlformats.org/officeDocument/2006/relationships/image" Target="../media/image159.jpeg"/><Relationship Id="rId19" Type="http://schemas.openxmlformats.org/officeDocument/2006/relationships/image" Target="../media/image168.jpeg"/><Relationship Id="rId4" Type="http://schemas.openxmlformats.org/officeDocument/2006/relationships/image" Target="../media/image153.jpeg"/><Relationship Id="rId9" Type="http://schemas.openxmlformats.org/officeDocument/2006/relationships/image" Target="../media/image158.jpeg"/><Relationship Id="rId14" Type="http://schemas.openxmlformats.org/officeDocument/2006/relationships/image" Target="../media/image163.jpeg"/><Relationship Id="rId22" Type="http://schemas.openxmlformats.org/officeDocument/2006/relationships/image" Target="../media/image171.jpeg"/></Relationships>
</file>

<file path=ppt/slides/_rels/slide54.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hyperlink" Target="http://arboquebec.com/importanc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 Id="rId4" Type="http://schemas.openxmlformats.org/officeDocument/2006/relationships/image" Target="../media/image185.jpeg"/></Relationships>
</file>

<file path=ppt/slides/_rels/slide61.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jpeg"/><Relationship Id="rId1" Type="http://schemas.openxmlformats.org/officeDocument/2006/relationships/slideLayout" Target="../slideLayouts/slideLayout7.xml"/><Relationship Id="rId5" Type="http://schemas.openxmlformats.org/officeDocument/2006/relationships/image" Target="../media/image189.jpeg"/><Relationship Id="rId4" Type="http://schemas.openxmlformats.org/officeDocument/2006/relationships/image" Target="../media/image188.jpeg"/></Relationships>
</file>

<file path=ppt/slides/_rels/slide62.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jpeg"/><Relationship Id="rId2"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63.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hyperlink" Target="http://envol-vert.org/wp-content/uploads/2012/08/Publication-n%C2%B01_Services-rendus-par-les-for%C3%AAts.pdf"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202.jpeg"/><Relationship Id="rId3" Type="http://schemas.openxmlformats.org/officeDocument/2006/relationships/image" Target="../media/image197.jpeg"/><Relationship Id="rId7" Type="http://schemas.openxmlformats.org/officeDocument/2006/relationships/image" Target="../media/image201.jpeg"/><Relationship Id="rId2" Type="http://schemas.openxmlformats.org/officeDocument/2006/relationships/hyperlink" Target="http://www.atakanamazon.com/novo/french/amazonie/plantes-medicinales-atakan-amazon-navigation-en-region-amazonique" TargetMode="External"/><Relationship Id="rId1" Type="http://schemas.openxmlformats.org/officeDocument/2006/relationships/slideLayout" Target="../slideLayouts/slideLayout7.xml"/><Relationship Id="rId6" Type="http://schemas.openxmlformats.org/officeDocument/2006/relationships/image" Target="../media/image200.jpeg"/><Relationship Id="rId5" Type="http://schemas.openxmlformats.org/officeDocument/2006/relationships/image" Target="../media/image199.jpeg"/><Relationship Id="rId10" Type="http://schemas.openxmlformats.org/officeDocument/2006/relationships/image" Target="../media/image204.jpeg"/><Relationship Id="rId4" Type="http://schemas.openxmlformats.org/officeDocument/2006/relationships/image" Target="../media/image198.jpeg"/><Relationship Id="rId9" Type="http://schemas.openxmlformats.org/officeDocument/2006/relationships/image" Target="../media/image20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 Id="rId4" Type="http://schemas.openxmlformats.org/officeDocument/2006/relationships/image" Target="../media/image207.png"/></Relationships>
</file>

<file path=ppt/slides/_rels/slide67.xml.rels><?xml version="1.0" encoding="UTF-8" standalone="yes"?>
<Relationships xmlns="http://schemas.openxmlformats.org/package/2006/relationships"><Relationship Id="rId8" Type="http://schemas.openxmlformats.org/officeDocument/2006/relationships/image" Target="../media/image214.jpeg"/><Relationship Id="rId3" Type="http://schemas.openxmlformats.org/officeDocument/2006/relationships/image" Target="../media/image209.jpeg"/><Relationship Id="rId7" Type="http://schemas.openxmlformats.org/officeDocument/2006/relationships/image" Target="../media/image213.jpeg"/><Relationship Id="rId2" Type="http://schemas.openxmlformats.org/officeDocument/2006/relationships/image" Target="../media/image208.jpeg"/><Relationship Id="rId1" Type="http://schemas.openxmlformats.org/officeDocument/2006/relationships/slideLayout" Target="../slideLayouts/slideLayout7.xml"/><Relationship Id="rId6" Type="http://schemas.openxmlformats.org/officeDocument/2006/relationships/image" Target="../media/image212.jpeg"/><Relationship Id="rId5" Type="http://schemas.openxmlformats.org/officeDocument/2006/relationships/image" Target="../media/image211.jpeg"/><Relationship Id="rId10" Type="http://schemas.openxmlformats.org/officeDocument/2006/relationships/image" Target="../media/image216.jpeg"/><Relationship Id="rId4" Type="http://schemas.openxmlformats.org/officeDocument/2006/relationships/image" Target="../media/image210.jpeg"/><Relationship Id="rId9" Type="http://schemas.openxmlformats.org/officeDocument/2006/relationships/image" Target="../media/image215.jpeg"/></Relationships>
</file>

<file path=ppt/slides/_rels/slide68.xml.rels><?xml version="1.0" encoding="UTF-8" standalone="yes"?>
<Relationships xmlns="http://schemas.openxmlformats.org/package/2006/relationships"><Relationship Id="rId8" Type="http://schemas.openxmlformats.org/officeDocument/2006/relationships/image" Target="../media/image223.jpeg"/><Relationship Id="rId13" Type="http://schemas.openxmlformats.org/officeDocument/2006/relationships/hyperlink" Target="http://fr.wikipedia.org/wiki/Caoutchouc_(mat%C3%A9riau)" TargetMode="External"/><Relationship Id="rId3" Type="http://schemas.openxmlformats.org/officeDocument/2006/relationships/image" Target="../media/image218.jpeg"/><Relationship Id="rId7" Type="http://schemas.openxmlformats.org/officeDocument/2006/relationships/image" Target="../media/image222.jpeg"/><Relationship Id="rId12" Type="http://schemas.openxmlformats.org/officeDocument/2006/relationships/hyperlink" Target="http://fr.wikipedia.org/wiki/Cytoplasme" TargetMode="External"/><Relationship Id="rId17" Type="http://schemas.openxmlformats.org/officeDocument/2006/relationships/hyperlink" Target="http://fr.wikipedia.org/wiki/Latex_(mat%C3%A9riau)" TargetMode="External"/><Relationship Id="rId2" Type="http://schemas.openxmlformats.org/officeDocument/2006/relationships/image" Target="../media/image217.jpeg"/><Relationship Id="rId16" Type="http://schemas.openxmlformats.org/officeDocument/2006/relationships/hyperlink" Target="http://fr.wikipedia.org/wiki/Caoutchouc_synth%C3%A9tique" TargetMode="External"/><Relationship Id="rId1" Type="http://schemas.openxmlformats.org/officeDocument/2006/relationships/slideLayout" Target="../slideLayouts/slideLayout7.xml"/><Relationship Id="rId6" Type="http://schemas.openxmlformats.org/officeDocument/2006/relationships/image" Target="../media/image221.jpeg"/><Relationship Id="rId11" Type="http://schemas.openxmlformats.org/officeDocument/2006/relationships/hyperlink" Target="http://fr.wikipedia.org/wiki/Saign%C3%A9e" TargetMode="External"/><Relationship Id="rId5" Type="http://schemas.openxmlformats.org/officeDocument/2006/relationships/image" Target="../media/image220.jpeg"/><Relationship Id="rId15" Type="http://schemas.openxmlformats.org/officeDocument/2006/relationships/hyperlink" Target="http://fr.wikipedia.org/wiki/Noir_de_carbone" TargetMode="External"/><Relationship Id="rId10" Type="http://schemas.openxmlformats.org/officeDocument/2006/relationships/hyperlink" Target="http://fr.wikipedia.org/wiki/Latex_(botanique)" TargetMode="External"/><Relationship Id="rId4" Type="http://schemas.openxmlformats.org/officeDocument/2006/relationships/image" Target="../media/image219.jpeg"/><Relationship Id="rId9" Type="http://schemas.openxmlformats.org/officeDocument/2006/relationships/image" Target="../media/image224.jpeg"/><Relationship Id="rId14" Type="http://schemas.openxmlformats.org/officeDocument/2006/relationships/hyperlink" Target="http://fr.wikipedia.org/wiki/Pneumatique_(v%C3%A9hicule)"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fr.wikipedia.org/wiki/R%C3%A9sine_(plastique)" TargetMode="External"/><Relationship Id="rId13" Type="http://schemas.openxmlformats.org/officeDocument/2006/relationships/hyperlink" Target="http://fr.wikipedia.org/wiki/Sang-dragon" TargetMode="External"/><Relationship Id="rId3" Type="http://schemas.openxmlformats.org/officeDocument/2006/relationships/image" Target="../media/image226.jpeg"/><Relationship Id="rId7" Type="http://schemas.openxmlformats.org/officeDocument/2006/relationships/hyperlink" Target="http://fr.wikipedia.org/wiki/Colophane" TargetMode="External"/><Relationship Id="rId12" Type="http://schemas.openxmlformats.org/officeDocument/2006/relationships/image" Target="../media/image230.jpeg"/><Relationship Id="rId2" Type="http://schemas.openxmlformats.org/officeDocument/2006/relationships/image" Target="../media/image225.jpeg"/><Relationship Id="rId1" Type="http://schemas.openxmlformats.org/officeDocument/2006/relationships/slideLayout" Target="../slideLayouts/slideLayout7.xml"/><Relationship Id="rId6" Type="http://schemas.openxmlformats.org/officeDocument/2006/relationships/image" Target="../media/image229.jpeg"/><Relationship Id="rId11" Type="http://schemas.openxmlformats.org/officeDocument/2006/relationships/hyperlink" Target="http://fr.wikipedia.org/wiki/Huiles_essentielles" TargetMode="External"/><Relationship Id="rId5" Type="http://schemas.openxmlformats.org/officeDocument/2006/relationships/image" Target="../media/image228.jpeg"/><Relationship Id="rId10" Type="http://schemas.openxmlformats.org/officeDocument/2006/relationships/hyperlink" Target="http://fr.wikipedia.org/wiki/Essence_de_t%C3%A9r%C3%A9benthine" TargetMode="External"/><Relationship Id="rId4" Type="http://schemas.openxmlformats.org/officeDocument/2006/relationships/image" Target="../media/image227.jpeg"/><Relationship Id="rId9" Type="http://schemas.openxmlformats.org/officeDocument/2006/relationships/hyperlink" Target="http://fr.wikipedia.org/wiki/Mati%C3%A8re_plastiqu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236.jpeg"/><Relationship Id="rId3" Type="http://schemas.openxmlformats.org/officeDocument/2006/relationships/image" Target="../media/image231.jpeg"/><Relationship Id="rId7" Type="http://schemas.openxmlformats.org/officeDocument/2006/relationships/image" Target="../media/image235.jpeg"/><Relationship Id="rId2" Type="http://schemas.openxmlformats.org/officeDocument/2006/relationships/hyperlink" Target="http://fr.wikipedia.org/wiki/Akira_Miyawaki" TargetMode="External"/><Relationship Id="rId1" Type="http://schemas.openxmlformats.org/officeDocument/2006/relationships/slideLayout" Target="../slideLayouts/slideLayout7.xml"/><Relationship Id="rId6" Type="http://schemas.openxmlformats.org/officeDocument/2006/relationships/image" Target="../media/image234.jpeg"/><Relationship Id="rId5" Type="http://schemas.openxmlformats.org/officeDocument/2006/relationships/image" Target="../media/image233.jpeg"/><Relationship Id="rId4" Type="http://schemas.openxmlformats.org/officeDocument/2006/relationships/image" Target="../media/image232.jpeg"/></Relationships>
</file>

<file path=ppt/slides/_rels/slide71.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jpeg"/><Relationship Id="rId1" Type="http://schemas.openxmlformats.org/officeDocument/2006/relationships/slideLayout" Target="../slideLayouts/slideLayout7.xml"/><Relationship Id="rId6" Type="http://schemas.openxmlformats.org/officeDocument/2006/relationships/image" Target="../media/image241.jpeg"/><Relationship Id="rId5" Type="http://schemas.openxmlformats.org/officeDocument/2006/relationships/image" Target="../media/image240.jpeg"/><Relationship Id="rId4" Type="http://schemas.openxmlformats.org/officeDocument/2006/relationships/image" Target="../media/image239.jpeg"/></Relationships>
</file>

<file path=ppt/slides/_rels/slide72.xml.rels><?xml version="1.0" encoding="UTF-8" standalone="yes"?>
<Relationships xmlns="http://schemas.openxmlformats.org/package/2006/relationships"><Relationship Id="rId3" Type="http://schemas.openxmlformats.org/officeDocument/2006/relationships/image" Target="../media/image243.jpeg"/><Relationship Id="rId2" Type="http://schemas.openxmlformats.org/officeDocument/2006/relationships/image" Target="../media/image242.jpeg"/><Relationship Id="rId1" Type="http://schemas.openxmlformats.org/officeDocument/2006/relationships/slideLayout" Target="../slideLayouts/slideLayout7.xml"/><Relationship Id="rId4" Type="http://schemas.openxmlformats.org/officeDocument/2006/relationships/image" Target="../media/image244.jpeg"/></Relationships>
</file>

<file path=ppt/slides/_rels/slide73.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245.jpeg"/><Relationship Id="rId1" Type="http://schemas.openxmlformats.org/officeDocument/2006/relationships/slideLayout" Target="../slideLayouts/slideLayout7.xml"/><Relationship Id="rId6" Type="http://schemas.openxmlformats.org/officeDocument/2006/relationships/image" Target="../media/image249.jpeg"/><Relationship Id="rId5" Type="http://schemas.openxmlformats.org/officeDocument/2006/relationships/image" Target="../media/image248.jpeg"/><Relationship Id="rId4" Type="http://schemas.openxmlformats.org/officeDocument/2006/relationships/image" Target="../media/image247.jpeg"/></Relationships>
</file>

<file path=ppt/slides/_rels/slide74.xml.rels><?xml version="1.0" encoding="UTF-8" standalone="yes"?>
<Relationships xmlns="http://schemas.openxmlformats.org/package/2006/relationships"><Relationship Id="rId3" Type="http://schemas.openxmlformats.org/officeDocument/2006/relationships/hyperlink" Target="http://fr.wiktionary.org/wiki/organite" TargetMode="External"/><Relationship Id="rId2" Type="http://schemas.openxmlformats.org/officeDocument/2006/relationships/image" Target="../media/image250.jpeg"/><Relationship Id="rId1" Type="http://schemas.openxmlformats.org/officeDocument/2006/relationships/slideLayout" Target="../slideLayouts/slideLayout7.xml"/><Relationship Id="rId5" Type="http://schemas.openxmlformats.org/officeDocument/2006/relationships/hyperlink" Target="http://fr.wiktionary.org/wiki/photosynth%C3%A8se" TargetMode="External"/><Relationship Id="rId4" Type="http://schemas.openxmlformats.org/officeDocument/2006/relationships/hyperlink" Target="http://fr.wiktionary.org/wiki/chlorophylle"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fr.wikipedia.org/wiki/Myc%C3%A9lium" TargetMode="External"/><Relationship Id="rId13" Type="http://schemas.openxmlformats.org/officeDocument/2006/relationships/hyperlink" Target="http://fr.wikipedia.org/wiki/Germination" TargetMode="External"/><Relationship Id="rId18" Type="http://schemas.openxmlformats.org/officeDocument/2006/relationships/hyperlink" Target="http://fr.wikipedia.org/wiki/Lucifuge" TargetMode="External"/><Relationship Id="rId26" Type="http://schemas.openxmlformats.org/officeDocument/2006/relationships/hyperlink" Target="http://fr.wikipedia.org/wiki/Liti%C3%A8re_%28foresti%C3%A8re%29" TargetMode="External"/><Relationship Id="rId3" Type="http://schemas.openxmlformats.org/officeDocument/2006/relationships/hyperlink" Target="http://fr.wikipedia.org/wiki/Haie" TargetMode="External"/><Relationship Id="rId21" Type="http://schemas.openxmlformats.org/officeDocument/2006/relationships/hyperlink" Target="http://fr.wikipedia.org/wiki/Oiseaux" TargetMode="External"/><Relationship Id="rId7" Type="http://schemas.openxmlformats.org/officeDocument/2006/relationships/hyperlink" Target="http://fr.wikipedia.org/wiki/Spore" TargetMode="External"/><Relationship Id="rId12" Type="http://schemas.openxmlformats.org/officeDocument/2006/relationships/hyperlink" Target="http://fr.wikipedia.org/wiki/Cycle_sylvig%C3%A9n%C3%A9tique" TargetMode="External"/><Relationship Id="rId17" Type="http://schemas.openxmlformats.org/officeDocument/2006/relationships/hyperlink" Target="http://fr.wikipedia.org/wiki/Ultraviolet" TargetMode="External"/><Relationship Id="rId25" Type="http://schemas.openxmlformats.org/officeDocument/2006/relationships/hyperlink" Target="http://fr.wikipedia.org/wiki/Sphinx_du_pissenlit" TargetMode="External"/><Relationship Id="rId2" Type="http://schemas.openxmlformats.org/officeDocument/2006/relationships/hyperlink" Target="http://fr.wikipedia.org/wiki/Jardin" TargetMode="External"/><Relationship Id="rId16" Type="http://schemas.openxmlformats.org/officeDocument/2006/relationships/hyperlink" Target="http://fr.wikipedia.org/wiki/Dessication" TargetMode="External"/><Relationship Id="rId20" Type="http://schemas.openxmlformats.org/officeDocument/2006/relationships/hyperlink" Target="http://fr.wikipedia.org/wiki/Insecte" TargetMode="External"/><Relationship Id="rId29" Type="http://schemas.openxmlformats.org/officeDocument/2006/relationships/image" Target="../media/image253.jpg"/><Relationship Id="rId1" Type="http://schemas.openxmlformats.org/officeDocument/2006/relationships/slideLayout" Target="../slideLayouts/slideLayout7.xml"/><Relationship Id="rId6" Type="http://schemas.openxmlformats.org/officeDocument/2006/relationships/hyperlink" Target="http://fr.wikipedia.org/wiki/Fonge" TargetMode="External"/><Relationship Id="rId11" Type="http://schemas.openxmlformats.org/officeDocument/2006/relationships/hyperlink" Target="http://fr.wikipedia.org/wiki/Invert%C3%A9br%C3%A9" TargetMode="External"/><Relationship Id="rId24" Type="http://schemas.openxmlformats.org/officeDocument/2006/relationships/hyperlink" Target="http://fr.wikipedia.org/wiki/Liti%C3%A8re_(foresti%C3%A8re)" TargetMode="External"/><Relationship Id="rId5" Type="http://schemas.openxmlformats.org/officeDocument/2006/relationships/hyperlink" Target="http://fr.wikipedia.org/wiki/Pollen" TargetMode="External"/><Relationship Id="rId15" Type="http://schemas.openxmlformats.org/officeDocument/2006/relationships/hyperlink" Target="http://fr.wikipedia.org/wiki/%C3%89rosion" TargetMode="External"/><Relationship Id="rId23" Type="http://schemas.openxmlformats.org/officeDocument/2006/relationships/hyperlink" Target="http://fr.wikipedia.org/wiki/Micromammif%C3%A8re" TargetMode="External"/><Relationship Id="rId28" Type="http://schemas.openxmlformats.org/officeDocument/2006/relationships/image" Target="../media/image252.jpg"/><Relationship Id="rId10" Type="http://schemas.openxmlformats.org/officeDocument/2006/relationships/hyperlink" Target="http://fr.wikipedia.org/wiki/N%C3%A9cromasse" TargetMode="External"/><Relationship Id="rId19" Type="http://schemas.openxmlformats.org/officeDocument/2006/relationships/hyperlink" Target="http://fr.wikipedia.org/wiki/D%C3%A9tritivore" TargetMode="External"/><Relationship Id="rId4" Type="http://schemas.openxmlformats.org/officeDocument/2006/relationships/hyperlink" Target="http://fr.wikipedia.org/wiki/Feuille" TargetMode="External"/><Relationship Id="rId9" Type="http://schemas.openxmlformats.org/officeDocument/2006/relationships/hyperlink" Target="http://fr.wikipedia.org/wiki/Excr%C3%A9ment" TargetMode="External"/><Relationship Id="rId14" Type="http://schemas.openxmlformats.org/officeDocument/2006/relationships/hyperlink" Target="http://fr.wikipedia.org/wiki/R%C3%A9g%C3%A9n%C3%A9ration_naturelle" TargetMode="External"/><Relationship Id="rId22" Type="http://schemas.openxmlformats.org/officeDocument/2006/relationships/hyperlink" Target="http://fr.wikipedia.org/wiki/Reptile" TargetMode="External"/><Relationship Id="rId27" Type="http://schemas.openxmlformats.org/officeDocument/2006/relationships/image" Target="../media/image25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260.jpeg"/><Relationship Id="rId13" Type="http://schemas.openxmlformats.org/officeDocument/2006/relationships/image" Target="../media/image265.jpeg"/><Relationship Id="rId3" Type="http://schemas.openxmlformats.org/officeDocument/2006/relationships/image" Target="../media/image255.jpeg"/><Relationship Id="rId7" Type="http://schemas.openxmlformats.org/officeDocument/2006/relationships/image" Target="../media/image259.jpeg"/><Relationship Id="rId12" Type="http://schemas.openxmlformats.org/officeDocument/2006/relationships/image" Target="../media/image264.jpeg"/><Relationship Id="rId2" Type="http://schemas.openxmlformats.org/officeDocument/2006/relationships/image" Target="../media/image254.jpeg"/><Relationship Id="rId1" Type="http://schemas.openxmlformats.org/officeDocument/2006/relationships/slideLayout" Target="../slideLayouts/slideLayout7.xml"/><Relationship Id="rId6" Type="http://schemas.openxmlformats.org/officeDocument/2006/relationships/image" Target="../media/image258.jpeg"/><Relationship Id="rId11" Type="http://schemas.openxmlformats.org/officeDocument/2006/relationships/image" Target="../media/image263.jpeg"/><Relationship Id="rId5" Type="http://schemas.openxmlformats.org/officeDocument/2006/relationships/image" Target="../media/image257.jpeg"/><Relationship Id="rId15" Type="http://schemas.openxmlformats.org/officeDocument/2006/relationships/image" Target="../media/image267.jpeg"/><Relationship Id="rId10" Type="http://schemas.openxmlformats.org/officeDocument/2006/relationships/image" Target="../media/image262.jpeg"/><Relationship Id="rId4" Type="http://schemas.openxmlformats.org/officeDocument/2006/relationships/image" Target="../media/image256.jpeg"/><Relationship Id="rId9" Type="http://schemas.openxmlformats.org/officeDocument/2006/relationships/image" Target="../media/image261.jpeg"/><Relationship Id="rId14" Type="http://schemas.openxmlformats.org/officeDocument/2006/relationships/image" Target="../media/image266.jpeg"/></Relationships>
</file>

<file path=ppt/slides/_rels/slide78.xml.rels><?xml version="1.0" encoding="UTF-8" standalone="yes"?>
<Relationships xmlns="http://schemas.openxmlformats.org/package/2006/relationships"><Relationship Id="rId3" Type="http://schemas.openxmlformats.org/officeDocument/2006/relationships/image" Target="../media/image269.jpeg"/><Relationship Id="rId2" Type="http://schemas.openxmlformats.org/officeDocument/2006/relationships/image" Target="../media/image268.jpeg"/><Relationship Id="rId1" Type="http://schemas.openxmlformats.org/officeDocument/2006/relationships/slideLayout" Target="../slideLayouts/slideLayout7.xml"/><Relationship Id="rId4" Type="http://schemas.openxmlformats.org/officeDocument/2006/relationships/hyperlink" Target="http://www.greenpeace.org/canada/fr/Blog/dfendre-la-fort-mais-pourquoi-et-comment/blog/48094/"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27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72.jpeg"/><Relationship Id="rId2" Type="http://schemas.openxmlformats.org/officeDocument/2006/relationships/image" Target="../media/image271.jpeg"/><Relationship Id="rId1" Type="http://schemas.openxmlformats.org/officeDocument/2006/relationships/slideLayout" Target="../slideLayouts/slideLayout7.xml"/><Relationship Id="rId5" Type="http://schemas.openxmlformats.org/officeDocument/2006/relationships/image" Target="../media/image274.jpeg"/><Relationship Id="rId4" Type="http://schemas.openxmlformats.org/officeDocument/2006/relationships/image" Target="../media/image273.jpeg"/></Relationships>
</file>

<file path=ppt/slides/_rels/slide81.xml.rels><?xml version="1.0" encoding="UTF-8" standalone="yes"?>
<Relationships xmlns="http://schemas.openxmlformats.org/package/2006/relationships"><Relationship Id="rId3" Type="http://schemas.openxmlformats.org/officeDocument/2006/relationships/hyperlink" Target="http://naturerights.com/blog/de-nombreuses-grandes-marques-complices-du-massacre-de-lamazonie" TargetMode="External"/><Relationship Id="rId2" Type="http://schemas.openxmlformats.org/officeDocument/2006/relationships/image" Target="../media/image27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wri.org/wri/ffi/lff-eng/" TargetMode="External"/><Relationship Id="rId2" Type="http://schemas.openxmlformats.org/officeDocument/2006/relationships/image" Target="../media/image276.jpeg"/><Relationship Id="rId1" Type="http://schemas.openxmlformats.org/officeDocument/2006/relationships/slideLayout" Target="../slideLayouts/slideLayout7.xml"/><Relationship Id="rId4" Type="http://schemas.openxmlformats.org/officeDocument/2006/relationships/hyperlink" Target="http://deforestation.over-blog.co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80.jpeg"/><Relationship Id="rId2" Type="http://schemas.openxmlformats.org/officeDocument/2006/relationships/image" Target="../media/image279.jpeg"/><Relationship Id="rId1" Type="http://schemas.openxmlformats.org/officeDocument/2006/relationships/slideLayout" Target="../slideLayouts/slideLayout7.xml"/><Relationship Id="rId4" Type="http://schemas.openxmlformats.org/officeDocument/2006/relationships/image" Target="../media/image28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8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283.jpeg"/><Relationship Id="rId13" Type="http://schemas.openxmlformats.org/officeDocument/2006/relationships/image" Target="../media/image288.jpeg"/><Relationship Id="rId3" Type="http://schemas.openxmlformats.org/officeDocument/2006/relationships/hyperlink" Target="http://fr.wikipedia.org/wiki/Espaces_verts" TargetMode="External"/><Relationship Id="rId7" Type="http://schemas.openxmlformats.org/officeDocument/2006/relationships/hyperlink" Target="http://fr.wikipedia.org/wiki/Barrage" TargetMode="External"/><Relationship Id="rId12" Type="http://schemas.openxmlformats.org/officeDocument/2006/relationships/image" Target="../media/image287.jpeg"/><Relationship Id="rId2" Type="http://schemas.openxmlformats.org/officeDocument/2006/relationships/hyperlink" Target="http://fr.wikipedia.org/wiki/Habitat_(%C3%A9cologie)" TargetMode="External"/><Relationship Id="rId1" Type="http://schemas.openxmlformats.org/officeDocument/2006/relationships/slideLayout" Target="../slideLayouts/slideLayout7.xml"/><Relationship Id="rId6" Type="http://schemas.openxmlformats.org/officeDocument/2006/relationships/hyperlink" Target="http://fr.wikipedia.org/wiki/Canal_(voie_d'eau)" TargetMode="External"/><Relationship Id="rId11" Type="http://schemas.openxmlformats.org/officeDocument/2006/relationships/image" Target="../media/image286.jpeg"/><Relationship Id="rId5" Type="http://schemas.openxmlformats.org/officeDocument/2006/relationships/hyperlink" Target="http://fr.wikipedia.org/wiki/Agriculture" TargetMode="External"/><Relationship Id="rId15" Type="http://schemas.openxmlformats.org/officeDocument/2006/relationships/image" Target="../media/image290.jpeg"/><Relationship Id="rId10" Type="http://schemas.openxmlformats.org/officeDocument/2006/relationships/image" Target="../media/image285.jpeg"/><Relationship Id="rId4" Type="http://schemas.openxmlformats.org/officeDocument/2006/relationships/hyperlink" Target="http://fr.wikipedia.org/wiki/Golfs" TargetMode="External"/><Relationship Id="rId9" Type="http://schemas.openxmlformats.org/officeDocument/2006/relationships/image" Target="../media/image284.jpeg"/><Relationship Id="rId14" Type="http://schemas.openxmlformats.org/officeDocument/2006/relationships/image" Target="../media/image289.jpeg"/></Relationships>
</file>

<file path=ppt/slides/_rels/slide88.xml.rels><?xml version="1.0" encoding="UTF-8" standalone="yes"?>
<Relationships xmlns="http://schemas.openxmlformats.org/package/2006/relationships"><Relationship Id="rId8" Type="http://schemas.openxmlformats.org/officeDocument/2006/relationships/hyperlink" Target="http://sd-report.mondigroup.com/2012/environment/responsible-forestry/high-conservation-value-areas" TargetMode="External"/><Relationship Id="rId13" Type="http://schemas.openxmlformats.org/officeDocument/2006/relationships/image" Target="../media/image292.jpeg"/><Relationship Id="rId3" Type="http://schemas.openxmlformats.org/officeDocument/2006/relationships/hyperlink" Target="http://fr.wikipedia.org/wiki/Forest_Stewardship_Council" TargetMode="External"/><Relationship Id="rId7" Type="http://schemas.openxmlformats.org/officeDocument/2006/relationships/hyperlink" Target="http://en.wikipedia.org/wiki/Programme_for_the_Endorsement_of_Forest_Certification" TargetMode="External"/><Relationship Id="rId12" Type="http://schemas.openxmlformats.org/officeDocument/2006/relationships/hyperlink" Target="https://ic.fsc.org/preview.simple-monitoring-methods.a-281.pdf" TargetMode="External"/><Relationship Id="rId2" Type="http://schemas.openxmlformats.org/officeDocument/2006/relationships/image" Target="../media/image291.jpeg"/><Relationship Id="rId1" Type="http://schemas.openxmlformats.org/officeDocument/2006/relationships/slideLayout" Target="../slideLayouts/slideLayout7.xml"/><Relationship Id="rId6" Type="http://schemas.openxmlformats.org/officeDocument/2006/relationships/hyperlink" Target="http://en.wikipedia.org/wiki/FERN" TargetMode="External"/><Relationship Id="rId11" Type="http://schemas.openxmlformats.org/officeDocument/2006/relationships/hyperlink" Target="http://www.proforest.net/en/files/hcvf-toolkit-part-1-final-updated.pdf/@@download/file/hcvf-toolkit-part-1-final-updated.pdf.pdf" TargetMode="External"/><Relationship Id="rId5" Type="http://schemas.openxmlformats.org/officeDocument/2006/relationships/hyperlink" Target="http://en.wikipedia.org/wiki/The_Wilderness_Society_(Australia)" TargetMode="External"/><Relationship Id="rId15" Type="http://schemas.openxmlformats.org/officeDocument/2006/relationships/image" Target="../media/image294.jpeg"/><Relationship Id="rId10" Type="http://schemas.openxmlformats.org/officeDocument/2006/relationships/hyperlink" Target="http://www.greenpeace.org/international/Global/international/briefings/forests/2014/HCS%20Approach_Breifer_March2014.pdf" TargetMode="External"/><Relationship Id="rId4" Type="http://schemas.openxmlformats.org/officeDocument/2006/relationships/hyperlink" Target="http://en.wikipedia.org/wiki/Greenpeace" TargetMode="External"/><Relationship Id="rId9" Type="http://schemas.openxmlformats.org/officeDocument/2006/relationships/hyperlink" Target="http://www.rspo.org/certification" TargetMode="External"/><Relationship Id="rId14" Type="http://schemas.openxmlformats.org/officeDocument/2006/relationships/image" Target="../media/image293.jpeg"/></Relationships>
</file>

<file path=ppt/slides/_rels/slide89.xml.rels><?xml version="1.0" encoding="UTF-8" standalone="yes"?>
<Relationships xmlns="http://schemas.openxmlformats.org/package/2006/relationships"><Relationship Id="rId3" Type="http://schemas.openxmlformats.org/officeDocument/2006/relationships/hyperlink" Target="https://treeyopermacultureedu.wordpress.com/chapter-10-the-humid-tropics/soil-building-techniques-part-2/" TargetMode="External"/><Relationship Id="rId2" Type="http://schemas.openxmlformats.org/officeDocument/2006/relationships/image" Target="../media/image29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9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fr.wikipedia.org/wiki/Chlorophylle_b" TargetMode="External"/><Relationship Id="rId7" Type="http://schemas.openxmlformats.org/officeDocument/2006/relationships/image" Target="../media/image299.jpeg"/><Relationship Id="rId2" Type="http://schemas.openxmlformats.org/officeDocument/2006/relationships/hyperlink" Target="http://fr.wikipedia.org/wiki/Chlorophylle_a" TargetMode="External"/><Relationship Id="rId1" Type="http://schemas.openxmlformats.org/officeDocument/2006/relationships/slideLayout" Target="../slideLayouts/slideLayout7.xml"/><Relationship Id="rId6" Type="http://schemas.openxmlformats.org/officeDocument/2006/relationships/image" Target="../media/image298.jpeg"/><Relationship Id="rId5" Type="http://schemas.openxmlformats.org/officeDocument/2006/relationships/image" Target="../media/image297.jpeg"/><Relationship Id="rId4" Type="http://schemas.openxmlformats.org/officeDocument/2006/relationships/hyperlink" Target="http://fr.wikipedia.org/wiki/Chlorophylle_d"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00.jpeg"/><Relationship Id="rId2" Type="http://schemas.openxmlformats.org/officeDocument/2006/relationships/hyperlink" Target="http://dendrochronologie-tpe.e-monsite.com/pages/i-l-arbre-un-enregistreur-permanent-et-automatique-des-variations-de-l-environnement/a-la-structure-et-le-fonctionnement-de-l-arbre.html" TargetMode="External"/><Relationship Id="rId1" Type="http://schemas.openxmlformats.org/officeDocument/2006/relationships/slideLayout" Target="../slideLayouts/slideLayout7.xml"/><Relationship Id="rId5" Type="http://schemas.openxmlformats.org/officeDocument/2006/relationships/hyperlink" Target="http://www.aquaportail.com/definition-1251-photosynthese.html" TargetMode="External"/><Relationship Id="rId4" Type="http://schemas.openxmlformats.org/officeDocument/2006/relationships/image" Target="../media/image301.png"/></Relationships>
</file>

<file path=ppt/slides/_rels/slide94.xml.rels><?xml version="1.0" encoding="UTF-8" standalone="yes"?>
<Relationships xmlns="http://schemas.openxmlformats.org/package/2006/relationships"><Relationship Id="rId2" Type="http://schemas.openxmlformats.org/officeDocument/2006/relationships/image" Target="../media/image30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04.jpeg"/><Relationship Id="rId2" Type="http://schemas.openxmlformats.org/officeDocument/2006/relationships/image" Target="../media/image30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0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8" Type="http://schemas.openxmlformats.org/officeDocument/2006/relationships/hyperlink" Target="http://fr.wiktionary.org/wiki/vent" TargetMode="External"/><Relationship Id="rId13" Type="http://schemas.openxmlformats.org/officeDocument/2006/relationships/hyperlink" Target="http://fr.wiktionary.org/wiki/feuille" TargetMode="External"/><Relationship Id="rId18" Type="http://schemas.openxmlformats.org/officeDocument/2006/relationships/hyperlink" Target="http://www.infovisual.info/01/002_fr.html" TargetMode="External"/><Relationship Id="rId3" Type="http://schemas.openxmlformats.org/officeDocument/2006/relationships/hyperlink" Target="http://fr.wikipedia.org/wiki/Esp%C3%A8ce" TargetMode="External"/><Relationship Id="rId7" Type="http://schemas.openxmlformats.org/officeDocument/2006/relationships/hyperlink" Target="http://fr.wiktionary.org/wiki/graine" TargetMode="External"/><Relationship Id="rId12" Type="http://schemas.openxmlformats.org/officeDocument/2006/relationships/hyperlink" Target="http://fr.wiktionary.org/wiki/organe" TargetMode="External"/><Relationship Id="rId17" Type="http://schemas.openxmlformats.org/officeDocument/2006/relationships/hyperlink" Target="http://www.biodiversite-positive.fr/succession-ecologique-dynamique-des-milieux/" TargetMode="External"/><Relationship Id="rId2" Type="http://schemas.openxmlformats.org/officeDocument/2006/relationships/hyperlink" Target="http://fr.wikipedia.org/wiki/Invasion_biologique" TargetMode="External"/><Relationship Id="rId16" Type="http://schemas.openxmlformats.org/officeDocument/2006/relationships/hyperlink" Target="http://fr.wiktionary.org/wiki/ann%C3%A9e" TargetMode="External"/><Relationship Id="rId1" Type="http://schemas.openxmlformats.org/officeDocument/2006/relationships/slideLayout" Target="../slideLayouts/slideLayout7.xml"/><Relationship Id="rId6" Type="http://schemas.openxmlformats.org/officeDocument/2006/relationships/hyperlink" Target="http://fr.wiktionary.org/wiki/dispersion" TargetMode="External"/><Relationship Id="rId11" Type="http://schemas.openxmlformats.org/officeDocument/2006/relationships/hyperlink" Target="http://fr.wikipedia.org/wiki/Animal" TargetMode="External"/><Relationship Id="rId5" Type="http://schemas.openxmlformats.org/officeDocument/2006/relationships/hyperlink" Target="http://fr.wikipedia.org/wiki/Indig%C3%A8ne" TargetMode="External"/><Relationship Id="rId15" Type="http://schemas.openxmlformats.org/officeDocument/2006/relationships/hyperlink" Target="http://fr.wiktionary.org/wiki/tombant" TargetMode="External"/><Relationship Id="rId10" Type="http://schemas.openxmlformats.org/officeDocument/2006/relationships/hyperlink" Target="http://fr.wikipedia.org/wiki/V%C3%A9g%C3%A9tation" TargetMode="External"/><Relationship Id="rId19" Type="http://schemas.openxmlformats.org/officeDocument/2006/relationships/hyperlink" Target="http://www.maculturegenerale.fr/wp-content/uploads/Structure-dun-arbre.pdf" TargetMode="External"/><Relationship Id="rId4" Type="http://schemas.openxmlformats.org/officeDocument/2006/relationships/hyperlink" Target="http://fr.wikipedia.org/wiki/Biome" TargetMode="External"/><Relationship Id="rId9" Type="http://schemas.openxmlformats.org/officeDocument/2006/relationships/hyperlink" Target="http://fr.wikipedia.org/wiki/%C3%89cosyst%C3%A8me" TargetMode="External"/><Relationship Id="rId14" Type="http://schemas.openxmlformats.org/officeDocument/2006/relationships/hyperlink" Target="http://fr.wiktionary.org/wiki/d%C3%A9tachant"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fr.wikipedia.org/wiki/Indig%C3%A8ne" TargetMode="External"/><Relationship Id="rId13" Type="http://schemas.openxmlformats.org/officeDocument/2006/relationships/hyperlink" Target="http://fr.wikipedia.org/wiki/Biome" TargetMode="External"/><Relationship Id="rId18" Type="http://schemas.openxmlformats.org/officeDocument/2006/relationships/hyperlink" Target="http://fr.wikipedia.org/wiki/Br%C3%A9sil" TargetMode="External"/><Relationship Id="rId26" Type="http://schemas.openxmlformats.org/officeDocument/2006/relationships/hyperlink" Target="http://fr.wikipedia.org/wiki/Nouvelle-Z%C3%A9lande" TargetMode="External"/><Relationship Id="rId3" Type="http://schemas.openxmlformats.org/officeDocument/2006/relationships/hyperlink" Target="http://fr.wikipedia.org/wiki/P%C3%A9riurbanisation" TargetMode="External"/><Relationship Id="rId21" Type="http://schemas.openxmlformats.org/officeDocument/2006/relationships/hyperlink" Target="http://fr.wikipedia.org/wiki/La_R%C3%A9union" TargetMode="External"/><Relationship Id="rId7" Type="http://schemas.openxmlformats.org/officeDocument/2006/relationships/hyperlink" Target="http://fr.wikipedia.org/wiki/Registre_de_langue" TargetMode="External"/><Relationship Id="rId12" Type="http://schemas.openxmlformats.org/officeDocument/2006/relationships/hyperlink" Target="http://fr.wikipedia.org/wiki/Fragmentation_%C3%A9cologique" TargetMode="External"/><Relationship Id="rId17" Type="http://schemas.openxmlformats.org/officeDocument/2006/relationships/hyperlink" Target="http://fr.wikipedia.org/wiki/Eucalyptus" TargetMode="External"/><Relationship Id="rId25" Type="http://schemas.openxmlformats.org/officeDocument/2006/relationships/hyperlink" Target="http://fr.wikipedia.org/wiki/Pinus_radiata" TargetMode="External"/><Relationship Id="rId2" Type="http://schemas.openxmlformats.org/officeDocument/2006/relationships/hyperlink" Target="http://fr.wiktionary.org/wiki/caduque" TargetMode="External"/><Relationship Id="rId16" Type="http://schemas.openxmlformats.org/officeDocument/2006/relationships/hyperlink" Target="http://fr.wikipedia.org/wiki/Peupleraie" TargetMode="External"/><Relationship Id="rId20" Type="http://schemas.openxmlformats.org/officeDocument/2006/relationships/hyperlink" Target="http://fr.wikipedia.org/wiki/Cryptomeria_japonica" TargetMode="External"/><Relationship Id="rId29" Type="http://schemas.openxmlformats.org/officeDocument/2006/relationships/hyperlink" Target="http://fr.wikipedia.org/wiki/Malaisie" TargetMode="External"/><Relationship Id="rId1" Type="http://schemas.openxmlformats.org/officeDocument/2006/relationships/slideLayout" Target="../slideLayouts/slideLayout7.xml"/><Relationship Id="rId6" Type="http://schemas.openxmlformats.org/officeDocument/2006/relationships/hyperlink" Target="http://fr.wikipedia.org/wiki/Esp%C3%A8ce" TargetMode="External"/><Relationship Id="rId11" Type="http://schemas.openxmlformats.org/officeDocument/2006/relationships/hyperlink" Target="http://fr.wikipedia.org/wiki/For%C3%AAt_primaire" TargetMode="External"/><Relationship Id="rId24" Type="http://schemas.openxmlformats.org/officeDocument/2006/relationships/hyperlink" Target="http://fr.wikipedia.org/wiki/Sapin" TargetMode="External"/><Relationship Id="rId5" Type="http://schemas.openxmlformats.org/officeDocument/2006/relationships/hyperlink" Target="http://fr.wikipedia.org/wiki/Temp%C3%A9rature" TargetMode="External"/><Relationship Id="rId15" Type="http://schemas.openxmlformats.org/officeDocument/2006/relationships/hyperlink" Target="http://fr.wikipedia.org/wiki/Monosp%C3%A9cifique" TargetMode="External"/><Relationship Id="rId23" Type="http://schemas.openxmlformats.org/officeDocument/2006/relationships/hyperlink" Target="http://fr.wikipedia.org/wiki/Pin_(plante)" TargetMode="External"/><Relationship Id="rId28" Type="http://schemas.openxmlformats.org/officeDocument/2006/relationships/hyperlink" Target="http://fr.wikipedia.org/wiki/Palmiers_%C3%A0_huile" TargetMode="External"/><Relationship Id="rId10" Type="http://schemas.openxmlformats.org/officeDocument/2006/relationships/hyperlink" Target="http://fr.wikipedia.org/wiki/Naturalit%C3%A9_(environnement)" TargetMode="External"/><Relationship Id="rId19" Type="http://schemas.openxmlformats.org/officeDocument/2006/relationships/hyperlink" Target="http://fr.wikipedia.org/wiki/%C3%8Ele_de_P%C3%A2ques" TargetMode="External"/><Relationship Id="rId31" Type="http://schemas.openxmlformats.org/officeDocument/2006/relationships/hyperlink" Target="http://www.fao.org/docrep/012/i0105f/i0105f02.pdf" TargetMode="External"/><Relationship Id="rId4" Type="http://schemas.openxmlformats.org/officeDocument/2006/relationships/hyperlink" Target="http://fr.wikipedia.org/wiki/Urbanisation" TargetMode="External"/><Relationship Id="rId9" Type="http://schemas.openxmlformats.org/officeDocument/2006/relationships/hyperlink" Target="http://fr.wikipedia.org/wiki/For%C3%AAt" TargetMode="External"/><Relationship Id="rId14" Type="http://schemas.openxmlformats.org/officeDocument/2006/relationships/hyperlink" Target="http://fr.wikipedia.org/wiki/For%C3%AAts_d%C3%A9cidues_humides_tropicales_et_subtropicales#cite_note-3" TargetMode="External"/><Relationship Id="rId22" Type="http://schemas.openxmlformats.org/officeDocument/2006/relationships/hyperlink" Target="http://fr.wikipedia.org/wiki/Polyn%C3%A9sie_fran%C3%A7aise" TargetMode="External"/><Relationship Id="rId27" Type="http://schemas.openxmlformats.org/officeDocument/2006/relationships/hyperlink" Target="http://fr.wikipedia.org/wiki/H%C3%A9v%C3%A9a" TargetMode="External"/><Relationship Id="rId30" Type="http://schemas.openxmlformats.org/officeDocument/2006/relationships/hyperlink" Target="http://fr.wikipedia.org/wiki/Indon%C3%A9sie"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fr.wikipedia.org/wiki/Biome" TargetMode="External"/><Relationship Id="rId3" Type="http://schemas.openxmlformats.org/officeDocument/2006/relationships/hyperlink" Target="http://fr.wikipedia.org/wiki/Biomasse_(%C3%A9cologie)" TargetMode="External"/><Relationship Id="rId7" Type="http://schemas.openxmlformats.org/officeDocument/2006/relationships/hyperlink" Target="http://fr.wikipedia.org/wiki/Am%C3%A9nagement_forestier" TargetMode="External"/><Relationship Id="rId2" Type="http://schemas.openxmlformats.org/officeDocument/2006/relationships/hyperlink" Target="http://fr.wikipedia.org/wiki/For%C3%AAt_primaire" TargetMode="External"/><Relationship Id="rId1" Type="http://schemas.openxmlformats.org/officeDocument/2006/relationships/slideLayout" Target="../slideLayouts/slideLayout7.xml"/><Relationship Id="rId6" Type="http://schemas.openxmlformats.org/officeDocument/2006/relationships/hyperlink" Target="http://fr.wikipedia.org/wiki/Sylviculteur" TargetMode="External"/><Relationship Id="rId11" Type="http://schemas.openxmlformats.org/officeDocument/2006/relationships/hyperlink" Target="http://www.fao.org/docrep/012/i0105f/i0105f02.pdf" TargetMode="External"/><Relationship Id="rId5" Type="http://schemas.openxmlformats.org/officeDocument/2006/relationships/hyperlink" Target="http://fr.wikipedia.org/wiki/Br%C3%BBlis" TargetMode="External"/><Relationship Id="rId10" Type="http://schemas.openxmlformats.org/officeDocument/2006/relationships/hyperlink" Target="http://fr.wikipedia.org/wiki/Canop%C3%A9e" TargetMode="External"/><Relationship Id="rId4" Type="http://schemas.openxmlformats.org/officeDocument/2006/relationships/hyperlink" Target="http://fr.wikipedia.org/wiki/R%C3%A9g%C3%A9n%C3%A9ration_naturelle" TargetMode="External"/><Relationship Id="rId9" Type="http://schemas.openxmlformats.org/officeDocument/2006/relationships/hyperlink" Target="http://fr.wikipedia.org/wiki/Formation_v%C3%A9g%C3%A9ta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79388" y="476250"/>
            <a:ext cx="8713787" cy="2089150"/>
          </a:xfrm>
        </p:spPr>
        <p:txBody>
          <a:bodyPr rtlCol="0">
            <a:normAutofit fontScale="90000"/>
          </a:bodyPr>
          <a:lstStyle/>
          <a:p>
            <a:pPr fontAlgn="auto">
              <a:spcAft>
                <a:spcPts val="0"/>
              </a:spcAft>
              <a:defRPr/>
            </a:pPr>
            <a:r>
              <a:rPr lang="fr-FR" sz="4800" b="1" dirty="0" smtClean="0">
                <a:solidFill>
                  <a:srgbClr val="008000"/>
                </a:solidFill>
              </a:rPr>
              <a:t>Importance des arbres et des forêts</a:t>
            </a:r>
            <a:br>
              <a:rPr lang="fr-FR" sz="4800" b="1" dirty="0" smtClean="0">
                <a:solidFill>
                  <a:srgbClr val="008000"/>
                </a:solidFill>
              </a:rPr>
            </a:br>
            <a:r>
              <a:rPr lang="fr-FR" sz="4800" b="1" dirty="0" smtClean="0">
                <a:solidFill>
                  <a:srgbClr val="008000"/>
                </a:solidFill>
              </a:rPr>
              <a:t> </a:t>
            </a:r>
            <a:br>
              <a:rPr lang="fr-FR" sz="4800" b="1" dirty="0" smtClean="0">
                <a:solidFill>
                  <a:srgbClr val="008000"/>
                </a:solidFill>
              </a:rPr>
            </a:br>
            <a:r>
              <a:rPr lang="fr-FR" sz="3100" b="1" i="1" dirty="0" smtClean="0">
                <a:solidFill>
                  <a:srgbClr val="008000"/>
                </a:solidFill>
              </a:rPr>
              <a:t>Présentation, rôles, services, </a:t>
            </a:r>
            <a:r>
              <a:rPr lang="fr-FR" sz="3100" b="1" i="1" dirty="0" smtClean="0">
                <a:solidFill>
                  <a:srgbClr val="FF0000"/>
                </a:solidFill>
              </a:rPr>
              <a:t>menaces </a:t>
            </a:r>
            <a:r>
              <a:rPr lang="fr-FR" sz="3100" b="1" i="1" dirty="0" smtClean="0">
                <a:solidFill>
                  <a:srgbClr val="008000"/>
                </a:solidFill>
              </a:rPr>
              <a:t>&amp; préservation</a:t>
            </a:r>
            <a:endParaRPr lang="fr-FR" sz="3100" b="1" i="1" dirty="0">
              <a:solidFill>
                <a:srgbClr val="008000"/>
              </a:solidFill>
            </a:endParaRPr>
          </a:p>
        </p:txBody>
      </p:sp>
      <p:sp>
        <p:nvSpPr>
          <p:cNvPr id="3" name="Sous-titre 2"/>
          <p:cNvSpPr>
            <a:spLocks noGrp="1"/>
          </p:cNvSpPr>
          <p:nvPr>
            <p:ph type="subTitle" idx="1"/>
          </p:nvPr>
        </p:nvSpPr>
        <p:spPr>
          <a:xfrm>
            <a:off x="1331913" y="5732463"/>
            <a:ext cx="6511925" cy="623887"/>
          </a:xfrm>
        </p:spPr>
        <p:txBody>
          <a:bodyPr rtlCol="0">
            <a:normAutofit fontScale="85000" lnSpcReduction="10000"/>
          </a:bodyPr>
          <a:lstStyle/>
          <a:p>
            <a:pPr fontAlgn="auto">
              <a:spcAft>
                <a:spcPts val="0"/>
              </a:spcAft>
              <a:defRPr/>
            </a:pPr>
            <a:r>
              <a:rPr lang="fr-FR" sz="1600" dirty="0" smtClean="0"/>
              <a:t>Benjamin LISAN</a:t>
            </a:r>
          </a:p>
          <a:p>
            <a:pPr fontAlgn="auto">
              <a:spcAft>
                <a:spcPts val="0"/>
              </a:spcAft>
              <a:defRPr/>
            </a:pPr>
            <a:r>
              <a:rPr lang="fr-FR" sz="1600" dirty="0" smtClean="0"/>
              <a:t>Date création : 27/09/2013. Date de mise à jour : 05/02/2014, 19h08. Version : V1.1</a:t>
            </a:r>
            <a:endParaRPr lang="fr-FR" sz="1600" dirty="0"/>
          </a:p>
        </p:txBody>
      </p:sp>
      <p:sp>
        <p:nvSpPr>
          <p:cNvPr id="4" name="Espace réservé du numéro de diapositive 3"/>
          <p:cNvSpPr>
            <a:spLocks noGrp="1"/>
          </p:cNvSpPr>
          <p:nvPr>
            <p:ph type="sldNum" sz="quarter" idx="12"/>
          </p:nvPr>
        </p:nvSpPr>
        <p:spPr/>
        <p:txBody>
          <a:bodyPr/>
          <a:lstStyle/>
          <a:p>
            <a:pPr>
              <a:defRPr/>
            </a:pPr>
            <a:fld id="{7F1BA2AA-76F9-47F0-8EEA-D270BCB42DBC}" type="slidenum">
              <a:rPr lang="fr-FR"/>
              <a:pPr>
                <a:defRPr/>
              </a:pPr>
              <a:t>1</a:t>
            </a:fld>
            <a:endParaRPr lang="fr-FR" dirty="0"/>
          </a:p>
        </p:txBody>
      </p:sp>
      <p:pic>
        <p:nvPicPr>
          <p:cNvPr id="3077" name="Image 4" descr="FougereArborescen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84538"/>
            <a:ext cx="27908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51D25DA1-1B95-4DA6-8236-8B8F49726FC7}" type="slidenum">
              <a:rPr lang="fr-FR"/>
              <a:pPr>
                <a:defRPr/>
              </a:pPr>
              <a:t>10</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4" name="ZoneTexte 3"/>
          <p:cNvSpPr txBox="1"/>
          <p:nvPr/>
        </p:nvSpPr>
        <p:spPr>
          <a:xfrm>
            <a:off x="250825" y="260350"/>
            <a:ext cx="8713788" cy="6556375"/>
          </a:xfrm>
          <a:prstGeom prst="rect">
            <a:avLst/>
          </a:prstGeom>
          <a:noFill/>
        </p:spPr>
        <p:txBody>
          <a:bodyPr>
            <a:spAutoFit/>
          </a:bodyPr>
          <a:lstStyle/>
          <a:p>
            <a:pPr marL="342900" indent="-342900" algn="just">
              <a:spcBef>
                <a:spcPts val="0"/>
              </a:spcBef>
              <a:spcAft>
                <a:spcPts val="0"/>
              </a:spcAft>
              <a:buFontTx/>
              <a:buAutoNum type="arabicParenR"/>
              <a:defRPr/>
            </a:pPr>
            <a:r>
              <a:rPr lang="fr-FR" b="1" dirty="0">
                <a:solidFill>
                  <a:srgbClr val="008000"/>
                </a:solidFill>
                <a:latin typeface="+mn-lt"/>
              </a:rPr>
              <a:t>Présentation    </a:t>
            </a:r>
          </a:p>
          <a:p>
            <a:pPr marL="342900" indent="-342900" algn="just">
              <a:spcBef>
                <a:spcPts val="0"/>
              </a:spcBef>
              <a:spcAft>
                <a:spcPts val="0"/>
              </a:spcAft>
              <a:defRPr/>
            </a:pPr>
            <a:endParaRPr lang="fr-FR" b="1" dirty="0">
              <a:solidFill>
                <a:srgbClr val="008000"/>
              </a:solidFill>
              <a:latin typeface="+mn-lt"/>
            </a:endParaRPr>
          </a:p>
          <a:p>
            <a:pPr marL="342900" indent="-342900" algn="just">
              <a:spcBef>
                <a:spcPts val="0"/>
              </a:spcBef>
              <a:spcAft>
                <a:spcPts val="0"/>
              </a:spcAft>
              <a:defRPr/>
            </a:pPr>
            <a:r>
              <a:rPr lang="fr-FR" b="1" dirty="0">
                <a:solidFill>
                  <a:srgbClr val="008000"/>
                </a:solidFill>
                <a:latin typeface="+mn-lt"/>
              </a:rPr>
              <a:t>1.2) Qu'est-ce qu'un arbre?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Il n'est pas facile de définir le mot « </a:t>
            </a:r>
            <a:r>
              <a:rPr lang="fr-FR" b="1" dirty="0">
                <a:solidFill>
                  <a:srgbClr val="008000"/>
                </a:solidFill>
                <a:latin typeface="+mn-lt"/>
              </a:rPr>
              <a:t>arbre</a:t>
            </a:r>
            <a:r>
              <a:rPr lang="fr-FR" dirty="0">
                <a:solidFill>
                  <a:srgbClr val="008000"/>
                </a:solidFill>
                <a:latin typeface="+mn-lt"/>
              </a:rPr>
              <a:t> ». </a:t>
            </a:r>
          </a:p>
          <a:p>
            <a:pPr algn="just">
              <a:spcBef>
                <a:spcPts val="0"/>
              </a:spcBef>
              <a:spcAft>
                <a:spcPts val="0"/>
              </a:spcAft>
              <a:buFont typeface="Arial" pitchFamily="34" charset="0"/>
              <a:buChar char="•"/>
              <a:defRPr/>
            </a:pPr>
            <a:r>
              <a:rPr lang="fr-FR" dirty="0">
                <a:solidFill>
                  <a:srgbClr val="008000"/>
                </a:solidFill>
                <a:latin typeface="+mn-lt"/>
              </a:rPr>
              <a:t>L'arbre du langage courant (illustré, par exemple, par l'image d'un grand chêne) est </a:t>
            </a:r>
            <a:r>
              <a:rPr lang="fr-FR" b="1" dirty="0">
                <a:solidFill>
                  <a:srgbClr val="008000"/>
                </a:solidFill>
                <a:latin typeface="+mn-lt"/>
              </a:rPr>
              <a:t>nettement plus grand qu'un homme adulte</a:t>
            </a:r>
            <a:r>
              <a:rPr lang="fr-FR" dirty="0">
                <a:solidFill>
                  <a:srgbClr val="008000"/>
                </a:solidFill>
                <a:latin typeface="+mn-lt"/>
              </a:rPr>
              <a:t>, deux ou trois fois pour le moins. </a:t>
            </a:r>
          </a:p>
          <a:p>
            <a:pPr algn="just">
              <a:spcBef>
                <a:spcPts val="0"/>
              </a:spcBef>
              <a:spcAft>
                <a:spcPts val="0"/>
              </a:spcAft>
              <a:buFont typeface="Arial" pitchFamily="34" charset="0"/>
              <a:buChar char="•"/>
              <a:defRPr/>
            </a:pPr>
            <a:r>
              <a:rPr lang="fr-FR" dirty="0">
                <a:solidFill>
                  <a:srgbClr val="008000"/>
                </a:solidFill>
                <a:latin typeface="+mn-lt"/>
              </a:rPr>
              <a:t>Il est aussi vivace (de longue durée) : </a:t>
            </a:r>
            <a:r>
              <a:rPr lang="fr-FR" b="1" dirty="0">
                <a:solidFill>
                  <a:srgbClr val="008000"/>
                </a:solidFill>
                <a:latin typeface="+mn-lt"/>
              </a:rPr>
              <a:t>il continue de pousser et de prendre du volume pendant un nombre d'années non défini</a:t>
            </a:r>
            <a:r>
              <a:rPr lang="fr-FR" dirty="0">
                <a:solidFill>
                  <a:srgbClr val="008000"/>
                </a:solidFill>
                <a:latin typeface="+mn-lt"/>
              </a:rPr>
              <a:t>. </a:t>
            </a:r>
          </a:p>
          <a:p>
            <a:pPr algn="just">
              <a:spcBef>
                <a:spcPts val="0"/>
              </a:spcBef>
              <a:spcAft>
                <a:spcPts val="0"/>
              </a:spcAft>
              <a:buFont typeface="Arial" pitchFamily="34" charset="0"/>
              <a:buChar char="•"/>
              <a:defRPr/>
            </a:pPr>
            <a:r>
              <a:rPr lang="fr-FR" b="1" dirty="0">
                <a:solidFill>
                  <a:srgbClr val="008000"/>
                </a:solidFill>
                <a:latin typeface="+mn-lt"/>
              </a:rPr>
              <a:t>Il grandit par le haut </a:t>
            </a:r>
            <a:r>
              <a:rPr lang="fr-FR" dirty="0">
                <a:solidFill>
                  <a:srgbClr val="008000"/>
                </a:solidFill>
                <a:latin typeface="+mn-lt"/>
              </a:rPr>
              <a:t>: les plantes qui développent, au niveau du sol, de nouvelles pousses peu durables — comme les bananiers ­ne sont pas des arbres. </a:t>
            </a:r>
          </a:p>
          <a:p>
            <a:pPr algn="just">
              <a:spcBef>
                <a:spcPts val="0"/>
              </a:spcBef>
              <a:spcAft>
                <a:spcPts val="0"/>
              </a:spcAft>
              <a:buFont typeface="Arial" pitchFamily="34" charset="0"/>
              <a:buChar char="•"/>
              <a:defRPr/>
            </a:pPr>
            <a:r>
              <a:rPr lang="fr-FR" b="1" dirty="0">
                <a:solidFill>
                  <a:srgbClr val="008000"/>
                </a:solidFill>
                <a:latin typeface="+mn-lt"/>
              </a:rPr>
              <a:t>Un arbre est généralement ligneux </a:t>
            </a:r>
            <a:r>
              <a:rPr lang="fr-FR" dirty="0">
                <a:solidFill>
                  <a:srgbClr val="008000"/>
                </a:solidFill>
                <a:latin typeface="+mn-lt"/>
              </a:rPr>
              <a:t>: son tronc solide et rigide soutient un réseau de branches. Mais seuls les dicotylédones, les conifères et les ginkgos produisent du bois proprement dit, constitué d'un cylindre de cellules de cambium assemblées derrière l'écorce. Les cycas, palmiers, yuccas, cactus, fougères arborescentes et autres grands végétaux de longue vie, ne produisent pas de bois </a:t>
            </a:r>
            <a:r>
              <a:rPr lang="fr-FR" i="1" dirty="0">
                <a:solidFill>
                  <a:srgbClr val="008000"/>
                </a:solidFill>
                <a:latin typeface="+mn-lt"/>
              </a:rPr>
              <a:t>stricto sensu </a:t>
            </a:r>
            <a:r>
              <a:rPr lang="fr-FR" dirty="0">
                <a:solidFill>
                  <a:srgbClr val="008000"/>
                </a:solidFill>
                <a:latin typeface="+mn-lt"/>
              </a:rPr>
              <a:t>mais, à ce détail près, ils répondent parfaitement à notre définition de l'arbre. </a:t>
            </a:r>
          </a:p>
          <a:p>
            <a:pPr algn="just">
              <a:spcBef>
                <a:spcPts val="0"/>
              </a:spcBef>
              <a:spcAft>
                <a:spcPts val="0"/>
              </a:spcAft>
              <a:buFont typeface="Arial" pitchFamily="34" charset="0"/>
              <a:buChar char="•"/>
              <a:defRPr/>
            </a:pPr>
            <a:r>
              <a:rPr lang="fr-FR" b="1" dirty="0">
                <a:solidFill>
                  <a:srgbClr val="008000"/>
                </a:solidFill>
                <a:latin typeface="+mn-lt"/>
              </a:rPr>
              <a:t>Un arbre peut avoir un ou plusieurs troncs </a:t>
            </a:r>
            <a:r>
              <a:rPr lang="fr-FR" dirty="0">
                <a:solidFill>
                  <a:srgbClr val="008000"/>
                </a:solidFill>
                <a:latin typeface="+mn-lt"/>
              </a:rPr>
              <a:t>; si la hauteur d'un végétal ligneux vivace est comprise entre 3 et 6 m, nous le considérerons comme un arbuste plutôt que comme un arbre, surtout s'il est enraciné par plusieurs pousses. </a:t>
            </a:r>
          </a:p>
          <a:p>
            <a:pPr algn="just">
              <a:spcBef>
                <a:spcPts val="0"/>
              </a:spcBef>
              <a:spcAft>
                <a:spcPts val="0"/>
              </a:spcAft>
              <a:buFont typeface="Arial" pitchFamily="34" charset="0"/>
              <a:buChar char="•"/>
              <a:defRPr/>
            </a:pPr>
            <a:r>
              <a:rPr lang="fr-FR" dirty="0">
                <a:solidFill>
                  <a:srgbClr val="008000"/>
                </a:solidFill>
                <a:latin typeface="+mn-lt"/>
              </a:rPr>
              <a:t>Une plante de moins de 3 m de haut est souvent nommée arbrisseau ; </a:t>
            </a:r>
            <a:r>
              <a:rPr lang="fr-FR" b="1" dirty="0">
                <a:solidFill>
                  <a:srgbClr val="008000"/>
                </a:solidFill>
                <a:latin typeface="+mn-lt"/>
              </a:rPr>
              <a:t>au-dessus de 6 m, ce sera un arbre </a:t>
            </a:r>
            <a:r>
              <a:rPr lang="fr-FR" dirty="0">
                <a:solidFill>
                  <a:srgbClr val="008000"/>
                </a:solidFill>
                <a:latin typeface="+mn-lt"/>
              </a:rPr>
              <a:t>; en dessous un arbuste (°).</a:t>
            </a:r>
            <a:endParaRPr lang="fr-FR" sz="1200" dirty="0">
              <a:solidFill>
                <a:srgbClr val="008000"/>
              </a:solidFill>
              <a:latin typeface="+mn-lt"/>
            </a:endParaRPr>
          </a:p>
          <a:p>
            <a:pPr algn="just">
              <a:spcBef>
                <a:spcPts val="0"/>
              </a:spcBef>
              <a:spcAft>
                <a:spcPts val="0"/>
              </a:spcAft>
              <a:defRPr/>
            </a:pPr>
            <a:endParaRPr lang="fr-FR" sz="1200" dirty="0">
              <a:solidFill>
                <a:srgbClr val="008000"/>
              </a:solidFill>
              <a:latin typeface="+mn-lt"/>
            </a:endParaRPr>
          </a:p>
          <a:p>
            <a:pPr algn="just">
              <a:spcBef>
                <a:spcPts val="0"/>
              </a:spcBef>
              <a:spcAft>
                <a:spcPts val="0"/>
              </a:spcAft>
              <a:defRPr/>
            </a:pPr>
            <a:r>
              <a:rPr lang="fr-FR" sz="1200" dirty="0">
                <a:solidFill>
                  <a:srgbClr val="008000"/>
                </a:solidFill>
                <a:latin typeface="+mn-lt"/>
              </a:rPr>
              <a:t>(°) botanique:  pour avoir le droit d'être appelé "arbre« , il faut mesurer au moins 6 mètres. En dessous de 6 mètres, on s'appelle arbuste.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8D7917C9-73DD-4300-A862-60FB6B7AAD4E}" type="slidenum">
              <a:rPr lang="fr-FR"/>
              <a:pPr>
                <a:defRPr/>
              </a:pPr>
              <a:t>100</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1380" name="Rectangle 4"/>
          <p:cNvSpPr>
            <a:spLocks noChangeArrowheads="1"/>
          </p:cNvSpPr>
          <p:nvPr/>
        </p:nvSpPr>
        <p:spPr bwMode="auto">
          <a:xfrm>
            <a:off x="179388" y="549275"/>
            <a:ext cx="8713787" cy="60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 (suite)</a:t>
            </a:r>
          </a:p>
          <a:p>
            <a:pPr eaLnBrk="1" hangingPunct="1"/>
            <a:endParaRPr lang="fr-FR" altLang="fr-FR" sz="1400" dirty="0">
              <a:solidFill>
                <a:srgbClr val="008000"/>
              </a:solidFill>
            </a:endParaRPr>
          </a:p>
          <a:p>
            <a:pPr algn="just" eaLnBrk="1" hangingPunct="1"/>
            <a:r>
              <a:rPr lang="fr-FR" altLang="fr-FR" sz="1200" b="1" i="1" dirty="0">
                <a:solidFill>
                  <a:srgbClr val="008000"/>
                </a:solidFill>
              </a:rPr>
              <a:t>Latitude</a:t>
            </a:r>
            <a:r>
              <a:rPr lang="fr-FR" altLang="fr-FR" sz="1200" dirty="0">
                <a:solidFill>
                  <a:srgbClr val="008000"/>
                </a:solidFill>
              </a:rPr>
              <a:t> : La distance ou nord et au sud de l'équateur.</a:t>
            </a:r>
          </a:p>
          <a:p>
            <a:pPr algn="just" eaLnBrk="1" hangingPunct="1"/>
            <a:r>
              <a:rPr lang="fr-FR" altLang="fr-FR" sz="1200" b="1" i="1" dirty="0">
                <a:solidFill>
                  <a:srgbClr val="008000"/>
                </a:solidFill>
              </a:rPr>
              <a:t>Littorale</a:t>
            </a:r>
            <a:r>
              <a:rPr lang="fr-FR" altLang="fr-FR" sz="1200" dirty="0">
                <a:solidFill>
                  <a:srgbClr val="008000"/>
                </a:solidFill>
              </a:rPr>
              <a:t> (forêt) : forêt poussant en bord de mer  (elles peuvent protéger les côtes des tempêtes, comme, par exemple, les mangroves).</a:t>
            </a:r>
          </a:p>
          <a:p>
            <a:pPr algn="just" eaLnBrk="1" hangingPunct="1"/>
            <a:r>
              <a:rPr lang="fr-FR" altLang="fr-FR" sz="1200" b="1" i="1" dirty="0" err="1" smtClean="0">
                <a:solidFill>
                  <a:srgbClr val="008000"/>
                </a:solidFill>
              </a:rPr>
              <a:t>Mésique</a:t>
            </a:r>
            <a:r>
              <a:rPr lang="fr-FR" altLang="fr-FR" sz="1200" dirty="0">
                <a:solidFill>
                  <a:srgbClr val="008000"/>
                </a:solidFill>
              </a:rPr>
              <a:t> : </a:t>
            </a:r>
            <a:r>
              <a:rPr lang="fr-FR" altLang="fr-FR" sz="1200" dirty="0">
                <a:solidFill>
                  <a:srgbClr val="008000"/>
                </a:solidFill>
                <a:hlinkClick r:id="rId2" tooltip="Habitat"/>
              </a:rPr>
              <a:t>habitat</a:t>
            </a:r>
            <a:r>
              <a:rPr lang="fr-FR" altLang="fr-FR" sz="1200" dirty="0">
                <a:solidFill>
                  <a:srgbClr val="008000"/>
                </a:solidFill>
              </a:rPr>
              <a:t> à l'</a:t>
            </a:r>
            <a:r>
              <a:rPr lang="fr-FR" altLang="fr-FR" sz="1200" dirty="0">
                <a:solidFill>
                  <a:srgbClr val="008000"/>
                </a:solidFill>
                <a:hlinkClick r:id="rId3" tooltip="Humidité"/>
              </a:rPr>
              <a:t>humidité</a:t>
            </a:r>
            <a:r>
              <a:rPr lang="fr-FR" altLang="fr-FR" sz="1200" dirty="0">
                <a:solidFill>
                  <a:srgbClr val="008000"/>
                </a:solidFill>
              </a:rPr>
              <a:t> moyenne, c'est-à-dire intermédiaire entre le niveau xérique et hydrique, comme le sont les </a:t>
            </a:r>
            <a:r>
              <a:rPr lang="fr-FR" altLang="fr-FR" sz="1200" dirty="0">
                <a:solidFill>
                  <a:srgbClr val="008000"/>
                </a:solidFill>
                <a:hlinkClick r:id="rId4" tooltip="Forêts tempérées mixtes et à feuilles caduques"/>
              </a:rPr>
              <a:t>forêts tempérées mixtes et à feuilles caduques</a:t>
            </a:r>
            <a:r>
              <a:rPr lang="fr-FR" altLang="fr-FR" sz="1200" dirty="0">
                <a:solidFill>
                  <a:srgbClr val="008000"/>
                </a:solidFill>
              </a:rPr>
              <a:t>, par exemple.</a:t>
            </a:r>
          </a:p>
          <a:p>
            <a:pPr algn="just" eaLnBrk="1" hangingPunct="1"/>
            <a:r>
              <a:rPr lang="fr-FR" altLang="fr-FR" sz="1200" b="1" i="1" dirty="0">
                <a:solidFill>
                  <a:srgbClr val="008000"/>
                </a:solidFill>
              </a:rPr>
              <a:t>Mésophile</a:t>
            </a:r>
            <a:r>
              <a:rPr lang="fr-FR" altLang="fr-FR" sz="1200" dirty="0">
                <a:solidFill>
                  <a:srgbClr val="008000"/>
                </a:solidFill>
              </a:rPr>
              <a:t> : Qualifie une espèce ou une communauté végétale vivant dans des conditions moyennes d’humidité, de température et de richesse du sol. </a:t>
            </a:r>
            <a:endParaRPr lang="fr-FR" altLang="fr-FR" sz="1200" dirty="0" smtClean="0">
              <a:solidFill>
                <a:srgbClr val="008000"/>
              </a:solidFill>
            </a:endParaRPr>
          </a:p>
          <a:p>
            <a:pPr algn="just" eaLnBrk="1" hangingPunct="1"/>
            <a:r>
              <a:rPr lang="fr-FR" sz="1200" b="1" i="1" dirty="0">
                <a:solidFill>
                  <a:srgbClr val="008000"/>
                </a:solidFill>
              </a:rPr>
              <a:t>M</a:t>
            </a:r>
            <a:r>
              <a:rPr lang="fr-FR" sz="1200" b="1" i="1" dirty="0" smtClean="0">
                <a:solidFill>
                  <a:srgbClr val="008000"/>
                </a:solidFill>
              </a:rPr>
              <a:t>ycorhizes</a:t>
            </a:r>
            <a:r>
              <a:rPr lang="fr-FR" sz="1200" dirty="0" smtClean="0">
                <a:solidFill>
                  <a:srgbClr val="008000"/>
                </a:solidFill>
              </a:rPr>
              <a:t> : associations </a:t>
            </a:r>
            <a:r>
              <a:rPr lang="fr-FR" sz="1200" dirty="0">
                <a:solidFill>
                  <a:srgbClr val="008000"/>
                </a:solidFill>
              </a:rPr>
              <a:t>symbiotiques contractées par les racines des végétaux avec certains </a:t>
            </a:r>
            <a:r>
              <a:rPr lang="fr-FR" sz="1200" dirty="0">
                <a:solidFill>
                  <a:srgbClr val="008000"/>
                </a:solidFill>
                <a:hlinkClick r:id="rId5"/>
              </a:rPr>
              <a:t>champignons</a:t>
            </a:r>
            <a:r>
              <a:rPr lang="fr-FR" sz="1200" dirty="0">
                <a:solidFill>
                  <a:srgbClr val="008000"/>
                </a:solidFill>
              </a:rPr>
              <a:t> du sol. Elles favorisent l'</a:t>
            </a:r>
            <a:r>
              <a:rPr lang="fr-FR" sz="1200" dirty="0">
                <a:solidFill>
                  <a:srgbClr val="008000"/>
                </a:solidFill>
                <a:hlinkClick r:id="rId6"/>
              </a:rPr>
              <a:t>absorption</a:t>
            </a:r>
            <a:r>
              <a:rPr lang="fr-FR" sz="1200" dirty="0">
                <a:solidFill>
                  <a:srgbClr val="008000"/>
                </a:solidFill>
              </a:rPr>
              <a:t> par les racines des éléments minéraux de la rhizosphère et du sol et améliorent ainsi la nutrition de la plupart des </a:t>
            </a:r>
            <a:r>
              <a:rPr lang="fr-FR" sz="1200" dirty="0" smtClean="0">
                <a:solidFill>
                  <a:srgbClr val="008000"/>
                </a:solidFill>
                <a:hlinkClick r:id="rId7"/>
              </a:rPr>
              <a:t>espèces</a:t>
            </a:r>
            <a:r>
              <a:rPr lang="fr-FR" sz="1200" dirty="0" smtClean="0">
                <a:solidFill>
                  <a:srgbClr val="008000"/>
                </a:solidFill>
              </a:rPr>
              <a:t> végétales</a:t>
            </a:r>
            <a:r>
              <a:rPr lang="fr-FR" sz="1200" dirty="0">
                <a:solidFill>
                  <a:srgbClr val="008000"/>
                </a:solidFill>
              </a:rPr>
              <a:t>.</a:t>
            </a:r>
            <a:endParaRPr lang="fr-FR" altLang="fr-FR" sz="1200" dirty="0">
              <a:solidFill>
                <a:srgbClr val="008000"/>
              </a:solidFill>
            </a:endParaRPr>
          </a:p>
          <a:p>
            <a:pPr algn="just" eaLnBrk="1" hangingPunct="1"/>
            <a:r>
              <a:rPr lang="fr-FR" altLang="fr-FR" sz="1200" b="1" i="1" dirty="0">
                <a:solidFill>
                  <a:srgbClr val="008000"/>
                </a:solidFill>
              </a:rPr>
              <a:t>Nitrophile</a:t>
            </a:r>
            <a:r>
              <a:rPr lang="fr-FR" altLang="fr-FR" sz="1200" dirty="0">
                <a:solidFill>
                  <a:srgbClr val="008000"/>
                </a:solidFill>
              </a:rPr>
              <a:t> : Qualifie une espèce végétale croissant préférentiellement sur des sols riches en éléments azotés. </a:t>
            </a:r>
          </a:p>
          <a:p>
            <a:pPr algn="just" eaLnBrk="1" hangingPunct="1"/>
            <a:r>
              <a:rPr lang="fr-FR" altLang="fr-FR" sz="1200" b="1" i="1" dirty="0">
                <a:solidFill>
                  <a:srgbClr val="008000"/>
                </a:solidFill>
              </a:rPr>
              <a:t>Ombrophile</a:t>
            </a:r>
            <a:r>
              <a:rPr lang="fr-FR" altLang="fr-FR" sz="1200" dirty="0">
                <a:solidFill>
                  <a:srgbClr val="008000"/>
                </a:solidFill>
              </a:rPr>
              <a:t> : voir </a:t>
            </a:r>
            <a:r>
              <a:rPr lang="fr-FR" altLang="fr-FR" sz="1200" i="1" dirty="0" err="1">
                <a:solidFill>
                  <a:srgbClr val="008000"/>
                </a:solidFill>
              </a:rPr>
              <a:t>sciaphile</a:t>
            </a:r>
            <a:r>
              <a:rPr lang="fr-FR" altLang="fr-FR" sz="1200" dirty="0">
                <a:solidFill>
                  <a:srgbClr val="008000"/>
                </a:solidFill>
              </a:rPr>
              <a:t> (plus bas, dans cette page).</a:t>
            </a:r>
          </a:p>
          <a:p>
            <a:pPr algn="just" eaLnBrk="1" hangingPunct="1"/>
            <a:r>
              <a:rPr lang="fr-FR" altLang="fr-FR" sz="1200" b="1" i="1" dirty="0">
                <a:solidFill>
                  <a:srgbClr val="008000"/>
                </a:solidFill>
              </a:rPr>
              <a:t>Ombrophile</a:t>
            </a:r>
            <a:r>
              <a:rPr lang="fr-FR" altLang="fr-FR" sz="1200" dirty="0">
                <a:solidFill>
                  <a:srgbClr val="008000"/>
                </a:solidFill>
              </a:rPr>
              <a:t> (forêt) : forêt qui croît dans un environnement constamment humide. Partout où la pluviosité annuelle dépasse 2000 millimètres et où les pluies s’étalent régulièrement sur l’année, on trouve des forêts ombrophiles.</a:t>
            </a:r>
          </a:p>
          <a:p>
            <a:pPr algn="just" eaLnBrk="1" hangingPunct="1"/>
            <a:r>
              <a:rPr lang="fr-FR" altLang="fr-FR" sz="1200" b="1" i="1" dirty="0">
                <a:solidFill>
                  <a:srgbClr val="008000"/>
                </a:solidFill>
              </a:rPr>
              <a:t>Pionnière</a:t>
            </a:r>
            <a:r>
              <a:rPr lang="fr-FR" altLang="fr-FR" sz="1200" dirty="0">
                <a:solidFill>
                  <a:srgbClr val="008000"/>
                </a:solidFill>
              </a:rPr>
              <a:t> (</a:t>
            </a:r>
            <a:r>
              <a:rPr lang="fr-FR" altLang="fr-FR" sz="1200" i="1" dirty="0">
                <a:solidFill>
                  <a:srgbClr val="008000"/>
                </a:solidFill>
              </a:rPr>
              <a:t>Espèce</a:t>
            </a:r>
            <a:r>
              <a:rPr lang="fr-FR" altLang="fr-FR" sz="1200" dirty="0">
                <a:solidFill>
                  <a:srgbClr val="008000"/>
                </a:solidFill>
              </a:rPr>
              <a:t>) : espèce capable de coloniser un milieu instable, très pauvre en matière organique et aux conditions édaphiques et climatiques difficiles : sol très fin ou inexistant, absence d’eau, forte chaleur, etc. </a:t>
            </a:r>
            <a:r>
              <a:rPr lang="fr-FR" altLang="fr-FR" sz="1200" u="sng" dirty="0">
                <a:solidFill>
                  <a:srgbClr val="008000"/>
                </a:solidFill>
              </a:rPr>
              <a:t>Note</a:t>
            </a:r>
            <a:r>
              <a:rPr lang="fr-FR" altLang="fr-FR" sz="1200" dirty="0">
                <a:solidFill>
                  <a:srgbClr val="008000"/>
                </a:solidFill>
              </a:rPr>
              <a:t> : Presque toutes les plantes invasives sont </a:t>
            </a:r>
            <a:r>
              <a:rPr lang="fr-FR" altLang="fr-FR" sz="1200" i="1" dirty="0">
                <a:solidFill>
                  <a:srgbClr val="008000"/>
                </a:solidFill>
              </a:rPr>
              <a:t>pionnières</a:t>
            </a:r>
            <a:r>
              <a:rPr lang="fr-FR" altLang="fr-FR" sz="1200" dirty="0">
                <a:solidFill>
                  <a:srgbClr val="008000"/>
                </a:solidFill>
              </a:rPr>
              <a:t>.</a:t>
            </a:r>
          </a:p>
          <a:p>
            <a:pPr algn="just" eaLnBrk="1" hangingPunct="1"/>
            <a:r>
              <a:rPr lang="fr-FR" altLang="fr-FR" sz="1200" b="1" i="1" dirty="0">
                <a:solidFill>
                  <a:srgbClr val="008000"/>
                </a:solidFill>
              </a:rPr>
              <a:t>Pivot</a:t>
            </a:r>
            <a:r>
              <a:rPr lang="fr-FR" altLang="fr-FR" sz="1200" dirty="0">
                <a:solidFill>
                  <a:srgbClr val="008000"/>
                </a:solidFill>
              </a:rPr>
              <a:t>: racine principale enfoncée verticalement dans le sol.</a:t>
            </a:r>
          </a:p>
          <a:p>
            <a:pPr algn="just" eaLnBrk="1" hangingPunct="1"/>
            <a:r>
              <a:rPr lang="fr-FR" altLang="fr-FR" sz="1200" b="1" i="1" dirty="0">
                <a:solidFill>
                  <a:srgbClr val="008000"/>
                </a:solidFill>
              </a:rPr>
              <a:t>Plante parasitaire non-chlorophyllienne</a:t>
            </a:r>
            <a:r>
              <a:rPr lang="fr-FR" altLang="fr-FR" sz="1200" dirty="0">
                <a:solidFill>
                  <a:srgbClr val="008000"/>
                </a:solidFill>
              </a:rPr>
              <a:t> : Qualifie une plante ne produisant pas sa propre matière organique par le biais de la photosynthèse mais parasitant d’autres individus pour la lui fournir. </a:t>
            </a:r>
          </a:p>
          <a:p>
            <a:pPr algn="just" eaLnBrk="1" hangingPunct="1"/>
            <a:r>
              <a:rPr lang="fr-FR" altLang="fr-FR" sz="1200" b="1" i="1" dirty="0">
                <a:solidFill>
                  <a:srgbClr val="008000"/>
                </a:solidFill>
              </a:rPr>
              <a:t>Pousse</a:t>
            </a:r>
            <a:r>
              <a:rPr lang="fr-FR" altLang="fr-FR" sz="1200" dirty="0">
                <a:solidFill>
                  <a:srgbClr val="008000"/>
                </a:solidFill>
              </a:rPr>
              <a:t>: partie hors terre de la plante.</a:t>
            </a:r>
          </a:p>
          <a:p>
            <a:pPr algn="just" eaLnBrk="1" hangingPunct="1"/>
            <a:r>
              <a:rPr lang="fr-FR" altLang="fr-FR" sz="1200" b="1" i="1" dirty="0">
                <a:solidFill>
                  <a:srgbClr val="008000"/>
                </a:solidFill>
              </a:rPr>
              <a:t>Racine</a:t>
            </a:r>
            <a:r>
              <a:rPr lang="fr-FR" altLang="fr-FR" sz="1200" dirty="0">
                <a:solidFill>
                  <a:srgbClr val="008000"/>
                </a:solidFill>
              </a:rPr>
              <a:t>: ramification souterraine servant à maintenir la plante en place et à la nourrir.</a:t>
            </a:r>
          </a:p>
          <a:p>
            <a:pPr algn="just" eaLnBrk="1" hangingPunct="1"/>
            <a:r>
              <a:rPr lang="fr-FR" altLang="fr-FR" sz="1200" b="1" i="1" dirty="0">
                <a:solidFill>
                  <a:srgbClr val="008000"/>
                </a:solidFill>
              </a:rPr>
              <a:t>Racines latérales</a:t>
            </a:r>
            <a:r>
              <a:rPr lang="fr-FR" altLang="fr-FR" sz="1200" dirty="0">
                <a:solidFill>
                  <a:srgbClr val="008000"/>
                </a:solidFill>
              </a:rPr>
              <a:t>: ramifications situées sur le côté et sous terre, servant à maintenir l'arbre en place et à le nourrir.</a:t>
            </a:r>
          </a:p>
          <a:p>
            <a:pPr algn="just" eaLnBrk="1" hangingPunct="1"/>
            <a:r>
              <a:rPr lang="fr-FR" altLang="fr-FR" sz="1200" b="1" i="1" dirty="0">
                <a:solidFill>
                  <a:srgbClr val="008000"/>
                </a:solidFill>
              </a:rPr>
              <a:t>Radicelle</a:t>
            </a:r>
            <a:r>
              <a:rPr lang="fr-FR" altLang="fr-FR" sz="1200" dirty="0">
                <a:solidFill>
                  <a:srgbClr val="008000"/>
                </a:solidFill>
              </a:rPr>
              <a:t>: petite racine.</a:t>
            </a:r>
          </a:p>
          <a:p>
            <a:pPr algn="just" eaLnBrk="1" hangingPunct="1"/>
            <a:r>
              <a:rPr lang="fr-FR" altLang="fr-FR" sz="1200" b="1" i="1" dirty="0">
                <a:solidFill>
                  <a:srgbClr val="008000"/>
                </a:solidFill>
              </a:rPr>
              <a:t>Rameau</a:t>
            </a:r>
            <a:r>
              <a:rPr lang="fr-FR" altLang="fr-FR" sz="1200" dirty="0">
                <a:solidFill>
                  <a:srgbClr val="008000"/>
                </a:solidFill>
              </a:rPr>
              <a:t>: division des branches.</a:t>
            </a:r>
          </a:p>
          <a:p>
            <a:pPr algn="just" eaLnBrk="1" hangingPunct="1"/>
            <a:r>
              <a:rPr lang="fr-FR" altLang="fr-FR" sz="1200" b="1" i="1" dirty="0">
                <a:solidFill>
                  <a:srgbClr val="008000"/>
                </a:solidFill>
              </a:rPr>
              <a:t>Ramille</a:t>
            </a:r>
            <a:r>
              <a:rPr lang="fr-FR" altLang="fr-FR" sz="1200" dirty="0">
                <a:solidFill>
                  <a:srgbClr val="008000"/>
                </a:solidFill>
              </a:rPr>
              <a:t>: division des rameaux.</a:t>
            </a:r>
          </a:p>
          <a:p>
            <a:pPr algn="just" eaLnBrk="1" hangingPunct="1"/>
            <a:r>
              <a:rPr lang="fr-FR" altLang="fr-FR" sz="1200" b="1" i="1" dirty="0">
                <a:solidFill>
                  <a:srgbClr val="008000"/>
                </a:solidFill>
              </a:rPr>
              <a:t>Ramure</a:t>
            </a:r>
            <a:r>
              <a:rPr lang="fr-FR" altLang="fr-FR" sz="1200" dirty="0">
                <a:solidFill>
                  <a:srgbClr val="008000"/>
                </a:solidFill>
              </a:rPr>
              <a:t>: branches et rameaux d'un arbre.</a:t>
            </a:r>
          </a:p>
          <a:p>
            <a:pPr algn="just" eaLnBrk="1" hangingPunct="1"/>
            <a:r>
              <a:rPr lang="fr-FR" altLang="fr-FR" sz="1200" b="1" i="1" dirty="0">
                <a:solidFill>
                  <a:srgbClr val="008000"/>
                </a:solidFill>
              </a:rPr>
              <a:t>Recrû</a:t>
            </a:r>
            <a:r>
              <a:rPr lang="fr-FR" altLang="fr-FR" sz="1200" dirty="0">
                <a:solidFill>
                  <a:srgbClr val="008000"/>
                </a:solidFill>
              </a:rPr>
              <a:t> [forestier] : Ensemble des rejets et drageons apparaissant après coupe.</a:t>
            </a:r>
          </a:p>
          <a:p>
            <a:pPr algn="just" eaLnBrk="1" hangingPunct="1"/>
            <a:endParaRPr lang="fr-FR" altLang="fr-FR" sz="1100" dirty="0" smtClean="0">
              <a:solidFill>
                <a:srgbClr val="008000"/>
              </a:solidFill>
            </a:endParaRPr>
          </a:p>
          <a:p>
            <a:pPr algn="just" eaLnBrk="1" hangingPunct="1"/>
            <a:r>
              <a:rPr lang="fr-FR" altLang="fr-FR" sz="1100" dirty="0" smtClean="0">
                <a:solidFill>
                  <a:srgbClr val="008000"/>
                </a:solidFill>
              </a:rPr>
              <a:t>Sources </a:t>
            </a:r>
            <a:r>
              <a:rPr lang="fr-FR" altLang="fr-FR" sz="1100" dirty="0">
                <a:solidFill>
                  <a:srgbClr val="008000"/>
                </a:solidFill>
              </a:rPr>
              <a:t>: a) « </a:t>
            </a:r>
            <a:r>
              <a:rPr lang="fr-FR" altLang="fr-FR" sz="1100" i="1" dirty="0">
                <a:solidFill>
                  <a:srgbClr val="008000"/>
                </a:solidFill>
              </a:rPr>
              <a:t>Dictionnaire de sociologie et synécologie végétales </a:t>
            </a:r>
            <a:r>
              <a:rPr lang="fr-FR" altLang="fr-FR" sz="1100" dirty="0">
                <a:solidFill>
                  <a:srgbClr val="008000"/>
                </a:solidFill>
              </a:rPr>
              <a:t>», Jean-Marie </a:t>
            </a:r>
            <a:r>
              <a:rPr lang="fr-FR" altLang="fr-FR" sz="1100" dirty="0" err="1">
                <a:solidFill>
                  <a:srgbClr val="008000"/>
                </a:solidFill>
              </a:rPr>
              <a:t>Géhu</a:t>
            </a:r>
            <a:r>
              <a:rPr lang="fr-FR" altLang="fr-FR" sz="1100" dirty="0">
                <a:solidFill>
                  <a:srgbClr val="008000"/>
                </a:solidFill>
              </a:rPr>
              <a:t>, 2006.</a:t>
            </a:r>
          </a:p>
          <a:p>
            <a:pPr algn="just" eaLnBrk="1" hangingPunct="1"/>
            <a:r>
              <a:rPr lang="fr-FR" altLang="fr-FR" sz="1100" dirty="0">
                <a:solidFill>
                  <a:srgbClr val="008000"/>
                </a:solidFill>
              </a:rPr>
              <a:t>b) Les sols et l'habitat, les arbres, </a:t>
            </a:r>
            <a:r>
              <a:rPr lang="fr-FR" altLang="fr-FR" sz="1100" dirty="0">
                <a:solidFill>
                  <a:srgbClr val="008000"/>
                </a:solidFill>
                <a:hlinkClick r:id="rId8"/>
              </a:rPr>
              <a:t>http://www.lesarbres.fr/sol.php</a:t>
            </a:r>
            <a:r>
              <a:rPr lang="fr-FR" altLang="fr-FR" sz="1100" dirty="0">
                <a:solidFill>
                  <a:srgbClr val="008000"/>
                </a:solidFill>
              </a:rPr>
              <a:t>   (°) Il est appelé aussi </a:t>
            </a:r>
            <a:r>
              <a:rPr lang="fr-FR" altLang="fr-FR" sz="1100" dirty="0" err="1">
                <a:solidFill>
                  <a:srgbClr val="008000"/>
                </a:solidFill>
              </a:rPr>
              <a:t>macroécosystème</a:t>
            </a:r>
            <a:r>
              <a:rPr lang="fr-FR" altLang="fr-FR" sz="1100" dirty="0">
                <a:solidFill>
                  <a:srgbClr val="008000"/>
                </a:solidFill>
              </a:rPr>
              <a:t>, aire biotique, </a:t>
            </a:r>
            <a:r>
              <a:rPr lang="fr-FR" altLang="fr-FR" sz="1100" dirty="0" err="1">
                <a:solidFill>
                  <a:srgbClr val="008000"/>
                </a:solidFill>
              </a:rPr>
              <a:t>écozone</a:t>
            </a:r>
            <a:r>
              <a:rPr lang="fr-FR" altLang="fr-FR" sz="1100" dirty="0">
                <a:solidFill>
                  <a:srgbClr val="008000"/>
                </a:solidFill>
              </a:rPr>
              <a:t> ou </a:t>
            </a:r>
            <a:r>
              <a:rPr lang="fr-FR" altLang="fr-FR" sz="1100" dirty="0">
                <a:solidFill>
                  <a:srgbClr val="008000"/>
                </a:solidFill>
                <a:hlinkClick r:id="rId9" tooltip="Écorégion"/>
              </a:rPr>
              <a:t>écorégion</a:t>
            </a:r>
            <a:r>
              <a:rPr lang="fr-FR" altLang="fr-FR" sz="1100" dirty="0">
                <a:solidFill>
                  <a:srgbClr val="008000"/>
                </a:solidFill>
              </a:rPr>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2808B8AE-89C5-4AA3-8F26-02272388BBE1}" type="slidenum">
              <a:rPr lang="fr-FR"/>
              <a:pPr>
                <a:defRPr/>
              </a:pPr>
              <a:t>101</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2404" name="Rectangle 4"/>
          <p:cNvSpPr>
            <a:spLocks noChangeArrowheads="1"/>
          </p:cNvSpPr>
          <p:nvPr/>
        </p:nvSpPr>
        <p:spPr bwMode="auto">
          <a:xfrm>
            <a:off x="107950" y="188913"/>
            <a:ext cx="8829675"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 (</a:t>
            </a:r>
            <a:r>
              <a:rPr lang="fr-FR" altLang="fr-FR" b="1" dirty="0" smtClean="0">
                <a:solidFill>
                  <a:srgbClr val="008000"/>
                </a:solidFill>
              </a:rPr>
              <a:t>suite)</a:t>
            </a:r>
            <a:endParaRPr lang="fr-FR" altLang="fr-FR" b="1" dirty="0">
              <a:solidFill>
                <a:srgbClr val="008000"/>
              </a:solidFill>
            </a:endParaRPr>
          </a:p>
          <a:p>
            <a:pPr eaLnBrk="1" hangingPunct="1"/>
            <a:endParaRPr lang="fr-FR" altLang="fr-FR" sz="1400" dirty="0">
              <a:solidFill>
                <a:srgbClr val="008000"/>
              </a:solidFill>
            </a:endParaRPr>
          </a:p>
          <a:p>
            <a:pPr algn="just" eaLnBrk="1" hangingPunct="1"/>
            <a:r>
              <a:rPr lang="fr-FR" altLang="fr-FR" sz="1200" b="1" i="1" dirty="0">
                <a:solidFill>
                  <a:srgbClr val="008000"/>
                </a:solidFill>
              </a:rPr>
              <a:t>Ripisylve</a:t>
            </a:r>
            <a:r>
              <a:rPr lang="fr-FR" altLang="fr-FR" sz="1200" dirty="0">
                <a:solidFill>
                  <a:srgbClr val="008000"/>
                </a:solidFill>
              </a:rPr>
              <a:t>, </a:t>
            </a:r>
            <a:r>
              <a:rPr lang="fr-FR" altLang="fr-FR" sz="1200" b="1" i="1" dirty="0" err="1">
                <a:solidFill>
                  <a:srgbClr val="008000"/>
                </a:solidFill>
              </a:rPr>
              <a:t>ripicole</a:t>
            </a:r>
            <a:r>
              <a:rPr lang="fr-FR" altLang="fr-FR" sz="1200" dirty="0">
                <a:solidFill>
                  <a:srgbClr val="008000"/>
                </a:solidFill>
              </a:rPr>
              <a:t> ou </a:t>
            </a:r>
            <a:r>
              <a:rPr lang="fr-FR" altLang="fr-FR" sz="1200" b="1" i="1" dirty="0">
                <a:solidFill>
                  <a:srgbClr val="008000"/>
                </a:solidFill>
              </a:rPr>
              <a:t>Riveraine</a:t>
            </a:r>
            <a:r>
              <a:rPr lang="fr-FR" altLang="fr-FR" sz="1200" dirty="0">
                <a:solidFill>
                  <a:srgbClr val="008000"/>
                </a:solidFill>
              </a:rPr>
              <a:t> (forêt) : Forêt poussant en bord de fleuve ou de rivière, dans la plaine alluviale et inondable du fleuve (elle peut être régulièrement inondé par la crue du fleuve) (si la végétation s'étend sur une largeur de terrain inondable plus importante, dans le </a:t>
            </a:r>
            <a:r>
              <a:rPr lang="fr-FR" altLang="fr-FR" sz="1200" dirty="0">
                <a:solidFill>
                  <a:srgbClr val="008000"/>
                </a:solidFill>
                <a:hlinkClick r:id="rId2" tooltip="Lit majeur"/>
              </a:rPr>
              <a:t>lit majeur</a:t>
            </a:r>
            <a:r>
              <a:rPr lang="fr-FR" altLang="fr-FR" sz="1200" dirty="0">
                <a:solidFill>
                  <a:srgbClr val="008000"/>
                </a:solidFill>
              </a:rPr>
              <a:t> d'un, cours d'eau rivière ou fleuve, on parlera plutôt de forêt alluviale, de forêt inondable ou inondée ou de forêt rivulaire). Ensemble des formations boisées, buissonnantes et herbacées présentes sur les rives d'un </a:t>
            </a:r>
            <a:r>
              <a:rPr lang="fr-FR" altLang="fr-FR" sz="1200" dirty="0">
                <a:solidFill>
                  <a:srgbClr val="008000"/>
                </a:solidFill>
                <a:hlinkClick r:id="rId3" tooltip="Cours d'eau"/>
              </a:rPr>
              <a:t>cours d'eau</a:t>
            </a:r>
            <a:r>
              <a:rPr lang="fr-FR" altLang="fr-FR" sz="1200" dirty="0">
                <a:solidFill>
                  <a:srgbClr val="008000"/>
                </a:solidFill>
              </a:rPr>
              <a:t>, d'une rivière ou d'un fleuve, la notion de </a:t>
            </a:r>
            <a:r>
              <a:rPr lang="fr-FR" altLang="fr-FR" sz="1200" dirty="0">
                <a:solidFill>
                  <a:srgbClr val="008000"/>
                </a:solidFill>
                <a:hlinkClick r:id="rId4" tooltip="Rive (hydrographie)"/>
              </a:rPr>
              <a:t>rive</a:t>
            </a:r>
            <a:r>
              <a:rPr lang="fr-FR" altLang="fr-FR" sz="1200" dirty="0">
                <a:solidFill>
                  <a:srgbClr val="008000"/>
                </a:solidFill>
              </a:rPr>
              <a:t> désignant le bord du </a:t>
            </a:r>
            <a:r>
              <a:rPr lang="fr-FR" altLang="fr-FR" sz="1200" dirty="0">
                <a:solidFill>
                  <a:srgbClr val="008000"/>
                </a:solidFill>
                <a:hlinkClick r:id="rId5" tooltip="Lit mineur"/>
              </a:rPr>
              <a:t>lit mineur</a:t>
            </a:r>
            <a:r>
              <a:rPr lang="fr-FR" altLang="fr-FR" sz="1200" dirty="0">
                <a:solidFill>
                  <a:srgbClr val="008000"/>
                </a:solidFill>
              </a:rPr>
              <a:t> (ou encore lit ordinaire, hors crues) du cours d'eau non submergée à l'</a:t>
            </a:r>
            <a:r>
              <a:rPr lang="fr-FR" altLang="fr-FR" sz="1200" dirty="0">
                <a:solidFill>
                  <a:srgbClr val="008000"/>
                </a:solidFill>
                <a:hlinkClick r:id="rId6" tooltip="Étiage"/>
              </a:rPr>
              <a:t>étiage</a:t>
            </a:r>
            <a:r>
              <a:rPr lang="fr-FR" altLang="fr-FR" sz="1200" dirty="0">
                <a:solidFill>
                  <a:srgbClr val="008000"/>
                </a:solidFill>
              </a:rPr>
              <a:t>.</a:t>
            </a:r>
          </a:p>
          <a:p>
            <a:pPr algn="just" eaLnBrk="1" hangingPunct="1"/>
            <a:r>
              <a:rPr lang="fr-FR" altLang="fr-FR" sz="1200" b="1" i="1" dirty="0" smtClean="0">
                <a:solidFill>
                  <a:srgbClr val="008000"/>
                </a:solidFill>
              </a:rPr>
              <a:t>Rudérale</a:t>
            </a:r>
            <a:r>
              <a:rPr lang="fr-FR" altLang="fr-FR" sz="1200" dirty="0" smtClean="0">
                <a:solidFill>
                  <a:srgbClr val="008000"/>
                </a:solidFill>
              </a:rPr>
              <a:t> </a:t>
            </a:r>
            <a:r>
              <a:rPr lang="fr-FR" altLang="fr-FR" sz="1200" dirty="0">
                <a:solidFill>
                  <a:srgbClr val="008000"/>
                </a:solidFill>
              </a:rPr>
              <a:t>:  P</a:t>
            </a:r>
            <a:r>
              <a:rPr lang="fr-FR" altLang="fr-FR" sz="1200" dirty="0">
                <a:solidFill>
                  <a:srgbClr val="008000"/>
                </a:solidFill>
                <a:hlinkClick r:id="rId7" tooltip="Plante"/>
              </a:rPr>
              <a:t>lante</a:t>
            </a:r>
            <a:r>
              <a:rPr lang="fr-FR" altLang="fr-FR" sz="1200" dirty="0">
                <a:solidFill>
                  <a:srgbClr val="008000"/>
                </a:solidFill>
              </a:rPr>
              <a:t> poussant spontanément dans les </a:t>
            </a:r>
            <a:r>
              <a:rPr lang="fr-FR" altLang="fr-FR" sz="1200" dirty="0">
                <a:solidFill>
                  <a:srgbClr val="008000"/>
                </a:solidFill>
                <a:hlinkClick r:id="rId8" tooltip="Friche"/>
              </a:rPr>
              <a:t>friches</a:t>
            </a:r>
            <a:r>
              <a:rPr lang="fr-FR" altLang="fr-FR" sz="1200" dirty="0">
                <a:solidFill>
                  <a:srgbClr val="008000"/>
                </a:solidFill>
              </a:rPr>
              <a:t>, les décombres, le long des </a:t>
            </a:r>
            <a:r>
              <a:rPr lang="fr-FR" altLang="fr-FR" sz="1200" dirty="0">
                <a:solidFill>
                  <a:srgbClr val="008000"/>
                </a:solidFill>
                <a:hlinkClick r:id="rId9" tooltip="Chemin"/>
              </a:rPr>
              <a:t>chemins</a:t>
            </a:r>
            <a:r>
              <a:rPr lang="fr-FR" altLang="fr-FR" sz="1200" dirty="0">
                <a:solidFill>
                  <a:srgbClr val="008000"/>
                </a:solidFill>
              </a:rPr>
              <a:t> …</a:t>
            </a:r>
          </a:p>
          <a:p>
            <a:pPr algn="just" eaLnBrk="1" hangingPunct="1"/>
            <a:r>
              <a:rPr lang="fr-FR" altLang="fr-FR" sz="1200" b="1" i="1" dirty="0">
                <a:solidFill>
                  <a:srgbClr val="008000"/>
                </a:solidFill>
              </a:rPr>
              <a:t>Services environnementaux</a:t>
            </a:r>
            <a:r>
              <a:rPr lang="fr-FR" altLang="fr-FR" sz="1200" dirty="0">
                <a:solidFill>
                  <a:srgbClr val="008000"/>
                </a:solidFill>
              </a:rPr>
              <a:t>: L'ensemble des processus environnementaux qui procurent des avantages à la vie sur la terre.</a:t>
            </a:r>
          </a:p>
          <a:p>
            <a:pPr algn="just" eaLnBrk="1" hangingPunct="1"/>
            <a:r>
              <a:rPr lang="fr-FR" altLang="fr-FR" sz="1200" b="1" i="1" dirty="0">
                <a:solidFill>
                  <a:srgbClr val="008000"/>
                </a:solidFill>
              </a:rPr>
              <a:t>Sempervirent</a:t>
            </a:r>
            <a:r>
              <a:rPr lang="fr-FR" altLang="fr-FR" sz="1200" dirty="0">
                <a:solidFill>
                  <a:srgbClr val="008000"/>
                </a:solidFill>
              </a:rPr>
              <a:t> : « à feuillage persistant », qui reste toujours vert ou toujours fleuri.</a:t>
            </a:r>
          </a:p>
          <a:p>
            <a:pPr algn="just" eaLnBrk="1" hangingPunct="1"/>
            <a:r>
              <a:rPr lang="fr-FR" altLang="fr-FR" sz="1200" b="1" i="1" dirty="0" err="1">
                <a:solidFill>
                  <a:srgbClr val="008000"/>
                </a:solidFill>
              </a:rPr>
              <a:t>Sciaphile</a:t>
            </a:r>
            <a:r>
              <a:rPr lang="fr-FR" altLang="fr-FR" sz="1200" dirty="0">
                <a:solidFill>
                  <a:srgbClr val="008000"/>
                </a:solidFill>
              </a:rPr>
              <a:t> : plante qui supportent l'ombre.</a:t>
            </a:r>
          </a:p>
          <a:p>
            <a:pPr algn="just" eaLnBrk="1" hangingPunct="1"/>
            <a:r>
              <a:rPr lang="fr-FR" altLang="fr-FR" sz="1200" b="1" i="1" dirty="0">
                <a:solidFill>
                  <a:srgbClr val="008000"/>
                </a:solidFill>
              </a:rPr>
              <a:t>Sclérophylle </a:t>
            </a:r>
            <a:r>
              <a:rPr lang="fr-FR" altLang="fr-FR" sz="1200" dirty="0">
                <a:solidFill>
                  <a:srgbClr val="008000"/>
                </a:solidFill>
              </a:rPr>
              <a:t>: </a:t>
            </a:r>
            <a:r>
              <a:rPr lang="fr-FR" altLang="fr-FR" sz="1200" i="1" dirty="0">
                <a:solidFill>
                  <a:srgbClr val="008000"/>
                </a:solidFill>
              </a:rPr>
              <a:t>(Botanique)</a:t>
            </a:r>
            <a:r>
              <a:rPr lang="fr-FR" altLang="fr-FR" sz="1200" dirty="0">
                <a:solidFill>
                  <a:srgbClr val="008000"/>
                </a:solidFill>
              </a:rPr>
              <a:t> Plante ayant les </a:t>
            </a:r>
            <a:r>
              <a:rPr lang="fr-FR" altLang="fr-FR" sz="1200" dirty="0">
                <a:solidFill>
                  <a:srgbClr val="008000"/>
                </a:solidFill>
                <a:hlinkClick r:id="rId10" tooltip="feuille"/>
              </a:rPr>
              <a:t>feuilles</a:t>
            </a:r>
            <a:r>
              <a:rPr lang="fr-FR" altLang="fr-FR" sz="1200" dirty="0">
                <a:solidFill>
                  <a:srgbClr val="008000"/>
                </a:solidFill>
              </a:rPr>
              <a:t> </a:t>
            </a:r>
            <a:r>
              <a:rPr lang="fr-FR" altLang="fr-FR" sz="1200" dirty="0">
                <a:solidFill>
                  <a:srgbClr val="008000"/>
                </a:solidFill>
                <a:hlinkClick r:id="rId11" tooltip="coriace"/>
              </a:rPr>
              <a:t>coriaces</a:t>
            </a:r>
            <a:r>
              <a:rPr lang="fr-FR" altLang="fr-FR" sz="1200" dirty="0">
                <a:solidFill>
                  <a:srgbClr val="008000"/>
                </a:solidFill>
              </a:rPr>
              <a:t> (en général, ce sont des plantes adaptées à la sécheresse).</a:t>
            </a:r>
          </a:p>
          <a:p>
            <a:pPr algn="just" eaLnBrk="1" hangingPunct="1"/>
            <a:r>
              <a:rPr lang="fr-FR" altLang="fr-FR" sz="1200" dirty="0">
                <a:solidFill>
                  <a:srgbClr val="008000"/>
                </a:solidFill>
              </a:rPr>
              <a:t>Plantes dont les feuilles dures et épaisses leur permettent de s‘adapter à des conditions climatiques arides.</a:t>
            </a:r>
          </a:p>
          <a:p>
            <a:pPr algn="just" eaLnBrk="1" hangingPunct="1"/>
            <a:r>
              <a:rPr lang="fr-FR" altLang="fr-FR" sz="1200" b="1" i="1" dirty="0">
                <a:solidFill>
                  <a:srgbClr val="008000"/>
                </a:solidFill>
              </a:rPr>
              <a:t>Sclérophylles</a:t>
            </a:r>
            <a:r>
              <a:rPr lang="fr-FR" altLang="fr-FR" sz="1200" dirty="0">
                <a:solidFill>
                  <a:srgbClr val="008000"/>
                </a:solidFill>
              </a:rPr>
              <a:t> (forêts) : forêts, zones boisées et maquis méditerranéens  (WWF).</a:t>
            </a:r>
          </a:p>
          <a:p>
            <a:pPr algn="just" eaLnBrk="1" hangingPunct="1"/>
            <a:r>
              <a:rPr lang="fr-FR" altLang="fr-FR" sz="1200" b="1" i="1" dirty="0">
                <a:solidFill>
                  <a:srgbClr val="008000"/>
                </a:solidFill>
              </a:rPr>
              <a:t>Succession écologique </a:t>
            </a:r>
            <a:r>
              <a:rPr lang="fr-FR" altLang="fr-FR" sz="1200" dirty="0">
                <a:solidFill>
                  <a:srgbClr val="008000"/>
                </a:solidFill>
              </a:rPr>
              <a:t>: synonyme de </a:t>
            </a:r>
            <a:r>
              <a:rPr lang="fr-FR" altLang="fr-FR" sz="1200" i="1" dirty="0">
                <a:solidFill>
                  <a:srgbClr val="008000"/>
                </a:solidFill>
              </a:rPr>
              <a:t>Succession végétale</a:t>
            </a:r>
            <a:r>
              <a:rPr lang="fr-FR" altLang="fr-FR" sz="1200" dirty="0">
                <a:solidFill>
                  <a:srgbClr val="008000"/>
                </a:solidFill>
              </a:rPr>
              <a:t>. La succession écologique est un processus naturel d’évolution des écosystèmes d’un stade initial vers un stade théorique final dit </a:t>
            </a:r>
            <a:r>
              <a:rPr lang="fr-FR" altLang="fr-FR" sz="1200" i="1" dirty="0">
                <a:solidFill>
                  <a:srgbClr val="008000"/>
                </a:solidFill>
              </a:rPr>
              <a:t>climacique</a:t>
            </a:r>
            <a:r>
              <a:rPr lang="fr-FR" altLang="fr-FR" sz="1200" dirty="0">
                <a:solidFill>
                  <a:srgbClr val="008000"/>
                </a:solidFill>
              </a:rPr>
              <a:t> (voir </a:t>
            </a:r>
            <a:r>
              <a:rPr lang="fr-FR" altLang="fr-FR" sz="1200" i="1" dirty="0">
                <a:solidFill>
                  <a:srgbClr val="008000"/>
                </a:solidFill>
              </a:rPr>
              <a:t>climacique</a:t>
            </a:r>
            <a:r>
              <a:rPr lang="fr-FR" altLang="fr-FR" sz="1200" dirty="0">
                <a:solidFill>
                  <a:srgbClr val="008000"/>
                </a:solidFill>
              </a:rPr>
              <a:t>).</a:t>
            </a:r>
          </a:p>
          <a:p>
            <a:pPr algn="just" eaLnBrk="1" hangingPunct="1"/>
            <a:r>
              <a:rPr lang="fr-FR" altLang="fr-FR" sz="1200" b="1" i="1" dirty="0">
                <a:solidFill>
                  <a:srgbClr val="008000"/>
                </a:solidFill>
              </a:rPr>
              <a:t>Succession végétale </a:t>
            </a:r>
            <a:r>
              <a:rPr lang="fr-FR" altLang="fr-FR" sz="1200" dirty="0">
                <a:solidFill>
                  <a:srgbClr val="008000"/>
                </a:solidFill>
              </a:rPr>
              <a:t>: Une </a:t>
            </a:r>
            <a:r>
              <a:rPr lang="fr-FR" altLang="fr-FR" sz="1200" dirty="0">
                <a:solidFill>
                  <a:srgbClr val="008000"/>
                </a:solidFill>
                <a:hlinkClick r:id="rId12" tooltip="succession"/>
              </a:rPr>
              <a:t>succession</a:t>
            </a:r>
            <a:r>
              <a:rPr lang="fr-FR" altLang="fr-FR" sz="1200" dirty="0">
                <a:solidFill>
                  <a:srgbClr val="008000"/>
                </a:solidFill>
              </a:rPr>
              <a:t> </a:t>
            </a:r>
            <a:r>
              <a:rPr lang="fr-FR" altLang="fr-FR" sz="1200" dirty="0">
                <a:solidFill>
                  <a:srgbClr val="008000"/>
                </a:solidFill>
                <a:hlinkClick r:id="rId13" tooltip="étale"/>
              </a:rPr>
              <a:t>végétale</a:t>
            </a:r>
            <a:r>
              <a:rPr lang="fr-FR" altLang="fr-FR" sz="1200" dirty="0">
                <a:solidFill>
                  <a:srgbClr val="008000"/>
                </a:solidFill>
              </a:rPr>
              <a:t> consiste en une suite et l'ensemble des stades de la végétation d'un </a:t>
            </a:r>
            <a:r>
              <a:rPr lang="fr-FR" altLang="fr-FR" sz="1200" dirty="0">
                <a:solidFill>
                  <a:srgbClr val="008000"/>
                </a:solidFill>
                <a:hlinkClick r:id="rId14" tooltip="territoire"/>
              </a:rPr>
              <a:t>territoire</a:t>
            </a:r>
            <a:r>
              <a:rPr lang="fr-FR" altLang="fr-FR" sz="1200" dirty="0">
                <a:solidFill>
                  <a:srgbClr val="008000"/>
                </a:solidFill>
              </a:rPr>
              <a:t> donné qui évolue à cause des changements des conditions écologiques.</a:t>
            </a:r>
          </a:p>
          <a:p>
            <a:pPr algn="just" eaLnBrk="1" hangingPunct="1"/>
            <a:r>
              <a:rPr lang="fr-FR" altLang="fr-FR" sz="1200" b="1" i="1" dirty="0">
                <a:solidFill>
                  <a:srgbClr val="008000"/>
                </a:solidFill>
              </a:rPr>
              <a:t>Succession végétale primaire </a:t>
            </a:r>
            <a:r>
              <a:rPr lang="fr-FR" altLang="fr-FR" sz="1200" dirty="0">
                <a:solidFill>
                  <a:srgbClr val="008000"/>
                </a:solidFill>
              </a:rPr>
              <a:t>: c’est un processus qui commence dès que la superficie capable de supporter la vie végétale est formée. Quelques exemples : l'</a:t>
            </a:r>
            <a:r>
              <a:rPr lang="fr-FR" altLang="fr-FR" sz="1200" dirty="0">
                <a:solidFill>
                  <a:srgbClr val="008000"/>
                </a:solidFill>
                <a:hlinkClick r:id="rId15" tooltip="accumulation"/>
              </a:rPr>
              <a:t>accumulation</a:t>
            </a:r>
            <a:r>
              <a:rPr lang="fr-FR" altLang="fr-FR" sz="1200" dirty="0">
                <a:solidFill>
                  <a:srgbClr val="008000"/>
                </a:solidFill>
              </a:rPr>
              <a:t> des dunes de </a:t>
            </a:r>
            <a:r>
              <a:rPr lang="fr-FR" altLang="fr-FR" sz="1200" dirty="0">
                <a:solidFill>
                  <a:srgbClr val="008000"/>
                </a:solidFill>
                <a:hlinkClick r:id="rId16" tooltip="sable"/>
              </a:rPr>
              <a:t>sable</a:t>
            </a:r>
            <a:r>
              <a:rPr lang="fr-FR" altLang="fr-FR" sz="1200" dirty="0">
                <a:solidFill>
                  <a:srgbClr val="008000"/>
                </a:solidFill>
              </a:rPr>
              <a:t> au bord de la </a:t>
            </a:r>
            <a:r>
              <a:rPr lang="fr-FR" altLang="fr-FR" sz="1200" dirty="0">
                <a:solidFill>
                  <a:srgbClr val="008000"/>
                </a:solidFill>
                <a:hlinkClick r:id="rId17" tooltip="mer"/>
              </a:rPr>
              <a:t>mer</a:t>
            </a:r>
            <a:r>
              <a:rPr lang="fr-FR" altLang="fr-FR" sz="1200" dirty="0">
                <a:solidFill>
                  <a:srgbClr val="008000"/>
                </a:solidFill>
              </a:rPr>
              <a:t> ou d'un </a:t>
            </a:r>
            <a:r>
              <a:rPr lang="fr-FR" altLang="fr-FR" sz="1200" dirty="0">
                <a:solidFill>
                  <a:srgbClr val="008000"/>
                </a:solidFill>
                <a:hlinkClick r:id="rId18" tooltip="lac"/>
              </a:rPr>
              <a:t>lac</a:t>
            </a:r>
            <a:r>
              <a:rPr lang="fr-FR" altLang="fr-FR" sz="1200" dirty="0">
                <a:solidFill>
                  <a:srgbClr val="008000"/>
                </a:solidFill>
              </a:rPr>
              <a:t>, refroidissement d'une </a:t>
            </a:r>
            <a:r>
              <a:rPr lang="fr-FR" altLang="fr-FR" sz="1200" dirty="0">
                <a:solidFill>
                  <a:srgbClr val="008000"/>
                </a:solidFill>
                <a:hlinkClick r:id="rId19" tooltip="coulée"/>
              </a:rPr>
              <a:t>coulée</a:t>
            </a:r>
            <a:r>
              <a:rPr lang="fr-FR" altLang="fr-FR" sz="1200" dirty="0">
                <a:solidFill>
                  <a:srgbClr val="008000"/>
                </a:solidFill>
              </a:rPr>
              <a:t> de lave, l'exposition de la roche par un </a:t>
            </a:r>
            <a:r>
              <a:rPr lang="fr-FR" altLang="fr-FR" sz="1200" dirty="0">
                <a:solidFill>
                  <a:srgbClr val="008000"/>
                </a:solidFill>
                <a:hlinkClick r:id="rId20" tooltip="glacier"/>
              </a:rPr>
              <a:t>glacier</a:t>
            </a:r>
            <a:r>
              <a:rPr lang="fr-FR" altLang="fr-FR" sz="1200" dirty="0">
                <a:solidFill>
                  <a:srgbClr val="008000"/>
                </a:solidFill>
              </a:rPr>
              <a:t> en recul.</a:t>
            </a:r>
            <a:br>
              <a:rPr lang="fr-FR" altLang="fr-FR" sz="1200" dirty="0">
                <a:solidFill>
                  <a:srgbClr val="008000"/>
                </a:solidFill>
              </a:rPr>
            </a:br>
            <a:r>
              <a:rPr lang="fr-FR" altLang="fr-FR" sz="1200" b="1" i="1" dirty="0">
                <a:solidFill>
                  <a:srgbClr val="008000"/>
                </a:solidFill>
              </a:rPr>
              <a:t>Succession végétale secondaire </a:t>
            </a:r>
            <a:r>
              <a:rPr lang="fr-FR" altLang="fr-FR" sz="1200" dirty="0">
                <a:solidFill>
                  <a:srgbClr val="008000"/>
                </a:solidFill>
              </a:rPr>
              <a:t>: elle consiste en l'exploitation forestière, l'agriculture, les incendies, les </a:t>
            </a:r>
            <a:r>
              <a:rPr lang="fr-FR" altLang="fr-FR" sz="1200" dirty="0">
                <a:solidFill>
                  <a:srgbClr val="008000"/>
                </a:solidFill>
                <a:hlinkClick r:id="rId21" tooltip="ouragan"/>
              </a:rPr>
              <a:t>ouragans</a:t>
            </a:r>
            <a:r>
              <a:rPr lang="fr-FR" altLang="fr-FR" sz="1200" dirty="0">
                <a:solidFill>
                  <a:srgbClr val="008000"/>
                </a:solidFill>
              </a:rPr>
              <a:t> et l'interruption de processus de succession en enlevant les plantes dominantes dans la communauté végétale. Leur élimination ouvre la voie pour commencer une nouvelle succession.</a:t>
            </a:r>
          </a:p>
          <a:p>
            <a:pPr algn="just" eaLnBrk="1" hangingPunct="1"/>
            <a:r>
              <a:rPr lang="fr-FR" altLang="fr-FR" sz="1200" dirty="0">
                <a:solidFill>
                  <a:srgbClr val="008000"/>
                </a:solidFill>
              </a:rPr>
              <a:t>Source : </a:t>
            </a:r>
            <a:r>
              <a:rPr lang="fr-FR" altLang="fr-FR" sz="1200" dirty="0">
                <a:solidFill>
                  <a:srgbClr val="008000"/>
                </a:solidFill>
                <a:hlinkClick r:id="rId22"/>
              </a:rPr>
              <a:t>http://www.aquaportail.com/definition-12526-succession-vegetale.html</a:t>
            </a:r>
            <a:r>
              <a:rPr lang="fr-FR" altLang="fr-FR" sz="1200" dirty="0">
                <a:solidFill>
                  <a:srgbClr val="008000"/>
                </a:solidFill>
              </a:rPr>
              <a:t> </a:t>
            </a:r>
          </a:p>
          <a:p>
            <a:pPr algn="just" eaLnBrk="1" hangingPunct="1"/>
            <a:r>
              <a:rPr lang="fr-FR" altLang="fr-FR" sz="1200" b="1" i="1" dirty="0" err="1">
                <a:solidFill>
                  <a:srgbClr val="008000"/>
                </a:solidFill>
              </a:rPr>
              <a:t>Syntaxon</a:t>
            </a:r>
            <a:r>
              <a:rPr lang="fr-FR" altLang="fr-FR" sz="1200" dirty="0">
                <a:solidFill>
                  <a:srgbClr val="008000"/>
                </a:solidFill>
              </a:rPr>
              <a:t> : Unité de classification </a:t>
            </a:r>
            <a:r>
              <a:rPr lang="fr-FR" altLang="fr-FR" sz="1200" dirty="0" err="1">
                <a:solidFill>
                  <a:srgbClr val="008000"/>
                </a:solidFill>
              </a:rPr>
              <a:t>phytosociologique</a:t>
            </a:r>
            <a:r>
              <a:rPr lang="fr-FR" altLang="fr-FR" sz="1200" dirty="0">
                <a:solidFill>
                  <a:srgbClr val="008000"/>
                </a:solidFill>
              </a:rPr>
              <a:t>.</a:t>
            </a:r>
          </a:p>
          <a:p>
            <a:pPr algn="just" eaLnBrk="1" hangingPunct="1"/>
            <a:r>
              <a:rPr lang="fr-FR" altLang="fr-FR" sz="1200" b="1" i="1" dirty="0">
                <a:solidFill>
                  <a:srgbClr val="008000"/>
                </a:solidFill>
              </a:rPr>
              <a:t>Ubiquiste</a:t>
            </a:r>
            <a:r>
              <a:rPr lang="fr-FR" altLang="fr-FR" sz="1200" dirty="0">
                <a:solidFill>
                  <a:srgbClr val="008000"/>
                </a:solidFill>
              </a:rPr>
              <a:t> : Se dit des espèces animales et végétales que l'on rencontre dans des milieux écologiques très différents (Larousse).</a:t>
            </a:r>
          </a:p>
          <a:p>
            <a:pPr algn="just" eaLnBrk="1" hangingPunct="1"/>
            <a:r>
              <a:rPr lang="fr-FR" altLang="fr-FR" sz="1200" b="1" dirty="0">
                <a:solidFill>
                  <a:srgbClr val="008000"/>
                </a:solidFill>
              </a:rPr>
              <a:t>Tige</a:t>
            </a:r>
            <a:r>
              <a:rPr lang="fr-FR" altLang="fr-FR" sz="1200" dirty="0">
                <a:solidFill>
                  <a:srgbClr val="008000"/>
                </a:solidFill>
              </a:rPr>
              <a:t>: partie de la plante qui porte les feuilles.</a:t>
            </a:r>
          </a:p>
          <a:p>
            <a:pPr algn="just" eaLnBrk="1" hangingPunct="1"/>
            <a:r>
              <a:rPr lang="fr-FR" altLang="fr-FR" sz="1200" b="1" dirty="0">
                <a:solidFill>
                  <a:srgbClr val="008000"/>
                </a:solidFill>
              </a:rPr>
              <a:t>Tronc</a:t>
            </a:r>
            <a:r>
              <a:rPr lang="fr-FR" altLang="fr-FR" sz="1200" dirty="0">
                <a:solidFill>
                  <a:srgbClr val="008000"/>
                </a:solidFill>
              </a:rPr>
              <a:t>: corps de l'arbre. </a:t>
            </a:r>
          </a:p>
          <a:p>
            <a:pPr algn="just" eaLnBrk="1" hangingPunct="1"/>
            <a:endParaRPr lang="fr-FR" altLang="fr-FR" sz="1200" dirty="0">
              <a:solidFill>
                <a:srgbClr val="008000"/>
              </a:solidFill>
            </a:endParaRPr>
          </a:p>
          <a:p>
            <a:pPr algn="just" eaLnBrk="1" hangingPunct="1"/>
            <a:r>
              <a:rPr lang="fr-FR" altLang="fr-FR" sz="1200" dirty="0">
                <a:solidFill>
                  <a:srgbClr val="008000"/>
                </a:solidFill>
              </a:rPr>
              <a:t>Sources : a) « </a:t>
            </a:r>
            <a:r>
              <a:rPr lang="fr-FR" altLang="fr-FR" sz="1200" i="1" dirty="0">
                <a:solidFill>
                  <a:srgbClr val="008000"/>
                </a:solidFill>
              </a:rPr>
              <a:t>Dictionnaire de sociologie et synécologie végétales </a:t>
            </a:r>
            <a:r>
              <a:rPr lang="fr-FR" altLang="fr-FR" sz="1200" dirty="0">
                <a:solidFill>
                  <a:srgbClr val="008000"/>
                </a:solidFill>
              </a:rPr>
              <a:t>», Jean-Marie </a:t>
            </a:r>
            <a:r>
              <a:rPr lang="fr-FR" altLang="fr-FR" sz="1200" dirty="0" err="1">
                <a:solidFill>
                  <a:srgbClr val="008000"/>
                </a:solidFill>
              </a:rPr>
              <a:t>Géhu</a:t>
            </a:r>
            <a:r>
              <a:rPr lang="fr-FR" altLang="fr-FR" sz="1200" dirty="0">
                <a:solidFill>
                  <a:srgbClr val="008000"/>
                </a:solidFill>
              </a:rPr>
              <a:t>, 2006, b) Larousse en ligne,</a:t>
            </a:r>
          </a:p>
          <a:p>
            <a:pPr algn="just" eaLnBrk="1" hangingPunct="1"/>
            <a:r>
              <a:rPr lang="fr-FR" altLang="fr-FR" sz="1200" dirty="0">
                <a:solidFill>
                  <a:srgbClr val="008000"/>
                </a:solidFill>
              </a:rPr>
              <a:t>c) Les sols et l'habitat, les arbres, </a:t>
            </a:r>
            <a:r>
              <a:rPr lang="fr-FR" altLang="fr-FR" sz="1200" dirty="0">
                <a:solidFill>
                  <a:srgbClr val="008000"/>
                </a:solidFill>
                <a:hlinkClick r:id="rId23"/>
              </a:rPr>
              <a:t>http://www.lesarbres.fr/sol.php</a:t>
            </a:r>
            <a:r>
              <a:rPr lang="fr-FR" altLang="fr-FR" sz="1200" dirty="0">
                <a:solidFill>
                  <a:srgbClr val="008000"/>
                </a:solidFill>
              </a:rPr>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039C763B-6E6A-4D26-ADA7-9B451F230658}" type="slidenum">
              <a:rPr lang="fr-FR"/>
              <a:pPr>
                <a:defRPr/>
              </a:pPr>
              <a:t>102</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3428" name="Rectangle 4"/>
          <p:cNvSpPr>
            <a:spLocks noChangeArrowheads="1"/>
          </p:cNvSpPr>
          <p:nvPr/>
        </p:nvSpPr>
        <p:spPr bwMode="auto">
          <a:xfrm>
            <a:off x="107950" y="188913"/>
            <a:ext cx="87852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 (suite et fin)</a:t>
            </a:r>
          </a:p>
          <a:p>
            <a:pPr eaLnBrk="1" hangingPunct="1"/>
            <a:endParaRPr lang="fr-FR" altLang="fr-FR" sz="1400" dirty="0">
              <a:solidFill>
                <a:srgbClr val="008000"/>
              </a:solidFill>
            </a:endParaRPr>
          </a:p>
          <a:p>
            <a:pPr algn="just" eaLnBrk="1" hangingPunct="1"/>
            <a:r>
              <a:rPr lang="fr-FR" altLang="fr-FR" sz="1400" b="1" i="1" dirty="0" err="1" smtClean="0">
                <a:solidFill>
                  <a:srgbClr val="008000"/>
                </a:solidFill>
              </a:rPr>
              <a:t>Tropophile</a:t>
            </a:r>
            <a:r>
              <a:rPr lang="fr-FR" altLang="fr-FR" sz="1400" b="1" dirty="0" smtClean="0">
                <a:solidFill>
                  <a:srgbClr val="008000"/>
                </a:solidFill>
              </a:rPr>
              <a:t> </a:t>
            </a:r>
            <a:r>
              <a:rPr lang="fr-FR" altLang="fr-FR" sz="1400" dirty="0">
                <a:solidFill>
                  <a:srgbClr val="008000"/>
                </a:solidFill>
              </a:rPr>
              <a:t>(forêt) ou </a:t>
            </a:r>
            <a:r>
              <a:rPr lang="fr-FR" altLang="fr-FR" sz="1400" b="1" i="1" dirty="0">
                <a:solidFill>
                  <a:srgbClr val="008000"/>
                </a:solidFill>
              </a:rPr>
              <a:t>forêt tropicale sèche</a:t>
            </a:r>
            <a:r>
              <a:rPr lang="fr-FR" altLang="fr-FR" sz="1400" i="1" dirty="0">
                <a:solidFill>
                  <a:srgbClr val="008000"/>
                </a:solidFill>
              </a:rPr>
              <a:t> </a:t>
            </a:r>
            <a:r>
              <a:rPr lang="fr-FR" altLang="fr-FR" sz="1400" dirty="0">
                <a:solidFill>
                  <a:srgbClr val="008000"/>
                </a:solidFill>
              </a:rPr>
              <a:t>: formation forestière tropicale dont les arbres perdent leurs feuilles à la saison sèche.</a:t>
            </a:r>
          </a:p>
          <a:p>
            <a:pPr algn="just" eaLnBrk="1" hangingPunct="1"/>
            <a:r>
              <a:rPr lang="fr-FR" altLang="fr-FR" sz="1400" b="1" i="1" dirty="0">
                <a:solidFill>
                  <a:srgbClr val="008000"/>
                </a:solidFill>
              </a:rPr>
              <a:t>Xérophile</a:t>
            </a:r>
            <a:r>
              <a:rPr lang="fr-FR" altLang="fr-FR" sz="1400" dirty="0">
                <a:solidFill>
                  <a:srgbClr val="008000"/>
                </a:solidFill>
              </a:rPr>
              <a:t> : plante adaptée à la sécheresse [adaptée aux milieux secs].</a:t>
            </a:r>
          </a:p>
          <a:p>
            <a:pPr algn="just" eaLnBrk="1" hangingPunct="1"/>
            <a:endParaRPr lang="fr-FR" altLang="fr-FR" sz="1400" dirty="0">
              <a:solidFill>
                <a:srgbClr val="008000"/>
              </a:solidFill>
            </a:endParaRPr>
          </a:p>
          <a:p>
            <a:pPr algn="just" eaLnBrk="1" hangingPunct="1"/>
            <a:r>
              <a:rPr lang="fr-FR" altLang="fr-FR" sz="1100" dirty="0">
                <a:solidFill>
                  <a:srgbClr val="008000"/>
                </a:solidFill>
              </a:rPr>
              <a:t>Sources : a) « </a:t>
            </a:r>
            <a:r>
              <a:rPr lang="fr-FR" altLang="fr-FR" sz="1100" i="1" dirty="0">
                <a:solidFill>
                  <a:srgbClr val="008000"/>
                </a:solidFill>
              </a:rPr>
              <a:t>Dictionnaire de sociologie et synécologie végétales </a:t>
            </a:r>
            <a:r>
              <a:rPr lang="fr-FR" altLang="fr-FR" sz="1100" dirty="0">
                <a:solidFill>
                  <a:srgbClr val="008000"/>
                </a:solidFill>
              </a:rPr>
              <a:t>», Jean-Marie </a:t>
            </a:r>
            <a:r>
              <a:rPr lang="fr-FR" altLang="fr-FR" sz="1100" dirty="0" err="1">
                <a:solidFill>
                  <a:srgbClr val="008000"/>
                </a:solidFill>
              </a:rPr>
              <a:t>Géhu</a:t>
            </a:r>
            <a:r>
              <a:rPr lang="fr-FR" altLang="fr-FR" sz="1100" dirty="0">
                <a:solidFill>
                  <a:srgbClr val="008000"/>
                </a:solidFill>
              </a:rPr>
              <a:t>, 2006, b) Larousse en ligne,</a:t>
            </a:r>
          </a:p>
          <a:p>
            <a:pPr algn="just" eaLnBrk="1" hangingPunct="1"/>
            <a:r>
              <a:rPr lang="fr-FR" altLang="fr-FR" sz="1100" dirty="0">
                <a:solidFill>
                  <a:srgbClr val="008000"/>
                </a:solidFill>
              </a:rPr>
              <a:t>c) Les sols et l'habitat, les arbres, </a:t>
            </a:r>
            <a:r>
              <a:rPr lang="fr-FR" altLang="fr-FR" sz="1100" dirty="0">
                <a:solidFill>
                  <a:srgbClr val="008000"/>
                </a:solidFill>
                <a:hlinkClick r:id="rId2"/>
              </a:rPr>
              <a:t>http://www.lesarbres.fr/sol.php</a:t>
            </a:r>
            <a:r>
              <a:rPr lang="fr-FR" altLang="fr-FR" sz="1100" dirty="0">
                <a:solidFill>
                  <a:srgbClr val="008000"/>
                </a:solidFill>
              </a:rPr>
              <a:t> </a:t>
            </a:r>
          </a:p>
          <a:p>
            <a:pPr algn="just" eaLnBrk="1" hangingPunct="1"/>
            <a:r>
              <a:rPr lang="fr-FR" altLang="fr-FR" sz="1100" dirty="0">
                <a:solidFill>
                  <a:srgbClr val="008000"/>
                </a:solidFill>
              </a:rPr>
              <a:t>d) </a:t>
            </a:r>
            <a:r>
              <a:rPr lang="fr-FR" altLang="fr-FR" sz="1100" dirty="0">
                <a:solidFill>
                  <a:srgbClr val="008000"/>
                </a:solidFill>
                <a:hlinkClick r:id="rId3"/>
              </a:rPr>
              <a:t>http://www.aquaportail.com/definition-12526-succession-vegetale.html</a:t>
            </a:r>
            <a:endParaRPr lang="fr-FR" altLang="fr-FR" sz="1100" dirty="0">
              <a:solidFill>
                <a:srgbClr val="008000"/>
              </a:solidFill>
            </a:endParaRPr>
          </a:p>
          <a:p>
            <a:pPr algn="just" eaLnBrk="1" hangingPunct="1"/>
            <a:r>
              <a:rPr lang="fr-FR" altLang="fr-FR" sz="1100" dirty="0">
                <a:solidFill>
                  <a:srgbClr val="008000"/>
                </a:solidFill>
              </a:rPr>
              <a:t>e) </a:t>
            </a:r>
            <a:r>
              <a:rPr lang="fr-FR" altLang="fr-FR" sz="1100" dirty="0">
                <a:solidFill>
                  <a:srgbClr val="008000"/>
                </a:solidFill>
                <a:hlinkClick r:id="rId4"/>
              </a:rPr>
              <a:t>http://www.biodiversite-positive.fr/succession-ecologique-dynamique-des-milieux/</a:t>
            </a:r>
            <a:r>
              <a:rPr lang="fr-FR" altLang="fr-FR" sz="1100" dirty="0">
                <a:solidFill>
                  <a:srgbClr val="008000"/>
                </a:solidFill>
              </a:rPr>
              <a:t> </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128" y="1795145"/>
            <a:ext cx="2987935" cy="4298151"/>
          </a:xfrm>
          <a:prstGeom prst="rect">
            <a:avLst/>
          </a:prstGeom>
        </p:spPr>
      </p:pic>
      <p:sp>
        <p:nvSpPr>
          <p:cNvPr id="6" name="ZoneTexte 5"/>
          <p:cNvSpPr txBox="1"/>
          <p:nvPr/>
        </p:nvSpPr>
        <p:spPr>
          <a:xfrm>
            <a:off x="2666064" y="6093296"/>
            <a:ext cx="6237194" cy="646331"/>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a:t>
            </a:r>
            <a:r>
              <a:rPr lang="fr-FR" sz="1200" b="1" i="1" dirty="0">
                <a:solidFill>
                  <a:srgbClr val="002060"/>
                </a:solidFill>
              </a:rPr>
              <a:t>L'abus de beaux discours sans acte est fatal pour les forêts et le climat</a:t>
            </a:r>
            <a:r>
              <a:rPr lang="fr-FR" sz="1200" dirty="0">
                <a:solidFill>
                  <a:srgbClr val="002060"/>
                </a:solidFill>
              </a:rPr>
              <a:t>". Source : Affiche de Greenpeace contre la déforestation, </a:t>
            </a:r>
            <a:r>
              <a:rPr lang="fr-FR" sz="1200" dirty="0" smtClean="0">
                <a:solidFill>
                  <a:srgbClr val="002060"/>
                </a:solidFill>
              </a:rPr>
              <a:t> lors </a:t>
            </a:r>
            <a:r>
              <a:rPr lang="fr-FR" sz="1200" dirty="0">
                <a:solidFill>
                  <a:srgbClr val="002060"/>
                </a:solidFill>
              </a:rPr>
              <a:t>du </a:t>
            </a:r>
            <a:r>
              <a:rPr lang="fr-FR" sz="1200" dirty="0" smtClean="0">
                <a:solidFill>
                  <a:srgbClr val="002060"/>
                </a:solidFill>
              </a:rPr>
              <a:t>Sommet de Copenhague en 2009, </a:t>
            </a:r>
            <a:r>
              <a:rPr lang="fr-FR" sz="1200" dirty="0" smtClean="0">
                <a:solidFill>
                  <a:srgbClr val="002060"/>
                </a:solidFill>
                <a:hlinkClick r:id="rId6"/>
              </a:rPr>
              <a:t>http</a:t>
            </a:r>
            <a:r>
              <a:rPr lang="fr-FR" sz="1200" dirty="0">
                <a:solidFill>
                  <a:srgbClr val="002060"/>
                </a:solidFill>
                <a:hlinkClick r:id="rId6"/>
              </a:rPr>
              <a:t>://www.metronews.fr/info/la-deforestation-en-haut-de-l-affiche/milo!IWsdH0aY5dfMc</a:t>
            </a:r>
            <a:r>
              <a:rPr lang="fr-FR" sz="1200" dirty="0" smtClean="0">
                <a:solidFill>
                  <a:srgbClr val="002060"/>
                </a:solidFill>
                <a:hlinkClick r:id="rId6"/>
              </a:rPr>
              <a:t>/</a:t>
            </a:r>
            <a:r>
              <a:rPr lang="fr-FR" sz="1200" dirty="0" smtClean="0">
                <a:solidFill>
                  <a:srgbClr val="002060"/>
                </a:solidFill>
              </a:rPr>
              <a:t>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E90D5C8D-3D4C-4A72-AACD-5D2ED927C739}" type="slidenum">
              <a:rPr lang="fr-FR"/>
              <a:pPr>
                <a:defRPr/>
              </a:pPr>
              <a:t>103</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4452" name="Rectangle 4"/>
          <p:cNvSpPr>
            <a:spLocks noChangeArrowheads="1"/>
          </p:cNvSpPr>
          <p:nvPr/>
        </p:nvSpPr>
        <p:spPr bwMode="auto">
          <a:xfrm>
            <a:off x="107950" y="188913"/>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A4. Annexe : Lexique (suite et fin)</a:t>
            </a:r>
          </a:p>
          <a:p>
            <a:pPr eaLnBrk="1" hangingPunct="1"/>
            <a:endParaRPr lang="fr-FR" altLang="fr-FR" sz="1400">
              <a:solidFill>
                <a:srgbClr val="008000"/>
              </a:solidFill>
            </a:endParaRPr>
          </a:p>
        </p:txBody>
      </p:sp>
      <p:sp>
        <p:nvSpPr>
          <p:cNvPr id="104453" name="ZoneTexte 2"/>
          <p:cNvSpPr txBox="1">
            <a:spLocks noChangeArrowheads="1"/>
          </p:cNvSpPr>
          <p:nvPr/>
        </p:nvSpPr>
        <p:spPr bwMode="auto">
          <a:xfrm>
            <a:off x="96838" y="4819650"/>
            <a:ext cx="89392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400">
                <a:solidFill>
                  <a:srgbClr val="008000"/>
                </a:solidFill>
              </a:rPr>
              <a:t>                                                              </a:t>
            </a:r>
            <a:r>
              <a:rPr lang="fr-FR" altLang="fr-FR" sz="1400" i="1">
                <a:solidFill>
                  <a:srgbClr val="008000"/>
                </a:solidFill>
              </a:rPr>
              <a:t>Succession secondaire</a:t>
            </a:r>
            <a:r>
              <a:rPr lang="fr-FR" altLang="fr-FR" sz="1400">
                <a:solidFill>
                  <a:srgbClr val="008000"/>
                </a:solidFill>
              </a:rPr>
              <a:t>.</a:t>
            </a:r>
          </a:p>
          <a:p>
            <a:pPr algn="just" eaLnBrk="1" hangingPunct="1"/>
            <a:r>
              <a:rPr lang="fr-FR" altLang="fr-FR" sz="1400" b="1">
                <a:solidFill>
                  <a:srgbClr val="008000"/>
                </a:solidFill>
              </a:rPr>
              <a:t>La succession secondaire</a:t>
            </a:r>
            <a:r>
              <a:rPr lang="fr-FR" altLang="fr-FR" sz="1400">
                <a:solidFill>
                  <a:srgbClr val="008000"/>
                </a:solidFill>
              </a:rPr>
              <a:t> lorsque le milieu initial est engendré par la perturbation d’un milieu déjà avancé dans la succession écologique (feu de forêt, tempête…). Les pionniers sont alors différents et la succession est plus rapide (le sol est déjà en place, il reste des propagules laissés par le milieu précédent...).</a:t>
            </a:r>
          </a:p>
          <a:p>
            <a:pPr algn="just" eaLnBrk="1" hangingPunct="1"/>
            <a:r>
              <a:rPr lang="fr-FR" altLang="fr-FR" sz="1400">
                <a:solidFill>
                  <a:srgbClr val="008000"/>
                </a:solidFill>
              </a:rPr>
              <a:t>Il est important de noter que l’état climatique ne signifie pas nécessairement une forêt de vieux arbres. Il peut s’agir d’un équilibre de cactus dans un biome désertique ou de communautés d’herbacées dans une prairie sèche (steppe) où le climat annihile le développement d’une forêt.</a:t>
            </a:r>
          </a:p>
          <a:p>
            <a:pPr eaLnBrk="1" hangingPunct="1"/>
            <a:r>
              <a:rPr lang="fr-FR" altLang="fr-FR" sz="1200">
                <a:solidFill>
                  <a:srgbClr val="008000"/>
                </a:solidFill>
              </a:rPr>
              <a:t>Sources : </a:t>
            </a:r>
            <a:r>
              <a:rPr lang="fr-FR" altLang="fr-FR" sz="1200" i="1">
                <a:solidFill>
                  <a:srgbClr val="008000"/>
                </a:solidFill>
              </a:rPr>
              <a:t>D'après Harcourt, Inc.</a:t>
            </a:r>
            <a:r>
              <a:rPr lang="fr-FR" altLang="fr-FR" sz="1200">
                <a:solidFill>
                  <a:srgbClr val="008000"/>
                </a:solidFill>
              </a:rPr>
              <a:t> Succession écologique et dynamique des milieux, </a:t>
            </a:r>
            <a:r>
              <a:rPr lang="fr-FR" altLang="fr-FR" sz="1200">
                <a:solidFill>
                  <a:srgbClr val="008000"/>
                </a:solidFill>
                <a:hlinkClick r:id="rId2"/>
              </a:rPr>
              <a:t>http://www.biodiversite-positive.fr/succession-ecologique-dynamique-des-milieux/</a:t>
            </a:r>
            <a:r>
              <a:rPr lang="fr-FR" altLang="fr-FR" sz="1200">
                <a:solidFill>
                  <a:srgbClr val="008000"/>
                </a:solidFill>
              </a:rPr>
              <a:t> </a:t>
            </a:r>
          </a:p>
        </p:txBody>
      </p:sp>
      <p:pic>
        <p:nvPicPr>
          <p:cNvPr id="10445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73100"/>
            <a:ext cx="61150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ZoneTexte 6"/>
          <p:cNvSpPr txBox="1">
            <a:spLocks noChangeArrowheads="1"/>
          </p:cNvSpPr>
          <p:nvPr/>
        </p:nvSpPr>
        <p:spPr bwMode="auto">
          <a:xfrm>
            <a:off x="6330950" y="617538"/>
            <a:ext cx="27051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300" b="1">
                <a:solidFill>
                  <a:srgbClr val="008000"/>
                </a:solidFill>
              </a:rPr>
              <a:t>On distingue deux types principaux de successions :</a:t>
            </a:r>
            <a:endParaRPr lang="fr-FR" altLang="fr-FR" sz="1300">
              <a:solidFill>
                <a:srgbClr val="008000"/>
              </a:solidFill>
            </a:endParaRPr>
          </a:p>
          <a:p>
            <a:pPr algn="just" eaLnBrk="1" hangingPunct="1"/>
            <a:r>
              <a:rPr lang="fr-FR" altLang="fr-FR" sz="1300" b="1">
                <a:solidFill>
                  <a:srgbClr val="008000"/>
                </a:solidFill>
              </a:rPr>
              <a:t>La succession primaire</a:t>
            </a:r>
            <a:r>
              <a:rPr lang="fr-FR" altLang="fr-FR" sz="1300">
                <a:solidFill>
                  <a:srgbClr val="008000"/>
                </a:solidFill>
              </a:rPr>
              <a:t> lorsqu’aucun sol n’est présent au stade initial à cause d’un glissement de terrain, d’une éruption volcanique… La roche apparaît à la surface. Les premières espèces à s’installer sont des lichens, des mousses et d’autres organismes autotrophes appelés pionniers. L’érosion de la roche et la matière formée par la décomposition des pionniers forme un sol superficiel (pédogenèse) qui peu à peu s’épaissit et permet l’installation d’espèces plus complexes : plantes herbacées puis arbustes, puis arbres. Le développement de la végétation est accompagné de la faune associée : insectes, puis petits oiseaux, puis mammifères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76F92ED6-8B24-4DEA-8E45-8B43E5070500}" type="slidenum">
              <a:rPr lang="fr-FR"/>
              <a:pPr>
                <a:defRPr/>
              </a:pPr>
              <a:t>104</a:t>
            </a:fld>
            <a:endParaRPr lang="fr-FR" dirty="0"/>
          </a:p>
        </p:txBody>
      </p:sp>
      <p:sp>
        <p:nvSpPr>
          <p:cNvPr id="4" name="Titre 1"/>
          <p:cNvSpPr txBox="1">
            <a:spLocks/>
          </p:cNvSpPr>
          <p:nvPr/>
        </p:nvSpPr>
        <p:spPr>
          <a:xfrm>
            <a:off x="3924300" y="115888"/>
            <a:ext cx="4176713"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5476" name="Rectangle 4"/>
          <p:cNvSpPr>
            <a:spLocks noChangeArrowheads="1"/>
          </p:cNvSpPr>
          <p:nvPr/>
        </p:nvSpPr>
        <p:spPr bwMode="auto">
          <a:xfrm>
            <a:off x="179388" y="271463"/>
            <a:ext cx="8785225"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A4. Annexe : Lexique (suite et fin)</a:t>
            </a:r>
          </a:p>
          <a:p>
            <a:pPr eaLnBrk="1" hangingPunct="1"/>
            <a:endParaRPr lang="fr-FR" altLang="fr-FR" sz="1400">
              <a:solidFill>
                <a:srgbClr val="008000"/>
              </a:solidFill>
            </a:endParaRPr>
          </a:p>
          <a:p>
            <a:pPr algn="just" eaLnBrk="1" hangingPunct="1">
              <a:buFont typeface="Arial" panose="020B0604020202020204" pitchFamily="34" charset="0"/>
              <a:buChar char="•"/>
            </a:pPr>
            <a:r>
              <a:rPr lang="fr-FR" altLang="fr-FR" sz="1300" b="1" i="1">
                <a:solidFill>
                  <a:srgbClr val="008000"/>
                </a:solidFill>
              </a:rPr>
              <a:t> Biocénose</a:t>
            </a:r>
            <a:r>
              <a:rPr lang="fr-FR" altLang="fr-FR" sz="1300">
                <a:solidFill>
                  <a:srgbClr val="008000"/>
                </a:solidFill>
              </a:rPr>
              <a:t> (ou </a:t>
            </a:r>
            <a:r>
              <a:rPr lang="fr-FR" altLang="fr-FR" sz="1300" i="1">
                <a:solidFill>
                  <a:srgbClr val="008000"/>
                </a:solidFill>
              </a:rPr>
              <a:t>biocœnose</a:t>
            </a:r>
            <a:r>
              <a:rPr lang="fr-FR" altLang="fr-FR" sz="1300">
                <a:solidFill>
                  <a:srgbClr val="008000"/>
                </a:solidFill>
              </a:rPr>
              <a:t>) : ensemble des êtres vivants coexistant dans un espace défini (le biotope).</a:t>
            </a:r>
          </a:p>
          <a:p>
            <a:pPr algn="just" eaLnBrk="1" hangingPunct="1">
              <a:buFont typeface="Arial" panose="020B0604020202020204" pitchFamily="34" charset="0"/>
              <a:buChar char="•"/>
            </a:pPr>
            <a:r>
              <a:rPr lang="fr-FR" altLang="fr-FR" sz="1300" b="1" i="1">
                <a:solidFill>
                  <a:srgbClr val="008000"/>
                </a:solidFill>
              </a:rPr>
              <a:t>Biome</a:t>
            </a:r>
            <a:r>
              <a:rPr lang="fr-FR" altLang="fr-FR" sz="1300">
                <a:solidFill>
                  <a:srgbClr val="008000"/>
                </a:solidFill>
              </a:rPr>
              <a:t> (du grec bio = vie), appelé aussi macroécosystème, aire biotique : a) Ensemble d’écosystèmes caractéristiques d’une aire biogéographique. b) Vaste communauté naturelle de flore et de faune adaptées aux conditions particulières dans lesquelles on les trouve. c) ensemble d'écosystèmes variés [le milieu], caractéristiques d'une zone géographique donnée. Pour en donner une idée, un biome est grand [un vaste milieu], comme la prairie nord-américaine (voir aussi </a:t>
            </a:r>
            <a:r>
              <a:rPr lang="fr-FR" altLang="fr-FR" sz="1300" i="1">
                <a:solidFill>
                  <a:srgbClr val="008000"/>
                </a:solidFill>
              </a:rPr>
              <a:t>Biotope</a:t>
            </a:r>
            <a:r>
              <a:rPr lang="fr-FR" altLang="fr-FR" sz="1300">
                <a:solidFill>
                  <a:srgbClr val="008000"/>
                </a:solidFill>
              </a:rPr>
              <a:t>).</a:t>
            </a:r>
          </a:p>
          <a:p>
            <a:pPr algn="just" eaLnBrk="1" hangingPunct="1">
              <a:buFont typeface="Arial" panose="020B0604020202020204" pitchFamily="34" charset="0"/>
              <a:buChar char="•"/>
            </a:pPr>
            <a:r>
              <a:rPr lang="fr-FR" altLang="fr-FR" sz="1300" b="1" i="1">
                <a:solidFill>
                  <a:srgbClr val="008000"/>
                </a:solidFill>
              </a:rPr>
              <a:t> Biosphère</a:t>
            </a:r>
            <a:r>
              <a:rPr lang="fr-FR" altLang="fr-FR" sz="1300">
                <a:solidFill>
                  <a:srgbClr val="008000"/>
                </a:solidFill>
              </a:rPr>
              <a:t>: a) partie de la planète où se trouve la vie (atmosphère – lithosphère - hydrosphère). b) Cette notion désigne à la fois un espace vivant et un processus dynamique sur la planète Terre (jusqu'à ce jour et depuis près de 4 milliards d'années), entretenu par un apport d'énergie et la présence d'un métabolisme dans les cellules vivantes (Wikipedia). c) Système planétaire incluant l'ensemble des organismes vivants et des milieux où ils vivent.</a:t>
            </a:r>
          </a:p>
          <a:p>
            <a:pPr algn="just" eaLnBrk="1" hangingPunct="1">
              <a:buFont typeface="Arial" panose="020B0604020202020204" pitchFamily="34" charset="0"/>
              <a:buChar char="•"/>
            </a:pPr>
            <a:r>
              <a:rPr lang="fr-FR" altLang="fr-FR" sz="1300" b="1" i="1">
                <a:solidFill>
                  <a:srgbClr val="008000"/>
                </a:solidFill>
              </a:rPr>
              <a:t> Biote</a:t>
            </a:r>
            <a:r>
              <a:rPr lang="fr-FR" altLang="fr-FR" sz="1300">
                <a:solidFill>
                  <a:srgbClr val="008000"/>
                </a:solidFill>
              </a:rPr>
              <a:t> : Ensemble des êtres vivants (flore et faune) d’un endroit donné.</a:t>
            </a:r>
          </a:p>
          <a:p>
            <a:pPr algn="just" eaLnBrk="1" hangingPunct="1">
              <a:buFont typeface="Arial" panose="020B0604020202020204" pitchFamily="34" charset="0"/>
              <a:buChar char="•"/>
            </a:pPr>
            <a:r>
              <a:rPr lang="fr-FR" altLang="fr-FR" sz="1300" b="1" i="1">
                <a:solidFill>
                  <a:srgbClr val="008000"/>
                </a:solidFill>
              </a:rPr>
              <a:t> Biotope</a:t>
            </a:r>
            <a:r>
              <a:rPr lang="fr-FR" altLang="fr-FR" sz="1300">
                <a:solidFill>
                  <a:srgbClr val="008000"/>
                </a:solidFill>
              </a:rPr>
              <a:t> : a) Milieu biologique déterminé offrant des conditions d'habitat stables à un ensemble d'espèces animales ou végétales (biocénose). b) lieu dans lequel une espèce vit et se développe (forêt, plage, étang, désert,....). c) un type de lieu de vie défini par des caractéristiques physiques et chimiques déterminées relativement uniformes (voir </a:t>
            </a:r>
            <a:r>
              <a:rPr lang="fr-FR" altLang="fr-FR" sz="1300" i="1">
                <a:solidFill>
                  <a:srgbClr val="008000"/>
                </a:solidFill>
              </a:rPr>
              <a:t>Habitat </a:t>
            </a:r>
            <a:r>
              <a:rPr lang="fr-FR" altLang="fr-FR" sz="1300">
                <a:solidFill>
                  <a:srgbClr val="008000"/>
                </a:solidFill>
              </a:rPr>
              <a:t>et</a:t>
            </a:r>
            <a:r>
              <a:rPr lang="fr-FR" altLang="fr-FR" sz="1300" i="1">
                <a:solidFill>
                  <a:srgbClr val="008000"/>
                </a:solidFill>
              </a:rPr>
              <a:t> Biome</a:t>
            </a:r>
            <a:r>
              <a:rPr lang="fr-FR" altLang="fr-FR" sz="1300">
                <a:solidFill>
                  <a:srgbClr val="008000"/>
                </a:solidFill>
              </a:rPr>
              <a:t>). Pour en donner une idée, un biotope est [un milieu] beaucoup plus petit et plus uniforme, comme un terreau de décomposition particulier ou une plage.</a:t>
            </a:r>
          </a:p>
          <a:p>
            <a:pPr algn="just" eaLnBrk="1" hangingPunct="1">
              <a:buFont typeface="Arial" panose="020B0604020202020204" pitchFamily="34" charset="0"/>
              <a:buChar char="•"/>
            </a:pPr>
            <a:r>
              <a:rPr lang="fr-FR" altLang="fr-FR" sz="1300" b="1" i="1">
                <a:solidFill>
                  <a:srgbClr val="008000"/>
                </a:solidFill>
              </a:rPr>
              <a:t> Corridors forestiers </a:t>
            </a:r>
            <a:r>
              <a:rPr lang="fr-FR" altLang="fr-FR" sz="1300">
                <a:solidFill>
                  <a:srgbClr val="008000"/>
                </a:solidFill>
              </a:rPr>
              <a:t>: Corridors formés de boisés et de milieux naturels d’intérêt écologique disposés de manière à créer un lien entre eux. Les corridors forestiers ont pour objectifs d’assurer le maintien de la biodiversité et l’intégrité écologique des habitats.</a:t>
            </a:r>
          </a:p>
          <a:p>
            <a:pPr algn="just" eaLnBrk="1" hangingPunct="1">
              <a:buFont typeface="Arial" panose="020B0604020202020204" pitchFamily="34" charset="0"/>
              <a:buChar char="•"/>
            </a:pPr>
            <a:r>
              <a:rPr lang="fr-FR" altLang="fr-FR" sz="1300" b="1">
                <a:solidFill>
                  <a:srgbClr val="008000"/>
                </a:solidFill>
              </a:rPr>
              <a:t> </a:t>
            </a:r>
            <a:r>
              <a:rPr lang="fr-FR" altLang="fr-FR" sz="1300" b="1" i="1">
                <a:solidFill>
                  <a:srgbClr val="008000"/>
                </a:solidFill>
              </a:rPr>
              <a:t>Fragmentation des forêts</a:t>
            </a:r>
            <a:r>
              <a:rPr lang="fr-FR" altLang="fr-FR" sz="1300" i="1">
                <a:solidFill>
                  <a:srgbClr val="008000"/>
                </a:solidFill>
              </a:rPr>
              <a:t> </a:t>
            </a:r>
            <a:r>
              <a:rPr lang="fr-FR" altLang="fr-FR" sz="1300">
                <a:solidFill>
                  <a:srgbClr val="008000"/>
                </a:solidFill>
              </a:rPr>
              <a:t>: toutes les formes de </a:t>
            </a:r>
            <a:r>
              <a:rPr lang="fr-FR" altLang="fr-FR" sz="1300">
                <a:solidFill>
                  <a:srgbClr val="008000"/>
                </a:solidFill>
                <a:hlinkClick r:id="rId2" action="ppaction://hlinkfile" tooltip="Fragmentation écopaysagère"/>
              </a:rPr>
              <a:t>fragmentation</a:t>
            </a:r>
            <a:r>
              <a:rPr lang="fr-FR" altLang="fr-FR" sz="1300">
                <a:solidFill>
                  <a:srgbClr val="008000"/>
                </a:solidFill>
              </a:rPr>
              <a:t> (physique et écologique) des </a:t>
            </a:r>
            <a:r>
              <a:rPr lang="fr-FR" altLang="fr-FR" sz="1300">
                <a:solidFill>
                  <a:srgbClr val="008000"/>
                </a:solidFill>
                <a:hlinkClick r:id="rId3" action="ppaction://hlinkfile" tooltip="Habitats naturels"/>
              </a:rPr>
              <a:t>habitats naturels</a:t>
            </a:r>
            <a:r>
              <a:rPr lang="fr-FR" altLang="fr-FR" sz="1300">
                <a:solidFill>
                  <a:srgbClr val="008000"/>
                </a:solidFill>
              </a:rPr>
              <a:t> </a:t>
            </a:r>
            <a:r>
              <a:rPr lang="fr-FR" altLang="fr-FR" sz="1300">
                <a:solidFill>
                  <a:srgbClr val="008000"/>
                </a:solidFill>
                <a:hlinkClick r:id="rId4" action="ppaction://hlinkfile" tooltip="Forêt"/>
              </a:rPr>
              <a:t>forestiers</a:t>
            </a:r>
            <a:r>
              <a:rPr lang="fr-FR" altLang="fr-FR" sz="1300">
                <a:solidFill>
                  <a:srgbClr val="008000"/>
                </a:solidFill>
              </a:rPr>
              <a:t> (et d'</a:t>
            </a:r>
            <a:r>
              <a:rPr lang="fr-FR" altLang="fr-FR" sz="1300">
                <a:solidFill>
                  <a:srgbClr val="008000"/>
                </a:solidFill>
                <a:hlinkClick r:id="rId5" action="ppaction://hlinkfile" tooltip="Écosystèmes"/>
              </a:rPr>
              <a:t>écosystèmes</a:t>
            </a:r>
            <a:r>
              <a:rPr lang="fr-FR" altLang="fr-FR" sz="1300">
                <a:solidFill>
                  <a:srgbClr val="008000"/>
                </a:solidFill>
              </a:rPr>
              <a:t> associés le cas échéant). Ce morcellement augmente depuis plusieurs siècles et s'est fortement accru depuis quelques décennies, notamment dans les régions connaissant une forte démographie</a:t>
            </a:r>
            <a:r>
              <a:rPr lang="fr-FR" altLang="fr-FR" sz="1300" baseline="30000">
                <a:solidFill>
                  <a:srgbClr val="008000"/>
                </a:solidFill>
                <a:hlinkClick r:id="rId6" action="ppaction://hlinkfile"/>
              </a:rPr>
              <a:t>[1]</a:t>
            </a:r>
            <a:r>
              <a:rPr lang="fr-FR" altLang="fr-FR" sz="1300">
                <a:solidFill>
                  <a:srgbClr val="008000"/>
                </a:solidFill>
              </a:rPr>
              <a:t> et en grande partie en raison de la croissance du maillage routier</a:t>
            </a:r>
            <a:r>
              <a:rPr lang="fr-FR" altLang="fr-FR" sz="1300" baseline="30000">
                <a:solidFill>
                  <a:srgbClr val="008000"/>
                </a:solidFill>
                <a:hlinkClick r:id="rId7" action="ppaction://hlinkfile"/>
              </a:rPr>
              <a:t>[2]</a:t>
            </a:r>
            <a:r>
              <a:rPr lang="fr-FR" altLang="fr-FR" sz="1300">
                <a:solidFill>
                  <a:srgbClr val="008000"/>
                </a:solidFill>
              </a:rPr>
              <a:t>. Le morcellement d'origine humaine est devenu l'un des premiers facteurs de dégradation de la biodiversité</a:t>
            </a:r>
            <a:r>
              <a:rPr lang="fr-FR" altLang="fr-FR" sz="1300" baseline="30000">
                <a:solidFill>
                  <a:srgbClr val="008000"/>
                </a:solidFill>
                <a:hlinkClick r:id="rId7" action="ppaction://hlinkfile"/>
              </a:rPr>
              <a:t>[3]</a:t>
            </a:r>
            <a:r>
              <a:rPr lang="fr-FR" altLang="fr-FR" sz="1300">
                <a:solidFill>
                  <a:srgbClr val="008000"/>
                </a:solidFill>
              </a:rPr>
              <a:t>, et en particulier de la </a:t>
            </a:r>
            <a:r>
              <a:rPr lang="fr-FR" altLang="fr-FR" sz="1300">
                <a:solidFill>
                  <a:srgbClr val="008000"/>
                </a:solidFill>
                <a:hlinkClick r:id="rId8" action="ppaction://hlinkfile" tooltip="Biodiversité forestière (page inexistante)"/>
              </a:rPr>
              <a:t>biodiversité forestière</a:t>
            </a:r>
            <a:r>
              <a:rPr lang="fr-FR" altLang="fr-FR" sz="1300">
                <a:solidFill>
                  <a:srgbClr val="008000"/>
                </a:solidFill>
              </a:rPr>
              <a:t>. Il est devenu l'une des premières menaces pour les grands écosystèmes forestiers, notamment en </a:t>
            </a:r>
            <a:r>
              <a:rPr lang="fr-FR" altLang="fr-FR" sz="1300">
                <a:solidFill>
                  <a:srgbClr val="008000"/>
                </a:solidFill>
                <a:hlinkClick r:id="rId9" action="ppaction://hlinkfile" tooltip="Forêt tropicale"/>
              </a:rPr>
              <a:t>forêt tropicale</a:t>
            </a:r>
            <a:r>
              <a:rPr lang="fr-FR" altLang="fr-FR" sz="1300" baseline="30000">
                <a:solidFill>
                  <a:srgbClr val="008000"/>
                </a:solidFill>
                <a:hlinkClick r:id="rId10" action="ppaction://hlinkfile"/>
              </a:rPr>
              <a:t>[4]</a:t>
            </a:r>
            <a:r>
              <a:rPr lang="fr-FR" altLang="fr-FR" sz="1300">
                <a:solidFill>
                  <a:srgbClr val="008000"/>
                </a:solidFill>
              </a:rPr>
              <a:t>, en Amazonie</a:t>
            </a:r>
            <a:r>
              <a:rPr lang="fr-FR" altLang="fr-FR" sz="1300" baseline="30000">
                <a:solidFill>
                  <a:srgbClr val="008000"/>
                </a:solidFill>
                <a:hlinkClick r:id="rId11" action="ppaction://hlinkfile"/>
              </a:rPr>
              <a:t>[5]</a:t>
            </a:r>
            <a:r>
              <a:rPr lang="fr-FR" altLang="fr-FR" sz="1300" baseline="30000">
                <a:solidFill>
                  <a:srgbClr val="008000"/>
                </a:solidFill>
              </a:rPr>
              <a:t>,</a:t>
            </a:r>
            <a:r>
              <a:rPr lang="fr-FR" altLang="fr-FR" sz="1300" baseline="30000">
                <a:solidFill>
                  <a:srgbClr val="008000"/>
                </a:solidFill>
                <a:hlinkClick r:id="rId12" action="ppaction://hlinkfile"/>
              </a:rPr>
              <a:t>[6]</a:t>
            </a:r>
            <a:r>
              <a:rPr lang="fr-FR" altLang="fr-FR" sz="1300" baseline="30000">
                <a:solidFill>
                  <a:srgbClr val="008000"/>
                </a:solidFill>
              </a:rPr>
              <a:t>,</a:t>
            </a:r>
            <a:r>
              <a:rPr lang="fr-FR" altLang="fr-FR" sz="1300" baseline="30000">
                <a:solidFill>
                  <a:srgbClr val="008000"/>
                </a:solidFill>
                <a:hlinkClick r:id="rId12" action="ppaction://hlinkfile"/>
              </a:rPr>
              <a:t>[7]</a:t>
            </a:r>
            <a:r>
              <a:rPr lang="fr-FR" altLang="fr-FR" sz="1300">
                <a:solidFill>
                  <a:srgbClr val="008000"/>
                </a:solidFill>
              </a:rPr>
              <a:t>. Les zones boréales</a:t>
            </a:r>
            <a:r>
              <a:rPr lang="fr-FR" altLang="fr-FR" sz="1300" baseline="30000">
                <a:solidFill>
                  <a:srgbClr val="008000"/>
                </a:solidFill>
                <a:hlinkClick r:id="rId13" action="ppaction://hlinkfile"/>
              </a:rPr>
              <a:t>[8]</a:t>
            </a:r>
            <a:r>
              <a:rPr lang="fr-FR" altLang="fr-FR" sz="1300">
                <a:solidFill>
                  <a:srgbClr val="008000"/>
                </a:solidFill>
              </a:rPr>
              <a:t>, fraiches ou tempérées sont également fortement touchées</a:t>
            </a:r>
            <a:r>
              <a:rPr lang="fr-FR" altLang="fr-FR" sz="1300" baseline="30000">
                <a:solidFill>
                  <a:srgbClr val="008000"/>
                </a:solidFill>
                <a:hlinkClick r:id="rId13" action="ppaction://hlinkfile"/>
              </a:rPr>
              <a:t>[9]</a:t>
            </a:r>
            <a:r>
              <a:rPr lang="fr-FR" altLang="fr-FR" sz="1300">
                <a:solidFill>
                  <a:srgbClr val="008000"/>
                </a:solidFill>
              </a:rPr>
              <a:t>, dont notamment les forêts des États-Unis</a:t>
            </a:r>
            <a:r>
              <a:rPr lang="fr-FR" altLang="fr-FR" sz="1300" baseline="30000">
                <a:solidFill>
                  <a:srgbClr val="008000"/>
                </a:solidFill>
                <a:hlinkClick r:id="rId13" action="ppaction://hlinkfile"/>
              </a:rPr>
              <a:t>[10]</a:t>
            </a:r>
            <a:r>
              <a:rPr lang="fr-FR" altLang="fr-FR" sz="1300">
                <a:solidFill>
                  <a:srgbClr val="008000"/>
                </a:solidFill>
              </a:rPr>
              <a:t>. La France est aussi concernée.</a:t>
            </a:r>
          </a:p>
          <a:p>
            <a:pPr algn="just" eaLnBrk="1" hangingPunct="1">
              <a:buFont typeface="Arial" panose="020B0604020202020204" pitchFamily="34" charset="0"/>
              <a:buChar char="•"/>
            </a:pPr>
            <a:r>
              <a:rPr lang="fr-FR" altLang="fr-FR" sz="1300" b="1" i="1">
                <a:solidFill>
                  <a:srgbClr val="008000"/>
                </a:solidFill>
              </a:rPr>
              <a:t> Habitat écologique </a:t>
            </a:r>
            <a:r>
              <a:rPr lang="fr-FR" altLang="fr-FR" sz="1300" b="1">
                <a:solidFill>
                  <a:srgbClr val="008000"/>
                </a:solidFill>
              </a:rPr>
              <a:t>: </a:t>
            </a:r>
            <a:r>
              <a:rPr lang="fr-FR" altLang="fr-FR" sz="1300">
                <a:solidFill>
                  <a:srgbClr val="008000"/>
                </a:solidFill>
                <a:hlinkClick r:id="rId14" action="ppaction://hlinkfile" tooltip="Concept"/>
              </a:rPr>
              <a:t>concept</a:t>
            </a:r>
            <a:r>
              <a:rPr lang="fr-FR" altLang="fr-FR" sz="1300">
                <a:solidFill>
                  <a:srgbClr val="008000"/>
                </a:solidFill>
              </a:rPr>
              <a:t> utilisé dans le domaine de l'</a:t>
            </a:r>
            <a:r>
              <a:rPr lang="fr-FR" altLang="fr-FR" sz="1300">
                <a:solidFill>
                  <a:srgbClr val="008000"/>
                </a:solidFill>
                <a:hlinkClick r:id="rId15" action="ppaction://hlinkfile" tooltip="Écologie"/>
              </a:rPr>
              <a:t>écologie</a:t>
            </a:r>
            <a:r>
              <a:rPr lang="fr-FR" altLang="fr-FR" sz="1300">
                <a:solidFill>
                  <a:srgbClr val="008000"/>
                </a:solidFill>
              </a:rPr>
              <a:t> pour décrire l'endroit — ou plus précisément les caractéristiques du « milieu » — dans lequel une </a:t>
            </a:r>
            <a:r>
              <a:rPr lang="fr-FR" altLang="fr-FR" sz="1300">
                <a:solidFill>
                  <a:srgbClr val="008000"/>
                </a:solidFill>
                <a:hlinkClick r:id="rId16" action="ppaction://hlinkfile" tooltip="Population"/>
              </a:rPr>
              <a:t>population</a:t>
            </a:r>
            <a:r>
              <a:rPr lang="fr-FR" altLang="fr-FR" sz="1300">
                <a:solidFill>
                  <a:srgbClr val="008000"/>
                </a:solidFill>
              </a:rPr>
              <a:t> d'individus d'une espèce donnée (ou d'un groupe d'espèces </a:t>
            </a:r>
            <a:r>
              <a:rPr lang="fr-FR" altLang="fr-FR" sz="1300">
                <a:solidFill>
                  <a:srgbClr val="008000"/>
                </a:solidFill>
                <a:hlinkClick r:id="rId17" action="ppaction://hlinkfile" tooltip="Symbiote"/>
              </a:rPr>
              <a:t>symbiotes</a:t>
            </a:r>
            <a:r>
              <a:rPr lang="fr-FR" altLang="fr-FR" sz="1300">
                <a:solidFill>
                  <a:srgbClr val="008000"/>
                </a:solidFill>
              </a:rPr>
              <a:t> ou vivant en </a:t>
            </a:r>
            <a:r>
              <a:rPr lang="fr-FR" altLang="fr-FR" sz="1300">
                <a:solidFill>
                  <a:srgbClr val="008000"/>
                </a:solidFill>
                <a:hlinkClick r:id="rId18" action="ppaction://hlinkfile" tooltip="Guilde (écologie)"/>
              </a:rPr>
              <a:t>guilde (écologie)</a:t>
            </a:r>
            <a:r>
              <a:rPr lang="fr-FR" altLang="fr-FR" sz="1300">
                <a:solidFill>
                  <a:srgbClr val="008000"/>
                </a:solidFill>
              </a:rPr>
              <a:t>) peuvent normalement vivre et s'épanouir.</a:t>
            </a:r>
          </a:p>
          <a:p>
            <a:pPr algn="just" eaLnBrk="1" hangingPunct="1">
              <a:buFont typeface="Arial" panose="020B0604020202020204" pitchFamily="34" charset="0"/>
              <a:buChar char="•"/>
            </a:pPr>
            <a:r>
              <a:rPr lang="fr-FR" altLang="fr-FR" sz="1300">
                <a:solidFill>
                  <a:srgbClr val="008000"/>
                </a:solidFill>
              </a:rPr>
              <a:t> </a:t>
            </a:r>
            <a:r>
              <a:rPr lang="fr-FR" altLang="fr-FR" sz="1300" b="1" i="1">
                <a:solidFill>
                  <a:srgbClr val="008000"/>
                </a:solidFill>
              </a:rPr>
              <a:t>Pression anthropique </a:t>
            </a:r>
            <a:r>
              <a:rPr lang="fr-FR" altLang="fr-FR" sz="1300">
                <a:solidFill>
                  <a:srgbClr val="008000"/>
                </a:solidFill>
              </a:rPr>
              <a:t>: Ensemble des effets générés par les activités humaines sur les ressources naturelles et les écosystèmes.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4136EB85-DE2C-4960-923C-D8C0E6CFE483}" type="slidenum">
              <a:rPr lang="fr-FR" sz="1200">
                <a:solidFill>
                  <a:schemeClr val="tx1">
                    <a:tint val="75000"/>
                  </a:schemeClr>
                </a:solidFill>
                <a:latin typeface="+mn-lt"/>
              </a:rPr>
              <a:pPr algn="r" eaLnBrk="1" fontAlgn="auto" hangingPunct="1">
                <a:spcBef>
                  <a:spcPts val="0"/>
                </a:spcBef>
                <a:spcAft>
                  <a:spcPts val="0"/>
                </a:spcAft>
                <a:defRPr/>
              </a:pPr>
              <a:t>105</a:t>
            </a:fld>
            <a:endParaRPr lang="fr-FR" sz="1200" dirty="0">
              <a:solidFill>
                <a:schemeClr val="tx1">
                  <a:tint val="75000"/>
                </a:schemeClr>
              </a:solidFill>
              <a:latin typeface="+mn-lt"/>
            </a:endParaRPr>
          </a:p>
        </p:txBody>
      </p:sp>
      <p:sp>
        <p:nvSpPr>
          <p:cNvPr id="4" name="Titre 1"/>
          <p:cNvSpPr txBox="1">
            <a:spLocks/>
          </p:cNvSpPr>
          <p:nvPr/>
        </p:nvSpPr>
        <p:spPr>
          <a:xfrm>
            <a:off x="2555875" y="115888"/>
            <a:ext cx="4176713"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6500" name="Rectangle 4"/>
          <p:cNvSpPr>
            <a:spLocks noChangeArrowheads="1"/>
          </p:cNvSpPr>
          <p:nvPr/>
        </p:nvSpPr>
        <p:spPr bwMode="auto">
          <a:xfrm>
            <a:off x="107950" y="620713"/>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A5. Annexe : Bibliographie</a:t>
            </a:r>
          </a:p>
          <a:p>
            <a:pPr eaLnBrk="1" hangingPunct="1"/>
            <a:endParaRPr lang="fr-FR" altLang="fr-FR">
              <a:solidFill>
                <a:srgbClr val="008000"/>
              </a:solidFill>
            </a:endParaRPr>
          </a:p>
          <a:p>
            <a:pPr eaLnBrk="1" hangingPunct="1"/>
            <a:r>
              <a:rPr lang="fr-FR" altLang="fr-FR">
                <a:solidFill>
                  <a:srgbClr val="008000"/>
                </a:solidFill>
              </a:rPr>
              <a:t>A5.1. </a:t>
            </a:r>
            <a:r>
              <a:rPr lang="fr-FR" altLang="fr-FR" u="sng">
                <a:solidFill>
                  <a:srgbClr val="008000"/>
                </a:solidFill>
              </a:rPr>
              <a:t>Les livres</a:t>
            </a:r>
            <a:r>
              <a:rPr lang="fr-FR" altLang="fr-FR">
                <a:solidFill>
                  <a:srgbClr val="008000"/>
                </a:solidFill>
              </a:rPr>
              <a:t> : </a:t>
            </a:r>
          </a:p>
          <a:p>
            <a:pPr eaLnBrk="1" hangingPunct="1"/>
            <a:endParaRPr lang="fr-FR" altLang="fr-FR">
              <a:solidFill>
                <a:srgbClr val="008000"/>
              </a:solidFill>
            </a:endParaRPr>
          </a:p>
          <a:p>
            <a:pPr eaLnBrk="1" hangingPunct="1"/>
            <a:r>
              <a:rPr lang="fr-FR" altLang="fr-FR">
                <a:solidFill>
                  <a:srgbClr val="008000"/>
                </a:solidFill>
              </a:rPr>
              <a:t>. </a:t>
            </a:r>
            <a:r>
              <a:rPr lang="fr-FR" altLang="fr-FR" sz="1400" i="1">
                <a:solidFill>
                  <a:srgbClr val="008000"/>
                </a:solidFill>
              </a:rPr>
              <a:t>Les arbres</a:t>
            </a:r>
            <a:r>
              <a:rPr lang="fr-FR" altLang="fr-FR" sz="1400">
                <a:solidFill>
                  <a:srgbClr val="008000"/>
                </a:solidFill>
              </a:rPr>
              <a:t> (le spécialiste), Colin Ridsdale, John White, Carol Usher, Gründ, 2006.</a:t>
            </a:r>
          </a:p>
          <a:p>
            <a:pPr eaLnBrk="1" hangingPunct="1"/>
            <a:r>
              <a:rPr lang="fr-FR" altLang="fr-FR" sz="1400">
                <a:solidFill>
                  <a:srgbClr val="008000"/>
                </a:solidFill>
              </a:rPr>
              <a:t>. </a:t>
            </a:r>
            <a:r>
              <a:rPr lang="fr-FR" altLang="fr-FR" sz="1400" i="1">
                <a:solidFill>
                  <a:srgbClr val="008000"/>
                </a:solidFill>
              </a:rPr>
              <a:t>Les arbres</a:t>
            </a:r>
            <a:r>
              <a:rPr lang="fr-FR" altLang="fr-FR" sz="1400">
                <a:solidFill>
                  <a:srgbClr val="008000"/>
                </a:solidFill>
              </a:rPr>
              <a:t>, l’encyclophoto, Tony Rood et Jennifer Stackhouse,  Milan, 2008.</a:t>
            </a:r>
          </a:p>
          <a:p>
            <a:pPr eaLnBrk="1" hangingPunct="1"/>
            <a:r>
              <a:rPr lang="fr-FR" altLang="fr-FR" sz="1400">
                <a:solidFill>
                  <a:srgbClr val="008000"/>
                </a:solidFill>
              </a:rPr>
              <a:t>. </a:t>
            </a:r>
            <a:r>
              <a:rPr lang="fr-FR" altLang="fr-FR" sz="1400" i="1">
                <a:solidFill>
                  <a:srgbClr val="008000"/>
                </a:solidFill>
              </a:rPr>
              <a:t>L’encyclopédie des fruits tropicaux</a:t>
            </a:r>
            <a:r>
              <a:rPr lang="fr-FR" altLang="fr-FR" sz="1400">
                <a:solidFill>
                  <a:srgbClr val="008000"/>
                </a:solidFill>
              </a:rPr>
              <a:t>, Daniel Babo, Le Sureau, DésIris, 2006.</a:t>
            </a:r>
          </a:p>
          <a:p>
            <a:pPr eaLnBrk="1" hangingPunct="1"/>
            <a:r>
              <a:rPr lang="fr-FR" altLang="fr-FR" sz="1400">
                <a:solidFill>
                  <a:srgbClr val="008000"/>
                </a:solidFill>
              </a:rPr>
              <a:t>. </a:t>
            </a:r>
            <a:r>
              <a:rPr lang="fr-FR" altLang="fr-FR" sz="1400" i="1">
                <a:solidFill>
                  <a:srgbClr val="008000"/>
                </a:solidFill>
              </a:rPr>
              <a:t>Arbres du monde</a:t>
            </a:r>
            <a:r>
              <a:rPr lang="fr-FR" altLang="fr-FR" sz="1400">
                <a:solidFill>
                  <a:srgbClr val="008000"/>
                </a:solidFill>
              </a:rPr>
              <a:t>, Tony Russell, Guide nature Larousse, 2013.</a:t>
            </a:r>
          </a:p>
          <a:p>
            <a:pPr eaLnBrk="1" hangingPunct="1"/>
            <a:r>
              <a:rPr lang="fr-FR" altLang="fr-FR" sz="1400">
                <a:solidFill>
                  <a:srgbClr val="008000"/>
                </a:solidFill>
              </a:rPr>
              <a:t>. </a:t>
            </a:r>
            <a:r>
              <a:rPr lang="fr-FR" altLang="fr-FR" sz="1400" i="1">
                <a:solidFill>
                  <a:srgbClr val="008000"/>
                </a:solidFill>
              </a:rPr>
              <a:t>Le guide de la forêt pour tous</a:t>
            </a:r>
            <a:r>
              <a:rPr lang="fr-FR" altLang="fr-FR" sz="1400">
                <a:solidFill>
                  <a:srgbClr val="008000"/>
                </a:solidFill>
              </a:rPr>
              <a:t>, Eva et Wolfgang Dreyer, Delachaux et Niestlé, 2012.</a:t>
            </a:r>
          </a:p>
          <a:p>
            <a:pPr eaLnBrk="1" hangingPunct="1"/>
            <a:r>
              <a:rPr lang="fr-FR" altLang="fr-FR" sz="1400">
                <a:solidFill>
                  <a:srgbClr val="008000"/>
                </a:solidFill>
              </a:rPr>
              <a:t>. </a:t>
            </a:r>
            <a:r>
              <a:rPr lang="fr-FR" altLang="fr-FR" sz="1400" i="1">
                <a:solidFill>
                  <a:srgbClr val="008000"/>
                </a:solidFill>
              </a:rPr>
              <a:t>La condition tropicale</a:t>
            </a:r>
            <a:r>
              <a:rPr lang="fr-FR" altLang="fr-FR" sz="1400">
                <a:solidFill>
                  <a:srgbClr val="008000"/>
                </a:solidFill>
              </a:rPr>
              <a:t>, Francis Hallé, Editions Actes Sud, 2010.</a:t>
            </a:r>
          </a:p>
          <a:p>
            <a:pPr eaLnBrk="1" hangingPunct="1"/>
            <a:endParaRPr lang="fr-FR" altLang="fr-FR">
              <a:solidFill>
                <a:srgbClr val="008000"/>
              </a:solidFill>
            </a:endParaRPr>
          </a:p>
          <a:p>
            <a:pPr eaLnBrk="1" hangingPunct="1"/>
            <a:r>
              <a:rPr lang="fr-FR" altLang="fr-FR">
                <a:solidFill>
                  <a:srgbClr val="008000"/>
                </a:solidFill>
              </a:rPr>
              <a:t>A5.2. </a:t>
            </a:r>
            <a:r>
              <a:rPr lang="fr-FR" altLang="fr-FR" u="sng">
                <a:solidFill>
                  <a:srgbClr val="008000"/>
                </a:solidFill>
              </a:rPr>
              <a:t>Pages et sites Internet</a:t>
            </a:r>
            <a:r>
              <a:rPr lang="fr-FR" altLang="fr-FR">
                <a:solidFill>
                  <a:srgbClr val="008000"/>
                </a:solidFill>
              </a:rPr>
              <a:t> :</a:t>
            </a:r>
          </a:p>
          <a:p>
            <a:pPr eaLnBrk="1" hangingPunct="1"/>
            <a:endParaRPr lang="fr-FR" altLang="fr-FR">
              <a:solidFill>
                <a:srgbClr val="008000"/>
              </a:solidFill>
            </a:endParaRPr>
          </a:p>
          <a:p>
            <a:pPr eaLnBrk="1" hangingPunct="1"/>
            <a:r>
              <a:rPr lang="fr-FR" altLang="fr-FR">
                <a:solidFill>
                  <a:srgbClr val="008000"/>
                </a:solidFill>
              </a:rPr>
              <a:t>. </a:t>
            </a:r>
            <a:r>
              <a:rPr lang="fr-FR" altLang="fr-FR" sz="1400">
                <a:solidFill>
                  <a:srgbClr val="008000"/>
                </a:solidFill>
              </a:rPr>
              <a:t>Importance de nos arbres, </a:t>
            </a:r>
            <a:r>
              <a:rPr lang="fr-FR" altLang="fr-FR" sz="1400">
                <a:solidFill>
                  <a:srgbClr val="008000"/>
                </a:solidFill>
                <a:hlinkClick r:id="rId2"/>
              </a:rPr>
              <a:t>http://arboquebec.com/importance</a:t>
            </a:r>
            <a:r>
              <a:rPr lang="fr-FR" altLang="fr-FR" sz="1400">
                <a:solidFill>
                  <a:srgbClr val="008000"/>
                </a:solidFill>
              </a:rPr>
              <a:t> </a:t>
            </a:r>
          </a:p>
          <a:p>
            <a:pPr eaLnBrk="1" hangingPunct="1"/>
            <a:r>
              <a:rPr lang="fr-FR" altLang="fr-FR" sz="1400">
                <a:solidFill>
                  <a:srgbClr val="008000"/>
                </a:solidFill>
              </a:rPr>
              <a:t>. Services écosystémiques, </a:t>
            </a:r>
          </a:p>
          <a:p>
            <a:pPr eaLnBrk="1" hangingPunct="1"/>
            <a:r>
              <a:rPr lang="fr-FR" altLang="fr-FR" sz="1400">
                <a:hlinkClick r:id="rId3"/>
              </a:rPr>
              <a:t>http://fr.wikipedia.org/wiki/Services_%C3%A9cosyst%C3%A9miques</a:t>
            </a:r>
            <a:r>
              <a:rPr lang="fr-FR" altLang="fr-FR" sz="1400"/>
              <a:t> </a:t>
            </a:r>
          </a:p>
          <a:p>
            <a:pPr eaLnBrk="1" hangingPunct="1"/>
            <a:r>
              <a:rPr lang="fr-FR" altLang="fr-FR" sz="1400">
                <a:solidFill>
                  <a:srgbClr val="008000"/>
                </a:solidFill>
              </a:rPr>
              <a:t>. La photosynthèse, </a:t>
            </a:r>
            <a:r>
              <a:rPr lang="fr-FR" altLang="fr-FR" sz="1400">
                <a:solidFill>
                  <a:srgbClr val="008000"/>
                </a:solidFill>
                <a:hlinkClick r:id="rId4"/>
              </a:rPr>
              <a:t>http://ducoeuraujardin.fr/la-photosynthese/</a:t>
            </a:r>
            <a:r>
              <a:rPr lang="fr-FR" altLang="fr-FR" sz="1400">
                <a:solidFill>
                  <a:srgbClr val="008000"/>
                </a:solidFill>
              </a:rPr>
              <a:t>  &amp; </a:t>
            </a:r>
            <a:r>
              <a:rPr lang="fr-FR" altLang="fr-FR" sz="1400">
                <a:solidFill>
                  <a:srgbClr val="008000"/>
                </a:solidFill>
                <a:hlinkClick r:id="rId5"/>
              </a:rPr>
              <a:t>http://www.aquaportail.com/definition-1251-photosynthese.html</a:t>
            </a:r>
            <a:r>
              <a:rPr lang="fr-FR" altLang="fr-FR" sz="1400">
                <a:solidFill>
                  <a:srgbClr val="008000"/>
                </a:solidFill>
              </a:rPr>
              <a:t> </a:t>
            </a:r>
          </a:p>
          <a:p>
            <a:pPr eaLnBrk="1" hangingPunct="1"/>
            <a:r>
              <a:rPr lang="fr-FR" altLang="fr-FR" sz="1400">
                <a:solidFill>
                  <a:srgbClr val="008000"/>
                </a:solidFill>
              </a:rPr>
              <a:t>. </a:t>
            </a:r>
            <a:r>
              <a:rPr lang="fr-FR" altLang="fr-FR" sz="1400">
                <a:hlinkClick r:id="rId6" tooltip="Permalien pour Les arbres – - Formes et variétés – Partie I/3"/>
              </a:rPr>
              <a:t>Les arbres – - Formes et variétés </a:t>
            </a:r>
            <a:r>
              <a:rPr lang="fr-FR" altLang="fr-FR" sz="1400">
                <a:solidFill>
                  <a:srgbClr val="008000"/>
                </a:solidFill>
              </a:rPr>
              <a:t>, </a:t>
            </a:r>
            <a:r>
              <a:rPr lang="fr-FR" altLang="fr-FR" sz="1400">
                <a:solidFill>
                  <a:srgbClr val="008000"/>
                </a:solidFill>
                <a:hlinkClick r:id="rId7"/>
              </a:rPr>
              <a:t>http://masmoulin.wordpress.com/page/96/</a:t>
            </a:r>
            <a:r>
              <a:rPr lang="fr-FR" altLang="fr-FR" sz="1400">
                <a:solidFill>
                  <a:srgbClr val="008000"/>
                </a:solidFill>
              </a:rPr>
              <a:t> </a:t>
            </a:r>
          </a:p>
          <a:p>
            <a:pPr eaLnBrk="1" hangingPunct="1"/>
            <a:endParaRPr lang="fr-FR" altLang="fr-FR" sz="1400">
              <a:solidFill>
                <a:srgbClr val="008000"/>
              </a:solidFill>
            </a:endParaRPr>
          </a:p>
          <a:p>
            <a:pPr eaLnBrk="1" hangingPunct="1"/>
            <a:r>
              <a:rPr lang="fr-FR" altLang="fr-FR" sz="1400" u="sng">
                <a:solidFill>
                  <a:srgbClr val="008000"/>
                </a:solidFill>
              </a:rPr>
              <a:t>Types de forêts</a:t>
            </a:r>
            <a:r>
              <a:rPr lang="fr-FR" altLang="fr-FR" sz="1400">
                <a:solidFill>
                  <a:srgbClr val="008000"/>
                </a:solidFill>
              </a:rPr>
              <a:t> :</a:t>
            </a:r>
          </a:p>
          <a:p>
            <a:pPr eaLnBrk="1" hangingPunct="1"/>
            <a:endParaRPr lang="fr-FR" altLang="fr-FR" sz="1400">
              <a:solidFill>
                <a:srgbClr val="008000"/>
              </a:solidFill>
            </a:endParaRPr>
          </a:p>
          <a:p>
            <a:pPr eaLnBrk="1" hangingPunct="1"/>
            <a:r>
              <a:rPr lang="fr-FR" altLang="fr-FR" sz="1400">
                <a:solidFill>
                  <a:srgbClr val="008000"/>
                </a:solidFill>
              </a:rPr>
              <a:t>. Les forêts du monde, ONF, </a:t>
            </a:r>
            <a:r>
              <a:rPr lang="fr-FR" altLang="fr-FR" sz="1400">
                <a:solidFill>
                  <a:srgbClr val="008000"/>
                </a:solidFill>
                <a:hlinkClick r:id="rId8"/>
              </a:rPr>
              <a:t>http://www.onf.fr/gestion_durable/sommaire/milieu_vivant/patrimoine/forets_monde/20070928-083950-808015/@@index.html</a:t>
            </a:r>
            <a:r>
              <a:rPr lang="fr-FR" altLang="fr-FR" sz="1400">
                <a:solidFill>
                  <a:srgbClr val="008000"/>
                </a:solidFill>
              </a:rPr>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86B243CC-7ED5-4C64-9FE7-513A220D70C7}" type="slidenum">
              <a:rPr lang="fr-FR" sz="1200">
                <a:solidFill>
                  <a:schemeClr val="tx1">
                    <a:tint val="75000"/>
                  </a:schemeClr>
                </a:solidFill>
                <a:latin typeface="+mn-lt"/>
              </a:rPr>
              <a:pPr algn="r" eaLnBrk="1" fontAlgn="auto" hangingPunct="1">
                <a:spcBef>
                  <a:spcPts val="0"/>
                </a:spcBef>
                <a:spcAft>
                  <a:spcPts val="0"/>
                </a:spcAft>
                <a:defRPr/>
              </a:pPr>
              <a:t>106</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7524" name="Rectangle 4"/>
          <p:cNvSpPr>
            <a:spLocks noChangeArrowheads="1"/>
          </p:cNvSpPr>
          <p:nvPr/>
        </p:nvSpPr>
        <p:spPr bwMode="auto">
          <a:xfrm>
            <a:off x="179388" y="692150"/>
            <a:ext cx="87137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A5. Annexe : Bibliographie (suite)</a:t>
            </a:r>
          </a:p>
          <a:p>
            <a:pPr eaLnBrk="1" hangingPunct="1"/>
            <a:endParaRPr lang="fr-FR" altLang="fr-FR">
              <a:solidFill>
                <a:srgbClr val="008000"/>
              </a:solidFill>
            </a:endParaRPr>
          </a:p>
          <a:p>
            <a:pPr eaLnBrk="1" hangingPunct="1"/>
            <a:r>
              <a:rPr lang="fr-FR" altLang="fr-FR">
                <a:solidFill>
                  <a:srgbClr val="008000"/>
                </a:solidFill>
              </a:rPr>
              <a:t>A5.3. Sites pour apprendre à connaître les arbres :</a:t>
            </a:r>
          </a:p>
          <a:p>
            <a:pPr eaLnBrk="1" hangingPunct="1"/>
            <a:endParaRPr lang="fr-FR" altLang="fr-FR">
              <a:solidFill>
                <a:srgbClr val="008000"/>
              </a:solidFill>
            </a:endParaRPr>
          </a:p>
          <a:p>
            <a:pPr eaLnBrk="1" hangingPunct="1"/>
            <a:r>
              <a:rPr lang="fr-FR" altLang="fr-FR" sz="1400">
                <a:solidFill>
                  <a:srgbClr val="008000"/>
                </a:solidFill>
              </a:rPr>
              <a:t>– </a:t>
            </a:r>
            <a:r>
              <a:rPr lang="fr-FR" altLang="fr-FR" sz="1400">
                <a:solidFill>
                  <a:srgbClr val="008000"/>
                </a:solidFill>
                <a:hlinkClick r:id="rId2"/>
              </a:rPr>
              <a:t>Domtar</a:t>
            </a:r>
            <a:r>
              <a:rPr lang="fr-FR" altLang="fr-FR" sz="1400">
                <a:solidFill>
                  <a:srgbClr val="008000"/>
                </a:solidFill>
              </a:rPr>
              <a:t>, </a:t>
            </a:r>
            <a:r>
              <a:rPr lang="fr-FR" altLang="fr-FR" sz="1400">
                <a:solidFill>
                  <a:srgbClr val="008000"/>
                </a:solidFill>
                <a:hlinkClick r:id="rId2"/>
              </a:rPr>
              <a:t>http://www.domtar.com/arbre/album_photo.asp</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3"/>
              </a:rPr>
              <a:t>Design vegetal</a:t>
            </a:r>
            <a:r>
              <a:rPr lang="fr-FR" altLang="fr-FR" sz="1400">
                <a:solidFill>
                  <a:srgbClr val="008000"/>
                </a:solidFill>
              </a:rPr>
              <a:t>, </a:t>
            </a:r>
            <a:r>
              <a:rPr lang="fr-FR" altLang="fr-FR" sz="1400">
                <a:solidFill>
                  <a:srgbClr val="008000"/>
                </a:solidFill>
                <a:hlinkClick r:id="rId3"/>
              </a:rPr>
              <a:t>http://www.designvegetal.com/gadrat/a/arbres/arbre.html</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4"/>
              </a:rPr>
              <a:t>Les arbres.fr</a:t>
            </a:r>
            <a:r>
              <a:rPr lang="fr-FR" altLang="fr-FR" sz="1400">
                <a:solidFill>
                  <a:srgbClr val="008000"/>
                </a:solidFill>
              </a:rPr>
              <a:t>, </a:t>
            </a:r>
            <a:r>
              <a:rPr lang="fr-FR" altLang="fr-FR" sz="1400">
                <a:solidFill>
                  <a:srgbClr val="008000"/>
                </a:solidFill>
                <a:hlinkClick r:id="rId4"/>
              </a:rPr>
              <a:t>http://www.lesarbres.fr/</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5"/>
              </a:rPr>
              <a:t>Les arbres.free</a:t>
            </a:r>
            <a:r>
              <a:rPr lang="fr-FR" altLang="fr-FR" sz="1400">
                <a:solidFill>
                  <a:srgbClr val="008000"/>
                </a:solidFill>
              </a:rPr>
              <a:t>,   </a:t>
            </a:r>
            <a:r>
              <a:rPr lang="fr-FR" altLang="fr-FR" sz="1400">
                <a:solidFill>
                  <a:srgbClr val="008000"/>
                </a:solidFill>
                <a:hlinkClick r:id="rId5"/>
              </a:rPr>
              <a:t>http://les.arbres.free.fr/texte.php</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6"/>
              </a:rPr>
              <a:t>Vert de terre</a:t>
            </a:r>
            <a:r>
              <a:rPr lang="fr-FR" altLang="fr-FR" sz="1400">
                <a:solidFill>
                  <a:srgbClr val="008000"/>
                </a:solidFill>
              </a:rPr>
              <a:t>, </a:t>
            </a:r>
            <a:r>
              <a:rPr lang="fr-FR" altLang="fr-FR" sz="1400">
                <a:solidFill>
                  <a:srgbClr val="008000"/>
                </a:solidFill>
                <a:hlinkClick r:id="rId6"/>
              </a:rPr>
              <a:t>http://www.vertdeterre.com/nature/vegetal/</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7"/>
              </a:rPr>
              <a:t>Arbre.org</a:t>
            </a:r>
            <a:r>
              <a:rPr lang="fr-FR" altLang="fr-FR" sz="1400">
                <a:solidFill>
                  <a:srgbClr val="008000"/>
                </a:solidFill>
              </a:rPr>
              <a:t>, </a:t>
            </a:r>
            <a:r>
              <a:rPr lang="fr-FR" altLang="fr-FR" sz="1400">
                <a:solidFill>
                  <a:srgbClr val="008000"/>
                </a:solidFill>
                <a:hlinkClick r:id="rId7"/>
              </a:rPr>
              <a:t>http://arbre.org/blog/index.php</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8"/>
              </a:rPr>
              <a:t>Visiflora</a:t>
            </a:r>
            <a:r>
              <a:rPr lang="fr-FR" altLang="fr-FR" sz="1400">
                <a:solidFill>
                  <a:srgbClr val="008000"/>
                </a:solidFill>
              </a:rPr>
              <a:t>, </a:t>
            </a:r>
            <a:r>
              <a:rPr lang="fr-FR" altLang="fr-FR" sz="1400">
                <a:solidFill>
                  <a:srgbClr val="008000"/>
                </a:solidFill>
                <a:hlinkClick r:id="rId8"/>
              </a:rPr>
              <a:t>http://www.visoflora.com/index.php</a:t>
            </a:r>
            <a:r>
              <a:rPr lang="fr-FR" altLang="fr-FR" sz="1400">
                <a:solidFill>
                  <a:srgbClr val="008000"/>
                </a:solidFill>
              </a:rPr>
              <a:t> </a:t>
            </a:r>
          </a:p>
          <a:p>
            <a:pPr eaLnBrk="1" hangingPunct="1"/>
            <a:r>
              <a:rPr lang="fr-FR" altLang="fr-FR" sz="1400">
                <a:solidFill>
                  <a:srgbClr val="008000"/>
                </a:solidFill>
              </a:rPr>
              <a:t>– </a:t>
            </a:r>
            <a:r>
              <a:rPr lang="fr-FR" altLang="fr-FR" sz="1400">
                <a:solidFill>
                  <a:srgbClr val="008000"/>
                </a:solidFill>
                <a:hlinkClick r:id="rId9"/>
              </a:rPr>
              <a:t>Krapo arboricole</a:t>
            </a:r>
            <a:r>
              <a:rPr lang="fr-FR" altLang="fr-FR" sz="1400">
                <a:solidFill>
                  <a:srgbClr val="008000"/>
                </a:solidFill>
              </a:rPr>
              <a:t>, </a:t>
            </a:r>
            <a:r>
              <a:rPr lang="fr-FR" altLang="fr-FR" sz="1400">
                <a:solidFill>
                  <a:srgbClr val="008000"/>
                </a:solidFill>
                <a:hlinkClick r:id="rId9"/>
              </a:rPr>
              <a:t>http://krapoarboricole.unblog.fr/</a:t>
            </a:r>
            <a:r>
              <a:rPr lang="fr-FR" altLang="fr-FR" sz="1400">
                <a:solidFill>
                  <a:srgbClr val="008000"/>
                </a:solidFill>
              </a:rPr>
              <a:t> </a:t>
            </a:r>
          </a:p>
        </p:txBody>
      </p:sp>
      <p:sp>
        <p:nvSpPr>
          <p:cNvPr id="107525" name="ZoneTexte 5"/>
          <p:cNvSpPr txBox="1">
            <a:spLocks noChangeArrowheads="1"/>
          </p:cNvSpPr>
          <p:nvPr/>
        </p:nvSpPr>
        <p:spPr bwMode="auto">
          <a:xfrm>
            <a:off x="468313" y="4076700"/>
            <a:ext cx="792003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600">
                <a:solidFill>
                  <a:srgbClr val="008000"/>
                </a:solidFill>
              </a:rPr>
              <a:t>"</a:t>
            </a:r>
            <a:r>
              <a:rPr lang="fr-FR" altLang="fr-FR" sz="1600" i="1">
                <a:solidFill>
                  <a:srgbClr val="008000"/>
                </a:solidFill>
              </a:rPr>
              <a:t>Les arbres sont des poèmes Que la terre écrit sur le ciel. Nous les abattons, Et les transformons en papier Pour y consigner notre vacuité</a:t>
            </a:r>
            <a:r>
              <a:rPr lang="fr-FR" altLang="fr-FR" sz="1600">
                <a:solidFill>
                  <a:srgbClr val="008000"/>
                </a:solidFill>
              </a:rPr>
              <a:t>". Kahlil Gibran</a:t>
            </a:r>
          </a:p>
          <a:p>
            <a:pPr algn="ctr" eaLnBrk="1" hangingPunct="1"/>
            <a:endParaRPr lang="fr-FR" altLang="fr-FR" sz="1600">
              <a:solidFill>
                <a:srgbClr val="008000"/>
              </a:solidFill>
            </a:endParaRPr>
          </a:p>
          <a:p>
            <a:pPr algn="ctr" eaLnBrk="1" hangingPunct="1"/>
            <a:r>
              <a:rPr lang="fr-FR" altLang="fr-FR" sz="1600" i="1">
                <a:solidFill>
                  <a:srgbClr val="008000"/>
                </a:solidFill>
              </a:rPr>
              <a:t>« Nous sommes tous les branches d’un même arbre »</a:t>
            </a:r>
            <a:r>
              <a:rPr lang="fr-FR" altLang="fr-FR" sz="1600">
                <a:solidFill>
                  <a:srgbClr val="008000"/>
                </a:solidFill>
              </a:rPr>
              <a:t>. Anonyme (?).</a:t>
            </a:r>
          </a:p>
          <a:p>
            <a:pPr algn="ctr" eaLnBrk="1" hangingPunct="1"/>
            <a:endParaRPr lang="fr-FR" altLang="fr-FR" sz="1600">
              <a:solidFill>
                <a:srgbClr val="008000"/>
              </a:solidFill>
            </a:endParaRPr>
          </a:p>
          <a:p>
            <a:pPr algn="ctr" eaLnBrk="1" hangingPunct="1"/>
            <a:r>
              <a:rPr lang="fr-FR" altLang="fr-FR" sz="1600">
                <a:solidFill>
                  <a:srgbClr val="008000"/>
                </a:solidFill>
              </a:rPr>
              <a:t>« </a:t>
            </a:r>
            <a:r>
              <a:rPr lang="fr-FR" altLang="fr-FR" sz="1600" i="1">
                <a:solidFill>
                  <a:srgbClr val="008000"/>
                </a:solidFill>
              </a:rPr>
              <a:t>Nous sommes tous les feuilles d'un même arbre, </a:t>
            </a:r>
          </a:p>
          <a:p>
            <a:pPr algn="ctr" eaLnBrk="1" hangingPunct="1"/>
            <a:r>
              <a:rPr lang="fr-FR" altLang="fr-FR" sz="1600" i="1">
                <a:solidFill>
                  <a:srgbClr val="008000"/>
                </a:solidFill>
              </a:rPr>
              <a:t>Les fruits d'un même verger</a:t>
            </a:r>
            <a:r>
              <a:rPr lang="fr-FR" altLang="fr-FR" sz="1600">
                <a:solidFill>
                  <a:srgbClr val="008000"/>
                </a:solidFill>
              </a:rPr>
              <a:t> ». </a:t>
            </a:r>
          </a:p>
          <a:p>
            <a:pPr algn="ctr" eaLnBrk="1" hangingPunct="1"/>
            <a:r>
              <a:rPr lang="fr-FR" altLang="fr-FR" sz="1600">
                <a:solidFill>
                  <a:srgbClr val="008000"/>
                </a:solidFill>
              </a:rPr>
              <a:t>Paroles de Paul Greenspoon, Soheil Nakhostine, Reza Rashidi, Jeff Zaat.</a:t>
            </a:r>
          </a:p>
          <a:p>
            <a:pPr algn="ctr" eaLnBrk="1" hangingPunct="1"/>
            <a:endParaRPr lang="fr-FR" altLang="fr-FR" sz="1600">
              <a:solidFill>
                <a:srgbClr val="008000"/>
              </a:solidFill>
            </a:endParaRPr>
          </a:p>
          <a:p>
            <a:pPr algn="ctr" eaLnBrk="1" hangingPunct="1"/>
            <a:r>
              <a:rPr lang="fr-FR" altLang="fr-FR" sz="1600">
                <a:solidFill>
                  <a:srgbClr val="008000"/>
                </a:solidFill>
              </a:rPr>
              <a:t>« </a:t>
            </a:r>
            <a:r>
              <a:rPr lang="fr-FR" altLang="fr-FR" sz="1600" i="1">
                <a:solidFill>
                  <a:srgbClr val="008000"/>
                </a:solidFill>
              </a:rPr>
              <a:t>On juge l’arbre à ses fruits </a:t>
            </a:r>
            <a:r>
              <a:rPr lang="fr-FR" altLang="fr-FR" sz="1600">
                <a:solidFill>
                  <a:srgbClr val="008000"/>
                </a:solidFill>
              </a:rPr>
              <a:t>», Saint Matthieu.</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D762C7BF-27DA-4B25-966B-CFF182489D82}" type="slidenum">
              <a:rPr lang="fr-FR" sz="1200">
                <a:solidFill>
                  <a:schemeClr val="tx1">
                    <a:tint val="75000"/>
                  </a:schemeClr>
                </a:solidFill>
                <a:latin typeface="+mn-lt"/>
              </a:rPr>
              <a:pPr algn="r" eaLnBrk="1" fontAlgn="auto" hangingPunct="1">
                <a:spcBef>
                  <a:spcPts val="0"/>
                </a:spcBef>
                <a:spcAft>
                  <a:spcPts val="0"/>
                </a:spcAft>
                <a:defRPr/>
              </a:pPr>
              <a:t>107</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8548" name="Rectangle 4"/>
          <p:cNvSpPr>
            <a:spLocks noChangeArrowheads="1"/>
          </p:cNvSpPr>
          <p:nvPr/>
        </p:nvSpPr>
        <p:spPr bwMode="auto">
          <a:xfrm>
            <a:off x="107950" y="692150"/>
            <a:ext cx="8856663"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A6. Annexe : les règles « écologistes » des Bishnoïs</a:t>
            </a:r>
          </a:p>
          <a:p>
            <a:pPr eaLnBrk="1" hangingPunct="1"/>
            <a:endParaRPr lang="fr-FR" altLang="fr-FR">
              <a:solidFill>
                <a:srgbClr val="008000"/>
              </a:solidFill>
            </a:endParaRPr>
          </a:p>
          <a:p>
            <a:pPr algn="just" eaLnBrk="1" hangingPunct="1"/>
            <a:r>
              <a:rPr lang="fr-FR" altLang="fr-FR">
                <a:solidFill>
                  <a:srgbClr val="008000"/>
                </a:solidFill>
              </a:rPr>
              <a:t>Les 29 commandements des Bishnoïs édictés par le guru Jambeshwar Bhagavan (ou Jambhéji) (1451-1536), en 1485, sont les fondements, les pratiques et les fins de cette branche (sampradaya) de l'hindouisme. Les Bishnoïs sont connus pour leur respect strict de toute forme de vie (non-violence, ahimsâ), leur protection des animaux et des arbres. Parmis les préceptes de Jambhéji, on trouve ces règles "écologistes" :</a:t>
            </a:r>
          </a:p>
          <a:p>
            <a:pPr algn="just" eaLnBrk="1" hangingPunct="1"/>
            <a:endParaRPr lang="fr-FR" altLang="fr-FR">
              <a:solidFill>
                <a:srgbClr val="008000"/>
              </a:solidFill>
            </a:endParaRPr>
          </a:p>
          <a:p>
            <a:pPr algn="just" eaLnBrk="1" hangingPunct="1"/>
            <a:r>
              <a:rPr lang="fr-FR" altLang="fr-FR" i="1">
                <a:solidFill>
                  <a:srgbClr val="008000"/>
                </a:solidFill>
              </a:rPr>
              <a:t>8. Employer l'eau filtrée, le lait et le bois de chauffage soigneusement nettoyé [pour éviter que des insectes soient tués ou brûlés].</a:t>
            </a:r>
          </a:p>
          <a:p>
            <a:pPr algn="just" eaLnBrk="1" hangingPunct="1"/>
            <a:r>
              <a:rPr lang="fr-FR" altLang="fr-FR" i="1">
                <a:solidFill>
                  <a:srgbClr val="008000"/>
                </a:solidFill>
              </a:rPr>
              <a:t>18. Être compatissant envers tous les êtres vivants (dayā bhūteṣu).</a:t>
            </a:r>
          </a:p>
          <a:p>
            <a:pPr algn="just" eaLnBrk="1" hangingPunct="1"/>
            <a:r>
              <a:rPr lang="fr-FR" altLang="fr-FR" i="1">
                <a:solidFill>
                  <a:srgbClr val="008000"/>
                </a:solidFill>
              </a:rPr>
              <a:t>19. </a:t>
            </a:r>
            <a:r>
              <a:rPr lang="fr-FR" altLang="fr-FR" b="1" i="1">
                <a:solidFill>
                  <a:srgbClr val="008000"/>
                </a:solidFill>
              </a:rPr>
              <a:t>Ne pas détruire les arbres verts [c'est-à-dire non morts].</a:t>
            </a:r>
          </a:p>
          <a:p>
            <a:pPr algn="just" eaLnBrk="1" hangingPunct="1"/>
            <a:r>
              <a:rPr lang="fr-FR" altLang="fr-FR" i="1">
                <a:solidFill>
                  <a:srgbClr val="008000"/>
                </a:solidFill>
              </a:rPr>
              <a:t>22. Fournir un abri commun (That) aux animaux abandonnés (afin qu'ils finissent leur vie dignement et aussi pour leur éviter la détresse, l'abattoir).</a:t>
            </a:r>
          </a:p>
          <a:p>
            <a:pPr algn="just" eaLnBrk="1" hangingPunct="1"/>
            <a:r>
              <a:rPr lang="fr-FR" altLang="fr-FR" i="1">
                <a:solidFill>
                  <a:srgbClr val="008000"/>
                </a:solidFill>
              </a:rPr>
              <a:t>28. </a:t>
            </a:r>
            <a:r>
              <a:rPr lang="fr-FR" altLang="fr-FR" i="1">
                <a:hlinkClick r:id="rId2" tooltip="Végétarisme"/>
              </a:rPr>
              <a:t>Ne pas manger de viande ou d'autres aliments non-végétariens</a:t>
            </a:r>
            <a:r>
              <a:rPr lang="fr-FR" altLang="fr-FR" i="1"/>
              <a:t> </a:t>
            </a:r>
            <a:r>
              <a:rPr lang="fr-FR" altLang="fr-FR" i="1">
                <a:solidFill>
                  <a:srgbClr val="008000"/>
                </a:solidFill>
              </a:rPr>
              <a:t>(afin d'épargner, sauver les animaux innocents et parce que tuer pour le plaisir est un péché) [c'est le « </a:t>
            </a:r>
            <a:r>
              <a:rPr lang="fr-FR" altLang="fr-FR" i="1">
                <a:hlinkClick r:id="rId2" tooltip="Végétarisme"/>
              </a:rPr>
              <a:t>végétarisme</a:t>
            </a:r>
            <a:r>
              <a:rPr lang="fr-FR" altLang="fr-FR">
                <a:hlinkClick r:id="rId2" tooltip="Végétarisme"/>
              </a:rPr>
              <a:t> </a:t>
            </a:r>
            <a:r>
              <a:rPr lang="fr-FR" altLang="fr-FR" i="1">
                <a:solidFill>
                  <a:srgbClr val="008000"/>
                </a:solidFill>
              </a:rPr>
              <a:t>indien », excluant la zoophagie (viande bovine, de poissons, etc.) et la consommation d'œufs : manger de la viande est considéré comme le « premier des terrorismes »].</a:t>
            </a:r>
          </a:p>
          <a:p>
            <a:pPr algn="just" eaLnBrk="1" hangingPunct="1"/>
            <a:r>
              <a:rPr lang="fr-FR" altLang="fr-FR" i="1">
                <a:solidFill>
                  <a:srgbClr val="008000"/>
                </a:solidFill>
              </a:rPr>
              <a:t>29. Ne pas utiliser de vêtements teints avec la couleur bleue issue des végétaux [une des raison de cette règle, est qu'en Inde antique, cette couleur était obtenue grâce à un arbre sauvage, l‘</a:t>
            </a:r>
            <a:r>
              <a:rPr lang="fr-FR" altLang="fr-FR" i="1">
                <a:hlinkClick r:id="rId3" tooltip="Indigo"/>
              </a:rPr>
              <a:t>indigo</a:t>
            </a:r>
            <a:r>
              <a:rPr lang="fr-FR" altLang="fr-FR" i="1">
                <a:solidFill>
                  <a:srgbClr val="008000"/>
                </a:solidFill>
              </a:rPr>
              <a:t>].   </a:t>
            </a:r>
          </a:p>
          <a:p>
            <a:pPr algn="just" eaLnBrk="1" hangingPunct="1"/>
            <a:r>
              <a:rPr lang="fr-FR" altLang="fr-FR" sz="1200">
                <a:solidFill>
                  <a:srgbClr val="008000"/>
                </a:solidFill>
              </a:rPr>
              <a:t>Source : Bishnoï, </a:t>
            </a:r>
            <a:r>
              <a:rPr lang="fr-FR" altLang="fr-FR" sz="1200">
                <a:hlinkClick r:id="rId4"/>
              </a:rPr>
              <a:t>http://fr.wikipedia.org/wiki/Bishno%C3%AF#Source_des_29_principes_.28niyama.29</a:t>
            </a:r>
            <a:endParaRPr lang="fr-FR" altLang="fr-FR" sz="1200">
              <a:solidFill>
                <a:srgbClr val="008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A91C60A4-CC65-4785-9E01-330FF838B05C}" type="slidenum">
              <a:rPr lang="fr-FR" sz="1200">
                <a:solidFill>
                  <a:schemeClr val="tx1">
                    <a:tint val="75000"/>
                  </a:schemeClr>
                </a:solidFill>
                <a:latin typeface="+mn-lt"/>
              </a:rPr>
              <a:pPr algn="r" eaLnBrk="1" fontAlgn="auto" hangingPunct="1">
                <a:spcBef>
                  <a:spcPts val="0"/>
                </a:spcBef>
                <a:spcAft>
                  <a:spcPts val="0"/>
                </a:spcAft>
                <a:defRPr/>
              </a:pPr>
              <a:t>108</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9572" name="Rectangle 4"/>
          <p:cNvSpPr>
            <a:spLocks noChangeArrowheads="1"/>
          </p:cNvSpPr>
          <p:nvPr/>
        </p:nvSpPr>
        <p:spPr bwMode="auto">
          <a:xfrm>
            <a:off x="107950" y="692150"/>
            <a:ext cx="8856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A7. Annexe :  Classification</a:t>
            </a:r>
          </a:p>
          <a:p>
            <a:pPr eaLnBrk="1" hangingPunct="1"/>
            <a:endParaRPr lang="fr-FR" altLang="fr-FR">
              <a:solidFill>
                <a:srgbClr val="008000"/>
              </a:solidFill>
            </a:endParaRPr>
          </a:p>
          <a:p>
            <a:pPr algn="just" eaLnBrk="1" hangingPunct="1"/>
            <a:r>
              <a:rPr lang="fr-FR" altLang="fr-FR" sz="1200">
                <a:solidFill>
                  <a:srgbClr val="008000"/>
                </a:solidFill>
              </a:rPr>
              <a:t>La classification des êtres vivants consiste à les nommer et à les grouper. Pendant des siècles, les botanistes ont tenté de classer les arbres, mais ils ne possédaient pas les connaissances scientifiques actuelles. Ainsi, le chêne pédonculé (</a:t>
            </a:r>
            <a:r>
              <a:rPr lang="fr-FR" altLang="fr-FR" sz="1200" i="1">
                <a:solidFill>
                  <a:srgbClr val="008000"/>
                </a:solidFill>
              </a:rPr>
              <a:t>Quercus robur</a:t>
            </a:r>
            <a:r>
              <a:rPr lang="fr-FR" altLang="fr-FR" sz="1200">
                <a:solidFill>
                  <a:srgbClr val="008000"/>
                </a:solidFill>
              </a:rPr>
              <a:t>) et le chêne vert (</a:t>
            </a:r>
            <a:r>
              <a:rPr lang="fr-FR" altLang="fr-FR" sz="1200" i="1">
                <a:solidFill>
                  <a:srgbClr val="008000"/>
                </a:solidFill>
              </a:rPr>
              <a:t>Quercus ilex</a:t>
            </a:r>
            <a:r>
              <a:rPr lang="fr-FR" altLang="fr-FR" sz="1200">
                <a:solidFill>
                  <a:srgbClr val="008000"/>
                </a:solidFill>
              </a:rPr>
              <a:t>) ont-ils toujours été considérés comme proches, et à juste titre, par les fruits qu'ils produisent, les glands. En revanche, le châtaignier (</a:t>
            </a:r>
            <a:r>
              <a:rPr lang="fr-FR" altLang="fr-FR" sz="1200" i="1">
                <a:solidFill>
                  <a:srgbClr val="008000"/>
                </a:solidFill>
              </a:rPr>
              <a:t>Castanea sativa</a:t>
            </a:r>
            <a:r>
              <a:rPr lang="fr-FR" altLang="fr-FR" sz="1200">
                <a:solidFill>
                  <a:srgbClr val="008000"/>
                </a:solidFill>
              </a:rPr>
              <a:t>) et le marronnier d'Inde (</a:t>
            </a:r>
            <a:r>
              <a:rPr lang="fr-FR" altLang="fr-FR" sz="1200" i="1">
                <a:solidFill>
                  <a:srgbClr val="008000"/>
                </a:solidFill>
              </a:rPr>
              <a:t>Aesculus hipposcastanum</a:t>
            </a:r>
            <a:r>
              <a:rPr lang="fr-FR" altLang="fr-FR" sz="1200">
                <a:solidFill>
                  <a:srgbClr val="008000"/>
                </a:solidFill>
              </a:rPr>
              <a:t>) étaient à l'origine regroupés à cause de leurs fruits similaires, alors qu'ils figurent aujourd'hui dans des familles distinctes.</a:t>
            </a:r>
          </a:p>
          <a:p>
            <a:pPr algn="just" eaLnBrk="1" hangingPunct="1"/>
            <a:r>
              <a:rPr lang="fr-FR" altLang="fr-FR" sz="1200">
                <a:solidFill>
                  <a:srgbClr val="008000"/>
                </a:solidFill>
              </a:rPr>
              <a:t>Au XVIIIe siècle, le naturaliste suédois Cari von Linné (ou Linnaeus) a imaginé une première classification des êtres vivants, et des plantes en particulier. Pour les végétaux, il a axé sa classification sur le mode de reproduction et l'anatomie des fleurs ou des organes reproducteurs. Linné a établi une nomenclature binominale, utilisant deux noms latins pour définir une espèce. Le premier nom est celui du genre, par exemple Quercus, le second le nom de l'espèce, par exemple </a:t>
            </a:r>
            <a:r>
              <a:rPr lang="fr-FR" altLang="fr-FR" sz="1200" i="1">
                <a:solidFill>
                  <a:srgbClr val="008000"/>
                </a:solidFill>
              </a:rPr>
              <a:t>robur</a:t>
            </a:r>
            <a:r>
              <a:rPr lang="fr-FR" altLang="fr-FR" sz="1200">
                <a:solidFill>
                  <a:srgbClr val="008000"/>
                </a:solidFill>
              </a:rPr>
              <a:t>, conférant ainsi une identité à une proches sont rassemblées au sein d'un même genre, lui-même groupé en famille, puis en ordre. Plusieurs ordres forment une sous-classe, et les sous-classes une classe, comme par exemple la classe des angiospermes (plantes à fleurs).</a:t>
            </a:r>
          </a:p>
          <a:p>
            <a:pPr algn="just" eaLnBrk="1" hangingPunct="1"/>
            <a:r>
              <a:rPr lang="fr-FR" altLang="fr-FR" sz="1200">
                <a:solidFill>
                  <a:srgbClr val="008000"/>
                </a:solidFill>
              </a:rPr>
              <a:t>Depuis peu, un système de classification basé sur les similitudes génétiques a été introduit, entraînant certaines modifications dans les familles de plantes.</a:t>
            </a:r>
          </a:p>
        </p:txBody>
      </p:sp>
      <p:pic>
        <p:nvPicPr>
          <p:cNvPr id="109573" name="Image 5" descr="classific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216058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Image 6" descr="acer_palmatum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89363"/>
            <a:ext cx="14573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ZoneTexte 7"/>
          <p:cNvSpPr txBox="1">
            <a:spLocks noChangeArrowheads="1"/>
          </p:cNvSpPr>
          <p:nvPr/>
        </p:nvSpPr>
        <p:spPr bwMode="auto">
          <a:xfrm>
            <a:off x="2411413" y="5084763"/>
            <a:ext cx="19446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b="1">
                <a:solidFill>
                  <a:srgbClr val="008000"/>
                </a:solidFill>
              </a:rPr>
              <a:t>Système de Linné</a:t>
            </a:r>
          </a:p>
          <a:p>
            <a:pPr algn="just" eaLnBrk="1" hangingPunct="1"/>
            <a:r>
              <a:rPr lang="fr-FR" altLang="fr-FR" sz="1200">
                <a:solidFill>
                  <a:srgbClr val="008000"/>
                </a:solidFill>
              </a:rPr>
              <a:t>Dans ce système, toutes les espèces sont classées en genre, famille et ordre. L'exemple ci-dessus montre comment l'érable du Japon (</a:t>
            </a:r>
            <a:r>
              <a:rPr lang="fr-FR" altLang="fr-FR" sz="1200" i="1">
                <a:solidFill>
                  <a:srgbClr val="008000"/>
                </a:solidFill>
              </a:rPr>
              <a:t>Acer palmatum</a:t>
            </a:r>
            <a:r>
              <a:rPr lang="fr-FR" altLang="fr-FR" sz="1200">
                <a:solidFill>
                  <a:srgbClr val="008000"/>
                </a:solidFill>
              </a:rPr>
              <a:t>) s'inscrit dans l'ordre des Sapindales.</a:t>
            </a:r>
          </a:p>
        </p:txBody>
      </p:sp>
      <p:pic>
        <p:nvPicPr>
          <p:cNvPr id="109576" name="Image 8" descr="Quercus rubra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941888"/>
            <a:ext cx="22002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7" name="ZoneTexte 9"/>
          <p:cNvSpPr txBox="1">
            <a:spLocks noChangeArrowheads="1"/>
          </p:cNvSpPr>
          <p:nvPr/>
        </p:nvSpPr>
        <p:spPr bwMode="auto">
          <a:xfrm>
            <a:off x="4356100" y="3573463"/>
            <a:ext cx="4608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b="1">
                <a:solidFill>
                  <a:srgbClr val="008000"/>
                </a:solidFill>
              </a:rPr>
              <a:t>CULTIVARS ET HYBRIDES</a:t>
            </a:r>
          </a:p>
          <a:p>
            <a:pPr algn="just" eaLnBrk="1" hangingPunct="1"/>
            <a:r>
              <a:rPr lang="fr-FR" altLang="fr-FR" sz="1200">
                <a:solidFill>
                  <a:srgbClr val="008000"/>
                </a:solidFill>
              </a:rPr>
              <a:t>On parle d'hybride lorsqu'il y a pollinisation croisée entre deux espèces et production de plantes aux caractères différents de ceux des parents. Les hybrides naissent dans la nature ou sont obtenus en culture. Les interspécifiques sont présentés avec le signe « x » entre le nom de genre et le nom d'espèce. Un cultivar est une variété obtenue en culture et en général conservée par multiplication végétative.</a:t>
            </a:r>
          </a:p>
        </p:txBody>
      </p:sp>
      <p:sp>
        <p:nvSpPr>
          <p:cNvPr id="109578" name="ZoneTexte 10"/>
          <p:cNvSpPr txBox="1">
            <a:spLocks noChangeArrowheads="1"/>
          </p:cNvSpPr>
          <p:nvPr/>
        </p:nvSpPr>
        <p:spPr bwMode="auto">
          <a:xfrm>
            <a:off x="4572000" y="6092825"/>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b="1" i="1">
                <a:solidFill>
                  <a:srgbClr val="008000"/>
                </a:solidFill>
              </a:rPr>
              <a:t>Quercus rubra </a:t>
            </a:r>
            <a:r>
              <a:rPr lang="fr-FR" altLang="fr-FR" sz="1200" b="1">
                <a:solidFill>
                  <a:srgbClr val="008000"/>
                </a:solidFill>
              </a:rPr>
              <a:t>'Aurea'</a:t>
            </a:r>
          </a:p>
          <a:p>
            <a:pPr eaLnBrk="1" hangingPunct="1"/>
            <a:r>
              <a:rPr lang="fr-FR" altLang="fr-FR" sz="1200">
                <a:solidFill>
                  <a:srgbClr val="008000"/>
                </a:solidFill>
              </a:rPr>
              <a:t>Ce cultivar du chêne rouge d'Amérique (</a:t>
            </a:r>
            <a:r>
              <a:rPr lang="fr-FR" altLang="fr-FR" sz="1200" i="1">
                <a:solidFill>
                  <a:srgbClr val="008000"/>
                </a:solidFill>
              </a:rPr>
              <a:t>Quercus rubra</a:t>
            </a:r>
            <a:r>
              <a:rPr lang="fr-FR" altLang="fr-FR" sz="1200">
                <a:solidFill>
                  <a:srgbClr val="008000"/>
                </a:solidFill>
              </a:rPr>
              <a:t>) a des feuilles jaunes, à la différence des feuilles vert soutenu de l'espèce type.</a:t>
            </a:r>
          </a:p>
        </p:txBody>
      </p:sp>
      <p:sp>
        <p:nvSpPr>
          <p:cNvPr id="109579" name="ZoneTexte 11"/>
          <p:cNvSpPr txBox="1">
            <a:spLocks noChangeArrowheads="1"/>
          </p:cNvSpPr>
          <p:nvPr/>
        </p:nvSpPr>
        <p:spPr bwMode="auto">
          <a:xfrm>
            <a:off x="179388" y="6021388"/>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i="1">
                <a:solidFill>
                  <a:srgbClr val="008000"/>
                </a:solidFill>
              </a:rPr>
              <a:t>Arbres du monde</a:t>
            </a:r>
            <a:r>
              <a:rPr lang="fr-FR" altLang="fr-FR" sz="1200">
                <a:solidFill>
                  <a:srgbClr val="008000"/>
                </a:solidFill>
              </a:rPr>
              <a:t>, Tony Russell, Guide nature Larousse, 2013.</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6A296C90-50F3-4EBC-A17D-B811C206A133}" type="slidenum">
              <a:rPr lang="fr-FR" sz="1200">
                <a:solidFill>
                  <a:schemeClr val="tx1">
                    <a:tint val="75000"/>
                  </a:schemeClr>
                </a:solidFill>
                <a:latin typeface="+mn-lt"/>
              </a:rPr>
              <a:pPr algn="r" eaLnBrk="1" fontAlgn="auto" hangingPunct="1">
                <a:spcBef>
                  <a:spcPts val="0"/>
                </a:spcBef>
                <a:spcAft>
                  <a:spcPts val="0"/>
                </a:spcAft>
                <a:defRPr/>
              </a:pPr>
              <a:t>109</a:t>
            </a:fld>
            <a:endParaRPr lang="fr-FR" sz="1200" dirty="0">
              <a:solidFill>
                <a:schemeClr val="tx1">
                  <a:tint val="75000"/>
                </a:schemeClr>
              </a:solidFill>
              <a:latin typeface="+mn-lt"/>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603250"/>
            <a:ext cx="8856663" cy="6402388"/>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A8. Annexe :  Services </a:t>
            </a:r>
            <a:r>
              <a:rPr lang="fr-FR" b="1" dirty="0" err="1">
                <a:solidFill>
                  <a:srgbClr val="008000"/>
                </a:solidFill>
                <a:latin typeface="+mn-lt"/>
              </a:rPr>
              <a:t>écosystémiques</a:t>
            </a:r>
            <a:endParaRPr lang="fr-FR" dirty="0">
              <a:solidFill>
                <a:srgbClr val="008000"/>
              </a:solidFill>
              <a:latin typeface="+mn-lt"/>
            </a:endParaRPr>
          </a:p>
          <a:p>
            <a:pPr eaLnBrk="1" fontAlgn="auto" hangingPunct="1">
              <a:spcBef>
                <a:spcPts val="0"/>
              </a:spcBef>
              <a:spcAft>
                <a:spcPts val="0"/>
              </a:spcAft>
              <a:defRPr/>
            </a:pPr>
            <a:endParaRPr lang="fr-FR" sz="1600" dirty="0">
              <a:solidFill>
                <a:srgbClr val="008000"/>
              </a:solidFill>
              <a:latin typeface="+mn-lt"/>
            </a:endParaRPr>
          </a:p>
          <a:p>
            <a:pPr eaLnBrk="1" fontAlgn="auto" hangingPunct="1">
              <a:spcBef>
                <a:spcPts val="0"/>
              </a:spcBef>
              <a:spcAft>
                <a:spcPts val="0"/>
              </a:spcAft>
              <a:defRPr/>
            </a:pPr>
            <a:r>
              <a:rPr lang="fr-FR" sz="1600" dirty="0">
                <a:solidFill>
                  <a:srgbClr val="008000"/>
                </a:solidFill>
                <a:latin typeface="+mn-lt"/>
              </a:rPr>
              <a:t>Sur la base du </a:t>
            </a:r>
            <a:r>
              <a:rPr lang="fr-FR" sz="1600" dirty="0" err="1">
                <a:solidFill>
                  <a:srgbClr val="008000"/>
                </a:solidFill>
                <a:latin typeface="+mn-lt"/>
                <a:hlinkClick r:id="rId2" action="ppaction://hlinkfile" tooltip="Millennium Ecosystems Assessment"/>
              </a:rPr>
              <a:t>Millennium</a:t>
            </a:r>
            <a:r>
              <a:rPr lang="fr-FR" sz="1600" dirty="0">
                <a:solidFill>
                  <a:srgbClr val="008000"/>
                </a:solidFill>
                <a:latin typeface="+mn-lt"/>
                <a:hlinkClick r:id="rId2" action="ppaction://hlinkfile" tooltip="Millennium Ecosystems Assessment"/>
              </a:rPr>
              <a:t> </a:t>
            </a:r>
            <a:r>
              <a:rPr lang="fr-FR" sz="1600" dirty="0" err="1">
                <a:solidFill>
                  <a:srgbClr val="008000"/>
                </a:solidFill>
                <a:latin typeface="+mn-lt"/>
                <a:hlinkClick r:id="rId2" action="ppaction://hlinkfile" tooltip="Millennium Ecosystems Assessment"/>
              </a:rPr>
              <a:t>Ecosystems</a:t>
            </a:r>
            <a:r>
              <a:rPr lang="fr-FR" sz="1600" dirty="0">
                <a:solidFill>
                  <a:srgbClr val="008000"/>
                </a:solidFill>
                <a:latin typeface="+mn-lt"/>
                <a:hlinkClick r:id="rId2" action="ppaction://hlinkfile" tooltip="Millennium Ecosystems Assessment"/>
              </a:rPr>
              <a:t> </a:t>
            </a:r>
            <a:r>
              <a:rPr lang="fr-FR" sz="1600" dirty="0" err="1">
                <a:solidFill>
                  <a:srgbClr val="008000"/>
                </a:solidFill>
                <a:latin typeface="+mn-lt"/>
                <a:hlinkClick r:id="rId2" action="ppaction://hlinkfile" tooltip="Millennium Ecosystems Assessment"/>
              </a:rPr>
              <a:t>Assessment</a:t>
            </a:r>
            <a:r>
              <a:rPr lang="fr-FR" sz="1600" dirty="0">
                <a:solidFill>
                  <a:srgbClr val="008000"/>
                </a:solidFill>
                <a:latin typeface="+mn-lt"/>
              </a:rPr>
              <a:t>, l'</a:t>
            </a:r>
            <a:r>
              <a:rPr lang="fr-FR" sz="1600" dirty="0">
                <a:solidFill>
                  <a:srgbClr val="008000"/>
                </a:solidFill>
                <a:latin typeface="+mn-lt"/>
                <a:hlinkClick r:id="rId3" action="ppaction://hlinkfile" tooltip="IFEN"/>
              </a:rPr>
              <a:t>IFEN</a:t>
            </a:r>
            <a:r>
              <a:rPr lang="fr-FR" sz="1600" dirty="0">
                <a:solidFill>
                  <a:srgbClr val="008000"/>
                </a:solidFill>
                <a:latin typeface="+mn-lt"/>
              </a:rPr>
              <a:t> (Institut français de l'environnement) a retenu les indicateurs suivants, en France :</a:t>
            </a:r>
          </a:p>
          <a:p>
            <a:pPr eaLnBrk="1" fontAlgn="auto" hangingPunct="1">
              <a:spcBef>
                <a:spcPts val="0"/>
              </a:spcBef>
              <a:spcAft>
                <a:spcPts val="0"/>
              </a:spcAft>
              <a:defRPr/>
            </a:pPr>
            <a:r>
              <a:rPr lang="fr-FR" sz="1600" b="1" dirty="0">
                <a:solidFill>
                  <a:srgbClr val="008000"/>
                </a:solidFill>
                <a:latin typeface="+mn-lt"/>
              </a:rPr>
              <a:t>Services culturels</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du nombre d'espèces (</a:t>
            </a:r>
            <a:r>
              <a:rPr lang="fr-FR" sz="1600" dirty="0">
                <a:solidFill>
                  <a:srgbClr val="008000"/>
                </a:solidFill>
                <a:latin typeface="+mn-lt"/>
                <a:hlinkClick r:id="rId4" action="ppaction://hlinkfile" tooltip="Richesse spécifique"/>
              </a:rPr>
              <a:t>diversité spécifique</a:t>
            </a:r>
            <a:r>
              <a:rPr lang="fr-FR" sz="1600" dirty="0">
                <a:solidFill>
                  <a:srgbClr val="008000"/>
                </a:solidFill>
                <a:latin typeface="+mn-lt"/>
              </a:rPr>
              <a:t>)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d'abondance des populations («</a:t>
            </a:r>
            <a:r>
              <a:rPr lang="fr-FR" sz="1600" b="1" dirty="0">
                <a:solidFill>
                  <a:srgbClr val="FF0000"/>
                </a:solidFill>
                <a:latin typeface="+mn-lt"/>
              </a:rPr>
              <a:t>listes rouges</a:t>
            </a:r>
            <a:r>
              <a:rPr lang="fr-FR" sz="1600" dirty="0">
                <a:solidFill>
                  <a:srgbClr val="008000"/>
                </a:solidFill>
                <a:latin typeface="+mn-lt"/>
              </a:rPr>
              <a:t>») ; </a:t>
            </a:r>
          </a:p>
          <a:p>
            <a:pPr marL="285750" lvl="2"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d'abondance d'espèces particulières (emblématiques, cynégétiques, endémiques, entités vivantes sacrées...) ;</a:t>
            </a:r>
          </a:p>
          <a:p>
            <a:pPr eaLnBrk="1" fontAlgn="auto" hangingPunct="1">
              <a:spcBef>
                <a:spcPts val="0"/>
              </a:spcBef>
              <a:spcAft>
                <a:spcPts val="0"/>
              </a:spcAft>
              <a:defRPr/>
            </a:pPr>
            <a:r>
              <a:rPr lang="fr-FR" sz="1600" b="1" dirty="0">
                <a:solidFill>
                  <a:srgbClr val="008000"/>
                </a:solidFill>
                <a:latin typeface="+mn-lt"/>
              </a:rPr>
              <a:t>Services de régulation</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l'abondance relative de groupes fonctionnels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l'abondance relative des groupes spécialistes ;</a:t>
            </a:r>
          </a:p>
          <a:p>
            <a:pPr eaLnBrk="1" fontAlgn="auto" hangingPunct="1">
              <a:spcBef>
                <a:spcPts val="0"/>
              </a:spcBef>
              <a:spcAft>
                <a:spcPts val="0"/>
              </a:spcAft>
              <a:defRPr/>
            </a:pPr>
            <a:r>
              <a:rPr lang="fr-FR" sz="1600" b="1" dirty="0">
                <a:solidFill>
                  <a:srgbClr val="008000"/>
                </a:solidFill>
                <a:latin typeface="+mn-lt"/>
              </a:rPr>
              <a:t>Services d'</a:t>
            </a:r>
            <a:r>
              <a:rPr lang="fr-FR" sz="1600" b="1" dirty="0" err="1">
                <a:solidFill>
                  <a:srgbClr val="008000"/>
                </a:solidFill>
                <a:latin typeface="+mn-lt"/>
              </a:rPr>
              <a:t>auto-production</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l'abondance relative des espèces « </a:t>
            </a:r>
            <a:r>
              <a:rPr lang="fr-FR" sz="1600" i="1" dirty="0">
                <a:solidFill>
                  <a:srgbClr val="008000"/>
                </a:solidFill>
                <a:latin typeface="+mn-lt"/>
              </a:rPr>
              <a:t>clé de voûte</a:t>
            </a:r>
            <a:r>
              <a:rPr lang="fr-FR" sz="1600" dirty="0">
                <a:solidFill>
                  <a:srgbClr val="008000"/>
                </a:solidFill>
                <a:latin typeface="+mn-lt"/>
              </a:rPr>
              <a:t> » (ours, tigre, lion, loup, lynx...) et « </a:t>
            </a:r>
            <a:r>
              <a:rPr lang="fr-FR" sz="1600" i="1" dirty="0">
                <a:solidFill>
                  <a:srgbClr val="008000"/>
                </a:solidFill>
                <a:latin typeface="+mn-lt"/>
              </a:rPr>
              <a:t>ingénieur</a:t>
            </a:r>
            <a:r>
              <a:rPr lang="fr-FR" sz="1600" dirty="0">
                <a:solidFill>
                  <a:srgbClr val="008000"/>
                </a:solidFill>
                <a:latin typeface="+mn-lt"/>
              </a:rPr>
              <a:t> » (</a:t>
            </a:r>
            <a:r>
              <a:rPr lang="fr-FR" sz="1600" dirty="0">
                <a:solidFill>
                  <a:srgbClr val="008000"/>
                </a:solidFill>
                <a:latin typeface="+mn-lt"/>
                <a:hlinkClick r:id="rId5" action="ppaction://hlinkfile" tooltip="Castor (genre)"/>
              </a:rPr>
              <a:t>castor</a:t>
            </a:r>
            <a:r>
              <a:rPr lang="fr-FR" sz="1600" dirty="0">
                <a:solidFill>
                  <a:srgbClr val="008000"/>
                </a:solidFill>
                <a:latin typeface="+mn-lt"/>
              </a:rPr>
              <a:t> par exemple) ;</a:t>
            </a:r>
          </a:p>
          <a:p>
            <a:pPr eaLnBrk="1" fontAlgn="auto" hangingPunct="1">
              <a:spcBef>
                <a:spcPts val="0"/>
              </a:spcBef>
              <a:spcAft>
                <a:spcPts val="0"/>
              </a:spcAft>
              <a:defRPr/>
            </a:pPr>
            <a:r>
              <a:rPr lang="fr-FR" sz="1600" b="1" dirty="0">
                <a:solidFill>
                  <a:srgbClr val="008000"/>
                </a:solidFill>
                <a:latin typeface="+mn-lt"/>
              </a:rPr>
              <a:t>Services de prélèvement</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l'’abondance relative des espèces utilisées par l’homme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l'indice de </a:t>
            </a:r>
            <a:r>
              <a:rPr lang="fr-FR" sz="1600" dirty="0">
                <a:solidFill>
                  <a:srgbClr val="008000"/>
                </a:solidFill>
                <a:latin typeface="+mn-lt"/>
                <a:hlinkClick r:id="rId6" action="ppaction://hlinkfile" tooltip="Niveau trophique"/>
              </a:rPr>
              <a:t>niveau trophique</a:t>
            </a:r>
            <a:r>
              <a:rPr lang="fr-FR" sz="1600" dirty="0">
                <a:solidFill>
                  <a:srgbClr val="008000"/>
                </a:solidFill>
                <a:latin typeface="+mn-lt"/>
              </a:rPr>
              <a:t> moyen des espèces prélevées ;</a:t>
            </a:r>
          </a:p>
          <a:p>
            <a:pPr eaLnBrk="1" fontAlgn="auto" hangingPunct="1">
              <a:spcBef>
                <a:spcPts val="0"/>
              </a:spcBef>
              <a:spcAft>
                <a:spcPts val="0"/>
              </a:spcAft>
              <a:defRPr/>
            </a:pPr>
            <a:r>
              <a:rPr lang="fr-FR" sz="1600" b="1" dirty="0">
                <a:solidFill>
                  <a:srgbClr val="008000"/>
                </a:solidFill>
                <a:latin typeface="+mn-lt"/>
              </a:rPr>
              <a:t>Homogénéisation de la biodiversité</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l'Indice de Spécialisation des Communautés (abondance des espèces spécialistes/abondance des espèces généralistes) ;</a:t>
            </a:r>
          </a:p>
          <a:p>
            <a:pPr eaLnBrk="1" fontAlgn="auto" hangingPunct="1">
              <a:spcBef>
                <a:spcPts val="0"/>
              </a:spcBef>
              <a:spcAft>
                <a:spcPts val="0"/>
              </a:spcAft>
              <a:defRPr/>
            </a:pPr>
            <a:r>
              <a:rPr lang="fr-FR" sz="1600" b="1" dirty="0">
                <a:solidFill>
                  <a:srgbClr val="008000"/>
                </a:solidFill>
                <a:latin typeface="+mn-lt"/>
              </a:rPr>
              <a:t>Changement global</a:t>
            </a:r>
            <a:r>
              <a:rPr lang="fr-FR" sz="1600" dirty="0">
                <a:solidFill>
                  <a:srgbClr val="008000"/>
                </a:solidFill>
                <a:latin typeface="+mn-lt"/>
              </a:rPr>
              <a:t> : </a:t>
            </a:r>
          </a:p>
          <a:p>
            <a:pPr marL="285750" lvl="1" indent="-285750" eaLnBrk="1" fontAlgn="auto" hangingPunct="1">
              <a:spcBef>
                <a:spcPts val="0"/>
              </a:spcBef>
              <a:spcAft>
                <a:spcPts val="0"/>
              </a:spcAft>
              <a:buFont typeface="Arial" panose="020B0604020202020204" pitchFamily="34" charset="0"/>
              <a:buChar char="•"/>
              <a:defRPr/>
            </a:pPr>
            <a:r>
              <a:rPr lang="fr-FR" sz="1600" dirty="0">
                <a:solidFill>
                  <a:srgbClr val="008000"/>
                </a:solidFill>
                <a:latin typeface="+mn-lt"/>
              </a:rPr>
              <a:t>Variation de la distribution spatiale et altitudinale des espèces (oiseaux, poissons, chênes vert, tiques, virus …).</a:t>
            </a:r>
            <a:endParaRPr lang="fr-FR" sz="1200" dirty="0">
              <a:solidFill>
                <a:srgbClr val="008000"/>
              </a:solidFill>
              <a:latin typeface="+mn-lt"/>
            </a:endParaRPr>
          </a:p>
          <a:p>
            <a:pPr marL="0" lvl="1" eaLnBrk="1" fontAlgn="auto" hangingPunct="1">
              <a:spcBef>
                <a:spcPts val="0"/>
              </a:spcBef>
              <a:spcAft>
                <a:spcPts val="0"/>
              </a:spcAft>
              <a:defRPr/>
            </a:pPr>
            <a:r>
              <a:rPr lang="fr-FR" sz="1200" dirty="0">
                <a:solidFill>
                  <a:srgbClr val="008000"/>
                </a:solidFill>
                <a:latin typeface="+mn-lt"/>
              </a:rPr>
              <a:t>Source : Services </a:t>
            </a:r>
            <a:r>
              <a:rPr lang="fr-FR" sz="1200" dirty="0" err="1">
                <a:solidFill>
                  <a:srgbClr val="008000"/>
                </a:solidFill>
                <a:latin typeface="+mn-lt"/>
              </a:rPr>
              <a:t>écosystémiques</a:t>
            </a:r>
            <a:r>
              <a:rPr lang="fr-FR" sz="1200" dirty="0">
                <a:solidFill>
                  <a:srgbClr val="008000"/>
                </a:solidFill>
                <a:latin typeface="+mn-lt"/>
              </a:rPr>
              <a:t>, </a:t>
            </a:r>
            <a:r>
              <a:rPr lang="fr-FR" sz="1200" dirty="0">
                <a:solidFill>
                  <a:srgbClr val="008000"/>
                </a:solidFill>
                <a:latin typeface="+mn-lt"/>
                <a:hlinkClick r:id="rId7"/>
              </a:rPr>
              <a:t>http://fr.wikipedia.org/wiki/Services_%C3%A9cosyst%C3%A9miques</a:t>
            </a:r>
            <a:r>
              <a:rPr lang="fr-FR" sz="1200" dirty="0">
                <a:solidFill>
                  <a:srgbClr val="008000"/>
                </a:solidFill>
                <a:latin typeface="+mn-l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C16869FB-E88D-4422-9DB1-E2F7892714CB}" type="slidenum">
              <a:rPr lang="fr-FR"/>
              <a:pPr>
                <a:defRPr/>
              </a:pPr>
              <a:t>11</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4" name="ZoneTexte 3"/>
          <p:cNvSpPr txBox="1"/>
          <p:nvPr/>
        </p:nvSpPr>
        <p:spPr>
          <a:xfrm>
            <a:off x="107950" y="188913"/>
            <a:ext cx="5976938" cy="6462712"/>
          </a:xfrm>
          <a:prstGeom prst="rect">
            <a:avLst/>
          </a:prstGeom>
          <a:noFill/>
        </p:spPr>
        <p:txBody>
          <a:bodyPr>
            <a:spAutoFit/>
          </a:bodyPr>
          <a:lstStyle/>
          <a:p>
            <a:pPr marL="342900" indent="-342900" algn="just">
              <a:spcBef>
                <a:spcPts val="0"/>
              </a:spcBef>
              <a:spcAft>
                <a:spcPts val="0"/>
              </a:spcAft>
              <a:buFontTx/>
              <a:buAutoNum type="arabicParenR"/>
              <a:defRPr/>
            </a:pPr>
            <a:r>
              <a:rPr lang="fr-FR" b="1" dirty="0">
                <a:solidFill>
                  <a:srgbClr val="008000"/>
                </a:solidFill>
                <a:latin typeface="+mn-lt"/>
              </a:rPr>
              <a:t>Présentation.    </a:t>
            </a:r>
          </a:p>
          <a:p>
            <a:pPr marL="342900" indent="-342900" algn="just">
              <a:spcBef>
                <a:spcPts val="0"/>
              </a:spcBef>
              <a:spcAft>
                <a:spcPts val="0"/>
              </a:spcAft>
              <a:defRPr/>
            </a:pPr>
            <a:endParaRPr lang="fr-FR" b="1" dirty="0">
              <a:solidFill>
                <a:srgbClr val="008000"/>
              </a:solidFill>
              <a:latin typeface="+mn-lt"/>
            </a:endParaRPr>
          </a:p>
          <a:p>
            <a:pPr marL="342900" indent="-342900" algn="just">
              <a:spcBef>
                <a:spcPts val="0"/>
              </a:spcBef>
              <a:spcAft>
                <a:spcPts val="0"/>
              </a:spcAft>
              <a:defRPr/>
            </a:pPr>
            <a:r>
              <a:rPr lang="fr-FR" b="1" dirty="0">
                <a:solidFill>
                  <a:srgbClr val="008000"/>
                </a:solidFill>
                <a:latin typeface="+mn-lt"/>
              </a:rPr>
              <a:t>1.2) Qu'est-ce qu'un arbre?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b="1" dirty="0">
                <a:solidFill>
                  <a:srgbClr val="008000"/>
                </a:solidFill>
                <a:latin typeface="+mn-lt"/>
              </a:rPr>
              <a:t>Quand une plante est-elle un arbre ?</a:t>
            </a: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La </a:t>
            </a:r>
            <a:r>
              <a:rPr lang="fr-FR" i="1" dirty="0">
                <a:solidFill>
                  <a:srgbClr val="008000"/>
                </a:solidFill>
                <a:latin typeface="+mn-lt"/>
              </a:rPr>
              <a:t>classification botanique </a:t>
            </a:r>
            <a:r>
              <a:rPr lang="fr-FR" dirty="0">
                <a:solidFill>
                  <a:srgbClr val="008000"/>
                </a:solidFill>
                <a:latin typeface="+mn-lt"/>
              </a:rPr>
              <a:t>n'est pas d'un grand secours, pour savoir si une plante est définie comme arbre, arbuste, herbacée ou plante grimpante etc.</a:t>
            </a:r>
          </a:p>
          <a:p>
            <a:pPr algn="just">
              <a:spcBef>
                <a:spcPts val="0"/>
              </a:spcBef>
              <a:spcAft>
                <a:spcPts val="0"/>
              </a:spcAft>
              <a:defRPr/>
            </a:pPr>
            <a:r>
              <a:rPr lang="fr-FR" dirty="0">
                <a:solidFill>
                  <a:srgbClr val="008000"/>
                </a:solidFill>
                <a:latin typeface="+mn-lt"/>
              </a:rPr>
              <a:t>Presque toutes les grandes familles de végétaux rassemblent une large gamme de formes de développement, même si les arbres sont prédominants dans certaines familles et les herbacées dans d'autres. Dans bien des cas, les principaux genres végétaux, par exemple </a:t>
            </a:r>
            <a:r>
              <a:rPr lang="fr-FR" i="1" dirty="0" err="1">
                <a:solidFill>
                  <a:srgbClr val="008000"/>
                </a:solidFill>
                <a:latin typeface="+mn-lt"/>
              </a:rPr>
              <a:t>Euphorbia</a:t>
            </a:r>
            <a:r>
              <a:rPr lang="fr-FR" i="1" dirty="0">
                <a:solidFill>
                  <a:srgbClr val="008000"/>
                </a:solidFill>
                <a:latin typeface="+mn-lt"/>
              </a:rPr>
              <a:t>, </a:t>
            </a:r>
            <a:r>
              <a:rPr lang="fr-FR" dirty="0">
                <a:solidFill>
                  <a:srgbClr val="008000"/>
                </a:solidFill>
                <a:latin typeface="+mn-lt"/>
              </a:rPr>
              <a:t>rassemblent une gamme allant des fines herbes aux grands arbres. Il arrive même que, selon les conditions extérieures et leur durée de vie, une seule et même espèce ou sous-espèce se développe sous forme d'arbre, d'arbuste ou, plus rarement, de plante grimpante. Cette variation est très fréquente chez les végétaux des régions montagneuses ou côtières. Dans de tels cas, la sélection naturelle joue en faveur des individus qui gardent une forme arbustive et restent au ras du sol pour échapper au vent ; cette espèce développe ainsi des races fixes génétiquement adaptées.</a:t>
            </a:r>
          </a:p>
        </p:txBody>
      </p:sp>
      <p:pic>
        <p:nvPicPr>
          <p:cNvPr id="1229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5288" y="836613"/>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43663" y="3324225"/>
            <a:ext cx="2449512" cy="461963"/>
          </a:xfrm>
          <a:prstGeom prst="rect">
            <a:avLst/>
          </a:prstGeom>
        </p:spPr>
        <p:txBody>
          <a:bodyPr>
            <a:spAutoFit/>
          </a:bodyPr>
          <a:lstStyle/>
          <a:p>
            <a:pPr algn="ctr" eaLnBrk="1" fontAlgn="auto" hangingPunct="1">
              <a:spcBef>
                <a:spcPts val="0"/>
              </a:spcBef>
              <a:spcAft>
                <a:spcPts val="0"/>
              </a:spcAft>
              <a:defRPr/>
            </a:pPr>
            <a:r>
              <a:rPr lang="fr-FR" sz="1200" dirty="0">
                <a:solidFill>
                  <a:schemeClr val="accent6">
                    <a:lumMod val="50000"/>
                  </a:schemeClr>
                </a:solidFill>
                <a:latin typeface="+mn-lt"/>
              </a:rPr>
              <a:t>Chêne. Source : </a:t>
            </a:r>
            <a:r>
              <a:rPr lang="fr-FR" sz="1200" dirty="0">
                <a:solidFill>
                  <a:schemeClr val="accent6">
                    <a:lumMod val="50000"/>
                  </a:schemeClr>
                </a:solidFill>
                <a:latin typeface="+mn-lt"/>
                <a:hlinkClick r:id="rId3"/>
              </a:rPr>
              <a:t>http://arbrealettres.wordpress.com</a:t>
            </a:r>
            <a:r>
              <a:rPr lang="fr-FR" sz="1200" dirty="0">
                <a:solidFill>
                  <a:schemeClr val="accent6">
                    <a:lumMod val="50000"/>
                  </a:schemeClr>
                </a:solidFill>
                <a:latin typeface="+mn-lt"/>
              </a:rPr>
              <a:t> </a:t>
            </a:r>
          </a:p>
        </p:txBody>
      </p:sp>
      <p:pic>
        <p:nvPicPr>
          <p:cNvPr id="12295"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811588"/>
            <a:ext cx="1857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7239000" y="6269038"/>
            <a:ext cx="987425" cy="277812"/>
          </a:xfrm>
          <a:prstGeom prst="rect">
            <a:avLst/>
          </a:prstGeom>
          <a:noFill/>
        </p:spPr>
        <p:txBody>
          <a:bodyPr wrap="none">
            <a:spAutoFit/>
          </a:bodyPr>
          <a:lstStyle/>
          <a:p>
            <a:pPr eaLnBrk="1" fontAlgn="auto" hangingPunct="1">
              <a:spcBef>
                <a:spcPts val="0"/>
              </a:spcBef>
              <a:spcAft>
                <a:spcPts val="0"/>
              </a:spcAft>
              <a:defRPr/>
            </a:pPr>
            <a:r>
              <a:rPr lang="fr-FR" sz="1200" dirty="0">
                <a:solidFill>
                  <a:schemeClr val="accent6">
                    <a:lumMod val="50000"/>
                  </a:schemeClr>
                </a:solidFill>
                <a:latin typeface="+mn-lt"/>
              </a:rPr>
              <a:t>Arbre à pain.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FF3E521B-6847-47B7-BC70-BE8E6D6FCC20}" type="slidenum">
              <a:rPr lang="fr-FR" sz="1200">
                <a:solidFill>
                  <a:schemeClr val="tx1">
                    <a:tint val="75000"/>
                  </a:schemeClr>
                </a:solidFill>
                <a:latin typeface="+mn-lt"/>
              </a:rPr>
              <a:pPr algn="r" eaLnBrk="1" fontAlgn="auto" hangingPunct="1">
                <a:spcBef>
                  <a:spcPts val="0"/>
                </a:spcBef>
                <a:spcAft>
                  <a:spcPts val="0"/>
                </a:spcAft>
                <a:defRPr/>
              </a:pPr>
              <a:t>110</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1620" name="Rectangle 4"/>
          <p:cNvSpPr>
            <a:spLocks noChangeArrowheads="1"/>
          </p:cNvSpPr>
          <p:nvPr/>
        </p:nvSpPr>
        <p:spPr bwMode="auto">
          <a:xfrm>
            <a:off x="107950" y="692150"/>
            <a:ext cx="8856663"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A9. Annexe : Chronologie de la défense de nature, des arbres et forêts</a:t>
            </a:r>
          </a:p>
          <a:p>
            <a:pPr eaLnBrk="1" hangingPunct="1"/>
            <a:endParaRPr lang="fr-FR" altLang="fr-FR" sz="1400">
              <a:solidFill>
                <a:srgbClr val="008000"/>
              </a:solidFill>
            </a:endParaRPr>
          </a:p>
          <a:p>
            <a:pPr eaLnBrk="1" hangingPunct="1">
              <a:buFont typeface="Arial" panose="020B0604020202020204" pitchFamily="34" charset="0"/>
              <a:buChar char="•"/>
            </a:pPr>
            <a:r>
              <a:rPr lang="fr-FR" altLang="fr-FR" sz="1400">
                <a:solidFill>
                  <a:srgbClr val="008000"/>
                </a:solidFill>
              </a:rPr>
              <a:t> En 1730, en Inde, des centaines de villageois, de la communauté </a:t>
            </a:r>
            <a:r>
              <a:rPr lang="fr-FR" altLang="fr-FR" sz="1400" b="1">
                <a:solidFill>
                  <a:srgbClr val="008000"/>
                </a:solidFill>
              </a:rPr>
              <a:t>Bishnoï</a:t>
            </a:r>
            <a:r>
              <a:rPr lang="fr-FR" altLang="fr-FR" sz="1400">
                <a:solidFill>
                  <a:srgbClr val="008000"/>
                </a:solidFill>
              </a:rPr>
              <a:t> _ connue pour sa forte conscience </a:t>
            </a:r>
            <a:r>
              <a:rPr lang="fr-FR" altLang="fr-FR" sz="1400">
                <a:solidFill>
                  <a:srgbClr val="008000"/>
                </a:solidFill>
                <a:hlinkClick r:id="rId2" action="ppaction://hlinkfile" tooltip="Écologie"/>
              </a:rPr>
              <a:t>écologique</a:t>
            </a:r>
            <a:r>
              <a:rPr lang="fr-FR" altLang="fr-FR" sz="1400">
                <a:solidFill>
                  <a:srgbClr val="008000"/>
                </a:solidFill>
              </a:rPr>
              <a:t> _ empêchèrent des soldats du </a:t>
            </a:r>
            <a:r>
              <a:rPr lang="fr-FR" altLang="fr-FR" sz="1400">
                <a:hlinkClick r:id="rId3" action="ppaction://hlinkfile" tooltip="Mahârâja"/>
              </a:rPr>
              <a:t>mahârâja</a:t>
            </a:r>
            <a:r>
              <a:rPr lang="fr-FR" altLang="fr-FR" sz="1400"/>
              <a:t> </a:t>
            </a:r>
            <a:r>
              <a:rPr lang="fr-FR" altLang="fr-FR" sz="1400">
                <a:solidFill>
                  <a:srgbClr val="008000"/>
                </a:solidFill>
              </a:rPr>
              <a:t>Ajit Singh de </a:t>
            </a:r>
            <a:r>
              <a:rPr lang="fr-FR" altLang="fr-FR" sz="1400">
                <a:hlinkClick r:id="rId4" action="ppaction://hlinkfile" tooltip="Jodhpur"/>
              </a:rPr>
              <a:t>Jodhpur</a:t>
            </a:r>
            <a:r>
              <a:rPr lang="fr-FR" altLang="fr-FR" sz="1400">
                <a:solidFill>
                  <a:srgbClr val="008000"/>
                </a:solidFill>
              </a:rPr>
              <a:t> de détruire des arbres (dont le bois devait alimenter ses fours à chaux). 363 personnes furent ainsi massacrées pour avoir tenté de protéger les arbres (Source : </a:t>
            </a:r>
            <a:r>
              <a:rPr lang="fr-FR" altLang="fr-FR" sz="1400" i="1">
                <a:solidFill>
                  <a:srgbClr val="008000"/>
                </a:solidFill>
              </a:rPr>
              <a:t>Bishnoï</a:t>
            </a:r>
            <a:r>
              <a:rPr lang="fr-FR" altLang="fr-FR" sz="1400">
                <a:solidFill>
                  <a:srgbClr val="008000"/>
                </a:solidFill>
              </a:rPr>
              <a:t>, </a:t>
            </a:r>
            <a:r>
              <a:rPr lang="fr-FR" altLang="fr-FR" sz="1400">
                <a:solidFill>
                  <a:srgbClr val="008000"/>
                </a:solidFill>
                <a:hlinkClick r:id="rId5"/>
              </a:rPr>
              <a:t>http://fr.wikipedia.org/wiki/Bishno%C3%AF</a:t>
            </a:r>
            <a:r>
              <a:rPr lang="fr-FR" altLang="fr-FR" sz="1400">
                <a:solidFill>
                  <a:srgbClr val="008000"/>
                </a:solidFill>
              </a:rPr>
              <a:t>).</a:t>
            </a:r>
          </a:p>
          <a:p>
            <a:pPr eaLnBrk="1" hangingPunct="1">
              <a:buFont typeface="Arial" panose="020B0604020202020204" pitchFamily="34" charset="0"/>
              <a:buChar char="•"/>
            </a:pPr>
            <a:r>
              <a:rPr lang="fr-FR" altLang="fr-FR" sz="1400">
                <a:solidFill>
                  <a:srgbClr val="008000"/>
                </a:solidFill>
              </a:rPr>
              <a:t> En 1864, aux Etats-Unis, est adopté un décret protégeant la vallée de </a:t>
            </a:r>
            <a:r>
              <a:rPr lang="fr-FR" altLang="fr-FR" sz="1400" b="1">
                <a:solidFill>
                  <a:srgbClr val="008000"/>
                </a:solidFill>
              </a:rPr>
              <a:t>Yosemite</a:t>
            </a:r>
            <a:r>
              <a:rPr lang="fr-FR" altLang="fr-FR" sz="1400">
                <a:solidFill>
                  <a:srgbClr val="008000"/>
                </a:solidFill>
              </a:rPr>
              <a:t>, grâce à l'activisme du naturaliste</a:t>
            </a:r>
            <a:r>
              <a:rPr lang="fr-FR" altLang="fr-FR" sz="1400" b="1">
                <a:solidFill>
                  <a:srgbClr val="008000"/>
                </a:solidFill>
              </a:rPr>
              <a:t> John Muir</a:t>
            </a:r>
            <a:r>
              <a:rPr lang="fr-FR" altLang="fr-FR" sz="1400">
                <a:solidFill>
                  <a:srgbClr val="008000"/>
                </a:solidFill>
              </a:rPr>
              <a:t>, qui fonde le </a:t>
            </a:r>
            <a:r>
              <a:rPr lang="fr-FR" altLang="fr-FR" sz="1400">
                <a:hlinkClick r:id="rId6" tooltip="Sierra Club"/>
              </a:rPr>
              <a:t>Sierra Club</a:t>
            </a:r>
            <a:r>
              <a:rPr lang="fr-FR" altLang="fr-FR" sz="1400">
                <a:solidFill>
                  <a:srgbClr val="008000"/>
                </a:solidFill>
              </a:rPr>
              <a:t>, pour protéger les espaces sauvages.</a:t>
            </a:r>
          </a:p>
          <a:p>
            <a:pPr eaLnBrk="1" hangingPunct="1">
              <a:buFont typeface="Arial" panose="020B0604020202020204" pitchFamily="34" charset="0"/>
              <a:buChar char="•"/>
            </a:pPr>
            <a:r>
              <a:rPr lang="fr-FR" altLang="fr-FR" sz="1400">
                <a:solidFill>
                  <a:srgbClr val="008000"/>
                </a:solidFill>
              </a:rPr>
              <a:t> En 1905, aux Etats-Unis, est créée "</a:t>
            </a:r>
            <a:r>
              <a:rPr lang="fr-FR" altLang="fr-FR" sz="1400" b="1">
                <a:solidFill>
                  <a:srgbClr val="008000"/>
                </a:solidFill>
              </a:rPr>
              <a:t>The American Bison Society</a:t>
            </a:r>
            <a:r>
              <a:rPr lang="fr-FR" altLang="fr-FR" sz="1400">
                <a:solidFill>
                  <a:srgbClr val="008000"/>
                </a:solidFill>
              </a:rPr>
              <a:t>", dont le but est de protéger les bisons survivants.</a:t>
            </a:r>
          </a:p>
          <a:p>
            <a:pPr eaLnBrk="1" hangingPunct="1">
              <a:buFont typeface="Arial" panose="020B0604020202020204" pitchFamily="34" charset="0"/>
              <a:buChar char="•"/>
            </a:pPr>
            <a:r>
              <a:rPr lang="fr-FR" altLang="fr-FR" sz="1400">
                <a:solidFill>
                  <a:srgbClr val="008000"/>
                </a:solidFill>
              </a:rPr>
              <a:t> En 1970, aux Etats-Unis, 20 millions de personnes participent à la première célébration du "</a:t>
            </a:r>
            <a:r>
              <a:rPr lang="fr-FR" altLang="fr-FR" sz="1400" b="1">
                <a:solidFill>
                  <a:srgbClr val="008000"/>
                </a:solidFill>
              </a:rPr>
              <a:t>Jour de la Terre</a:t>
            </a:r>
            <a:r>
              <a:rPr lang="fr-FR" altLang="fr-FR" sz="1400">
                <a:solidFill>
                  <a:srgbClr val="008000"/>
                </a:solidFill>
              </a:rPr>
              <a:t>" (</a:t>
            </a:r>
            <a:r>
              <a:rPr lang="fr-FR" altLang="fr-FR" sz="1400" b="1">
                <a:solidFill>
                  <a:srgbClr val="008000"/>
                </a:solidFill>
              </a:rPr>
              <a:t>Earth Day</a:t>
            </a:r>
            <a:r>
              <a:rPr lang="fr-FR" altLang="fr-FR" sz="1400">
                <a:solidFill>
                  <a:srgbClr val="008000"/>
                </a:solidFill>
              </a:rPr>
              <a:t>), manifestations pour une législation de protection de l'environnement.</a:t>
            </a:r>
          </a:p>
          <a:p>
            <a:pPr eaLnBrk="1" hangingPunct="1">
              <a:buFont typeface="Arial" panose="020B0604020202020204" pitchFamily="34" charset="0"/>
              <a:buChar char="•"/>
            </a:pPr>
            <a:r>
              <a:rPr lang="fr-FR" altLang="fr-FR" sz="1400">
                <a:solidFill>
                  <a:srgbClr val="008000"/>
                </a:solidFill>
              </a:rPr>
              <a:t> En 1972, est fondé l'association </a:t>
            </a:r>
            <a:r>
              <a:rPr lang="fr-FR" altLang="fr-FR" sz="1400" b="1">
                <a:solidFill>
                  <a:srgbClr val="008000"/>
                </a:solidFill>
              </a:rPr>
              <a:t>GREENPEACE</a:t>
            </a:r>
            <a:r>
              <a:rPr lang="fr-FR" altLang="fr-FR" sz="1400">
                <a:solidFill>
                  <a:srgbClr val="008000"/>
                </a:solidFill>
              </a:rPr>
              <a:t>.</a:t>
            </a:r>
          </a:p>
          <a:p>
            <a:pPr eaLnBrk="1" hangingPunct="1">
              <a:buFont typeface="Arial" panose="020B0604020202020204" pitchFamily="34" charset="0"/>
              <a:buChar char="•"/>
            </a:pPr>
            <a:r>
              <a:rPr lang="fr-FR" altLang="fr-FR" sz="1400">
                <a:solidFill>
                  <a:srgbClr val="008000"/>
                </a:solidFill>
              </a:rPr>
              <a:t> En 1973, sont organisés, en Inde, les premières actions du mouvement </a:t>
            </a:r>
            <a:r>
              <a:rPr lang="fr-FR" altLang="fr-FR" sz="1400" b="1">
                <a:solidFill>
                  <a:srgbClr val="008000"/>
                </a:solidFill>
              </a:rPr>
              <a:t>Chipko</a:t>
            </a:r>
            <a:r>
              <a:rPr lang="fr-FR" altLang="fr-FR" sz="1400">
                <a:solidFill>
                  <a:srgbClr val="008000"/>
                </a:solidFill>
              </a:rPr>
              <a:t> [« </a:t>
            </a:r>
            <a:r>
              <a:rPr lang="fr-FR" altLang="fr-FR" sz="1400" i="1">
                <a:solidFill>
                  <a:srgbClr val="008000"/>
                </a:solidFill>
              </a:rPr>
              <a:t>amoureux des arbres</a:t>
            </a:r>
            <a:r>
              <a:rPr lang="fr-FR" altLang="fr-FR" sz="1400">
                <a:solidFill>
                  <a:srgbClr val="008000"/>
                </a:solidFill>
              </a:rPr>
              <a:t> »], visant à empêcher la déforestation.</a:t>
            </a:r>
          </a:p>
          <a:p>
            <a:pPr eaLnBrk="1" hangingPunct="1">
              <a:buFont typeface="Arial" panose="020B0604020202020204" pitchFamily="34" charset="0"/>
              <a:buChar char="•"/>
            </a:pPr>
            <a:r>
              <a:rPr lang="fr-FR" altLang="fr-FR" sz="1400">
                <a:solidFill>
                  <a:srgbClr val="008000"/>
                </a:solidFill>
              </a:rPr>
              <a:t> En 1977, au Kenya, est fondé, par </a:t>
            </a:r>
            <a:r>
              <a:rPr lang="fr-FR" altLang="fr-FR" sz="1400" b="1">
                <a:solidFill>
                  <a:srgbClr val="008000"/>
                </a:solidFill>
              </a:rPr>
              <a:t>Wangari Maathai </a:t>
            </a:r>
            <a:r>
              <a:rPr lang="fr-FR" altLang="fr-FR" sz="1400">
                <a:solidFill>
                  <a:srgbClr val="008000"/>
                </a:solidFill>
              </a:rPr>
              <a:t>(1940-2011), Prix Nobel de la Paix 2004, le </a:t>
            </a:r>
            <a:r>
              <a:rPr lang="fr-FR" altLang="fr-FR" sz="1400" b="1">
                <a:solidFill>
                  <a:srgbClr val="008000"/>
                </a:solidFill>
              </a:rPr>
              <a:t>Mouvement de la Ceinture Verte</a:t>
            </a:r>
            <a:r>
              <a:rPr lang="fr-FR" altLang="fr-FR" sz="1400">
                <a:solidFill>
                  <a:srgbClr val="008000"/>
                </a:solidFill>
              </a:rPr>
              <a:t> (</a:t>
            </a:r>
            <a:r>
              <a:rPr lang="fr-FR" altLang="fr-FR" sz="1400" b="1">
                <a:solidFill>
                  <a:srgbClr val="008000"/>
                </a:solidFill>
              </a:rPr>
              <a:t>Green Belt Movement</a:t>
            </a:r>
            <a:r>
              <a:rPr lang="fr-FR" altLang="fr-FR" sz="1400">
                <a:solidFill>
                  <a:srgbClr val="008000"/>
                </a:solidFill>
              </a:rPr>
              <a:t>), qui replante des arbres pour lutter contre l'érosion des sols.</a:t>
            </a:r>
          </a:p>
          <a:p>
            <a:pPr eaLnBrk="1" hangingPunct="1">
              <a:buFont typeface="Arial" panose="020B0604020202020204" pitchFamily="34" charset="0"/>
              <a:buChar char="•"/>
            </a:pPr>
            <a:r>
              <a:rPr lang="fr-FR" altLang="fr-FR" sz="1400">
                <a:solidFill>
                  <a:srgbClr val="008000"/>
                </a:solidFill>
              </a:rPr>
              <a:t> </a:t>
            </a:r>
            <a:r>
              <a:rPr lang="fr-FR" altLang="fr-FR" sz="1400" b="1">
                <a:solidFill>
                  <a:srgbClr val="008000"/>
                </a:solidFill>
              </a:rPr>
              <a:t>Francisco Mendès Alves Filho</a:t>
            </a:r>
            <a:r>
              <a:rPr lang="fr-FR" altLang="fr-FR" sz="1400">
                <a:solidFill>
                  <a:srgbClr val="008000"/>
                </a:solidFill>
              </a:rPr>
              <a:t> dit </a:t>
            </a:r>
            <a:r>
              <a:rPr lang="fr-FR" altLang="fr-FR" sz="1400" b="1">
                <a:solidFill>
                  <a:srgbClr val="008000"/>
                </a:solidFill>
              </a:rPr>
              <a:t>Chico Mendes</a:t>
            </a:r>
            <a:r>
              <a:rPr lang="fr-FR" altLang="fr-FR" sz="1400">
                <a:solidFill>
                  <a:srgbClr val="008000"/>
                </a:solidFill>
              </a:rPr>
              <a:t> (1944-1988), leader militant </a:t>
            </a:r>
            <a:r>
              <a:rPr lang="fr-FR" altLang="fr-FR" sz="1400">
                <a:solidFill>
                  <a:srgbClr val="008000"/>
                </a:solidFill>
                <a:hlinkClick r:id="rId7" action="ppaction://hlinkfile" tooltip="Syndicalisme"/>
              </a:rPr>
              <a:t>syndicaliste</a:t>
            </a:r>
            <a:r>
              <a:rPr lang="fr-FR" altLang="fr-FR" sz="1400">
                <a:solidFill>
                  <a:srgbClr val="008000"/>
                </a:solidFill>
              </a:rPr>
              <a:t> </a:t>
            </a:r>
            <a:r>
              <a:rPr lang="fr-FR" altLang="fr-FR" sz="1400">
                <a:solidFill>
                  <a:srgbClr val="008000"/>
                </a:solidFill>
                <a:hlinkClick r:id="rId8" action="ppaction://hlinkfile" tooltip="Brésil"/>
              </a:rPr>
              <a:t>brésilien</a:t>
            </a:r>
            <a:r>
              <a:rPr lang="fr-FR" altLang="fr-FR" sz="1400">
                <a:solidFill>
                  <a:srgbClr val="008000"/>
                </a:solidFill>
              </a:rPr>
              <a:t> a défendu les droits des </a:t>
            </a:r>
            <a:r>
              <a:rPr lang="fr-FR" altLang="fr-FR" sz="1400" i="1">
                <a:solidFill>
                  <a:srgbClr val="008000"/>
                </a:solidFill>
              </a:rPr>
              <a:t>seringueiros</a:t>
            </a:r>
            <a:r>
              <a:rPr lang="fr-FR" altLang="fr-FR" sz="1400">
                <a:solidFill>
                  <a:srgbClr val="008000"/>
                </a:solidFill>
              </a:rPr>
              <a:t>, ouvriers chargés de recueillir le latex dans les plantations d’hévéa d’Amazonie. Après de nombreux combats syndicaux et personnels </a:t>
            </a:r>
            <a:r>
              <a:rPr lang="fr-FR" altLang="fr-FR" sz="1400" i="1">
                <a:solidFill>
                  <a:srgbClr val="008000"/>
                </a:solidFill>
              </a:rPr>
              <a:t>pour la défense de la forêt </a:t>
            </a:r>
            <a:r>
              <a:rPr lang="fr-FR" altLang="fr-FR" sz="1400" i="1">
                <a:solidFill>
                  <a:srgbClr val="008000"/>
                </a:solidFill>
                <a:hlinkClick r:id="rId9" action="ppaction://hlinkfile" tooltip="Amazonie"/>
              </a:rPr>
              <a:t>amazonienne</a:t>
            </a:r>
            <a:r>
              <a:rPr lang="fr-FR" altLang="fr-FR" sz="1400" i="1">
                <a:solidFill>
                  <a:srgbClr val="008000"/>
                </a:solidFill>
              </a:rPr>
              <a:t> et de ceux qui en vivent</a:t>
            </a:r>
            <a:r>
              <a:rPr lang="fr-FR" altLang="fr-FR" sz="1400">
                <a:solidFill>
                  <a:srgbClr val="008000"/>
                </a:solidFill>
              </a:rPr>
              <a:t>, il fut assassiné, à </a:t>
            </a:r>
            <a:r>
              <a:rPr lang="fr-FR" altLang="fr-FR" sz="1400">
                <a:solidFill>
                  <a:srgbClr val="008000"/>
                </a:solidFill>
                <a:hlinkClick r:id="rId10" action="ppaction://hlinkfile" tooltip="Xapurí (page inexistante)"/>
              </a:rPr>
              <a:t>Xapurí</a:t>
            </a:r>
            <a:r>
              <a:rPr lang="fr-FR" altLang="fr-FR" sz="1400">
                <a:solidFill>
                  <a:srgbClr val="008000"/>
                </a:solidFill>
              </a:rPr>
              <a:t> au </a:t>
            </a:r>
            <a:r>
              <a:rPr lang="fr-FR" altLang="fr-FR" sz="1400">
                <a:solidFill>
                  <a:srgbClr val="008000"/>
                </a:solidFill>
                <a:hlinkClick r:id="rId8" action="ppaction://hlinkfile" tooltip="Brésil"/>
              </a:rPr>
              <a:t>Brésil</a:t>
            </a:r>
            <a:r>
              <a:rPr lang="fr-FR" altLang="fr-FR" sz="1400">
                <a:solidFill>
                  <a:srgbClr val="008000"/>
                </a:solidFill>
              </a:rPr>
              <a:t>, sur ordre d'un riche propriétaire de terre.</a:t>
            </a:r>
          </a:p>
          <a:p>
            <a:pPr eaLnBrk="1" hangingPunct="1">
              <a:buFont typeface="Arial" panose="020B0604020202020204" pitchFamily="34" charset="0"/>
              <a:buChar char="•"/>
            </a:pPr>
            <a:r>
              <a:rPr lang="fr-FR" altLang="fr-FR" sz="1400">
                <a:solidFill>
                  <a:srgbClr val="008000"/>
                </a:solidFill>
              </a:rPr>
              <a:t> En 1989, </a:t>
            </a:r>
            <a:r>
              <a:rPr lang="fr-FR" altLang="fr-FR" sz="1400" b="1">
                <a:solidFill>
                  <a:srgbClr val="008000"/>
                </a:solidFill>
              </a:rPr>
              <a:t>Raoni</a:t>
            </a:r>
            <a:r>
              <a:rPr lang="fr-FR" altLang="fr-FR" sz="1400">
                <a:solidFill>
                  <a:srgbClr val="008000"/>
                </a:solidFill>
              </a:rPr>
              <a:t>, amérindien Kayapo, effectue un tour médiatique mondial pour éveiller les consciences au problème du déboisement de la forêt amazonienne.</a:t>
            </a:r>
          </a:p>
          <a:p>
            <a:pPr eaLnBrk="1" hangingPunct="1">
              <a:buFont typeface="Arial" panose="020B0604020202020204" pitchFamily="34" charset="0"/>
              <a:buChar char="•"/>
            </a:pPr>
            <a:r>
              <a:rPr lang="fr-FR" altLang="fr-FR" sz="1400">
                <a:solidFill>
                  <a:srgbClr val="008000"/>
                </a:solidFill>
              </a:rPr>
              <a:t> En 1997, en Californie, </a:t>
            </a:r>
            <a:r>
              <a:rPr lang="fr-FR" altLang="fr-FR" sz="1400" b="1">
                <a:solidFill>
                  <a:srgbClr val="008000"/>
                </a:solidFill>
              </a:rPr>
              <a:t>Julia Hill </a:t>
            </a:r>
            <a:r>
              <a:rPr lang="fr-FR" altLang="fr-FR" sz="1400">
                <a:solidFill>
                  <a:srgbClr val="008000"/>
                </a:solidFill>
              </a:rPr>
              <a:t>s'installe dans un séquoia pour empêcher l'abattage d'une zone naturelle. Elle y reste jusqu'en 1999, après avoir obtenue gain de cause, soutenue par des organisations environnementales qui font connaître son action.</a:t>
            </a:r>
          </a:p>
          <a:p>
            <a:pPr eaLnBrk="1" hangingPunct="1">
              <a:buFont typeface="Arial" panose="020B0604020202020204" pitchFamily="34" charset="0"/>
              <a:buChar char="•"/>
            </a:pPr>
            <a:r>
              <a:rPr lang="fr-FR" altLang="fr-FR" sz="1400">
                <a:solidFill>
                  <a:srgbClr val="008000"/>
                </a:solidFill>
              </a:rPr>
              <a:t> </a:t>
            </a:r>
            <a:r>
              <a:rPr lang="fr-FR" altLang="fr-FR" sz="1400" i="1">
                <a:solidFill>
                  <a:srgbClr val="008000"/>
                </a:solidFill>
              </a:rPr>
              <a:t>Cette liste n’est pas exhaustive. Etc.</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45E861AB-7A13-453B-80E6-C0802ECB005D}" type="slidenum">
              <a:rPr lang="fr-FR" sz="1200">
                <a:solidFill>
                  <a:schemeClr val="tx1">
                    <a:tint val="75000"/>
                  </a:schemeClr>
                </a:solidFill>
                <a:latin typeface="+mn-lt"/>
              </a:rPr>
              <a:pPr algn="r" eaLnBrk="1" fontAlgn="auto" hangingPunct="1">
                <a:spcBef>
                  <a:spcPts val="0"/>
                </a:spcBef>
                <a:spcAft>
                  <a:spcPts val="0"/>
                </a:spcAft>
                <a:defRPr/>
              </a:pPr>
              <a:t>111</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Espace réservé du numéro de diapositive 1"/>
          <p:cNvSpPr>
            <a:spLocks noGrp="1"/>
          </p:cNvSpPr>
          <p:nvPr>
            <p:ph type="sldNum" sz="quarter" idx="12"/>
          </p:nvPr>
        </p:nvSpPr>
        <p:spPr/>
        <p:txBody>
          <a:bodyPr/>
          <a:lstStyle/>
          <a:p>
            <a:pPr>
              <a:defRPr/>
            </a:pPr>
            <a:fld id="{19ABB89A-A97B-4E63-AF89-37D51225D5BB}" type="slidenum">
              <a:rPr lang="fr-FR"/>
              <a:pPr>
                <a:defRPr/>
              </a:pPr>
              <a:t>111</a:t>
            </a:fld>
            <a:endParaRPr lang="fr-FR"/>
          </a:p>
        </p:txBody>
      </p:sp>
      <p:sp>
        <p:nvSpPr>
          <p:cNvPr id="112645" name="Text Box 6"/>
          <p:cNvSpPr txBox="1">
            <a:spLocks noChangeArrowheads="1"/>
          </p:cNvSpPr>
          <p:nvPr/>
        </p:nvSpPr>
        <p:spPr bwMode="auto">
          <a:xfrm>
            <a:off x="107950" y="620713"/>
            <a:ext cx="89281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fruitière jardinée &amp; nourricière »</a:t>
            </a:r>
            <a:endParaRPr lang="fr-FR" altLang="fr-FR" sz="1600" b="1">
              <a:solidFill>
                <a:srgbClr val="008000"/>
              </a:solidFill>
              <a:latin typeface="Arial" panose="020B0604020202020204" pitchFamily="34" charset="0"/>
            </a:endParaRPr>
          </a:p>
          <a:p>
            <a:pPr eaLnBrk="1" hangingPunct="1"/>
            <a:endParaRPr lang="fr-FR" altLang="fr-FR" sz="1600">
              <a:solidFill>
                <a:srgbClr val="008000"/>
              </a:solidFill>
              <a:latin typeface="Arial" panose="020B0604020202020204" pitchFamily="34" charset="0"/>
            </a:endParaRPr>
          </a:p>
          <a:p>
            <a:pPr eaLnBrk="1" hangingPunct="1"/>
            <a:r>
              <a:rPr lang="fr-FR" altLang="fr-FR" sz="1600">
                <a:solidFill>
                  <a:srgbClr val="008000"/>
                </a:solidFill>
                <a:latin typeface="Arial" panose="020B0604020202020204" pitchFamily="34" charset="0"/>
              </a:rPr>
              <a:t>Comment récolter les fruits (sur des arbres pouvant dépasser des tailles considérables) ?</a:t>
            </a:r>
          </a:p>
          <a:p>
            <a:pPr algn="just" eaLnBrk="1" hangingPunct="1">
              <a:buFont typeface="Arial" panose="020B0604020202020204" pitchFamily="34" charset="0"/>
              <a:buChar char="•"/>
            </a:pPr>
            <a:r>
              <a:rPr lang="fr-FR" altLang="fr-FR" sz="1400">
                <a:solidFill>
                  <a:srgbClr val="008000"/>
                </a:solidFill>
                <a:latin typeface="Arial" panose="020B0604020202020204" pitchFamily="34" charset="0"/>
              </a:rPr>
              <a:t>Il faudrait faire en sort que les populations locales puissent en vivre, non plus nécessairement en chasseur-cueilleur, mais en « jardinier », de cette forêt, qui favoriseraient certaines plantes ou arbres aux fruits ou légumes comestibles, mais sans détruire le reste de la biodiversité du lieu (dans une optique de développement durable). C’est une question d’éducation, de développement de la conscience écologique et de limitation de la pression démographique sur le milieu.</a:t>
            </a:r>
          </a:p>
          <a:p>
            <a:pPr algn="just" eaLnBrk="1" hangingPunct="1">
              <a:buFont typeface="Arial" panose="020B0604020202020204" pitchFamily="34" charset="0"/>
              <a:buChar char="•"/>
            </a:pPr>
            <a:r>
              <a:rPr lang="fr-FR" altLang="fr-FR" sz="1600">
                <a:solidFill>
                  <a:srgbClr val="008000"/>
                </a:solidFill>
                <a:latin typeface="Arial" panose="020B0604020202020204" pitchFamily="34" charset="0"/>
              </a:rPr>
              <a:t>Ces « jardiniers » jardineraient et cueilleraient avec l’aide d’échelles, de dispositifs d’accro-branches,  de ponts de corde, de longues perches ou de gaules munies de cisailles ou de lassos ou de pinces de préhensions pour le ramassage des objets à distance, actionnables par une poignée situées en bas de la perche … ou de dispositif de vibration qui font tomber les fruits dans des filets (</a:t>
            </a:r>
            <a:r>
              <a:rPr lang="fr-FR" altLang="fr-FR" sz="1600" i="1">
                <a:solidFill>
                  <a:srgbClr val="008000"/>
                </a:solidFill>
                <a:latin typeface="Arial" panose="020B0604020202020204" pitchFamily="34" charset="0"/>
              </a:rPr>
              <a:t>mais les insectes aussi d’ailleurs</a:t>
            </a:r>
            <a:r>
              <a:rPr lang="fr-FR" altLang="fr-FR" sz="1600">
                <a:solidFill>
                  <a:srgbClr val="008000"/>
                </a:solidFill>
                <a:latin typeface="Arial" panose="020B0604020202020204" pitchFamily="34" charset="0"/>
              </a:rPr>
              <a:t>)  ou le fruit tombe, lui-même.</a:t>
            </a:r>
          </a:p>
          <a:p>
            <a:pPr algn="just" eaLnBrk="1" hangingPunct="1">
              <a:buFont typeface="Arial" panose="020B0604020202020204" pitchFamily="34" charset="0"/>
              <a:buChar char="•"/>
            </a:pPr>
            <a:r>
              <a:rPr lang="fr-FR" altLang="fr-FR" sz="1600">
                <a:solidFill>
                  <a:srgbClr val="008000"/>
                </a:solidFill>
                <a:latin typeface="Arial" panose="020B0604020202020204" pitchFamily="34" charset="0"/>
              </a:rPr>
              <a:t>Contre les ravageurs, ils n’utiliseraient que la lutte biologique naturelle et les compagnonnages végétaux préexistants déjà dans cette forêt et en l’utilisant à son profit.</a:t>
            </a:r>
          </a:p>
        </p:txBody>
      </p:sp>
      <p:pic>
        <p:nvPicPr>
          <p:cNvPr id="112646" name="Image 5" descr="percheSecateu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5589588"/>
            <a:ext cx="762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Image 6" descr="accro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876925"/>
            <a:ext cx="10445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Image 7" descr="accrob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724400"/>
            <a:ext cx="7302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Image 8" descr="accrob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589588"/>
            <a:ext cx="9445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Image 9" descr="accrob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797425"/>
            <a:ext cx="94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Image 10" descr="accrob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5805488"/>
            <a:ext cx="10731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Image 11" descr="accrob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652963"/>
            <a:ext cx="11985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Image 12" descr="accrobranch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4724400"/>
            <a:ext cx="15398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Image 13" descr="juma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4508500"/>
            <a:ext cx="708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5" name="Image 14" descr="percheSecateur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24525" y="4487863"/>
            <a:ext cx="8636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Image 15" descr="2009_09_chaumont_mechain_arbre_echell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75463" y="4394200"/>
            <a:ext cx="21320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7" name="ZoneTexte 16"/>
          <p:cNvSpPr txBox="1">
            <a:spLocks noChangeArrowheads="1"/>
          </p:cNvSpPr>
          <p:nvPr/>
        </p:nvSpPr>
        <p:spPr bwMode="auto">
          <a:xfrm>
            <a:off x="7596188" y="6453188"/>
            <a:ext cx="604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chemeClr val="bg1"/>
                </a:solidFill>
              </a:rPr>
              <a:t>Echelles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2B3AA303-11CA-408B-A03A-51B7F94BD269}" type="slidenum">
              <a:rPr lang="fr-FR" sz="1200">
                <a:solidFill>
                  <a:schemeClr val="tx1">
                    <a:tint val="75000"/>
                  </a:schemeClr>
                </a:solidFill>
                <a:latin typeface="+mn-lt"/>
              </a:rPr>
              <a:pPr algn="r" eaLnBrk="1" fontAlgn="auto" hangingPunct="1">
                <a:spcBef>
                  <a:spcPts val="0"/>
                </a:spcBef>
                <a:spcAft>
                  <a:spcPts val="0"/>
                </a:spcAft>
                <a:defRPr/>
              </a:pPr>
              <a:t>112</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3668" name="Rectangle 3"/>
          <p:cNvSpPr>
            <a:spLocks noChangeArrowheads="1"/>
          </p:cNvSpPr>
          <p:nvPr/>
        </p:nvSpPr>
        <p:spPr bwMode="auto">
          <a:xfrm>
            <a:off x="107950" y="692150"/>
            <a:ext cx="90360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rPr>
              <a:t>A10. Annexe : Solution de la « forêt primaire jardinée </a:t>
            </a:r>
            <a:r>
              <a:rPr lang="fr-FR" altLang="fr-FR" b="1" u="sng">
                <a:solidFill>
                  <a:srgbClr val="008000"/>
                </a:solidFill>
                <a:latin typeface="Arial" panose="020B0604020202020204" pitchFamily="34" charset="0"/>
              </a:rPr>
              <a:t>nourricière</a:t>
            </a:r>
            <a:r>
              <a:rPr lang="fr-FR" altLang="fr-FR" b="1" u="sng">
                <a:solidFill>
                  <a:srgbClr val="008000"/>
                </a:solidFill>
              </a:rPr>
              <a:t> » (suite)</a:t>
            </a:r>
            <a:endParaRPr lang="fr-FR" altLang="fr-FR" sz="1600" b="1">
              <a:solidFill>
                <a:srgbClr val="008000"/>
              </a:solidFill>
            </a:endParaRPr>
          </a:p>
          <a:p>
            <a:pPr eaLnBrk="1" hangingPunct="1"/>
            <a:endParaRPr lang="fr-FR" altLang="fr-FR" sz="1600">
              <a:solidFill>
                <a:srgbClr val="008000"/>
              </a:solidFill>
            </a:endParaRPr>
          </a:p>
          <a:p>
            <a:pPr eaLnBrk="1" hangingPunct="1"/>
            <a:r>
              <a:rPr lang="fr-FR" altLang="fr-FR" sz="1600" u="sng">
                <a:solidFill>
                  <a:srgbClr val="008000"/>
                </a:solidFill>
              </a:rPr>
              <a:t>L’idée</a:t>
            </a:r>
            <a:r>
              <a:rPr lang="fr-FR" altLang="fr-FR" sz="1600">
                <a:solidFill>
                  <a:srgbClr val="008000"/>
                </a:solidFill>
              </a:rPr>
              <a:t> :  Dans cette forêt primaire, il faut empêcher la canopée de se refermer totalement, en taillant les arbres de haute tige, tous les 2 ans. Ou bien l’on pourrait ouvrir des </a:t>
            </a:r>
            <a:r>
              <a:rPr lang="fr-FR" altLang="fr-FR" sz="1600" i="1">
                <a:solidFill>
                  <a:srgbClr val="008000"/>
                </a:solidFill>
              </a:rPr>
              <a:t>micro-clairières</a:t>
            </a:r>
            <a:r>
              <a:rPr lang="fr-FR" altLang="fr-FR" sz="1600">
                <a:solidFill>
                  <a:srgbClr val="008000"/>
                </a:solidFill>
              </a:rPr>
              <a:t> pour y faire pénétrer le soleil (solutions dans le cadre de la </a:t>
            </a:r>
            <a:r>
              <a:rPr lang="fr-FR" altLang="fr-FR" sz="1600" i="1">
                <a:solidFill>
                  <a:srgbClr val="008000"/>
                </a:solidFill>
              </a:rPr>
              <a:t>forêt jardinée nourricière </a:t>
            </a:r>
            <a:r>
              <a:rPr lang="fr-FR" altLang="fr-FR" sz="1600">
                <a:solidFill>
                  <a:srgbClr val="008000"/>
                </a:solidFill>
              </a:rPr>
              <a:t>en </a:t>
            </a:r>
            <a:r>
              <a:rPr lang="fr-FR" altLang="fr-FR" sz="1600" i="1">
                <a:solidFill>
                  <a:srgbClr val="008000"/>
                </a:solidFill>
              </a:rPr>
              <a:t>permaculture</a:t>
            </a:r>
            <a:r>
              <a:rPr lang="fr-FR" altLang="fr-FR" sz="1600">
                <a:solidFill>
                  <a:srgbClr val="008000"/>
                </a:solidFill>
              </a:rPr>
              <a:t> _ voir la bibliographie sur les </a:t>
            </a:r>
            <a:r>
              <a:rPr lang="fr-FR" altLang="fr-FR" sz="1600" i="1">
                <a:solidFill>
                  <a:srgbClr val="008000"/>
                </a:solidFill>
              </a:rPr>
              <a:t>solutions de forêts nourricières jardinées </a:t>
            </a:r>
            <a:r>
              <a:rPr lang="fr-FR" altLang="fr-FR" sz="1600">
                <a:solidFill>
                  <a:srgbClr val="008000"/>
                </a:solidFill>
              </a:rPr>
              <a:t>en fin de ce document). Voir aussi doc FAO ci-dessous : </a:t>
            </a:r>
          </a:p>
          <a:p>
            <a:pPr eaLnBrk="1" hangingPunct="1"/>
            <a:r>
              <a:rPr lang="fr-FR" altLang="fr-FR" sz="1600" i="1">
                <a:solidFill>
                  <a:srgbClr val="008000"/>
                </a:solidFill>
              </a:rPr>
              <a:t>LES FORETS AU SERVICE DE LA NUTRITION ET DE LA SECURITE ALIMENTAIRE - FAO</a:t>
            </a:r>
            <a:r>
              <a:rPr lang="fr-FR" altLang="fr-FR" sz="1600">
                <a:solidFill>
                  <a:srgbClr val="008000"/>
                </a:solidFill>
              </a:rPr>
              <a:t>, </a:t>
            </a:r>
            <a:r>
              <a:rPr lang="fr-FR" altLang="fr-FR" sz="1600">
                <a:solidFill>
                  <a:srgbClr val="008000"/>
                </a:solidFill>
                <a:hlinkClick r:id="rId2"/>
              </a:rPr>
              <a:t>http://www.fao.org/forestry/27977-0989f40604f632c8938c1f7b47fbc7e5a.pdf</a:t>
            </a:r>
            <a:r>
              <a:rPr lang="fr-FR" altLang="fr-FR" sz="1600">
                <a:solidFill>
                  <a:srgbClr val="008000"/>
                </a:solidFill>
              </a:rPr>
              <a:t> </a:t>
            </a:r>
          </a:p>
          <a:p>
            <a:pPr eaLnBrk="1" hangingPunct="1"/>
            <a:r>
              <a:rPr lang="fr-FR" altLang="fr-FR" sz="1600" i="1">
                <a:solidFill>
                  <a:srgbClr val="008000"/>
                </a:solidFill>
              </a:rPr>
              <a:t>Les insectes comestibles issus de la forêt </a:t>
            </a:r>
            <a:r>
              <a:rPr lang="fr-FR" altLang="fr-FR" sz="1600">
                <a:solidFill>
                  <a:srgbClr val="008000"/>
                </a:solidFill>
              </a:rPr>
              <a:t>(texte et vidéo), </a:t>
            </a:r>
            <a:r>
              <a:rPr lang="fr-FR" altLang="fr-FR" sz="1600">
                <a:solidFill>
                  <a:srgbClr val="008000"/>
                </a:solidFill>
                <a:hlinkClick r:id="rId3"/>
              </a:rPr>
              <a:t>http://www.fao.org/forestry/edibleinsects/fr</a:t>
            </a:r>
            <a:r>
              <a:rPr lang="fr-FR" altLang="fr-FR" sz="1600">
                <a:solidFill>
                  <a:srgbClr val="008000"/>
                </a:solidFill>
              </a:rPr>
              <a:t> </a:t>
            </a:r>
          </a:p>
        </p:txBody>
      </p:sp>
      <p:graphicFrame>
        <p:nvGraphicFramePr>
          <p:cNvPr id="7" name="Tableau 6"/>
          <p:cNvGraphicFramePr>
            <a:graphicFrameLocks noGrp="1"/>
          </p:cNvGraphicFramePr>
          <p:nvPr/>
        </p:nvGraphicFramePr>
        <p:xfrm>
          <a:off x="323850" y="3141663"/>
          <a:ext cx="8640762" cy="3527425"/>
        </p:xfrm>
        <a:graphic>
          <a:graphicData uri="http://schemas.openxmlformats.org/drawingml/2006/table">
            <a:tbl>
              <a:tblPr firstRow="1" bandRow="1">
                <a:tableStyleId>{5C22544A-7EE6-4342-B048-85BDC9FD1C3A}</a:tableStyleId>
              </a:tblPr>
              <a:tblGrid>
                <a:gridCol w="2880254"/>
                <a:gridCol w="2880254"/>
                <a:gridCol w="2880254"/>
              </a:tblGrid>
              <a:tr h="1871735">
                <a:tc>
                  <a:txBody>
                    <a:bodyPr/>
                    <a:lstStyle/>
                    <a:p>
                      <a:pPr algn="ctr"/>
                      <a:r>
                        <a:rPr lang="fr-FR" sz="1000" b="0" dirty="0" smtClean="0">
                          <a:solidFill>
                            <a:srgbClr val="7030A0"/>
                          </a:solidFill>
                        </a:rPr>
                        <a:t>Solution pont</a:t>
                      </a:r>
                      <a:r>
                        <a:rPr lang="fr-FR" sz="1000" b="0" baseline="0" dirty="0" smtClean="0">
                          <a:solidFill>
                            <a:srgbClr val="7030A0"/>
                          </a:solidFill>
                        </a:rPr>
                        <a:t> de corde</a:t>
                      </a:r>
                      <a:endParaRPr lang="fr-FR" sz="1000" b="0" dirty="0">
                        <a:solidFill>
                          <a:srgbClr val="7030A0"/>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b="0" dirty="0" smtClean="0">
                          <a:solidFill>
                            <a:srgbClr val="7030A0"/>
                          </a:solidFill>
                        </a:rPr>
                        <a:t>Solution  </a:t>
                      </a:r>
                    </a:p>
                    <a:p>
                      <a:pPr algn="l"/>
                      <a:r>
                        <a:rPr lang="fr-FR" sz="1000" b="0" dirty="0" smtClean="0">
                          <a:solidFill>
                            <a:srgbClr val="7030A0"/>
                          </a:solidFill>
                        </a:rPr>
                        <a:t>longue</a:t>
                      </a:r>
                    </a:p>
                    <a:p>
                      <a:pPr algn="l"/>
                      <a:r>
                        <a:rPr lang="fr-FR" sz="1000" b="0" dirty="0" smtClean="0">
                          <a:solidFill>
                            <a:srgbClr val="7030A0"/>
                          </a:solidFill>
                        </a:rPr>
                        <a:t>échelle</a:t>
                      </a:r>
                      <a:r>
                        <a:rPr lang="fr-FR" sz="1000" b="0" baseline="0" dirty="0" smtClean="0">
                          <a:solidFill>
                            <a:srgbClr val="7030A0"/>
                          </a:solidFill>
                        </a:rPr>
                        <a:t>  en </a:t>
                      </a:r>
                    </a:p>
                    <a:p>
                      <a:pPr algn="l"/>
                      <a:r>
                        <a:rPr lang="fr-FR" sz="1000" b="0" baseline="0" dirty="0" smtClean="0">
                          <a:solidFill>
                            <a:srgbClr val="7030A0"/>
                          </a:solidFill>
                        </a:rPr>
                        <a:t>bambou</a:t>
                      </a:r>
                      <a:endParaRPr lang="fr-FR" sz="1000" b="0" dirty="0">
                        <a:solidFill>
                          <a:srgbClr val="7030A0"/>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000" b="0" dirty="0" smtClean="0">
                          <a:solidFill>
                            <a:srgbClr val="7030A0"/>
                          </a:solidFill>
                        </a:rPr>
                        <a:t>Solution  singe récolteur (mais peut-on faire réaliser</a:t>
                      </a:r>
                      <a:r>
                        <a:rPr lang="fr-FR" sz="1000" b="0" baseline="0" dirty="0" smtClean="0">
                          <a:solidFill>
                            <a:srgbClr val="7030A0"/>
                          </a:solidFill>
                        </a:rPr>
                        <a:t> </a:t>
                      </a:r>
                      <a:r>
                        <a:rPr lang="fr-FR" sz="1000" b="0" dirty="0" smtClean="0">
                          <a:solidFill>
                            <a:srgbClr val="7030A0"/>
                          </a:solidFill>
                        </a:rPr>
                        <a:t>cette opération par un maki  (lémurien)?)</a:t>
                      </a:r>
                      <a:endParaRPr lang="fr-FR" sz="1000" b="0" dirty="0">
                        <a:solidFill>
                          <a:srgbClr val="7030A0"/>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5690">
                <a:tc>
                  <a:txBody>
                    <a:bodyPr/>
                    <a:lstStyle/>
                    <a:p>
                      <a:pPr algn="l"/>
                      <a:r>
                        <a:rPr lang="fr-FR" sz="1000" b="0" dirty="0" smtClean="0">
                          <a:solidFill>
                            <a:srgbClr val="7030A0"/>
                          </a:solidFill>
                        </a:rPr>
                        <a:t>Solution griffe d’escalade (grimpette)</a:t>
                      </a:r>
                      <a:endParaRPr lang="fr-FR" sz="1000" b="0" dirty="0">
                        <a:solidFill>
                          <a:srgbClr val="7030A0"/>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b="0" dirty="0" smtClean="0">
                          <a:solidFill>
                            <a:srgbClr val="7030A0"/>
                          </a:solidFill>
                        </a:rPr>
                        <a:t>Solution  grimpette (suite)</a:t>
                      </a:r>
                      <a:endParaRPr lang="fr-FR" sz="1000" b="0" dirty="0">
                        <a:solidFill>
                          <a:srgbClr val="7030A0"/>
                        </a:solidFill>
                      </a:endParaRP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000" b="0" dirty="0" smtClean="0">
                          <a:solidFill>
                            <a:srgbClr val="7030A0"/>
                          </a:solidFill>
                        </a:rPr>
                        <a:t>Solution</a:t>
                      </a:r>
                      <a:r>
                        <a:rPr lang="fr-FR" sz="1000" b="0" baseline="0" dirty="0" smtClean="0">
                          <a:solidFill>
                            <a:srgbClr val="7030A0"/>
                          </a:solidFill>
                        </a:rPr>
                        <a:t> gaule (en bambou …), en poussant au niveau de l’attache du fruit</a:t>
                      </a:r>
                    </a:p>
                  </a:txBody>
                  <a:tcPr marL="91441" marR="91441"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3683" name="Image 5" descr="imagesCAH3HYJ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57563"/>
            <a:ext cx="1871662"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4" name="Image 6" descr="imagesCAEU1CM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141663"/>
            <a:ext cx="13684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5" name="Image 7" descr="imagesCADVHHE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3502025"/>
            <a:ext cx="100806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6" name="Image 8" descr="AgentsurGriff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5184775"/>
            <a:ext cx="93503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7" name="Image 9" descr="Grimpett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8313" y="5302250"/>
            <a:ext cx="1625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8" name="Image 11" descr="Grimpettes02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5302250"/>
            <a:ext cx="1603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9" name="Image 13" descr="grimpetteDure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48263" y="5086350"/>
            <a:ext cx="7921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0" name="Image 14" descr="SolutionGaule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5446713"/>
            <a:ext cx="171291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5A03CE7A-1634-411D-84C4-1920C9271D66}" type="slidenum">
              <a:rPr lang="fr-FR" sz="1200">
                <a:solidFill>
                  <a:schemeClr val="tx1">
                    <a:tint val="75000"/>
                  </a:schemeClr>
                </a:solidFill>
                <a:latin typeface="+mn-lt"/>
              </a:rPr>
              <a:pPr algn="r" eaLnBrk="1" fontAlgn="auto" hangingPunct="1">
                <a:spcBef>
                  <a:spcPts val="0"/>
                </a:spcBef>
                <a:spcAft>
                  <a:spcPts val="0"/>
                </a:spcAft>
                <a:defRPr/>
              </a:pPr>
              <a:t>113</a:t>
            </a:fld>
            <a:endParaRPr lang="fr-FR" sz="1200" dirty="0">
              <a:solidFill>
                <a:schemeClr val="tx1">
                  <a:tint val="75000"/>
                </a:schemeClr>
              </a:solidFill>
              <a:latin typeface="+mn-lt"/>
            </a:endParaRPr>
          </a:p>
        </p:txBody>
      </p:sp>
      <p:sp>
        <p:nvSpPr>
          <p:cNvPr id="4" name="Titre 1"/>
          <p:cNvSpPr txBox="1">
            <a:spLocks/>
          </p:cNvSpPr>
          <p:nvPr/>
        </p:nvSpPr>
        <p:spPr>
          <a:xfrm>
            <a:off x="2555875" y="115888"/>
            <a:ext cx="4176713"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4692" name="Rectangle 3"/>
          <p:cNvSpPr>
            <a:spLocks noChangeArrowheads="1"/>
          </p:cNvSpPr>
          <p:nvPr/>
        </p:nvSpPr>
        <p:spPr bwMode="auto">
          <a:xfrm>
            <a:off x="107950" y="549275"/>
            <a:ext cx="90360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rPr>
              <a:t>A10. Annexe : Solution de la « forêt primaire jardinée et nourricière » (suite)</a:t>
            </a:r>
            <a:endParaRPr lang="fr-FR" altLang="fr-FR" sz="1600" b="1">
              <a:solidFill>
                <a:srgbClr val="008000"/>
              </a:solidFill>
            </a:endParaRPr>
          </a:p>
          <a:p>
            <a:pPr eaLnBrk="1" hangingPunct="1"/>
            <a:endParaRPr lang="fr-FR" altLang="fr-FR" sz="1600">
              <a:solidFill>
                <a:srgbClr val="008000"/>
              </a:solidFill>
            </a:endParaRPr>
          </a:p>
          <a:p>
            <a:pPr eaLnBrk="1" hangingPunct="1"/>
            <a:r>
              <a:rPr lang="fr-FR" altLang="fr-FR" sz="1600" u="sng">
                <a:solidFill>
                  <a:srgbClr val="008000"/>
                </a:solidFill>
              </a:rPr>
              <a:t>L’idée</a:t>
            </a:r>
            <a:r>
              <a:rPr lang="fr-FR" altLang="fr-FR" sz="1600">
                <a:solidFill>
                  <a:srgbClr val="008000"/>
                </a:solidFill>
              </a:rPr>
              <a:t> : </a:t>
            </a:r>
            <a:r>
              <a:rPr lang="fr-FR" altLang="fr-FR" sz="1600" b="1">
                <a:solidFill>
                  <a:srgbClr val="008000"/>
                </a:solidFill>
              </a:rPr>
              <a:t>échafaudages en bambous </a:t>
            </a:r>
            <a:r>
              <a:rPr lang="fr-FR" altLang="fr-FR" sz="1600">
                <a:solidFill>
                  <a:srgbClr val="008000"/>
                </a:solidFill>
              </a:rPr>
              <a:t>pour aller recueillir les fruits en hauteur (Voir manuels pour la constructions et la sécurité des échafaudages en bambous, ci-dessous (°)). </a:t>
            </a:r>
          </a:p>
          <a:p>
            <a:pPr eaLnBrk="1" hangingPunct="1"/>
            <a:r>
              <a:rPr lang="fr-FR" altLang="fr-FR" sz="1200">
                <a:solidFill>
                  <a:srgbClr val="008000"/>
                </a:solidFill>
              </a:rPr>
              <a:t>Note : Les tiges de bambou peuvent aussi servir de tuteurs aux jeunes arbres et pour la construction de maisons.</a:t>
            </a:r>
          </a:p>
        </p:txBody>
      </p:sp>
      <p:pic>
        <p:nvPicPr>
          <p:cNvPr id="114693" name="Image 4" descr="bamboo scaffoldin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20863"/>
            <a:ext cx="25574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Image 5" descr="bamboo scaffolding2_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644900"/>
            <a:ext cx="18669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Image 7" descr="bamboo scaffolding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84467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Image 9" descr="bamboo scaffolding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9161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Image 10" descr="bamboo scaffolding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773238"/>
            <a:ext cx="14636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Image 12" descr="bambou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Image 13" descr="bambou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96150" y="439102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0" name="Rectangle 15"/>
          <p:cNvSpPr>
            <a:spLocks noChangeArrowheads="1"/>
          </p:cNvSpPr>
          <p:nvPr/>
        </p:nvSpPr>
        <p:spPr bwMode="auto">
          <a:xfrm>
            <a:off x="2195513" y="3429000"/>
            <a:ext cx="51133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400">
                <a:solidFill>
                  <a:srgbClr val="008000"/>
                </a:solidFill>
              </a:rPr>
              <a:t>Le choix des tiges de bambous est important. Parmi les espèces les plus grandes et les plus intéressantes espèces de bambous de Madagascar sont le </a:t>
            </a:r>
            <a:r>
              <a:rPr lang="fr-FR" altLang="fr-FR" sz="1400" b="1">
                <a:solidFill>
                  <a:srgbClr val="008000"/>
                </a:solidFill>
              </a:rPr>
              <a:t>Volobe mavo </a:t>
            </a:r>
            <a:r>
              <a:rPr lang="fr-FR" altLang="fr-FR" sz="1400">
                <a:solidFill>
                  <a:srgbClr val="008000"/>
                </a:solidFill>
              </a:rPr>
              <a:t>(</a:t>
            </a:r>
            <a:r>
              <a:rPr lang="fr-FR" altLang="fr-FR" sz="1400" i="1">
                <a:solidFill>
                  <a:srgbClr val="008000"/>
                </a:solidFill>
              </a:rPr>
              <a:t>Dendrocalamus giganteus</a:t>
            </a:r>
            <a:r>
              <a:rPr lang="fr-FR" altLang="fr-FR" sz="1400">
                <a:solidFill>
                  <a:srgbClr val="008000"/>
                </a:solidFill>
              </a:rPr>
              <a:t>), déjà cultivé extensivement par des villageoises sur le cote Est, et le </a:t>
            </a:r>
            <a:r>
              <a:rPr lang="fr-FR" altLang="fr-FR" sz="1400" b="1">
                <a:solidFill>
                  <a:srgbClr val="008000"/>
                </a:solidFill>
              </a:rPr>
              <a:t>Vologasy</a:t>
            </a:r>
            <a:r>
              <a:rPr lang="fr-FR" altLang="fr-FR" sz="1400">
                <a:solidFill>
                  <a:srgbClr val="008000"/>
                </a:solidFill>
              </a:rPr>
              <a:t> (</a:t>
            </a:r>
            <a:r>
              <a:rPr lang="fr-FR" altLang="fr-FR" sz="1400" i="1">
                <a:solidFill>
                  <a:srgbClr val="008000"/>
                </a:solidFill>
              </a:rPr>
              <a:t>Valiha diffusa</a:t>
            </a:r>
            <a:r>
              <a:rPr lang="fr-FR" altLang="fr-FR" sz="1400">
                <a:solidFill>
                  <a:srgbClr val="008000"/>
                </a:solidFill>
              </a:rPr>
              <a:t>), natif à Madagascar dont les tiges sont employées dans la fabrication d'instruments de musique traditionnels (les </a:t>
            </a:r>
            <a:r>
              <a:rPr lang="fr-FR" altLang="fr-FR" sz="1400" i="1">
                <a:solidFill>
                  <a:srgbClr val="008000"/>
                </a:solidFill>
              </a:rPr>
              <a:t>valiha), </a:t>
            </a:r>
            <a:r>
              <a:rPr lang="fr-FR" altLang="fr-FR" sz="1400">
                <a:solidFill>
                  <a:srgbClr val="008000"/>
                </a:solidFill>
              </a:rPr>
              <a:t>de tuyaux et de réservoirs d’eau</a:t>
            </a:r>
            <a:r>
              <a:rPr lang="fr-FR" altLang="fr-FR" sz="1400" i="1">
                <a:solidFill>
                  <a:srgbClr val="008000"/>
                </a:solidFill>
              </a:rPr>
              <a:t>.</a:t>
            </a:r>
            <a:endParaRPr lang="fr-FR" altLang="fr-FR" sz="1400">
              <a:solidFill>
                <a:srgbClr val="008000"/>
              </a:solidFill>
            </a:endParaRPr>
          </a:p>
        </p:txBody>
      </p:sp>
      <p:sp>
        <p:nvSpPr>
          <p:cNvPr id="114701" name="ZoneTexte 13"/>
          <p:cNvSpPr txBox="1">
            <a:spLocks noChangeArrowheads="1"/>
          </p:cNvSpPr>
          <p:nvPr/>
        </p:nvSpPr>
        <p:spPr bwMode="auto">
          <a:xfrm>
            <a:off x="107950" y="5103813"/>
            <a:ext cx="45354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 1) </a:t>
            </a:r>
            <a:r>
              <a:rPr lang="fr-FR" altLang="fr-FR" sz="1200" i="1">
                <a:solidFill>
                  <a:srgbClr val="008000"/>
                </a:solidFill>
              </a:rPr>
              <a:t>Evolution of bamboo scaffolding for building construction in Hong Kongfrom the 1960s to the present day</a:t>
            </a:r>
            <a:r>
              <a:rPr lang="fr-FR" altLang="fr-FR" sz="1200">
                <a:solidFill>
                  <a:srgbClr val="008000"/>
                </a:solidFill>
              </a:rPr>
              <a:t>, Frankie Lee Hong Lam, The University of Hong-Kong, 2012.</a:t>
            </a:r>
          </a:p>
          <a:p>
            <a:pPr eaLnBrk="1" hangingPunct="1"/>
            <a:r>
              <a:rPr lang="fr-FR" altLang="fr-FR" sz="1200">
                <a:solidFill>
                  <a:srgbClr val="008000"/>
                </a:solidFill>
                <a:hlinkClick r:id="rId9"/>
              </a:rPr>
              <a:t>http://hub.hku.hk/handle/10722/177218</a:t>
            </a:r>
            <a:r>
              <a:rPr lang="fr-FR" altLang="fr-FR" sz="1200">
                <a:solidFill>
                  <a:srgbClr val="008000"/>
                </a:solidFill>
              </a:rPr>
              <a:t>  &amp; </a:t>
            </a:r>
            <a:r>
              <a:rPr lang="fr-FR" altLang="fr-FR" sz="1200">
                <a:solidFill>
                  <a:srgbClr val="008000"/>
                </a:solidFill>
                <a:hlinkClick r:id="rId10"/>
              </a:rPr>
              <a:t>http://hub.hku.hk/bitstream/10722/177218/1/FullText.pdf?accept=1</a:t>
            </a:r>
            <a:r>
              <a:rPr lang="fr-FR" altLang="fr-FR" sz="1200">
                <a:solidFill>
                  <a:srgbClr val="008000"/>
                </a:solidFill>
              </a:rPr>
              <a:t> </a:t>
            </a:r>
          </a:p>
          <a:p>
            <a:pPr eaLnBrk="1" hangingPunct="1"/>
            <a:r>
              <a:rPr lang="fr-FR" altLang="fr-FR" sz="1200">
                <a:solidFill>
                  <a:srgbClr val="008000"/>
                </a:solidFill>
              </a:rPr>
              <a:t>2) </a:t>
            </a:r>
            <a:r>
              <a:rPr lang="fr-FR" altLang="fr-FR" sz="1200" i="1">
                <a:solidFill>
                  <a:srgbClr val="008000"/>
                </a:solidFill>
              </a:rPr>
              <a:t>An Sustainable Scaffolding Alternative - Bamboo Scaffolding</a:t>
            </a:r>
            <a:r>
              <a:rPr lang="fr-FR" altLang="fr-FR" sz="1200">
                <a:solidFill>
                  <a:srgbClr val="008000"/>
                </a:solidFill>
              </a:rPr>
              <a:t>, Aiyin Jiang, Ph.D., CPC, University of Cincinnati, Ohio, </a:t>
            </a:r>
            <a:r>
              <a:rPr lang="fr-FR" altLang="fr-FR" sz="1200">
                <a:solidFill>
                  <a:srgbClr val="008000"/>
                </a:solidFill>
                <a:hlinkClick r:id="rId11"/>
              </a:rPr>
              <a:t>http://ascpro0.ascweb.org/archives/cd/2008/paper/CPGT190002008.pdf</a:t>
            </a:r>
            <a:r>
              <a:rPr lang="fr-FR" altLang="fr-FR" sz="1200">
                <a:solidFill>
                  <a:srgbClr val="008000"/>
                </a:solidFill>
              </a:rPr>
              <a:t> (une alternative durable- échafaudages en bambou).</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F06DFE4B-111D-4C8A-A114-E7E64C979DB4}" type="slidenum">
              <a:rPr lang="fr-FR" sz="1200">
                <a:solidFill>
                  <a:schemeClr val="tx1">
                    <a:tint val="75000"/>
                  </a:schemeClr>
                </a:solidFill>
                <a:latin typeface="+mn-lt"/>
              </a:rPr>
              <a:pPr algn="r" eaLnBrk="1" fontAlgn="auto" hangingPunct="1">
                <a:spcBef>
                  <a:spcPts val="0"/>
                </a:spcBef>
                <a:spcAft>
                  <a:spcPts val="0"/>
                </a:spcAft>
                <a:defRPr/>
              </a:pPr>
              <a:t>114</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5716" name="Text Box 6"/>
          <p:cNvSpPr txBox="1">
            <a:spLocks noChangeArrowheads="1"/>
          </p:cNvSpPr>
          <p:nvPr/>
        </p:nvSpPr>
        <p:spPr bwMode="auto">
          <a:xfrm>
            <a:off x="250825" y="692150"/>
            <a:ext cx="84963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15717" name="Rectangle 4"/>
          <p:cNvSpPr>
            <a:spLocks noChangeArrowheads="1"/>
          </p:cNvSpPr>
          <p:nvPr/>
        </p:nvSpPr>
        <p:spPr bwMode="auto">
          <a:xfrm>
            <a:off x="179388" y="134143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La forêt fruitière</a:t>
            </a:r>
          </a:p>
          <a:p>
            <a:pPr algn="just" eaLnBrk="1" hangingPunct="1"/>
            <a:endParaRPr lang="fr-FR" altLang="fr-FR" b="1">
              <a:solidFill>
                <a:srgbClr val="008000"/>
              </a:solidFill>
            </a:endParaRPr>
          </a:p>
        </p:txBody>
      </p:sp>
      <p:pic>
        <p:nvPicPr>
          <p:cNvPr id="11571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1484313"/>
            <a:ext cx="31956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ZoneTexte 6"/>
          <p:cNvSpPr txBox="1">
            <a:spLocks noChangeArrowheads="1"/>
          </p:cNvSpPr>
          <p:nvPr/>
        </p:nvSpPr>
        <p:spPr bwMode="auto">
          <a:xfrm>
            <a:off x="5048250" y="6237288"/>
            <a:ext cx="409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Une demi-journée de récolte sauvage en Provence.</a:t>
            </a:r>
          </a:p>
          <a:p>
            <a:pPr algn="ctr" eaLnBrk="1" hangingPunct="1"/>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pic>
        <p:nvPicPr>
          <p:cNvPr id="115720"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16668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ZoneTexte 8"/>
          <p:cNvSpPr txBox="1">
            <a:spLocks noChangeArrowheads="1"/>
          </p:cNvSpPr>
          <p:nvPr/>
        </p:nvSpPr>
        <p:spPr bwMode="auto">
          <a:xfrm>
            <a:off x="193675" y="4259263"/>
            <a:ext cx="1925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Greffe de châtaignier sur chêne vert.</a:t>
            </a:r>
          </a:p>
          <a:p>
            <a:pPr algn="ctr" eaLnBrk="1" hangingPunct="1"/>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sp>
        <p:nvSpPr>
          <p:cNvPr id="115722" name="ZoneTexte 9"/>
          <p:cNvSpPr txBox="1">
            <a:spLocks noChangeArrowheads="1"/>
          </p:cNvSpPr>
          <p:nvPr/>
        </p:nvSpPr>
        <p:spPr bwMode="auto">
          <a:xfrm>
            <a:off x="2124075" y="1412875"/>
            <a:ext cx="32400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a:solidFill>
                  <a:srgbClr val="008000"/>
                </a:solidFill>
              </a:rPr>
              <a:t>En réalisant les bonnes greffes sur les bons arbres de la forêt primaire, on peut rendre cette dernière très productive en fruits, noix etc.. </a:t>
            </a:r>
          </a:p>
          <a:p>
            <a:pPr algn="ctr" eaLnBrk="1" hangingPunct="1"/>
            <a:r>
              <a:rPr lang="fr-FR" altLang="fr-FR">
                <a:solidFill>
                  <a:srgbClr val="008000"/>
                </a:solidFill>
              </a:rPr>
              <a:t>Sa canopée serait régulièrement taillée (tous les 2 ans), afin qu’elle ne se ferme pas, pour augmenter sa productivité.</a:t>
            </a:r>
          </a:p>
          <a:p>
            <a:pPr algn="ctr" eaLnBrk="1" hangingPunct="1"/>
            <a:endParaRPr lang="fr-FR" altLang="fr-FR">
              <a:solidFill>
                <a:srgbClr val="008000"/>
              </a:solidFill>
            </a:endParaRPr>
          </a:p>
          <a:p>
            <a:pPr algn="ctr" eaLnBrk="1" hangingPunct="1"/>
            <a:r>
              <a:rPr lang="fr-FR" altLang="fr-FR">
                <a:solidFill>
                  <a:srgbClr val="008000"/>
                </a:solidFill>
              </a:rPr>
              <a:t>Le but est que cette production, vue sur l’angle énergétique, calculée en calorie, se rapproche de l’énergie contenues dans la production céréalière d’un champ en agriculture conventionnelle, à surface cultivée égale.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F7E02D04-A650-4955-8C61-21B27C5997BB}" type="slidenum">
              <a:rPr lang="fr-FR" sz="1200">
                <a:solidFill>
                  <a:schemeClr val="tx1">
                    <a:tint val="75000"/>
                  </a:schemeClr>
                </a:solidFill>
                <a:latin typeface="+mn-lt"/>
              </a:rPr>
              <a:pPr algn="r" eaLnBrk="1" fontAlgn="auto" hangingPunct="1">
                <a:spcBef>
                  <a:spcPts val="0"/>
                </a:spcBef>
                <a:spcAft>
                  <a:spcPts val="0"/>
                </a:spcAft>
                <a:defRPr/>
              </a:pPr>
              <a:t>115</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6740" name="Text Box 6"/>
          <p:cNvSpPr txBox="1">
            <a:spLocks noChangeArrowheads="1"/>
          </p:cNvSpPr>
          <p:nvPr/>
        </p:nvSpPr>
        <p:spPr bwMode="auto">
          <a:xfrm>
            <a:off x="179388" y="620713"/>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p:txBody>
      </p:sp>
      <p:sp>
        <p:nvSpPr>
          <p:cNvPr id="116741" name="Rectangle 4"/>
          <p:cNvSpPr>
            <a:spLocks noChangeArrowheads="1"/>
          </p:cNvSpPr>
          <p:nvPr/>
        </p:nvSpPr>
        <p:spPr bwMode="auto">
          <a:xfrm rot="-5400000">
            <a:off x="-1782762" y="3517900"/>
            <a:ext cx="443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Techniques de greffes des arbres fruitiers</a:t>
            </a:r>
          </a:p>
        </p:txBody>
      </p:sp>
      <p:pic>
        <p:nvPicPr>
          <p:cNvPr id="116742" name="Image 7" descr="Arboriculture_Greffes_t.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92188"/>
            <a:ext cx="69723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F012E401-07CB-46B4-96BF-E08E89B45038}" type="slidenum">
              <a:rPr lang="fr-FR" sz="1200">
                <a:solidFill>
                  <a:schemeClr val="tx1">
                    <a:tint val="75000"/>
                  </a:schemeClr>
                </a:solidFill>
                <a:latin typeface="+mn-lt"/>
              </a:rPr>
              <a:pPr algn="r" eaLnBrk="1" fontAlgn="auto" hangingPunct="1">
                <a:spcBef>
                  <a:spcPts val="0"/>
                </a:spcBef>
                <a:spcAft>
                  <a:spcPts val="0"/>
                </a:spcAft>
                <a:defRPr/>
              </a:pPr>
              <a:t>116</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7764" name="Text Box 6"/>
          <p:cNvSpPr txBox="1">
            <a:spLocks noChangeArrowheads="1"/>
          </p:cNvSpPr>
          <p:nvPr/>
        </p:nvSpPr>
        <p:spPr bwMode="auto">
          <a:xfrm>
            <a:off x="179388" y="620713"/>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p:txBody>
      </p:sp>
      <p:pic>
        <p:nvPicPr>
          <p:cNvPr id="117765" name="Image 8" descr="Forêt fruitiere de bannes_r_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39814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ZoneTexte 9"/>
          <p:cNvSpPr txBox="1">
            <a:spLocks noChangeArrowheads="1"/>
          </p:cNvSpPr>
          <p:nvPr/>
        </p:nvSpPr>
        <p:spPr bwMode="auto">
          <a:xfrm>
            <a:off x="4211638" y="4581525"/>
            <a:ext cx="45370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200">
                <a:solidFill>
                  <a:srgbClr val="008000"/>
                </a:solidFill>
              </a:rPr>
              <a:t>← La forêt fruitière de Banne est une forêt pédagogique, située au milieu de la garrigue Sud-Ardéchoise, exposant les possibilités de transformer les essences sauvages de la garrigue en plante produisant, sans aucun arrosage et dans les conditions hostiles d'une garrigue, des denrées comestibles, par des greffes de l'Abricotier sur prunellier, de cerisier sur Sainte Lucie, de pistachier sur térébinthe... Source : </a:t>
            </a:r>
            <a:r>
              <a:rPr lang="fr-FR" altLang="fr-FR" sz="1200">
                <a:solidFill>
                  <a:srgbClr val="008000"/>
                </a:solidFill>
                <a:hlinkClick r:id="rId3"/>
              </a:rPr>
              <a:t>http://www.greffer.net/discussion/viewtopic.php?t=1124</a:t>
            </a:r>
            <a:r>
              <a:rPr lang="fr-FR" altLang="fr-FR" sz="1200">
                <a:solidFill>
                  <a:srgbClr val="008000"/>
                </a:solidFill>
              </a:rPr>
              <a:t> </a:t>
            </a:r>
          </a:p>
          <a:p>
            <a:pPr algn="just" eaLnBrk="1" hangingPunct="1"/>
            <a:endParaRPr lang="fr-FR" altLang="fr-FR" sz="1200">
              <a:solidFill>
                <a:srgbClr val="008000"/>
              </a:solidFill>
            </a:endParaRPr>
          </a:p>
          <a:p>
            <a:pPr algn="just" eaLnBrk="1" hangingPunct="1"/>
            <a:r>
              <a:rPr lang="fr-FR" altLang="fr-FR" sz="1200">
                <a:solidFill>
                  <a:srgbClr val="008000"/>
                </a:solidFill>
              </a:rPr>
              <a:t>Position GPS du sentier d'acces : </a:t>
            </a:r>
          </a:p>
          <a:p>
            <a:pPr algn="just" eaLnBrk="1" hangingPunct="1"/>
            <a:r>
              <a:rPr lang="fr-FR" altLang="fr-FR" sz="1200">
                <a:solidFill>
                  <a:srgbClr val="008000"/>
                </a:solidFill>
              </a:rPr>
              <a:t>44° 22.740N </a:t>
            </a:r>
          </a:p>
          <a:p>
            <a:pPr algn="just" eaLnBrk="1" hangingPunct="1"/>
            <a:r>
              <a:rPr lang="fr-FR" altLang="fr-FR" sz="1200">
                <a:solidFill>
                  <a:srgbClr val="008000"/>
                </a:solidFill>
              </a:rPr>
              <a:t>004° 08.263E.</a:t>
            </a:r>
          </a:p>
        </p:txBody>
      </p:sp>
      <p:pic>
        <p:nvPicPr>
          <p:cNvPr id="117767" name="Image 10" descr="pistaches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196975"/>
            <a:ext cx="1666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ZoneTexte 11"/>
          <p:cNvSpPr txBox="1">
            <a:spLocks noChangeArrowheads="1"/>
          </p:cNvSpPr>
          <p:nvPr/>
        </p:nvSpPr>
        <p:spPr bwMode="auto">
          <a:xfrm>
            <a:off x="6804025" y="3141663"/>
            <a:ext cx="208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Récolte de pistache sur pistachiers vrais, greffés sur térébinthe</a:t>
            </a:r>
          </a:p>
          <a:p>
            <a:pPr algn="ctr" eaLnBrk="1" hangingPunct="1"/>
            <a:r>
              <a:rPr lang="fr-FR" altLang="fr-FR" sz="1200">
                <a:solidFill>
                  <a:srgbClr val="008000"/>
                </a:solidFill>
              </a:rPr>
              <a:t>(forêt de Banne).</a:t>
            </a:r>
          </a:p>
        </p:txBody>
      </p:sp>
      <p:pic>
        <p:nvPicPr>
          <p:cNvPr id="117769" name="Image 12" descr="foret de bannes2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6975"/>
            <a:ext cx="2000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EECB5D82-F6ED-4CCD-AFAF-19FCAAACCC25}" type="slidenum">
              <a:rPr lang="fr-FR" sz="1200">
                <a:solidFill>
                  <a:schemeClr val="tx1">
                    <a:tint val="75000"/>
                  </a:schemeClr>
                </a:solidFill>
                <a:latin typeface="+mn-lt"/>
              </a:rPr>
              <a:pPr algn="r" eaLnBrk="1" fontAlgn="auto" hangingPunct="1">
                <a:spcBef>
                  <a:spcPts val="0"/>
                </a:spcBef>
                <a:spcAft>
                  <a:spcPts val="0"/>
                </a:spcAft>
                <a:defRPr/>
              </a:pPr>
              <a:t>117</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8788" name="Text Box 6"/>
          <p:cNvSpPr txBox="1">
            <a:spLocks noChangeArrowheads="1"/>
          </p:cNvSpPr>
          <p:nvPr/>
        </p:nvSpPr>
        <p:spPr bwMode="auto">
          <a:xfrm>
            <a:off x="179388" y="620713"/>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p:txBody>
      </p:sp>
      <p:sp>
        <p:nvSpPr>
          <p:cNvPr id="118789" name="Rectangle 13"/>
          <p:cNvSpPr>
            <a:spLocks noChangeArrowheads="1"/>
          </p:cNvSpPr>
          <p:nvPr/>
        </p:nvSpPr>
        <p:spPr bwMode="auto">
          <a:xfrm>
            <a:off x="323850" y="1125538"/>
            <a:ext cx="84248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600" b="1">
                <a:solidFill>
                  <a:srgbClr val="008000"/>
                </a:solidFill>
              </a:rPr>
              <a:t>Recettes forestières</a:t>
            </a:r>
          </a:p>
          <a:p>
            <a:pPr eaLnBrk="1" hangingPunct="1"/>
            <a:endParaRPr lang="fr-FR" altLang="fr-FR" sz="1600">
              <a:solidFill>
                <a:srgbClr val="008000"/>
              </a:solidFill>
            </a:endParaRPr>
          </a:p>
          <a:p>
            <a:pPr eaLnBrk="1" hangingPunct="1"/>
            <a:r>
              <a:rPr lang="fr-FR" altLang="fr-FR" sz="1600">
                <a:solidFill>
                  <a:srgbClr val="008000"/>
                </a:solidFill>
              </a:rPr>
              <a:t>L’ouvrage de </a:t>
            </a:r>
            <a:r>
              <a:rPr lang="fr-FR" altLang="fr-FR" sz="1600" b="1">
                <a:solidFill>
                  <a:srgbClr val="008000"/>
                </a:solidFill>
              </a:rPr>
              <a:t>Linda Louis</a:t>
            </a:r>
            <a:r>
              <a:rPr lang="fr-FR" altLang="fr-FR" sz="1600">
                <a:solidFill>
                  <a:srgbClr val="008000"/>
                </a:solidFill>
              </a:rPr>
              <a:t>, </a:t>
            </a:r>
            <a:r>
              <a:rPr lang="fr-FR" altLang="fr-FR" sz="1600" b="1" i="1">
                <a:solidFill>
                  <a:srgbClr val="008000"/>
                </a:solidFill>
              </a:rPr>
              <a:t>l’Appel gourmand de la forêt </a:t>
            </a:r>
            <a:r>
              <a:rPr lang="fr-FR" altLang="fr-FR" sz="1600">
                <a:solidFill>
                  <a:srgbClr val="008000"/>
                </a:solidFill>
              </a:rPr>
              <a:t>donne un excellent exemple des nombreux usages alimentaires des produits forestiers :</a:t>
            </a:r>
          </a:p>
          <a:p>
            <a:pPr eaLnBrk="1" hangingPunct="1"/>
            <a:endParaRPr lang="fr-FR" altLang="fr-FR" sz="1600">
              <a:solidFill>
                <a:srgbClr val="008000"/>
              </a:solidFill>
            </a:endParaRPr>
          </a:p>
          <a:p>
            <a:pPr eaLnBrk="1" hangingPunct="1"/>
            <a:r>
              <a:rPr lang="fr-FR" altLang="fr-FR" sz="1600">
                <a:solidFill>
                  <a:srgbClr val="008000"/>
                </a:solidFill>
              </a:rPr>
              <a:t>- Tapenade de trompette-de-la-mort,</a:t>
            </a:r>
          </a:p>
          <a:p>
            <a:pPr eaLnBrk="1" hangingPunct="1"/>
            <a:r>
              <a:rPr lang="fr-FR" altLang="fr-FR" sz="1600">
                <a:solidFill>
                  <a:srgbClr val="008000"/>
                </a:solidFill>
              </a:rPr>
              <a:t>- Quiche aux orties,</a:t>
            </a:r>
          </a:p>
          <a:p>
            <a:pPr eaLnBrk="1" hangingPunct="1"/>
            <a:r>
              <a:rPr lang="fr-FR" altLang="fr-FR" sz="1600">
                <a:solidFill>
                  <a:srgbClr val="008000"/>
                </a:solidFill>
              </a:rPr>
              <a:t>- Beignets de fleurs de sureau,</a:t>
            </a:r>
          </a:p>
          <a:p>
            <a:pPr eaLnBrk="1" hangingPunct="1"/>
            <a:r>
              <a:rPr lang="fr-FR" altLang="fr-FR" sz="1600">
                <a:solidFill>
                  <a:srgbClr val="008000"/>
                </a:solidFill>
              </a:rPr>
              <a:t>- Gelée d’épicéa,</a:t>
            </a:r>
          </a:p>
          <a:p>
            <a:pPr eaLnBrk="1" hangingPunct="1"/>
            <a:r>
              <a:rPr lang="fr-FR" altLang="fr-FR" sz="1600">
                <a:solidFill>
                  <a:srgbClr val="008000"/>
                </a:solidFill>
              </a:rPr>
              <a:t>- Eau de bouleau,</a:t>
            </a:r>
          </a:p>
          <a:p>
            <a:pPr eaLnBrk="1" hangingPunct="1"/>
            <a:r>
              <a:rPr lang="fr-FR" altLang="fr-FR" sz="1600">
                <a:solidFill>
                  <a:srgbClr val="008000"/>
                </a:solidFill>
              </a:rPr>
              <a:t>- Crème glacée à la mûre,</a:t>
            </a:r>
          </a:p>
          <a:p>
            <a:pPr eaLnBrk="1" hangingPunct="1"/>
            <a:r>
              <a:rPr lang="fr-FR" altLang="fr-FR" sz="1600">
                <a:solidFill>
                  <a:srgbClr val="008000"/>
                </a:solidFill>
              </a:rPr>
              <a:t>- Liqueur de noisette,</a:t>
            </a:r>
          </a:p>
          <a:p>
            <a:pPr eaLnBrk="1" hangingPunct="1"/>
            <a:r>
              <a:rPr lang="fr-FR" altLang="fr-FR" sz="1600">
                <a:solidFill>
                  <a:srgbClr val="008000"/>
                </a:solidFill>
              </a:rPr>
              <a:t>- Pain d’ail des ours et son pesto,</a:t>
            </a:r>
          </a:p>
          <a:p>
            <a:pPr eaLnBrk="1" hangingPunct="1"/>
            <a:r>
              <a:rPr lang="fr-FR" altLang="fr-FR" sz="1600">
                <a:solidFill>
                  <a:srgbClr val="008000"/>
                </a:solidFill>
              </a:rPr>
              <a:t>- Pâte de pomme sauvage,</a:t>
            </a:r>
          </a:p>
          <a:p>
            <a:pPr eaLnBrk="1" hangingPunct="1"/>
            <a:r>
              <a:rPr lang="fr-FR" altLang="fr-FR" sz="1600">
                <a:solidFill>
                  <a:srgbClr val="008000"/>
                </a:solidFill>
              </a:rPr>
              <a:t>- Velouté d’asperges des bois,</a:t>
            </a:r>
          </a:p>
          <a:p>
            <a:pPr eaLnBrk="1" hangingPunct="1"/>
            <a:r>
              <a:rPr lang="fr-FR" altLang="fr-FR" sz="1600">
                <a:solidFill>
                  <a:srgbClr val="008000"/>
                </a:solidFill>
              </a:rPr>
              <a:t>- Croque-monsieur aux feuilles de violette</a:t>
            </a:r>
          </a:p>
          <a:p>
            <a:pPr eaLnBrk="1" hangingPunct="1"/>
            <a:r>
              <a:rPr lang="fr-FR" altLang="fr-FR" sz="1600">
                <a:solidFill>
                  <a:srgbClr val="008000"/>
                </a:solidFill>
              </a:rPr>
              <a:t>- Clafoutis à la purée de baies d’églantier,</a:t>
            </a:r>
          </a:p>
          <a:p>
            <a:pPr eaLnBrk="1" hangingPunct="1"/>
            <a:r>
              <a:rPr lang="fr-FR" altLang="fr-FR" sz="1600">
                <a:solidFill>
                  <a:srgbClr val="008000"/>
                </a:solidFill>
              </a:rPr>
              <a:t>- Carrés à la châtaigne, chocolat et noix,</a:t>
            </a:r>
          </a:p>
          <a:p>
            <a:pPr eaLnBrk="1" hangingPunct="1"/>
            <a:r>
              <a:rPr lang="fr-FR" altLang="fr-FR" sz="1600">
                <a:solidFill>
                  <a:srgbClr val="008000"/>
                </a:solidFill>
              </a:rPr>
              <a:t>- Potage de céleri aux poires sauvages,</a:t>
            </a:r>
          </a:p>
          <a:p>
            <a:pPr eaLnBrk="1" hangingPunct="1"/>
            <a:r>
              <a:rPr lang="fr-FR" altLang="fr-FR" sz="1600">
                <a:solidFill>
                  <a:srgbClr val="008000"/>
                </a:solidFill>
              </a:rPr>
              <a:t>- Panna cota de fleurs d’acacia,</a:t>
            </a:r>
          </a:p>
          <a:p>
            <a:pPr eaLnBrk="1" hangingPunct="1"/>
            <a:r>
              <a:rPr lang="fr-FR" altLang="fr-FR" sz="1600">
                <a:solidFill>
                  <a:srgbClr val="008000"/>
                </a:solidFill>
              </a:rPr>
              <a:t>- Tartines de cèpes au Chavignol et aux noix,</a:t>
            </a:r>
          </a:p>
          <a:p>
            <a:pPr eaLnBrk="1" hangingPunct="1"/>
            <a:r>
              <a:rPr lang="fr-FR" altLang="fr-FR" sz="1600">
                <a:solidFill>
                  <a:srgbClr val="008000"/>
                </a:solidFill>
              </a:rPr>
              <a:t>- Petit épeautre aux carottes et aux chanterelles façon risotto.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6629717E-3477-401E-AC78-2016EAB1EC6C}" type="slidenum">
              <a:rPr lang="fr-FR" sz="1200">
                <a:solidFill>
                  <a:schemeClr val="tx1">
                    <a:tint val="75000"/>
                  </a:schemeClr>
                </a:solidFill>
                <a:latin typeface="+mn-lt"/>
              </a:rPr>
              <a:pPr algn="r" eaLnBrk="1" fontAlgn="auto" hangingPunct="1">
                <a:spcBef>
                  <a:spcPts val="0"/>
                </a:spcBef>
                <a:spcAft>
                  <a:spcPts val="0"/>
                </a:spcAft>
                <a:defRPr/>
              </a:pPr>
              <a:t>118</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19812" name="Text Box 6"/>
          <p:cNvSpPr txBox="1">
            <a:spLocks noChangeArrowheads="1"/>
          </p:cNvSpPr>
          <p:nvPr/>
        </p:nvSpPr>
        <p:spPr bwMode="auto">
          <a:xfrm>
            <a:off x="179388" y="765175"/>
            <a:ext cx="86026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19813" name="ZoneTexte 4"/>
          <p:cNvSpPr txBox="1">
            <a:spLocks noChangeArrowheads="1"/>
          </p:cNvSpPr>
          <p:nvPr/>
        </p:nvSpPr>
        <p:spPr bwMode="auto">
          <a:xfrm>
            <a:off x="179388" y="1412875"/>
            <a:ext cx="87852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Les livres ou articles ayant inspirés cette approche </a:t>
            </a:r>
            <a:r>
              <a:rPr lang="fr-FR" altLang="fr-FR">
                <a:solidFill>
                  <a:srgbClr val="008000"/>
                </a:solidFill>
              </a:rPr>
              <a:t>:</a:t>
            </a:r>
          </a:p>
          <a:p>
            <a:pPr eaLnBrk="1" hangingPunct="1"/>
            <a:endParaRPr lang="fr-FR" altLang="fr-FR">
              <a:solidFill>
                <a:srgbClr val="008000"/>
              </a:solidFill>
            </a:endParaRP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La forêt fruitière</a:t>
            </a:r>
            <a:r>
              <a:rPr lang="fr-FR" altLang="fr-FR" sz="1600">
                <a:solidFill>
                  <a:srgbClr val="008000"/>
                </a:solidFill>
              </a:rPr>
              <a:t>, Maurice Chaudière, Ed. de Terran.</a:t>
            </a:r>
          </a:p>
          <a:p>
            <a:pPr eaLnBrk="1" hangingPunct="1">
              <a:buFont typeface="Arial" panose="020B0604020202020204" pitchFamily="34" charset="0"/>
              <a:buChar char="•"/>
            </a:pPr>
            <a:r>
              <a:rPr lang="fr-FR" altLang="fr-FR" sz="1600">
                <a:solidFill>
                  <a:srgbClr val="008000"/>
                </a:solidFill>
              </a:rPr>
              <a:t> L'agroforesterie : Des arbres et des champs, Emmanuel Torquebiau, L'harmattan, 2007.</a:t>
            </a:r>
          </a:p>
          <a:p>
            <a:pPr eaLnBrk="1" hangingPunct="1">
              <a:buFont typeface="Arial" panose="020B0604020202020204" pitchFamily="34" charset="0"/>
              <a:buChar char="•"/>
            </a:pPr>
            <a:r>
              <a:rPr lang="de-DE" altLang="fr-FR" sz="1600">
                <a:solidFill>
                  <a:srgbClr val="008000"/>
                </a:solidFill>
              </a:rPr>
              <a:t> </a:t>
            </a:r>
            <a:r>
              <a:rPr lang="de-DE" altLang="fr-FR" sz="1600" i="1">
                <a:solidFill>
                  <a:srgbClr val="008000"/>
                </a:solidFill>
              </a:rPr>
              <a:t>1491</a:t>
            </a:r>
            <a:r>
              <a:rPr lang="de-DE" altLang="fr-FR" sz="1600">
                <a:solidFill>
                  <a:srgbClr val="008000"/>
                </a:solidFill>
              </a:rPr>
              <a:t>, Charles C. Mann, Albin Michel, 2007 (au sujet d‘un peuple amérindien pré-colombien de la région du bas Amazone, ayant réussi à rendre la forêt amazonienne fruitière).</a:t>
            </a:r>
          </a:p>
          <a:p>
            <a:pPr eaLnBrk="1" hangingPunct="1"/>
            <a:endParaRPr lang="fr-FR" altLang="fr-FR">
              <a:solidFill>
                <a:srgbClr val="008000"/>
              </a:solidFill>
            </a:endParaRPr>
          </a:p>
          <a:p>
            <a:pPr eaLnBrk="1" hangingPunct="1"/>
            <a:r>
              <a:rPr lang="fr-FR" altLang="fr-FR" u="sng">
                <a:solidFill>
                  <a:srgbClr val="008000"/>
                </a:solidFill>
              </a:rPr>
              <a:t>Vidéos</a:t>
            </a:r>
            <a:r>
              <a:rPr lang="fr-FR" altLang="fr-FR">
                <a:solidFill>
                  <a:srgbClr val="008000"/>
                </a:solidFill>
              </a:rPr>
              <a:t> :</a:t>
            </a:r>
          </a:p>
          <a:p>
            <a:pPr eaLnBrk="1" hangingPunct="1"/>
            <a:endParaRPr lang="fr-FR" altLang="fr-FR">
              <a:solidFill>
                <a:srgbClr val="008000"/>
              </a:solidFill>
            </a:endParaRPr>
          </a:p>
          <a:p>
            <a:pPr eaLnBrk="1" hangingPunct="1">
              <a:buFont typeface="Arial" panose="020B0604020202020204" pitchFamily="34" charset="0"/>
              <a:buChar char="•"/>
            </a:pPr>
            <a:r>
              <a:rPr lang="fr-FR" altLang="fr-FR" sz="1600">
                <a:solidFill>
                  <a:srgbClr val="008000"/>
                </a:solidFill>
                <a:hlinkClick r:id="rId2" tooltip="Permaculture foret comestible: &quot;Jardin des Fraternités Ouvrières&quot;  en Belgique"/>
              </a:rPr>
              <a:t> Permaculture foret comestible: "Jardin des Fraternités Ouvrières" en Belgique</a:t>
            </a:r>
            <a:r>
              <a:rPr lang="fr-FR" altLang="fr-FR" sz="1600">
                <a:solidFill>
                  <a:srgbClr val="008000"/>
                </a:solidFill>
              </a:rPr>
              <a:t>, </a:t>
            </a:r>
            <a:r>
              <a:rPr lang="fr-FR" altLang="fr-FR" sz="1600">
                <a:solidFill>
                  <a:srgbClr val="008000"/>
                </a:solidFill>
                <a:hlinkClick r:id="rId2"/>
              </a:rPr>
              <a:t>http://www.youtube.com/watch?v=P831hBMJB_w</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hlinkClick r:id="rId3" tooltip="Jardin des Fraternités Ouvrières: Visite de la RTBF"/>
              </a:rPr>
              <a:t> Jardin des Fraternités Ouvrières: Visite de la RTBF</a:t>
            </a:r>
            <a:r>
              <a:rPr lang="fr-FR" altLang="fr-FR" sz="1600">
                <a:solidFill>
                  <a:srgbClr val="008000"/>
                </a:solidFill>
              </a:rPr>
              <a:t>, </a:t>
            </a:r>
            <a:r>
              <a:rPr lang="fr-FR" altLang="fr-FR" sz="1600">
                <a:solidFill>
                  <a:srgbClr val="008000"/>
                </a:solidFill>
                <a:hlinkClick r:id="rId3"/>
              </a:rPr>
              <a:t>http://www.youtube.com/watch?v=0z8rMdA0Was</a:t>
            </a:r>
            <a:r>
              <a:rPr lang="fr-FR" altLang="fr-FR" sz="1600">
                <a:solidFill>
                  <a:srgbClr val="008000"/>
                </a:solidFill>
              </a:rPr>
              <a:t>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599B40C2-E295-473D-8AD7-DDEFBEEB909B}" type="slidenum">
              <a:rPr lang="fr-FR" sz="1200">
                <a:solidFill>
                  <a:schemeClr val="tx1">
                    <a:tint val="75000"/>
                  </a:schemeClr>
                </a:solidFill>
                <a:latin typeface="+mn-lt"/>
              </a:rPr>
              <a:pPr algn="r" eaLnBrk="1" fontAlgn="auto" hangingPunct="1">
                <a:spcBef>
                  <a:spcPts val="0"/>
                </a:spcBef>
                <a:spcAft>
                  <a:spcPts val="0"/>
                </a:spcAft>
                <a:defRPr/>
              </a:pPr>
              <a:t>119</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0836" name="Text Box 6"/>
          <p:cNvSpPr txBox="1">
            <a:spLocks noChangeArrowheads="1"/>
          </p:cNvSpPr>
          <p:nvPr/>
        </p:nvSpPr>
        <p:spPr bwMode="auto">
          <a:xfrm>
            <a:off x="250825" y="836613"/>
            <a:ext cx="8496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A10. Annexe : Solution de la « forêt primaire jardinée nourricière » (°) (suite)</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20837" name="ZoneTexte 4"/>
          <p:cNvSpPr txBox="1">
            <a:spLocks noChangeArrowheads="1"/>
          </p:cNvSpPr>
          <p:nvPr/>
        </p:nvSpPr>
        <p:spPr bwMode="auto">
          <a:xfrm>
            <a:off x="395288" y="1341438"/>
            <a:ext cx="83534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Sites Internet </a:t>
            </a:r>
            <a:r>
              <a:rPr lang="fr-FR" altLang="fr-FR">
                <a:solidFill>
                  <a:srgbClr val="008000"/>
                </a:solidFill>
              </a:rPr>
              <a:t>:</a:t>
            </a:r>
          </a:p>
          <a:p>
            <a:pPr eaLnBrk="1" hangingPunct="1"/>
            <a:endParaRPr lang="fr-FR" altLang="fr-FR">
              <a:solidFill>
                <a:srgbClr val="008000"/>
              </a:solidFill>
            </a:endParaRPr>
          </a:p>
          <a:p>
            <a:pPr eaLnBrk="1" hangingPunct="1">
              <a:buFont typeface="Arial" panose="020B0604020202020204" pitchFamily="34" charset="0"/>
              <a:buChar char="•"/>
            </a:pPr>
            <a:r>
              <a:rPr lang="fr-FR" altLang="fr-FR" sz="1600">
                <a:solidFill>
                  <a:srgbClr val="008000"/>
                </a:solidFill>
              </a:rPr>
              <a:t> Association La Forêt Nourricière, en Permaculture, </a:t>
            </a:r>
            <a:r>
              <a:rPr lang="fr-FR" altLang="fr-FR" sz="1600">
                <a:solidFill>
                  <a:srgbClr val="008000"/>
                </a:solidFill>
                <a:hlinkClick r:id="rId2"/>
              </a:rPr>
              <a:t>www.foretscomestibles.com</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La forêt nourricière de la Fraternités ouvrières à Mouscron, </a:t>
            </a:r>
            <a:r>
              <a:rPr lang="fr-FR" altLang="fr-FR" sz="1600">
                <a:solidFill>
                  <a:srgbClr val="008000"/>
                </a:solidFill>
                <a:hlinkClick r:id="rId3"/>
              </a:rPr>
              <a:t>http://www.bio-logiques.org/index.php?option=com_content&amp;view=article&amp;id=175:fraternites-ouvrieres-a-mouscron&amp;catid=100&amp;Itemid=518</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hlinkClick r:id="rId4"/>
              </a:rPr>
              <a:t> www.permaculturedesign.fr/la-foret-comestible</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hlinkClick r:id="rId5"/>
              </a:rPr>
              <a:t> www.lapermaculture.info</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La Forêt Nourricière: cueillez et mangez frais de mai à ..., </a:t>
            </a:r>
            <a:r>
              <a:rPr lang="fr-FR" altLang="fr-FR" sz="1600">
                <a:solidFill>
                  <a:srgbClr val="008000"/>
                </a:solidFill>
                <a:hlinkClick r:id="rId6"/>
              </a:rPr>
              <a:t>http://prise2terre.files.wordpress.com/2013/04/fermes-miracles.pdf</a:t>
            </a:r>
            <a:r>
              <a:rPr lang="fr-FR" altLang="fr-FR" sz="1600">
                <a:solidFill>
                  <a:srgbClr val="008000"/>
                </a:solidFill>
              </a:rPr>
              <a:t> ‎ </a:t>
            </a:r>
          </a:p>
          <a:p>
            <a:pPr eaLnBrk="1" hangingPunct="1">
              <a:buFont typeface="Arial" panose="020B0604020202020204" pitchFamily="34" charset="0"/>
              <a:buChar char="•"/>
            </a:pPr>
            <a:r>
              <a:rPr lang="fr-FR" altLang="fr-FR" sz="1600">
                <a:solidFill>
                  <a:srgbClr val="008000"/>
                </a:solidFill>
              </a:rPr>
              <a:t> Cours de conception d'une forêt nourricière, http://permafroid.blogspot.com/2013/01/cours-de-conception-dune-foret.html‎</a:t>
            </a:r>
          </a:p>
          <a:p>
            <a:pPr eaLnBrk="1" hangingPunct="1">
              <a:buFont typeface="Arial" panose="020B0604020202020204" pitchFamily="34" charset="0"/>
              <a:buChar char="•"/>
            </a:pPr>
            <a:r>
              <a:rPr lang="fr-FR" altLang="fr-FR" sz="1600">
                <a:solidFill>
                  <a:srgbClr val="008000"/>
                </a:solidFill>
              </a:rPr>
              <a:t> Jardin-forêt - Wikipédia, </a:t>
            </a:r>
            <a:r>
              <a:rPr lang="fr-FR" altLang="fr-FR" sz="1600">
                <a:solidFill>
                  <a:srgbClr val="008000"/>
                </a:solidFill>
                <a:hlinkClick r:id="rId7"/>
              </a:rPr>
              <a:t>http://fr.wikipedia.org/wiki/Jardin-forêt</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Les forêts et la sécurité alimentaire, FAO, </a:t>
            </a:r>
            <a:r>
              <a:rPr lang="fr-FR" altLang="fr-FR" sz="1600">
                <a:solidFill>
                  <a:srgbClr val="008000"/>
                </a:solidFill>
                <a:hlinkClick r:id="rId8"/>
              </a:rPr>
              <a:t>http://www.fao.org/forestry/27977-0989f40604f632c8938c1f7b47fbc7e5a.pdf</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Les forêts et les arbres sont essentiels à la sécurité alimentaire, </a:t>
            </a:r>
            <a:r>
              <a:rPr lang="fr-FR" altLang="fr-FR" sz="1600">
                <a:solidFill>
                  <a:srgbClr val="008000"/>
                </a:solidFill>
                <a:hlinkClick r:id="rId9"/>
              </a:rPr>
              <a:t>http://www.fao.org/docrep/018/aq110f/aq110f.pdf</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Foresterie et sécurité alimentaire, Trees for life, </a:t>
            </a:r>
            <a:r>
              <a:rPr lang="fr-FR" altLang="fr-FR" sz="1600">
                <a:solidFill>
                  <a:srgbClr val="008000"/>
                </a:solidFill>
                <a:hlinkClick r:id="rId10"/>
              </a:rPr>
              <a:t>http://www.treesforlife.info/fao/Docs/P/W3196F/W3196F00.pdf</a:t>
            </a:r>
            <a:r>
              <a:rPr lang="fr-FR" altLang="fr-FR" sz="1600">
                <a:solidFill>
                  <a:srgbClr val="008000"/>
                </a:solidFill>
              </a:rPr>
              <a:t>  &amp; </a:t>
            </a:r>
            <a:r>
              <a:rPr lang="fr-FR" altLang="fr-FR" sz="1600">
                <a:solidFill>
                  <a:srgbClr val="008000"/>
                </a:solidFill>
                <a:hlinkClick r:id="rId11"/>
              </a:rPr>
              <a:t>ftp://ftp.fao.org/docrep/fao/007/W3196F/W3196F00.pdf</a:t>
            </a:r>
            <a:r>
              <a:rPr lang="fr-FR" altLang="fr-FR" sz="1600">
                <a:solidFill>
                  <a:srgbClr val="008000"/>
                </a:solidFill>
              </a:rPr>
              <a:t> </a:t>
            </a:r>
          </a:p>
          <a:p>
            <a:pPr eaLnBrk="1" hangingPunct="1">
              <a:buFont typeface="Arial" panose="020B0604020202020204" pitchFamily="34" charset="0"/>
              <a:buChar char="•"/>
            </a:pPr>
            <a:r>
              <a:rPr lang="fr-FR" altLang="fr-FR" sz="1600">
                <a:solidFill>
                  <a:srgbClr val="008000"/>
                </a:solidFill>
              </a:rPr>
              <a:t> Espèces fruitières forestières, FAO, </a:t>
            </a:r>
            <a:r>
              <a:rPr lang="fr-FR" altLang="fr-FR" sz="1600">
                <a:solidFill>
                  <a:srgbClr val="008000"/>
                </a:solidFill>
                <a:hlinkClick r:id="rId12"/>
              </a:rPr>
              <a:t>http://www.fao.org/docrep/016/t0006f/t0006f00.pdf</a:t>
            </a:r>
            <a:r>
              <a:rPr lang="fr-FR" altLang="fr-FR" sz="1600">
                <a:solidFill>
                  <a:srgbClr val="008000"/>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F470D55D-A0A8-408B-B494-56BB7BF1D385}" type="slidenum">
              <a:rPr lang="fr-FR"/>
              <a:pPr>
                <a:defRPr/>
              </a:pPr>
              <a:t>12</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4" name="ZoneTexte 3"/>
          <p:cNvSpPr txBox="1"/>
          <p:nvPr/>
        </p:nvSpPr>
        <p:spPr>
          <a:xfrm>
            <a:off x="179388" y="260350"/>
            <a:ext cx="8785225" cy="2592388"/>
          </a:xfrm>
          <a:prstGeom prst="rect">
            <a:avLst/>
          </a:prstGeom>
          <a:noFill/>
        </p:spPr>
        <p:txBody>
          <a:bodyPr>
            <a:spAutoFit/>
          </a:bodyPr>
          <a:lstStyle/>
          <a:p>
            <a:pPr marL="342900" indent="-342900" algn="just">
              <a:spcBef>
                <a:spcPts val="0"/>
              </a:spcBef>
              <a:spcAft>
                <a:spcPts val="0"/>
              </a:spcAft>
              <a:buFontTx/>
              <a:buAutoNum type="arabicParenR"/>
              <a:defRPr/>
            </a:pPr>
            <a:r>
              <a:rPr lang="fr-FR" b="1" dirty="0">
                <a:solidFill>
                  <a:srgbClr val="008000"/>
                </a:solidFill>
                <a:latin typeface="+mn-lt"/>
              </a:rPr>
              <a:t>Présentation.    </a:t>
            </a:r>
          </a:p>
          <a:p>
            <a:pPr marL="342900" indent="-342900" algn="just">
              <a:spcBef>
                <a:spcPts val="0"/>
              </a:spcBef>
              <a:spcAft>
                <a:spcPts val="0"/>
              </a:spcAft>
              <a:defRPr/>
            </a:pPr>
            <a:endParaRPr lang="fr-FR" b="1" dirty="0">
              <a:solidFill>
                <a:srgbClr val="008000"/>
              </a:solidFill>
              <a:latin typeface="+mn-lt"/>
            </a:endParaRPr>
          </a:p>
          <a:p>
            <a:pPr marL="342900" indent="-342900" algn="just">
              <a:spcBef>
                <a:spcPts val="0"/>
              </a:spcBef>
              <a:spcAft>
                <a:spcPts val="0"/>
              </a:spcAft>
              <a:defRPr/>
            </a:pPr>
            <a:r>
              <a:rPr lang="fr-FR" b="1" dirty="0">
                <a:solidFill>
                  <a:srgbClr val="008000"/>
                </a:solidFill>
                <a:latin typeface="+mn-lt"/>
              </a:rPr>
              <a:t>1.2) Qu'est-ce qu'un arbre?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b="1" dirty="0">
                <a:solidFill>
                  <a:srgbClr val="008000"/>
                </a:solidFill>
                <a:latin typeface="+mn-lt"/>
              </a:rPr>
              <a:t>Le mot « arbre » est très arbitraire. </a:t>
            </a:r>
          </a:p>
          <a:p>
            <a:pPr algn="just">
              <a:spcBef>
                <a:spcPts val="0"/>
              </a:spcBef>
              <a:spcAft>
                <a:spcPts val="0"/>
              </a:spcAft>
              <a:defRPr/>
            </a:pPr>
            <a:r>
              <a:rPr lang="fr-FR" dirty="0">
                <a:solidFill>
                  <a:srgbClr val="008000"/>
                </a:solidFill>
                <a:latin typeface="+mn-lt"/>
              </a:rPr>
              <a:t>Il s'applique à des végétaux de nombreux ordres et familles, dont l'apparence varie énormément : au-delà de l'arbre typique, doté d'un tronc haut et de branches en éventail (comme ce hêtre), le terme désigne aussi les fougères arborescentes, cycas, cactus et plantes succulentes, palmiers, plantes aquatiques...</a:t>
            </a:r>
          </a:p>
        </p:txBody>
      </p:sp>
      <p:pic>
        <p:nvPicPr>
          <p:cNvPr id="1331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2959100"/>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9388" y="4724400"/>
            <a:ext cx="2936875" cy="923925"/>
          </a:xfrm>
          <a:prstGeom prst="rect">
            <a:avLst/>
          </a:prstGeom>
        </p:spPr>
        <p:txBody>
          <a:bodyPr>
            <a:spAutoFit/>
          </a:bodyPr>
          <a:lstStyle/>
          <a:p>
            <a:pPr algn="ctr" eaLnBrk="1" fontAlgn="auto" hangingPunct="1">
              <a:spcBef>
                <a:spcPts val="0"/>
              </a:spcBef>
              <a:spcAft>
                <a:spcPts val="0"/>
              </a:spcAft>
              <a:defRPr/>
            </a:pPr>
            <a:r>
              <a:rPr lang="fr-FR" dirty="0">
                <a:latin typeface="+mn-lt"/>
              </a:rPr>
              <a:t> </a:t>
            </a:r>
            <a:r>
              <a:rPr lang="fr-FR" sz="1200" dirty="0">
                <a:solidFill>
                  <a:schemeClr val="accent6">
                    <a:lumMod val="50000"/>
                  </a:schemeClr>
                </a:solidFill>
                <a:latin typeface="+mn-lt"/>
              </a:rPr>
              <a:t>Un arbre « Sang de dragon » ou </a:t>
            </a:r>
            <a:r>
              <a:rPr lang="fr-FR" sz="1200" i="1" dirty="0">
                <a:solidFill>
                  <a:schemeClr val="accent6">
                    <a:lumMod val="50000"/>
                  </a:schemeClr>
                </a:solidFill>
                <a:latin typeface="+mn-lt"/>
              </a:rPr>
              <a:t>Dracaena</a:t>
            </a:r>
            <a:r>
              <a:rPr lang="fr-FR" sz="1200" dirty="0">
                <a:solidFill>
                  <a:schemeClr val="accent6">
                    <a:lumMod val="50000"/>
                  </a:schemeClr>
                </a:solidFill>
                <a:latin typeface="+mn-lt"/>
              </a:rPr>
              <a:t> </a:t>
            </a:r>
          </a:p>
          <a:p>
            <a:pPr algn="ctr" eaLnBrk="1" fontAlgn="auto" hangingPunct="1">
              <a:spcBef>
                <a:spcPts val="0"/>
              </a:spcBef>
              <a:spcAft>
                <a:spcPts val="0"/>
              </a:spcAft>
              <a:defRPr/>
            </a:pPr>
            <a:r>
              <a:rPr lang="fr-FR" sz="1200" dirty="0">
                <a:solidFill>
                  <a:schemeClr val="accent6">
                    <a:lumMod val="50000"/>
                  </a:schemeClr>
                </a:solidFill>
                <a:latin typeface="+mn-lt"/>
              </a:rPr>
              <a:t>Ile de Socotra (Mer rouge).</a:t>
            </a:r>
          </a:p>
          <a:p>
            <a:pPr algn="ctr" eaLnBrk="1" fontAlgn="auto" hangingPunct="1">
              <a:spcBef>
                <a:spcPts val="0"/>
              </a:spcBef>
              <a:spcAft>
                <a:spcPts val="0"/>
              </a:spcAft>
              <a:defRPr/>
            </a:pPr>
            <a:r>
              <a:rPr lang="fr-FR" sz="1200" dirty="0">
                <a:solidFill>
                  <a:schemeClr val="accent6">
                    <a:lumMod val="50000"/>
                  </a:schemeClr>
                </a:solidFill>
                <a:latin typeface="+mn-lt"/>
              </a:rPr>
              <a:t>Source : </a:t>
            </a:r>
            <a:r>
              <a:rPr lang="fr-FR" sz="1200" dirty="0">
                <a:solidFill>
                  <a:schemeClr val="accent6">
                    <a:lumMod val="50000"/>
                  </a:schemeClr>
                </a:solidFill>
                <a:latin typeface="+mn-lt"/>
                <a:hlinkClick r:id="rId3"/>
              </a:rPr>
              <a:t>http://flepi.net/nature/un-arbre-sang-de-dragon/</a:t>
            </a:r>
            <a:r>
              <a:rPr lang="fr-FR" sz="1200" dirty="0">
                <a:solidFill>
                  <a:schemeClr val="accent6">
                    <a:lumMod val="50000"/>
                  </a:schemeClr>
                </a:solidFill>
                <a:latin typeface="+mn-lt"/>
              </a:rPr>
              <a:t> </a:t>
            </a:r>
          </a:p>
        </p:txBody>
      </p:sp>
      <p:pic>
        <p:nvPicPr>
          <p:cNvPr id="13319"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28971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203575" y="4757738"/>
            <a:ext cx="2565400" cy="1200150"/>
          </a:xfrm>
          <a:prstGeom prst="rect">
            <a:avLst/>
          </a:prstGeom>
          <a:noFill/>
        </p:spPr>
        <p:txBody>
          <a:bodyPr>
            <a:spAutoFit/>
          </a:bodyPr>
          <a:lstStyle/>
          <a:p>
            <a:pPr algn="ctr" eaLnBrk="1" fontAlgn="auto" hangingPunct="1">
              <a:spcBef>
                <a:spcPts val="0"/>
              </a:spcBef>
              <a:spcAft>
                <a:spcPts val="0"/>
              </a:spcAft>
              <a:defRPr/>
            </a:pPr>
            <a:r>
              <a:rPr lang="fr-FR" sz="1200" dirty="0">
                <a:solidFill>
                  <a:schemeClr val="accent6">
                    <a:lumMod val="50000"/>
                  </a:schemeClr>
                </a:solidFill>
                <a:latin typeface="+mn-lt"/>
              </a:rPr>
              <a:t>Arbre à beurre ("</a:t>
            </a:r>
            <a:r>
              <a:rPr lang="fr-FR" sz="1200" dirty="0" err="1">
                <a:solidFill>
                  <a:schemeClr val="accent6">
                    <a:lumMod val="50000"/>
                  </a:schemeClr>
                </a:solidFill>
                <a:latin typeface="+mn-lt"/>
              </a:rPr>
              <a:t>quiver</a:t>
            </a:r>
            <a:r>
              <a:rPr lang="fr-FR" sz="1200" dirty="0">
                <a:solidFill>
                  <a:schemeClr val="accent6">
                    <a:lumMod val="50000"/>
                  </a:schemeClr>
                </a:solidFill>
                <a:latin typeface="+mn-lt"/>
              </a:rPr>
              <a:t> </a:t>
            </a:r>
            <a:r>
              <a:rPr lang="fr-FR" sz="1200" dirty="0" err="1">
                <a:solidFill>
                  <a:schemeClr val="accent6">
                    <a:lumMod val="50000"/>
                  </a:schemeClr>
                </a:solidFill>
                <a:latin typeface="+mn-lt"/>
              </a:rPr>
              <a:t>tree</a:t>
            </a:r>
            <a:r>
              <a:rPr lang="fr-FR" sz="1200" dirty="0">
                <a:solidFill>
                  <a:schemeClr val="accent6">
                    <a:lumMod val="50000"/>
                  </a:schemeClr>
                </a:solidFill>
                <a:latin typeface="+mn-lt"/>
              </a:rPr>
              <a:t>"), au milieu des masses rocheuses du </a:t>
            </a:r>
            <a:r>
              <a:rPr lang="fr-FR" sz="1200" dirty="0" err="1">
                <a:solidFill>
                  <a:schemeClr val="accent6">
                    <a:lumMod val="50000"/>
                  </a:schemeClr>
                </a:solidFill>
                <a:latin typeface="+mn-lt"/>
              </a:rPr>
              <a:t>Damaraland</a:t>
            </a:r>
            <a:r>
              <a:rPr lang="fr-FR" sz="1200" dirty="0">
                <a:solidFill>
                  <a:schemeClr val="accent6">
                    <a:lumMod val="50000"/>
                  </a:schemeClr>
                </a:solidFill>
                <a:latin typeface="+mn-lt"/>
              </a:rPr>
              <a:t> (Namibie)</a:t>
            </a:r>
          </a:p>
          <a:p>
            <a:pPr algn="ctr" eaLnBrk="1" fontAlgn="auto" hangingPunct="1">
              <a:spcBef>
                <a:spcPts val="0"/>
              </a:spcBef>
              <a:spcAft>
                <a:spcPts val="0"/>
              </a:spcAft>
              <a:defRPr/>
            </a:pPr>
            <a:r>
              <a:rPr lang="fr-FR" sz="1200" dirty="0">
                <a:solidFill>
                  <a:schemeClr val="accent6">
                    <a:lumMod val="50000"/>
                  </a:schemeClr>
                </a:solidFill>
                <a:latin typeface="+mn-lt"/>
                <a:hlinkClick r:id="rId5"/>
              </a:rPr>
              <a:t>http://www.geo.fr/voyages/vos-voyages-de-reve/namibie-dans-les-deserts-de-namibie/arbre-a-beurre</a:t>
            </a:r>
            <a:r>
              <a:rPr lang="fr-FR" sz="1200" dirty="0">
                <a:solidFill>
                  <a:schemeClr val="accent6">
                    <a:lumMod val="50000"/>
                  </a:schemeClr>
                </a:solidFill>
                <a:latin typeface="+mn-lt"/>
              </a:rPr>
              <a:t> </a:t>
            </a:r>
          </a:p>
        </p:txBody>
      </p:sp>
      <p:pic>
        <p:nvPicPr>
          <p:cNvPr id="13321"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8388" y="2724150"/>
            <a:ext cx="26003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6084888" y="5464175"/>
            <a:ext cx="2879725" cy="844550"/>
          </a:xfrm>
          <a:prstGeom prst="rect">
            <a:avLst/>
          </a:prstGeom>
          <a:noFill/>
        </p:spPr>
        <p:txBody>
          <a:bodyPr>
            <a:spAutoFit/>
          </a:bodyPr>
          <a:lstStyle/>
          <a:p>
            <a:pPr algn="ctr" eaLnBrk="1" fontAlgn="auto" hangingPunct="1">
              <a:spcBef>
                <a:spcPts val="0"/>
              </a:spcBef>
              <a:spcAft>
                <a:spcPts val="0"/>
              </a:spcAft>
              <a:defRPr/>
            </a:pPr>
            <a:r>
              <a:rPr lang="fr-FR" sz="1200" dirty="0">
                <a:solidFill>
                  <a:schemeClr val="accent6">
                    <a:lumMod val="50000"/>
                  </a:schemeClr>
                </a:solidFill>
                <a:latin typeface="+mn-lt"/>
              </a:rPr>
              <a:t>Allée des baobabs à Madagascar, </a:t>
            </a:r>
            <a:r>
              <a:rPr lang="fr-FR" sz="1200" dirty="0">
                <a:solidFill>
                  <a:schemeClr val="accent6">
                    <a:lumMod val="50000"/>
                  </a:schemeClr>
                </a:solidFill>
                <a:latin typeface="+mn-lt"/>
                <a:hlinkClick r:id="rId7"/>
              </a:rPr>
              <a:t>http://www.canarias7.es/blogs/sinaja/Baobab%2520Trees,%2520Madagascar,%2520Africa.html</a:t>
            </a:r>
            <a:r>
              <a:rPr lang="fr-FR" sz="1200" dirty="0">
                <a:solidFill>
                  <a:schemeClr val="accent6">
                    <a:lumMod val="50000"/>
                  </a:schemeClr>
                </a:solidFill>
                <a:latin typeface="+mn-lt"/>
              </a:rPr>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CABD629F-D379-43D3-94B6-D6759C6101AD}" type="slidenum">
              <a:rPr lang="fr-FR" sz="1200">
                <a:solidFill>
                  <a:schemeClr val="tx1">
                    <a:tint val="75000"/>
                  </a:schemeClr>
                </a:solidFill>
                <a:latin typeface="+mn-lt"/>
              </a:rPr>
              <a:pPr algn="r" eaLnBrk="1" fontAlgn="auto" hangingPunct="1">
                <a:spcBef>
                  <a:spcPts val="0"/>
                </a:spcBef>
                <a:spcAft>
                  <a:spcPts val="0"/>
                </a:spcAft>
                <a:defRPr/>
              </a:pPr>
              <a:t>120</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1860" name="Text Box 6"/>
          <p:cNvSpPr txBox="1">
            <a:spLocks noChangeArrowheads="1"/>
          </p:cNvSpPr>
          <p:nvPr/>
        </p:nvSpPr>
        <p:spPr bwMode="auto">
          <a:xfrm>
            <a:off x="250825" y="836613"/>
            <a:ext cx="8496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A11. Annexe : Bibliographie</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21861" name="ZoneTexte 4"/>
          <p:cNvSpPr txBox="1">
            <a:spLocks noChangeArrowheads="1"/>
          </p:cNvSpPr>
          <p:nvPr/>
        </p:nvSpPr>
        <p:spPr bwMode="auto">
          <a:xfrm>
            <a:off x="395288" y="1341438"/>
            <a:ext cx="83534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Sites Internet </a:t>
            </a:r>
            <a:r>
              <a:rPr lang="fr-FR" altLang="fr-FR">
                <a:solidFill>
                  <a:srgbClr val="008000"/>
                </a:solidFill>
              </a:rPr>
              <a:t>:</a:t>
            </a:r>
          </a:p>
          <a:p>
            <a:pPr eaLnBrk="1" hangingPunct="1"/>
            <a:endParaRPr lang="fr-FR" altLang="fr-FR" sz="1600"/>
          </a:p>
          <a:p>
            <a:pPr eaLnBrk="1" hangingPunct="1">
              <a:buFont typeface="Arial" panose="020B0604020202020204" pitchFamily="34" charset="0"/>
              <a:buChar char="•"/>
            </a:pPr>
            <a:r>
              <a:rPr lang="en-US" altLang="fr-FR" sz="1600" i="1">
                <a:solidFill>
                  <a:srgbClr val="008000"/>
                </a:solidFill>
              </a:rPr>
              <a:t> Braat et ten Brink (2008) The cost of policy inaction: the case of not meeting the 2010 biodiversity target, </a:t>
            </a:r>
            <a:r>
              <a:rPr lang="fr-FR" altLang="fr-FR" sz="1600" i="1">
                <a:solidFill>
                  <a:srgbClr val="008000"/>
                </a:solidFill>
                <a:hlinkClick r:id="rId2"/>
              </a:rPr>
              <a:t>http://ec.europa.eu/environment/nature/biodiversity/economics/index_en.htm</a:t>
            </a:r>
            <a:r>
              <a:rPr lang="fr-FR" altLang="fr-FR" sz="1600" i="1">
                <a:solidFill>
                  <a:srgbClr val="008000"/>
                </a:solidFill>
              </a:rPr>
              <a:t>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Costanza, R., D’arge, R., Groot, S., Farber, M., Grasso, B., Hannon, K., LimBurg, S., Naeem, R., O’neill, J., Paruelo, R., Raskin, P., Sutton et M. van den Belt (1997) The value of the world’s ecosystem services and natural capital. Nature, 387 : 253-260. </a:t>
            </a:r>
          </a:p>
          <a:p>
            <a:pPr eaLnBrk="1" hangingPunct="1">
              <a:buFont typeface="Arial" panose="020B0604020202020204" pitchFamily="34" charset="0"/>
              <a:buChar char="•"/>
            </a:pPr>
            <a:r>
              <a:rPr lang="en-US" altLang="fr-FR" sz="1600">
                <a:solidFill>
                  <a:srgbClr val="008000"/>
                </a:solidFill>
              </a:rPr>
              <a:t> </a:t>
            </a:r>
            <a:r>
              <a:rPr lang="en-US" altLang="fr-FR" sz="1600" i="1">
                <a:solidFill>
                  <a:srgbClr val="008000"/>
                </a:solidFill>
              </a:rPr>
              <a:t>Bauen et al. 2003. A Blue Print for Bioelectricity in the OECD. Imperial College et E4tech pour le WWF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Convention sur la diversité biologique (2011) « Journée internationale de la diversité biologique 2011 : La biodiversité forestière, le trésor vivant de la planète » </a:t>
            </a:r>
            <a:r>
              <a:rPr lang="fr-FR" altLang="fr-FR" sz="1600" i="1">
                <a:solidFill>
                  <a:srgbClr val="008000"/>
                </a:solidFill>
                <a:hlinkClick r:id="rId3"/>
              </a:rPr>
              <a:t>www.cbd.int/idb/doc/2011/idb-2011-booklet-fr.pdf</a:t>
            </a:r>
            <a:r>
              <a:rPr lang="fr-FR" altLang="fr-FR" sz="1600" i="1">
                <a:solidFill>
                  <a:srgbClr val="008000"/>
                </a:solidFill>
              </a:rPr>
              <a:t>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FAO (2009) « La situation des forêts du monde 2009 », </a:t>
            </a:r>
            <a:r>
              <a:rPr lang="fr-FR" altLang="fr-FR" sz="1600" i="1">
                <a:solidFill>
                  <a:srgbClr val="008000"/>
                </a:solidFill>
                <a:hlinkClick r:id="rId4"/>
              </a:rPr>
              <a:t>http://www.fao.org/docrep/011/i0350f/i0350f00.htm</a:t>
            </a:r>
            <a:r>
              <a:rPr lang="fr-FR" altLang="fr-FR" sz="1600" i="1">
                <a:solidFill>
                  <a:srgbClr val="008000"/>
                </a:solidFill>
              </a:rPr>
              <a:t>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FAO (2010) «L’Afrique exporte ses produits bio », </a:t>
            </a:r>
            <a:r>
              <a:rPr lang="fr-FR" altLang="fr-FR" sz="1600" i="1">
                <a:solidFill>
                  <a:srgbClr val="008000"/>
                </a:solidFill>
                <a:hlinkClick r:id="rId5"/>
              </a:rPr>
              <a:t>http://www.fao.org/news/story/fr/item/40569/icode/</a:t>
            </a:r>
            <a:r>
              <a:rPr lang="fr-FR" altLang="fr-FR" sz="1600" i="1">
                <a:solidFill>
                  <a:srgbClr val="008000"/>
                </a:solidFill>
              </a:rPr>
              <a:t>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INRA (2008) « L 'activité pollinisatrice des insectes dans le monde estimée à 153 milliards d'euros par an »,  </a:t>
            </a:r>
            <a:r>
              <a:rPr lang="fr-FR" altLang="fr-FR" sz="1600" i="1">
                <a:solidFill>
                  <a:srgbClr val="008000"/>
                </a:solidFill>
                <a:hlinkClick r:id="rId6"/>
              </a:rPr>
              <a:t>http://www.inra.fr/agriculture_biodiversite/agriculture_et_biodiversite/definir_et_evaluer/activite_pollinisatrice_insectes_estimee</a:t>
            </a:r>
            <a:r>
              <a:rPr lang="fr-FR" altLang="fr-FR" sz="1600" i="1">
                <a:solidFill>
                  <a:srgbClr val="008000"/>
                </a:solidFill>
              </a:rPr>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85B0AEAB-046B-44EA-B796-5D928633265A}" type="slidenum">
              <a:rPr lang="fr-FR" sz="1200">
                <a:solidFill>
                  <a:schemeClr val="tx1">
                    <a:tint val="75000"/>
                  </a:schemeClr>
                </a:solidFill>
                <a:latin typeface="+mn-lt"/>
              </a:rPr>
              <a:pPr algn="r" eaLnBrk="1" fontAlgn="auto" hangingPunct="1">
                <a:spcBef>
                  <a:spcPts val="0"/>
                </a:spcBef>
                <a:spcAft>
                  <a:spcPts val="0"/>
                </a:spcAft>
                <a:defRPr/>
              </a:pPr>
              <a:t>121</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2884" name="Text Box 6"/>
          <p:cNvSpPr txBox="1">
            <a:spLocks noChangeArrowheads="1"/>
          </p:cNvSpPr>
          <p:nvPr/>
        </p:nvSpPr>
        <p:spPr bwMode="auto">
          <a:xfrm>
            <a:off x="250825" y="836613"/>
            <a:ext cx="8496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A11. Annexe : Bibliographie (suite)</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22885" name="ZoneTexte 4"/>
          <p:cNvSpPr txBox="1">
            <a:spLocks noChangeArrowheads="1"/>
          </p:cNvSpPr>
          <p:nvPr/>
        </p:nvSpPr>
        <p:spPr bwMode="auto">
          <a:xfrm>
            <a:off x="395288" y="1341438"/>
            <a:ext cx="835342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Sites Internet </a:t>
            </a:r>
            <a:r>
              <a:rPr lang="fr-FR" altLang="fr-FR">
                <a:solidFill>
                  <a:srgbClr val="008000"/>
                </a:solidFill>
              </a:rPr>
              <a:t>:</a:t>
            </a:r>
          </a:p>
          <a:p>
            <a:pPr eaLnBrk="1" hangingPunct="1"/>
            <a:endParaRPr lang="fr-FR" altLang="fr-FR" sz="1600"/>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MEDDTL (2010) Bulletin officiel du MEDDTL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NASA (2005) Informations disponibles sur </a:t>
            </a:r>
            <a:r>
              <a:rPr lang="fr-FR" altLang="fr-FR" sz="1600" i="1">
                <a:solidFill>
                  <a:srgbClr val="008000"/>
                </a:solidFill>
                <a:hlinkClick r:id="rId2"/>
              </a:rPr>
              <a:t>http://trmm.gsfc.nasa.gov</a:t>
            </a:r>
            <a:r>
              <a:rPr lang="fr-FR" altLang="fr-FR" sz="1600" i="1">
                <a:solidFill>
                  <a:srgbClr val="008000"/>
                </a:solidFill>
              </a:rPr>
              <a:t>  </a:t>
            </a:r>
            <a:endParaRPr lang="fr-FR" altLang="fr-FR" sz="1600">
              <a:solidFill>
                <a:srgbClr val="008000"/>
              </a:solidFill>
            </a:endParaRP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Communiqué de l’ONU (2011) « FAO : l'écotourisme peut jouer un rôle vital dans le maintien de forêts saines » </a:t>
            </a:r>
            <a:r>
              <a:rPr lang="fr-FR" altLang="fr-FR" sz="1600" i="1">
                <a:solidFill>
                  <a:srgbClr val="008000"/>
                </a:solidFill>
                <a:hlinkClick r:id="rId3"/>
              </a:rPr>
              <a:t>http://www.un.org/apps/newsFr/storyF.asp?NewsID=26484&amp;Cr=Tourisme&amp;Cr1=%20</a:t>
            </a:r>
            <a:r>
              <a:rPr lang="fr-FR" altLang="fr-FR" sz="1600" i="1">
                <a:solidFill>
                  <a:srgbClr val="008000"/>
                </a:solidFill>
              </a:rPr>
              <a:t>)  </a:t>
            </a:r>
          </a:p>
          <a:p>
            <a:pPr eaLnBrk="1" hangingPunct="1">
              <a:buFont typeface="Arial" panose="020B0604020202020204" pitchFamily="34" charset="0"/>
              <a:buChar char="•"/>
            </a:pPr>
            <a:r>
              <a:rPr lang="en-US" altLang="fr-FR" sz="1600">
                <a:solidFill>
                  <a:srgbClr val="008000"/>
                </a:solidFill>
              </a:rPr>
              <a:t> </a:t>
            </a:r>
            <a:r>
              <a:rPr lang="en-US" altLang="fr-FR" sz="1600" i="1">
                <a:solidFill>
                  <a:srgbClr val="008000"/>
                </a:solidFill>
              </a:rPr>
              <a:t>UNPRI (2010) </a:t>
            </a:r>
            <a:r>
              <a:rPr lang="en-US" altLang="fr-FR" sz="1600" b="1" i="1">
                <a:solidFill>
                  <a:srgbClr val="008000"/>
                </a:solidFill>
              </a:rPr>
              <a:t>«Universal Ownership: Why environmental externalities matter to institutional investors » </a:t>
            </a:r>
            <a:r>
              <a:rPr lang="en-US" altLang="fr-FR" sz="1600" b="1" i="1">
                <a:solidFill>
                  <a:srgbClr val="008000"/>
                </a:solidFill>
                <a:hlinkClick r:id="rId4"/>
              </a:rPr>
              <a:t>http://www.unpri.org/files/6728_ES_report_environmental_externalities.pdf</a:t>
            </a:r>
            <a:r>
              <a:rPr lang="en-US" altLang="fr-FR" sz="1600" b="1" i="1">
                <a:solidFill>
                  <a:srgbClr val="008000"/>
                </a:solidFill>
              </a:rPr>
              <a:t>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Etude de Cook, avec la NASA Goddard Institute for Space Studies (GISS) et l'Université de Columbia Lamont-Doherty Earth Observatory de New York Ville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CIRAD – L’avenir des forêts tropicales, un enjeu mondial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TEEB (2010) L’Économie des écosystèmes et de la biodiversité : Intégration de l’Économie de la nature. Une synthèse de l’approche, des conclusions et des recommandations de la TEEB.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TEEB for business (2010) </a:t>
            </a:r>
          </a:p>
          <a:p>
            <a:pPr eaLnBrk="1" hangingPunct="1">
              <a:buFont typeface="Arial" panose="020B0604020202020204" pitchFamily="34" charset="0"/>
              <a:buChar char="•"/>
            </a:pPr>
            <a:r>
              <a:rPr lang="fr-FR" altLang="fr-FR" sz="1600">
                <a:solidFill>
                  <a:srgbClr val="008000"/>
                </a:solidFill>
              </a:rPr>
              <a:t> </a:t>
            </a:r>
            <a:r>
              <a:rPr lang="fr-FR" altLang="fr-FR" sz="1600" i="1">
                <a:solidFill>
                  <a:srgbClr val="008000"/>
                </a:solidFill>
              </a:rPr>
              <a:t>Les entreprises face à la biodiversité – WWF-France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1EECF9B7-E515-4421-B1EB-B8B0F0CA88B5}" type="slidenum">
              <a:rPr lang="fr-FR" sz="1200">
                <a:solidFill>
                  <a:schemeClr val="tx1">
                    <a:tint val="75000"/>
                  </a:schemeClr>
                </a:solidFill>
                <a:latin typeface="+mn-lt"/>
              </a:rPr>
              <a:pPr algn="r" eaLnBrk="1" fontAlgn="auto" hangingPunct="1">
                <a:spcBef>
                  <a:spcPts val="0"/>
                </a:spcBef>
                <a:spcAft>
                  <a:spcPts val="0"/>
                </a:spcAft>
                <a:defRPr/>
              </a:pPr>
              <a:t>122</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3908" name="Text Box 6"/>
          <p:cNvSpPr txBox="1">
            <a:spLocks noChangeArrowheads="1"/>
          </p:cNvSpPr>
          <p:nvPr/>
        </p:nvSpPr>
        <p:spPr bwMode="auto">
          <a:xfrm>
            <a:off x="179388" y="620713"/>
            <a:ext cx="85677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A12. Annexe : Gestion préventive des feux de forêts dans les forêts</a:t>
            </a:r>
            <a:endParaRPr lang="fr-FR" altLang="fr-FR">
              <a:solidFill>
                <a:srgbClr val="008000"/>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a:p>
            <a:pPr eaLnBrk="1" hangingPunct="1"/>
            <a:endParaRPr lang="fr-FR" altLang="fr-FR" sz="1600" b="1">
              <a:solidFill>
                <a:srgbClr val="6600CC"/>
              </a:solidFill>
              <a:latin typeface="Arial" panose="020B0604020202020204" pitchFamily="34" charset="0"/>
            </a:endParaRPr>
          </a:p>
        </p:txBody>
      </p:sp>
      <p:sp>
        <p:nvSpPr>
          <p:cNvPr id="123909" name="ZoneTexte 4"/>
          <p:cNvSpPr txBox="1">
            <a:spLocks noChangeArrowheads="1"/>
          </p:cNvSpPr>
          <p:nvPr/>
        </p:nvSpPr>
        <p:spPr bwMode="auto">
          <a:xfrm>
            <a:off x="179388" y="1052513"/>
            <a:ext cx="856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600" i="1" dirty="0">
                <a:solidFill>
                  <a:srgbClr val="008000"/>
                </a:solidFill>
              </a:rPr>
              <a:t>Pour éviter les feux de forêts, surtout en région méditerranéenne, il peut être nécessaire d’empêcher la forêt de se </a:t>
            </a:r>
            <a:r>
              <a:rPr lang="fr-FR" altLang="fr-FR" sz="1600" i="1" dirty="0" smtClean="0">
                <a:solidFill>
                  <a:srgbClr val="008000"/>
                </a:solidFill>
              </a:rPr>
              <a:t>refermer, par exemple, en faisant </a:t>
            </a:r>
            <a:r>
              <a:rPr lang="fr-FR" altLang="fr-FR" sz="1600" i="1" dirty="0">
                <a:solidFill>
                  <a:srgbClr val="008000"/>
                </a:solidFill>
              </a:rPr>
              <a:t>brouter les ovins et porcins, sous les arbres, pour éviter les broussailles.</a:t>
            </a:r>
          </a:p>
        </p:txBody>
      </p:sp>
      <p:pic>
        <p:nvPicPr>
          <p:cNvPr id="12391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4651375"/>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838" y="21939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989138"/>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5085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ZoneTexte 9"/>
          <p:cNvSpPr txBox="1">
            <a:spLocks noChangeArrowheads="1"/>
          </p:cNvSpPr>
          <p:nvPr/>
        </p:nvSpPr>
        <p:spPr bwMode="auto">
          <a:xfrm>
            <a:off x="1250950" y="6308725"/>
            <a:ext cx="6515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Dans les forêts méditerranéennes, on utilisent souvent les moutons pour débroussailler les sous-bois.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591D17A2-8AC5-4A23-A425-D225D8A8DF4A}" type="slidenum">
              <a:rPr lang="fr-FR" sz="1200">
                <a:solidFill>
                  <a:schemeClr val="tx1">
                    <a:tint val="75000"/>
                  </a:schemeClr>
                </a:solidFill>
                <a:latin typeface="+mn-lt"/>
              </a:rPr>
              <a:pPr algn="r" eaLnBrk="1" fontAlgn="auto" hangingPunct="1">
                <a:spcBef>
                  <a:spcPts val="0"/>
                </a:spcBef>
                <a:spcAft>
                  <a:spcPts val="0"/>
                </a:spcAft>
                <a:defRPr/>
              </a:pPr>
              <a:t>123</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4932" name="Rectangle 4"/>
          <p:cNvSpPr>
            <a:spLocks noChangeArrowheads="1"/>
          </p:cNvSpPr>
          <p:nvPr/>
        </p:nvSpPr>
        <p:spPr bwMode="auto">
          <a:xfrm>
            <a:off x="179388" y="620713"/>
            <a:ext cx="439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A13. Annexe : Statistiques et schémas</a:t>
            </a:r>
            <a:endParaRPr lang="fr-FR" altLang="fr-FR"/>
          </a:p>
        </p:txBody>
      </p:sp>
      <p:sp>
        <p:nvSpPr>
          <p:cNvPr id="124933" name="Rectangle 5"/>
          <p:cNvSpPr>
            <a:spLocks noChangeArrowheads="1"/>
          </p:cNvSpPr>
          <p:nvPr/>
        </p:nvSpPr>
        <p:spPr bwMode="auto">
          <a:xfrm>
            <a:off x="5003800" y="3357563"/>
            <a:ext cx="399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800">
                <a:solidFill>
                  <a:srgbClr val="008000"/>
                </a:solidFill>
              </a:rPr>
              <a:t>Polaire (glace)</a:t>
            </a:r>
          </a:p>
          <a:p>
            <a:pPr algn="ctr" eaLnBrk="1" hangingPunct="1"/>
            <a:r>
              <a:rPr lang="fr-FR" altLang="fr-FR" sz="800">
                <a:solidFill>
                  <a:srgbClr val="008000"/>
                </a:solidFill>
              </a:rPr>
              <a:t>Forêts boréales (conifères [avec cônes]) toundra, montagnes</a:t>
            </a:r>
          </a:p>
          <a:p>
            <a:pPr algn="ctr" eaLnBrk="1" hangingPunct="1"/>
            <a:r>
              <a:rPr lang="fr-FR" altLang="fr-FR" sz="800">
                <a:solidFill>
                  <a:srgbClr val="008000"/>
                </a:solidFill>
              </a:rPr>
              <a:t>Forêts tempérées (forêts océaniques, forêts continentales), steppes, déserts, montagnes</a:t>
            </a:r>
          </a:p>
          <a:p>
            <a:pPr algn="ctr" eaLnBrk="1" hangingPunct="1"/>
            <a:r>
              <a:rPr lang="fr-FR" altLang="fr-FR" sz="800">
                <a:solidFill>
                  <a:srgbClr val="008000"/>
                </a:solidFill>
              </a:rPr>
              <a:t>Forêts subtropicales (forêts humides, forêts sèches), steppe, déserts, montagnes</a:t>
            </a:r>
          </a:p>
          <a:p>
            <a:pPr algn="ctr" eaLnBrk="1" hangingPunct="1"/>
            <a:r>
              <a:rPr lang="fr-FR" altLang="fr-FR" sz="800">
                <a:solidFill>
                  <a:srgbClr val="008000"/>
                </a:solidFill>
              </a:rPr>
              <a:t>Forêts tropicales (forêts ombrophiles, forêts sèches, forêts décidues), formations arbustives, déserts, montagnes</a:t>
            </a:r>
          </a:p>
          <a:p>
            <a:pPr algn="ctr" eaLnBrk="1" hangingPunct="1"/>
            <a:endParaRPr lang="fr-FR" altLang="fr-FR" sz="1200">
              <a:solidFill>
                <a:srgbClr val="008000"/>
              </a:solidFill>
            </a:endParaRPr>
          </a:p>
          <a:p>
            <a:pPr algn="ctr" eaLnBrk="1" hangingPunct="1"/>
            <a:r>
              <a:rPr lang="fr-FR" altLang="fr-FR" sz="1200">
                <a:solidFill>
                  <a:srgbClr val="008000"/>
                </a:solidFill>
              </a:rPr>
              <a:t>Lien entre végétations, latitudes et températures (FAO)</a:t>
            </a:r>
          </a:p>
        </p:txBody>
      </p:sp>
      <p:pic>
        <p:nvPicPr>
          <p:cNvPr id="124934" name="Image 6" descr="Lien végétation latitude &amp; tempéra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765175"/>
            <a:ext cx="4124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539750" y="2924175"/>
            <a:ext cx="3616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Lien entre végétations, altitudes et températures (FAO)</a:t>
            </a:r>
          </a:p>
        </p:txBody>
      </p:sp>
      <p:pic>
        <p:nvPicPr>
          <p:cNvPr id="124936" name="Image 8" descr="Lien altitude-froi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42957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Image 9" descr="Lien entre végétation, température et plui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00438"/>
            <a:ext cx="4772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Rectangle 10"/>
          <p:cNvSpPr>
            <a:spLocks noChangeArrowheads="1"/>
          </p:cNvSpPr>
          <p:nvPr/>
        </p:nvSpPr>
        <p:spPr bwMode="auto">
          <a:xfrm>
            <a:off x="1116013" y="6453188"/>
            <a:ext cx="3394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Lien entre végétation, température et pluies (FAO)</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99C21CAC-826B-45EA-A7A4-6ED4FEDF8BD5}" type="slidenum">
              <a:rPr lang="fr-FR" sz="1200">
                <a:solidFill>
                  <a:schemeClr val="tx1">
                    <a:tint val="75000"/>
                  </a:schemeClr>
                </a:solidFill>
                <a:latin typeface="+mn-lt"/>
              </a:rPr>
              <a:pPr algn="r" eaLnBrk="1" fontAlgn="auto" hangingPunct="1">
                <a:spcBef>
                  <a:spcPts val="0"/>
                </a:spcBef>
                <a:spcAft>
                  <a:spcPts val="0"/>
                </a:spcAft>
                <a:defRPr/>
              </a:pPr>
              <a:t>124</a:t>
            </a:fld>
            <a:endParaRPr lang="fr-FR" sz="1200" dirty="0">
              <a:solidFill>
                <a:schemeClr val="tx1">
                  <a:tint val="75000"/>
                </a:schemeClr>
              </a:solidFill>
              <a:latin typeface="+mn-lt"/>
            </a:endParaRPr>
          </a:p>
        </p:txBody>
      </p:sp>
      <p:sp>
        <p:nvSpPr>
          <p:cNvPr id="4" name="Titre 1"/>
          <p:cNvSpPr txBox="1">
            <a:spLocks/>
          </p:cNvSpPr>
          <p:nvPr/>
        </p:nvSpPr>
        <p:spPr>
          <a:xfrm>
            <a:off x="27003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125956" name="Image 5" descr="pourcentage mondial dans chaque catégor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49434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6"/>
          <p:cNvSpPr>
            <a:spLocks noChangeArrowheads="1"/>
          </p:cNvSpPr>
          <p:nvPr/>
        </p:nvSpPr>
        <p:spPr bwMode="auto">
          <a:xfrm>
            <a:off x="0" y="3357563"/>
            <a:ext cx="3851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↑Pourcentage mondial de chaque catégorie de forêts (forêt naturelle modifiée ou forêt naturelle) (FAO) </a:t>
            </a:r>
          </a:p>
        </p:txBody>
      </p:sp>
      <p:pic>
        <p:nvPicPr>
          <p:cNvPr id="125958" name="Image 7" descr="Changement dans les différentes catégories de forê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81300"/>
            <a:ext cx="5029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Rectangle 8"/>
          <p:cNvSpPr>
            <a:spLocks noChangeArrowheads="1"/>
          </p:cNvSpPr>
          <p:nvPr/>
        </p:nvSpPr>
        <p:spPr bwMode="auto">
          <a:xfrm>
            <a:off x="395288" y="5300663"/>
            <a:ext cx="345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100">
                <a:solidFill>
                  <a:srgbClr val="008000"/>
                </a:solidFill>
              </a:rPr>
              <a:t>Changements dans les différentes catégories de forêts survenus entre 1990 et 2005 (en millions d'hectares) →</a:t>
            </a:r>
          </a:p>
        </p:txBody>
      </p:sp>
      <p:sp>
        <p:nvSpPr>
          <p:cNvPr id="125960" name="Rectangle 9"/>
          <p:cNvSpPr>
            <a:spLocks noChangeArrowheads="1"/>
          </p:cNvSpPr>
          <p:nvPr/>
        </p:nvSpPr>
        <p:spPr bwMode="auto">
          <a:xfrm>
            <a:off x="179388" y="549275"/>
            <a:ext cx="5151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rPr>
              <a:t>A13. Annexe : Statistiques et schémas (suite)</a:t>
            </a:r>
            <a:endParaRPr lang="fr-FR" altLang="fr-F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CE3DFBC9-696D-455D-A4AD-980A4C6C2DB7}" type="slidenum">
              <a:rPr lang="fr-FR" sz="1200">
                <a:solidFill>
                  <a:schemeClr val="tx1">
                    <a:tint val="75000"/>
                  </a:schemeClr>
                </a:solidFill>
                <a:latin typeface="+mn-lt"/>
              </a:rPr>
              <a:pPr algn="r" eaLnBrk="1" fontAlgn="auto" hangingPunct="1">
                <a:spcBef>
                  <a:spcPts val="0"/>
                </a:spcBef>
                <a:spcAft>
                  <a:spcPts val="0"/>
                </a:spcAft>
                <a:defRPr/>
              </a:pPr>
              <a:t>125</a:t>
            </a:fld>
            <a:endParaRPr lang="fr-FR" sz="1200" dirty="0">
              <a:solidFill>
                <a:schemeClr val="tx1">
                  <a:tint val="75000"/>
                </a:schemeClr>
              </a:solidFill>
              <a:latin typeface="+mn-lt"/>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6980" name="Rectangle 4"/>
          <p:cNvSpPr>
            <a:spLocks noChangeArrowheads="1"/>
          </p:cNvSpPr>
          <p:nvPr/>
        </p:nvSpPr>
        <p:spPr bwMode="auto">
          <a:xfrm>
            <a:off x="179388" y="620713"/>
            <a:ext cx="585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u="sng">
                <a:solidFill>
                  <a:srgbClr val="008000"/>
                </a:solidFill>
                <a:latin typeface="Arial" panose="020B0604020202020204" pitchFamily="34" charset="0"/>
                <a:cs typeface="Arial" panose="020B0604020202020204" pitchFamily="34" charset="0"/>
              </a:rPr>
              <a:t>A14. Annexe : Carte des écozones du monde (FAO)</a:t>
            </a:r>
          </a:p>
        </p:txBody>
      </p:sp>
      <p:pic>
        <p:nvPicPr>
          <p:cNvPr id="126981" name="Image 5" descr="Carte des écozones du monde_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981075"/>
            <a:ext cx="63817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Image 7" descr="Légende de la carte des écozones du monde_b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91265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ZoneTexte 8"/>
          <p:cNvSpPr txBox="1">
            <a:spLocks noChangeArrowheads="1"/>
          </p:cNvSpPr>
          <p:nvPr/>
        </p:nvSpPr>
        <p:spPr bwMode="auto">
          <a:xfrm>
            <a:off x="323850" y="5732463"/>
            <a:ext cx="18716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800">
                <a:solidFill>
                  <a:srgbClr val="008000"/>
                </a:solidFill>
              </a:rPr>
              <a:t>Tar      Forêt tropicale ombrophile</a:t>
            </a:r>
          </a:p>
          <a:p>
            <a:pPr eaLnBrk="1" hangingPunct="1"/>
            <a:r>
              <a:rPr lang="fr-FR" altLang="fr-FR" sz="800">
                <a:solidFill>
                  <a:srgbClr val="008000"/>
                </a:solidFill>
              </a:rPr>
              <a:t>TAwa  Forêt tropicale humide décidue </a:t>
            </a:r>
          </a:p>
          <a:p>
            <a:pPr eaLnBrk="1" hangingPunct="1"/>
            <a:r>
              <a:rPr lang="fr-FR" altLang="fr-FR" sz="800">
                <a:solidFill>
                  <a:srgbClr val="008000"/>
                </a:solidFill>
              </a:rPr>
              <a:t>TAwb Forât tropicale sèche</a:t>
            </a:r>
          </a:p>
          <a:p>
            <a:pPr eaLnBrk="1" hangingPunct="1"/>
            <a:r>
              <a:rPr lang="fr-FR" altLang="fr-FR" sz="800">
                <a:solidFill>
                  <a:srgbClr val="008000"/>
                </a:solidFill>
              </a:rPr>
              <a:t>TBSh Formations tropicales arbustives</a:t>
            </a:r>
          </a:p>
          <a:p>
            <a:pPr eaLnBrk="1" hangingPunct="1"/>
            <a:r>
              <a:rPr lang="fr-FR" altLang="fr-FR" sz="800">
                <a:solidFill>
                  <a:srgbClr val="008000"/>
                </a:solidFill>
              </a:rPr>
              <a:t>TBWh Désert tropical</a:t>
            </a:r>
          </a:p>
          <a:p>
            <a:pPr eaLnBrk="1" hangingPunct="1"/>
            <a:r>
              <a:rPr lang="fr-FR" altLang="fr-FR" sz="800">
                <a:solidFill>
                  <a:srgbClr val="008000"/>
                </a:solidFill>
              </a:rPr>
              <a:t>TM      Système montagneux tropical</a:t>
            </a:r>
          </a:p>
          <a:p>
            <a:pPr eaLnBrk="1" hangingPunct="1"/>
            <a:endParaRPr lang="fr-FR" altLang="fr-FR" sz="800">
              <a:solidFill>
                <a:srgbClr val="008000"/>
              </a:solidFill>
            </a:endParaRPr>
          </a:p>
        </p:txBody>
      </p:sp>
      <p:sp>
        <p:nvSpPr>
          <p:cNvPr id="126984" name="ZoneTexte 9"/>
          <p:cNvSpPr txBox="1">
            <a:spLocks noChangeArrowheads="1"/>
          </p:cNvSpPr>
          <p:nvPr/>
        </p:nvSpPr>
        <p:spPr bwMode="auto">
          <a:xfrm>
            <a:off x="2555875" y="580548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800">
                <a:solidFill>
                  <a:srgbClr val="008000"/>
                </a:solidFill>
              </a:rPr>
              <a:t>SCf  Forêt subtropicale humide</a:t>
            </a:r>
          </a:p>
          <a:p>
            <a:pPr eaLnBrk="1" hangingPunct="1"/>
            <a:r>
              <a:rPr lang="fr-FR" altLang="fr-FR" sz="800">
                <a:solidFill>
                  <a:srgbClr val="008000"/>
                </a:solidFill>
              </a:rPr>
              <a:t>SCs  Forêt subtropicale sèche</a:t>
            </a:r>
          </a:p>
          <a:p>
            <a:pPr eaLnBrk="1" hangingPunct="1"/>
            <a:r>
              <a:rPr lang="fr-FR" altLang="fr-FR" sz="800">
                <a:solidFill>
                  <a:srgbClr val="008000"/>
                </a:solidFill>
              </a:rPr>
              <a:t>SBSh Steppe subtropicale</a:t>
            </a:r>
          </a:p>
          <a:p>
            <a:pPr eaLnBrk="1" hangingPunct="1"/>
            <a:r>
              <a:rPr lang="fr-FR" altLang="fr-FR" sz="800">
                <a:solidFill>
                  <a:srgbClr val="008000"/>
                </a:solidFill>
              </a:rPr>
              <a:t>SBWh Désert subtropical</a:t>
            </a:r>
          </a:p>
          <a:p>
            <a:pPr eaLnBrk="1" hangingPunct="1"/>
            <a:r>
              <a:rPr lang="fr-FR" altLang="fr-FR" sz="800">
                <a:solidFill>
                  <a:srgbClr val="008000"/>
                </a:solidFill>
              </a:rPr>
              <a:t>SM   Système montagneux subtropical</a:t>
            </a:r>
          </a:p>
        </p:txBody>
      </p:sp>
      <p:sp>
        <p:nvSpPr>
          <p:cNvPr id="126985" name="Rectangle 10"/>
          <p:cNvSpPr>
            <a:spLocks noChangeArrowheads="1"/>
          </p:cNvSpPr>
          <p:nvPr/>
        </p:nvSpPr>
        <p:spPr bwMode="auto">
          <a:xfrm>
            <a:off x="5003800" y="5805488"/>
            <a:ext cx="178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800">
                <a:solidFill>
                  <a:srgbClr val="008000"/>
                </a:solidFill>
              </a:rPr>
              <a:t>TetDo Forêt tempérée océanique</a:t>
            </a:r>
          </a:p>
          <a:p>
            <a:pPr eaLnBrk="1" hangingPunct="1"/>
            <a:r>
              <a:rPr lang="fr-FR" altLang="fr-FR" sz="800">
                <a:solidFill>
                  <a:srgbClr val="008000"/>
                </a:solidFill>
              </a:rPr>
              <a:t>TetDc Forêt tempérée continentale</a:t>
            </a:r>
          </a:p>
          <a:p>
            <a:pPr eaLnBrk="1" hangingPunct="1"/>
            <a:r>
              <a:rPr lang="fr-FR" altLang="fr-FR" sz="800">
                <a:solidFill>
                  <a:srgbClr val="008000"/>
                </a:solidFill>
              </a:rPr>
              <a:t>TeBSk Steppe tempérée </a:t>
            </a:r>
          </a:p>
          <a:p>
            <a:pPr eaLnBrk="1" hangingPunct="1"/>
            <a:r>
              <a:rPr lang="fr-FR" altLang="fr-FR" sz="800">
                <a:solidFill>
                  <a:srgbClr val="008000"/>
                </a:solidFill>
              </a:rPr>
              <a:t>TeBWk Désert tempéré</a:t>
            </a:r>
          </a:p>
          <a:p>
            <a:pPr eaLnBrk="1" hangingPunct="1"/>
            <a:r>
              <a:rPr lang="fr-FR" altLang="fr-FR" sz="800">
                <a:solidFill>
                  <a:srgbClr val="008000"/>
                </a:solidFill>
              </a:rPr>
              <a:t>TeM   Système montagneux tempéré</a:t>
            </a:r>
          </a:p>
        </p:txBody>
      </p:sp>
      <p:sp>
        <p:nvSpPr>
          <p:cNvPr id="126986" name="Rectangle 11"/>
          <p:cNvSpPr>
            <a:spLocks noChangeArrowheads="1"/>
          </p:cNvSpPr>
          <p:nvPr/>
        </p:nvSpPr>
        <p:spPr bwMode="auto">
          <a:xfrm>
            <a:off x="7019925" y="5805488"/>
            <a:ext cx="1638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800">
                <a:solidFill>
                  <a:srgbClr val="008000"/>
                </a:solidFill>
              </a:rPr>
              <a:t>Ba Forât boréale de conifères</a:t>
            </a:r>
          </a:p>
          <a:p>
            <a:pPr eaLnBrk="1" hangingPunct="1"/>
            <a:r>
              <a:rPr lang="fr-FR" altLang="fr-FR" sz="800">
                <a:solidFill>
                  <a:srgbClr val="008000"/>
                </a:solidFill>
              </a:rPr>
              <a:t>Bb Toundra boréale</a:t>
            </a:r>
          </a:p>
          <a:p>
            <a:pPr eaLnBrk="1" hangingPunct="1"/>
            <a:r>
              <a:rPr lang="fr-FR" altLang="fr-FR" sz="800">
                <a:solidFill>
                  <a:srgbClr val="008000"/>
                </a:solidFill>
              </a:rPr>
              <a:t>BM Système montagneux boréal</a:t>
            </a:r>
          </a:p>
          <a:p>
            <a:pPr eaLnBrk="1" hangingPunct="1"/>
            <a:r>
              <a:rPr lang="fr-FR" altLang="fr-FR" sz="800">
                <a:solidFill>
                  <a:srgbClr val="008000"/>
                </a:solidFill>
              </a:rPr>
              <a:t>P  Zone polaire</a:t>
            </a:r>
          </a:p>
          <a:p>
            <a:pPr eaLnBrk="1" hangingPunct="1"/>
            <a:r>
              <a:rPr lang="fr-FR" altLang="fr-FR" sz="800">
                <a:solidFill>
                  <a:srgbClr val="008000"/>
                </a:solidFill>
              </a:rPr>
              <a:t>   Eau</a:t>
            </a:r>
          </a:p>
          <a:p>
            <a:pPr eaLnBrk="1" hangingPunct="1"/>
            <a:r>
              <a:rPr lang="fr-FR" altLang="fr-FR" sz="800">
                <a:solidFill>
                  <a:srgbClr val="008000"/>
                </a:solidFill>
              </a:rPr>
              <a:t>   Absence de données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Rectangle 2"/>
          <p:cNvSpPr/>
          <p:nvPr/>
        </p:nvSpPr>
        <p:spPr>
          <a:xfrm>
            <a:off x="107950" y="765175"/>
            <a:ext cx="8856663" cy="6092825"/>
          </a:xfrm>
          <a:prstGeom prst="rect">
            <a:avLst/>
          </a:prstGeom>
        </p:spPr>
        <p:txBody>
          <a:bodyPr>
            <a:spAutoFit/>
          </a:bodyPr>
          <a:lstStyle/>
          <a:p>
            <a:pPr eaLnBrk="1" fontAlgn="auto" hangingPunct="1">
              <a:spcBef>
                <a:spcPts val="0"/>
              </a:spcBef>
              <a:spcAft>
                <a:spcPts val="0"/>
              </a:spcAft>
              <a:defRPr/>
            </a:pPr>
            <a:r>
              <a:rPr lang="fr-FR" sz="1400" b="1" dirty="0">
                <a:solidFill>
                  <a:srgbClr val="008000"/>
                </a:solidFill>
                <a:latin typeface="+mn-lt"/>
              </a:rPr>
              <a:t>A15. Annexe : Les étages de la végétation</a:t>
            </a:r>
          </a:p>
          <a:p>
            <a:pPr eaLnBrk="1" fontAlgn="auto" hangingPunct="1">
              <a:spcBef>
                <a:spcPts val="0"/>
              </a:spcBef>
              <a:spcAft>
                <a:spcPts val="0"/>
              </a:spcAft>
              <a:defRPr/>
            </a:pPr>
            <a:r>
              <a:rPr lang="fr-FR" sz="1400" dirty="0">
                <a:solidFill>
                  <a:srgbClr val="008000"/>
                </a:solidFill>
                <a:latin typeface="+mn-lt"/>
              </a:rPr>
              <a:t>Dans chacun de ces étages, la </a:t>
            </a:r>
            <a:r>
              <a:rPr lang="fr-FR" sz="1400" dirty="0">
                <a:solidFill>
                  <a:srgbClr val="008000"/>
                </a:solidFill>
                <a:latin typeface="+mn-lt"/>
                <a:hlinkClick r:id="rId2"/>
              </a:rPr>
              <a:t>faune</a:t>
            </a:r>
            <a:r>
              <a:rPr lang="fr-FR" sz="1400" dirty="0">
                <a:solidFill>
                  <a:srgbClr val="008000"/>
                </a:solidFill>
                <a:latin typeface="+mn-lt"/>
              </a:rPr>
              <a:t> et la flore se sont pas les mêmes. La température diminue avec l'altitude (un degré par 200 mètres). Les précipitations sont plus abondantes : les montagnes arrêtant les </a:t>
            </a:r>
            <a:r>
              <a:rPr lang="fr-FR" sz="1400" dirty="0">
                <a:solidFill>
                  <a:srgbClr val="008000"/>
                </a:solidFill>
                <a:latin typeface="+mn-lt"/>
                <a:hlinkClick r:id="rId3" tooltip="Dossier : nuages en tout genre, comment les différencier ?"/>
              </a:rPr>
              <a:t>nuages</a:t>
            </a:r>
            <a:r>
              <a:rPr lang="fr-FR" sz="1400" dirty="0">
                <a:solidFill>
                  <a:srgbClr val="008000"/>
                </a:solidFill>
                <a:latin typeface="+mn-lt"/>
              </a:rPr>
              <a:t>.</a:t>
            </a:r>
          </a:p>
          <a:p>
            <a:pPr eaLnBrk="1" fontAlgn="auto" hangingPunct="1">
              <a:spcBef>
                <a:spcPts val="0"/>
              </a:spcBef>
              <a:spcAft>
                <a:spcPts val="0"/>
              </a:spcAft>
              <a:defRPr/>
            </a:pPr>
            <a:r>
              <a:rPr lang="fr-FR" sz="1400" dirty="0">
                <a:solidFill>
                  <a:srgbClr val="008000"/>
                </a:solidFill>
                <a:latin typeface="+mn-lt"/>
              </a:rPr>
              <a:t>Il fait plus sec au centre d'une chaîne de montagne que sur les bords exposés aux vents dominants. De plus, la période végétative diminue quand l’altitude augmente. Comme les conditions changent, les plantes à différentes hauteurs changent également. Les limites des différents étages sont plus hautes sur l'adret que sur l'ubac.</a:t>
            </a:r>
          </a:p>
          <a:p>
            <a:pPr eaLnBrk="1" fontAlgn="auto" hangingPunct="1">
              <a:spcBef>
                <a:spcPts val="0"/>
              </a:spcBef>
              <a:spcAft>
                <a:spcPts val="0"/>
              </a:spcAft>
              <a:defRPr/>
            </a:pPr>
            <a:r>
              <a:rPr lang="fr-FR" sz="1400" dirty="0">
                <a:solidFill>
                  <a:srgbClr val="008000"/>
                </a:solidFill>
                <a:latin typeface="+mn-lt"/>
              </a:rPr>
              <a:t>On peut donc diviser les montagnes en étages, selon le type de végétation.</a:t>
            </a:r>
            <a:r>
              <a:rPr lang="fr-FR" sz="1400" b="1" dirty="0">
                <a:solidFill>
                  <a:srgbClr val="008000"/>
                </a:solidFill>
                <a:latin typeface="+mn-lt"/>
              </a:rPr>
              <a:t> </a:t>
            </a:r>
            <a:r>
              <a:rPr lang="fr-FR" sz="1400" dirty="0">
                <a:solidFill>
                  <a:srgbClr val="008000"/>
                </a:solidFill>
                <a:latin typeface="+mn-lt"/>
              </a:rPr>
              <a:t>Ces étages changent en </a:t>
            </a:r>
            <a:r>
              <a:rPr lang="fr-FR" sz="1400" dirty="0">
                <a:solidFill>
                  <a:srgbClr val="008000"/>
                </a:solidFill>
                <a:latin typeface="+mn-lt"/>
                <a:hlinkClick r:id="rId4"/>
              </a:rPr>
              <a:t>climat</a:t>
            </a:r>
            <a:r>
              <a:rPr lang="fr-FR" sz="1400" dirty="0">
                <a:solidFill>
                  <a:srgbClr val="008000"/>
                </a:solidFill>
                <a:latin typeface="+mn-lt"/>
              </a:rPr>
              <a:t> tempéré ou en climat tropical. Pour les montagnes des régions tempérées, on peut prendre l'exemple des</a:t>
            </a:r>
            <a:r>
              <a:rPr lang="fr-FR" sz="1400" b="1" dirty="0">
                <a:solidFill>
                  <a:srgbClr val="008000"/>
                </a:solidFill>
                <a:latin typeface="+mn-lt"/>
              </a:rPr>
              <a:t> </a:t>
            </a:r>
            <a:r>
              <a:rPr lang="fr-FR" sz="1400" dirty="0">
                <a:solidFill>
                  <a:srgbClr val="008000"/>
                </a:solidFill>
                <a:latin typeface="+mn-lt"/>
              </a:rPr>
              <a:t>Alpes de Savoie.</a:t>
            </a:r>
          </a:p>
          <a:p>
            <a:pPr eaLnBrk="1" fontAlgn="auto" hangingPunct="1">
              <a:spcBef>
                <a:spcPts val="0"/>
              </a:spcBef>
              <a:spcAft>
                <a:spcPts val="0"/>
              </a:spcAft>
              <a:defRPr/>
            </a:pPr>
            <a:endParaRPr lang="fr-FR" sz="1400" dirty="0">
              <a:solidFill>
                <a:srgbClr val="008000"/>
              </a:solidFill>
              <a:latin typeface="+mn-lt"/>
            </a:endParaRPr>
          </a:p>
          <a:p>
            <a:pPr eaLnBrk="1" fontAlgn="auto" hangingPunct="1">
              <a:spcBef>
                <a:spcPts val="0"/>
              </a:spcBef>
              <a:spcAft>
                <a:spcPts val="0"/>
              </a:spcAft>
              <a:defRPr/>
            </a:pPr>
            <a:r>
              <a:rPr lang="fr-FR" sz="1400" b="1" dirty="0">
                <a:solidFill>
                  <a:srgbClr val="008000"/>
                </a:solidFill>
                <a:latin typeface="+mn-lt"/>
              </a:rPr>
              <a:t>Les étages des forêts d'altitude en milieu tempéré :</a:t>
            </a:r>
          </a:p>
          <a:p>
            <a:pPr marL="342900" indent="-342900" eaLnBrk="1" fontAlgn="auto" hangingPunct="1">
              <a:spcBef>
                <a:spcPts val="0"/>
              </a:spcBef>
              <a:spcAft>
                <a:spcPts val="0"/>
              </a:spcAft>
              <a:buFont typeface="+mj-lt"/>
              <a:buAutoNum type="arabicPeriod"/>
              <a:defRPr/>
            </a:pPr>
            <a:r>
              <a:rPr lang="fr-FR" sz="1400" b="1" dirty="0">
                <a:solidFill>
                  <a:srgbClr val="008000"/>
                </a:solidFill>
                <a:latin typeface="+mn-lt"/>
              </a:rPr>
              <a:t>Premier étage : l'étage collinéen. </a:t>
            </a:r>
            <a:r>
              <a:rPr lang="fr-FR" sz="1400" dirty="0">
                <a:solidFill>
                  <a:srgbClr val="008000"/>
                </a:solidFill>
                <a:latin typeface="+mn-lt"/>
              </a:rPr>
              <a:t>Il se trouve au-dessous de 800-1.200 mètres d'altitude. Si on se trouve en climat méditerranéen, comme au pied des Alpes, l'étage collinéen est remplacé par l'étage </a:t>
            </a:r>
            <a:r>
              <a:rPr lang="fr-FR" sz="1400" dirty="0" err="1">
                <a:solidFill>
                  <a:srgbClr val="008000"/>
                </a:solidFill>
                <a:latin typeface="+mn-lt"/>
              </a:rPr>
              <a:t>supraméditerranéen</a:t>
            </a:r>
            <a:r>
              <a:rPr lang="fr-FR" sz="1400" dirty="0">
                <a:solidFill>
                  <a:srgbClr val="008000"/>
                </a:solidFill>
                <a:latin typeface="+mn-lt"/>
              </a:rPr>
              <a:t> avec des forêts de </a:t>
            </a:r>
            <a:r>
              <a:rPr lang="fr-FR" sz="1400" dirty="0">
                <a:solidFill>
                  <a:srgbClr val="008000"/>
                </a:solidFill>
                <a:latin typeface="+mn-lt"/>
                <a:hlinkClick r:id="rId5"/>
              </a:rPr>
              <a:t>pins sylvestres</a:t>
            </a:r>
            <a:r>
              <a:rPr lang="fr-FR" sz="1400" dirty="0">
                <a:solidFill>
                  <a:srgbClr val="008000"/>
                </a:solidFill>
                <a:latin typeface="+mn-lt"/>
              </a:rPr>
              <a:t>, des landes, des </a:t>
            </a:r>
            <a:r>
              <a:rPr lang="fr-FR" sz="1400" dirty="0">
                <a:solidFill>
                  <a:srgbClr val="008000"/>
                </a:solidFill>
                <a:latin typeface="+mn-lt"/>
                <a:hlinkClick r:id="rId6" tooltip="Dossier : découverte de la lavande"/>
              </a:rPr>
              <a:t>lavandes</a:t>
            </a:r>
            <a:r>
              <a:rPr lang="fr-FR" sz="1400" dirty="0">
                <a:solidFill>
                  <a:srgbClr val="008000"/>
                </a:solidFill>
                <a:latin typeface="+mn-lt"/>
              </a:rPr>
              <a:t>, des bruyères et du </a:t>
            </a:r>
            <a:r>
              <a:rPr lang="fr-FR" sz="1400" dirty="0">
                <a:solidFill>
                  <a:srgbClr val="008000"/>
                </a:solidFill>
                <a:latin typeface="+mn-lt"/>
                <a:hlinkClick r:id="rId7"/>
              </a:rPr>
              <a:t>buis</a:t>
            </a:r>
            <a:r>
              <a:rPr lang="fr-FR" sz="1400" dirty="0">
                <a:solidFill>
                  <a:srgbClr val="008000"/>
                </a:solidFill>
                <a:latin typeface="+mn-lt"/>
              </a:rPr>
              <a:t>…</a:t>
            </a:r>
          </a:p>
          <a:p>
            <a:pPr marL="342900" indent="-342900" eaLnBrk="1" fontAlgn="auto" hangingPunct="1">
              <a:spcBef>
                <a:spcPts val="0"/>
              </a:spcBef>
              <a:spcAft>
                <a:spcPts val="0"/>
              </a:spcAft>
              <a:buFont typeface="+mj-lt"/>
              <a:buAutoNum type="arabicPeriod"/>
              <a:defRPr/>
            </a:pPr>
            <a:r>
              <a:rPr lang="fr-FR" sz="1400" b="1" dirty="0">
                <a:solidFill>
                  <a:srgbClr val="008000"/>
                </a:solidFill>
                <a:latin typeface="+mn-lt"/>
              </a:rPr>
              <a:t>Deuxième étage : l'étage montagnard. </a:t>
            </a:r>
            <a:r>
              <a:rPr lang="fr-FR" sz="1400" dirty="0">
                <a:solidFill>
                  <a:srgbClr val="008000"/>
                </a:solidFill>
                <a:latin typeface="+mn-lt"/>
              </a:rPr>
              <a:t>On trouve des </a:t>
            </a:r>
            <a:r>
              <a:rPr lang="fr-FR" sz="1400" dirty="0">
                <a:solidFill>
                  <a:srgbClr val="008000"/>
                </a:solidFill>
                <a:latin typeface="+mn-lt"/>
                <a:hlinkClick r:id="rId8"/>
              </a:rPr>
              <a:t>arbres</a:t>
            </a:r>
            <a:r>
              <a:rPr lang="fr-FR" sz="1400" dirty="0">
                <a:solidFill>
                  <a:srgbClr val="008000"/>
                </a:solidFill>
                <a:latin typeface="+mn-lt"/>
              </a:rPr>
              <a:t> à feuilles caduques : chênes, charmes, </a:t>
            </a:r>
            <a:r>
              <a:rPr lang="fr-FR" sz="1400" dirty="0">
                <a:solidFill>
                  <a:srgbClr val="008000"/>
                </a:solidFill>
                <a:latin typeface="+mn-lt"/>
                <a:hlinkClick r:id="rId9" tooltip="Dossier : le châtaignier"/>
              </a:rPr>
              <a:t>châtaigniers</a:t>
            </a:r>
            <a:r>
              <a:rPr lang="fr-FR" sz="1400" dirty="0">
                <a:solidFill>
                  <a:srgbClr val="008000"/>
                </a:solidFill>
                <a:latin typeface="+mn-lt"/>
              </a:rPr>
              <a:t>, ormes, </a:t>
            </a:r>
            <a:r>
              <a:rPr lang="fr-FR" sz="1400" dirty="0">
                <a:solidFill>
                  <a:srgbClr val="008000"/>
                </a:solidFill>
                <a:latin typeface="+mn-lt"/>
                <a:hlinkClick r:id="rId10"/>
              </a:rPr>
              <a:t>tilleuls</a:t>
            </a:r>
            <a:r>
              <a:rPr lang="fr-FR" sz="1400" dirty="0">
                <a:solidFill>
                  <a:srgbClr val="008000"/>
                </a:solidFill>
                <a:latin typeface="+mn-lt"/>
              </a:rPr>
              <a:t>...</a:t>
            </a:r>
          </a:p>
          <a:p>
            <a:pPr marL="342900" indent="-342900" eaLnBrk="1" fontAlgn="auto" hangingPunct="1">
              <a:spcBef>
                <a:spcPts val="0"/>
              </a:spcBef>
              <a:spcAft>
                <a:spcPts val="0"/>
              </a:spcAft>
              <a:buFont typeface="+mj-lt"/>
              <a:buAutoNum type="arabicPeriod"/>
              <a:defRPr/>
            </a:pPr>
            <a:r>
              <a:rPr lang="fr-FR" sz="1400" b="1" dirty="0">
                <a:solidFill>
                  <a:srgbClr val="008000"/>
                </a:solidFill>
                <a:latin typeface="+mn-lt"/>
              </a:rPr>
              <a:t>Troisième étage : l'étage subalpin. </a:t>
            </a:r>
            <a:r>
              <a:rPr lang="fr-FR" sz="1400" dirty="0">
                <a:solidFill>
                  <a:srgbClr val="008000"/>
                </a:solidFill>
                <a:latin typeface="+mn-lt"/>
              </a:rPr>
              <a:t>Les arbres sont rares. L'étage subalpin est constitué de forêts d'épicéas (</a:t>
            </a:r>
            <a:r>
              <a:rPr lang="fr-FR" sz="1400" dirty="0" err="1">
                <a:solidFill>
                  <a:srgbClr val="008000"/>
                </a:solidFill>
                <a:latin typeface="+mn-lt"/>
              </a:rPr>
              <a:t>pessières</a:t>
            </a:r>
            <a:r>
              <a:rPr lang="fr-FR" sz="1400" dirty="0">
                <a:solidFill>
                  <a:srgbClr val="008000"/>
                </a:solidFill>
                <a:latin typeface="+mn-lt"/>
              </a:rPr>
              <a:t>). Dans les zones sèches, les </a:t>
            </a:r>
            <a:r>
              <a:rPr lang="fr-FR" sz="1400" dirty="0">
                <a:solidFill>
                  <a:srgbClr val="008000"/>
                </a:solidFill>
                <a:latin typeface="+mn-lt"/>
                <a:hlinkClick r:id="rId11" tooltip="Le doyen des arbres : un épicéa vieux de près de 8.000 ans !"/>
              </a:rPr>
              <a:t>épicéas</a:t>
            </a:r>
            <a:r>
              <a:rPr lang="fr-FR" sz="1400" dirty="0">
                <a:solidFill>
                  <a:srgbClr val="008000"/>
                </a:solidFill>
                <a:latin typeface="+mn-lt"/>
              </a:rPr>
              <a:t> sont remplacés par des mélèzes, des pins cembros ou des </a:t>
            </a:r>
            <a:r>
              <a:rPr lang="fr-FR" sz="1400" dirty="0">
                <a:solidFill>
                  <a:srgbClr val="008000"/>
                </a:solidFill>
                <a:latin typeface="+mn-lt"/>
                <a:hlinkClick r:id="rId12"/>
              </a:rPr>
              <a:t>pins à crochets</a:t>
            </a:r>
            <a:r>
              <a:rPr lang="fr-FR" sz="1400" dirty="0">
                <a:solidFill>
                  <a:srgbClr val="008000"/>
                </a:solidFill>
                <a:latin typeface="+mn-lt"/>
              </a:rPr>
              <a:t>. Les arbres à feuilles caduques ne subsistent pas à cette altitude. Dans les sous-bois poussent des </a:t>
            </a:r>
            <a:r>
              <a:rPr lang="fr-FR" sz="1400" dirty="0">
                <a:solidFill>
                  <a:srgbClr val="008000"/>
                </a:solidFill>
                <a:latin typeface="+mn-lt"/>
                <a:hlinkClick r:id="rId13"/>
              </a:rPr>
              <a:t>fraises</a:t>
            </a:r>
            <a:r>
              <a:rPr lang="fr-FR" sz="1400" dirty="0">
                <a:solidFill>
                  <a:srgbClr val="008000"/>
                </a:solidFill>
                <a:latin typeface="+mn-lt"/>
              </a:rPr>
              <a:t> des </a:t>
            </a:r>
            <a:r>
              <a:rPr lang="fr-FR" sz="1400" dirty="0">
                <a:solidFill>
                  <a:srgbClr val="008000"/>
                </a:solidFill>
                <a:latin typeface="+mn-lt"/>
                <a:hlinkClick r:id="rId14"/>
              </a:rPr>
              <a:t>bois</a:t>
            </a:r>
            <a:r>
              <a:rPr lang="fr-FR" sz="1400" dirty="0">
                <a:solidFill>
                  <a:srgbClr val="008000"/>
                </a:solidFill>
                <a:latin typeface="+mn-lt"/>
              </a:rPr>
              <a:t>, et </a:t>
            </a:r>
            <a:r>
              <a:rPr lang="fr-FR" sz="1400" dirty="0" err="1">
                <a:solidFill>
                  <a:srgbClr val="008000"/>
                </a:solidFill>
                <a:latin typeface="+mn-lt"/>
              </a:rPr>
              <a:t>des</a:t>
            </a:r>
            <a:r>
              <a:rPr lang="fr-FR" sz="1400" dirty="0" err="1">
                <a:solidFill>
                  <a:srgbClr val="008000"/>
                </a:solidFill>
                <a:latin typeface="+mn-lt"/>
                <a:hlinkClick r:id="rId15" tooltip="Les vertus de la myrtille"/>
              </a:rPr>
              <a:t>myrtilles</a:t>
            </a:r>
            <a:r>
              <a:rPr lang="fr-FR" sz="1400" dirty="0">
                <a:solidFill>
                  <a:srgbClr val="008000"/>
                </a:solidFill>
                <a:latin typeface="+mn-lt"/>
              </a:rPr>
              <a:t> ;</a:t>
            </a:r>
          </a:p>
          <a:p>
            <a:pPr marL="342900" indent="-342900" eaLnBrk="1" fontAlgn="auto" hangingPunct="1">
              <a:spcBef>
                <a:spcPts val="0"/>
              </a:spcBef>
              <a:spcAft>
                <a:spcPts val="0"/>
              </a:spcAft>
              <a:buFont typeface="+mj-lt"/>
              <a:buAutoNum type="arabicPeriod"/>
              <a:defRPr/>
            </a:pPr>
            <a:r>
              <a:rPr lang="fr-FR" sz="1400" b="1" dirty="0">
                <a:solidFill>
                  <a:srgbClr val="008000"/>
                </a:solidFill>
                <a:latin typeface="+mn-lt"/>
              </a:rPr>
              <a:t>Quatrième étage : l'étage alpin. </a:t>
            </a:r>
            <a:r>
              <a:rPr lang="fr-FR" sz="1400" dirty="0">
                <a:solidFill>
                  <a:srgbClr val="008000"/>
                </a:solidFill>
                <a:latin typeface="+mn-lt"/>
              </a:rPr>
              <a:t>Il n'y a plus d'arbres ou de tout petits rabougris par le froid. On y trouve de grandes « pelouses » sauvages, avec des </a:t>
            </a:r>
            <a:r>
              <a:rPr lang="fr-FR" sz="1400" dirty="0">
                <a:solidFill>
                  <a:srgbClr val="008000"/>
                </a:solidFill>
                <a:latin typeface="+mn-lt"/>
                <a:hlinkClick r:id="rId16"/>
              </a:rPr>
              <a:t>graminées</a:t>
            </a:r>
            <a:r>
              <a:rPr lang="fr-FR" sz="1400" dirty="0">
                <a:solidFill>
                  <a:srgbClr val="008000"/>
                </a:solidFill>
                <a:latin typeface="+mn-lt"/>
              </a:rPr>
              <a:t>. C'est l'étage où vivent les marmottes... L'été, les bergers mènent leur troupeau dans ces étendues d'herbes, appelées</a:t>
            </a:r>
            <a:r>
              <a:rPr lang="fr-FR" sz="1400" b="1" dirty="0">
                <a:solidFill>
                  <a:srgbClr val="008000"/>
                </a:solidFill>
                <a:latin typeface="+mn-lt"/>
              </a:rPr>
              <a:t> alpages : c'est la transhumance.</a:t>
            </a:r>
            <a:r>
              <a:rPr lang="fr-FR" sz="1400" dirty="0">
                <a:solidFill>
                  <a:srgbClr val="008000"/>
                </a:solidFill>
                <a:latin typeface="+mn-lt"/>
              </a:rPr>
              <a:t> On trouve beaucoup d'</a:t>
            </a:r>
            <a:r>
              <a:rPr lang="fr-FR" sz="1400" dirty="0">
                <a:solidFill>
                  <a:srgbClr val="008000"/>
                </a:solidFill>
                <a:latin typeface="+mn-lt"/>
                <a:hlinkClick r:id="rId17"/>
              </a:rPr>
              <a:t>espèces</a:t>
            </a:r>
            <a:r>
              <a:rPr lang="fr-FR" sz="1400" dirty="0">
                <a:solidFill>
                  <a:srgbClr val="008000"/>
                </a:solidFill>
                <a:latin typeface="+mn-lt"/>
              </a:rPr>
              <a:t> dans les pelouses alpines, et de nombreuses fleurs : </a:t>
            </a:r>
            <a:r>
              <a:rPr lang="fr-FR" sz="1400" dirty="0">
                <a:solidFill>
                  <a:srgbClr val="008000"/>
                </a:solidFill>
                <a:latin typeface="+mn-lt"/>
                <a:hlinkClick r:id="rId18"/>
              </a:rPr>
              <a:t>colchiques</a:t>
            </a:r>
            <a:r>
              <a:rPr lang="fr-FR" sz="1400" dirty="0">
                <a:solidFill>
                  <a:srgbClr val="008000"/>
                </a:solidFill>
                <a:latin typeface="+mn-lt"/>
              </a:rPr>
              <a:t>, gentianes, genévrier nain, myrtille, airelle, </a:t>
            </a:r>
            <a:r>
              <a:rPr lang="fr-FR" sz="1400" dirty="0">
                <a:solidFill>
                  <a:srgbClr val="008000"/>
                </a:solidFill>
                <a:latin typeface="+mn-lt"/>
                <a:hlinkClick r:id="rId19" tooltip="Dossier : les plantes antipollution : le rhododendron"/>
              </a:rPr>
              <a:t>rhododendron</a:t>
            </a:r>
            <a:r>
              <a:rPr lang="fr-FR" sz="1400" dirty="0">
                <a:solidFill>
                  <a:srgbClr val="008000"/>
                </a:solidFill>
                <a:latin typeface="+mn-lt"/>
              </a:rPr>
              <a:t>...</a:t>
            </a:r>
          </a:p>
          <a:p>
            <a:pPr marL="342900" indent="-342900" eaLnBrk="1" fontAlgn="auto" hangingPunct="1">
              <a:spcBef>
                <a:spcPts val="0"/>
              </a:spcBef>
              <a:spcAft>
                <a:spcPts val="0"/>
              </a:spcAft>
              <a:buFont typeface="+mj-lt"/>
              <a:buAutoNum type="arabicPeriod"/>
              <a:defRPr/>
            </a:pPr>
            <a:r>
              <a:rPr lang="fr-FR" sz="1400" b="1" dirty="0">
                <a:solidFill>
                  <a:srgbClr val="008000"/>
                </a:solidFill>
                <a:latin typeface="+mn-lt"/>
              </a:rPr>
              <a:t>Cinquième étage : l'étage nivéal. </a:t>
            </a:r>
            <a:r>
              <a:rPr lang="fr-FR" sz="1400" dirty="0">
                <a:solidFill>
                  <a:srgbClr val="008000"/>
                </a:solidFill>
                <a:latin typeface="+mn-lt"/>
              </a:rPr>
              <a:t>Là les herbes ont du mal à pousser. Il y pousse des lichens et des mousses, quelques rares fleurs, comme l'edelweiss.</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a:t>
            </a:r>
            <a:r>
              <a:rPr lang="fr-FR" sz="1200" dirty="0">
                <a:solidFill>
                  <a:srgbClr val="008000"/>
                </a:solidFill>
                <a:latin typeface="+mn-lt"/>
                <a:hlinkClick r:id="rId20"/>
              </a:rPr>
              <a:t>http://www.futura-sciences.com/magazines/nature/infos/dossiers/d/botanique-differents-types-forets-1101/page/3/</a:t>
            </a:r>
            <a:r>
              <a:rPr lang="fr-FR" sz="1200" dirty="0">
                <a:solidFill>
                  <a:srgbClr val="008000"/>
                </a:solidFill>
                <a:latin typeface="+mn-lt"/>
              </a:rPr>
              <a:t> </a:t>
            </a:r>
          </a:p>
        </p:txBody>
      </p:sp>
      <p:sp>
        <p:nvSpPr>
          <p:cNvPr id="4"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893B9E44-F6DC-41EC-A92C-854741E348D3}" type="slidenum">
              <a:rPr lang="fr-FR" sz="1200">
                <a:solidFill>
                  <a:schemeClr val="tx1">
                    <a:tint val="75000"/>
                  </a:schemeClr>
                </a:solidFill>
                <a:latin typeface="+mn-lt"/>
              </a:rPr>
              <a:pPr algn="r" eaLnBrk="1" fontAlgn="auto" hangingPunct="1">
                <a:spcBef>
                  <a:spcPts val="0"/>
                </a:spcBef>
                <a:spcAft>
                  <a:spcPts val="0"/>
                </a:spcAft>
                <a:defRPr/>
              </a:pPr>
              <a:t>126</a:t>
            </a:fld>
            <a:endParaRPr lang="fr-FR" sz="1200" dirty="0">
              <a:solidFill>
                <a:schemeClr val="tx1">
                  <a:tint val="75000"/>
                </a:schemeClr>
              </a:solidFill>
              <a:latin typeface="+mn-lt"/>
            </a:endParaRPr>
          </a:p>
        </p:txBody>
      </p:sp>
      <p:sp>
        <p:nvSpPr>
          <p:cNvPr id="5"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3" name="Rectangle 2"/>
          <p:cNvSpPr/>
          <p:nvPr/>
        </p:nvSpPr>
        <p:spPr>
          <a:xfrm>
            <a:off x="107950" y="765175"/>
            <a:ext cx="8856663" cy="5632311"/>
          </a:xfrm>
          <a:prstGeom prst="rect">
            <a:avLst/>
          </a:prstGeom>
        </p:spPr>
        <p:txBody>
          <a:bodyPr>
            <a:spAutoFit/>
          </a:bodyPr>
          <a:lstStyle/>
          <a:p>
            <a:pPr algn="just" eaLnBrk="1" hangingPunct="1"/>
            <a:r>
              <a:rPr lang="fr-FR" altLang="fr-FR" b="1" dirty="0">
                <a:solidFill>
                  <a:srgbClr val="008000"/>
                </a:solidFill>
                <a:latin typeface="+mn-lt"/>
              </a:rPr>
              <a:t>A16. Annexe : Mesures de protection de la forêt</a:t>
            </a:r>
          </a:p>
          <a:p>
            <a:pPr algn="just" eaLnBrk="1" fontAlgn="auto" hangingPunct="1">
              <a:spcBef>
                <a:spcPts val="0"/>
              </a:spcBef>
              <a:spcAft>
                <a:spcPts val="0"/>
              </a:spcAft>
              <a:defRPr/>
            </a:pPr>
            <a:endParaRPr lang="fr-FR" dirty="0" smtClean="0">
              <a:solidFill>
                <a:srgbClr val="008000"/>
              </a:solidFill>
              <a:latin typeface="+mn-lt"/>
            </a:endParaRPr>
          </a:p>
          <a:p>
            <a:pPr algn="just" eaLnBrk="1" fontAlgn="auto" hangingPunct="1">
              <a:spcBef>
                <a:spcPts val="0"/>
              </a:spcBef>
              <a:spcAft>
                <a:spcPts val="0"/>
              </a:spcAft>
              <a:defRPr/>
            </a:pPr>
            <a:r>
              <a:rPr lang="fr-FR" dirty="0" smtClean="0">
                <a:solidFill>
                  <a:srgbClr val="008000"/>
                </a:solidFill>
                <a:latin typeface="+mn-lt"/>
              </a:rPr>
              <a:t>(En France) IL </a:t>
            </a:r>
            <a:r>
              <a:rPr lang="fr-FR" dirty="0">
                <a:solidFill>
                  <a:srgbClr val="008000"/>
                </a:solidFill>
                <a:latin typeface="+mn-lt"/>
              </a:rPr>
              <a:t>EST </a:t>
            </a:r>
            <a:r>
              <a:rPr lang="fr-FR" dirty="0" smtClean="0">
                <a:solidFill>
                  <a:srgbClr val="008000"/>
                </a:solidFill>
                <a:latin typeface="+mn-lt"/>
              </a:rPr>
              <a:t>INTERDIT :</a:t>
            </a:r>
            <a:endParaRPr lang="fr-FR" dirty="0">
              <a:solidFill>
                <a:srgbClr val="008000"/>
              </a:solidFill>
              <a:latin typeface="+mn-lt"/>
            </a:endParaRPr>
          </a:p>
          <a:p>
            <a:pPr algn="just" eaLnBrk="1" fontAlgn="auto" hangingPunct="1">
              <a:spcBef>
                <a:spcPts val="0"/>
              </a:spcBef>
              <a:spcAft>
                <a:spcPts val="0"/>
              </a:spcAft>
              <a:defRPr/>
            </a:pPr>
            <a:r>
              <a:rPr lang="fr-FR" dirty="0" smtClean="0">
                <a:solidFill>
                  <a:srgbClr val="008000"/>
                </a:solidFill>
                <a:latin typeface="+mn-lt"/>
              </a:rPr>
              <a:t>— De </a:t>
            </a:r>
            <a:r>
              <a:rPr lang="fr-FR" dirty="0">
                <a:solidFill>
                  <a:srgbClr val="008000"/>
                </a:solidFill>
                <a:latin typeface="+mn-lt"/>
              </a:rPr>
              <a:t>faire du feu à moins de 200 mètres de la limite d'un bois important ou d'une </a:t>
            </a:r>
            <a:r>
              <a:rPr lang="fr-FR" dirty="0" smtClean="0">
                <a:solidFill>
                  <a:srgbClr val="008000"/>
                </a:solidFill>
                <a:latin typeface="+mn-lt"/>
              </a:rPr>
              <a:t>forêt;</a:t>
            </a:r>
            <a:endParaRPr lang="fr-FR" dirty="0">
              <a:solidFill>
                <a:srgbClr val="008000"/>
              </a:solidFill>
              <a:latin typeface="+mn-lt"/>
            </a:endParaRPr>
          </a:p>
          <a:p>
            <a:pPr algn="just" eaLnBrk="1" fontAlgn="auto" hangingPunct="1">
              <a:spcBef>
                <a:spcPts val="0"/>
              </a:spcBef>
              <a:spcAft>
                <a:spcPts val="0"/>
              </a:spcAft>
              <a:defRPr/>
            </a:pPr>
            <a:r>
              <a:rPr lang="fr-FR" dirty="0" smtClean="0">
                <a:solidFill>
                  <a:srgbClr val="008000"/>
                </a:solidFill>
                <a:latin typeface="+mn-lt"/>
              </a:rPr>
              <a:t>— De </a:t>
            </a:r>
            <a:r>
              <a:rPr lang="fr-FR" dirty="0">
                <a:solidFill>
                  <a:srgbClr val="008000"/>
                </a:solidFill>
                <a:latin typeface="+mn-lt"/>
              </a:rPr>
              <a:t>récolter quoi que ce soit dans les forêts sous le régime des Eaux et Forêts (bois vert ou mort, fruits, champignons, etc...).</a:t>
            </a:r>
          </a:p>
          <a:p>
            <a:pPr algn="just" eaLnBrk="1" fontAlgn="auto" hangingPunct="1">
              <a:spcBef>
                <a:spcPts val="0"/>
              </a:spcBef>
              <a:spcAft>
                <a:spcPts val="0"/>
              </a:spcAft>
              <a:defRPr/>
            </a:pPr>
            <a:r>
              <a:rPr lang="fr-FR" dirty="0" smtClean="0">
                <a:solidFill>
                  <a:srgbClr val="008000"/>
                </a:solidFill>
                <a:latin typeface="+mn-lt"/>
              </a:rPr>
              <a:t>Les </a:t>
            </a:r>
            <a:r>
              <a:rPr lang="fr-FR" dirty="0">
                <a:solidFill>
                  <a:srgbClr val="008000"/>
                </a:solidFill>
                <a:latin typeface="+mn-lt"/>
              </a:rPr>
              <a:t>petites « entorses » à ce règlement draconien sont </a:t>
            </a:r>
            <a:r>
              <a:rPr lang="fr-FR" dirty="0" smtClean="0">
                <a:solidFill>
                  <a:srgbClr val="008000"/>
                </a:solidFill>
                <a:latin typeface="+mn-lt"/>
              </a:rPr>
              <a:t>tolérées.</a:t>
            </a:r>
          </a:p>
          <a:p>
            <a:pPr algn="just" eaLnBrk="1" fontAlgn="auto" hangingPunct="1">
              <a:spcBef>
                <a:spcPts val="0"/>
              </a:spcBef>
              <a:spcAft>
                <a:spcPts val="0"/>
              </a:spcAft>
              <a:defRPr/>
            </a:pPr>
            <a:r>
              <a:rPr lang="fr-FR" dirty="0">
                <a:solidFill>
                  <a:srgbClr val="008000"/>
                </a:solidFill>
                <a:latin typeface="+mn-lt"/>
              </a:rPr>
              <a:t>P</a:t>
            </a:r>
            <a:r>
              <a:rPr lang="fr-FR" dirty="0" smtClean="0">
                <a:solidFill>
                  <a:srgbClr val="008000"/>
                </a:solidFill>
                <a:latin typeface="+mn-lt"/>
              </a:rPr>
              <a:t>ar </a:t>
            </a:r>
            <a:r>
              <a:rPr lang="fr-FR" dirty="0">
                <a:solidFill>
                  <a:srgbClr val="008000"/>
                </a:solidFill>
                <a:latin typeface="+mn-lt"/>
              </a:rPr>
              <a:t>contre, il est stupide d'abattre la partie supérieure des arbres, même jeunes (sans leur </a:t>
            </a:r>
            <a:r>
              <a:rPr lang="fr-FR" dirty="0" smtClean="0">
                <a:solidFill>
                  <a:srgbClr val="008000"/>
                </a:solidFill>
                <a:latin typeface="+mn-lt"/>
              </a:rPr>
              <a:t>tête</a:t>
            </a:r>
            <a:r>
              <a:rPr lang="fr-FR" dirty="0">
                <a:solidFill>
                  <a:srgbClr val="008000"/>
                </a:solidFill>
                <a:latin typeface="+mn-lt"/>
              </a:rPr>
              <a:t>, certains ne croissent plus).</a:t>
            </a:r>
          </a:p>
          <a:p>
            <a:pPr algn="just" eaLnBrk="1" fontAlgn="auto" hangingPunct="1">
              <a:spcBef>
                <a:spcPts val="0"/>
              </a:spcBef>
              <a:spcAft>
                <a:spcPts val="0"/>
              </a:spcAft>
              <a:defRPr/>
            </a:pPr>
            <a:r>
              <a:rPr lang="fr-FR" dirty="0">
                <a:solidFill>
                  <a:srgbClr val="008000"/>
                </a:solidFill>
                <a:latin typeface="+mn-lt"/>
              </a:rPr>
              <a:t>Le meilleur parti, pour le forestier, c'est de lier connaissance avec les gardes de la région. Ils ont vite fait de discerner ceux qui sont leurs amis et tout se passe le mieux du monde, si l'on n'est pas un vandale</a:t>
            </a:r>
            <a:r>
              <a:rPr lang="fr-FR" dirty="0" smtClean="0">
                <a:solidFill>
                  <a:srgbClr val="008000"/>
                </a:solidFill>
                <a:latin typeface="+mn-lt"/>
              </a:rPr>
              <a:t>.</a:t>
            </a: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endParaRPr lang="fr-FR" sz="1200" dirty="0" smtClean="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a:t>
            </a:r>
            <a:r>
              <a:rPr lang="fr-FR" sz="1200" dirty="0" smtClean="0">
                <a:solidFill>
                  <a:srgbClr val="008000"/>
                </a:solidFill>
                <a:latin typeface="+mn-lt"/>
              </a:rPr>
              <a:t>: </a:t>
            </a:r>
            <a:r>
              <a:rPr lang="fr-FR" sz="1200" i="1" dirty="0" smtClean="0">
                <a:solidFill>
                  <a:srgbClr val="008000"/>
                </a:solidFill>
                <a:latin typeface="+mn-lt"/>
              </a:rPr>
              <a:t>Mains habiles, travaux manuels de camp et de plein-air</a:t>
            </a:r>
            <a:r>
              <a:rPr lang="fr-FR" sz="1200" dirty="0" smtClean="0">
                <a:solidFill>
                  <a:srgbClr val="008000"/>
                </a:solidFill>
                <a:latin typeface="+mn-lt"/>
              </a:rPr>
              <a:t>, Albert </a:t>
            </a:r>
            <a:r>
              <a:rPr lang="fr-FR" sz="1200" dirty="0" err="1" smtClean="0">
                <a:solidFill>
                  <a:srgbClr val="008000"/>
                </a:solidFill>
                <a:latin typeface="+mn-lt"/>
              </a:rPr>
              <a:t>Boekholt</a:t>
            </a:r>
            <a:r>
              <a:rPr lang="fr-FR" sz="1200" dirty="0" smtClean="0">
                <a:solidFill>
                  <a:srgbClr val="008000"/>
                </a:solidFill>
                <a:latin typeface="+mn-lt"/>
              </a:rPr>
              <a:t>, Editions du Centurion, Paris 1968.</a:t>
            </a:r>
            <a:endParaRPr lang="fr-FR" sz="1200" dirty="0">
              <a:solidFill>
                <a:srgbClr val="008000"/>
              </a:solidFill>
              <a:latin typeface="+mn-lt"/>
            </a:endParaRPr>
          </a:p>
        </p:txBody>
      </p:sp>
      <p:sp>
        <p:nvSpPr>
          <p:cNvPr id="4"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893B9E44-F6DC-41EC-A92C-854741E348D3}" type="slidenum">
              <a:rPr lang="fr-FR" sz="1200">
                <a:solidFill>
                  <a:schemeClr val="tx1">
                    <a:tint val="75000"/>
                  </a:schemeClr>
                </a:solidFill>
                <a:latin typeface="+mn-lt"/>
              </a:rPr>
              <a:pPr algn="r" eaLnBrk="1" fontAlgn="auto" hangingPunct="1">
                <a:spcBef>
                  <a:spcPts val="0"/>
                </a:spcBef>
                <a:spcAft>
                  <a:spcPts val="0"/>
                </a:spcAft>
                <a:defRPr/>
              </a:pPr>
              <a:t>127</a:t>
            </a:fld>
            <a:endParaRPr lang="fr-FR" sz="1200" dirty="0">
              <a:solidFill>
                <a:schemeClr val="tx1">
                  <a:tint val="75000"/>
                </a:schemeClr>
              </a:solidFill>
              <a:latin typeface="+mn-lt"/>
            </a:endParaRPr>
          </a:p>
        </p:txBody>
      </p:sp>
      <p:sp>
        <p:nvSpPr>
          <p:cNvPr id="5"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 name="ZoneTexte 1"/>
          <p:cNvSpPr txBox="1"/>
          <p:nvPr/>
        </p:nvSpPr>
        <p:spPr>
          <a:xfrm>
            <a:off x="179734" y="4221088"/>
            <a:ext cx="8713093" cy="1754326"/>
          </a:xfrm>
          <a:prstGeom prst="rect">
            <a:avLst/>
          </a:prstGeom>
          <a:noFill/>
          <a:ln>
            <a:solidFill>
              <a:srgbClr val="008000"/>
            </a:solidFill>
          </a:ln>
        </p:spPr>
        <p:txBody>
          <a:bodyPr wrap="square" rtlCol="0">
            <a:spAutoFit/>
          </a:bodyPr>
          <a:lstStyle/>
          <a:p>
            <a:pPr algn="just" eaLnBrk="1" fontAlgn="auto" hangingPunct="1">
              <a:spcBef>
                <a:spcPts val="0"/>
              </a:spcBef>
              <a:spcAft>
                <a:spcPts val="0"/>
              </a:spcAft>
              <a:defRPr/>
            </a:pPr>
            <a:r>
              <a:rPr lang="fr-FR" dirty="0">
                <a:solidFill>
                  <a:srgbClr val="008000"/>
                </a:solidFill>
              </a:rPr>
              <a:t>Tous les forestiers condamnent comme une pratique désastreuse l'enlèvement des feuilles mortes dans les forêts.</a:t>
            </a:r>
          </a:p>
          <a:p>
            <a:pPr algn="just" eaLnBrk="1" fontAlgn="auto" hangingPunct="1">
              <a:spcBef>
                <a:spcPts val="0"/>
              </a:spcBef>
              <a:spcAft>
                <a:spcPts val="0"/>
              </a:spcAft>
              <a:defRPr/>
            </a:pPr>
            <a:r>
              <a:rPr lang="fr-FR" dirty="0">
                <a:solidFill>
                  <a:srgbClr val="008000"/>
                </a:solidFill>
              </a:rPr>
              <a:t>Les feuilles mortes constituent, avec les branches mortes, débris d'écorce, fleurs et fruits, la « </a:t>
            </a:r>
            <a:r>
              <a:rPr lang="fr-FR" dirty="0" smtClean="0">
                <a:solidFill>
                  <a:srgbClr val="008000"/>
                </a:solidFill>
              </a:rPr>
              <a:t>couverture » </a:t>
            </a:r>
            <a:r>
              <a:rPr lang="fr-FR" dirty="0">
                <a:solidFill>
                  <a:srgbClr val="008000"/>
                </a:solidFill>
              </a:rPr>
              <a:t>du sol, unique engrais qui conserve à</a:t>
            </a:r>
            <a:r>
              <a:rPr lang="fr-FR" dirty="0" smtClean="0">
                <a:solidFill>
                  <a:srgbClr val="008000"/>
                </a:solidFill>
              </a:rPr>
              <a:t> </a:t>
            </a:r>
            <a:r>
              <a:rPr lang="fr-FR" dirty="0">
                <a:solidFill>
                  <a:srgbClr val="008000"/>
                </a:solidFill>
              </a:rPr>
              <a:t>la terre ses qualités chimiques et sa fertilité.</a:t>
            </a:r>
          </a:p>
          <a:p>
            <a:pPr algn="just" eaLnBrk="1" fontAlgn="auto" hangingPunct="1">
              <a:spcBef>
                <a:spcPts val="0"/>
              </a:spcBef>
              <a:spcAft>
                <a:spcPts val="0"/>
              </a:spcAft>
              <a:defRPr/>
            </a:pPr>
            <a:r>
              <a:rPr lang="fr-FR" dirty="0">
                <a:solidFill>
                  <a:srgbClr val="008000"/>
                </a:solidFill>
              </a:rPr>
              <a:t>Celui qui prétend « </a:t>
            </a:r>
            <a:r>
              <a:rPr lang="fr-FR" dirty="0" smtClean="0">
                <a:solidFill>
                  <a:srgbClr val="008000"/>
                </a:solidFill>
              </a:rPr>
              <a:t>nettoyer » </a:t>
            </a:r>
            <a:r>
              <a:rPr lang="fr-FR" dirty="0">
                <a:solidFill>
                  <a:srgbClr val="008000"/>
                </a:solidFill>
              </a:rPr>
              <a:t>sa forêt la tue lentement</a:t>
            </a:r>
            <a:r>
              <a:rPr lang="fr-FR" dirty="0" smtClean="0">
                <a:solidFill>
                  <a:srgbClr val="008000"/>
                </a:solidFill>
              </a:rPr>
              <a:t>.</a:t>
            </a:r>
            <a:endParaRPr lang="fr-FR" dirty="0">
              <a:solidFill>
                <a:srgbClr val="008000"/>
              </a:solidFill>
            </a:endParaRPr>
          </a:p>
        </p:txBody>
      </p:sp>
    </p:spTree>
    <p:extLst>
      <p:ext uri="{BB962C8B-B14F-4D97-AF65-F5344CB8AC3E}">
        <p14:creationId xmlns:p14="http://schemas.microsoft.com/office/powerpoint/2010/main" val="9628722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29026" name="ZoneTexte 2"/>
          <p:cNvSpPr txBox="1">
            <a:spLocks noChangeArrowheads="1"/>
          </p:cNvSpPr>
          <p:nvPr/>
        </p:nvSpPr>
        <p:spPr bwMode="auto">
          <a:xfrm>
            <a:off x="250825" y="908050"/>
            <a:ext cx="8642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Vous pouvez télécharger gratuitement ce document diaporama Powerpoint sur le site internet  suivant ou avec l’un de ces liens ci-dessous :</a:t>
            </a:r>
          </a:p>
          <a:p>
            <a:pPr eaLnBrk="1" hangingPunct="1"/>
            <a:endParaRPr lang="fr-FR" altLang="fr-FR">
              <a:solidFill>
                <a:srgbClr val="008000"/>
              </a:solidFill>
            </a:endParaRPr>
          </a:p>
          <a:p>
            <a:pPr eaLnBrk="1" hangingPunct="1"/>
            <a:r>
              <a:rPr lang="fr-FR" altLang="fr-FR">
                <a:solidFill>
                  <a:srgbClr val="008000"/>
                </a:solidFill>
                <a:hlinkClick r:id="rId2"/>
              </a:rPr>
              <a:t>http://www.projetsreforestation.co.nr</a:t>
            </a:r>
            <a:r>
              <a:rPr lang="fr-FR" altLang="fr-FR">
                <a:solidFill>
                  <a:srgbClr val="008000"/>
                </a:solidFill>
              </a:rPr>
              <a:t> </a:t>
            </a:r>
          </a:p>
          <a:p>
            <a:pPr eaLnBrk="1" hangingPunct="1"/>
            <a:r>
              <a:rPr lang="fr-FR" altLang="fr-FR">
                <a:solidFill>
                  <a:srgbClr val="008000"/>
                </a:solidFill>
                <a:hlinkClick r:id="rId3"/>
              </a:rPr>
              <a:t>http://benjamin.lisan.free.fr/projetsreforestation/Importance-des-arbres-et-des-forets.ppt</a:t>
            </a:r>
            <a:endParaRPr lang="fr-FR" altLang="fr-FR">
              <a:solidFill>
                <a:srgbClr val="008000"/>
              </a:solidFill>
            </a:endParaRPr>
          </a:p>
          <a:p>
            <a:pPr eaLnBrk="1" hangingPunct="1"/>
            <a:r>
              <a:rPr lang="fr-FR" altLang="fr-FR">
                <a:solidFill>
                  <a:srgbClr val="008000"/>
                </a:solidFill>
                <a:hlinkClick r:id="rId4"/>
              </a:rPr>
              <a:t>http://benjamin.lisan.free.fr/projetsreforestation/Importance-des-arbres-et-des-forets.pdf</a:t>
            </a:r>
            <a:r>
              <a:rPr lang="fr-FR" altLang="fr-FR">
                <a:solidFill>
                  <a:srgbClr val="008000"/>
                </a:solidFill>
              </a:rPr>
              <a:t> </a:t>
            </a:r>
          </a:p>
        </p:txBody>
      </p:sp>
      <p:sp>
        <p:nvSpPr>
          <p:cNvPr id="4"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67AC9571-E241-43DB-8FBC-28228782C45A}" type="slidenum">
              <a:rPr lang="fr-FR" sz="1200">
                <a:solidFill>
                  <a:schemeClr val="tx1">
                    <a:tint val="75000"/>
                  </a:schemeClr>
                </a:solidFill>
                <a:latin typeface="+mn-lt"/>
              </a:rPr>
              <a:pPr algn="r" eaLnBrk="1" fontAlgn="auto" hangingPunct="1">
                <a:spcBef>
                  <a:spcPts val="0"/>
                </a:spcBef>
                <a:spcAft>
                  <a:spcPts val="0"/>
                </a:spcAft>
                <a:defRPr/>
              </a:pPr>
              <a:t>128</a:t>
            </a:fld>
            <a:endParaRPr lang="fr-FR" sz="1200" dirty="0">
              <a:solidFill>
                <a:schemeClr val="tx1">
                  <a:tint val="75000"/>
                </a:schemeClr>
              </a:solidFill>
              <a:latin typeface="+mn-lt"/>
            </a:endParaRPr>
          </a:p>
        </p:txBody>
      </p:sp>
      <p:sp>
        <p:nvSpPr>
          <p:cNvPr id="5"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29029" name="ZoneTexte 7"/>
          <p:cNvSpPr txBox="1">
            <a:spLocks noChangeArrowheads="1"/>
          </p:cNvSpPr>
          <p:nvPr/>
        </p:nvSpPr>
        <p:spPr bwMode="auto">
          <a:xfrm>
            <a:off x="468313" y="2852738"/>
            <a:ext cx="8280400" cy="17541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a:solidFill>
                  <a:srgbClr val="008000"/>
                </a:solidFill>
              </a:rPr>
              <a:t>Pour toute question que vous voudriez poser à l’auteur de ce diaporama, contacter :</a:t>
            </a:r>
          </a:p>
          <a:p>
            <a:pPr algn="ctr" eaLnBrk="1" hangingPunct="1"/>
            <a:endParaRPr lang="fr-FR" altLang="fr-FR">
              <a:solidFill>
                <a:srgbClr val="008000"/>
              </a:solidFill>
            </a:endParaRPr>
          </a:p>
          <a:p>
            <a:pPr algn="ctr" eaLnBrk="1" hangingPunct="1"/>
            <a:r>
              <a:rPr lang="fr-FR" altLang="fr-FR" b="1">
                <a:solidFill>
                  <a:srgbClr val="008000"/>
                </a:solidFill>
              </a:rPr>
              <a:t>Benjamin LISAN</a:t>
            </a:r>
          </a:p>
          <a:p>
            <a:pPr algn="ctr" eaLnBrk="1" hangingPunct="1"/>
            <a:r>
              <a:rPr lang="fr-FR" altLang="fr-FR">
                <a:solidFill>
                  <a:srgbClr val="008000"/>
                </a:solidFill>
              </a:rPr>
              <a:t>16 rue de la Fontaine du But, 75018 PARIS, France.</a:t>
            </a:r>
          </a:p>
          <a:p>
            <a:pPr algn="ctr" eaLnBrk="1" hangingPunct="1"/>
            <a:r>
              <a:rPr lang="fr-FR" altLang="fr-FR">
                <a:solidFill>
                  <a:srgbClr val="008000"/>
                </a:solidFill>
              </a:rPr>
              <a:t>Tél. +(33).6.16.55.09.84</a:t>
            </a:r>
          </a:p>
          <a:p>
            <a:pPr algn="ctr" eaLnBrk="1" hangingPunct="1"/>
            <a:r>
              <a:rPr lang="fr-FR" altLang="fr-FR">
                <a:solidFill>
                  <a:srgbClr val="008000"/>
                </a:solidFill>
              </a:rPr>
              <a:t>Email : </a:t>
            </a:r>
            <a:r>
              <a:rPr lang="fr-FR" altLang="fr-FR">
                <a:solidFill>
                  <a:srgbClr val="008000"/>
                </a:solidFill>
                <a:hlinkClick r:id="rId5"/>
              </a:rPr>
              <a:t>benjamin.lisan2@aliceadsl.fr</a:t>
            </a:r>
            <a:r>
              <a:rPr lang="fr-FR" altLang="fr-FR">
                <a:solidFill>
                  <a:srgbClr val="008000"/>
                </a:solidFill>
              </a:rPr>
              <a:t> </a:t>
            </a:r>
          </a:p>
        </p:txBody>
      </p:sp>
      <p:pic>
        <p:nvPicPr>
          <p:cNvPr id="129030" name="Image 5" descr="DarwinCollection_s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797425"/>
            <a:ext cx="23145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ZoneTexte 6"/>
          <p:cNvSpPr txBox="1">
            <a:spLocks noChangeArrowheads="1"/>
          </p:cNvSpPr>
          <p:nvPr/>
        </p:nvSpPr>
        <p:spPr bwMode="auto">
          <a:xfrm>
            <a:off x="5795963" y="5229225"/>
            <a:ext cx="324008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 A l’intérieur d’une forêt tropicale humide.</a:t>
            </a:r>
          </a:p>
          <a:p>
            <a:pPr eaLnBrk="1" hangingPunct="1"/>
            <a:endParaRPr lang="en-US" altLang="fr-FR" sz="1000">
              <a:solidFill>
                <a:srgbClr val="008000"/>
              </a:solidFill>
            </a:endParaRPr>
          </a:p>
          <a:p>
            <a:pPr eaLnBrk="1" hangingPunct="1"/>
            <a:r>
              <a:rPr lang="en-US" altLang="fr-FR" sz="1000">
                <a:solidFill>
                  <a:srgbClr val="008000"/>
                </a:solidFill>
              </a:rPr>
              <a:t>© 2009 by The American Association for the Advancement of Science, </a:t>
            </a:r>
            <a:r>
              <a:rPr lang="fr-FR" altLang="fr-FR" sz="1000">
                <a:hlinkClick r:id="rId7"/>
              </a:rPr>
              <a:t>http://promo.aaas.org/images/Marketing/2010-RENEWALS/Darwin_Collection.pdf</a:t>
            </a:r>
            <a:endParaRPr lang="fr-FR" altLang="fr-FR" sz="100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532813" y="115888"/>
            <a:ext cx="476250" cy="293687"/>
          </a:xfrm>
        </p:spPr>
        <p:txBody>
          <a:bodyPr/>
          <a:lstStyle/>
          <a:p>
            <a:pPr>
              <a:defRPr/>
            </a:pPr>
            <a:fld id="{7ECF9012-683A-44D2-9EC8-D0FB596C65F0}" type="slidenum">
              <a:rPr lang="fr-FR"/>
              <a:pPr>
                <a:defRPr/>
              </a:pPr>
              <a:t>13</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4340" name="ZoneTexte 3"/>
          <p:cNvSpPr txBox="1">
            <a:spLocks noChangeArrowheads="1"/>
          </p:cNvSpPr>
          <p:nvPr/>
        </p:nvSpPr>
        <p:spPr bwMode="auto">
          <a:xfrm>
            <a:off x="107950" y="549275"/>
            <a:ext cx="8856663"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 Présentation </a:t>
            </a:r>
          </a:p>
          <a:p>
            <a:pPr algn="just"/>
            <a:endParaRPr lang="fr-FR" altLang="fr-FR">
              <a:solidFill>
                <a:srgbClr val="008000"/>
              </a:solidFill>
            </a:endParaRPr>
          </a:p>
          <a:p>
            <a:pPr algn="just"/>
            <a:r>
              <a:rPr lang="fr-FR" altLang="fr-FR" b="1">
                <a:solidFill>
                  <a:srgbClr val="008000"/>
                </a:solidFill>
              </a:rPr>
              <a:t>1.2) Qu'est-ce qu'un arbre?  (suite et fin)</a:t>
            </a:r>
          </a:p>
          <a:p>
            <a:pPr algn="just"/>
            <a:endParaRPr lang="fr-FR" altLang="fr-FR" b="1" u="sng">
              <a:solidFill>
                <a:srgbClr val="008000"/>
              </a:solidFill>
            </a:endParaRPr>
          </a:p>
          <a:p>
            <a:pPr algn="just"/>
            <a:r>
              <a:rPr lang="fr-FR" altLang="fr-FR" u="sng">
                <a:solidFill>
                  <a:srgbClr val="008000"/>
                </a:solidFill>
              </a:rPr>
              <a:t>Autres définitions </a:t>
            </a:r>
            <a:r>
              <a:rPr lang="fr-FR" altLang="fr-FR">
                <a:solidFill>
                  <a:srgbClr val="008000"/>
                </a:solidFill>
              </a:rPr>
              <a:t>:</a:t>
            </a:r>
          </a:p>
          <a:p>
            <a:pPr algn="just"/>
            <a:endParaRPr lang="fr-FR" altLang="fr-FR">
              <a:solidFill>
                <a:srgbClr val="008000"/>
              </a:solidFill>
            </a:endParaRPr>
          </a:p>
          <a:p>
            <a:pPr algn="just"/>
            <a:r>
              <a:rPr lang="fr-FR" altLang="fr-FR" b="1" i="1">
                <a:solidFill>
                  <a:srgbClr val="008000"/>
                </a:solidFill>
              </a:rPr>
              <a:t>Arbre</a:t>
            </a:r>
            <a:r>
              <a:rPr lang="fr-FR" altLang="fr-FR">
                <a:solidFill>
                  <a:srgbClr val="008000"/>
                </a:solidFill>
              </a:rPr>
              <a:t> : 1) espèces de plantes ayant toutes en commun une tige ligneuse, dressée, ramifiée en branche, qui s’épaissit et croit d’année en année et qui supporte les branches. Ce sont souvent les plantes les plus grandes du règne végétale.</a:t>
            </a:r>
          </a:p>
          <a:p>
            <a:pPr algn="just"/>
            <a:r>
              <a:rPr lang="fr-FR" altLang="fr-FR" sz="1200">
                <a:solidFill>
                  <a:srgbClr val="008000"/>
                </a:solidFill>
              </a:rPr>
              <a:t>Source : </a:t>
            </a:r>
            <a:r>
              <a:rPr lang="fr-FR" altLang="fr-FR" sz="1200" i="1">
                <a:solidFill>
                  <a:srgbClr val="008000"/>
                </a:solidFill>
              </a:rPr>
              <a:t>Arbres du monde</a:t>
            </a:r>
            <a:r>
              <a:rPr lang="fr-FR" altLang="fr-FR" sz="1200">
                <a:solidFill>
                  <a:srgbClr val="008000"/>
                </a:solidFill>
              </a:rPr>
              <a:t>, Tony Russell, Guide nature Larousse, 2013, pages 6 &amp; 8.</a:t>
            </a:r>
          </a:p>
          <a:p>
            <a:pPr algn="just"/>
            <a:endParaRPr lang="fr-FR" altLang="fr-FR">
              <a:solidFill>
                <a:srgbClr val="008000"/>
              </a:solidFill>
            </a:endParaRPr>
          </a:p>
          <a:p>
            <a:pPr algn="just"/>
            <a:r>
              <a:rPr lang="fr-FR" altLang="fr-FR">
                <a:solidFill>
                  <a:srgbClr val="008000"/>
                </a:solidFill>
              </a:rPr>
              <a:t>2) n.m. (lat. </a:t>
            </a:r>
            <a:r>
              <a:rPr lang="fr-FR" altLang="fr-FR" i="1">
                <a:solidFill>
                  <a:srgbClr val="008000"/>
                </a:solidFill>
              </a:rPr>
              <a:t>arbor </a:t>
            </a:r>
            <a:r>
              <a:rPr lang="fr-FR" altLang="fr-FR">
                <a:solidFill>
                  <a:srgbClr val="008000"/>
                </a:solidFill>
              </a:rPr>
              <a:t>). Bot. Végétal ligneux dont la tige ou </a:t>
            </a:r>
            <a:r>
              <a:rPr lang="fr-FR" altLang="fr-FR" i="1">
                <a:solidFill>
                  <a:srgbClr val="008000"/>
                </a:solidFill>
              </a:rPr>
              <a:t>tronc </a:t>
            </a:r>
            <a:r>
              <a:rPr lang="fr-FR" altLang="fr-FR">
                <a:solidFill>
                  <a:srgbClr val="008000"/>
                </a:solidFill>
              </a:rPr>
              <a:t>, fixé au sol par ses </a:t>
            </a:r>
            <a:r>
              <a:rPr lang="fr-FR" altLang="fr-FR" i="1">
                <a:solidFill>
                  <a:srgbClr val="008000"/>
                </a:solidFill>
              </a:rPr>
              <a:t>racines</a:t>
            </a:r>
            <a:r>
              <a:rPr lang="fr-FR" altLang="fr-FR">
                <a:solidFill>
                  <a:srgbClr val="008000"/>
                </a:solidFill>
              </a:rPr>
              <a:t>, est nue à la base et chargée de </a:t>
            </a:r>
            <a:r>
              <a:rPr lang="fr-FR" altLang="fr-FR" i="1">
                <a:solidFill>
                  <a:srgbClr val="008000"/>
                </a:solidFill>
              </a:rPr>
              <a:t>branches </a:t>
            </a:r>
            <a:r>
              <a:rPr lang="fr-FR" altLang="fr-FR">
                <a:solidFill>
                  <a:srgbClr val="008000"/>
                </a:solidFill>
              </a:rPr>
              <a:t>et de </a:t>
            </a:r>
            <a:r>
              <a:rPr lang="fr-FR" altLang="fr-FR" i="1">
                <a:solidFill>
                  <a:srgbClr val="008000"/>
                </a:solidFill>
              </a:rPr>
              <a:t>feuilles </a:t>
            </a:r>
            <a:r>
              <a:rPr lang="fr-FR" altLang="fr-FR">
                <a:solidFill>
                  <a:srgbClr val="008000"/>
                </a:solidFill>
              </a:rPr>
              <a:t>à son sommet.</a:t>
            </a:r>
          </a:p>
          <a:p>
            <a:pPr eaLnBrk="1" hangingPunct="1"/>
            <a:r>
              <a:rPr lang="fr-FR" altLang="fr-FR" i="1">
                <a:solidFill>
                  <a:srgbClr val="008000"/>
                </a:solidFill>
              </a:rPr>
              <a:t>(Nouveau Larousse Universel, 1948)</a:t>
            </a:r>
            <a:endParaRPr lang="fr-FR" altLang="fr-FR">
              <a:solidFill>
                <a:srgbClr val="008000"/>
              </a:solidFill>
            </a:endParaRPr>
          </a:p>
          <a:p>
            <a:pPr algn="just"/>
            <a:endParaRPr lang="fr-FR" altLang="fr-FR">
              <a:solidFill>
                <a:srgbClr val="008000"/>
              </a:solidFill>
            </a:endParaRPr>
          </a:p>
          <a:p>
            <a:pPr eaLnBrk="1" hangingPunct="1"/>
            <a:r>
              <a:rPr lang="fr-FR" altLang="fr-FR">
                <a:solidFill>
                  <a:srgbClr val="008000"/>
                </a:solidFill>
              </a:rPr>
              <a:t>3) n.m. - 1O8O; lat. </a:t>
            </a:r>
            <a:r>
              <a:rPr lang="fr-FR" altLang="fr-FR" i="1">
                <a:solidFill>
                  <a:srgbClr val="008000"/>
                </a:solidFill>
              </a:rPr>
              <a:t>arbor, arboris</a:t>
            </a:r>
            <a:r>
              <a:rPr lang="fr-FR" altLang="fr-FR">
                <a:solidFill>
                  <a:srgbClr val="008000"/>
                </a:solidFill>
              </a:rPr>
              <a:t>. Grand végétal ligneux dont la tige, qui s'élève à plus de 6 mètres quand la plante est adulte (...) et ne porte de branches qu'à partir d'une certaine hauteur au-dessus du sol.</a:t>
            </a:r>
          </a:p>
          <a:p>
            <a:pPr eaLnBrk="1" hangingPunct="1"/>
            <a:r>
              <a:rPr lang="fr-FR" altLang="fr-FR">
                <a:solidFill>
                  <a:srgbClr val="008000"/>
                </a:solidFill>
              </a:rPr>
              <a:t>(</a:t>
            </a:r>
            <a:r>
              <a:rPr lang="fr-FR" altLang="fr-FR" i="1">
                <a:solidFill>
                  <a:srgbClr val="008000"/>
                </a:solidFill>
              </a:rPr>
              <a:t>Le Grand Robert de la Langue française, 2éme édit., 1985)</a:t>
            </a:r>
            <a:endParaRPr lang="fr-FR" altLang="fr-FR">
              <a:solidFill>
                <a:srgbClr val="008000"/>
              </a:solidFill>
            </a:endParaRPr>
          </a:p>
          <a:p>
            <a:pPr algn="just"/>
            <a:endParaRPr lang="fr-FR" altLang="fr-FR">
              <a:solidFill>
                <a:srgbClr val="008000"/>
              </a:solidFill>
            </a:endParaRPr>
          </a:p>
          <a:p>
            <a:pPr algn="just"/>
            <a:r>
              <a:rPr lang="fr-FR" altLang="fr-FR" sz="1200">
                <a:solidFill>
                  <a:srgbClr val="008000"/>
                </a:solidFill>
              </a:rPr>
              <a:t>Sources :  </a:t>
            </a:r>
            <a:r>
              <a:rPr lang="fr-FR" altLang="fr-FR" sz="1200">
                <a:solidFill>
                  <a:srgbClr val="008000"/>
                </a:solidFill>
                <a:hlinkClick r:id="rId2"/>
              </a:rPr>
              <a:t>www.maculturegenerale.fr/wp-content/uploads/Structure-dun-arbre.pdf</a:t>
            </a:r>
            <a:r>
              <a:rPr lang="fr-FR" altLang="fr-FR" sz="1200">
                <a:solidFill>
                  <a:srgbClr val="008000"/>
                </a:solidFill>
              </a:rPr>
              <a:t> </a:t>
            </a:r>
          </a:p>
          <a:p>
            <a:pPr algn="just"/>
            <a:r>
              <a:rPr lang="fr-FR" altLang="fr-FR" sz="1200">
                <a:solidFill>
                  <a:srgbClr val="008000"/>
                </a:solidFill>
                <a:hlinkClick r:id="rId3"/>
              </a:rPr>
              <a:t>http://jeandler.blog.lemonde.fr/2005/12/29/</a:t>
            </a:r>
            <a:r>
              <a:rPr lang="fr-FR" altLang="fr-FR" sz="1200">
                <a:solidFill>
                  <a:srgbClr val="008000"/>
                </a:solidFill>
              </a:rPr>
              <a:t> </a:t>
            </a:r>
          </a:p>
        </p:txBody>
      </p:sp>
      <p:pic>
        <p:nvPicPr>
          <p:cNvPr id="14341" name="Image 5" descr="save the tre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04813"/>
            <a:ext cx="18859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532813" y="115888"/>
            <a:ext cx="476250" cy="293687"/>
          </a:xfrm>
        </p:spPr>
        <p:txBody>
          <a:bodyPr/>
          <a:lstStyle/>
          <a:p>
            <a:pPr>
              <a:defRPr/>
            </a:pPr>
            <a:fld id="{E8096E9B-BD4B-40F7-A283-F10B2585B5CE}" type="slidenum">
              <a:rPr lang="fr-FR"/>
              <a:pPr>
                <a:defRPr/>
              </a:pPr>
              <a:t>14</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5364" name="ZoneTexte 3"/>
          <p:cNvSpPr txBox="1">
            <a:spLocks noChangeArrowheads="1"/>
          </p:cNvSpPr>
          <p:nvPr/>
        </p:nvSpPr>
        <p:spPr bwMode="auto">
          <a:xfrm>
            <a:off x="179388" y="549275"/>
            <a:ext cx="8785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 Présentation </a:t>
            </a:r>
          </a:p>
          <a:p>
            <a:pPr algn="just"/>
            <a:endParaRPr lang="fr-FR" altLang="fr-FR">
              <a:solidFill>
                <a:srgbClr val="008000"/>
              </a:solidFill>
            </a:endParaRPr>
          </a:p>
          <a:p>
            <a:pPr algn="just"/>
            <a:r>
              <a:rPr lang="fr-FR" altLang="fr-FR" b="1">
                <a:solidFill>
                  <a:srgbClr val="008000"/>
                </a:solidFill>
              </a:rPr>
              <a:t>1.3) Qu'est-ce qu'une forêt ?</a:t>
            </a:r>
          </a:p>
          <a:p>
            <a:pPr algn="just"/>
            <a:endParaRPr lang="fr-FR" altLang="fr-FR" b="1" u="sng">
              <a:solidFill>
                <a:srgbClr val="008000"/>
              </a:solidFill>
            </a:endParaRPr>
          </a:p>
          <a:p>
            <a:pPr algn="just">
              <a:buFont typeface="Arial" panose="020B0604020202020204" pitchFamily="34" charset="0"/>
              <a:buChar char="•"/>
            </a:pPr>
            <a:r>
              <a:rPr lang="fr-FR" altLang="fr-FR">
                <a:solidFill>
                  <a:srgbClr val="008000"/>
                </a:solidFill>
              </a:rPr>
              <a:t> Une </a:t>
            </a:r>
            <a:r>
              <a:rPr lang="fr-FR" altLang="fr-FR" b="1">
                <a:solidFill>
                  <a:srgbClr val="008000"/>
                </a:solidFill>
              </a:rPr>
              <a:t>forêt</a:t>
            </a:r>
            <a:r>
              <a:rPr lang="fr-FR" altLang="fr-FR">
                <a:solidFill>
                  <a:srgbClr val="008000"/>
                </a:solidFill>
              </a:rPr>
              <a:t> ou un </a:t>
            </a:r>
            <a:r>
              <a:rPr lang="fr-FR" altLang="fr-FR" b="1">
                <a:solidFill>
                  <a:srgbClr val="008000"/>
                </a:solidFill>
              </a:rPr>
              <a:t>massif forestier</a:t>
            </a:r>
            <a:r>
              <a:rPr lang="fr-FR" altLang="fr-FR">
                <a:solidFill>
                  <a:srgbClr val="008000"/>
                </a:solidFill>
              </a:rPr>
              <a:t> est une étendue boisée, relativement grande, constituée d'un ou plusieurs </a:t>
            </a:r>
            <a:r>
              <a:rPr lang="fr-FR" altLang="fr-FR">
                <a:solidFill>
                  <a:srgbClr val="008000"/>
                </a:solidFill>
                <a:hlinkClick r:id="rId2" tooltip="Peuplement"/>
              </a:rPr>
              <a:t>peuplement</a:t>
            </a:r>
            <a:r>
              <a:rPr lang="fr-FR" altLang="fr-FR">
                <a:solidFill>
                  <a:srgbClr val="008000"/>
                </a:solidFill>
              </a:rPr>
              <a:t>s d'</a:t>
            </a:r>
            <a:r>
              <a:rPr lang="fr-FR" altLang="fr-FR">
                <a:solidFill>
                  <a:srgbClr val="008000"/>
                </a:solidFill>
                <a:hlinkClick r:id="rId3" tooltip="Arbre"/>
              </a:rPr>
              <a:t>arbres</a:t>
            </a:r>
            <a:r>
              <a:rPr lang="fr-FR" altLang="fr-FR">
                <a:solidFill>
                  <a:srgbClr val="008000"/>
                </a:solidFill>
              </a:rPr>
              <a:t> et d'espèces associées. Un boisement de faible étendue est dit </a:t>
            </a:r>
            <a:r>
              <a:rPr lang="fr-FR" altLang="fr-FR" b="1">
                <a:solidFill>
                  <a:srgbClr val="008000"/>
                </a:solidFill>
              </a:rPr>
              <a:t>bois</a:t>
            </a:r>
            <a:r>
              <a:rPr lang="fr-FR" altLang="fr-FR">
                <a:solidFill>
                  <a:srgbClr val="008000"/>
                </a:solidFill>
              </a:rPr>
              <a:t>, </a:t>
            </a:r>
            <a:r>
              <a:rPr lang="fr-FR" altLang="fr-FR" b="1">
                <a:solidFill>
                  <a:srgbClr val="008000"/>
                </a:solidFill>
              </a:rPr>
              <a:t>boqueteau</a:t>
            </a:r>
            <a:r>
              <a:rPr lang="fr-FR" altLang="fr-FR">
                <a:solidFill>
                  <a:srgbClr val="008000"/>
                </a:solidFill>
              </a:rPr>
              <a:t> ou </a:t>
            </a:r>
            <a:r>
              <a:rPr lang="fr-FR" altLang="fr-FR" b="1">
                <a:solidFill>
                  <a:srgbClr val="008000"/>
                </a:solidFill>
              </a:rPr>
              <a:t>bosquet</a:t>
            </a:r>
            <a:r>
              <a:rPr lang="fr-FR" altLang="fr-FR">
                <a:solidFill>
                  <a:srgbClr val="008000"/>
                </a:solidFill>
              </a:rPr>
              <a:t> selon son importance (Source : Wikipedia).</a:t>
            </a:r>
          </a:p>
          <a:p>
            <a:pPr algn="just">
              <a:buFont typeface="Arial" panose="020B0604020202020204" pitchFamily="34" charset="0"/>
              <a:buChar char="•"/>
            </a:pPr>
            <a:r>
              <a:rPr lang="fr-FR" altLang="fr-FR">
                <a:solidFill>
                  <a:srgbClr val="008000"/>
                </a:solidFill>
              </a:rPr>
              <a:t> Grande étendue de terrain couverte d'arbres ; ensemble des grands arbres qui occupent, qui couvrent cette étendue (Sources : Larousse, L’intern@ute).</a:t>
            </a:r>
          </a:p>
          <a:p>
            <a:pPr algn="just">
              <a:buFont typeface="Arial" panose="020B0604020202020204" pitchFamily="34" charset="0"/>
              <a:buChar char="•"/>
            </a:pPr>
            <a:r>
              <a:rPr lang="fr-FR" altLang="fr-FR">
                <a:solidFill>
                  <a:srgbClr val="008000"/>
                </a:solidFill>
              </a:rPr>
              <a:t> Sont considérées comme forêts « </a:t>
            </a:r>
            <a:r>
              <a:rPr lang="fr-FR" altLang="fr-FR" i="1">
                <a:solidFill>
                  <a:srgbClr val="008000"/>
                </a:solidFill>
              </a:rPr>
              <a:t>des terres occupant une superficie de plus de 0,5 hectare avec des arbres atteignant une hauteur supérieure à cinq mètres et un couvert arboré de plus de 10 %, ou avec des arbres capables d’atteindre ces seuils in situ. La définition exclut les terres à vocation agricole ou urbaine prédominante </a:t>
            </a:r>
            <a:r>
              <a:rPr lang="fr-FR" altLang="fr-FR">
                <a:solidFill>
                  <a:srgbClr val="008000"/>
                </a:solidFill>
              </a:rPr>
              <a:t>» (Sources : FAO).</a:t>
            </a:r>
          </a:p>
          <a:p>
            <a:pPr algn="just">
              <a:buFont typeface="Arial" panose="020B0604020202020204" pitchFamily="34" charset="0"/>
              <a:buChar char="•"/>
            </a:pPr>
            <a:r>
              <a:rPr lang="fr-FR" altLang="fr-FR">
                <a:solidFill>
                  <a:srgbClr val="008000"/>
                </a:solidFill>
              </a:rPr>
              <a:t> En complément, la FAO définit la notion de terres boisées : « </a:t>
            </a:r>
            <a:r>
              <a:rPr lang="fr-FR" altLang="fr-FR" i="1">
                <a:solidFill>
                  <a:srgbClr val="008000"/>
                </a:solidFill>
              </a:rPr>
              <a:t>Des terres qui couvrent une superficie de plus de 0,5 hectare avec, soit des arbres d’une hauteur de plus de 5 mètres et un couvert forestier de 5 à 10 %, soit des arbres capables d’atteindre ces seuils in situ</a:t>
            </a:r>
            <a:r>
              <a:rPr lang="fr-FR" altLang="fr-FR">
                <a:solidFill>
                  <a:srgbClr val="008000"/>
                </a:solidFill>
              </a:rPr>
              <a:t> ».</a:t>
            </a:r>
          </a:p>
        </p:txBody>
      </p:sp>
      <p:pic>
        <p:nvPicPr>
          <p:cNvPr id="15365" name="Image 4" descr="forêt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5084763"/>
            <a:ext cx="29146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13DD81-63A1-41E8-B2E1-AEC6D294A93E}" type="slidenum">
              <a:rPr lang="fr-FR"/>
              <a:pPr>
                <a:defRPr/>
              </a:pPr>
              <a:t>15</a:t>
            </a:fld>
            <a:endParaRPr lang="fr-FR"/>
          </a:p>
        </p:txBody>
      </p:sp>
      <p:sp>
        <p:nvSpPr>
          <p:cNvPr id="16387"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6D1F6B9-1B7A-49DA-BAA1-BBC5EAFEB6AF}" type="slidenum">
              <a:rPr lang="fr-FR" altLang="fr-FR" sz="1200">
                <a:solidFill>
                  <a:srgbClr val="898989"/>
                </a:solidFill>
              </a:rPr>
              <a:pPr algn="r" eaLnBrk="1" hangingPunct="1">
                <a:spcBef>
                  <a:spcPct val="0"/>
                </a:spcBef>
                <a:buFontTx/>
                <a:buNone/>
              </a:pPr>
              <a:t>15</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6389" name="Rectangle 4"/>
          <p:cNvSpPr>
            <a:spLocks noChangeArrowheads="1"/>
          </p:cNvSpPr>
          <p:nvPr/>
        </p:nvSpPr>
        <p:spPr bwMode="auto">
          <a:xfrm>
            <a:off x="107950" y="404813"/>
            <a:ext cx="33115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 Présentation </a:t>
            </a:r>
          </a:p>
          <a:p>
            <a:pPr algn="just"/>
            <a:endParaRPr lang="fr-FR" altLang="fr-FR" sz="1600" b="1">
              <a:solidFill>
                <a:srgbClr val="008000"/>
              </a:solidFill>
            </a:endParaRPr>
          </a:p>
          <a:p>
            <a:pPr algn="just"/>
            <a:r>
              <a:rPr lang="fr-FR" altLang="fr-FR" sz="1600" b="1">
                <a:solidFill>
                  <a:srgbClr val="008000"/>
                </a:solidFill>
              </a:rPr>
              <a:t>1.4) Principaux groupes d'arbres</a:t>
            </a:r>
          </a:p>
        </p:txBody>
      </p:sp>
      <p:pic>
        <p:nvPicPr>
          <p:cNvPr id="16390"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620713"/>
            <a:ext cx="5616575"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ZoneTexte 7"/>
          <p:cNvSpPr txBox="1">
            <a:spLocks noChangeArrowheads="1"/>
          </p:cNvSpPr>
          <p:nvPr/>
        </p:nvSpPr>
        <p:spPr bwMode="auto">
          <a:xfrm>
            <a:off x="179388" y="1268413"/>
            <a:ext cx="32400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600">
                <a:solidFill>
                  <a:srgbClr val="008000"/>
                </a:solidFill>
              </a:rPr>
              <a:t>On distingue </a:t>
            </a:r>
            <a:r>
              <a:rPr lang="fr-FR" altLang="fr-FR" sz="1600" b="1">
                <a:solidFill>
                  <a:srgbClr val="008000"/>
                </a:solidFill>
              </a:rPr>
              <a:t>fougères arborescentes </a:t>
            </a:r>
            <a:r>
              <a:rPr lang="fr-FR" altLang="fr-FR" sz="1600">
                <a:solidFill>
                  <a:srgbClr val="008000"/>
                </a:solidFill>
              </a:rPr>
              <a:t>(se reproduisant par spores) et </a:t>
            </a:r>
            <a:r>
              <a:rPr lang="fr-FR" altLang="fr-FR" sz="1600" b="1">
                <a:solidFill>
                  <a:srgbClr val="008000"/>
                </a:solidFill>
              </a:rPr>
              <a:t>arbres vrais </a:t>
            </a:r>
            <a:r>
              <a:rPr lang="fr-FR" altLang="fr-FR" sz="1600">
                <a:solidFill>
                  <a:srgbClr val="008000"/>
                </a:solidFill>
              </a:rPr>
              <a:t>(se reproduisant par graines). Les arbres sont ensuite subdivisés en </a:t>
            </a:r>
            <a:r>
              <a:rPr lang="fr-FR" altLang="fr-FR" sz="1600" b="1">
                <a:solidFill>
                  <a:srgbClr val="008000"/>
                </a:solidFill>
              </a:rPr>
              <a:t>ginkgos</a:t>
            </a:r>
            <a:r>
              <a:rPr lang="fr-FR" altLang="fr-FR" sz="1600">
                <a:solidFill>
                  <a:srgbClr val="008000"/>
                </a:solidFill>
              </a:rPr>
              <a:t>, </a:t>
            </a:r>
            <a:r>
              <a:rPr lang="fr-FR" altLang="fr-FR" sz="1600" b="1">
                <a:solidFill>
                  <a:srgbClr val="008000"/>
                </a:solidFill>
              </a:rPr>
              <a:t>conifères</a:t>
            </a:r>
            <a:r>
              <a:rPr lang="fr-FR" altLang="fr-FR" sz="1600">
                <a:solidFill>
                  <a:srgbClr val="008000"/>
                </a:solidFill>
              </a:rPr>
              <a:t> et </a:t>
            </a:r>
            <a:r>
              <a:rPr lang="fr-FR" altLang="fr-FR" sz="1600" b="1">
                <a:solidFill>
                  <a:srgbClr val="008000"/>
                </a:solidFill>
              </a:rPr>
              <a:t>arbres à fleurs</a:t>
            </a:r>
            <a:r>
              <a:rPr lang="fr-FR" altLang="fr-FR" sz="1600">
                <a:solidFill>
                  <a:srgbClr val="008000"/>
                </a:solidFill>
              </a:rPr>
              <a:t>. Les arbres à fleurs eux-mêmes sont classés en </a:t>
            </a:r>
            <a:r>
              <a:rPr lang="fr-FR" altLang="fr-FR" sz="1600" b="1">
                <a:solidFill>
                  <a:srgbClr val="008000"/>
                </a:solidFill>
              </a:rPr>
              <a:t>angiospermes primitives</a:t>
            </a:r>
            <a:r>
              <a:rPr lang="fr-FR" altLang="fr-FR" sz="1600">
                <a:solidFill>
                  <a:srgbClr val="008000"/>
                </a:solidFill>
              </a:rPr>
              <a:t>, </a:t>
            </a:r>
            <a:r>
              <a:rPr lang="fr-FR" altLang="fr-FR" sz="1600" b="1">
                <a:solidFill>
                  <a:srgbClr val="008000"/>
                </a:solidFill>
              </a:rPr>
              <a:t>monocotylédones</a:t>
            </a:r>
            <a:r>
              <a:rPr lang="fr-FR" altLang="fr-FR" sz="1600">
                <a:solidFill>
                  <a:srgbClr val="008000"/>
                </a:solidFill>
              </a:rPr>
              <a:t> et </a:t>
            </a:r>
            <a:r>
              <a:rPr lang="fr-FR" altLang="fr-FR" sz="1600" b="1">
                <a:solidFill>
                  <a:srgbClr val="008000"/>
                </a:solidFill>
              </a:rPr>
              <a:t>eudicotylédones</a:t>
            </a:r>
            <a:r>
              <a:rPr lang="fr-FR" altLang="fr-FR" sz="1600">
                <a:solidFill>
                  <a:srgbClr val="008000"/>
                </a:solidFill>
              </a:rPr>
              <a:t>.</a:t>
            </a:r>
          </a:p>
        </p:txBody>
      </p:sp>
      <p:pic>
        <p:nvPicPr>
          <p:cNvPr id="16392" name="Image 8" descr="Principaux groupes d-arbres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860800"/>
            <a:ext cx="27368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2"/>
          <p:cNvSpPr txBox="1">
            <a:spLocks noChangeArrowheads="1"/>
          </p:cNvSpPr>
          <p:nvPr/>
        </p:nvSpPr>
        <p:spPr bwMode="auto">
          <a:xfrm>
            <a:off x="179388" y="6453188"/>
            <a:ext cx="3313112" cy="4048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900">
                <a:cs typeface="Arial" panose="020B0604020202020204" pitchFamily="34" charset="0"/>
              </a:rPr>
              <a:t>ANGIOSPERMES	MONOCOTYLÉDONES   EUDICOTYLÉDONES</a:t>
            </a:r>
          </a:p>
          <a:p>
            <a:pPr marL="0" lvl="1" eaLnBrk="1" hangingPunct="1"/>
            <a:r>
              <a:rPr lang="fr-FR" altLang="fr-FR" sz="900">
                <a:cs typeface="Arial" panose="020B0604020202020204" pitchFamily="34" charset="0"/>
              </a:rPr>
              <a:t>PRIMITIVES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741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7CF4BE1-45F6-4E8C-985D-FC1DBA811EA9}" type="slidenum">
              <a:rPr lang="fr-FR" altLang="fr-FR" sz="1200">
                <a:solidFill>
                  <a:srgbClr val="898989"/>
                </a:solidFill>
              </a:rPr>
              <a:pPr algn="r" eaLnBrk="1" hangingPunct="1">
                <a:spcBef>
                  <a:spcPct val="0"/>
                </a:spcBef>
                <a:buFontTx/>
                <a:buNone/>
              </a:pPr>
              <a:t>16</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7412" name="Rectangle 4"/>
          <p:cNvSpPr>
            <a:spLocks noChangeArrowheads="1"/>
          </p:cNvSpPr>
          <p:nvPr/>
        </p:nvSpPr>
        <p:spPr bwMode="auto">
          <a:xfrm>
            <a:off x="179388" y="333375"/>
            <a:ext cx="42481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 Présentation </a:t>
            </a:r>
          </a:p>
          <a:p>
            <a:pPr algn="just"/>
            <a:endParaRPr lang="fr-FR" altLang="fr-FR" sz="1600" b="1">
              <a:solidFill>
                <a:srgbClr val="008000"/>
              </a:solidFill>
            </a:endParaRPr>
          </a:p>
          <a:p>
            <a:pPr algn="just"/>
            <a:r>
              <a:rPr lang="fr-FR" altLang="fr-FR" sz="1600" b="1">
                <a:solidFill>
                  <a:srgbClr val="008000"/>
                </a:solidFill>
              </a:rPr>
              <a:t>1.5) Histoire des arbres (chronologie)</a:t>
            </a:r>
          </a:p>
        </p:txBody>
      </p:sp>
      <p:graphicFrame>
        <p:nvGraphicFramePr>
          <p:cNvPr id="12" name="Tableau 11"/>
          <p:cNvGraphicFramePr>
            <a:graphicFrameLocks noGrp="1"/>
          </p:cNvGraphicFramePr>
          <p:nvPr/>
        </p:nvGraphicFramePr>
        <p:xfrm>
          <a:off x="179388" y="1412875"/>
          <a:ext cx="8856662" cy="3001963"/>
        </p:xfrm>
        <a:graphic>
          <a:graphicData uri="http://schemas.openxmlformats.org/drawingml/2006/table">
            <a:tbl>
              <a:tblPr firstRow="1" bandRow="1">
                <a:tableStyleId>{5C22544A-7EE6-4342-B048-85BDC9FD1C3A}</a:tableStyleId>
              </a:tblPr>
              <a:tblGrid>
                <a:gridCol w="1482073"/>
                <a:gridCol w="1482074"/>
                <a:gridCol w="5892514"/>
              </a:tblGrid>
              <a:tr h="440013">
                <a:tc>
                  <a:txBody>
                    <a:bodyPr/>
                    <a:lstStyle/>
                    <a:p>
                      <a:r>
                        <a:rPr lang="fr-FR" sz="1200" dirty="0" smtClean="0"/>
                        <a:t>Périodes géologique</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Epoque</a:t>
                      </a:r>
                    </a:p>
                    <a:p>
                      <a:r>
                        <a:rPr lang="fr-FR" sz="1200" b="1" kern="1200" dirty="0" smtClean="0">
                          <a:solidFill>
                            <a:schemeClr val="lt1"/>
                          </a:solidFill>
                          <a:latin typeface="+mn-lt"/>
                          <a:ea typeface="+mn-ea"/>
                          <a:cs typeface="+mn-cs"/>
                        </a:rPr>
                        <a:t>(en millions d'années) </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dirty="0" smtClean="0"/>
                        <a:t>Faits marquants</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92">
                <a:tc>
                  <a:txBody>
                    <a:bodyPr/>
                    <a:lstStyle/>
                    <a:p>
                      <a:r>
                        <a:rPr lang="fr-FR" sz="1200" kern="1200" dirty="0" smtClean="0">
                          <a:solidFill>
                            <a:schemeClr val="dk1"/>
                          </a:solidFill>
                          <a:latin typeface="+mn-lt"/>
                          <a:ea typeface="+mn-ea"/>
                          <a:cs typeface="+mn-cs"/>
                        </a:rPr>
                        <a:t>Dévonien</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416-360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Apparition des premiers arbres (ne formant pas de graines). </a:t>
                      </a:r>
                      <a:r>
                        <a:rPr lang="fr-FR" sz="1200" i="1" kern="1200" dirty="0" err="1" smtClean="0">
                          <a:solidFill>
                            <a:schemeClr val="dk1"/>
                          </a:solidFill>
                          <a:latin typeface="+mn-lt"/>
                          <a:ea typeface="+mn-ea"/>
                          <a:cs typeface="+mn-cs"/>
                        </a:rPr>
                        <a:t>Archeopteris</a:t>
                      </a:r>
                      <a:r>
                        <a:rPr lang="fr-FR" sz="1200" i="1" kern="1200" dirty="0" smtClean="0">
                          <a:solidFill>
                            <a:schemeClr val="dk1"/>
                          </a:solidFill>
                          <a:latin typeface="+mn-lt"/>
                          <a:ea typeface="+mn-ea"/>
                          <a:cs typeface="+mn-cs"/>
                        </a:rPr>
                        <a:t> </a:t>
                      </a:r>
                      <a:r>
                        <a:rPr lang="fr-FR" sz="1200" kern="1200" dirty="0" smtClean="0">
                          <a:solidFill>
                            <a:schemeClr val="dk1"/>
                          </a:solidFill>
                          <a:latin typeface="+mn-lt"/>
                          <a:ea typeface="+mn-ea"/>
                          <a:cs typeface="+mn-cs"/>
                        </a:rPr>
                        <a:t>domine.</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92">
                <a:tc>
                  <a:txBody>
                    <a:bodyPr/>
                    <a:lstStyle/>
                    <a:p>
                      <a:r>
                        <a:rPr lang="fr-FR" sz="1200" kern="1200" dirty="0" smtClean="0">
                          <a:solidFill>
                            <a:schemeClr val="dk1"/>
                          </a:solidFill>
                          <a:latin typeface="+mn-lt"/>
                          <a:ea typeface="+mn-ea"/>
                          <a:cs typeface="+mn-cs"/>
                        </a:rPr>
                        <a:t>Carbonifère</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360-299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dk1"/>
                          </a:solidFill>
                          <a:latin typeface="+mn-lt"/>
                          <a:ea typeface="+mn-ea"/>
                          <a:cs typeface="+mn-cs"/>
                        </a:rPr>
                        <a:t>Lepidodendron, </a:t>
                      </a:r>
                      <a:r>
                        <a:rPr lang="fr-FR" sz="1200" kern="1200" dirty="0" smtClean="0">
                          <a:solidFill>
                            <a:schemeClr val="dk1"/>
                          </a:solidFill>
                          <a:latin typeface="+mn-lt"/>
                          <a:ea typeface="+mn-ea"/>
                          <a:cs typeface="+mn-cs"/>
                        </a:rPr>
                        <a:t>plante arborescente, prospère en climat chaud et humide.</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3">
                <a:tc>
                  <a:txBody>
                    <a:bodyPr/>
                    <a:lstStyle/>
                    <a:p>
                      <a:r>
                        <a:rPr lang="fr-FR" sz="1200" kern="1200" dirty="0" smtClean="0">
                          <a:solidFill>
                            <a:schemeClr val="dk1"/>
                          </a:solidFill>
                          <a:latin typeface="+mn-lt"/>
                          <a:ea typeface="+mn-ea"/>
                          <a:cs typeface="+mn-cs"/>
                        </a:rPr>
                        <a:t>Permien</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299-251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Apparition des premiers conifères primitifs (gymnospermes). Ils produisent des graines et ont un appareil reproducteur plus évolué.</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3">
                <a:tc>
                  <a:txBody>
                    <a:bodyPr/>
                    <a:lstStyle/>
                    <a:p>
                      <a:r>
                        <a:rPr lang="fr-FR" sz="1200" kern="1200" dirty="0" smtClean="0">
                          <a:solidFill>
                            <a:schemeClr val="dk1"/>
                          </a:solidFill>
                          <a:latin typeface="+mn-lt"/>
                          <a:ea typeface="+mn-ea"/>
                          <a:cs typeface="+mn-cs"/>
                        </a:rPr>
                        <a:t>Trias</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251-200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Les conditions ne sont pas favorables aux arbres, mais fougères arborescentes, </a:t>
                      </a:r>
                      <a:r>
                        <a:rPr lang="fr-FR" sz="1200" kern="1200" dirty="0" err="1" smtClean="0">
                          <a:solidFill>
                            <a:schemeClr val="dk1"/>
                          </a:solidFill>
                          <a:latin typeface="+mn-lt"/>
                          <a:ea typeface="+mn-ea"/>
                          <a:cs typeface="+mn-cs"/>
                        </a:rPr>
                        <a:t>cycadacées</a:t>
                      </a:r>
                      <a:r>
                        <a:rPr lang="fr-FR" sz="1200" kern="1200" dirty="0" smtClean="0">
                          <a:solidFill>
                            <a:schemeClr val="dk1"/>
                          </a:solidFill>
                          <a:latin typeface="+mn-lt"/>
                          <a:ea typeface="+mn-ea"/>
                          <a:cs typeface="+mn-cs"/>
                        </a:rPr>
                        <a:t> et conifères survivent. Apparition du </a:t>
                      </a:r>
                      <a:r>
                        <a:rPr lang="fr-FR" sz="1200" i="1" kern="1200" dirty="0" smtClean="0">
                          <a:solidFill>
                            <a:schemeClr val="dk1"/>
                          </a:solidFill>
                          <a:latin typeface="+mn-lt"/>
                          <a:ea typeface="+mn-ea"/>
                          <a:cs typeface="+mn-cs"/>
                        </a:rPr>
                        <a:t>Ginkgo </a:t>
                      </a:r>
                      <a:r>
                        <a:rPr lang="fr-FR" sz="1200" i="1" kern="1200" dirty="0" err="1" smtClean="0">
                          <a:solidFill>
                            <a:schemeClr val="dk1"/>
                          </a:solidFill>
                          <a:latin typeface="+mn-lt"/>
                          <a:ea typeface="+mn-ea"/>
                          <a:cs typeface="+mn-cs"/>
                        </a:rPr>
                        <a:t>biloba</a:t>
                      </a:r>
                      <a:r>
                        <a:rPr lang="fr-FR" sz="1200" i="1" kern="1200" dirty="0" smtClean="0">
                          <a:solidFill>
                            <a:schemeClr val="dk1"/>
                          </a:solidFill>
                          <a:latin typeface="+mn-lt"/>
                          <a:ea typeface="+mn-ea"/>
                          <a:cs typeface="+mn-cs"/>
                        </a:rPr>
                        <a:t>.</a:t>
                      </a:r>
                      <a:endParaRPr lang="fr-FR" sz="1200" kern="1200" dirty="0" smtClean="0">
                        <a:solidFill>
                          <a:schemeClr val="dk1"/>
                        </a:solidFill>
                        <a:latin typeface="+mn-lt"/>
                        <a:ea typeface="+mn-ea"/>
                        <a:cs typeface="+mn-cs"/>
                      </a:endParaRP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4">
                <a:tc>
                  <a:txBody>
                    <a:bodyPr/>
                    <a:lstStyle/>
                    <a:p>
                      <a:r>
                        <a:rPr lang="fr-FR" sz="1200" kern="1200" dirty="0" smtClean="0">
                          <a:solidFill>
                            <a:schemeClr val="dk1"/>
                          </a:solidFill>
                          <a:latin typeface="+mn-lt"/>
                          <a:ea typeface="+mn-ea"/>
                          <a:cs typeface="+mn-cs"/>
                        </a:rPr>
                        <a:t>Jurassique</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200-146 MA</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dk1"/>
                          </a:solidFill>
                          <a:latin typeface="+mn-lt"/>
                          <a:ea typeface="+mn-ea"/>
                          <a:cs typeface="+mn-cs"/>
                        </a:rPr>
                        <a:t>cycadacées</a:t>
                      </a:r>
                      <a:r>
                        <a:rPr lang="fr-FR" sz="1200" kern="1200" dirty="0" smtClean="0">
                          <a:solidFill>
                            <a:schemeClr val="dk1"/>
                          </a:solidFill>
                          <a:latin typeface="+mn-lt"/>
                          <a:ea typeface="+mn-ea"/>
                          <a:cs typeface="+mn-cs"/>
                        </a:rPr>
                        <a:t> et conifères se multiplient.</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3">
                <a:tc>
                  <a:txBody>
                    <a:bodyPr/>
                    <a:lstStyle/>
                    <a:p>
                      <a:r>
                        <a:rPr lang="fr-FR" sz="1200" kern="1200" dirty="0" smtClean="0">
                          <a:solidFill>
                            <a:schemeClr val="dk1"/>
                          </a:solidFill>
                          <a:latin typeface="+mn-lt"/>
                          <a:ea typeface="+mn-ea"/>
                          <a:cs typeface="+mn-cs"/>
                        </a:rPr>
                        <a:t>Crétacé</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146-66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r>
                        <a:rPr lang="fr-FR" sz="1200" kern="1200" dirty="0" smtClean="0">
                          <a:solidFill>
                            <a:schemeClr val="dk1"/>
                          </a:solidFill>
                          <a:latin typeface="+mn-lt"/>
                          <a:ea typeface="+mn-ea"/>
                          <a:cs typeface="+mn-cs"/>
                        </a:rPr>
                        <a:t>Les plantes à fleurs, comprenant la plupart des familles de nos arbres actuels,</a:t>
                      </a:r>
                      <a:r>
                        <a:rPr lang="fr-FR" sz="1200" kern="1200" baseline="0" dirty="0" smtClean="0">
                          <a:solidFill>
                            <a:schemeClr val="dk1"/>
                          </a:solidFill>
                          <a:latin typeface="+mn-lt"/>
                          <a:ea typeface="+mn-ea"/>
                          <a:cs typeface="+mn-cs"/>
                        </a:rPr>
                        <a:t> </a:t>
                      </a:r>
                      <a:r>
                        <a:rPr lang="fr-FR" sz="1200" kern="1200" dirty="0" smtClean="0">
                          <a:solidFill>
                            <a:schemeClr val="dk1"/>
                          </a:solidFill>
                          <a:latin typeface="+mn-lt"/>
                          <a:ea typeface="+mn-ea"/>
                          <a:cs typeface="+mn-cs"/>
                        </a:rPr>
                        <a:t>se développent et commencent à prendre la dominance sur les conifères.</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3">
                <a:tc>
                  <a:txBody>
                    <a:bodyPr/>
                    <a:lstStyle/>
                    <a:p>
                      <a:r>
                        <a:rPr lang="fr-FR" sz="1200" kern="1200" dirty="0" smtClean="0">
                          <a:solidFill>
                            <a:schemeClr val="dk1"/>
                          </a:solidFill>
                          <a:latin typeface="+mn-lt"/>
                          <a:ea typeface="+mn-ea"/>
                          <a:cs typeface="+mn-cs"/>
                        </a:rPr>
                        <a:t>Paléogène</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smtClean="0">
                          <a:solidFill>
                            <a:schemeClr val="dk1"/>
                          </a:solidFill>
                          <a:latin typeface="+mn-lt"/>
                          <a:ea typeface="+mn-ea"/>
                          <a:cs typeface="+mn-cs"/>
                        </a:rPr>
                        <a:t>66-23 MA</a:t>
                      </a:r>
                      <a:endParaRPr lang="fr-FR" sz="1200" dirty="0"/>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r>
                        <a:rPr lang="fr-FR" sz="1200" kern="1200" dirty="0" smtClean="0">
                          <a:solidFill>
                            <a:schemeClr val="dk1"/>
                          </a:solidFill>
                          <a:latin typeface="+mn-lt"/>
                          <a:ea typeface="+mn-ea"/>
                          <a:cs typeface="+mn-cs"/>
                        </a:rPr>
                        <a:t>Les arbres à fleurs dominent, les palmiers apparaissent. Les prairies</a:t>
                      </a:r>
                      <a:r>
                        <a:rPr lang="fr-FR" sz="1200" kern="1200" baseline="0" dirty="0" smtClean="0">
                          <a:solidFill>
                            <a:schemeClr val="dk1"/>
                          </a:solidFill>
                          <a:latin typeface="+mn-lt"/>
                          <a:ea typeface="+mn-ea"/>
                          <a:cs typeface="+mn-cs"/>
                        </a:rPr>
                        <a:t> </a:t>
                      </a:r>
                      <a:r>
                        <a:rPr lang="fr-FR" sz="1200" kern="1200" dirty="0" smtClean="0">
                          <a:solidFill>
                            <a:schemeClr val="dk1"/>
                          </a:solidFill>
                          <a:latin typeface="+mn-lt"/>
                          <a:ea typeface="+mn-ea"/>
                          <a:cs typeface="+mn-cs"/>
                        </a:rPr>
                        <a:t>remplacent de grandes étendues de forêts. Les arbres actuels se fixent.</a:t>
                      </a:r>
                    </a:p>
                  </a:txBody>
                  <a:tcPr marL="35999" marR="35999"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451" name="ZoneTexte 13"/>
          <p:cNvSpPr txBox="1">
            <a:spLocks noChangeArrowheads="1"/>
          </p:cNvSpPr>
          <p:nvPr/>
        </p:nvSpPr>
        <p:spPr bwMode="auto">
          <a:xfrm>
            <a:off x="179388" y="4581525"/>
            <a:ext cx="8785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600" b="1">
                <a:solidFill>
                  <a:srgbClr val="008000"/>
                </a:solidFill>
              </a:rPr>
              <a:t>ÉVOLUTION</a:t>
            </a:r>
          </a:p>
          <a:p>
            <a:pPr algn="just" eaLnBrk="1" hangingPunct="1"/>
            <a:r>
              <a:rPr lang="fr-FR" altLang="fr-FR" sz="1600">
                <a:solidFill>
                  <a:srgbClr val="008000"/>
                </a:solidFill>
              </a:rPr>
              <a:t>Les arbres ont évolué à partir des premières fougères du Dévonien. </a:t>
            </a:r>
            <a:r>
              <a:rPr lang="fr-FR" altLang="fr-FR" sz="1600" i="1">
                <a:solidFill>
                  <a:srgbClr val="008000"/>
                </a:solidFill>
              </a:rPr>
              <a:t>Archeopteris</a:t>
            </a:r>
            <a:r>
              <a:rPr lang="fr-FR" altLang="fr-FR" sz="1600">
                <a:solidFill>
                  <a:srgbClr val="008000"/>
                </a:solidFill>
              </a:rPr>
              <a:t> est l'un des premiers arbres qui constituaient la plupart des forêts sur Terre il y a 300 millions d'années. Les fossiles montrent qu'il possédait un tronc, jusqu'à 40 cm de diamètre, des branches et un ancrage racinaire important. Il a joué un rôle vital en remplaçant en masse le gaz carbonique de l'atmosphère par de l'oxygène. À mesure des changements climatiques, les arbres ont évolué pour s'adapter aux nouvelles conditions. Les arbres actuels ont peu changé depuis l'Oligocène (-34 à -23 millions d'années).</a:t>
            </a:r>
          </a:p>
        </p:txBody>
      </p:sp>
      <p:sp>
        <p:nvSpPr>
          <p:cNvPr id="17452" name="ZoneTexte 14"/>
          <p:cNvSpPr txBox="1">
            <a:spLocks noChangeArrowheads="1"/>
          </p:cNvSpPr>
          <p:nvPr/>
        </p:nvSpPr>
        <p:spPr bwMode="auto">
          <a:xfrm>
            <a:off x="179388" y="6381750"/>
            <a:ext cx="720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i="1">
                <a:solidFill>
                  <a:srgbClr val="008000"/>
                </a:solidFill>
              </a:rPr>
              <a:t>Arbres du monde</a:t>
            </a:r>
            <a:r>
              <a:rPr lang="fr-FR" altLang="fr-FR" sz="1200">
                <a:solidFill>
                  <a:srgbClr val="008000"/>
                </a:solidFill>
              </a:rPr>
              <a:t>, Tony Russell, Guide nature Larousse, 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8434" name="Espace réservé du numéro de diapositive 1"/>
          <p:cNvSpPr txBox="1">
            <a:spLocks/>
          </p:cNvSpPr>
          <p:nvPr/>
        </p:nvSpPr>
        <p:spPr bwMode="auto">
          <a:xfrm>
            <a:off x="8459788" y="115888"/>
            <a:ext cx="549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D888388-EB0D-4039-ADBB-C713DC3E8CB7}" type="slidenum">
              <a:rPr lang="fr-FR" altLang="fr-FR" sz="1200">
                <a:solidFill>
                  <a:srgbClr val="898989"/>
                </a:solidFill>
              </a:rPr>
              <a:pPr algn="r" eaLnBrk="1" hangingPunct="1">
                <a:spcBef>
                  <a:spcPct val="0"/>
                </a:spcBef>
                <a:buFontTx/>
                <a:buNone/>
              </a:pPr>
              <a:t>17</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8436" name="Rectangle 4"/>
          <p:cNvSpPr>
            <a:spLocks noChangeArrowheads="1"/>
          </p:cNvSpPr>
          <p:nvPr/>
        </p:nvSpPr>
        <p:spPr bwMode="auto">
          <a:xfrm>
            <a:off x="0" y="620713"/>
            <a:ext cx="377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1.5) Histoire des arbres (chronologie)</a:t>
            </a:r>
          </a:p>
        </p:txBody>
      </p:sp>
      <p:pic>
        <p:nvPicPr>
          <p:cNvPr id="18437" name="Image 5" descr="Archeopte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620713"/>
            <a:ext cx="1676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6" descr="Archeopteri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9225"/>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ZoneTexte 7"/>
          <p:cNvSpPr txBox="1">
            <a:spLocks noChangeArrowheads="1"/>
          </p:cNvSpPr>
          <p:nvPr/>
        </p:nvSpPr>
        <p:spPr bwMode="auto">
          <a:xfrm>
            <a:off x="468313" y="3146425"/>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Feuilles fossiles d’</a:t>
            </a:r>
            <a:r>
              <a:rPr lang="fr-FR" altLang="fr-FR" sz="1200" i="1">
                <a:solidFill>
                  <a:srgbClr val="008000"/>
                </a:solidFill>
              </a:rPr>
              <a:t>Archeopteris</a:t>
            </a:r>
            <a:r>
              <a:rPr lang="fr-FR" altLang="fr-FR" sz="1200">
                <a:solidFill>
                  <a:srgbClr val="008000"/>
                </a:solidFill>
              </a:rPr>
              <a:t>.</a:t>
            </a:r>
          </a:p>
          <a:p>
            <a:pPr algn="ctr" eaLnBrk="1" hangingPunct="1"/>
            <a:r>
              <a:rPr lang="fr-FR" altLang="fr-FR" sz="1200">
                <a:solidFill>
                  <a:srgbClr val="008000"/>
                </a:solidFill>
              </a:rPr>
              <a:t>Détail des frondes. Source :  </a:t>
            </a:r>
            <a:r>
              <a:rPr lang="fr-FR" altLang="fr-FR" sz="1200">
                <a:hlinkClick r:id="rId4"/>
              </a:rPr>
              <a:t>http://sarcozona.org/2010/01/28/archeopteris/</a:t>
            </a:r>
            <a:endParaRPr lang="fr-FR" altLang="fr-FR" sz="1200">
              <a:solidFill>
                <a:srgbClr val="008000"/>
              </a:solidFill>
            </a:endParaRPr>
          </a:p>
        </p:txBody>
      </p:sp>
      <p:sp>
        <p:nvSpPr>
          <p:cNvPr id="18440" name="ZoneTexte 8"/>
          <p:cNvSpPr txBox="1">
            <a:spLocks noChangeArrowheads="1"/>
          </p:cNvSpPr>
          <p:nvPr/>
        </p:nvSpPr>
        <p:spPr bwMode="auto">
          <a:xfrm>
            <a:off x="3814763" y="3284538"/>
            <a:ext cx="1873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Au début, on a cru que les fossiles du bois et des feuilles d'</a:t>
            </a:r>
            <a:r>
              <a:rPr lang="fr-FR" altLang="fr-FR" sz="1200" i="1">
                <a:solidFill>
                  <a:srgbClr val="008000"/>
                </a:solidFill>
              </a:rPr>
              <a:t>Archeopteris</a:t>
            </a:r>
            <a:r>
              <a:rPr lang="fr-FR" altLang="fr-FR" sz="1200">
                <a:solidFill>
                  <a:srgbClr val="008000"/>
                </a:solidFill>
              </a:rPr>
              <a:t> étaient des plantes séparées.  Source : </a:t>
            </a:r>
            <a:r>
              <a:rPr lang="fr-FR" altLang="fr-FR" sz="1200">
                <a:hlinkClick r:id="rId4"/>
              </a:rPr>
              <a:t>http://sarcozona.org/2010/01/28/archeopteris/</a:t>
            </a:r>
            <a:endParaRPr lang="fr-FR" altLang="fr-FR" sz="1200">
              <a:solidFill>
                <a:srgbClr val="008000"/>
              </a:solidFill>
            </a:endParaRPr>
          </a:p>
        </p:txBody>
      </p:sp>
      <p:pic>
        <p:nvPicPr>
          <p:cNvPr id="18441" name="Image 9" descr="calami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7150" y="620713"/>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ZoneTexte 10"/>
          <p:cNvSpPr txBox="1">
            <a:spLocks noChangeArrowheads="1"/>
          </p:cNvSpPr>
          <p:nvPr/>
        </p:nvSpPr>
        <p:spPr bwMode="auto">
          <a:xfrm>
            <a:off x="6191250" y="2636838"/>
            <a:ext cx="2665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a:t>
            </a:r>
            <a:r>
              <a:rPr lang="fr-FR" altLang="fr-FR" sz="1200" i="1">
                <a:solidFill>
                  <a:srgbClr val="008000"/>
                </a:solidFill>
              </a:rPr>
              <a:t>calamite</a:t>
            </a:r>
            <a:r>
              <a:rPr lang="fr-FR" altLang="fr-FR" sz="1200">
                <a:solidFill>
                  <a:srgbClr val="008000"/>
                </a:solidFill>
              </a:rPr>
              <a:t>, une prèle géante du carbonifère. Source : </a:t>
            </a:r>
            <a:r>
              <a:rPr lang="fr-FR" altLang="fr-FR" sz="1200">
                <a:solidFill>
                  <a:srgbClr val="008000"/>
                </a:solidFill>
                <a:hlinkClick r:id="rId6"/>
              </a:rPr>
              <a:t>http://www.larousse.fr/encyclopedie/images/calamite_pr%C3%A8le_du_carbonif%C3%A8re/1313518</a:t>
            </a:r>
            <a:r>
              <a:rPr lang="fr-FR" altLang="fr-FR" sz="1200">
                <a:solidFill>
                  <a:srgbClr val="008000"/>
                </a:solidFill>
              </a:rPr>
              <a:t> </a:t>
            </a:r>
          </a:p>
        </p:txBody>
      </p:sp>
      <p:pic>
        <p:nvPicPr>
          <p:cNvPr id="18443" name="Image 11" descr="calamite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378936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ZoneTexte 12"/>
          <p:cNvSpPr txBox="1">
            <a:spLocks noChangeArrowheads="1"/>
          </p:cNvSpPr>
          <p:nvPr/>
        </p:nvSpPr>
        <p:spPr bwMode="auto">
          <a:xfrm>
            <a:off x="5975350" y="5373688"/>
            <a:ext cx="316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Calamites des schistes houillers carbonifères du Donbass (Ukraine). Source : </a:t>
            </a:r>
            <a:r>
              <a:rPr lang="fr-FR" altLang="fr-FR" sz="1200">
                <a:solidFill>
                  <a:srgbClr val="008000"/>
                </a:solidFill>
                <a:hlinkClick r:id="rId8"/>
              </a:rPr>
              <a:t>http://donbassfossil.webs.com/apps/photos/photo?photoid=69889924</a:t>
            </a:r>
            <a:r>
              <a:rPr lang="fr-FR" altLang="fr-FR" sz="1200">
                <a:solidFill>
                  <a:srgbClr val="008000"/>
                </a:solidFill>
              </a:rPr>
              <a:t> </a:t>
            </a:r>
          </a:p>
        </p:txBody>
      </p:sp>
      <p:pic>
        <p:nvPicPr>
          <p:cNvPr id="18445" name="Image 13" descr="calamite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55988" y="4724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ZoneTexte 15"/>
          <p:cNvSpPr txBox="1">
            <a:spLocks noChangeArrowheads="1"/>
          </p:cNvSpPr>
          <p:nvPr/>
        </p:nvSpPr>
        <p:spPr bwMode="auto">
          <a:xfrm>
            <a:off x="0" y="5805488"/>
            <a:ext cx="3132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carbonifère. Reconstitution d'un paysage houiller d'après les fossiles miniers (environ ~ 350.000.000 d'années).</a:t>
            </a:r>
          </a:p>
          <a:p>
            <a:pPr algn="ctr" eaLnBrk="1" hangingPunct="1"/>
            <a:r>
              <a:rPr lang="fr-FR" altLang="fr-FR" sz="1200">
                <a:solidFill>
                  <a:srgbClr val="008000"/>
                </a:solidFill>
              </a:rPr>
              <a:t>Sources : </a:t>
            </a:r>
            <a:r>
              <a:rPr lang="fr-FR" altLang="fr-FR" sz="1200">
                <a:hlinkClick r:id="rId10"/>
              </a:rPr>
              <a:t>http://planete-terre.tripod.com/carbon.htm</a:t>
            </a:r>
            <a:r>
              <a:rPr lang="fr-FR" altLang="fr-FR" sz="1200"/>
              <a:t> </a:t>
            </a:r>
            <a:endParaRPr lang="fr-FR" altLang="fr-FR" sz="1200">
              <a:solidFill>
                <a:srgbClr val="008000"/>
              </a:solidFill>
            </a:endParaRPr>
          </a:p>
        </p:txBody>
      </p:sp>
      <p:sp>
        <p:nvSpPr>
          <p:cNvPr id="18447" name="ZoneTexte 16"/>
          <p:cNvSpPr txBox="1">
            <a:spLocks noChangeArrowheads="1"/>
          </p:cNvSpPr>
          <p:nvPr/>
        </p:nvSpPr>
        <p:spPr bwMode="auto">
          <a:xfrm>
            <a:off x="539750" y="981075"/>
            <a:ext cx="1643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Arbres disparus</a:t>
            </a:r>
          </a:p>
        </p:txBody>
      </p:sp>
      <p:pic>
        <p:nvPicPr>
          <p:cNvPr id="18448" name="Image 17" descr="forêt carbonifèr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005263"/>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ZoneTexte 18"/>
          <p:cNvSpPr txBox="1">
            <a:spLocks noChangeArrowheads="1"/>
          </p:cNvSpPr>
          <p:nvPr/>
        </p:nvSpPr>
        <p:spPr bwMode="auto">
          <a:xfrm>
            <a:off x="3167063" y="6581775"/>
            <a:ext cx="311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Calamite, </a:t>
            </a:r>
            <a:r>
              <a:rPr lang="fr-FR" altLang="fr-FR" sz="1200">
                <a:hlinkClick r:id="rId12"/>
              </a:rPr>
              <a:t>http://fr.wikipedia.org/wiki/Calamite</a:t>
            </a:r>
            <a:endParaRPr lang="fr-FR" altLang="fr-FR" sz="1200">
              <a:solidFill>
                <a:srgbClr val="008000"/>
              </a:solidFill>
            </a:endParaRPr>
          </a:p>
        </p:txBody>
      </p:sp>
      <p:sp>
        <p:nvSpPr>
          <p:cNvPr id="18450" name="ZoneTexte 19"/>
          <p:cNvSpPr txBox="1">
            <a:spLocks noChangeArrowheads="1"/>
          </p:cNvSpPr>
          <p:nvPr/>
        </p:nvSpPr>
        <p:spPr bwMode="auto">
          <a:xfrm>
            <a:off x="3059113" y="981075"/>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(suite)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9458"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020E50-27C6-48DD-8E75-60A47C5CEAA5}" type="slidenum">
              <a:rPr lang="fr-FR" altLang="fr-FR" sz="1200">
                <a:solidFill>
                  <a:srgbClr val="898989"/>
                </a:solidFill>
              </a:rPr>
              <a:pPr algn="r" eaLnBrk="1" hangingPunct="1">
                <a:spcBef>
                  <a:spcPct val="0"/>
                </a:spcBef>
                <a:buFontTx/>
                <a:buNone/>
              </a:pPr>
              <a:t>18</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9460" name="Rectangle 4"/>
          <p:cNvSpPr>
            <a:spLocks noChangeArrowheads="1"/>
          </p:cNvSpPr>
          <p:nvPr/>
        </p:nvSpPr>
        <p:spPr bwMode="auto">
          <a:xfrm>
            <a:off x="179388" y="620713"/>
            <a:ext cx="5292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1.5) Histoire des arbres (chronologie) (suite et fin)</a:t>
            </a:r>
          </a:p>
        </p:txBody>
      </p:sp>
      <p:sp>
        <p:nvSpPr>
          <p:cNvPr id="19461" name="ZoneTexte 5"/>
          <p:cNvSpPr txBox="1">
            <a:spLocks noChangeArrowheads="1"/>
          </p:cNvSpPr>
          <p:nvPr/>
        </p:nvSpPr>
        <p:spPr bwMode="auto">
          <a:xfrm>
            <a:off x="539750" y="981075"/>
            <a:ext cx="160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u="sng">
                <a:solidFill>
                  <a:srgbClr val="008000"/>
                </a:solidFill>
              </a:rPr>
              <a:t>Fossiles vivants</a:t>
            </a:r>
          </a:p>
        </p:txBody>
      </p:sp>
      <p:sp>
        <p:nvSpPr>
          <p:cNvPr id="19462" name="ZoneTexte 6"/>
          <p:cNvSpPr txBox="1">
            <a:spLocks noChangeArrowheads="1"/>
          </p:cNvSpPr>
          <p:nvPr/>
        </p:nvSpPr>
        <p:spPr bwMode="auto">
          <a:xfrm>
            <a:off x="179388" y="3284538"/>
            <a:ext cx="4464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pt-BR" altLang="fr-FR" sz="1200">
                <a:solidFill>
                  <a:srgbClr val="008000"/>
                </a:solidFill>
              </a:rPr>
              <a:t>Feuille et tronc de </a:t>
            </a:r>
            <a:r>
              <a:rPr lang="pt-BR" altLang="fr-FR" sz="1200" i="1">
                <a:solidFill>
                  <a:srgbClr val="008000"/>
                </a:solidFill>
              </a:rPr>
              <a:t>Ginkgo biloba </a:t>
            </a:r>
            <a:r>
              <a:rPr lang="pt-BR" altLang="fr-FR" sz="1200">
                <a:solidFill>
                  <a:srgbClr val="008000"/>
                </a:solidFill>
              </a:rPr>
              <a:t>ou "</a:t>
            </a:r>
            <a:r>
              <a:rPr lang="pt-BR" altLang="fr-FR" sz="1200" b="1">
                <a:solidFill>
                  <a:srgbClr val="008000"/>
                </a:solidFill>
              </a:rPr>
              <a:t>arbre aux 40 ecus</a:t>
            </a:r>
            <a:r>
              <a:rPr lang="pt-BR" altLang="fr-FR" sz="1200">
                <a:solidFill>
                  <a:srgbClr val="008000"/>
                </a:solidFill>
              </a:rPr>
              <a:t>"</a:t>
            </a:r>
            <a:endParaRPr lang="fr-FR" altLang="fr-FR" sz="1200">
              <a:solidFill>
                <a:srgbClr val="008000"/>
              </a:solidFill>
            </a:endParaRPr>
          </a:p>
          <a:p>
            <a:pPr algn="ctr" eaLnBrk="1" hangingPunct="1"/>
            <a:r>
              <a:rPr lang="fr-FR" altLang="fr-FR" sz="1200">
                <a:solidFill>
                  <a:srgbClr val="008000"/>
                </a:solidFill>
              </a:rPr>
              <a:t>L'apparition du </a:t>
            </a:r>
            <a:r>
              <a:rPr lang="fr-FR" altLang="fr-FR" sz="1200" i="1">
                <a:solidFill>
                  <a:srgbClr val="008000"/>
                </a:solidFill>
              </a:rPr>
              <a:t>Ginkgo biloba </a:t>
            </a:r>
            <a:r>
              <a:rPr lang="fr-FR" altLang="fr-FR" sz="1200">
                <a:solidFill>
                  <a:srgbClr val="008000"/>
                </a:solidFill>
              </a:rPr>
              <a:t>remonte à près de 300 millions d'années - soit à une époque où la terre commençait à se peupler de dinosaures. La famille des </a:t>
            </a:r>
            <a:r>
              <a:rPr lang="fr-FR" altLang="fr-FR" sz="1200" i="1">
                <a:solidFill>
                  <a:srgbClr val="008000"/>
                </a:solidFill>
              </a:rPr>
              <a:t>ginkgoacées</a:t>
            </a:r>
            <a:r>
              <a:rPr lang="fr-FR" altLang="fr-FR" sz="1200">
                <a:solidFill>
                  <a:srgbClr val="008000"/>
                </a:solidFill>
              </a:rPr>
              <a:t> était alors immense et s'étendait sur tout l'hémisphère nord jusqu'en Inde et en Australie. Il est aujourd'hui le dernier représentant de la famille des </a:t>
            </a:r>
            <a:r>
              <a:rPr lang="fr-FR" altLang="fr-FR" sz="1200" i="1">
                <a:solidFill>
                  <a:srgbClr val="008000"/>
                </a:solidFill>
              </a:rPr>
              <a:t>ginkgoacées</a:t>
            </a:r>
            <a:r>
              <a:rPr lang="fr-FR" altLang="fr-FR" sz="1200">
                <a:solidFill>
                  <a:srgbClr val="008000"/>
                </a:solidFill>
              </a:rPr>
              <a:t>.</a:t>
            </a:r>
          </a:p>
          <a:p>
            <a:pPr algn="ctr" eaLnBrk="1" hangingPunct="1"/>
            <a:r>
              <a:rPr lang="fr-FR" altLang="fr-FR" sz="1200">
                <a:solidFill>
                  <a:srgbClr val="008000"/>
                </a:solidFill>
              </a:rPr>
              <a:t>Source : </a:t>
            </a:r>
            <a:r>
              <a:rPr lang="fr-FR" altLang="fr-FR" sz="1200">
                <a:solidFill>
                  <a:srgbClr val="008000"/>
                </a:solidFill>
                <a:hlinkClick r:id="rId2"/>
              </a:rPr>
              <a:t>http://www.avogel.fr/encyclopedie-plantes/ginkgo_biloba.php</a:t>
            </a:r>
            <a:r>
              <a:rPr lang="fr-FR" altLang="fr-FR" sz="1200">
                <a:solidFill>
                  <a:srgbClr val="008000"/>
                </a:solidFill>
              </a:rPr>
              <a:t>  &amp; </a:t>
            </a:r>
            <a:r>
              <a:rPr lang="fr-FR" altLang="fr-FR" sz="1200">
                <a:solidFill>
                  <a:srgbClr val="008000"/>
                </a:solidFill>
                <a:hlinkClick r:id="rId3"/>
              </a:rPr>
              <a:t>http://www.arbre.org/planteafficher.php?idplante=4</a:t>
            </a:r>
            <a:r>
              <a:rPr lang="fr-FR" altLang="fr-FR" sz="1200">
                <a:solidFill>
                  <a:srgbClr val="008000"/>
                </a:solidFill>
              </a:rPr>
              <a:t>  &amp; </a:t>
            </a:r>
            <a:r>
              <a:rPr lang="fr-FR" altLang="fr-FR" sz="1200">
                <a:hlinkClick r:id="rId4"/>
              </a:rPr>
              <a:t>http://blog.imprimerie-villiere.com/2012/08/ginkgo-biloba-arbre-ancien/</a:t>
            </a:r>
            <a:endParaRPr lang="fr-FR" altLang="fr-FR" sz="1200">
              <a:solidFill>
                <a:srgbClr val="008000"/>
              </a:solidFill>
            </a:endParaRPr>
          </a:p>
        </p:txBody>
      </p:sp>
      <p:pic>
        <p:nvPicPr>
          <p:cNvPr id="19463" name="Image 7" descr="ginko biloba feuilles2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341438"/>
            <a:ext cx="22288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 8" descr="ginko bilob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1125538"/>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age 9" descr="ginko biloba fruit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319713"/>
            <a:ext cx="11509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ZoneTexte 10"/>
          <p:cNvSpPr txBox="1">
            <a:spLocks noChangeArrowheads="1"/>
          </p:cNvSpPr>
          <p:nvPr/>
        </p:nvSpPr>
        <p:spPr bwMode="auto">
          <a:xfrm>
            <a:off x="179388" y="5516563"/>
            <a:ext cx="309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Fruit de </a:t>
            </a:r>
            <a:r>
              <a:rPr lang="fr-FR" altLang="fr-FR" sz="1200" i="1">
                <a:solidFill>
                  <a:srgbClr val="008000"/>
                </a:solidFill>
              </a:rPr>
              <a:t>Ginko biloba</a:t>
            </a:r>
            <a:r>
              <a:rPr lang="fr-FR" altLang="fr-FR" sz="1200">
                <a:solidFill>
                  <a:srgbClr val="008000"/>
                </a:solidFill>
              </a:rPr>
              <a:t>.</a:t>
            </a:r>
          </a:p>
          <a:p>
            <a:pPr algn="r" eaLnBrk="1" hangingPunct="1"/>
            <a:r>
              <a:rPr lang="fr-FR" altLang="fr-FR" sz="1200">
                <a:solidFill>
                  <a:srgbClr val="008000"/>
                </a:solidFill>
              </a:rPr>
              <a:t>Source : </a:t>
            </a:r>
            <a:r>
              <a:rPr lang="fr-FR" altLang="fr-FR" sz="1200">
                <a:hlinkClick r:id="rId8"/>
              </a:rPr>
              <a:t>http://commons.wikimedia.org/wiki/File:Ginkgo_biloba_007.jpg</a:t>
            </a:r>
            <a:endParaRPr lang="fr-FR" altLang="fr-FR" sz="1200">
              <a:solidFill>
                <a:srgbClr val="008000"/>
              </a:solidFill>
            </a:endParaRPr>
          </a:p>
        </p:txBody>
      </p:sp>
      <p:pic>
        <p:nvPicPr>
          <p:cNvPr id="19467" name="Image 11" descr="Wollemia nobili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83661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ZoneTexte 12"/>
          <p:cNvSpPr txBox="1">
            <a:spLocks noChangeArrowheads="1"/>
          </p:cNvSpPr>
          <p:nvPr/>
        </p:nvSpPr>
        <p:spPr bwMode="auto">
          <a:xfrm>
            <a:off x="4932363" y="2636838"/>
            <a:ext cx="4032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a:t>
            </a:r>
            <a:r>
              <a:rPr lang="fr-FR" altLang="fr-FR" sz="1200" b="1">
                <a:solidFill>
                  <a:srgbClr val="008000"/>
                </a:solidFill>
              </a:rPr>
              <a:t>pin de Wollemi</a:t>
            </a:r>
            <a:r>
              <a:rPr lang="fr-FR" altLang="fr-FR" sz="1200">
                <a:solidFill>
                  <a:srgbClr val="008000"/>
                </a:solidFill>
              </a:rPr>
              <a:t>  (</a:t>
            </a:r>
            <a:r>
              <a:rPr lang="fr-FR" altLang="fr-FR" sz="1200" i="1">
                <a:solidFill>
                  <a:srgbClr val="008000"/>
                </a:solidFill>
              </a:rPr>
              <a:t>Wollemia nobilis</a:t>
            </a:r>
            <a:r>
              <a:rPr lang="fr-FR" altLang="fr-FR" sz="1200">
                <a:solidFill>
                  <a:srgbClr val="008000"/>
                </a:solidFill>
              </a:rPr>
              <a:t>) est-il un </a:t>
            </a:r>
            <a:r>
              <a:rPr lang="fr-FR" altLang="fr-FR" sz="1200" i="1">
                <a:solidFill>
                  <a:srgbClr val="008000"/>
                </a:solidFill>
              </a:rPr>
              <a:t>fossile vivant  </a:t>
            </a:r>
            <a:r>
              <a:rPr lang="fr-FR" altLang="fr-FR" sz="1200">
                <a:solidFill>
                  <a:srgbClr val="008000"/>
                </a:solidFill>
              </a:rPr>
              <a:t>?</a:t>
            </a:r>
          </a:p>
          <a:p>
            <a:pPr algn="ctr" eaLnBrk="1" hangingPunct="1"/>
            <a:r>
              <a:rPr lang="fr-FR" altLang="fr-FR" sz="1200">
                <a:solidFill>
                  <a:srgbClr val="008000"/>
                </a:solidFill>
              </a:rPr>
              <a:t>De la famille des </a:t>
            </a:r>
            <a:r>
              <a:rPr lang="fr-FR" altLang="fr-FR" sz="1200">
                <a:solidFill>
                  <a:srgbClr val="008000"/>
                </a:solidFill>
                <a:hlinkClick r:id="rId10" tooltip="Araucariaceae"/>
              </a:rPr>
              <a:t>Araucariacées</a:t>
            </a:r>
            <a:r>
              <a:rPr lang="fr-FR" altLang="fr-FR" sz="1200">
                <a:solidFill>
                  <a:srgbClr val="008000"/>
                </a:solidFill>
              </a:rPr>
              <a:t>, il n'a été identifié qu'en 1994 dans des gorges gréseuses à 150 km, du </a:t>
            </a:r>
            <a:r>
              <a:rPr lang="fr-FR" altLang="fr-FR" sz="1200">
                <a:hlinkClick r:id="rId11" tooltip="Parc national Wollemi"/>
              </a:rPr>
              <a:t>Parc national </a:t>
            </a:r>
            <a:r>
              <a:rPr lang="fr-FR" altLang="fr-FR" sz="1200">
                <a:solidFill>
                  <a:srgbClr val="008000"/>
                </a:solidFill>
                <a:hlinkClick r:id="rId11" tooltip="Parc national Wollemi"/>
              </a:rPr>
              <a:t>Wollemi</a:t>
            </a:r>
            <a:r>
              <a:rPr lang="fr-FR" altLang="fr-FR" sz="1200">
                <a:solidFill>
                  <a:srgbClr val="008000"/>
                </a:solidFill>
              </a:rPr>
              <a:t>, au nord de </a:t>
            </a:r>
            <a:r>
              <a:rPr lang="fr-FR" altLang="fr-FR" sz="1200">
                <a:solidFill>
                  <a:srgbClr val="008000"/>
                </a:solidFill>
                <a:hlinkClick r:id="rId12" tooltip="Sydney"/>
              </a:rPr>
              <a:t>Sydney</a:t>
            </a:r>
            <a:r>
              <a:rPr lang="fr-FR" altLang="fr-FR" sz="1200">
                <a:solidFill>
                  <a:srgbClr val="008000"/>
                </a:solidFill>
              </a:rPr>
              <a:t> en </a:t>
            </a:r>
            <a:r>
              <a:rPr lang="fr-FR" altLang="fr-FR" sz="1200">
                <a:solidFill>
                  <a:srgbClr val="008000"/>
                </a:solidFill>
                <a:hlinkClick r:id="rId13" tooltip="Australie"/>
              </a:rPr>
              <a:t>Australie</a:t>
            </a:r>
            <a:r>
              <a:rPr lang="fr-FR" altLang="fr-FR" sz="1200">
                <a:solidFill>
                  <a:srgbClr val="008000"/>
                </a:solidFill>
              </a:rPr>
              <a:t>. Cette population relictuelle, ne comprend qu'une quarantaine de sujets.  </a:t>
            </a:r>
          </a:p>
          <a:p>
            <a:pPr algn="ctr" eaLnBrk="1" hangingPunct="1"/>
            <a:r>
              <a:rPr lang="fr-FR" altLang="fr-FR" sz="1200">
                <a:solidFill>
                  <a:srgbClr val="008000"/>
                </a:solidFill>
              </a:rPr>
              <a:t>Mais l n’existe pas de fossiles connu de cette espèce.</a:t>
            </a:r>
          </a:p>
          <a:p>
            <a:pPr algn="ctr" eaLnBrk="1" hangingPunct="1"/>
            <a:r>
              <a:rPr lang="fr-FR" altLang="fr-FR" sz="1000">
                <a:solidFill>
                  <a:srgbClr val="008000"/>
                </a:solidFill>
              </a:rPr>
              <a:t>Sources : </a:t>
            </a:r>
            <a:r>
              <a:rPr lang="fr-FR" altLang="fr-FR" sz="1000">
                <a:solidFill>
                  <a:srgbClr val="008000"/>
                </a:solidFill>
                <a:hlinkClick r:id="rId14"/>
              </a:rPr>
              <a:t>http://fr.wikipedia.org/wiki/Wollemia_nobilis</a:t>
            </a:r>
            <a:r>
              <a:rPr lang="fr-FR" altLang="fr-FR" sz="1000">
                <a:solidFill>
                  <a:srgbClr val="008000"/>
                </a:solidFill>
              </a:rPr>
              <a:t> &amp; </a:t>
            </a:r>
            <a:r>
              <a:rPr lang="fr-FR" altLang="fr-FR" sz="1000">
                <a:solidFill>
                  <a:srgbClr val="008000"/>
                </a:solidFill>
                <a:hlinkClick r:id="rId15"/>
              </a:rPr>
              <a:t>http://commons.wikimedia.org/wiki/File:Wollemia_nobilis_fg03.JPG</a:t>
            </a:r>
            <a:endParaRPr lang="fr-FR" altLang="fr-FR" sz="1000">
              <a:solidFill>
                <a:srgbClr val="008000"/>
              </a:solidFill>
            </a:endParaRPr>
          </a:p>
        </p:txBody>
      </p:sp>
      <p:pic>
        <p:nvPicPr>
          <p:cNvPr id="1946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3888" y="692150"/>
            <a:ext cx="29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Image 14" descr="cycad.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435600" y="436562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ZoneTexte 15"/>
          <p:cNvSpPr txBox="1">
            <a:spLocks noChangeArrowheads="1"/>
          </p:cNvSpPr>
          <p:nvPr/>
        </p:nvSpPr>
        <p:spPr bwMode="auto">
          <a:xfrm>
            <a:off x="4391025" y="6092825"/>
            <a:ext cx="4752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Les arbres de la famille des </a:t>
            </a:r>
            <a:r>
              <a:rPr lang="fr-FR" altLang="fr-FR" sz="1200" i="1">
                <a:solidFill>
                  <a:srgbClr val="008000"/>
                </a:solidFill>
              </a:rPr>
              <a:t>cycas</a:t>
            </a:r>
            <a:r>
              <a:rPr lang="fr-FR" altLang="fr-FR" sz="1200">
                <a:solidFill>
                  <a:srgbClr val="008000"/>
                </a:solidFill>
              </a:rPr>
              <a:t> sont considérés comme des «fossiles vivants». Source : </a:t>
            </a:r>
            <a:r>
              <a:rPr lang="fr-FR" altLang="fr-FR" sz="1200">
                <a:solidFill>
                  <a:srgbClr val="008000"/>
                </a:solidFill>
                <a:hlinkClick r:id="rId18"/>
              </a:rPr>
              <a:t>http://www.npr.org/2011/10/21/141566753/living-fossils-just-a-branch-on-cycad-family-tree</a:t>
            </a:r>
            <a:r>
              <a:rPr lang="fr-FR" altLang="fr-FR" sz="1200">
                <a:solidFill>
                  <a:srgbClr val="008000"/>
                </a:solidFill>
              </a:rPr>
              <a:t> </a:t>
            </a:r>
          </a:p>
        </p:txBody>
      </p:sp>
      <p:sp>
        <p:nvSpPr>
          <p:cNvPr id="19472" name="ZoneTexte 16"/>
          <p:cNvSpPr txBox="1">
            <a:spLocks noChangeArrowheads="1"/>
          </p:cNvSpPr>
          <p:nvPr/>
        </p:nvSpPr>
        <p:spPr bwMode="auto">
          <a:xfrm>
            <a:off x="6084888" y="549275"/>
            <a:ext cx="209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en danger critique d'extinction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48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730F383-72D9-4532-943D-29740E4C4940}" type="slidenum">
              <a:rPr lang="fr-FR" altLang="fr-FR" sz="1200">
                <a:solidFill>
                  <a:srgbClr val="898989"/>
                </a:solidFill>
              </a:rPr>
              <a:pPr algn="r" eaLnBrk="1" hangingPunct="1">
                <a:spcBef>
                  <a:spcPct val="0"/>
                </a:spcBef>
                <a:buFontTx/>
                <a:buNone/>
              </a:pPr>
              <a:t>19</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0484" name="Rectangle 5"/>
          <p:cNvSpPr>
            <a:spLocks noChangeArrowheads="1"/>
          </p:cNvSpPr>
          <p:nvPr/>
        </p:nvSpPr>
        <p:spPr bwMode="auto">
          <a:xfrm>
            <a:off x="107950" y="260350"/>
            <a:ext cx="882967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 Présentation</a:t>
            </a:r>
          </a:p>
          <a:p>
            <a:pPr algn="just"/>
            <a:endParaRPr lang="fr-FR" altLang="fr-FR" b="1">
              <a:solidFill>
                <a:srgbClr val="008000"/>
              </a:solidFill>
            </a:endParaRPr>
          </a:p>
          <a:p>
            <a:pPr algn="just"/>
            <a:r>
              <a:rPr lang="fr-FR" altLang="fr-FR" b="1">
                <a:solidFill>
                  <a:srgbClr val="008000"/>
                </a:solidFill>
              </a:rPr>
              <a:t>1.6) Structure d'un arbre</a:t>
            </a:r>
          </a:p>
          <a:p>
            <a:pPr algn="just"/>
            <a:endParaRPr lang="fr-FR" altLang="fr-FR">
              <a:solidFill>
                <a:srgbClr val="008000"/>
              </a:solidFill>
            </a:endParaRPr>
          </a:p>
          <a:p>
            <a:pPr algn="just"/>
            <a:r>
              <a:rPr lang="fr-FR" altLang="fr-FR">
                <a:solidFill>
                  <a:srgbClr val="008000"/>
                </a:solidFill>
              </a:rPr>
              <a:t>Un arbre est constitué de plusieurs parties, chacune ayant une fonction propre, sans laquelle l’arbre ne pourrait survivre. Certaines sont bien visibles, comme le </a:t>
            </a:r>
            <a:r>
              <a:rPr lang="fr-FR" altLang="fr-FR" b="1">
                <a:solidFill>
                  <a:srgbClr val="008000"/>
                </a:solidFill>
              </a:rPr>
              <a:t>tronc</a:t>
            </a:r>
            <a:r>
              <a:rPr lang="fr-FR" altLang="fr-FR">
                <a:solidFill>
                  <a:srgbClr val="008000"/>
                </a:solidFill>
              </a:rPr>
              <a:t>, protégé par son </a:t>
            </a:r>
            <a:r>
              <a:rPr lang="fr-FR" altLang="fr-FR" b="1">
                <a:solidFill>
                  <a:srgbClr val="008000"/>
                </a:solidFill>
              </a:rPr>
              <a:t>écorce</a:t>
            </a:r>
            <a:r>
              <a:rPr lang="fr-FR" altLang="fr-FR">
                <a:solidFill>
                  <a:srgbClr val="008000"/>
                </a:solidFill>
              </a:rPr>
              <a:t>, les </a:t>
            </a:r>
            <a:r>
              <a:rPr lang="fr-FR" altLang="fr-FR" b="1">
                <a:solidFill>
                  <a:srgbClr val="008000"/>
                </a:solidFill>
              </a:rPr>
              <a:t>branches</a:t>
            </a:r>
            <a:r>
              <a:rPr lang="fr-FR" altLang="fr-FR">
                <a:solidFill>
                  <a:srgbClr val="008000"/>
                </a:solidFill>
              </a:rPr>
              <a:t> et les </a:t>
            </a:r>
            <a:r>
              <a:rPr lang="fr-FR" altLang="fr-FR" b="1">
                <a:solidFill>
                  <a:srgbClr val="008000"/>
                </a:solidFill>
              </a:rPr>
              <a:t>feuilles</a:t>
            </a:r>
            <a:r>
              <a:rPr lang="fr-FR" altLang="fr-FR">
                <a:solidFill>
                  <a:srgbClr val="008000"/>
                </a:solidFill>
              </a:rPr>
              <a:t>. D’autres sont moins évidentes, par exemple le </a:t>
            </a:r>
            <a:r>
              <a:rPr lang="fr-FR" altLang="fr-FR" b="1">
                <a:solidFill>
                  <a:srgbClr val="008000"/>
                </a:solidFill>
              </a:rPr>
              <a:t>système vasculaire</a:t>
            </a:r>
            <a:r>
              <a:rPr lang="fr-FR" altLang="fr-FR">
                <a:solidFill>
                  <a:srgbClr val="008000"/>
                </a:solidFill>
              </a:rPr>
              <a:t>, les </a:t>
            </a:r>
            <a:r>
              <a:rPr lang="fr-FR" altLang="fr-FR" b="1">
                <a:solidFill>
                  <a:srgbClr val="008000"/>
                </a:solidFill>
              </a:rPr>
              <a:t>racines</a:t>
            </a:r>
            <a:r>
              <a:rPr lang="fr-FR" altLang="fr-FR">
                <a:solidFill>
                  <a:srgbClr val="008000"/>
                </a:solidFill>
              </a:rPr>
              <a:t> et, chez certaines espèces, les </a:t>
            </a:r>
            <a:r>
              <a:rPr lang="fr-FR" altLang="fr-FR" b="1">
                <a:solidFill>
                  <a:srgbClr val="008000"/>
                </a:solidFill>
              </a:rPr>
              <a:t>organismes reproducteurs </a:t>
            </a:r>
            <a:r>
              <a:rPr lang="fr-FR" altLang="fr-FR">
                <a:solidFill>
                  <a:srgbClr val="008000"/>
                </a:solidFill>
              </a:rPr>
              <a:t>(fleurs …).</a:t>
            </a:r>
          </a:p>
          <a:p>
            <a:pPr algn="just"/>
            <a:r>
              <a:rPr lang="fr-FR" altLang="fr-FR" sz="1200">
                <a:solidFill>
                  <a:srgbClr val="008000"/>
                </a:solidFill>
              </a:rPr>
              <a:t>Source : </a:t>
            </a:r>
            <a:r>
              <a:rPr lang="fr-FR" altLang="fr-FR" sz="1200" i="1">
                <a:solidFill>
                  <a:srgbClr val="008000"/>
                </a:solidFill>
              </a:rPr>
              <a:t>Arbres du monde</a:t>
            </a:r>
            <a:r>
              <a:rPr lang="fr-FR" altLang="fr-FR" sz="1200">
                <a:solidFill>
                  <a:srgbClr val="008000"/>
                </a:solidFill>
              </a:rPr>
              <a:t>, Tony Russell, Guide nature Larousse, 2013, page 8.</a:t>
            </a:r>
          </a:p>
        </p:txBody>
      </p:sp>
      <p:sp>
        <p:nvSpPr>
          <p:cNvPr id="20485" name="ZoneTexte 1"/>
          <p:cNvSpPr txBox="1">
            <a:spLocks noChangeArrowheads="1"/>
          </p:cNvSpPr>
          <p:nvPr/>
        </p:nvSpPr>
        <p:spPr bwMode="auto">
          <a:xfrm>
            <a:off x="144463" y="2863850"/>
            <a:ext cx="482441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 L'arbre se compose de trois parties différentes →</a:t>
            </a:r>
          </a:p>
          <a:p>
            <a:pPr algn="just" eaLnBrk="1" hangingPunct="1"/>
            <a:r>
              <a:rPr lang="fr-FR" altLang="fr-FR">
                <a:solidFill>
                  <a:srgbClr val="008000"/>
                </a:solidFill>
              </a:rPr>
              <a:t>- L</a:t>
            </a:r>
            <a:r>
              <a:rPr lang="fr-FR" altLang="fr-FR" b="1">
                <a:solidFill>
                  <a:srgbClr val="008000"/>
                </a:solidFill>
              </a:rPr>
              <a:t>e système racinaire  </a:t>
            </a:r>
            <a:r>
              <a:rPr lang="fr-FR" altLang="fr-FR">
                <a:solidFill>
                  <a:srgbClr val="008000"/>
                </a:solidFill>
              </a:rPr>
              <a:t>qui ancre l'arbre dans le sol et absorbe l'eau et les sels minéraux servant de matières nutritives; il est constitué d'une racine principale verticale (pivot), de racines secondaires latérales prolongées par des radicelles porteuses de poils absorbants;</a:t>
            </a:r>
            <a:br>
              <a:rPr lang="fr-FR" altLang="fr-FR">
                <a:solidFill>
                  <a:srgbClr val="008000"/>
                </a:solidFill>
              </a:rPr>
            </a:br>
            <a:r>
              <a:rPr lang="fr-FR" altLang="fr-FR">
                <a:solidFill>
                  <a:srgbClr val="008000"/>
                </a:solidFill>
              </a:rPr>
              <a:t>- </a:t>
            </a:r>
            <a:r>
              <a:rPr lang="fr-FR" altLang="fr-FR" b="1">
                <a:solidFill>
                  <a:srgbClr val="008000"/>
                </a:solidFill>
              </a:rPr>
              <a:t>Le tronc,</a:t>
            </a:r>
            <a:r>
              <a:rPr lang="fr-FR" altLang="fr-FR">
                <a:solidFill>
                  <a:srgbClr val="008000"/>
                </a:solidFill>
              </a:rPr>
              <a:t> gros cylindre de bois et tige principale de l'arbre; la partie du tronc dépourvue de branche est aussi appelée fût;</a:t>
            </a:r>
            <a:br>
              <a:rPr lang="fr-FR" altLang="fr-FR">
                <a:solidFill>
                  <a:srgbClr val="008000"/>
                </a:solidFill>
              </a:rPr>
            </a:br>
            <a:r>
              <a:rPr lang="fr-FR" altLang="fr-FR">
                <a:solidFill>
                  <a:srgbClr val="008000"/>
                </a:solidFill>
              </a:rPr>
              <a:t>-</a:t>
            </a:r>
            <a:r>
              <a:rPr lang="fr-FR" altLang="fr-FR" b="1">
                <a:solidFill>
                  <a:srgbClr val="008000"/>
                </a:solidFill>
              </a:rPr>
              <a:t> La couronne (houppier) </a:t>
            </a:r>
            <a:r>
              <a:rPr lang="fr-FR" altLang="fr-FR">
                <a:solidFill>
                  <a:srgbClr val="008000"/>
                </a:solidFill>
              </a:rPr>
              <a:t>constituée de branches et de rameaux portant le feuillage; la partie la plus élevée de la couronne se nomme la cime.</a:t>
            </a:r>
          </a:p>
        </p:txBody>
      </p:sp>
      <p:pic>
        <p:nvPicPr>
          <p:cNvPr id="20486"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9213" y="3008313"/>
            <a:ext cx="38354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A9DFB401-DD0D-48EA-82AF-0C449263E2ED}" type="slidenum">
              <a:rPr lang="fr-FR"/>
              <a:pPr>
                <a:defRPr/>
              </a:pPr>
              <a:t>2</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4100" name="ZoneTexte 6"/>
          <p:cNvSpPr txBox="1">
            <a:spLocks noChangeArrowheads="1"/>
          </p:cNvSpPr>
          <p:nvPr/>
        </p:nvSpPr>
        <p:spPr bwMode="auto">
          <a:xfrm>
            <a:off x="179388" y="333375"/>
            <a:ext cx="8208962"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0) Sommaire </a:t>
            </a:r>
          </a:p>
          <a:p>
            <a:pPr eaLnBrk="1" hangingPunct="1"/>
            <a:endParaRPr lang="fr-FR" altLang="fr-FR" sz="1600">
              <a:solidFill>
                <a:srgbClr val="008000"/>
              </a:solidFill>
            </a:endParaRPr>
          </a:p>
          <a:p>
            <a:pPr eaLnBrk="1" hangingPunct="1"/>
            <a:r>
              <a:rPr lang="fr-FR" altLang="fr-FR" sz="1600">
                <a:solidFill>
                  <a:srgbClr val="008000"/>
                </a:solidFill>
              </a:rPr>
              <a:t>1) Présentation.    </a:t>
            </a:r>
          </a:p>
          <a:p>
            <a:pPr eaLnBrk="1" hangingPunct="1"/>
            <a:r>
              <a:rPr lang="fr-FR" altLang="fr-FR" sz="1600">
                <a:solidFill>
                  <a:srgbClr val="008000"/>
                </a:solidFill>
              </a:rPr>
              <a:t>1.1) Qu'est-ce qu'un arbre?</a:t>
            </a:r>
          </a:p>
          <a:p>
            <a:pPr eaLnBrk="1" hangingPunct="1"/>
            <a:r>
              <a:rPr lang="fr-FR" altLang="fr-FR" sz="1600">
                <a:solidFill>
                  <a:srgbClr val="008000"/>
                </a:solidFill>
              </a:rPr>
              <a:t>1.3) Qu'est-ce qu'une forêt ?</a:t>
            </a:r>
          </a:p>
          <a:p>
            <a:pPr eaLnBrk="1" hangingPunct="1"/>
            <a:r>
              <a:rPr lang="fr-FR" altLang="fr-FR" sz="1600">
                <a:solidFill>
                  <a:srgbClr val="008000"/>
                </a:solidFill>
              </a:rPr>
              <a:t>1.4) Principaux groupes d'arbres</a:t>
            </a:r>
          </a:p>
          <a:p>
            <a:pPr eaLnBrk="1" hangingPunct="1"/>
            <a:r>
              <a:rPr lang="fr-FR" altLang="fr-FR" sz="1600">
                <a:solidFill>
                  <a:srgbClr val="008000"/>
                </a:solidFill>
              </a:rPr>
              <a:t>1.5) Histoire des arbres (chronologie)</a:t>
            </a:r>
          </a:p>
          <a:p>
            <a:pPr eaLnBrk="1" hangingPunct="1"/>
            <a:r>
              <a:rPr lang="fr-FR" altLang="fr-FR" sz="1600">
                <a:solidFill>
                  <a:srgbClr val="008000"/>
                </a:solidFill>
              </a:rPr>
              <a:t>1.6) Structure d'un arbre</a:t>
            </a:r>
          </a:p>
          <a:p>
            <a:pPr eaLnBrk="1" hangingPunct="1"/>
            <a:r>
              <a:rPr lang="fr-FR" altLang="fr-FR" sz="1600">
                <a:solidFill>
                  <a:srgbClr val="008000"/>
                </a:solidFill>
              </a:rPr>
              <a:t>1.6.1. Les branches </a:t>
            </a:r>
          </a:p>
          <a:p>
            <a:pPr eaLnBrk="1" hangingPunct="1"/>
            <a:r>
              <a:rPr lang="fr-FR" altLang="fr-FR" sz="1600">
                <a:solidFill>
                  <a:srgbClr val="008000"/>
                </a:solidFill>
              </a:rPr>
              <a:t>1.6.1bis. Les bourgeons</a:t>
            </a:r>
          </a:p>
          <a:p>
            <a:pPr eaLnBrk="1" hangingPunct="1"/>
            <a:r>
              <a:rPr lang="fr-FR" altLang="fr-FR" sz="1600">
                <a:solidFill>
                  <a:srgbClr val="008000"/>
                </a:solidFill>
              </a:rPr>
              <a:t>1.6.2. Les fruits</a:t>
            </a:r>
          </a:p>
          <a:p>
            <a:pPr eaLnBrk="1" hangingPunct="1"/>
            <a:r>
              <a:rPr lang="fr-FR" altLang="fr-FR" sz="1600">
                <a:solidFill>
                  <a:srgbClr val="008000"/>
                </a:solidFill>
              </a:rPr>
              <a:t>1.6.2. Les fruits (suite)</a:t>
            </a:r>
          </a:p>
          <a:p>
            <a:pPr eaLnBrk="1" hangingPunct="1"/>
            <a:r>
              <a:rPr lang="fr-FR" altLang="fr-FR" sz="1600">
                <a:solidFill>
                  <a:srgbClr val="008000"/>
                </a:solidFill>
              </a:rPr>
              <a:t>1.6.2bis. Les graines </a:t>
            </a:r>
          </a:p>
          <a:p>
            <a:pPr eaLnBrk="1" hangingPunct="1"/>
            <a:r>
              <a:rPr lang="fr-FR" altLang="fr-FR" sz="1600">
                <a:solidFill>
                  <a:srgbClr val="008000"/>
                </a:solidFill>
              </a:rPr>
              <a:t>1.6.3. Les fleurs</a:t>
            </a:r>
          </a:p>
          <a:p>
            <a:pPr eaLnBrk="1" hangingPunct="1"/>
            <a:r>
              <a:rPr lang="fr-FR" altLang="fr-FR" sz="1600">
                <a:solidFill>
                  <a:srgbClr val="008000"/>
                </a:solidFill>
              </a:rPr>
              <a:t>1.6.4. Les feuilles</a:t>
            </a:r>
          </a:p>
          <a:p>
            <a:pPr eaLnBrk="1" hangingPunct="1"/>
            <a:r>
              <a:rPr lang="fr-FR" altLang="fr-FR" sz="1600">
                <a:solidFill>
                  <a:srgbClr val="008000"/>
                </a:solidFill>
              </a:rPr>
              <a:t>1.6.5. Ecorce</a:t>
            </a:r>
          </a:p>
          <a:p>
            <a:pPr eaLnBrk="1" hangingPunct="1"/>
            <a:r>
              <a:rPr lang="fr-FR" altLang="fr-FR" sz="1600">
                <a:solidFill>
                  <a:srgbClr val="008000"/>
                </a:solidFill>
              </a:rPr>
              <a:t>1.6.6. Racines et système racinaire</a:t>
            </a:r>
          </a:p>
          <a:p>
            <a:pPr eaLnBrk="1" hangingPunct="1"/>
            <a:r>
              <a:rPr lang="fr-FR" altLang="fr-FR" sz="1600">
                <a:solidFill>
                  <a:srgbClr val="008000"/>
                </a:solidFill>
              </a:rPr>
              <a:t>1.6.7. Le tronc</a:t>
            </a:r>
          </a:p>
          <a:p>
            <a:pPr eaLnBrk="1" hangingPunct="1"/>
            <a:r>
              <a:rPr lang="fr-FR" altLang="fr-FR" sz="1600">
                <a:solidFill>
                  <a:srgbClr val="008000"/>
                </a:solidFill>
              </a:rPr>
              <a:t>1.6.7bis) Les cernes de croissance</a:t>
            </a:r>
          </a:p>
          <a:p>
            <a:pPr eaLnBrk="1" hangingPunct="1"/>
            <a:r>
              <a:rPr lang="fr-FR" altLang="fr-FR" sz="1600">
                <a:solidFill>
                  <a:srgbClr val="008000"/>
                </a:solidFill>
              </a:rPr>
              <a:t>1.7) Types de forêts</a:t>
            </a:r>
          </a:p>
          <a:p>
            <a:pPr eaLnBrk="1" hangingPunct="1"/>
            <a:r>
              <a:rPr lang="fr-FR" altLang="fr-FR" sz="1600">
                <a:solidFill>
                  <a:srgbClr val="008000"/>
                </a:solidFill>
              </a:rPr>
              <a:t>1.7.1. Forêt boréale ou taïga</a:t>
            </a:r>
          </a:p>
          <a:p>
            <a:pPr eaLnBrk="1" hangingPunct="1"/>
            <a:r>
              <a:rPr lang="fr-FR" altLang="fr-FR" sz="1600">
                <a:solidFill>
                  <a:srgbClr val="008000"/>
                </a:solidFill>
              </a:rPr>
              <a:t>1.7.2. Forêt tempérée</a:t>
            </a:r>
          </a:p>
          <a:p>
            <a:pPr eaLnBrk="1" hangingPunct="1"/>
            <a:r>
              <a:rPr lang="fr-FR" altLang="fr-FR" sz="1600">
                <a:solidFill>
                  <a:srgbClr val="008000"/>
                </a:solidFill>
              </a:rPr>
              <a:t>1.7.3. Forêt méditerranéenne</a:t>
            </a:r>
          </a:p>
          <a:p>
            <a:pPr eaLnBrk="1" hangingPunct="1"/>
            <a:r>
              <a:rPr lang="fr-FR" altLang="fr-FR" sz="1600">
                <a:solidFill>
                  <a:srgbClr val="008000"/>
                </a:solidFill>
              </a:rPr>
              <a:t>1.7.4. Forêt tropicale humide</a:t>
            </a:r>
          </a:p>
          <a:p>
            <a:pPr eaLnBrk="1" hangingPunct="1"/>
            <a:r>
              <a:rPr lang="fr-FR" altLang="fr-FR" sz="1600">
                <a:solidFill>
                  <a:srgbClr val="008000"/>
                </a:solidFill>
              </a:rPr>
              <a:t>1.7.5. Forêt tropicale sèche</a:t>
            </a:r>
          </a:p>
          <a:p>
            <a:pPr eaLnBrk="1" hangingPunct="1"/>
            <a:r>
              <a:rPr lang="fr-FR" altLang="fr-FR" sz="1600">
                <a:solidFill>
                  <a:srgbClr val="008000"/>
                </a:solidFill>
              </a:rPr>
              <a:t>1.7.6. Forêt équatoriale</a:t>
            </a:r>
          </a:p>
        </p:txBody>
      </p:sp>
      <p:pic>
        <p:nvPicPr>
          <p:cNvPr id="4101" name="Image 7" descr="arbre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276475"/>
            <a:ext cx="51339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150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B9053D0-5405-40CF-8E39-C9DAADC7832B}" type="slidenum">
              <a:rPr lang="fr-FR" altLang="fr-FR" sz="1200">
                <a:solidFill>
                  <a:srgbClr val="898989"/>
                </a:solidFill>
              </a:rPr>
              <a:pPr algn="r" eaLnBrk="1" hangingPunct="1">
                <a:spcBef>
                  <a:spcPct val="0"/>
                </a:spcBef>
                <a:buFontTx/>
                <a:buNone/>
              </a:pPr>
              <a:t>20</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1508" name="Rectangle 5"/>
          <p:cNvSpPr>
            <a:spLocks noChangeArrowheads="1"/>
          </p:cNvSpPr>
          <p:nvPr/>
        </p:nvSpPr>
        <p:spPr bwMode="auto">
          <a:xfrm>
            <a:off x="107950" y="620713"/>
            <a:ext cx="8829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p>
          <a:p>
            <a:pPr algn="just"/>
            <a:endParaRPr lang="fr-FR" altLang="fr-FR">
              <a:solidFill>
                <a:srgbClr val="008000"/>
              </a:solidFill>
            </a:endParaRPr>
          </a:p>
          <a:p>
            <a:pPr algn="just"/>
            <a:r>
              <a:rPr lang="fr-FR" altLang="fr-FR">
                <a:solidFill>
                  <a:srgbClr val="008000"/>
                </a:solidFill>
              </a:rPr>
              <a:t>L'arbre possède une structure complexe composée de millions de cellules, ayant chacune une fonction distincte. Tous les arbres comportent des </a:t>
            </a:r>
            <a:r>
              <a:rPr lang="fr-FR" altLang="fr-FR" b="1">
                <a:solidFill>
                  <a:srgbClr val="008000"/>
                </a:solidFill>
              </a:rPr>
              <a:t>racines</a:t>
            </a:r>
            <a:r>
              <a:rPr lang="fr-FR" altLang="fr-FR">
                <a:solidFill>
                  <a:srgbClr val="008000"/>
                </a:solidFill>
              </a:rPr>
              <a:t>, un </a:t>
            </a:r>
            <a:r>
              <a:rPr lang="fr-FR" altLang="fr-FR" b="1">
                <a:solidFill>
                  <a:srgbClr val="008000"/>
                </a:solidFill>
              </a:rPr>
              <a:t>tronc</a:t>
            </a:r>
            <a:r>
              <a:rPr lang="fr-FR" altLang="fr-FR">
                <a:solidFill>
                  <a:srgbClr val="008000"/>
                </a:solidFill>
              </a:rPr>
              <a:t>, des </a:t>
            </a:r>
            <a:r>
              <a:rPr lang="fr-FR" altLang="fr-FR" b="1">
                <a:solidFill>
                  <a:srgbClr val="008000"/>
                </a:solidFill>
              </a:rPr>
              <a:t>branches</a:t>
            </a:r>
            <a:r>
              <a:rPr lang="fr-FR" altLang="fr-FR">
                <a:solidFill>
                  <a:srgbClr val="008000"/>
                </a:solidFill>
              </a:rPr>
              <a:t>, des </a:t>
            </a:r>
            <a:r>
              <a:rPr lang="fr-FR" altLang="fr-FR" b="1">
                <a:solidFill>
                  <a:srgbClr val="008000"/>
                </a:solidFill>
              </a:rPr>
              <a:t>feuilles</a:t>
            </a:r>
            <a:r>
              <a:rPr lang="fr-FR" altLang="fr-FR">
                <a:solidFill>
                  <a:srgbClr val="008000"/>
                </a:solidFill>
              </a:rPr>
              <a:t>, voire des </a:t>
            </a:r>
            <a:r>
              <a:rPr lang="fr-FR" altLang="fr-FR" b="1">
                <a:solidFill>
                  <a:srgbClr val="008000"/>
                </a:solidFill>
              </a:rPr>
              <a:t>fleurs</a:t>
            </a:r>
            <a:r>
              <a:rPr lang="fr-FR" altLang="fr-FR">
                <a:solidFill>
                  <a:srgbClr val="008000"/>
                </a:solidFill>
              </a:rPr>
              <a:t>. Les principales parties aériennes d'un arbre sont le tronc et la couronne _ ensemble des branches portant les feuilles, voire les fleurs et les fruits, ces derniers contenant les graines.</a:t>
            </a:r>
          </a:p>
        </p:txBody>
      </p:sp>
      <p:pic>
        <p:nvPicPr>
          <p:cNvPr id="21509"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47950"/>
            <a:ext cx="69723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ZoneTexte 8"/>
          <p:cNvSpPr txBox="1">
            <a:spLocks noChangeArrowheads="1"/>
          </p:cNvSpPr>
          <p:nvPr/>
        </p:nvSpPr>
        <p:spPr bwMode="auto">
          <a:xfrm>
            <a:off x="1285875" y="3255963"/>
            <a:ext cx="12239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000">
                <a:solidFill>
                  <a:srgbClr val="008000"/>
                </a:solidFill>
              </a:rPr>
              <a:t>la base du tronc est située au-dessus du système racinaire qui fixe l'arbre dans le sol ↓</a:t>
            </a:r>
          </a:p>
        </p:txBody>
      </p:sp>
      <p:sp>
        <p:nvSpPr>
          <p:cNvPr id="21511" name="ZoneTexte 9"/>
          <p:cNvSpPr txBox="1">
            <a:spLocks noChangeArrowheads="1"/>
          </p:cNvSpPr>
          <p:nvPr/>
        </p:nvSpPr>
        <p:spPr bwMode="auto">
          <a:xfrm>
            <a:off x="1403350" y="5373688"/>
            <a:ext cx="129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000">
                <a:solidFill>
                  <a:srgbClr val="008000"/>
                </a:solidFill>
              </a:rPr>
              <a:t>↑ l'écorce de la base de l'arbre est souvent rugueuse et crevassée.</a:t>
            </a:r>
          </a:p>
        </p:txBody>
      </p:sp>
      <p:sp>
        <p:nvSpPr>
          <p:cNvPr id="21512" name="ZoneTexte 10"/>
          <p:cNvSpPr txBox="1">
            <a:spLocks noChangeArrowheads="1"/>
          </p:cNvSpPr>
          <p:nvPr/>
        </p:nvSpPr>
        <p:spPr bwMode="auto">
          <a:xfrm>
            <a:off x="2708275" y="3455988"/>
            <a:ext cx="1368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le tronc croît davantage en hauteur et de façon plus rectiligne lorsqu'il est entouré d'autres arbres ↓</a:t>
            </a:r>
          </a:p>
        </p:txBody>
      </p:sp>
      <p:sp>
        <p:nvSpPr>
          <p:cNvPr id="21513" name="ZoneTexte 11"/>
          <p:cNvSpPr txBox="1">
            <a:spLocks noChangeArrowheads="1"/>
          </p:cNvSpPr>
          <p:nvPr/>
        </p:nvSpPr>
        <p:spPr bwMode="auto">
          <a:xfrm>
            <a:off x="4241800" y="3449638"/>
            <a:ext cx="720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l'écorce est moins rugueuse en haut de l'arbre ↓</a:t>
            </a:r>
          </a:p>
        </p:txBody>
      </p:sp>
      <p:sp>
        <p:nvSpPr>
          <p:cNvPr id="21514" name="ZoneTexte 12"/>
          <p:cNvSpPr txBox="1">
            <a:spLocks noChangeArrowheads="1"/>
          </p:cNvSpPr>
          <p:nvPr/>
        </p:nvSpPr>
        <p:spPr bwMode="auto">
          <a:xfrm>
            <a:off x="3354388" y="5295900"/>
            <a:ext cx="18002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au fur et à mesure de la croissance de l'arbre, les branches restent à la même hauteur au dessus du sol mais grossissent tous les ans ↑</a:t>
            </a:r>
          </a:p>
        </p:txBody>
      </p:sp>
      <p:sp>
        <p:nvSpPr>
          <p:cNvPr id="21515" name="ZoneTexte 13"/>
          <p:cNvSpPr txBox="1">
            <a:spLocks noChangeArrowheads="1"/>
          </p:cNvSpPr>
          <p:nvPr/>
        </p:nvSpPr>
        <p:spPr bwMode="auto">
          <a:xfrm>
            <a:off x="7667625" y="5805488"/>
            <a:ext cx="1368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 en été, les arbres à feuilles caduques ont un houppier (ramure et feuilles) fourni.</a:t>
            </a:r>
          </a:p>
        </p:txBody>
      </p:sp>
      <p:sp>
        <p:nvSpPr>
          <p:cNvPr id="21516" name="ZoneTexte 14"/>
          <p:cNvSpPr txBox="1">
            <a:spLocks noChangeArrowheads="1"/>
          </p:cNvSpPr>
          <p:nvPr/>
        </p:nvSpPr>
        <p:spPr bwMode="auto">
          <a:xfrm>
            <a:off x="7735888" y="3455988"/>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 les feuilles et les fleurs se développent au printemps à partir des bourgeons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253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24695FB-4458-4ED4-AD22-003B78539018}" type="slidenum">
              <a:rPr lang="fr-FR" altLang="fr-FR" sz="1200">
                <a:solidFill>
                  <a:srgbClr val="898989"/>
                </a:solidFill>
              </a:rPr>
              <a:pPr algn="r" eaLnBrk="1" hangingPunct="1">
                <a:spcBef>
                  <a:spcPct val="0"/>
                </a:spcBef>
                <a:buFontTx/>
                <a:buNone/>
              </a:pPr>
              <a:t>21</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2532" name="Rectangle 5"/>
          <p:cNvSpPr>
            <a:spLocks noChangeArrowheads="1"/>
          </p:cNvSpPr>
          <p:nvPr/>
        </p:nvSpPr>
        <p:spPr bwMode="auto">
          <a:xfrm>
            <a:off x="0" y="620713"/>
            <a:ext cx="8937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p>
          <a:p>
            <a:pPr algn="just"/>
            <a:endParaRPr lang="fr-FR" altLang="fr-FR">
              <a:solidFill>
                <a:srgbClr val="008000"/>
              </a:solidFill>
            </a:endParaRPr>
          </a:p>
          <a:p>
            <a:pPr algn="just"/>
            <a:r>
              <a:rPr lang="fr-FR" altLang="fr-FR">
                <a:solidFill>
                  <a:srgbClr val="008000"/>
                </a:solidFill>
              </a:rPr>
              <a:t>1.6.1. </a:t>
            </a:r>
            <a:r>
              <a:rPr lang="fr-FR" altLang="fr-FR" u="sng">
                <a:solidFill>
                  <a:srgbClr val="008000"/>
                </a:solidFill>
              </a:rPr>
              <a:t>Les branches </a:t>
            </a:r>
            <a:r>
              <a:rPr lang="fr-FR" altLang="fr-FR">
                <a:solidFill>
                  <a:srgbClr val="008000"/>
                </a:solidFill>
              </a:rPr>
              <a:t>: </a:t>
            </a:r>
          </a:p>
        </p:txBody>
      </p:sp>
      <p:sp>
        <p:nvSpPr>
          <p:cNvPr id="22533" name="Rectangle 7"/>
          <p:cNvSpPr>
            <a:spLocks noChangeArrowheads="1"/>
          </p:cNvSpPr>
          <p:nvPr/>
        </p:nvSpPr>
        <p:spPr bwMode="auto">
          <a:xfrm>
            <a:off x="107950" y="1593850"/>
            <a:ext cx="53276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Parties aériennes de l'arbre, les </a:t>
            </a:r>
            <a:r>
              <a:rPr lang="fr-FR" altLang="fr-FR" b="1">
                <a:solidFill>
                  <a:srgbClr val="008000"/>
                </a:solidFill>
              </a:rPr>
              <a:t>branches</a:t>
            </a:r>
            <a:r>
              <a:rPr lang="fr-FR" altLang="fr-FR">
                <a:solidFill>
                  <a:srgbClr val="008000"/>
                </a:solidFill>
              </a:rPr>
              <a:t> permettent aux feuilles de bénéficier de la lumière du soleil. Elles possèdent la même structure interne et la même écorce protectrice que le tronc dont elles sont issues. Lorsque leur extension latérale s'accroît, elles renforcent leur solidité en fabriquant du bois supplémentaire.</a:t>
            </a:r>
          </a:p>
        </p:txBody>
      </p:sp>
      <p:pic>
        <p:nvPicPr>
          <p:cNvPr id="2253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500438"/>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6115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229225"/>
            <a:ext cx="22320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ZoneTexte 13"/>
          <p:cNvSpPr txBox="1">
            <a:spLocks noChangeArrowheads="1"/>
          </p:cNvSpPr>
          <p:nvPr/>
        </p:nvSpPr>
        <p:spPr bwMode="auto">
          <a:xfrm>
            <a:off x="468313" y="5949950"/>
            <a:ext cx="2555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Branches fleuries : branches portant les fleurs.</a:t>
            </a:r>
          </a:p>
        </p:txBody>
      </p:sp>
      <p:pic>
        <p:nvPicPr>
          <p:cNvPr id="22538"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765175"/>
            <a:ext cx="345598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ZoneTexte 11"/>
          <p:cNvSpPr txBox="1">
            <a:spLocks noChangeArrowheads="1"/>
          </p:cNvSpPr>
          <p:nvPr/>
        </p:nvSpPr>
        <p:spPr bwMode="auto">
          <a:xfrm>
            <a:off x="5495925" y="6021388"/>
            <a:ext cx="3492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Croissance d’un rameau. Source : </a:t>
            </a:r>
            <a:r>
              <a:rPr lang="fr-FR" altLang="fr-FR" sz="1200" i="1">
                <a:solidFill>
                  <a:srgbClr val="008000"/>
                </a:solidFill>
              </a:rPr>
              <a:t>Cours de biologie végétale</a:t>
            </a:r>
            <a:r>
              <a:rPr lang="fr-FR" altLang="fr-FR" sz="1200">
                <a:solidFill>
                  <a:srgbClr val="008000"/>
                </a:solidFill>
              </a:rPr>
              <a:t>, </a:t>
            </a:r>
            <a:r>
              <a:rPr lang="fr-FR" altLang="fr-FR" sz="1200">
                <a:solidFill>
                  <a:srgbClr val="008000"/>
                </a:solidFill>
                <a:hlinkClick r:id="rId6"/>
              </a:rPr>
              <a:t>http://nico8386.free.fr/cours/BA/BVcoursresume.pdf</a:t>
            </a:r>
            <a:r>
              <a:rPr lang="fr-FR" altLang="fr-FR" sz="1200">
                <a:solidFill>
                  <a:srgbClr val="008000"/>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3554"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63D7209-3C9A-4717-A654-338D7A9A5B10}" type="slidenum">
              <a:rPr lang="fr-FR" altLang="fr-FR" sz="1200">
                <a:solidFill>
                  <a:srgbClr val="898989"/>
                </a:solidFill>
              </a:rPr>
              <a:pPr algn="r" eaLnBrk="1" hangingPunct="1">
                <a:spcBef>
                  <a:spcPct val="0"/>
                </a:spcBef>
                <a:buFontTx/>
                <a:buNone/>
              </a:pPr>
              <a:t>22</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3556" name="Rectangle 5"/>
          <p:cNvSpPr>
            <a:spLocks noChangeArrowheads="1"/>
          </p:cNvSpPr>
          <p:nvPr/>
        </p:nvSpPr>
        <p:spPr bwMode="auto">
          <a:xfrm>
            <a:off x="0" y="620713"/>
            <a:ext cx="8937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3) Structure d'un arbre (suite)</a:t>
            </a:r>
          </a:p>
          <a:p>
            <a:pPr algn="just"/>
            <a:endParaRPr lang="fr-FR" altLang="fr-FR">
              <a:solidFill>
                <a:srgbClr val="008000"/>
              </a:solidFill>
            </a:endParaRPr>
          </a:p>
          <a:p>
            <a:pPr algn="just"/>
            <a:r>
              <a:rPr lang="fr-FR" altLang="fr-FR">
                <a:solidFill>
                  <a:srgbClr val="008000"/>
                </a:solidFill>
              </a:rPr>
              <a:t>1.6.1bis. </a:t>
            </a:r>
            <a:r>
              <a:rPr lang="fr-FR" altLang="fr-FR" u="sng">
                <a:solidFill>
                  <a:srgbClr val="008000"/>
                </a:solidFill>
              </a:rPr>
              <a:t>Les bourgeons</a:t>
            </a:r>
            <a:r>
              <a:rPr lang="fr-FR" altLang="fr-FR">
                <a:solidFill>
                  <a:srgbClr val="008000"/>
                </a:solidFill>
              </a:rPr>
              <a:t> : </a:t>
            </a:r>
          </a:p>
        </p:txBody>
      </p:sp>
      <p:sp>
        <p:nvSpPr>
          <p:cNvPr id="23557" name="ZoneTexte 10"/>
          <p:cNvSpPr txBox="1">
            <a:spLocks noChangeArrowheads="1"/>
          </p:cNvSpPr>
          <p:nvPr/>
        </p:nvSpPr>
        <p:spPr bwMode="auto">
          <a:xfrm>
            <a:off x="5724525" y="5157788"/>
            <a:ext cx="32400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000">
                <a:solidFill>
                  <a:srgbClr val="008000"/>
                </a:solidFill>
              </a:rPr>
              <a:t>Bourgeon à feuilles du chêne ↑</a:t>
            </a:r>
          </a:p>
          <a:p>
            <a:pPr algn="ctr" eaLnBrk="1" hangingPunct="1"/>
            <a:r>
              <a:rPr lang="fr-FR" altLang="fr-FR" sz="1000">
                <a:solidFill>
                  <a:srgbClr val="008000"/>
                </a:solidFill>
              </a:rPr>
              <a:t>Source : Science et vie de la terre, 6</a:t>
            </a:r>
            <a:r>
              <a:rPr lang="fr-FR" altLang="fr-FR" sz="1000" baseline="30000">
                <a:solidFill>
                  <a:srgbClr val="008000"/>
                </a:solidFill>
              </a:rPr>
              <a:t>ème</a:t>
            </a:r>
            <a:r>
              <a:rPr lang="fr-FR" altLang="fr-FR" sz="1000">
                <a:solidFill>
                  <a:srgbClr val="008000"/>
                </a:solidFill>
              </a:rPr>
              <a:t>, éditions Bordas,  </a:t>
            </a:r>
            <a:r>
              <a:rPr lang="fr-FR" altLang="fr-FR" sz="1000">
                <a:solidFill>
                  <a:srgbClr val="008000"/>
                </a:solidFill>
                <a:hlinkClick r:id="rId2"/>
              </a:rPr>
              <a:t>http://www.vivelessvt.com/tag/chene/</a:t>
            </a:r>
            <a:r>
              <a:rPr lang="fr-FR" altLang="fr-FR" sz="1000">
                <a:solidFill>
                  <a:srgbClr val="008000"/>
                </a:solidFill>
              </a:rPr>
              <a:t> </a:t>
            </a:r>
          </a:p>
        </p:txBody>
      </p:sp>
      <p:pic>
        <p:nvPicPr>
          <p:cNvPr id="23558" name="Imag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2852738"/>
            <a:ext cx="37052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ZoneTexte 24"/>
          <p:cNvSpPr txBox="1">
            <a:spLocks noChangeArrowheads="1"/>
          </p:cNvSpPr>
          <p:nvPr/>
        </p:nvSpPr>
        <p:spPr bwMode="auto">
          <a:xfrm>
            <a:off x="115888" y="1628775"/>
            <a:ext cx="8848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600">
                <a:solidFill>
                  <a:srgbClr val="008000"/>
                </a:solidFill>
              </a:rPr>
              <a:t>Définition</a:t>
            </a:r>
            <a:r>
              <a:rPr lang="fr-FR" altLang="fr-FR" sz="1600" i="1">
                <a:solidFill>
                  <a:srgbClr val="008000"/>
                </a:solidFill>
              </a:rPr>
              <a:t> (Botanique)</a:t>
            </a:r>
            <a:r>
              <a:rPr lang="fr-FR" altLang="fr-FR" sz="1600">
                <a:solidFill>
                  <a:srgbClr val="008000"/>
                </a:solidFill>
              </a:rPr>
              <a:t> : </a:t>
            </a:r>
            <a:r>
              <a:rPr lang="fr-FR" altLang="fr-FR" sz="1600">
                <a:solidFill>
                  <a:srgbClr val="008000"/>
                </a:solidFill>
                <a:hlinkClick r:id="rId4" action="ppaction://hlinkfile" tooltip="œil"/>
              </a:rPr>
              <a:t>Œil</a:t>
            </a:r>
            <a:r>
              <a:rPr lang="fr-FR" altLang="fr-FR" sz="1600">
                <a:solidFill>
                  <a:srgbClr val="008000"/>
                </a:solidFill>
              </a:rPr>
              <a:t> des </a:t>
            </a:r>
            <a:r>
              <a:rPr lang="fr-FR" altLang="fr-FR" sz="1600">
                <a:solidFill>
                  <a:srgbClr val="008000"/>
                </a:solidFill>
                <a:hlinkClick r:id="rId5" action="ppaction://hlinkfile" tooltip="arbre"/>
              </a:rPr>
              <a:t>arbres</a:t>
            </a:r>
            <a:r>
              <a:rPr lang="fr-FR" altLang="fr-FR" sz="1600">
                <a:solidFill>
                  <a:srgbClr val="008000"/>
                </a:solidFill>
              </a:rPr>
              <a:t> et des </a:t>
            </a:r>
            <a:r>
              <a:rPr lang="fr-FR" altLang="fr-FR" sz="1600">
                <a:solidFill>
                  <a:srgbClr val="008000"/>
                </a:solidFill>
                <a:hlinkClick r:id="rId6" action="ppaction://hlinkfile" tooltip="arbrisseau"/>
              </a:rPr>
              <a:t>arbrisseaux</a:t>
            </a:r>
            <a:r>
              <a:rPr lang="fr-FR" altLang="fr-FR" sz="1600">
                <a:solidFill>
                  <a:srgbClr val="008000"/>
                </a:solidFill>
              </a:rPr>
              <a:t>, qui va se </a:t>
            </a:r>
            <a:r>
              <a:rPr lang="fr-FR" altLang="fr-FR" sz="1600">
                <a:solidFill>
                  <a:srgbClr val="008000"/>
                </a:solidFill>
                <a:hlinkClick r:id="rId7" action="ppaction://hlinkfile" tooltip="développer"/>
              </a:rPr>
              <a:t>développant</a:t>
            </a:r>
            <a:r>
              <a:rPr lang="fr-FR" altLang="fr-FR" sz="1600">
                <a:solidFill>
                  <a:srgbClr val="008000"/>
                </a:solidFill>
              </a:rPr>
              <a:t> et d’où </a:t>
            </a:r>
            <a:r>
              <a:rPr lang="fr-FR" altLang="fr-FR" sz="1600">
                <a:solidFill>
                  <a:srgbClr val="008000"/>
                </a:solidFill>
                <a:hlinkClick r:id="rId8" action="ppaction://hlinkfile" tooltip="devoir"/>
              </a:rPr>
              <a:t>doivent</a:t>
            </a:r>
            <a:r>
              <a:rPr lang="fr-FR" altLang="fr-FR" sz="1600">
                <a:solidFill>
                  <a:srgbClr val="008000"/>
                </a:solidFill>
              </a:rPr>
              <a:t> </a:t>
            </a:r>
            <a:r>
              <a:rPr lang="fr-FR" altLang="fr-FR" sz="1600">
                <a:solidFill>
                  <a:srgbClr val="008000"/>
                </a:solidFill>
                <a:hlinkClick r:id="rId9" action="ppaction://hlinkfile" tooltip="sortir"/>
              </a:rPr>
              <a:t>sortir</a:t>
            </a:r>
            <a:r>
              <a:rPr lang="fr-FR" altLang="fr-FR" sz="1600">
                <a:solidFill>
                  <a:srgbClr val="008000"/>
                </a:solidFill>
              </a:rPr>
              <a:t> des </a:t>
            </a:r>
            <a:r>
              <a:rPr lang="fr-FR" altLang="fr-FR" sz="1600">
                <a:solidFill>
                  <a:srgbClr val="008000"/>
                </a:solidFill>
                <a:hlinkClick r:id="rId10" action="ppaction://hlinkfile" tooltip="branche"/>
              </a:rPr>
              <a:t>branches</a:t>
            </a:r>
            <a:r>
              <a:rPr lang="fr-FR" altLang="fr-FR" sz="1600">
                <a:solidFill>
                  <a:srgbClr val="008000"/>
                </a:solidFill>
              </a:rPr>
              <a:t>, des </a:t>
            </a:r>
            <a:r>
              <a:rPr lang="fr-FR" altLang="fr-FR" sz="1600" i="1">
                <a:solidFill>
                  <a:srgbClr val="008000"/>
                </a:solidFill>
                <a:hlinkClick r:id="rId11" action="ppaction://hlinkfile" tooltip="feuille"/>
              </a:rPr>
              <a:t>feuilles</a:t>
            </a:r>
            <a:r>
              <a:rPr lang="fr-FR" altLang="fr-FR" sz="1600">
                <a:solidFill>
                  <a:srgbClr val="008000"/>
                </a:solidFill>
              </a:rPr>
              <a:t> ou des </a:t>
            </a:r>
            <a:r>
              <a:rPr lang="fr-FR" altLang="fr-FR" sz="1600" i="1">
                <a:solidFill>
                  <a:srgbClr val="008000"/>
                </a:solidFill>
                <a:hlinkClick r:id="rId12" action="ppaction://hlinkfile" tooltip="fleur"/>
              </a:rPr>
              <a:t>fleurs</a:t>
            </a:r>
            <a:r>
              <a:rPr lang="fr-FR" altLang="fr-FR" sz="1600">
                <a:solidFill>
                  <a:srgbClr val="008000"/>
                </a:solidFill>
              </a:rPr>
              <a:t>.  </a:t>
            </a:r>
          </a:p>
          <a:p>
            <a:pPr eaLnBrk="1" hangingPunct="1"/>
            <a:r>
              <a:rPr lang="fr-FR" altLang="fr-FR" sz="1600">
                <a:solidFill>
                  <a:srgbClr val="008000"/>
                </a:solidFill>
              </a:rPr>
              <a:t>Le bourgeon contient une tige feuillée en miniature. Les écailles protègent cette future pousse pendant l’hiver. La tige a une vie ralentie dans le bourgeon et elle se développera au printemps. </a:t>
            </a:r>
          </a:p>
        </p:txBody>
      </p:sp>
      <p:pic>
        <p:nvPicPr>
          <p:cNvPr id="23560"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2924175"/>
            <a:ext cx="51482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Imag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16013" y="5373688"/>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Imag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5876925"/>
            <a:ext cx="2571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ZoneTexte 13"/>
          <p:cNvSpPr txBox="1">
            <a:spLocks noChangeArrowheads="1"/>
          </p:cNvSpPr>
          <p:nvPr/>
        </p:nvSpPr>
        <p:spPr bwMode="auto">
          <a:xfrm>
            <a:off x="6176963" y="6454775"/>
            <a:ext cx="1377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Bourgeons à feuilles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4578"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14ED086-CA6F-4193-A9F7-C9D3E5E5D468}" type="slidenum">
              <a:rPr lang="fr-FR" altLang="fr-FR" sz="1200">
                <a:solidFill>
                  <a:srgbClr val="898989"/>
                </a:solidFill>
              </a:rPr>
              <a:pPr algn="r" eaLnBrk="1" hangingPunct="1">
                <a:spcBef>
                  <a:spcPct val="0"/>
                </a:spcBef>
                <a:buFontTx/>
                <a:buNone/>
              </a:pPr>
              <a:t>23</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4580" name="Rectangle 4"/>
          <p:cNvSpPr>
            <a:spLocks noChangeArrowheads="1"/>
          </p:cNvSpPr>
          <p:nvPr/>
        </p:nvSpPr>
        <p:spPr bwMode="auto">
          <a:xfrm>
            <a:off x="117475" y="765175"/>
            <a:ext cx="8820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1.6.2. </a:t>
            </a:r>
            <a:r>
              <a:rPr lang="fr-FR" altLang="fr-FR" u="sng">
                <a:solidFill>
                  <a:srgbClr val="008000"/>
                </a:solidFill>
              </a:rPr>
              <a:t>Les fruits</a:t>
            </a:r>
          </a:p>
          <a:p>
            <a:pPr algn="just"/>
            <a:endParaRPr lang="fr-FR" altLang="fr-FR">
              <a:solidFill>
                <a:srgbClr val="008000"/>
              </a:solidFill>
            </a:endParaRPr>
          </a:p>
          <a:p>
            <a:pPr algn="just"/>
            <a:r>
              <a:rPr lang="fr-FR" altLang="fr-FR">
                <a:solidFill>
                  <a:srgbClr val="008000"/>
                </a:solidFill>
              </a:rPr>
              <a:t>Les fruits se développent à partir de partie femelle fertilisée de la fleur et peuvent être souples et charnus ou secs et durs. Tous les fruits contiennent normalement des graines (voir page suivantes).</a:t>
            </a:r>
          </a:p>
          <a:p>
            <a:pPr algn="just"/>
            <a:r>
              <a:rPr lang="fr-FR" altLang="fr-FR">
                <a:solidFill>
                  <a:srgbClr val="008000"/>
                </a:solidFill>
              </a:rPr>
              <a:t>Chez les conifères, le fruit est un cône dans lequel s'insèrent les graines. </a:t>
            </a:r>
          </a:p>
        </p:txBody>
      </p:sp>
      <p:pic>
        <p:nvPicPr>
          <p:cNvPr id="24581" name="Image 5" descr="fru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 y="4735513"/>
            <a:ext cx="20002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ZoneTexte 1"/>
          <p:cNvSpPr txBox="1">
            <a:spLocks noChangeArrowheads="1"/>
          </p:cNvSpPr>
          <p:nvPr/>
        </p:nvSpPr>
        <p:spPr bwMode="auto">
          <a:xfrm>
            <a:off x="2468563" y="6340475"/>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pêches ↑</a:t>
            </a:r>
          </a:p>
          <a:p>
            <a:pPr algn="ctr" eaLnBrk="1" hangingPunct="1"/>
            <a:r>
              <a:rPr lang="fr-FR" altLang="fr-FR" sz="1200">
                <a:solidFill>
                  <a:srgbClr val="008000"/>
                </a:solidFill>
              </a:rPr>
              <a:t>(jeunes fruits)</a:t>
            </a:r>
          </a:p>
        </p:txBody>
      </p:sp>
      <p:pic>
        <p:nvPicPr>
          <p:cNvPr id="2458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735513"/>
            <a:ext cx="1143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ZoneTexte 7"/>
          <p:cNvSpPr txBox="1">
            <a:spLocks noChangeArrowheads="1"/>
          </p:cNvSpPr>
          <p:nvPr/>
        </p:nvSpPr>
        <p:spPr bwMode="auto">
          <a:xfrm>
            <a:off x="758825" y="6500813"/>
            <a:ext cx="804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Cerises ↑</a:t>
            </a:r>
          </a:p>
        </p:txBody>
      </p:sp>
      <p:pic>
        <p:nvPicPr>
          <p:cNvPr id="24585"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3040063"/>
            <a:ext cx="1685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1563" y="3060700"/>
            <a:ext cx="19224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4625" y="3057525"/>
            <a:ext cx="18303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1263" y="4894263"/>
            <a:ext cx="19383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97700" y="3105150"/>
            <a:ext cx="19399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Imag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32625" y="4891088"/>
            <a:ext cx="19431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ZoneTexte 15"/>
          <p:cNvSpPr txBox="1">
            <a:spLocks noChangeArrowheads="1"/>
          </p:cNvSpPr>
          <p:nvPr/>
        </p:nvSpPr>
        <p:spPr bwMode="auto">
          <a:xfrm>
            <a:off x="7564438" y="4579938"/>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Papayes ↑</a:t>
            </a:r>
          </a:p>
        </p:txBody>
      </p:sp>
      <p:sp>
        <p:nvSpPr>
          <p:cNvPr id="24592" name="ZoneTexte 16"/>
          <p:cNvSpPr txBox="1">
            <a:spLocks noChangeArrowheads="1"/>
          </p:cNvSpPr>
          <p:nvPr/>
        </p:nvSpPr>
        <p:spPr bwMode="auto">
          <a:xfrm>
            <a:off x="7570788" y="6340475"/>
            <a:ext cx="74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Poires ↑</a:t>
            </a:r>
          </a:p>
        </p:txBody>
      </p:sp>
      <p:sp>
        <p:nvSpPr>
          <p:cNvPr id="24593" name="ZoneTexte 17"/>
          <p:cNvSpPr txBox="1">
            <a:spLocks noChangeArrowheads="1"/>
          </p:cNvSpPr>
          <p:nvPr/>
        </p:nvSpPr>
        <p:spPr bwMode="auto">
          <a:xfrm>
            <a:off x="5661025" y="6346825"/>
            <a:ext cx="873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Oranges ↑</a:t>
            </a:r>
          </a:p>
        </p:txBody>
      </p:sp>
      <p:sp>
        <p:nvSpPr>
          <p:cNvPr id="24594" name="ZoneTexte 18"/>
          <p:cNvSpPr txBox="1">
            <a:spLocks noChangeArrowheads="1"/>
          </p:cNvSpPr>
          <p:nvPr/>
        </p:nvSpPr>
        <p:spPr bwMode="auto">
          <a:xfrm>
            <a:off x="666750" y="4402138"/>
            <a:ext cx="846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Lychees ↑</a:t>
            </a:r>
          </a:p>
        </p:txBody>
      </p:sp>
      <p:sp>
        <p:nvSpPr>
          <p:cNvPr id="24595" name="ZoneTexte 19"/>
          <p:cNvSpPr txBox="1">
            <a:spLocks noChangeArrowheads="1"/>
          </p:cNvSpPr>
          <p:nvPr/>
        </p:nvSpPr>
        <p:spPr bwMode="auto">
          <a:xfrm>
            <a:off x="5410200" y="4500563"/>
            <a:ext cx="957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Grenades ↑</a:t>
            </a:r>
          </a:p>
        </p:txBody>
      </p:sp>
      <p:sp>
        <p:nvSpPr>
          <p:cNvPr id="24596" name="ZoneTexte 20"/>
          <p:cNvSpPr txBox="1">
            <a:spLocks noChangeArrowheads="1"/>
          </p:cNvSpPr>
          <p:nvPr/>
        </p:nvSpPr>
        <p:spPr bwMode="auto">
          <a:xfrm>
            <a:off x="2492375" y="4321175"/>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Citrons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60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0F3A4AD-5C43-4005-A442-BCD9DE5D81BD}" type="slidenum">
              <a:rPr lang="fr-FR" altLang="fr-FR" sz="1200">
                <a:solidFill>
                  <a:srgbClr val="898989"/>
                </a:solidFill>
              </a:rPr>
              <a:pPr algn="r" eaLnBrk="1" hangingPunct="1">
                <a:spcBef>
                  <a:spcPct val="0"/>
                </a:spcBef>
                <a:buFontTx/>
                <a:buNone/>
              </a:pPr>
              <a:t>24</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5604" name="Rectangle 4"/>
          <p:cNvSpPr>
            <a:spLocks noChangeArrowheads="1"/>
          </p:cNvSpPr>
          <p:nvPr/>
        </p:nvSpPr>
        <p:spPr bwMode="auto">
          <a:xfrm>
            <a:off x="133350" y="625475"/>
            <a:ext cx="8326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1.6.2. </a:t>
            </a:r>
            <a:r>
              <a:rPr lang="fr-FR" altLang="fr-FR" u="sng">
                <a:solidFill>
                  <a:srgbClr val="008000"/>
                </a:solidFill>
              </a:rPr>
              <a:t>Les fruits (suite)</a:t>
            </a:r>
          </a:p>
          <a:p>
            <a:pPr algn="just"/>
            <a:endParaRPr lang="fr-FR" altLang="fr-FR">
              <a:solidFill>
                <a:srgbClr val="008000"/>
              </a:solidFill>
            </a:endParaRPr>
          </a:p>
        </p:txBody>
      </p:sp>
      <p:sp>
        <p:nvSpPr>
          <p:cNvPr id="25605" name="ZoneTexte 1"/>
          <p:cNvSpPr txBox="1">
            <a:spLocks noChangeArrowheads="1"/>
          </p:cNvSpPr>
          <p:nvPr/>
        </p:nvSpPr>
        <p:spPr bwMode="auto">
          <a:xfrm>
            <a:off x="2809875" y="5010150"/>
            <a:ext cx="176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Dates ↑</a:t>
            </a:r>
          </a:p>
          <a:p>
            <a:pPr algn="ctr" eaLnBrk="1" hangingPunct="1"/>
            <a:r>
              <a:rPr lang="fr-FR" altLang="fr-FR" sz="1200">
                <a:solidFill>
                  <a:srgbClr val="008000"/>
                </a:solidFill>
              </a:rPr>
              <a:t>(fruits du palmier dattier)</a:t>
            </a:r>
          </a:p>
        </p:txBody>
      </p:sp>
      <p:sp>
        <p:nvSpPr>
          <p:cNvPr id="25606" name="ZoneTexte 7"/>
          <p:cNvSpPr txBox="1">
            <a:spLocks noChangeArrowheads="1"/>
          </p:cNvSpPr>
          <p:nvPr/>
        </p:nvSpPr>
        <p:spPr bwMode="auto">
          <a:xfrm>
            <a:off x="468313" y="5083175"/>
            <a:ext cx="1357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Fruits du banyan↑</a:t>
            </a:r>
          </a:p>
        </p:txBody>
      </p:sp>
      <p:sp>
        <p:nvSpPr>
          <p:cNvPr id="25607" name="ZoneTexte 15"/>
          <p:cNvSpPr txBox="1">
            <a:spLocks noChangeArrowheads="1"/>
          </p:cNvSpPr>
          <p:nvPr/>
        </p:nvSpPr>
        <p:spPr bwMode="auto">
          <a:xfrm>
            <a:off x="7658100" y="2770188"/>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chataigne ↑</a:t>
            </a:r>
          </a:p>
        </p:txBody>
      </p:sp>
      <p:sp>
        <p:nvSpPr>
          <p:cNvPr id="25608" name="ZoneTexte 16"/>
          <p:cNvSpPr txBox="1">
            <a:spLocks noChangeArrowheads="1"/>
          </p:cNvSpPr>
          <p:nvPr/>
        </p:nvSpPr>
        <p:spPr bwMode="auto">
          <a:xfrm>
            <a:off x="7069138" y="4308475"/>
            <a:ext cx="153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Fruit du platane ↑</a:t>
            </a:r>
          </a:p>
          <a:p>
            <a:pPr algn="ctr" eaLnBrk="1" hangingPunct="1"/>
            <a:r>
              <a:rPr lang="fr-FR" altLang="fr-FR" sz="1200">
                <a:solidFill>
                  <a:srgbClr val="008000"/>
                </a:solidFill>
              </a:rPr>
              <a:t>(</a:t>
            </a:r>
            <a:r>
              <a:rPr lang="fr-FR" altLang="fr-FR" sz="1200" i="1">
                <a:solidFill>
                  <a:srgbClr val="008000"/>
                </a:solidFill>
              </a:rPr>
              <a:t>Platanus x hispanica</a:t>
            </a:r>
            <a:r>
              <a:rPr lang="fr-FR" altLang="fr-FR" sz="1200">
                <a:solidFill>
                  <a:srgbClr val="008000"/>
                </a:solidFill>
              </a:rPr>
              <a:t>)</a:t>
            </a:r>
          </a:p>
        </p:txBody>
      </p:sp>
      <p:sp>
        <p:nvSpPr>
          <p:cNvPr id="25609" name="ZoneTexte 17"/>
          <p:cNvSpPr txBox="1">
            <a:spLocks noChangeArrowheads="1"/>
          </p:cNvSpPr>
          <p:nvPr/>
        </p:nvSpPr>
        <p:spPr bwMode="auto">
          <a:xfrm>
            <a:off x="7318375" y="6213475"/>
            <a:ext cx="1398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Glands du chêne ↑</a:t>
            </a:r>
          </a:p>
        </p:txBody>
      </p:sp>
      <p:sp>
        <p:nvSpPr>
          <p:cNvPr id="25610" name="ZoneTexte 18"/>
          <p:cNvSpPr txBox="1">
            <a:spLocks noChangeArrowheads="1"/>
          </p:cNvSpPr>
          <p:nvPr/>
        </p:nvSpPr>
        <p:spPr bwMode="auto">
          <a:xfrm>
            <a:off x="771525" y="3222625"/>
            <a:ext cx="776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Durian ↑</a:t>
            </a:r>
          </a:p>
        </p:txBody>
      </p:sp>
      <p:sp>
        <p:nvSpPr>
          <p:cNvPr id="25611" name="ZoneTexte 19"/>
          <p:cNvSpPr txBox="1">
            <a:spLocks noChangeArrowheads="1"/>
          </p:cNvSpPr>
          <p:nvPr/>
        </p:nvSpPr>
        <p:spPr bwMode="auto">
          <a:xfrm>
            <a:off x="5384800" y="2894013"/>
            <a:ext cx="946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Longanes ↑</a:t>
            </a:r>
          </a:p>
        </p:txBody>
      </p:sp>
      <p:sp>
        <p:nvSpPr>
          <p:cNvPr id="25612" name="ZoneTexte 20"/>
          <p:cNvSpPr txBox="1">
            <a:spLocks noChangeArrowheads="1"/>
          </p:cNvSpPr>
          <p:nvPr/>
        </p:nvSpPr>
        <p:spPr bwMode="auto">
          <a:xfrm>
            <a:off x="2833688" y="2887663"/>
            <a:ext cx="174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Fruits de l’arbre à pain ↑</a:t>
            </a:r>
          </a:p>
        </p:txBody>
      </p:sp>
      <p:pic>
        <p:nvPicPr>
          <p:cNvPr id="25613"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76400"/>
            <a:ext cx="20685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Imag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1658938"/>
            <a:ext cx="18478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Imag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1670050"/>
            <a:ext cx="18145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Imag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5188" y="1625600"/>
            <a:ext cx="17224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Imag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 y="3629025"/>
            <a:ext cx="21859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Imag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9263" y="3222625"/>
            <a:ext cx="21383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Imag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8563" y="3322638"/>
            <a:ext cx="253682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Imag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21525" y="5010150"/>
            <a:ext cx="17922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Image 2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3316288"/>
            <a:ext cx="11922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ZoneTexte 29"/>
          <p:cNvSpPr txBox="1">
            <a:spLocks noChangeArrowheads="1"/>
          </p:cNvSpPr>
          <p:nvPr/>
        </p:nvSpPr>
        <p:spPr bwMode="auto">
          <a:xfrm>
            <a:off x="5294313" y="4418013"/>
            <a:ext cx="1130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Arilles de l’if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662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E5AF23A-D13D-41B7-890D-4CC825DA6447}" type="slidenum">
              <a:rPr lang="fr-FR" altLang="fr-FR" sz="1200">
                <a:solidFill>
                  <a:srgbClr val="898989"/>
                </a:solidFill>
              </a:rPr>
              <a:pPr algn="r" eaLnBrk="1" hangingPunct="1">
                <a:spcBef>
                  <a:spcPct val="0"/>
                </a:spcBef>
                <a:buFontTx/>
                <a:buNone/>
              </a:pPr>
              <a:t>25</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6628" name="Rectangle 4"/>
          <p:cNvSpPr>
            <a:spLocks noChangeArrowheads="1"/>
          </p:cNvSpPr>
          <p:nvPr/>
        </p:nvSpPr>
        <p:spPr bwMode="auto">
          <a:xfrm>
            <a:off x="117475" y="765175"/>
            <a:ext cx="88201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a:solidFill>
                <a:srgbClr val="008000"/>
              </a:solidFill>
            </a:endParaRPr>
          </a:p>
          <a:p>
            <a:pPr algn="just"/>
            <a:r>
              <a:rPr lang="fr-FR" altLang="fr-FR">
                <a:solidFill>
                  <a:srgbClr val="008000"/>
                </a:solidFill>
              </a:rPr>
              <a:t>1.6.2bis. </a:t>
            </a:r>
            <a:r>
              <a:rPr lang="fr-FR" altLang="fr-FR" u="sng">
                <a:solidFill>
                  <a:srgbClr val="008000"/>
                </a:solidFill>
              </a:rPr>
              <a:t>Les graines </a:t>
            </a:r>
            <a:endParaRPr lang="fr-FR" altLang="fr-FR">
              <a:solidFill>
                <a:srgbClr val="008000"/>
              </a:solidFill>
            </a:endParaRPr>
          </a:p>
          <a:p>
            <a:pPr algn="just"/>
            <a:endParaRPr lang="fr-FR" altLang="fr-FR">
              <a:solidFill>
                <a:srgbClr val="008000"/>
              </a:solidFill>
            </a:endParaRPr>
          </a:p>
          <a:p>
            <a:pPr algn="just"/>
            <a:r>
              <a:rPr lang="fr-FR" altLang="fr-FR">
                <a:solidFill>
                  <a:srgbClr val="008000"/>
                </a:solidFill>
              </a:rPr>
              <a:t>Elles renferment les éléments de base pour produire une nouvelle génération d'arbres. Elles présentent des formes variables et sont parfois enfermées dans des </a:t>
            </a:r>
            <a:r>
              <a:rPr lang="fr-FR" altLang="fr-FR" b="1">
                <a:solidFill>
                  <a:srgbClr val="008000"/>
                </a:solidFill>
              </a:rPr>
              <a:t>fruits</a:t>
            </a:r>
            <a:r>
              <a:rPr lang="fr-FR" altLang="fr-FR">
                <a:solidFill>
                  <a:srgbClr val="008000"/>
                </a:solidFill>
              </a:rPr>
              <a:t>, tels que </a:t>
            </a:r>
            <a:r>
              <a:rPr lang="fr-FR" altLang="fr-FR" b="1">
                <a:solidFill>
                  <a:srgbClr val="008000"/>
                </a:solidFill>
              </a:rPr>
              <a:t>baies</a:t>
            </a:r>
            <a:r>
              <a:rPr lang="fr-FR" altLang="fr-FR">
                <a:solidFill>
                  <a:srgbClr val="008000"/>
                </a:solidFill>
              </a:rPr>
              <a:t> et </a:t>
            </a:r>
            <a:r>
              <a:rPr lang="fr-FR" altLang="fr-FR" b="1">
                <a:solidFill>
                  <a:srgbClr val="008000"/>
                </a:solidFill>
              </a:rPr>
              <a:t>noix</a:t>
            </a:r>
            <a:r>
              <a:rPr lang="fr-FR" altLang="fr-FR">
                <a:solidFill>
                  <a:srgbClr val="008000"/>
                </a:solidFill>
              </a:rPr>
              <a:t>, ou des </a:t>
            </a:r>
            <a:r>
              <a:rPr lang="fr-FR" altLang="fr-FR" b="1">
                <a:solidFill>
                  <a:srgbClr val="008000"/>
                </a:solidFill>
              </a:rPr>
              <a:t>cônes</a:t>
            </a:r>
            <a:r>
              <a:rPr lang="fr-FR" altLang="fr-FR">
                <a:solidFill>
                  <a:srgbClr val="008000"/>
                </a:solidFill>
              </a:rPr>
              <a:t>.</a:t>
            </a:r>
          </a:p>
          <a:p>
            <a:pPr algn="just"/>
            <a:endParaRPr lang="fr-FR" altLang="fr-FR">
              <a:solidFill>
                <a:srgbClr val="008000"/>
              </a:solidFill>
            </a:endParaRPr>
          </a:p>
          <a:p>
            <a:pPr algn="just"/>
            <a:r>
              <a:rPr lang="fr-FR" altLang="fr-FR" u="sng">
                <a:solidFill>
                  <a:srgbClr val="008000"/>
                </a:solidFill>
              </a:rPr>
              <a:t>Dispersion des graines</a:t>
            </a:r>
            <a:r>
              <a:rPr lang="fr-FR" altLang="fr-FR">
                <a:solidFill>
                  <a:srgbClr val="008000"/>
                </a:solidFill>
              </a:rPr>
              <a:t> :</a:t>
            </a:r>
            <a:endParaRPr lang="fr-FR" altLang="fr-FR" u="sng">
              <a:solidFill>
                <a:srgbClr val="008000"/>
              </a:solidFill>
            </a:endParaRPr>
          </a:p>
          <a:p>
            <a:pPr algn="just"/>
            <a:r>
              <a:rPr lang="fr-FR" altLang="fr-FR">
                <a:solidFill>
                  <a:srgbClr val="008000"/>
                </a:solidFill>
              </a:rPr>
              <a:t>Pour tous les arbres, la dissémination des graines est primordiale et se réalise de diverses façons. Les fruits sont absorbés par des oiseaux ou des animaux qui les rejettent ensuite dans leurs excréments ; certains sont dispersés par le vent ou transportés par un animal dans son pelage.</a:t>
            </a:r>
          </a:p>
        </p:txBody>
      </p:sp>
      <p:pic>
        <p:nvPicPr>
          <p:cNvPr id="26629" name="Image 5" descr="graine cone Pin du Parana_Araucaria angustifol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292600"/>
            <a:ext cx="19669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ZoneTexte 6"/>
          <p:cNvSpPr txBox="1">
            <a:spLocks noChangeArrowheads="1"/>
          </p:cNvSpPr>
          <p:nvPr/>
        </p:nvSpPr>
        <p:spPr bwMode="auto">
          <a:xfrm>
            <a:off x="6264275" y="609282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Les cônes femelles du </a:t>
            </a:r>
            <a:r>
              <a:rPr lang="fr-FR" altLang="fr-FR" sz="1200" b="1">
                <a:solidFill>
                  <a:srgbClr val="008000"/>
                </a:solidFill>
              </a:rPr>
              <a:t>Pin du Parana </a:t>
            </a:r>
            <a:r>
              <a:rPr lang="fr-FR" altLang="fr-FR" sz="1200">
                <a:solidFill>
                  <a:srgbClr val="008000"/>
                </a:solidFill>
              </a:rPr>
              <a:t>(</a:t>
            </a:r>
            <a:r>
              <a:rPr lang="fr-FR" altLang="fr-FR" sz="1200" i="1">
                <a:solidFill>
                  <a:srgbClr val="008000"/>
                </a:solidFill>
              </a:rPr>
              <a:t>Araucaria angustifolia</a:t>
            </a:r>
            <a:r>
              <a:rPr lang="fr-FR" altLang="fr-FR" sz="1200">
                <a:solidFill>
                  <a:srgbClr val="008000"/>
                </a:solidFill>
              </a:rPr>
              <a:t>) pèsent jusqu’à 5 kg, avec 150 semences en moyenne par kg.</a:t>
            </a:r>
          </a:p>
        </p:txBody>
      </p:sp>
      <p:pic>
        <p:nvPicPr>
          <p:cNvPr id="26631" name="Image 7" descr="semence jacaranda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81525"/>
            <a:ext cx="15144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ZoneTexte 8"/>
          <p:cNvSpPr txBox="1">
            <a:spLocks noChangeArrowheads="1"/>
          </p:cNvSpPr>
          <p:nvPr/>
        </p:nvSpPr>
        <p:spPr bwMode="auto">
          <a:xfrm>
            <a:off x="179388" y="6021388"/>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Semences de jacaranda</a:t>
            </a:r>
          </a:p>
        </p:txBody>
      </p:sp>
      <p:pic>
        <p:nvPicPr>
          <p:cNvPr id="26633" name="Image 10" descr="graine arbre à collier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92600"/>
            <a:ext cx="9525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ZoneTexte 11"/>
          <p:cNvSpPr txBox="1">
            <a:spLocks noChangeArrowheads="1"/>
          </p:cNvSpPr>
          <p:nvPr/>
        </p:nvSpPr>
        <p:spPr bwMode="auto">
          <a:xfrm>
            <a:off x="1763713" y="5373688"/>
            <a:ext cx="11525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graine « d’arbre à collier » du Brésil (</a:t>
            </a:r>
            <a:r>
              <a:rPr lang="fr-FR" altLang="fr-FR" sz="1200" i="1">
                <a:solidFill>
                  <a:srgbClr val="008000"/>
                </a:solidFill>
              </a:rPr>
              <a:t>Ormosia monosperma</a:t>
            </a:r>
            <a:r>
              <a:rPr lang="fr-FR" altLang="fr-FR" sz="1200">
                <a:solidFill>
                  <a:srgbClr val="008000"/>
                </a:solidFill>
              </a:rPr>
              <a:t>)</a:t>
            </a:r>
          </a:p>
        </p:txBody>
      </p:sp>
      <p:pic>
        <p:nvPicPr>
          <p:cNvPr id="26635" name="Image 13" descr="graine Ceratonia Siliqua - Caroubier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149725"/>
            <a:ext cx="1371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ZoneTexte 14"/>
          <p:cNvSpPr txBox="1">
            <a:spLocks noChangeArrowheads="1"/>
          </p:cNvSpPr>
          <p:nvPr/>
        </p:nvSpPr>
        <p:spPr bwMode="auto">
          <a:xfrm>
            <a:off x="3059113" y="5157788"/>
            <a:ext cx="1512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Graines de Caroubier (</a:t>
            </a:r>
            <a:r>
              <a:rPr lang="fr-FR" altLang="fr-FR" sz="1200" i="1">
                <a:solidFill>
                  <a:srgbClr val="008000"/>
                </a:solidFill>
              </a:rPr>
              <a:t>Ceratonia Siliqua</a:t>
            </a:r>
            <a:r>
              <a:rPr lang="fr-FR" altLang="fr-FR" sz="1200">
                <a:solidFill>
                  <a:srgbClr val="008000"/>
                </a:solidFill>
              </a:rPr>
              <a:t>)</a:t>
            </a:r>
          </a:p>
        </p:txBody>
      </p:sp>
      <p:pic>
        <p:nvPicPr>
          <p:cNvPr id="26637" name="Image 15" descr="Carpinus Betulus - Charme commun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5724525"/>
            <a:ext cx="10096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ZoneTexte 16"/>
          <p:cNvSpPr txBox="1">
            <a:spLocks noChangeArrowheads="1"/>
          </p:cNvSpPr>
          <p:nvPr/>
        </p:nvSpPr>
        <p:spPr bwMode="auto">
          <a:xfrm>
            <a:off x="250825" y="6453188"/>
            <a:ext cx="33512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Graines de Charme commun (</a:t>
            </a:r>
            <a:r>
              <a:rPr lang="fr-FR" altLang="fr-FR" sz="1200" i="1">
                <a:solidFill>
                  <a:srgbClr val="008000"/>
                </a:solidFill>
              </a:rPr>
              <a:t>Carpinus Betulus </a:t>
            </a:r>
            <a:r>
              <a:rPr lang="fr-FR" altLang="fr-FR" sz="1200">
                <a:solidFill>
                  <a:srgbClr val="008000"/>
                </a:solidFill>
              </a:rPr>
              <a:t>) →</a:t>
            </a:r>
          </a:p>
        </p:txBody>
      </p:sp>
      <p:pic>
        <p:nvPicPr>
          <p:cNvPr id="26639" name="Image 17" descr="graines Sequoia Sempervirens_s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221163"/>
            <a:ext cx="160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ZoneTexte 18"/>
          <p:cNvSpPr txBox="1">
            <a:spLocks noChangeArrowheads="1"/>
          </p:cNvSpPr>
          <p:nvPr/>
        </p:nvSpPr>
        <p:spPr bwMode="auto">
          <a:xfrm>
            <a:off x="4787900" y="5516563"/>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graines de </a:t>
            </a:r>
            <a:r>
              <a:rPr lang="fr-FR" altLang="fr-FR" sz="1200" i="1">
                <a:solidFill>
                  <a:srgbClr val="008000"/>
                </a:solidFill>
              </a:rPr>
              <a:t>Sequoia Sempervirens</a:t>
            </a:r>
          </a:p>
        </p:txBody>
      </p:sp>
      <p:pic>
        <p:nvPicPr>
          <p:cNvPr id="26641"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9450" y="373063"/>
            <a:ext cx="1343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ZoneTexte 9"/>
          <p:cNvSpPr txBox="1">
            <a:spLocks noChangeArrowheads="1"/>
          </p:cNvSpPr>
          <p:nvPr/>
        </p:nvSpPr>
        <p:spPr bwMode="auto">
          <a:xfrm>
            <a:off x="6588125" y="1268413"/>
            <a:ext cx="2349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100">
                <a:solidFill>
                  <a:srgbClr val="008000"/>
                </a:solidFill>
              </a:rPr>
              <a:t>Graines du haricot paternoster (</a:t>
            </a:r>
            <a:r>
              <a:rPr lang="fr-FR" altLang="fr-FR" sz="1100" i="1">
                <a:solidFill>
                  <a:srgbClr val="008000"/>
                </a:solidFill>
              </a:rPr>
              <a:t>Abrus precatorius</a:t>
            </a:r>
            <a:r>
              <a:rPr lang="fr-FR" altLang="fr-FR" sz="1100">
                <a:solidFill>
                  <a:srgbClr val="008000"/>
                </a:solidFill>
              </a:rPr>
              <a:t>), un arbuste grimpant de la famille des </a:t>
            </a:r>
            <a:r>
              <a:rPr lang="fr-FR" altLang="fr-FR" sz="1100">
                <a:solidFill>
                  <a:srgbClr val="008000"/>
                </a:solidFill>
                <a:hlinkClick r:id="rId9" action="ppaction://hlinkfile" tooltip="Fabacée"/>
              </a:rPr>
              <a:t>Fabacées</a:t>
            </a:r>
            <a:r>
              <a:rPr lang="fr-FR" altLang="fr-FR" sz="1100">
                <a:solidFill>
                  <a:srgbClr val="008000"/>
                </a:solidFill>
              </a:rPr>
              <a:t>, très toxique.</a:t>
            </a:r>
          </a:p>
        </p:txBody>
      </p:sp>
      <p:pic>
        <p:nvPicPr>
          <p:cNvPr id="26643" name="Imag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73575" y="704850"/>
            <a:ext cx="679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ZoneTexte 19"/>
          <p:cNvSpPr txBox="1">
            <a:spLocks noChangeArrowheads="1"/>
          </p:cNvSpPr>
          <p:nvPr/>
        </p:nvSpPr>
        <p:spPr bwMode="auto">
          <a:xfrm>
            <a:off x="3910013" y="1633538"/>
            <a:ext cx="178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Graine du gland du chêne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765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2A32546-D4F4-4F5B-93AC-C47647702BF9}" type="slidenum">
              <a:rPr lang="fr-FR" altLang="fr-FR" sz="1200">
                <a:solidFill>
                  <a:srgbClr val="898989"/>
                </a:solidFill>
              </a:rPr>
              <a:pPr algn="r" eaLnBrk="1" hangingPunct="1">
                <a:spcBef>
                  <a:spcPct val="0"/>
                </a:spcBef>
                <a:buFontTx/>
                <a:buNone/>
              </a:pPr>
              <a:t>26</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7652" name="Rectangle 4"/>
          <p:cNvSpPr>
            <a:spLocks noChangeArrowheads="1"/>
          </p:cNvSpPr>
          <p:nvPr/>
        </p:nvSpPr>
        <p:spPr bwMode="auto">
          <a:xfrm>
            <a:off x="117475" y="765175"/>
            <a:ext cx="88201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1.6.3. </a:t>
            </a:r>
            <a:r>
              <a:rPr lang="fr-FR" altLang="fr-FR" u="sng">
                <a:solidFill>
                  <a:srgbClr val="008000"/>
                </a:solidFill>
              </a:rPr>
              <a:t>Les fleurs</a:t>
            </a:r>
          </a:p>
          <a:p>
            <a:pPr algn="just"/>
            <a:endParaRPr lang="fr-FR" altLang="fr-FR">
              <a:solidFill>
                <a:srgbClr val="008000"/>
              </a:solidFill>
            </a:endParaRPr>
          </a:p>
          <a:p>
            <a:pPr algn="just"/>
            <a:r>
              <a:rPr lang="fr-FR" altLang="fr-FR">
                <a:solidFill>
                  <a:srgbClr val="008000"/>
                </a:solidFill>
              </a:rPr>
              <a:t>Les fleurs contiennent les </a:t>
            </a:r>
            <a:r>
              <a:rPr lang="fr-FR" altLang="fr-FR" i="1">
                <a:solidFill>
                  <a:srgbClr val="008000"/>
                </a:solidFill>
              </a:rPr>
              <a:t>organes reproducteurs </a:t>
            </a:r>
            <a:r>
              <a:rPr lang="fr-FR" altLang="fr-FR">
                <a:solidFill>
                  <a:srgbClr val="008000"/>
                </a:solidFill>
              </a:rPr>
              <a:t>et présentent une grande diversité de couleurs, d'apparences et de parfums. </a:t>
            </a:r>
          </a:p>
          <a:p>
            <a:pPr algn="just"/>
            <a:r>
              <a:rPr lang="fr-FR" altLang="fr-FR">
                <a:solidFill>
                  <a:srgbClr val="008000"/>
                </a:solidFill>
              </a:rPr>
              <a:t>Nombre d'entre elles sont conçues pour attirer les </a:t>
            </a:r>
            <a:r>
              <a:rPr lang="fr-FR" altLang="fr-FR" i="1">
                <a:solidFill>
                  <a:srgbClr val="008000"/>
                </a:solidFill>
              </a:rPr>
              <a:t>pollinisateurs</a:t>
            </a:r>
            <a:r>
              <a:rPr lang="fr-FR" altLang="fr-FR">
                <a:solidFill>
                  <a:srgbClr val="008000"/>
                </a:solidFill>
              </a:rPr>
              <a:t>. Le </a:t>
            </a:r>
            <a:r>
              <a:rPr lang="fr-FR" altLang="fr-FR" i="1">
                <a:solidFill>
                  <a:srgbClr val="008000"/>
                </a:solidFill>
              </a:rPr>
              <a:t>pollen</a:t>
            </a:r>
            <a:r>
              <a:rPr lang="fr-FR" altLang="fr-FR">
                <a:solidFill>
                  <a:srgbClr val="008000"/>
                </a:solidFill>
              </a:rPr>
              <a:t> peut être transporté d'une fleur vers l'autre par des </a:t>
            </a:r>
            <a:r>
              <a:rPr lang="fr-FR" altLang="fr-FR" i="1">
                <a:solidFill>
                  <a:srgbClr val="008000"/>
                </a:solidFill>
              </a:rPr>
              <a:t>insectes</a:t>
            </a:r>
            <a:r>
              <a:rPr lang="fr-FR" altLang="fr-FR">
                <a:solidFill>
                  <a:srgbClr val="008000"/>
                </a:solidFill>
              </a:rPr>
              <a:t>, tels que les abeilles, ou par le </a:t>
            </a:r>
            <a:r>
              <a:rPr lang="fr-FR" altLang="fr-FR" i="1">
                <a:solidFill>
                  <a:srgbClr val="008000"/>
                </a:solidFill>
              </a:rPr>
              <a:t>vent</a:t>
            </a:r>
            <a:r>
              <a:rPr lang="fr-FR" altLang="fr-FR">
                <a:solidFill>
                  <a:srgbClr val="008000"/>
                </a:solidFill>
              </a:rPr>
              <a:t>. </a:t>
            </a:r>
          </a:p>
          <a:p>
            <a:pPr algn="just"/>
            <a:r>
              <a:rPr lang="fr-FR" altLang="fr-FR">
                <a:solidFill>
                  <a:srgbClr val="008000"/>
                </a:solidFill>
              </a:rPr>
              <a:t>Les </a:t>
            </a:r>
            <a:r>
              <a:rPr lang="fr-FR" altLang="fr-FR" i="1">
                <a:solidFill>
                  <a:srgbClr val="008000"/>
                </a:solidFill>
              </a:rPr>
              <a:t>parties mâles et femelles </a:t>
            </a:r>
            <a:r>
              <a:rPr lang="fr-FR" altLang="fr-FR">
                <a:solidFill>
                  <a:srgbClr val="008000"/>
                </a:solidFill>
              </a:rPr>
              <a:t>peuvent se trouver dans la même fleur ou bien dans des fleurs mâles et femelles séparées portées par le même arbre ou des arbres distincts. En résumé, une fleur peut être mâle ou femelle, ou les deux à la fois.</a:t>
            </a:r>
          </a:p>
        </p:txBody>
      </p:sp>
      <p:pic>
        <p:nvPicPr>
          <p:cNvPr id="27653" name="Image 6" descr="fleu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933825"/>
            <a:ext cx="14763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3917950"/>
            <a:ext cx="11715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1025" y="3903663"/>
            <a:ext cx="1143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ZoneTexte 7"/>
          <p:cNvSpPr txBox="1">
            <a:spLocks noChangeArrowheads="1"/>
          </p:cNvSpPr>
          <p:nvPr/>
        </p:nvSpPr>
        <p:spPr bwMode="auto">
          <a:xfrm>
            <a:off x="3851275" y="5373688"/>
            <a:ext cx="148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Fleurs de pommiers</a:t>
            </a:r>
          </a:p>
        </p:txBody>
      </p:sp>
      <p:sp>
        <p:nvSpPr>
          <p:cNvPr id="27657" name="ZoneTexte 8"/>
          <p:cNvSpPr txBox="1">
            <a:spLocks noChangeArrowheads="1"/>
          </p:cNvSpPr>
          <p:nvPr/>
        </p:nvSpPr>
        <p:spPr bwMode="auto">
          <a:xfrm>
            <a:off x="5581650" y="6208713"/>
            <a:ext cx="1303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Fleur de magnolia</a:t>
            </a:r>
          </a:p>
        </p:txBody>
      </p:sp>
      <p:sp>
        <p:nvSpPr>
          <p:cNvPr id="27658" name="ZoneTexte 9"/>
          <p:cNvSpPr txBox="1">
            <a:spLocks noChangeArrowheads="1"/>
          </p:cNvSpPr>
          <p:nvPr/>
        </p:nvSpPr>
        <p:spPr bwMode="auto">
          <a:xfrm>
            <a:off x="7729538" y="6108700"/>
            <a:ext cx="1185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Chatons d'aulne</a:t>
            </a:r>
          </a:p>
        </p:txBody>
      </p:sp>
      <p:sp>
        <p:nvSpPr>
          <p:cNvPr id="27659" name="ZoneTexte 10"/>
          <p:cNvSpPr txBox="1">
            <a:spLocks noChangeArrowheads="1"/>
          </p:cNvSpPr>
          <p:nvPr/>
        </p:nvSpPr>
        <p:spPr bwMode="auto">
          <a:xfrm>
            <a:off x="6840538" y="5018088"/>
            <a:ext cx="84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Fleur mâle</a:t>
            </a:r>
          </a:p>
        </p:txBody>
      </p:sp>
      <p:sp>
        <p:nvSpPr>
          <p:cNvPr id="27660" name="ZoneTexte 11"/>
          <p:cNvSpPr txBox="1">
            <a:spLocks noChangeArrowheads="1"/>
          </p:cNvSpPr>
          <p:nvPr/>
        </p:nvSpPr>
        <p:spPr bwMode="auto">
          <a:xfrm>
            <a:off x="7026275" y="4251325"/>
            <a:ext cx="1003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Fleur femelle</a:t>
            </a:r>
          </a:p>
        </p:txBody>
      </p:sp>
      <p:sp>
        <p:nvSpPr>
          <p:cNvPr id="27661" name="ZoneTexte 13"/>
          <p:cNvSpPr txBox="1">
            <a:spLocks noChangeArrowheads="1"/>
          </p:cNvSpPr>
          <p:nvPr/>
        </p:nvSpPr>
        <p:spPr bwMode="auto">
          <a:xfrm>
            <a:off x="107950" y="5805488"/>
            <a:ext cx="4968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La fleur du  pommier contient les organes sexuels mâles et femelles :</a:t>
            </a:r>
          </a:p>
          <a:p>
            <a:pPr eaLnBrk="1" hangingPunct="1"/>
            <a:r>
              <a:rPr lang="fr-FR" altLang="fr-FR" sz="1200">
                <a:solidFill>
                  <a:srgbClr val="008000"/>
                </a:solidFill>
              </a:rPr>
              <a:t>- organes sexuels mâles : les étamines productrices de pollen</a:t>
            </a:r>
          </a:p>
          <a:p>
            <a:pPr eaLnBrk="1" hangingPunct="1"/>
            <a:r>
              <a:rPr lang="fr-FR" altLang="fr-FR" sz="1200">
                <a:solidFill>
                  <a:srgbClr val="008000"/>
                </a:solidFill>
              </a:rPr>
              <a:t>- organes sexuels femelles : les ovaires, les ovules et les stigmates des pistils.</a:t>
            </a:r>
          </a:p>
          <a:p>
            <a:pPr eaLnBrk="1" hangingPunct="1"/>
            <a:r>
              <a:rPr lang="fr-FR" altLang="fr-FR" sz="1200">
                <a:solidFill>
                  <a:srgbClr val="008000"/>
                </a:solidFill>
              </a:rPr>
              <a:t>Source : </a:t>
            </a:r>
            <a:r>
              <a:rPr lang="fr-FR" altLang="fr-FR" sz="1200">
                <a:hlinkClick r:id="rId5"/>
              </a:rPr>
              <a:t>http://www.sousloeildechronos.fr/cyclede-la-fleur-au-fruit/</a:t>
            </a:r>
            <a:endParaRPr lang="fr-FR" altLang="fr-FR" sz="1200">
              <a:solidFill>
                <a:srgbClr val="008000"/>
              </a:solidFill>
            </a:endParaRPr>
          </a:p>
        </p:txBody>
      </p:sp>
      <p:pic>
        <p:nvPicPr>
          <p:cNvPr id="27662"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933825"/>
            <a:ext cx="32385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8674"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C9C54CB-2F57-4B07-A688-49EA946A21E2}" type="slidenum">
              <a:rPr lang="fr-FR" altLang="fr-FR" sz="1200">
                <a:solidFill>
                  <a:srgbClr val="898989"/>
                </a:solidFill>
              </a:rPr>
              <a:pPr algn="r" eaLnBrk="1" hangingPunct="1">
                <a:spcBef>
                  <a:spcPct val="0"/>
                </a:spcBef>
                <a:buFontTx/>
                <a:buNone/>
              </a:pPr>
              <a:t>27</a:t>
            </a:fld>
            <a:endParaRPr lang="fr-FR" altLang="fr-FR" sz="1200">
              <a:solidFill>
                <a:srgbClr val="898989"/>
              </a:solidFill>
            </a:endParaRPr>
          </a:p>
        </p:txBody>
      </p:sp>
      <p:sp>
        <p:nvSpPr>
          <p:cNvPr id="4" name="Titre 1"/>
          <p:cNvSpPr txBox="1">
            <a:spLocks/>
          </p:cNvSpPr>
          <p:nvPr/>
        </p:nvSpPr>
        <p:spPr>
          <a:xfrm>
            <a:off x="2659063" y="115888"/>
            <a:ext cx="4176712"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8676" name="Rectangle 4"/>
          <p:cNvSpPr>
            <a:spLocks noChangeArrowheads="1"/>
          </p:cNvSpPr>
          <p:nvPr/>
        </p:nvSpPr>
        <p:spPr bwMode="auto">
          <a:xfrm>
            <a:off x="130175" y="554038"/>
            <a:ext cx="8820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1.6.4. </a:t>
            </a:r>
            <a:r>
              <a:rPr lang="fr-FR" altLang="fr-FR" u="sng">
                <a:solidFill>
                  <a:srgbClr val="008000"/>
                </a:solidFill>
              </a:rPr>
              <a:t>Les feuilles</a:t>
            </a:r>
          </a:p>
          <a:p>
            <a:pPr algn="just"/>
            <a:endParaRPr lang="fr-FR" altLang="fr-FR">
              <a:solidFill>
                <a:srgbClr val="008000"/>
              </a:solidFill>
            </a:endParaRPr>
          </a:p>
          <a:p>
            <a:pPr algn="just"/>
            <a:r>
              <a:rPr lang="fr-FR" altLang="fr-FR">
                <a:solidFill>
                  <a:srgbClr val="008000"/>
                </a:solidFill>
              </a:rPr>
              <a:t>Elles procurent l'énergie nécessaire à la croissance de l'arbre, grâce à la </a:t>
            </a:r>
            <a:r>
              <a:rPr lang="fr-FR" altLang="fr-FR" i="1">
                <a:solidFill>
                  <a:srgbClr val="008000"/>
                </a:solidFill>
              </a:rPr>
              <a:t>photosynthèse</a:t>
            </a:r>
            <a:r>
              <a:rPr lang="fr-FR" altLang="fr-FR">
                <a:solidFill>
                  <a:srgbClr val="008000"/>
                </a:solidFill>
              </a:rPr>
              <a:t> </a:t>
            </a:r>
          </a:p>
          <a:p>
            <a:pPr algn="just"/>
            <a:r>
              <a:rPr lang="fr-FR" altLang="fr-FR" sz="1200">
                <a:solidFill>
                  <a:srgbClr val="008000"/>
                </a:solidFill>
              </a:rPr>
              <a:t>(voir le chapitre  « </a:t>
            </a:r>
            <a:r>
              <a:rPr lang="fr-FR" altLang="fr-FR" sz="1200" i="1">
                <a:solidFill>
                  <a:srgbClr val="008000"/>
                </a:solidFill>
              </a:rPr>
              <a:t>5) Annexe : Fonctionnement de l’arbre</a:t>
            </a:r>
            <a:r>
              <a:rPr lang="fr-FR" altLang="fr-FR" sz="1200">
                <a:solidFill>
                  <a:srgbClr val="008000"/>
                </a:solidFill>
              </a:rPr>
              <a:t> », paragraphe « </a:t>
            </a:r>
            <a:r>
              <a:rPr lang="fr-FR" altLang="fr-FR" sz="1200" i="1">
                <a:solidFill>
                  <a:srgbClr val="008000"/>
                </a:solidFill>
              </a:rPr>
              <a:t>Evapotranspiration</a:t>
            </a:r>
            <a:r>
              <a:rPr lang="fr-FR" altLang="fr-FR" sz="1200">
                <a:solidFill>
                  <a:srgbClr val="008000"/>
                </a:solidFill>
              </a:rPr>
              <a:t> »).</a:t>
            </a:r>
          </a:p>
          <a:p>
            <a:pPr algn="just"/>
            <a:r>
              <a:rPr lang="fr-FR" altLang="fr-FR">
                <a:solidFill>
                  <a:srgbClr val="008000"/>
                </a:solidFill>
              </a:rPr>
              <a:t>La </a:t>
            </a:r>
            <a:r>
              <a:rPr lang="fr-FR" altLang="fr-FR" i="1">
                <a:solidFill>
                  <a:srgbClr val="008000"/>
                </a:solidFill>
              </a:rPr>
              <a:t>transpiration</a:t>
            </a:r>
            <a:r>
              <a:rPr lang="fr-FR" altLang="fr-FR">
                <a:solidFill>
                  <a:srgbClr val="008000"/>
                </a:solidFill>
              </a:rPr>
              <a:t> (perte d'eau par évaporation ou </a:t>
            </a:r>
            <a:r>
              <a:rPr lang="fr-FR" altLang="fr-FR" i="1">
                <a:solidFill>
                  <a:srgbClr val="008000"/>
                </a:solidFill>
              </a:rPr>
              <a:t>évapotranspiration</a:t>
            </a:r>
            <a:r>
              <a:rPr lang="fr-FR" altLang="fr-FR">
                <a:solidFill>
                  <a:srgbClr val="008000"/>
                </a:solidFill>
              </a:rPr>
              <a:t>) se produit également au niveau des feuilles.</a:t>
            </a:r>
          </a:p>
          <a:p>
            <a:pPr algn="just"/>
            <a:r>
              <a:rPr lang="fr-FR" altLang="fr-FR">
                <a:solidFill>
                  <a:srgbClr val="008000"/>
                </a:solidFill>
              </a:rPr>
              <a:t>C'est dans les feuilles (pour les feuillus) et les aiguilles (pour les conifères et les arbres des régions très sèches) que s'opère la </a:t>
            </a:r>
            <a:r>
              <a:rPr lang="fr-FR" altLang="fr-FR" i="1">
                <a:solidFill>
                  <a:srgbClr val="008000"/>
                </a:solidFill>
              </a:rPr>
              <a:t>photosynthèse</a:t>
            </a:r>
            <a:r>
              <a:rPr lang="fr-FR" altLang="fr-FR">
                <a:solidFill>
                  <a:srgbClr val="008000"/>
                </a:solidFill>
              </a:rPr>
              <a:t> (voir annexe à ce sujet) ainsi que la </a:t>
            </a:r>
            <a:r>
              <a:rPr lang="fr-FR" altLang="fr-FR" i="1">
                <a:solidFill>
                  <a:srgbClr val="008000"/>
                </a:solidFill>
              </a:rPr>
              <a:t>transpiration</a:t>
            </a:r>
            <a:r>
              <a:rPr lang="fr-FR" altLang="fr-FR">
                <a:solidFill>
                  <a:srgbClr val="008000"/>
                </a:solidFill>
              </a:rPr>
              <a:t> [ou </a:t>
            </a:r>
            <a:r>
              <a:rPr lang="fr-FR" altLang="fr-FR" i="1">
                <a:solidFill>
                  <a:srgbClr val="008000"/>
                </a:solidFill>
              </a:rPr>
              <a:t>évapotranspiration</a:t>
            </a:r>
            <a:r>
              <a:rPr lang="fr-FR" altLang="fr-FR">
                <a:solidFill>
                  <a:srgbClr val="008000"/>
                </a:solidFill>
              </a:rPr>
              <a:t>] qui est la perte d'eau par évaporation (voir annexe à ce sujet). </a:t>
            </a:r>
          </a:p>
        </p:txBody>
      </p:sp>
      <p:pic>
        <p:nvPicPr>
          <p:cNvPr id="28677" name="Image 5" descr="feuil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49725"/>
            <a:ext cx="14668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6" descr="aiguilles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583113"/>
            <a:ext cx="2305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 7" descr="feuille2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4005263"/>
            <a:ext cx="10572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ZoneTexte 1"/>
          <p:cNvSpPr txBox="1">
            <a:spLocks noChangeArrowheads="1"/>
          </p:cNvSpPr>
          <p:nvPr/>
        </p:nvSpPr>
        <p:spPr bwMode="auto">
          <a:xfrm>
            <a:off x="6732588" y="5662613"/>
            <a:ext cx="1906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Feuilles en forme d’aiguilles</a:t>
            </a:r>
          </a:p>
        </p:txBody>
      </p:sp>
      <p:sp>
        <p:nvSpPr>
          <p:cNvPr id="28681" name="ZoneTexte 8"/>
          <p:cNvSpPr txBox="1">
            <a:spLocks noChangeArrowheads="1"/>
          </p:cNvSpPr>
          <p:nvPr/>
        </p:nvSpPr>
        <p:spPr bwMode="auto">
          <a:xfrm>
            <a:off x="5867400" y="6237288"/>
            <a:ext cx="1081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Conifères</a:t>
            </a:r>
          </a:p>
        </p:txBody>
      </p:sp>
      <p:sp>
        <p:nvSpPr>
          <p:cNvPr id="28682" name="ZoneTexte 9"/>
          <p:cNvSpPr txBox="1">
            <a:spLocks noChangeArrowheads="1"/>
          </p:cNvSpPr>
          <p:nvPr/>
        </p:nvSpPr>
        <p:spPr bwMode="auto">
          <a:xfrm>
            <a:off x="1042988" y="6237288"/>
            <a:ext cx="90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Feuillus</a:t>
            </a:r>
          </a:p>
        </p:txBody>
      </p:sp>
      <p:sp>
        <p:nvSpPr>
          <p:cNvPr id="28683" name="ZoneTexte 10"/>
          <p:cNvSpPr txBox="1">
            <a:spLocks noChangeArrowheads="1"/>
          </p:cNvSpPr>
          <p:nvPr/>
        </p:nvSpPr>
        <p:spPr bwMode="auto">
          <a:xfrm>
            <a:off x="1597025" y="3725863"/>
            <a:ext cx="1966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Surface du limbe importante</a:t>
            </a:r>
          </a:p>
        </p:txBody>
      </p:sp>
      <p:sp>
        <p:nvSpPr>
          <p:cNvPr id="28684" name="ZoneTexte 11"/>
          <p:cNvSpPr txBox="1">
            <a:spLocks noChangeArrowheads="1"/>
          </p:cNvSpPr>
          <p:nvPr/>
        </p:nvSpPr>
        <p:spPr bwMode="auto">
          <a:xfrm>
            <a:off x="2146300" y="57388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Feuille de chêne pédonculé</a:t>
            </a:r>
          </a:p>
        </p:txBody>
      </p:sp>
      <p:sp>
        <p:nvSpPr>
          <p:cNvPr id="28685" name="ZoneTexte 12"/>
          <p:cNvSpPr txBox="1">
            <a:spLocks noChangeArrowheads="1"/>
          </p:cNvSpPr>
          <p:nvPr/>
        </p:nvSpPr>
        <p:spPr bwMode="auto">
          <a:xfrm>
            <a:off x="179388" y="5589588"/>
            <a:ext cx="146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Feuille d’érable liane</a:t>
            </a:r>
          </a:p>
          <a:p>
            <a:pPr algn="ctr" eaLnBrk="1" hangingPunct="1"/>
            <a:r>
              <a:rPr lang="fr-FR" altLang="fr-FR" sz="1200" i="1">
                <a:solidFill>
                  <a:srgbClr val="008000"/>
                </a:solidFill>
              </a:rPr>
              <a:t>(Acer circinatum)</a:t>
            </a:r>
          </a:p>
        </p:txBody>
      </p:sp>
      <p:pic>
        <p:nvPicPr>
          <p:cNvPr id="28686" name="Image 13" descr="aiguille genévrier oxycèdre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4437063"/>
            <a:ext cx="13430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ZoneTexte 14"/>
          <p:cNvSpPr txBox="1">
            <a:spLocks noChangeArrowheads="1"/>
          </p:cNvSpPr>
          <p:nvPr/>
        </p:nvSpPr>
        <p:spPr bwMode="auto">
          <a:xfrm>
            <a:off x="4284663" y="5732463"/>
            <a:ext cx="2122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Aiguilles de genévrier oxycèdre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072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9BE4635-131C-44B3-A7C2-862C4B33AC16}" type="slidenum">
              <a:rPr lang="fr-FR" altLang="fr-FR" sz="1200">
                <a:solidFill>
                  <a:srgbClr val="898989"/>
                </a:solidFill>
              </a:rPr>
              <a:pPr algn="r" eaLnBrk="1" hangingPunct="1">
                <a:spcBef>
                  <a:spcPct val="0"/>
                </a:spcBef>
                <a:buFontTx/>
                <a:buNone/>
              </a:pPr>
              <a:t>28</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0724" name="Rectangle 4"/>
          <p:cNvSpPr>
            <a:spLocks noChangeArrowheads="1"/>
          </p:cNvSpPr>
          <p:nvPr/>
        </p:nvSpPr>
        <p:spPr bwMode="auto">
          <a:xfrm>
            <a:off x="117475" y="765175"/>
            <a:ext cx="8820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1.6.5. </a:t>
            </a:r>
            <a:r>
              <a:rPr lang="fr-FR" altLang="fr-FR" u="sng">
                <a:solidFill>
                  <a:srgbClr val="008000"/>
                </a:solidFill>
              </a:rPr>
              <a:t>Ecorce</a:t>
            </a:r>
          </a:p>
          <a:p>
            <a:pPr algn="just"/>
            <a:endParaRPr lang="fr-FR" altLang="fr-FR">
              <a:solidFill>
                <a:srgbClr val="008000"/>
              </a:solidFill>
            </a:endParaRPr>
          </a:p>
          <a:p>
            <a:pPr algn="just"/>
            <a:r>
              <a:rPr lang="fr-FR" altLang="fr-FR">
                <a:solidFill>
                  <a:srgbClr val="008000"/>
                </a:solidFill>
              </a:rPr>
              <a:t>L'écorce, une couche imperméable lisse, rugueuse ou fissurée, constitue l'enveloppe extérieure, entourant et protégeant le tronc et les branches. </a:t>
            </a:r>
          </a:p>
          <a:p>
            <a:pPr algn="just"/>
            <a:r>
              <a:rPr lang="fr-FR" altLang="fr-FR">
                <a:solidFill>
                  <a:srgbClr val="008000"/>
                </a:solidFill>
              </a:rPr>
              <a:t>Elle protège l'intérieur de l'arbre, contre les éléments, les maladies, les insectes et les animaux. Elle comprend des millions de pores minuscules (lenticelles) qui laissent passer l'oxygène vers les tissus internes.</a:t>
            </a:r>
          </a:p>
          <a:p>
            <a:pPr algn="just"/>
            <a:endParaRPr lang="fr-FR" altLang="fr-FR">
              <a:solidFill>
                <a:srgbClr val="008000"/>
              </a:solidFill>
            </a:endParaRPr>
          </a:p>
        </p:txBody>
      </p:sp>
      <p:pic>
        <p:nvPicPr>
          <p:cNvPr id="30725" name="Image 6" descr="ecor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500438"/>
            <a:ext cx="1333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357563"/>
            <a:ext cx="1609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275013"/>
            <a:ext cx="18859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ZoneTexte 7"/>
          <p:cNvSpPr txBox="1">
            <a:spLocks noChangeArrowheads="1"/>
          </p:cNvSpPr>
          <p:nvPr/>
        </p:nvSpPr>
        <p:spPr bwMode="auto">
          <a:xfrm>
            <a:off x="684213" y="4738688"/>
            <a:ext cx="901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Écorce lisse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174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432D28C-D3F8-4D99-ABC3-70CC23AFC8F1}" type="slidenum">
              <a:rPr lang="fr-FR" altLang="fr-FR" sz="1200">
                <a:solidFill>
                  <a:srgbClr val="898989"/>
                </a:solidFill>
              </a:rPr>
              <a:pPr algn="r" eaLnBrk="1" hangingPunct="1">
                <a:spcBef>
                  <a:spcPct val="0"/>
                </a:spcBef>
                <a:buFontTx/>
                <a:buNone/>
              </a:pPr>
              <a:t>29</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1748" name="Rectangle 4"/>
          <p:cNvSpPr>
            <a:spLocks noChangeArrowheads="1"/>
          </p:cNvSpPr>
          <p:nvPr/>
        </p:nvSpPr>
        <p:spPr bwMode="auto">
          <a:xfrm>
            <a:off x="117475" y="765175"/>
            <a:ext cx="88201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 (suite)</a:t>
            </a:r>
            <a:endParaRPr lang="fr-FR" altLang="fr-FR">
              <a:solidFill>
                <a:srgbClr val="008000"/>
              </a:solidFill>
            </a:endParaRPr>
          </a:p>
          <a:p>
            <a:pPr algn="just"/>
            <a:endParaRPr lang="fr-FR" altLang="fr-FR" b="1">
              <a:solidFill>
                <a:srgbClr val="008000"/>
              </a:solidFill>
            </a:endParaRPr>
          </a:p>
          <a:p>
            <a:pPr algn="just"/>
            <a:r>
              <a:rPr lang="fr-FR" altLang="fr-FR">
                <a:solidFill>
                  <a:srgbClr val="008000"/>
                </a:solidFill>
              </a:rPr>
              <a:t>1.6.6. </a:t>
            </a:r>
            <a:r>
              <a:rPr lang="fr-FR" altLang="fr-FR" u="sng">
                <a:solidFill>
                  <a:srgbClr val="008000"/>
                </a:solidFill>
              </a:rPr>
              <a:t>Racines et système racinaire</a:t>
            </a:r>
          </a:p>
          <a:p>
            <a:pPr algn="just"/>
            <a:endParaRPr lang="fr-FR" altLang="fr-FR">
              <a:solidFill>
                <a:srgbClr val="008000"/>
              </a:solidFill>
            </a:endParaRPr>
          </a:p>
          <a:p>
            <a:pPr algn="just">
              <a:buFont typeface="Arial" panose="020B0604020202020204" pitchFamily="34" charset="0"/>
              <a:buChar char="•"/>
            </a:pPr>
            <a:r>
              <a:rPr lang="fr-FR" altLang="fr-FR">
                <a:solidFill>
                  <a:srgbClr val="008000"/>
                </a:solidFill>
              </a:rPr>
              <a:t> Les racines puisent dans le sol l'eau, les minéraux et les éléments nutritifs utiles à l'arbre, nécessaires à sa croissance et à sa reproduction, et assurent fermement son ancrage, ans le sol afin qu'il puisse croître, en général, bien droit . Elles stockent également de la nourriture, sous forme d'amidon, en vue d'une utilisation ultérieure.</a:t>
            </a:r>
          </a:p>
          <a:p>
            <a:pPr algn="just">
              <a:buFont typeface="Arial" panose="020B0604020202020204" pitchFamily="34" charset="0"/>
              <a:buChar char="•"/>
            </a:pPr>
            <a:r>
              <a:rPr lang="fr-FR" altLang="fr-FR">
                <a:solidFill>
                  <a:srgbClr val="008000"/>
                </a:solidFill>
              </a:rPr>
              <a:t> Le système racinaire n'est pas forcément le reflet des branches de l'arbre. Il ne s'enfonce pas toujours très profondément dans le sol, mais s'étend souvent plutôt horizontalement sur une surface supérieure à celle du houppier.</a:t>
            </a:r>
          </a:p>
          <a:p>
            <a:pPr algn="just">
              <a:buFont typeface="Arial" panose="020B0604020202020204" pitchFamily="34" charset="0"/>
              <a:buChar char="•"/>
            </a:pPr>
            <a:r>
              <a:rPr lang="fr-FR" altLang="fr-FR">
                <a:solidFill>
                  <a:srgbClr val="008000"/>
                </a:solidFill>
              </a:rPr>
              <a:t> Il y a différents types de systèmes racinaires : traçants, pivotants …</a:t>
            </a:r>
          </a:p>
        </p:txBody>
      </p:sp>
      <p:pic>
        <p:nvPicPr>
          <p:cNvPr id="31749" name="Image 5" descr="raci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652963"/>
            <a:ext cx="1866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652963"/>
            <a:ext cx="22891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6"/>
          <p:cNvSpPr>
            <a:spLocks noChangeArrowheads="1"/>
          </p:cNvSpPr>
          <p:nvPr/>
        </p:nvSpPr>
        <p:spPr bwMode="auto">
          <a:xfrm>
            <a:off x="1258888" y="6165850"/>
            <a:ext cx="137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racine du fromager</a:t>
            </a:r>
          </a:p>
        </p:txBody>
      </p:sp>
      <p:pic>
        <p:nvPicPr>
          <p:cNvPr id="31752" name="Image 7" descr="racine du fromager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652963"/>
            <a:ext cx="1895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DF03F8E3-BA77-43D3-9F3C-95FA1EF5C994}" type="slidenum">
              <a:rPr lang="fr-FR"/>
              <a:pPr>
                <a:defRPr/>
              </a:pPr>
              <a:t>3</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124" name="ZoneTexte 6"/>
          <p:cNvSpPr txBox="1">
            <a:spLocks noChangeArrowheads="1"/>
          </p:cNvSpPr>
          <p:nvPr/>
        </p:nvSpPr>
        <p:spPr bwMode="auto">
          <a:xfrm>
            <a:off x="179388" y="620713"/>
            <a:ext cx="8208962"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0) Sommaire (suite) </a:t>
            </a:r>
          </a:p>
          <a:p>
            <a:pPr eaLnBrk="1" hangingPunct="1"/>
            <a:endParaRPr lang="fr-FR" altLang="fr-FR" sz="1600">
              <a:solidFill>
                <a:srgbClr val="008000"/>
              </a:solidFill>
            </a:endParaRPr>
          </a:p>
          <a:p>
            <a:pPr eaLnBrk="1" hangingPunct="1"/>
            <a:r>
              <a:rPr lang="fr-FR" altLang="fr-FR" sz="1600">
                <a:solidFill>
                  <a:srgbClr val="008000"/>
                </a:solidFill>
              </a:rPr>
              <a:t>1.7.7. Forêt inondée</a:t>
            </a:r>
          </a:p>
          <a:p>
            <a:pPr eaLnBrk="1" hangingPunct="1"/>
            <a:r>
              <a:rPr lang="fr-FR" altLang="fr-FR" sz="1600">
                <a:solidFill>
                  <a:srgbClr val="008000"/>
                </a:solidFill>
              </a:rPr>
              <a:t>1.7.8. La Mangrove</a:t>
            </a:r>
          </a:p>
          <a:p>
            <a:pPr eaLnBrk="1" hangingPunct="1"/>
            <a:r>
              <a:rPr lang="fr-FR" altLang="fr-FR" sz="1600">
                <a:solidFill>
                  <a:srgbClr val="008000"/>
                </a:solidFill>
              </a:rPr>
              <a:t>1.7.9. La fruticée</a:t>
            </a:r>
            <a:endParaRPr lang="fr-FR" altLang="fr-FR" sz="1600" u="sng">
              <a:solidFill>
                <a:srgbClr val="008000"/>
              </a:solidFill>
            </a:endParaRPr>
          </a:p>
          <a:p>
            <a:pPr eaLnBrk="1" hangingPunct="1"/>
            <a:r>
              <a:rPr lang="fr-FR" altLang="fr-FR" sz="1600">
                <a:solidFill>
                  <a:srgbClr val="008000"/>
                </a:solidFill>
              </a:rPr>
              <a:t>1.7.10. Etendue des forêts dans le monde</a:t>
            </a:r>
          </a:p>
          <a:p>
            <a:pPr eaLnBrk="1" hangingPunct="1"/>
            <a:r>
              <a:rPr lang="fr-FR" altLang="fr-FR" sz="1600">
                <a:solidFill>
                  <a:srgbClr val="008000"/>
                </a:solidFill>
              </a:rPr>
              <a:t>2) Les services apportés par les écosystèmes</a:t>
            </a:r>
          </a:p>
          <a:p>
            <a:pPr eaLnBrk="1" hangingPunct="1"/>
            <a:r>
              <a:rPr lang="fr-FR" altLang="fr-FR" sz="1600">
                <a:solidFill>
                  <a:srgbClr val="008000"/>
                </a:solidFill>
              </a:rPr>
              <a:t>2bis) Apports des arbres</a:t>
            </a:r>
          </a:p>
          <a:p>
            <a:pPr eaLnBrk="1" hangingPunct="1"/>
            <a:r>
              <a:rPr lang="fr-FR" altLang="fr-FR" sz="1600">
                <a:solidFill>
                  <a:srgbClr val="008000"/>
                </a:solidFill>
              </a:rPr>
              <a:t>2bis.1. aliments et nourriture </a:t>
            </a:r>
          </a:p>
          <a:p>
            <a:pPr eaLnBrk="1" hangingPunct="1"/>
            <a:r>
              <a:rPr lang="fr-FR" altLang="fr-FR" sz="1600">
                <a:solidFill>
                  <a:srgbClr val="008000"/>
                </a:solidFill>
              </a:rPr>
              <a:t>2bis.2. Fonctions écologiques</a:t>
            </a:r>
          </a:p>
          <a:p>
            <a:pPr eaLnBrk="1" hangingPunct="1"/>
            <a:r>
              <a:rPr lang="fr-FR" altLang="fr-FR" sz="1600">
                <a:solidFill>
                  <a:srgbClr val="008000"/>
                </a:solidFill>
              </a:rPr>
              <a:t>2bis.3. L’évapotranspiration</a:t>
            </a:r>
          </a:p>
          <a:p>
            <a:pPr eaLnBrk="1" hangingPunct="1"/>
            <a:r>
              <a:rPr lang="fr-FR" altLang="fr-FR" sz="1600">
                <a:solidFill>
                  <a:srgbClr val="008000"/>
                </a:solidFill>
              </a:rPr>
              <a:t>2bis.4. Forêt acteur majeur dans le cycle du carbone</a:t>
            </a:r>
          </a:p>
          <a:p>
            <a:pPr eaLnBrk="1" hangingPunct="1"/>
            <a:r>
              <a:rPr lang="fr-FR" altLang="fr-FR" sz="1600">
                <a:solidFill>
                  <a:srgbClr val="008000"/>
                </a:solidFill>
              </a:rPr>
              <a:t>2bis.5. Forêts réservoir de la biodiversité</a:t>
            </a:r>
          </a:p>
          <a:p>
            <a:pPr eaLnBrk="1" hangingPunct="1"/>
            <a:r>
              <a:rPr lang="fr-FR" altLang="fr-FR" sz="1600">
                <a:solidFill>
                  <a:srgbClr val="008000"/>
                </a:solidFill>
              </a:rPr>
              <a:t>2bis.6. Rôle purificateur des arbres</a:t>
            </a:r>
          </a:p>
          <a:p>
            <a:pPr eaLnBrk="1" hangingPunct="1"/>
            <a:r>
              <a:rPr lang="fr-FR" altLang="fr-FR" sz="1600">
                <a:solidFill>
                  <a:srgbClr val="008000"/>
                </a:solidFill>
              </a:rPr>
              <a:t>2bis.7. Forêts fruitières et nourricières</a:t>
            </a:r>
          </a:p>
          <a:p>
            <a:pPr eaLnBrk="1" hangingPunct="1"/>
            <a:r>
              <a:rPr lang="fr-FR" altLang="fr-FR" sz="1600">
                <a:solidFill>
                  <a:srgbClr val="008000"/>
                </a:solidFill>
              </a:rPr>
              <a:t>2bis.8. Forêts sources de revenus</a:t>
            </a:r>
          </a:p>
          <a:p>
            <a:pPr eaLnBrk="1" hangingPunct="1"/>
            <a:r>
              <a:rPr lang="fr-FR" altLang="fr-FR" sz="1600">
                <a:solidFill>
                  <a:srgbClr val="008000"/>
                </a:solidFill>
              </a:rPr>
              <a:t>2bis.9. Forêts sources de médicaments</a:t>
            </a:r>
          </a:p>
          <a:p>
            <a:pPr eaLnBrk="1" hangingPunct="1"/>
            <a:r>
              <a:rPr lang="fr-FR" altLang="fr-FR" sz="1600">
                <a:solidFill>
                  <a:srgbClr val="008000"/>
                </a:solidFill>
              </a:rPr>
              <a:t>2bis.10. Forêts sources d’énergie</a:t>
            </a:r>
          </a:p>
          <a:p>
            <a:pPr eaLnBrk="1" hangingPunct="1"/>
            <a:r>
              <a:rPr lang="fr-FR" altLang="fr-FR" sz="1600">
                <a:solidFill>
                  <a:srgbClr val="008000"/>
                </a:solidFill>
              </a:rPr>
              <a:t>2bis.11. Forêts sources de sucres et de miels</a:t>
            </a:r>
          </a:p>
          <a:p>
            <a:pPr eaLnBrk="1" hangingPunct="1"/>
            <a:r>
              <a:rPr lang="fr-FR" altLang="fr-FR" sz="1600">
                <a:solidFill>
                  <a:srgbClr val="008000"/>
                </a:solidFill>
              </a:rPr>
              <a:t>2bis.12. Forêts sources de latex</a:t>
            </a:r>
          </a:p>
          <a:p>
            <a:pPr eaLnBrk="1" hangingPunct="1"/>
            <a:r>
              <a:rPr lang="fr-FR" altLang="fr-FR" sz="1600">
                <a:solidFill>
                  <a:srgbClr val="008000"/>
                </a:solidFill>
              </a:rPr>
              <a:t>2bis.13. Forêts sources de solvants, de vernis …</a:t>
            </a:r>
          </a:p>
          <a:p>
            <a:pPr eaLnBrk="1" hangingPunct="1"/>
            <a:r>
              <a:rPr lang="fr-FR" altLang="fr-FR" sz="1600">
                <a:solidFill>
                  <a:srgbClr val="008000"/>
                </a:solidFill>
              </a:rPr>
              <a:t>2bis.14. Protection contre le vent, les tempêtes, les crues et le ravinement</a:t>
            </a:r>
          </a:p>
          <a:p>
            <a:pPr eaLnBrk="1" hangingPunct="1"/>
            <a:r>
              <a:rPr lang="fr-FR" altLang="fr-FR" sz="1600">
                <a:solidFill>
                  <a:srgbClr val="008000"/>
                </a:solidFill>
              </a:rPr>
              <a:t>2bis.15. services culturels et spirituels : beauté des paysages ...</a:t>
            </a:r>
          </a:p>
          <a:p>
            <a:pPr eaLnBrk="1" hangingPunct="1"/>
            <a:r>
              <a:rPr lang="fr-FR" altLang="fr-FR" sz="1600">
                <a:solidFill>
                  <a:srgbClr val="008000"/>
                </a:solidFill>
              </a:rPr>
              <a:t>2bis.16. Forêts source de bois et de papier</a:t>
            </a:r>
          </a:p>
          <a:p>
            <a:pPr eaLnBrk="1" hangingPunct="1"/>
            <a:r>
              <a:rPr lang="fr-FR" altLang="fr-FR" sz="1600">
                <a:solidFill>
                  <a:srgbClr val="008000"/>
                </a:solidFill>
              </a:rPr>
              <a:t>2bis.17.  Rôles divers</a:t>
            </a:r>
          </a:p>
        </p:txBody>
      </p:sp>
      <p:sp>
        <p:nvSpPr>
          <p:cNvPr id="5125" name="Rectangle 5"/>
          <p:cNvSpPr>
            <a:spLocks noChangeArrowheads="1"/>
          </p:cNvSpPr>
          <p:nvPr/>
        </p:nvSpPr>
        <p:spPr bwMode="auto">
          <a:xfrm>
            <a:off x="5795963" y="4581525"/>
            <a:ext cx="271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de lauriers (laurisylve) de Los Tilos sur l'île de la Palma (Source : Wikipedia).</a:t>
            </a:r>
          </a:p>
          <a:p>
            <a:pPr algn="ctr" eaLnBrk="1" hangingPunct="1"/>
            <a:r>
              <a:rPr lang="fr-FR" altLang="fr-FR" sz="1200">
                <a:solidFill>
                  <a:srgbClr val="008000"/>
                </a:solidFill>
              </a:rPr>
              <a:t>Une forêt subtropicale humide.</a:t>
            </a:r>
          </a:p>
        </p:txBody>
      </p:sp>
      <p:pic>
        <p:nvPicPr>
          <p:cNvPr id="5126" name="Picture 2" descr="C:\Users\LISAN\Pictures\forêts\Forêt de lauriers_laurisylve_sur l'île de la Palma-Forest_Los_Tilos_La_Pal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96975"/>
            <a:ext cx="24955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2770" name="Espace réservé du numéro de diapositive 1"/>
          <p:cNvSpPr txBox="1">
            <a:spLocks/>
          </p:cNvSpPr>
          <p:nvPr/>
        </p:nvSpPr>
        <p:spPr bwMode="auto">
          <a:xfrm>
            <a:off x="8148638" y="188913"/>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569500D-5E41-4560-8142-E56B3A03C16C}" type="slidenum">
              <a:rPr lang="fr-FR" altLang="fr-FR" sz="1200">
                <a:solidFill>
                  <a:srgbClr val="898989"/>
                </a:solidFill>
              </a:rPr>
              <a:pPr algn="r" eaLnBrk="1" hangingPunct="1">
                <a:spcBef>
                  <a:spcPct val="0"/>
                </a:spcBef>
                <a:buFontTx/>
                <a:buNone/>
              </a:pPr>
              <a:t>30</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2772" name="Rectangle 4"/>
          <p:cNvSpPr>
            <a:spLocks noChangeArrowheads="1"/>
          </p:cNvSpPr>
          <p:nvPr/>
        </p:nvSpPr>
        <p:spPr bwMode="auto">
          <a:xfrm>
            <a:off x="117475" y="579438"/>
            <a:ext cx="8820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a:t>
            </a:r>
          </a:p>
          <a:p>
            <a:pPr algn="just"/>
            <a:endParaRPr lang="fr-FR" altLang="fr-FR">
              <a:solidFill>
                <a:srgbClr val="008000"/>
              </a:solidFill>
            </a:endParaRPr>
          </a:p>
          <a:p>
            <a:pPr algn="just"/>
            <a:r>
              <a:rPr lang="fr-FR" altLang="fr-FR">
                <a:solidFill>
                  <a:srgbClr val="008000"/>
                </a:solidFill>
              </a:rPr>
              <a:t>1.6.7. </a:t>
            </a:r>
            <a:r>
              <a:rPr lang="fr-FR" altLang="fr-FR" u="sng">
                <a:solidFill>
                  <a:srgbClr val="008000"/>
                </a:solidFill>
              </a:rPr>
              <a:t>Le tronc</a:t>
            </a:r>
          </a:p>
          <a:p>
            <a:pPr algn="just"/>
            <a:endParaRPr lang="fr-FR" altLang="fr-FR">
              <a:solidFill>
                <a:srgbClr val="008000"/>
              </a:solidFill>
            </a:endParaRPr>
          </a:p>
          <a:p>
            <a:pPr algn="just"/>
            <a:r>
              <a:rPr lang="fr-FR" altLang="fr-FR">
                <a:solidFill>
                  <a:srgbClr val="008000"/>
                </a:solidFill>
              </a:rPr>
              <a:t>Le tronc, en plus d'assurer le soutien et la rigidité dont l'arbre a besoin pour pousser et se développer, renferme des tissus qui diffusent l'eau et les nutriments, emmagasinés sous forme d'amidon. Tous apparaissent nettement sur cette vue en coupe : écorce, liber, cambium, aubier et bois dur. Chaque cerne résulte d'un an de croissance.</a:t>
            </a:r>
          </a:p>
        </p:txBody>
      </p:sp>
      <p:pic>
        <p:nvPicPr>
          <p:cNvPr id="32773" name="Image 5" descr="tron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7263" y="3562350"/>
            <a:ext cx="2755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ZoneTexte 7"/>
          <p:cNvSpPr txBox="1">
            <a:spLocks noChangeArrowheads="1"/>
          </p:cNvSpPr>
          <p:nvPr/>
        </p:nvSpPr>
        <p:spPr bwMode="auto">
          <a:xfrm>
            <a:off x="106363" y="3562350"/>
            <a:ext cx="3409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b="1">
                <a:solidFill>
                  <a:srgbClr val="008000"/>
                </a:solidFill>
              </a:rPr>
              <a:t>Écorce</a:t>
            </a:r>
            <a:r>
              <a:rPr lang="fr-FR" altLang="fr-FR" sz="1200">
                <a:solidFill>
                  <a:srgbClr val="008000"/>
                </a:solidFill>
              </a:rPr>
              <a:t> : L'écorce est la couche externe de l'arbre → Cette matière protectrice recouvre l'écorcé interne, le cambium, l'aubier et enfin, au cœur du tronc, le bois dur ou duramen →</a:t>
            </a:r>
          </a:p>
        </p:txBody>
      </p:sp>
      <p:sp>
        <p:nvSpPr>
          <p:cNvPr id="32775" name="ZoneTexte 8"/>
          <p:cNvSpPr txBox="1">
            <a:spLocks noChangeArrowheads="1"/>
          </p:cNvSpPr>
          <p:nvPr/>
        </p:nvSpPr>
        <p:spPr bwMode="auto">
          <a:xfrm>
            <a:off x="3987800" y="2916238"/>
            <a:ext cx="500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b="1">
                <a:solidFill>
                  <a:srgbClr val="008000"/>
                </a:solidFill>
              </a:rPr>
              <a:t>Aubier</a:t>
            </a:r>
            <a:r>
              <a:rPr lang="fr-FR" altLang="fr-FR" sz="1200">
                <a:solidFill>
                  <a:srgbClr val="008000"/>
                </a:solidFill>
              </a:rPr>
              <a:t> : Les cellules nouvelles, produites par le cambium, s'ajoutent à l'aubier. Les couches successives se superposent vers l'extérieur, ce qui augmente le volume du tronc ↓</a:t>
            </a:r>
          </a:p>
        </p:txBody>
      </p:sp>
      <p:sp>
        <p:nvSpPr>
          <p:cNvPr id="32776" name="ZoneTexte 9"/>
          <p:cNvSpPr txBox="1">
            <a:spLocks noChangeArrowheads="1"/>
          </p:cNvSpPr>
          <p:nvPr/>
        </p:nvSpPr>
        <p:spPr bwMode="auto">
          <a:xfrm>
            <a:off x="171450" y="5075238"/>
            <a:ext cx="3230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b="1">
                <a:solidFill>
                  <a:srgbClr val="008000"/>
                </a:solidFill>
              </a:rPr>
              <a:t>Liber</a:t>
            </a:r>
            <a:r>
              <a:rPr lang="fr-FR" altLang="fr-FR" sz="1200">
                <a:solidFill>
                  <a:srgbClr val="008000"/>
                </a:solidFill>
              </a:rPr>
              <a:t> : Le liber, tissu vivant, distribue à l'arbre tout entier les nutriments qui résultent de la photosynthèse assurée par le feuillage →</a:t>
            </a:r>
          </a:p>
        </p:txBody>
      </p:sp>
      <p:cxnSp>
        <p:nvCxnSpPr>
          <p:cNvPr id="12" name="Connecteur droit avec flèche 11"/>
          <p:cNvCxnSpPr/>
          <p:nvPr/>
        </p:nvCxnSpPr>
        <p:spPr>
          <a:xfrm flipH="1">
            <a:off x="5634038" y="3417888"/>
            <a:ext cx="6191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8" name="ZoneTexte 12"/>
          <p:cNvSpPr txBox="1">
            <a:spLocks noChangeArrowheads="1"/>
          </p:cNvSpPr>
          <p:nvPr/>
        </p:nvSpPr>
        <p:spPr bwMode="auto">
          <a:xfrm>
            <a:off x="6354763" y="4394200"/>
            <a:ext cx="27352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 </a:t>
            </a:r>
            <a:r>
              <a:rPr lang="fr-FR" altLang="fr-FR" sz="1200" b="1" i="1">
                <a:solidFill>
                  <a:srgbClr val="008000"/>
                </a:solidFill>
              </a:rPr>
              <a:t>Bois dur </a:t>
            </a:r>
            <a:r>
              <a:rPr lang="fr-FR" altLang="fr-FR" sz="1200">
                <a:solidFill>
                  <a:srgbClr val="008000"/>
                </a:solidFill>
              </a:rPr>
              <a:t>ou </a:t>
            </a:r>
            <a:r>
              <a:rPr lang="fr-FR" altLang="fr-FR" sz="1200" b="1" i="1">
                <a:solidFill>
                  <a:srgbClr val="008000"/>
                </a:solidFill>
              </a:rPr>
              <a:t>Duramen</a:t>
            </a:r>
            <a:r>
              <a:rPr lang="fr-FR" altLang="fr-FR" sz="1200">
                <a:solidFill>
                  <a:srgbClr val="008000"/>
                </a:solidFill>
              </a:rPr>
              <a:t> : À mesure que de nouvelles couches d'aubier apparaissent, les précédentes, près du centre, deviennent moins actives et se transforment en bois dur.</a:t>
            </a:r>
          </a:p>
        </p:txBody>
      </p:sp>
      <p:sp>
        <p:nvSpPr>
          <p:cNvPr id="32779" name="ZoneTexte 13"/>
          <p:cNvSpPr txBox="1">
            <a:spLocks noChangeArrowheads="1"/>
          </p:cNvSpPr>
          <p:nvPr/>
        </p:nvSpPr>
        <p:spPr bwMode="auto">
          <a:xfrm>
            <a:off x="3922713" y="601503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a:t>
            </a:r>
            <a:r>
              <a:rPr lang="fr-FR" altLang="fr-FR" sz="1200" b="1" i="1">
                <a:solidFill>
                  <a:srgbClr val="008000"/>
                </a:solidFill>
              </a:rPr>
              <a:t>Cambium</a:t>
            </a:r>
            <a:r>
              <a:rPr lang="fr-FR" altLang="fr-FR" sz="1200">
                <a:solidFill>
                  <a:srgbClr val="008000"/>
                </a:solidFill>
              </a:rPr>
              <a:t> : Grâce aux cellules qui se forment dans le cambium, le tronc prend peu à peu du volume.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3794"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9488567-17B1-463B-9656-2085D552BA86}" type="slidenum">
              <a:rPr lang="fr-FR" altLang="fr-FR" sz="1200">
                <a:solidFill>
                  <a:srgbClr val="898989"/>
                </a:solidFill>
              </a:rPr>
              <a:pPr algn="r" eaLnBrk="1" hangingPunct="1">
                <a:spcBef>
                  <a:spcPct val="0"/>
                </a:spcBef>
                <a:buFontTx/>
                <a:buNone/>
              </a:pPr>
              <a:t>31</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3796" name="Rectangle 4"/>
          <p:cNvSpPr>
            <a:spLocks noChangeArrowheads="1"/>
          </p:cNvSpPr>
          <p:nvPr/>
        </p:nvSpPr>
        <p:spPr bwMode="auto">
          <a:xfrm>
            <a:off x="117475" y="4984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a:t>
            </a:r>
          </a:p>
          <a:p>
            <a:pPr algn="just"/>
            <a:endParaRPr lang="fr-FR" altLang="fr-FR">
              <a:solidFill>
                <a:srgbClr val="008000"/>
              </a:solidFill>
            </a:endParaRPr>
          </a:p>
          <a:p>
            <a:pPr algn="just"/>
            <a:r>
              <a:rPr lang="fr-FR" altLang="fr-FR">
                <a:solidFill>
                  <a:srgbClr val="008000"/>
                </a:solidFill>
              </a:rPr>
              <a:t>1.6.7) </a:t>
            </a:r>
            <a:r>
              <a:rPr lang="fr-FR" altLang="fr-FR" u="sng">
                <a:solidFill>
                  <a:srgbClr val="008000"/>
                </a:solidFill>
              </a:rPr>
              <a:t>Le tronc (suite et fin)</a:t>
            </a:r>
          </a:p>
        </p:txBody>
      </p:sp>
      <p:pic>
        <p:nvPicPr>
          <p:cNvPr id="33797" name="Image 6" descr="coupe_arbre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765425"/>
            <a:ext cx="53276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3429000"/>
            <a:ext cx="2857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561975"/>
            <a:ext cx="29432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ZoneTexte 8"/>
          <p:cNvSpPr txBox="1">
            <a:spLocks noChangeArrowheads="1"/>
          </p:cNvSpPr>
          <p:nvPr/>
        </p:nvSpPr>
        <p:spPr bwMode="auto">
          <a:xfrm>
            <a:off x="2179638" y="2441575"/>
            <a:ext cx="3894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00">
                <a:solidFill>
                  <a:srgbClr val="008000"/>
                </a:solidFill>
              </a:rPr>
              <a:t>Source : </a:t>
            </a:r>
            <a:r>
              <a:rPr lang="fr-FR" altLang="fr-FR" sz="1000">
                <a:solidFill>
                  <a:srgbClr val="008000"/>
                </a:solidFill>
                <a:hlinkClick r:id="rId5"/>
              </a:rPr>
              <a:t>http://www.bonsai-club-iris.be/comment-vieillir-un-bonsai/</a:t>
            </a:r>
            <a:r>
              <a:rPr lang="fr-FR" altLang="fr-FR" sz="1000">
                <a:solidFill>
                  <a:srgbClr val="008000"/>
                </a:solidFill>
              </a:rPr>
              <a:t> →</a:t>
            </a:r>
          </a:p>
        </p:txBody>
      </p:sp>
      <p:sp>
        <p:nvSpPr>
          <p:cNvPr id="33801" name="ZoneTexte 5"/>
          <p:cNvSpPr txBox="1">
            <a:spLocks noChangeArrowheads="1"/>
          </p:cNvSpPr>
          <p:nvPr/>
        </p:nvSpPr>
        <p:spPr bwMode="auto">
          <a:xfrm>
            <a:off x="117475" y="1484313"/>
            <a:ext cx="5749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400">
                <a:solidFill>
                  <a:srgbClr val="008000"/>
                </a:solidFill>
              </a:rPr>
              <a:t>Le tronc confère à l'arbre sa verticalité afin que le feuillage atteigne la lumière. Les vaisseaux du bois permettent la circulation de l'eau et des nutriments vers les feuilles et celle des sucres vers toutes les parties de l'arbre. Le bois apporte à l'arbre solidité et rigidité.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4818"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9081BB-0EC6-4BD1-B45E-BE4E7C3BC50D}" type="slidenum">
              <a:rPr lang="fr-FR" altLang="fr-FR" sz="1200">
                <a:solidFill>
                  <a:srgbClr val="898989"/>
                </a:solidFill>
              </a:rPr>
              <a:pPr algn="r" eaLnBrk="1" hangingPunct="1">
                <a:spcBef>
                  <a:spcPct val="0"/>
                </a:spcBef>
                <a:buFontTx/>
                <a:buNone/>
              </a:pPr>
              <a:t>32</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4820" name="Rectangle 4"/>
          <p:cNvSpPr>
            <a:spLocks noChangeArrowheads="1"/>
          </p:cNvSpPr>
          <p:nvPr/>
        </p:nvSpPr>
        <p:spPr bwMode="auto">
          <a:xfrm>
            <a:off x="117475" y="765175"/>
            <a:ext cx="8847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altLang="fr-FR" b="1">
                <a:solidFill>
                  <a:srgbClr val="008000"/>
                </a:solidFill>
              </a:rPr>
              <a:t>1.6) Structure d'un arbre</a:t>
            </a:r>
          </a:p>
          <a:p>
            <a:pPr algn="just"/>
            <a:endParaRPr lang="fr-FR" altLang="fr-FR">
              <a:solidFill>
                <a:srgbClr val="008000"/>
              </a:solidFill>
            </a:endParaRPr>
          </a:p>
          <a:p>
            <a:pPr algn="just"/>
            <a:r>
              <a:rPr lang="fr-FR" altLang="fr-FR">
                <a:solidFill>
                  <a:srgbClr val="008000"/>
                </a:solidFill>
              </a:rPr>
              <a:t>1.6.7bis) </a:t>
            </a:r>
            <a:r>
              <a:rPr lang="fr-FR" altLang="fr-FR" u="sng">
                <a:solidFill>
                  <a:srgbClr val="008000"/>
                </a:solidFill>
              </a:rPr>
              <a:t>Les cernes de croissance</a:t>
            </a:r>
          </a:p>
          <a:p>
            <a:pPr algn="just"/>
            <a:endParaRPr lang="fr-FR" altLang="fr-FR">
              <a:solidFill>
                <a:srgbClr val="008000"/>
              </a:solidFill>
            </a:endParaRPr>
          </a:p>
          <a:p>
            <a:pPr algn="just"/>
            <a:r>
              <a:rPr lang="fr-FR" altLang="fr-FR" b="1">
                <a:solidFill>
                  <a:srgbClr val="008000"/>
                </a:solidFill>
              </a:rPr>
              <a:t>Croissances et tissus conducteurs</a:t>
            </a:r>
          </a:p>
          <a:p>
            <a:pPr algn="just"/>
            <a:r>
              <a:rPr lang="fr-FR" altLang="fr-FR">
                <a:solidFill>
                  <a:srgbClr val="008000"/>
                </a:solidFill>
              </a:rPr>
              <a:t>À l'extrémité des pousses se trouvent des cellules (méristèmes) qui, en se multipliant, assurent la croissance en longueur. Des méristèmes secondaires permettent l'épaississement du tronc et des branches.</a:t>
            </a:r>
          </a:p>
          <a:p>
            <a:pPr algn="just"/>
            <a:r>
              <a:rPr lang="fr-FR" altLang="fr-FR">
                <a:solidFill>
                  <a:srgbClr val="008000"/>
                </a:solidFill>
              </a:rPr>
              <a:t>Sous l'écorce, le phloème conduit la sève élaborée (contenant les sucres) des feuilles vers les autres parties de l'arbre, tandis que, plus en profondeur, le xylème conduit la sève brute (eau et sels minéraux) des racines vers les feuilles. Entre les deux se trouve le cambium, un méristème qui fabrique du phloème vers l'extérieur et du xylème vers l'intérieur.</a:t>
            </a:r>
          </a:p>
        </p:txBody>
      </p:sp>
      <p:pic>
        <p:nvPicPr>
          <p:cNvPr id="34821" name="Image 9" descr="anneaux_croissance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365625"/>
            <a:ext cx="16573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ZoneTexte 10"/>
          <p:cNvSpPr txBox="1">
            <a:spLocks noChangeArrowheads="1"/>
          </p:cNvSpPr>
          <p:nvPr/>
        </p:nvSpPr>
        <p:spPr bwMode="auto">
          <a:xfrm>
            <a:off x="2124075" y="4437063"/>
            <a:ext cx="662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 Les anneaux de croissance représentent les couches successives de xylème déposées chaque année. Leur comptage permet d'estimer l'âge de l'arbre.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584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02CADD7-B0F0-4157-AB91-624554B96A21}" type="slidenum">
              <a:rPr lang="fr-FR" altLang="fr-FR" sz="1200">
                <a:solidFill>
                  <a:srgbClr val="898989"/>
                </a:solidFill>
              </a:rPr>
              <a:pPr algn="r" eaLnBrk="1" hangingPunct="1">
                <a:spcBef>
                  <a:spcPct val="0"/>
                </a:spcBef>
                <a:buFontTx/>
                <a:buNone/>
              </a:pPr>
              <a:t>33</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79388" y="476250"/>
            <a:ext cx="8785225" cy="5540375"/>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a:t>
            </a:r>
          </a:p>
          <a:p>
            <a:pPr algn="just">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b="1" dirty="0">
                <a:solidFill>
                  <a:srgbClr val="008000"/>
                </a:solidFill>
                <a:latin typeface="+mn-lt"/>
              </a:rPr>
              <a:t>Les forêts sont comme toutes les formations végétales conditionnées par un certain nombre de facteurs :</a:t>
            </a:r>
            <a:r>
              <a:rPr lang="fr-FR" dirty="0">
                <a:solidFill>
                  <a:srgbClr val="008000"/>
                </a:solidFill>
                <a:latin typeface="+mn-lt"/>
              </a:rPr>
              <a:t> </a:t>
            </a:r>
            <a:r>
              <a:rPr lang="fr-FR" b="1" dirty="0">
                <a:solidFill>
                  <a:srgbClr val="008000"/>
                </a:solidFill>
                <a:latin typeface="+mn-lt"/>
              </a:rPr>
              <a:t>le </a:t>
            </a:r>
            <a:r>
              <a:rPr lang="fr-FR" b="1" dirty="0">
                <a:solidFill>
                  <a:srgbClr val="008000"/>
                </a:solidFill>
                <a:latin typeface="+mn-lt"/>
                <a:hlinkClick r:id="rId2"/>
              </a:rPr>
              <a:t>climat</a:t>
            </a:r>
            <a:r>
              <a:rPr lang="fr-FR" b="1" dirty="0">
                <a:solidFill>
                  <a:srgbClr val="008000"/>
                </a:solidFill>
                <a:latin typeface="+mn-lt"/>
              </a:rPr>
              <a:t>, la formation du sol, la </a:t>
            </a:r>
            <a:r>
              <a:rPr lang="fr-FR" b="1" dirty="0">
                <a:solidFill>
                  <a:srgbClr val="008000"/>
                </a:solidFill>
                <a:latin typeface="+mn-lt"/>
                <a:hlinkClick r:id="rId3"/>
              </a:rPr>
              <a:t>latitude</a:t>
            </a:r>
            <a:r>
              <a:rPr lang="fr-FR" b="1" dirty="0">
                <a:solidFill>
                  <a:srgbClr val="008000"/>
                </a:solidFill>
                <a:latin typeface="+mn-lt"/>
              </a:rPr>
              <a:t>, l'altitude, la nature du sol, et aussi (et cela a son importance) l'action des animaux, etc.</a:t>
            </a: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La latitude influence fortement la </a:t>
            </a:r>
            <a:r>
              <a:rPr lang="fr-FR" dirty="0">
                <a:solidFill>
                  <a:srgbClr val="008000"/>
                </a:solidFill>
                <a:latin typeface="+mn-lt"/>
                <a:hlinkClick r:id="rId4"/>
              </a:rPr>
              <a:t>biodiversité</a:t>
            </a:r>
            <a:r>
              <a:rPr lang="fr-FR" dirty="0">
                <a:solidFill>
                  <a:srgbClr val="008000"/>
                </a:solidFill>
                <a:latin typeface="+mn-lt"/>
              </a:rPr>
              <a:t> dans les forêts. Celle-ci augmente d'autant plus que l'on s'éloigne des pôles et que l'on se rapproche de l'équateur.</a:t>
            </a:r>
          </a:p>
          <a:p>
            <a:pPr algn="just" eaLnBrk="1" fontAlgn="auto" hangingPunct="1">
              <a:spcBef>
                <a:spcPts val="0"/>
              </a:spcBef>
              <a:spcAft>
                <a:spcPts val="0"/>
              </a:spcAft>
              <a:defRPr/>
            </a:pPr>
            <a:r>
              <a:rPr lang="fr-FR" dirty="0">
                <a:solidFill>
                  <a:srgbClr val="008000"/>
                </a:solidFill>
                <a:latin typeface="+mn-lt"/>
              </a:rPr>
              <a:t>Le froid, la sécheresse et le vent favorisent ou au contraire freinent, voire interdisent la croissance des arbres.</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b="1" dirty="0">
                <a:solidFill>
                  <a:srgbClr val="008000"/>
                </a:solidFill>
                <a:latin typeface="+mn-lt"/>
              </a:rPr>
              <a:t>Partons à la découverte des forêts du monde :</a:t>
            </a:r>
            <a:r>
              <a:rPr lang="fr-FR" dirty="0">
                <a:solidFill>
                  <a:srgbClr val="008000"/>
                </a:solidFill>
                <a:latin typeface="+mn-lt"/>
              </a:rPr>
              <a:t> </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Il existe un grand nombre de types de forêts, dans le monde. Par exemple, il existe : la </a:t>
            </a:r>
            <a:r>
              <a:rPr lang="fr-FR" dirty="0">
                <a:solidFill>
                  <a:srgbClr val="008000"/>
                </a:solidFill>
                <a:latin typeface="+mn-lt"/>
                <a:hlinkClick r:id="rId5"/>
              </a:rPr>
              <a:t>forêt boréale</a:t>
            </a:r>
            <a:r>
              <a:rPr lang="fr-FR" dirty="0">
                <a:solidFill>
                  <a:srgbClr val="008000"/>
                </a:solidFill>
                <a:latin typeface="+mn-lt"/>
              </a:rPr>
              <a:t> ou </a:t>
            </a:r>
            <a:r>
              <a:rPr lang="fr-FR" dirty="0">
                <a:solidFill>
                  <a:srgbClr val="008000"/>
                </a:solidFill>
                <a:latin typeface="+mn-lt"/>
                <a:hlinkClick r:id="rId6"/>
              </a:rPr>
              <a:t>taïga</a:t>
            </a:r>
            <a:r>
              <a:rPr lang="fr-FR" dirty="0">
                <a:solidFill>
                  <a:srgbClr val="008000"/>
                </a:solidFill>
                <a:latin typeface="+mn-lt"/>
              </a:rPr>
              <a:t>, la </a:t>
            </a:r>
            <a:r>
              <a:rPr lang="fr-FR" dirty="0">
                <a:solidFill>
                  <a:srgbClr val="008000"/>
                </a:solidFill>
                <a:latin typeface="+mn-lt"/>
                <a:hlinkClick r:id="rId7"/>
              </a:rPr>
              <a:t>forêt tempérée</a:t>
            </a:r>
            <a:r>
              <a:rPr lang="fr-FR" dirty="0">
                <a:solidFill>
                  <a:srgbClr val="008000"/>
                </a:solidFill>
                <a:latin typeface="+mn-lt"/>
              </a:rPr>
              <a:t>, la </a:t>
            </a:r>
            <a:r>
              <a:rPr lang="fr-FR" dirty="0">
                <a:solidFill>
                  <a:srgbClr val="008000"/>
                </a:solidFill>
                <a:latin typeface="+mn-lt"/>
                <a:hlinkClick r:id="rId8" tooltip="Forêt tempérée humide"/>
              </a:rPr>
              <a:t>Forêt tempérée humide</a:t>
            </a:r>
            <a:r>
              <a:rPr lang="fr-FR" dirty="0">
                <a:solidFill>
                  <a:srgbClr val="008000"/>
                </a:solidFill>
                <a:latin typeface="+mn-lt"/>
              </a:rPr>
              <a:t>, la </a:t>
            </a:r>
            <a:r>
              <a:rPr lang="fr-FR" dirty="0">
                <a:solidFill>
                  <a:srgbClr val="008000"/>
                </a:solidFill>
                <a:latin typeface="+mn-lt"/>
                <a:hlinkClick r:id="rId9" tooltip="Forêt pluviale"/>
              </a:rPr>
              <a:t>Forêt pluviale</a:t>
            </a:r>
            <a:r>
              <a:rPr lang="fr-FR" dirty="0">
                <a:solidFill>
                  <a:srgbClr val="008000"/>
                </a:solidFill>
                <a:latin typeface="+mn-lt"/>
              </a:rPr>
              <a:t>, la </a:t>
            </a:r>
            <a:r>
              <a:rPr lang="fr-FR" dirty="0">
                <a:solidFill>
                  <a:srgbClr val="008000"/>
                </a:solidFill>
                <a:latin typeface="+mn-lt"/>
                <a:hlinkClick r:id="rId10" tooltip="Forêt décidue"/>
              </a:rPr>
              <a:t>Forêt décidue</a:t>
            </a:r>
            <a:r>
              <a:rPr lang="fr-FR" dirty="0">
                <a:solidFill>
                  <a:srgbClr val="008000"/>
                </a:solidFill>
                <a:latin typeface="+mn-lt"/>
              </a:rPr>
              <a:t>, la </a:t>
            </a:r>
            <a:r>
              <a:rPr lang="fr-FR" dirty="0">
                <a:solidFill>
                  <a:srgbClr val="008000"/>
                </a:solidFill>
                <a:latin typeface="+mn-lt"/>
                <a:hlinkClick r:id="rId11"/>
              </a:rPr>
              <a:t>forêt tropicale</a:t>
            </a:r>
            <a:r>
              <a:rPr lang="fr-FR" dirty="0">
                <a:solidFill>
                  <a:srgbClr val="008000"/>
                </a:solidFill>
                <a:latin typeface="+mn-lt"/>
              </a:rPr>
              <a:t>, la </a:t>
            </a:r>
            <a:r>
              <a:rPr lang="fr-FR" dirty="0">
                <a:latin typeface="+mn-lt"/>
                <a:hlinkClick r:id="rId12" tooltip="Mangrove"/>
              </a:rPr>
              <a:t>mangrove</a:t>
            </a:r>
            <a:r>
              <a:rPr lang="fr-FR" dirty="0">
                <a:solidFill>
                  <a:srgbClr val="008000"/>
                </a:solidFill>
                <a:latin typeface="+mn-lt"/>
              </a:rPr>
              <a:t>, la savane arborée, la forêt méditerranéenne, la forêt tempérée mixte, la </a:t>
            </a:r>
            <a:r>
              <a:rPr lang="fr-FR" dirty="0">
                <a:solidFill>
                  <a:srgbClr val="008000"/>
                </a:solidFill>
                <a:latin typeface="+mn-lt"/>
                <a:hlinkClick r:id="rId13"/>
              </a:rPr>
              <a:t>forêt tempérée sempervirente</a:t>
            </a:r>
            <a:r>
              <a:rPr lang="fr-FR" dirty="0">
                <a:solidFill>
                  <a:srgbClr val="008000"/>
                </a:solidFill>
                <a:latin typeface="+mn-lt"/>
              </a:rPr>
              <a:t>, la </a:t>
            </a:r>
            <a:r>
              <a:rPr lang="fr-FR" dirty="0">
                <a:solidFill>
                  <a:srgbClr val="008000"/>
                </a:solidFill>
                <a:latin typeface="+mn-lt"/>
                <a:hlinkClick r:id="rId14" tooltip="Forêt galerie"/>
              </a:rPr>
              <a:t>forêt galerie</a:t>
            </a:r>
            <a:r>
              <a:rPr lang="fr-FR" dirty="0">
                <a:solidFill>
                  <a:srgbClr val="008000"/>
                </a:solidFill>
                <a:latin typeface="+mn-lt"/>
              </a:rPr>
              <a:t> (le long des fleuves), la </a:t>
            </a:r>
            <a:r>
              <a:rPr lang="fr-FR" dirty="0">
                <a:solidFill>
                  <a:srgbClr val="008000"/>
                </a:solidFill>
                <a:latin typeface="+mn-lt"/>
                <a:hlinkClick r:id="rId15" tooltip="Forêt Lyman alpha"/>
              </a:rPr>
              <a:t>Forêt </a:t>
            </a:r>
            <a:r>
              <a:rPr lang="fr-FR" dirty="0" err="1">
                <a:solidFill>
                  <a:srgbClr val="008000"/>
                </a:solidFill>
                <a:latin typeface="+mn-lt"/>
                <a:hlinkClick r:id="rId15" tooltip="Forêt Lyman alpha"/>
              </a:rPr>
              <a:t>Lyman</a:t>
            </a:r>
            <a:r>
              <a:rPr lang="fr-FR" dirty="0">
                <a:solidFill>
                  <a:srgbClr val="008000"/>
                </a:solidFill>
                <a:latin typeface="+mn-lt"/>
                <a:hlinkClick r:id="rId15" tooltip="Forêt Lyman alpha"/>
              </a:rPr>
              <a:t> alpha</a:t>
            </a:r>
            <a:r>
              <a:rPr lang="fr-FR" dirty="0">
                <a:solidFill>
                  <a:srgbClr val="008000"/>
                </a:solidFill>
                <a:latin typeface="+mn-lt"/>
              </a:rPr>
              <a:t> …</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Sources : a) </a:t>
            </a:r>
            <a:r>
              <a:rPr lang="fr-FR" sz="1200" i="1" dirty="0">
                <a:solidFill>
                  <a:srgbClr val="008000"/>
                </a:solidFill>
                <a:latin typeface="+mn-lt"/>
              </a:rPr>
              <a:t>Les différents types de forêts, </a:t>
            </a:r>
            <a:r>
              <a:rPr lang="fr-FR" sz="1200" dirty="0">
                <a:solidFill>
                  <a:srgbClr val="008000"/>
                </a:solidFill>
                <a:latin typeface="+mn-lt"/>
              </a:rPr>
              <a:t>Claire KÖNIG, enseignante en sciences naturelles, </a:t>
            </a:r>
            <a:r>
              <a:rPr lang="fr-FR" sz="1200" dirty="0">
                <a:solidFill>
                  <a:srgbClr val="008000"/>
                </a:solidFill>
                <a:latin typeface="+mn-lt"/>
                <a:hlinkClick r:id="rId16"/>
              </a:rPr>
              <a:t>http://www.futura-sciences.com/magazines/nature/infos/dossiers/d/botanique-differents-types-forets-1101/</a:t>
            </a:r>
            <a:r>
              <a:rPr lang="fr-FR" sz="1200" dirty="0">
                <a:solidFill>
                  <a:srgbClr val="008000"/>
                </a:solidFill>
                <a:latin typeface="+mn-lt"/>
              </a:rPr>
              <a:t> </a:t>
            </a:r>
          </a:p>
          <a:p>
            <a:pPr eaLnBrk="1" fontAlgn="auto" hangingPunct="1">
              <a:spcBef>
                <a:spcPts val="0"/>
              </a:spcBef>
              <a:spcAft>
                <a:spcPts val="0"/>
              </a:spcAft>
              <a:defRPr/>
            </a:pPr>
            <a:r>
              <a:rPr lang="fr-FR" sz="1200" dirty="0">
                <a:solidFill>
                  <a:srgbClr val="008000"/>
                </a:solidFill>
                <a:latin typeface="+mn-lt"/>
              </a:rPr>
              <a:t>b) Forêts, </a:t>
            </a:r>
            <a:r>
              <a:rPr lang="fr-FR" sz="1200" dirty="0">
                <a:solidFill>
                  <a:srgbClr val="008000"/>
                </a:solidFill>
                <a:latin typeface="+mn-lt"/>
                <a:hlinkClick r:id="rId17"/>
              </a:rPr>
              <a:t>http://fr.wikipedia.org/wiki/For%C3%AAt</a:t>
            </a:r>
            <a:r>
              <a:rPr lang="fr-FR" sz="1200" dirty="0">
                <a:solidFill>
                  <a:srgbClr val="008000"/>
                </a:solidFill>
                <a:latin typeface="+mn-l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686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CA08D75-7612-471E-8E30-21166EE60BDC}" type="slidenum">
              <a:rPr lang="fr-FR" altLang="fr-FR" sz="1200">
                <a:solidFill>
                  <a:srgbClr val="898989"/>
                </a:solidFill>
              </a:rPr>
              <a:pPr algn="r" eaLnBrk="1" hangingPunct="1">
                <a:spcBef>
                  <a:spcPct val="0"/>
                </a:spcBef>
                <a:buFontTx/>
                <a:buNone/>
              </a:pPr>
              <a:t>34</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36868" name="Rectangle 4"/>
          <p:cNvSpPr>
            <a:spLocks noChangeArrowheads="1"/>
          </p:cNvSpPr>
          <p:nvPr/>
        </p:nvSpPr>
        <p:spPr bwMode="auto">
          <a:xfrm>
            <a:off x="250825" y="549275"/>
            <a:ext cx="270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1.7) </a:t>
            </a:r>
            <a:r>
              <a:rPr lang="fr-FR" altLang="fr-FR" b="1">
                <a:solidFill>
                  <a:srgbClr val="008000"/>
                </a:solidFill>
              </a:rPr>
              <a:t>Types de forêts (suite)</a:t>
            </a:r>
          </a:p>
        </p:txBody>
      </p:sp>
      <p:graphicFrame>
        <p:nvGraphicFramePr>
          <p:cNvPr id="6" name="Tableau 5"/>
          <p:cNvGraphicFramePr>
            <a:graphicFrameLocks noGrp="1"/>
          </p:cNvGraphicFramePr>
          <p:nvPr/>
        </p:nvGraphicFramePr>
        <p:xfrm>
          <a:off x="250825" y="981075"/>
          <a:ext cx="8713788" cy="5589588"/>
        </p:xfrm>
        <a:graphic>
          <a:graphicData uri="http://schemas.openxmlformats.org/drawingml/2006/table">
            <a:tbl>
              <a:tblPr firstRow="1" bandRow="1">
                <a:tableStyleId>{5C22544A-7EE6-4342-B048-85BDC9FD1C3A}</a:tableStyleId>
              </a:tblPr>
              <a:tblGrid>
                <a:gridCol w="1872384"/>
                <a:gridCol w="6841404"/>
              </a:tblGrid>
              <a:tr h="871808">
                <a:tc>
                  <a:txBody>
                    <a:bodyPr/>
                    <a:lstStyle/>
                    <a:p>
                      <a:pPr eaLnBrk="0" fontAlgn="base" hangingPunct="0"/>
                      <a:r>
                        <a:rPr lang="fr-FR" sz="1600" b="1" kern="1200" dirty="0" smtClean="0">
                          <a:solidFill>
                            <a:schemeClr val="lt1"/>
                          </a:solidFill>
                          <a:latin typeface="+mn-lt"/>
                          <a:ea typeface="+mn-ea"/>
                          <a:cs typeface="+mn-cs"/>
                        </a:rPr>
                        <a:t>Catégories</a:t>
                      </a:r>
                      <a:r>
                        <a:rPr lang="fr-FR" sz="1600" b="1" kern="1200" baseline="0" dirty="0" smtClean="0">
                          <a:solidFill>
                            <a:schemeClr val="lt1"/>
                          </a:solidFill>
                          <a:latin typeface="+mn-lt"/>
                          <a:ea typeface="+mn-ea"/>
                          <a:cs typeface="+mn-cs"/>
                        </a:rPr>
                        <a:t> de caractéristiques forestières</a:t>
                      </a:r>
                      <a:endParaRPr lang="fr-FR" sz="1600" b="1" kern="1200" dirty="0" smtClean="0">
                        <a:solidFill>
                          <a:schemeClr val="lt1"/>
                        </a:solidFill>
                        <a:latin typeface="+mn-lt"/>
                        <a:ea typeface="+mn-ea"/>
                        <a:cs typeface="+mn-cs"/>
                      </a:endParaRP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r>
                        <a:rPr lang="fr-FR" sz="1600" b="1" kern="1200" dirty="0" smtClean="0">
                          <a:solidFill>
                            <a:schemeClr val="lt1"/>
                          </a:solidFill>
                          <a:latin typeface="+mn-lt"/>
                          <a:ea typeface="+mn-ea"/>
                          <a:cs typeface="+mn-cs"/>
                        </a:rPr>
                        <a:t>Description</a:t>
                      </a:r>
                      <a:r>
                        <a:rPr lang="fr-FR" sz="1600" b="1" kern="1200" baseline="0" dirty="0" smtClean="0">
                          <a:solidFill>
                            <a:schemeClr val="lt1"/>
                          </a:solidFill>
                          <a:latin typeface="+mn-lt"/>
                          <a:ea typeface="+mn-ea"/>
                          <a:cs typeface="+mn-cs"/>
                        </a:rPr>
                        <a:t> des forêts dans chaque catégorie</a:t>
                      </a:r>
                      <a:endParaRPr lang="fr-FR" sz="1600" b="1" kern="1200" dirty="0" smtClean="0">
                        <a:solidFill>
                          <a:schemeClr val="lt1"/>
                        </a:solidFill>
                        <a:latin typeface="+mn-lt"/>
                        <a:ea typeface="+mn-ea"/>
                        <a:cs typeface="+mn-cs"/>
                      </a:endParaRP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1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Forêts primaire</a:t>
                      </a: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Forêts comprenant des </a:t>
                      </a:r>
                      <a:r>
                        <a:rPr lang="fr-FR" sz="1600" i="1" kern="1200" dirty="0" smtClean="0">
                          <a:solidFill>
                            <a:schemeClr val="dk1"/>
                          </a:solidFill>
                          <a:latin typeface="+mn-lt"/>
                          <a:ea typeface="+mn-ea"/>
                          <a:cs typeface="+mn-cs"/>
                        </a:rPr>
                        <a:t>espèces </a:t>
                      </a:r>
                      <a:r>
                        <a:rPr lang="fr-FR" sz="1600" kern="1200" dirty="0" smtClean="0">
                          <a:solidFill>
                            <a:schemeClr val="dk1"/>
                          </a:solidFill>
                          <a:latin typeface="+mn-lt"/>
                          <a:ea typeface="+mn-ea"/>
                          <a:cs typeface="+mn-cs"/>
                        </a:rPr>
                        <a:t>d'arbres indigènes. Aucun signe d'activité humaine n'est visible et les processus </a:t>
                      </a:r>
                      <a:r>
                        <a:rPr lang="fr-FR" sz="1600" i="1" kern="1200" dirty="0" smtClean="0">
                          <a:solidFill>
                            <a:schemeClr val="dk1"/>
                          </a:solidFill>
                          <a:latin typeface="+mn-lt"/>
                          <a:ea typeface="+mn-ea"/>
                          <a:cs typeface="+mn-cs"/>
                        </a:rPr>
                        <a:t>écologiques </a:t>
                      </a:r>
                      <a:r>
                        <a:rPr lang="fr-FR" sz="1600" kern="1200" dirty="0" smtClean="0">
                          <a:solidFill>
                            <a:schemeClr val="dk1"/>
                          </a:solidFill>
                          <a:latin typeface="+mn-lt"/>
                          <a:ea typeface="+mn-ea"/>
                          <a:cs typeface="+mn-cs"/>
                        </a:rPr>
                        <a:t>de la forêt ne sont pas fortement perturbés.</a:t>
                      </a: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351">
                <a:tc>
                  <a:txBody>
                    <a:bodyPr/>
                    <a:lstStyle/>
                    <a:p>
                      <a:r>
                        <a:rPr lang="fr-FR" sz="1600" kern="1200" dirty="0" smtClean="0">
                          <a:solidFill>
                            <a:schemeClr val="dk1"/>
                          </a:solidFill>
                          <a:latin typeface="+mn-lt"/>
                          <a:ea typeface="+mn-ea"/>
                          <a:cs typeface="+mn-cs"/>
                        </a:rPr>
                        <a:t>Forêts naturelle modifiées</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kern="1200" dirty="0" smtClean="0">
                          <a:solidFill>
                            <a:schemeClr val="dk1"/>
                          </a:solidFill>
                          <a:latin typeface="+mn-lt"/>
                          <a:ea typeface="+mn-ea"/>
                          <a:cs typeface="+mn-cs"/>
                        </a:rPr>
                        <a:t>Forêts comprenant des espèces d'arbres indigènes qui ont poussé naturellement. Des signes d'activité humaine sont visibles dans une forêt naturelle modifiée. Un exemple est une zone où certains arbres ont été coupés dans le passé.</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30">
                <a:tc>
                  <a:txBody>
                    <a:bodyPr/>
                    <a:lstStyle/>
                    <a:p>
                      <a:r>
                        <a:rPr lang="fr-FR" sz="1600" kern="1200" dirty="0" smtClean="0">
                          <a:solidFill>
                            <a:schemeClr val="dk1"/>
                          </a:solidFill>
                          <a:latin typeface="+mn-lt"/>
                          <a:ea typeface="+mn-ea"/>
                          <a:cs typeface="+mn-cs"/>
                        </a:rPr>
                        <a:t>Forêts semi-naturelles</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Forêts contenant des espèces d'arbres indigènes qui ont poussé parce que les humains ont soit semé des graines ou planté de jeunes arbres, ou ont stimulé autrement la croissance d'espèces d'arbres indigènes.</a:t>
                      </a: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761">
                <a:tc>
                  <a:txBody>
                    <a:bodyPr/>
                    <a:lstStyle/>
                    <a:p>
                      <a:r>
                        <a:rPr lang="fr-FR" sz="1600" kern="1200" dirty="0" smtClean="0">
                          <a:solidFill>
                            <a:schemeClr val="dk1"/>
                          </a:solidFill>
                          <a:latin typeface="+mn-lt"/>
                          <a:ea typeface="+mn-ea"/>
                          <a:cs typeface="+mn-cs"/>
                        </a:rPr>
                        <a:t>Plantations forestières de production</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kern="1200" dirty="0" smtClean="0">
                          <a:solidFill>
                            <a:schemeClr val="dk1"/>
                          </a:solidFill>
                          <a:latin typeface="+mn-lt"/>
                          <a:ea typeface="+mn-ea"/>
                          <a:cs typeface="+mn-cs"/>
                        </a:rPr>
                        <a:t>Forêts plantées par l'homme comprenant surtout des espèces d'arbres non indigènes (et dans certains cas indigènes). Ces forêts ont été plantées par l'homme pour la production de produits ligneux ou non ligneux. On établit une plantation de production en semant des graines ou en plantant de petits arbres.</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30">
                <a:tc>
                  <a:txBody>
                    <a:bodyPr/>
                    <a:lstStyle/>
                    <a:p>
                      <a:r>
                        <a:rPr lang="fr-FR" sz="1600" kern="1200" dirty="0" smtClean="0">
                          <a:solidFill>
                            <a:schemeClr val="dk1"/>
                          </a:solidFill>
                          <a:latin typeface="+mn-lt"/>
                          <a:ea typeface="+mn-ea"/>
                          <a:cs typeface="+mn-cs"/>
                        </a:rPr>
                        <a:t>Plantations forestières de protection </a:t>
                      </a:r>
                      <a:endParaRPr lang="fr-FR" sz="1600" dirty="0"/>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Forêts plantées par l'homme à l'aide surtout d'espèces d'arbres non indigènes (dans certains cas indigènes) pour en obtenir des </a:t>
                      </a:r>
                      <a:r>
                        <a:rPr lang="fr-FR" sz="1600" i="1" kern="1200" dirty="0" smtClean="0">
                          <a:solidFill>
                            <a:schemeClr val="dk1"/>
                          </a:solidFill>
                          <a:latin typeface="+mn-lt"/>
                          <a:ea typeface="+mn-ea"/>
                          <a:cs typeface="+mn-cs"/>
                        </a:rPr>
                        <a:t>services environnementaux</a:t>
                      </a:r>
                      <a:r>
                        <a:rPr lang="fr-FR" sz="1600" kern="1200" dirty="0" smtClean="0">
                          <a:solidFill>
                            <a:schemeClr val="dk1"/>
                          </a:solidFill>
                          <a:latin typeface="+mn-lt"/>
                          <a:ea typeface="+mn-ea"/>
                          <a:cs typeface="+mn-cs"/>
                        </a:rPr>
                        <a:t>.</a:t>
                      </a:r>
                    </a:p>
                  </a:txBody>
                  <a:tcPr marL="91449" marR="9144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892" name="Rectangle 6"/>
          <p:cNvSpPr>
            <a:spLocks noChangeArrowheads="1"/>
          </p:cNvSpPr>
          <p:nvPr/>
        </p:nvSpPr>
        <p:spPr bwMode="auto">
          <a:xfrm>
            <a:off x="1073150" y="6581775"/>
            <a:ext cx="673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 Catégories de forêts identifiées par la FAO, </a:t>
            </a:r>
            <a:r>
              <a:rPr lang="fr-FR" altLang="fr-FR" sz="1200">
                <a:solidFill>
                  <a:srgbClr val="008000"/>
                </a:solidFill>
                <a:hlinkClick r:id="rId2"/>
              </a:rPr>
              <a:t>http://www.fao.org/docrep/012/i0105f/i0105f02.pdf</a:t>
            </a:r>
            <a:r>
              <a:rPr lang="fr-FR" altLang="fr-FR" sz="1200">
                <a:solidFill>
                  <a:srgbClr val="008000"/>
                </a:solidFil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789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49FFACB-2680-4D9F-B099-65BE3B94C5C6}" type="slidenum">
              <a:rPr lang="fr-FR" altLang="fr-FR" sz="1200">
                <a:solidFill>
                  <a:srgbClr val="898989"/>
                </a:solidFill>
              </a:rPr>
              <a:pPr algn="r" eaLnBrk="1" hangingPunct="1">
                <a:spcBef>
                  <a:spcPct val="0"/>
                </a:spcBef>
                <a:buFontTx/>
                <a:buNone/>
              </a:pPr>
              <a:t>35</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333375"/>
            <a:ext cx="5759450" cy="6062663"/>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a:t>
            </a:r>
          </a:p>
          <a:p>
            <a:pPr algn="just">
              <a:spcBef>
                <a:spcPts val="0"/>
              </a:spcBef>
              <a:spcAft>
                <a:spcPts val="0"/>
              </a:spcAft>
              <a:defRPr/>
            </a:pPr>
            <a:r>
              <a:rPr lang="fr-FR" dirty="0">
                <a:solidFill>
                  <a:srgbClr val="008000"/>
                </a:solidFill>
                <a:latin typeface="+mn-lt"/>
              </a:rPr>
              <a:t>                                    (suite)</a:t>
            </a:r>
          </a:p>
          <a:p>
            <a:pPr algn="just">
              <a:spcBef>
                <a:spcPts val="0"/>
              </a:spcBef>
              <a:spcAft>
                <a:spcPts val="0"/>
              </a:spcAft>
              <a:defRPr/>
            </a:pPr>
            <a:r>
              <a:rPr lang="fr-FR" dirty="0">
                <a:solidFill>
                  <a:srgbClr val="008000"/>
                </a:solidFill>
                <a:latin typeface="+mn-lt"/>
              </a:rPr>
              <a:t>1.7.1. </a:t>
            </a:r>
            <a:r>
              <a:rPr lang="fr-FR" u="sng" dirty="0">
                <a:solidFill>
                  <a:srgbClr val="008000"/>
                </a:solidFill>
                <a:latin typeface="+mn-lt"/>
              </a:rPr>
              <a:t>Forêt boréale ou taïga</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sz="1600" dirty="0">
                <a:solidFill>
                  <a:srgbClr val="008000"/>
                </a:solidFill>
                <a:latin typeface="+mn-lt"/>
              </a:rPr>
              <a:t>La Taïga, ou forêt boréale, se trouve essentiellement dans l'hémisphère Nord, entre le 55ème et le 65ème degré, sous les climats froids. La </a:t>
            </a:r>
            <a:r>
              <a:rPr lang="fr-FR" sz="1600" dirty="0">
                <a:solidFill>
                  <a:srgbClr val="008000"/>
                </a:solidFill>
                <a:latin typeface="+mn-lt"/>
                <a:hlinkClick r:id="rId2" tooltip="Galerie photo : la taïga sibérienne"/>
              </a:rPr>
              <a:t>taïga de l’hémisphère nord</a:t>
            </a:r>
            <a:r>
              <a:rPr lang="fr-FR" sz="1600" dirty="0">
                <a:solidFill>
                  <a:srgbClr val="008000"/>
                </a:solidFill>
                <a:latin typeface="+mn-lt"/>
              </a:rPr>
              <a:t> est un </a:t>
            </a:r>
            <a:r>
              <a:rPr lang="fr-FR" sz="1600" b="1" dirty="0">
                <a:solidFill>
                  <a:srgbClr val="008000"/>
                </a:solidFill>
                <a:latin typeface="+mn-lt"/>
              </a:rPr>
              <a:t>anneau circumpolaire,</a:t>
            </a:r>
            <a:r>
              <a:rPr lang="fr-FR" sz="1600" dirty="0">
                <a:solidFill>
                  <a:srgbClr val="008000"/>
                </a:solidFill>
                <a:latin typeface="+mn-lt"/>
              </a:rPr>
              <a:t> presque continu sur 12.000 kilomètres. Son sol gelé une grande partie de l'année ne favorise pas la croissance des arbres qui ne dépassent guère les 10 à 15 m. Les essences dominantes dans la partie septentrionale de la taïga sont le mélèze, le pin et l'épicéa. Progressivement, en descendant vers le sud, viennent se mêler des feuillus comme le bouleau, le peuplier, le saule et l'aulne, voire le sorbier. </a:t>
            </a:r>
          </a:p>
          <a:p>
            <a:pPr algn="just">
              <a:spcBef>
                <a:spcPts val="0"/>
              </a:spcBef>
              <a:spcAft>
                <a:spcPts val="0"/>
              </a:spcAft>
              <a:defRPr/>
            </a:pPr>
            <a:r>
              <a:rPr lang="fr-FR" sz="1200" dirty="0">
                <a:solidFill>
                  <a:srgbClr val="008000"/>
                </a:solidFill>
                <a:latin typeface="+mn-lt"/>
              </a:rPr>
              <a:t>La taïga s'étend de la Sibérie orientale à l'ouest de l'Alaska, sur une large bande de 1.500 km qui atteint 3.000 km en Sibérie. Elle couvre une superficie de l'ordre de 9,5 millions de km2 en Eurasie et de 3,5 millions de km2 en Amérique du Nord. La taïga se localise aussi en Amérique du Sud méridionale. C’est la plus grande au monde. La forêt boréale est en effet caractérisée par des hivers longs et froids (au moins 6 mois sous les 0° Celsius) et par des étés courts. L’aspect physique de la forêt boréale ressemble à une mosaïque de forêts, de lacs et rivières, et de milieux humides comme les tourbières. Le tiers de la surface est occupé par les tourbières. Les précipitations sont de 400 à 800 millimètres par an.</a:t>
            </a:r>
          </a:p>
          <a:p>
            <a:pPr algn="just">
              <a:spcBef>
                <a:spcPts val="0"/>
              </a:spcBef>
              <a:spcAft>
                <a:spcPts val="0"/>
              </a:spcAft>
              <a:defRPr/>
            </a:pPr>
            <a:r>
              <a:rPr lang="fr-FR" sz="1200" dirty="0">
                <a:solidFill>
                  <a:srgbClr val="008000"/>
                </a:solidFill>
                <a:latin typeface="+mn-lt"/>
              </a:rPr>
              <a:t>En Europe, constituée de feuillus (bouleaux) et ou de conifères, elle s'étend de la Baltique à l'Oural. Les épicéas sont les conifères dominants formant une forêt dense et sombre. Au-delà de l'Oural, le mélèze remplace l'épicéa et elle s'éclaircit en allant vers l'est jusqu'à devenir une formation très claire, sorte de </a:t>
            </a:r>
            <a:r>
              <a:rPr lang="fr-FR" sz="1200" dirty="0">
                <a:solidFill>
                  <a:srgbClr val="008000"/>
                </a:solidFill>
                <a:latin typeface="+mn-lt"/>
                <a:hlinkClick r:id="rId3"/>
              </a:rPr>
              <a:t>steppe</a:t>
            </a:r>
            <a:r>
              <a:rPr lang="fr-FR" sz="1200" dirty="0">
                <a:solidFill>
                  <a:srgbClr val="008000"/>
                </a:solidFill>
                <a:latin typeface="+mn-lt"/>
              </a:rPr>
              <a:t> arborée dans les montagnes d'Extrême-Orient. À la frontière chinoise, le long de l'Amour, la </a:t>
            </a:r>
            <a:r>
              <a:rPr lang="fr-FR" sz="1200" dirty="0">
                <a:solidFill>
                  <a:srgbClr val="008000"/>
                </a:solidFill>
                <a:latin typeface="+mn-lt"/>
                <a:hlinkClick r:id="rId4"/>
              </a:rPr>
              <a:t>taïga</a:t>
            </a:r>
            <a:r>
              <a:rPr lang="fr-FR" sz="1200" dirty="0">
                <a:solidFill>
                  <a:srgbClr val="008000"/>
                </a:solidFill>
                <a:latin typeface="+mn-lt"/>
              </a:rPr>
              <a:t> redevient plus dense et variée. </a:t>
            </a:r>
          </a:p>
        </p:txBody>
      </p:sp>
      <p:pic>
        <p:nvPicPr>
          <p:cNvPr id="37893" name="Image 5" descr="Alaska_taiga__wiki_public_domain_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549275"/>
            <a:ext cx="3098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6948488" y="2565400"/>
            <a:ext cx="112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Taïga en Alaska</a:t>
            </a:r>
          </a:p>
        </p:txBody>
      </p:sp>
      <p:sp>
        <p:nvSpPr>
          <p:cNvPr id="37895" name="Rectangle 7"/>
          <p:cNvSpPr>
            <a:spLocks noChangeArrowheads="1"/>
          </p:cNvSpPr>
          <p:nvPr/>
        </p:nvSpPr>
        <p:spPr bwMode="auto">
          <a:xfrm>
            <a:off x="6588125" y="5949950"/>
            <a:ext cx="1679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Taïga en Laponie, l’hiver</a:t>
            </a:r>
          </a:p>
        </p:txBody>
      </p:sp>
      <p:pic>
        <p:nvPicPr>
          <p:cNvPr id="37896" name="Image 8" descr="Laponie_taiga_wiki_GNU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924175"/>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ChangeArrowheads="1"/>
          </p:cNvSpPr>
          <p:nvPr/>
        </p:nvSpPr>
        <p:spPr bwMode="auto">
          <a:xfrm>
            <a:off x="107950" y="6308725"/>
            <a:ext cx="903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 Sources : </a:t>
            </a:r>
            <a:r>
              <a:rPr lang="fr-FR" altLang="fr-FR" sz="1200">
                <a:solidFill>
                  <a:srgbClr val="008000"/>
                </a:solidFill>
                <a:hlinkClick r:id="rId7"/>
              </a:rPr>
              <a:t>http://www.onf.fr/gestion_durable/sommaire/milieu_vivant/patrimoine/forets_monde/20070928-083950-808015/@@index.html</a:t>
            </a:r>
            <a:r>
              <a:rPr lang="fr-FR" altLang="fr-FR" sz="1200">
                <a:solidFill>
                  <a:srgbClr val="008000"/>
                </a:solidFill>
              </a:rPr>
              <a:t>  &amp; </a:t>
            </a:r>
            <a:r>
              <a:rPr lang="fr-FR" altLang="fr-FR" sz="1200">
                <a:solidFill>
                  <a:srgbClr val="008000"/>
                </a:solidFill>
                <a:hlinkClick r:id="rId8"/>
              </a:rPr>
              <a:t>http://www.futura-sciences.com/magazines/nature/infos/dico/d/botanique-foret-boreale-4018/</a:t>
            </a:r>
            <a:r>
              <a:rPr lang="fr-FR" altLang="fr-FR" sz="1200">
                <a:solidFill>
                  <a:srgbClr val="008000"/>
                </a:solidFill>
              </a:rPr>
              <a:t> </a:t>
            </a:r>
            <a:endParaRPr lang="fr-FR" altLang="fr-F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8914"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6574486-3EBF-4761-9256-B780F6AD50E9}" type="slidenum">
              <a:rPr lang="fr-FR" altLang="fr-FR" sz="1200">
                <a:solidFill>
                  <a:srgbClr val="898989"/>
                </a:solidFill>
              </a:rPr>
              <a:pPr algn="r" eaLnBrk="1" hangingPunct="1">
                <a:spcBef>
                  <a:spcPct val="0"/>
                </a:spcBef>
                <a:buFontTx/>
                <a:buNone/>
              </a:pPr>
              <a:t>36</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6335713" cy="6170613"/>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1.7.2. </a:t>
            </a:r>
            <a:r>
              <a:rPr lang="fr-FR" u="sng" dirty="0">
                <a:solidFill>
                  <a:srgbClr val="008000"/>
                </a:solidFill>
                <a:latin typeface="+mn-lt"/>
              </a:rPr>
              <a:t>Forêt tempérée</a:t>
            </a:r>
          </a:p>
          <a:p>
            <a:pPr algn="just">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sz="1700" dirty="0">
                <a:solidFill>
                  <a:srgbClr val="008000"/>
                </a:solidFill>
                <a:latin typeface="+mn-lt"/>
              </a:rPr>
              <a:t>Les forêts tempérées sont implantées pour l'essentiel dans l'hémisphère Nord (Europe, Amérique du Nord et Asie orientale), entre le 45ème et le 50ème degré, avec un climat qui échappe généralement aux froids excessifs en hiver ou à des températures durablement élevées en été.</a:t>
            </a:r>
          </a:p>
          <a:p>
            <a:pPr algn="just" eaLnBrk="1" fontAlgn="auto" hangingPunct="1">
              <a:spcBef>
                <a:spcPts val="0"/>
              </a:spcBef>
              <a:spcAft>
                <a:spcPts val="0"/>
              </a:spcAft>
              <a:defRPr/>
            </a:pPr>
            <a:r>
              <a:rPr lang="fr-FR" sz="1700" dirty="0">
                <a:solidFill>
                  <a:srgbClr val="008000"/>
                </a:solidFill>
                <a:latin typeface="+mn-lt"/>
              </a:rPr>
              <a:t>Cette position intermédiaire, avec des précipitations annuelles abondantes (entre 500 et 1.200 mm) favorise l'essor de peuplements ligneux. Ces forêts, qui représentent 20% de la couverture forestière mondiale, sont caractérisées par leur ambiance changeante au rythme des saisons beaucoup plus marquées que sous d'autres climats.</a:t>
            </a:r>
          </a:p>
          <a:p>
            <a:pPr algn="just" eaLnBrk="1" fontAlgn="auto" hangingPunct="1">
              <a:spcBef>
                <a:spcPts val="0"/>
              </a:spcBef>
              <a:spcAft>
                <a:spcPts val="0"/>
              </a:spcAft>
              <a:defRPr/>
            </a:pPr>
            <a:r>
              <a:rPr lang="fr-FR" sz="1700" dirty="0">
                <a:solidFill>
                  <a:srgbClr val="008000"/>
                </a:solidFill>
                <a:latin typeface="+mn-lt"/>
              </a:rPr>
              <a:t>Ce type de forêt est peu présent dans l'hémisphère Sud où l'hiver et l'été diffèrent beaucoup moins que dans la partie Nord. Il ne se développe qu'au sud du Chili et en Australie.</a:t>
            </a:r>
          </a:p>
          <a:p>
            <a:pPr algn="just" eaLnBrk="1" fontAlgn="auto" hangingPunct="1">
              <a:spcBef>
                <a:spcPts val="0"/>
              </a:spcBef>
              <a:spcAft>
                <a:spcPts val="0"/>
              </a:spcAft>
              <a:defRPr/>
            </a:pPr>
            <a:r>
              <a:rPr lang="fr-FR" sz="1700" dirty="0">
                <a:solidFill>
                  <a:srgbClr val="008000"/>
                </a:solidFill>
                <a:latin typeface="+mn-lt"/>
              </a:rPr>
              <a:t>Chênes, hêtres, charmes, frênes, sapins, épicéas, mélèzes, séquoias, bambous, magnolia... : les essences sont très diversifiées avec des hauteurs d'arbres qui peuvent atteindre 100 m, comme pour les séquoias dans l'ouest des États-Unis, ou 50 m dans certaines sapinières.</a:t>
            </a:r>
            <a:r>
              <a:rPr lang="fr-FR" sz="1200" dirty="0">
                <a:solidFill>
                  <a:srgbClr val="008000"/>
                </a:solidFill>
                <a:latin typeface="+mn-lt"/>
              </a:rPr>
              <a:t> </a:t>
            </a:r>
          </a:p>
        </p:txBody>
      </p:sp>
      <p:sp>
        <p:nvSpPr>
          <p:cNvPr id="38917" name="Rectangle 5"/>
          <p:cNvSpPr>
            <a:spLocks noChangeArrowheads="1"/>
          </p:cNvSpPr>
          <p:nvPr/>
        </p:nvSpPr>
        <p:spPr bwMode="auto">
          <a:xfrm>
            <a:off x="1258888" y="6237288"/>
            <a:ext cx="7777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La forêt européenne est la plus pauvre en biodiversité, environ 140 espèces d’arbres seulement. Source : </a:t>
            </a:r>
            <a:r>
              <a:rPr lang="fr-FR" altLang="fr-FR" sz="1000">
                <a:solidFill>
                  <a:srgbClr val="008000"/>
                </a:solidFill>
                <a:hlinkClick r:id="rId2"/>
              </a:rPr>
              <a:t>http://www.onf.fr/gestion_durable/sommaire/milieu_vivant/patrimoine/forets_monde/20070928-083950-808015/@@index.html</a:t>
            </a:r>
            <a:r>
              <a:rPr lang="fr-FR" altLang="fr-FR" sz="1000">
                <a:solidFill>
                  <a:srgbClr val="008000"/>
                </a:solidFill>
              </a:rPr>
              <a:t> </a:t>
            </a:r>
          </a:p>
        </p:txBody>
      </p:sp>
      <p:sp>
        <p:nvSpPr>
          <p:cNvPr id="38918" name="Rectangle 6"/>
          <p:cNvSpPr>
            <a:spLocks noChangeArrowheads="1"/>
          </p:cNvSpPr>
          <p:nvPr/>
        </p:nvSpPr>
        <p:spPr bwMode="auto">
          <a:xfrm>
            <a:off x="6588125" y="5516563"/>
            <a:ext cx="228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tempérée mixte en France - Sous-bois au Puy de Dôme</a:t>
            </a:r>
          </a:p>
          <a:p>
            <a:pPr algn="ctr" eaLnBrk="1" hangingPunct="1"/>
            <a:r>
              <a:rPr lang="fr-FR" altLang="fr-FR" sz="1200">
                <a:solidFill>
                  <a:srgbClr val="008000"/>
                </a:solidFill>
              </a:rPr>
              <a:t>(Wikipedia).</a:t>
            </a:r>
          </a:p>
        </p:txBody>
      </p:sp>
      <p:pic>
        <p:nvPicPr>
          <p:cNvPr id="38919" name="Picture 2" descr="C:\Users\LISAN\Pictures\forêts\Forêt tempérée mixte en France-SousBoisPuyDeD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844675"/>
            <a:ext cx="245745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9938"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37E1EEC-4F58-4055-8E42-F4251F01DF88}" type="slidenum">
              <a:rPr lang="fr-FR" altLang="fr-FR" sz="1200">
                <a:solidFill>
                  <a:srgbClr val="898989"/>
                </a:solidFill>
              </a:rPr>
              <a:pPr algn="r" eaLnBrk="1" hangingPunct="1">
                <a:spcBef>
                  <a:spcPct val="0"/>
                </a:spcBef>
                <a:buFontTx/>
                <a:buNone/>
              </a:pPr>
              <a:t>37</a:t>
            </a:fld>
            <a:endParaRPr lang="fr-FR" altLang="fr-FR" sz="1200">
              <a:solidFill>
                <a:srgbClr val="898989"/>
              </a:solidFill>
            </a:endParaRPr>
          </a:p>
        </p:txBody>
      </p:sp>
      <p:sp>
        <p:nvSpPr>
          <p:cNvPr id="4" name="Titre 1"/>
          <p:cNvSpPr txBox="1">
            <a:spLocks/>
          </p:cNvSpPr>
          <p:nvPr/>
        </p:nvSpPr>
        <p:spPr>
          <a:xfrm>
            <a:off x="2484438" y="115888"/>
            <a:ext cx="4175125" cy="368300"/>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5472113" cy="6121400"/>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1.7.2. </a:t>
            </a:r>
            <a:r>
              <a:rPr lang="fr-FR" u="sng" dirty="0">
                <a:solidFill>
                  <a:srgbClr val="008000"/>
                </a:solidFill>
                <a:latin typeface="+mn-lt"/>
              </a:rPr>
              <a:t>Forêt tempérée (suite et fin)</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La forêt tempérée est constituée de différentes catégories :</a:t>
            </a:r>
          </a:p>
          <a:p>
            <a:pPr algn="just">
              <a:spcBef>
                <a:spcPts val="0"/>
              </a:spcBef>
              <a:spcAft>
                <a:spcPts val="0"/>
              </a:spcAft>
              <a:buFont typeface="Arial" pitchFamily="34" charset="0"/>
              <a:buChar char="•"/>
              <a:defRPr/>
            </a:pPr>
            <a:r>
              <a:rPr lang="fr-FR" dirty="0">
                <a:solidFill>
                  <a:srgbClr val="008000"/>
                </a:solidFill>
                <a:latin typeface="+mn-lt"/>
              </a:rPr>
              <a:t> la </a:t>
            </a:r>
            <a:r>
              <a:rPr lang="fr-FR" i="1" dirty="0">
                <a:solidFill>
                  <a:srgbClr val="008000"/>
                </a:solidFill>
                <a:latin typeface="+mn-lt"/>
              </a:rPr>
              <a:t>forêt tempérée sempervirente </a:t>
            </a:r>
            <a:r>
              <a:rPr lang="fr-FR" dirty="0">
                <a:solidFill>
                  <a:srgbClr val="008000"/>
                </a:solidFill>
                <a:latin typeface="+mn-lt"/>
              </a:rPr>
              <a:t>(arbres à feuilles persistantes ou toujours vertes) dans les zones aux étés chauds et hivers frais ;</a:t>
            </a:r>
          </a:p>
          <a:p>
            <a:pPr algn="just">
              <a:spcBef>
                <a:spcPts val="0"/>
              </a:spcBef>
              <a:spcAft>
                <a:spcPts val="0"/>
              </a:spcAft>
              <a:buFont typeface="Arial" pitchFamily="34" charset="0"/>
              <a:buChar char="•"/>
              <a:defRPr/>
            </a:pPr>
            <a:r>
              <a:rPr lang="fr-FR" dirty="0">
                <a:solidFill>
                  <a:srgbClr val="008000"/>
                </a:solidFill>
                <a:latin typeface="+mn-lt"/>
              </a:rPr>
              <a:t> la </a:t>
            </a:r>
            <a:r>
              <a:rPr lang="fr-FR" i="1" dirty="0">
                <a:solidFill>
                  <a:srgbClr val="008000"/>
                </a:solidFill>
                <a:latin typeface="+mn-lt"/>
              </a:rPr>
              <a:t>forêt tempérée décidue </a:t>
            </a:r>
            <a:r>
              <a:rPr lang="fr-FR" dirty="0">
                <a:solidFill>
                  <a:srgbClr val="008000"/>
                </a:solidFill>
                <a:latin typeface="+mn-lt"/>
              </a:rPr>
              <a:t>(arbres à feuilles caduques) est localisée en Asie de l'Est, dans une grande partie de l'Europe, et en Amérique du Nord ;</a:t>
            </a:r>
          </a:p>
          <a:p>
            <a:pPr algn="just">
              <a:spcBef>
                <a:spcPts val="0"/>
              </a:spcBef>
              <a:spcAft>
                <a:spcPts val="0"/>
              </a:spcAft>
              <a:buFont typeface="Arial" pitchFamily="34" charset="0"/>
              <a:buChar char="•"/>
              <a:defRPr/>
            </a:pPr>
            <a:r>
              <a:rPr lang="fr-FR" dirty="0">
                <a:solidFill>
                  <a:srgbClr val="008000"/>
                </a:solidFill>
                <a:latin typeface="+mn-lt"/>
              </a:rPr>
              <a:t> la </a:t>
            </a:r>
            <a:r>
              <a:rPr lang="fr-FR" i="1" dirty="0">
                <a:solidFill>
                  <a:srgbClr val="008000"/>
                </a:solidFill>
                <a:latin typeface="+mn-lt"/>
              </a:rPr>
              <a:t>forêt tempérée de résineux </a:t>
            </a:r>
            <a:r>
              <a:rPr lang="fr-FR" dirty="0">
                <a:solidFill>
                  <a:srgbClr val="008000"/>
                </a:solidFill>
                <a:latin typeface="+mn-lt"/>
              </a:rPr>
              <a:t>se trouve dans les régions tempérées aux étés chauds, hivers doux et pluviosité suffisante à la vie d'une forêt. Ce type de forêt se trouve dans les zones côtières de régions à hivers doux et pluies abondantes, ou à l'intérieur des terres sous des climats plus secs, ainsi qu'en montagne. De nombreuses espèces d'arbres la peuplent : cèdre, cyprès, </a:t>
            </a:r>
            <a:r>
              <a:rPr lang="fr-FR" dirty="0" err="1">
                <a:solidFill>
                  <a:srgbClr val="008000"/>
                </a:solidFill>
                <a:latin typeface="+mn-lt"/>
              </a:rPr>
              <a:t>pseudotsuga</a:t>
            </a:r>
            <a:r>
              <a:rPr lang="fr-FR" dirty="0">
                <a:solidFill>
                  <a:srgbClr val="008000"/>
                </a:solidFill>
                <a:latin typeface="+mn-lt"/>
              </a:rPr>
              <a:t>, sapin, genévrier, pin, épicéa, </a:t>
            </a:r>
            <a:r>
              <a:rPr lang="fr-FR" i="1" dirty="0" err="1">
                <a:solidFill>
                  <a:srgbClr val="008000"/>
                </a:solidFill>
                <a:latin typeface="+mn-lt"/>
              </a:rPr>
              <a:t>taxaceae</a:t>
            </a:r>
            <a:r>
              <a:rPr lang="fr-FR" dirty="0">
                <a:solidFill>
                  <a:srgbClr val="008000"/>
                </a:solidFill>
                <a:latin typeface="+mn-lt"/>
              </a:rPr>
              <a:t>. Le sous-bois y est riche.</a:t>
            </a:r>
          </a:p>
        </p:txBody>
      </p:sp>
      <p:sp>
        <p:nvSpPr>
          <p:cNvPr id="39941" name="Rectangle 5"/>
          <p:cNvSpPr>
            <a:spLocks noChangeArrowheads="1"/>
          </p:cNvSpPr>
          <p:nvPr/>
        </p:nvSpPr>
        <p:spPr bwMode="auto">
          <a:xfrm>
            <a:off x="179388" y="6453188"/>
            <a:ext cx="7777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000">
                <a:solidFill>
                  <a:srgbClr val="008000"/>
                </a:solidFill>
                <a:hlinkClick r:id="rId2"/>
              </a:rPr>
              <a:t>http://www.futura-sciences.com/magazines/nature/infos/dossiers/d/botanique-differents-types-forets-1101/page/2/</a:t>
            </a:r>
            <a:r>
              <a:rPr lang="fr-FR" altLang="fr-FR" sz="1000">
                <a:solidFill>
                  <a:srgbClr val="008000"/>
                </a:solidFill>
              </a:rPr>
              <a:t> </a:t>
            </a:r>
          </a:p>
        </p:txBody>
      </p:sp>
      <p:sp>
        <p:nvSpPr>
          <p:cNvPr id="39942" name="Rectangle 7"/>
          <p:cNvSpPr>
            <a:spLocks noChangeArrowheads="1"/>
          </p:cNvSpPr>
          <p:nvPr/>
        </p:nvSpPr>
        <p:spPr bwMode="auto">
          <a:xfrm>
            <a:off x="5795963" y="5445125"/>
            <a:ext cx="307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tempérée de résineux sur l’île de San Juan (Source : Wikipedia).</a:t>
            </a:r>
          </a:p>
        </p:txBody>
      </p:sp>
      <p:pic>
        <p:nvPicPr>
          <p:cNvPr id="39943" name="Picture 2" descr="C:\Users\LISAN\Pictures\forêts\Forêt tempérée de résineux-Forest_on_San_Juan_I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573463"/>
            <a:ext cx="2501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096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4716B68-4415-4570-B5C8-EBB3FEE5C17F}" type="slidenum">
              <a:rPr lang="fr-FR" altLang="fr-FR" sz="1200">
                <a:solidFill>
                  <a:srgbClr val="898989"/>
                </a:solidFill>
              </a:rPr>
              <a:pPr algn="r" eaLnBrk="1" hangingPunct="1">
                <a:spcBef>
                  <a:spcPct val="0"/>
                </a:spcBef>
                <a:buFontTx/>
                <a:buNone/>
              </a:pPr>
              <a:t>38</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5759450" cy="5894388"/>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1.7.3. </a:t>
            </a:r>
            <a:r>
              <a:rPr lang="fr-FR" u="sng" dirty="0">
                <a:solidFill>
                  <a:srgbClr val="008000"/>
                </a:solidFill>
                <a:latin typeface="+mn-lt"/>
              </a:rPr>
              <a:t>Forêt méditerranéenne</a:t>
            </a:r>
          </a:p>
          <a:p>
            <a:pPr algn="just">
              <a:spcBef>
                <a:spcPts val="0"/>
              </a:spcBef>
              <a:spcAft>
                <a:spcPts val="0"/>
              </a:spcAft>
              <a:defRPr/>
            </a:pPr>
            <a:endParaRPr lang="fr-FR" sz="1700" dirty="0">
              <a:solidFill>
                <a:srgbClr val="008000"/>
              </a:solidFill>
              <a:latin typeface="+mn-lt"/>
            </a:endParaRPr>
          </a:p>
          <a:p>
            <a:pPr algn="just">
              <a:spcBef>
                <a:spcPts val="0"/>
              </a:spcBef>
              <a:spcAft>
                <a:spcPts val="0"/>
              </a:spcAft>
              <a:defRPr/>
            </a:pPr>
            <a:r>
              <a:rPr lang="fr-FR" sz="1700" dirty="0">
                <a:solidFill>
                  <a:srgbClr val="008000"/>
                </a:solidFill>
                <a:latin typeface="+mn-lt"/>
              </a:rPr>
              <a:t>Les forêts méditerranéennes, bien sûr, se trouvent le long des côtes méditerranéennes, mais aussi sur une petite portion du littoral pacifique des États-Unis et du Chili, à la pointe de l'Afrique du Sud et en Australie méridionale, avec des données écologiques proches, mais une flore notablement différente. Les conditions climatiques sont proches de celles des zones tempérées à la mauvaise saison, mais s'en distinguent durant la saison chaude marquée par une sécheresse accentuée.</a:t>
            </a:r>
          </a:p>
          <a:p>
            <a:pPr algn="just">
              <a:spcBef>
                <a:spcPts val="0"/>
              </a:spcBef>
              <a:spcAft>
                <a:spcPts val="0"/>
              </a:spcAft>
              <a:defRPr/>
            </a:pPr>
            <a:r>
              <a:rPr lang="fr-FR" sz="1700" dirty="0">
                <a:solidFill>
                  <a:srgbClr val="008000"/>
                </a:solidFill>
                <a:latin typeface="+mn-lt"/>
              </a:rPr>
              <a:t>Deux pins sont très implantés en Europe : le Pin d'Alep (essentiellement sur sol calcaire) et le Pin maritime (sur sol siliceux). Plus en altitude apparaissent le Pin laricio et le Cèdre. Les feuillus sont représentés par plusieurs espèces de chênes à feuilles persistantes : le Chêne liège (sol siliceux), les chênes pubescent ou vert (sol calcaire) et le Chêne kermès (sol pierreux).</a:t>
            </a:r>
          </a:p>
          <a:p>
            <a:pPr algn="just">
              <a:spcBef>
                <a:spcPts val="0"/>
              </a:spcBef>
              <a:spcAft>
                <a:spcPts val="0"/>
              </a:spcAft>
              <a:defRPr/>
            </a:pPr>
            <a:r>
              <a:rPr lang="fr-FR" sz="1700" dirty="0">
                <a:solidFill>
                  <a:srgbClr val="008000"/>
                </a:solidFill>
                <a:latin typeface="+mn-lt"/>
              </a:rPr>
              <a:t>La pédogenèse s'opère sur un rythme très lent et les incendies fréquents exposent des sols fragiles à de violents orages automnaux qui les lessivent et les érodent.</a:t>
            </a:r>
          </a:p>
        </p:txBody>
      </p:sp>
      <p:sp>
        <p:nvSpPr>
          <p:cNvPr id="40965" name="Rectangle 5"/>
          <p:cNvSpPr>
            <a:spLocks noChangeArrowheads="1"/>
          </p:cNvSpPr>
          <p:nvPr/>
        </p:nvSpPr>
        <p:spPr bwMode="auto">
          <a:xfrm>
            <a:off x="107950" y="6237288"/>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2"/>
              </a:rPr>
              <a:t>http://www.onf.fr/gestion_durable/sommaire/milieu_vivant/patrimoine/forets_monde/20070928-083950-808015/@@index.html</a:t>
            </a:r>
            <a:r>
              <a:rPr lang="fr-FR" altLang="fr-FR" sz="1200">
                <a:solidFill>
                  <a:srgbClr val="008000"/>
                </a:solidFill>
              </a:rPr>
              <a:t> </a:t>
            </a:r>
          </a:p>
        </p:txBody>
      </p:sp>
      <p:pic>
        <p:nvPicPr>
          <p:cNvPr id="40966" name="Picture 2" descr="C:\Users\LISAN\Pictures\forêts\La forêt de Chêne-liège dans le massif des Ma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5175"/>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descr="C:\Users\LISAN\Pictures\forêts\Paysage méditerranéen de Haute-Cor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3443288"/>
            <a:ext cx="330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9"/>
          <p:cNvSpPr>
            <a:spLocks noChangeArrowheads="1"/>
          </p:cNvSpPr>
          <p:nvPr/>
        </p:nvSpPr>
        <p:spPr bwMode="auto">
          <a:xfrm>
            <a:off x="6011863" y="2867025"/>
            <a:ext cx="293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La forêt de Chêne-liège dans le massif des Maures (Wikipedia)</a:t>
            </a:r>
          </a:p>
        </p:txBody>
      </p:sp>
      <p:sp>
        <p:nvSpPr>
          <p:cNvPr id="40969" name="Rectangle 10"/>
          <p:cNvSpPr>
            <a:spLocks noChangeArrowheads="1"/>
          </p:cNvSpPr>
          <p:nvPr/>
        </p:nvSpPr>
        <p:spPr bwMode="auto">
          <a:xfrm>
            <a:off x="5903913" y="5675313"/>
            <a:ext cx="324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Paysage méditerranéen de </a:t>
            </a:r>
            <a:r>
              <a:rPr lang="fr-FR" altLang="fr-FR" sz="1200">
                <a:solidFill>
                  <a:srgbClr val="008000"/>
                </a:solidFill>
                <a:hlinkClick r:id="rId5" tooltip="Haute-Corse"/>
              </a:rPr>
              <a:t>Haute-Corse</a:t>
            </a:r>
            <a:r>
              <a:rPr lang="fr-FR" altLang="fr-FR" sz="1200">
                <a:solidFill>
                  <a:srgbClr val="008000"/>
                </a:solidFill>
              </a:rPr>
              <a:t>, </a:t>
            </a:r>
            <a:r>
              <a:rPr lang="fr-FR" altLang="fr-FR" sz="1200">
                <a:solidFill>
                  <a:srgbClr val="008000"/>
                </a:solidFill>
                <a:hlinkClick r:id="rId6" tooltip="France"/>
              </a:rPr>
              <a:t>France</a:t>
            </a:r>
            <a:r>
              <a:rPr lang="fr-FR" altLang="fr-FR" sz="1200">
                <a:solidFill>
                  <a:srgbClr val="008000"/>
                </a:solidFill>
              </a:rPr>
              <a:t>.</a:t>
            </a:r>
          </a:p>
          <a:p>
            <a:pPr algn="ctr" eaLnBrk="1" hangingPunct="1"/>
            <a:r>
              <a:rPr lang="fr-FR" altLang="fr-FR" sz="1200">
                <a:solidFill>
                  <a:srgbClr val="008000"/>
                </a:solidFill>
              </a:rPr>
              <a:t>(Wikipedia)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198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867F3F7-8830-4506-98E4-24A77B5B0508}" type="slidenum">
              <a:rPr lang="fr-FR" altLang="fr-FR" sz="1200">
                <a:solidFill>
                  <a:srgbClr val="898989"/>
                </a:solidFill>
              </a:rPr>
              <a:pPr algn="r" eaLnBrk="1" hangingPunct="1">
                <a:spcBef>
                  <a:spcPct val="0"/>
                </a:spcBef>
                <a:buFontTx/>
                <a:buNone/>
              </a:pPr>
              <a:t>39</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5759450" cy="5370513"/>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1.7.4. </a:t>
            </a:r>
            <a:r>
              <a:rPr lang="fr-FR" u="sng" dirty="0">
                <a:solidFill>
                  <a:srgbClr val="008000"/>
                </a:solidFill>
                <a:latin typeface="+mn-lt"/>
              </a:rPr>
              <a:t>Forêt tropicale subhumide et/ou sèches</a:t>
            </a:r>
          </a:p>
          <a:p>
            <a:pPr algn="just">
              <a:spcBef>
                <a:spcPts val="0"/>
              </a:spcBef>
              <a:spcAft>
                <a:spcPts val="0"/>
              </a:spcAft>
              <a:defRPr/>
            </a:pPr>
            <a:endParaRPr lang="fr-FR" sz="17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Les forêts subtropicales sont localisées entre les Tropiques et le 40ème degré de latitude nord ou sud, en Inde, dans l'Ouest africain, en Australie et en Amérique centrale. Ces massifs sont confrontés à une saison sèche de cinq à neuf mois et une pluviométrie qui peut descendre jusqu'à 500 mm par an.</a:t>
            </a:r>
          </a:p>
          <a:p>
            <a:pPr algn="just" eaLnBrk="1" fontAlgn="auto" hangingPunct="1">
              <a:spcBef>
                <a:spcPts val="0"/>
              </a:spcBef>
              <a:spcAft>
                <a:spcPts val="0"/>
              </a:spcAft>
              <a:defRPr/>
            </a:pPr>
            <a:r>
              <a:rPr lang="fr-FR" sz="1600" dirty="0">
                <a:solidFill>
                  <a:srgbClr val="008000"/>
                </a:solidFill>
                <a:latin typeface="+mn-lt"/>
              </a:rPr>
              <a:t>Ce sont des forêts à deux strates, avec des arbustes et des hautes herbes dominés par des arbres à feuilles caduques qui ne dépassent pas 15 à 30 m. L'implantation des arbres peut être espacée : on parle alors de forêt-parc, notamment au Soudan ou en Angola, avec des essences comme les mimosacées, les palmiers-rôniers ou des karités.</a:t>
            </a:r>
          </a:p>
          <a:p>
            <a:pPr algn="just" eaLnBrk="1" fontAlgn="auto" hangingPunct="1">
              <a:spcBef>
                <a:spcPts val="0"/>
              </a:spcBef>
              <a:spcAft>
                <a:spcPts val="0"/>
              </a:spcAft>
              <a:defRPr/>
            </a:pPr>
            <a:r>
              <a:rPr lang="fr-FR" sz="1600" dirty="0">
                <a:solidFill>
                  <a:srgbClr val="008000"/>
                </a:solidFill>
                <a:latin typeface="+mn-lt"/>
              </a:rPr>
              <a:t>Un autre type de forêt subtropicale existe dans l'Himalaya et les montagnes le long de la frontière entre le sud du Tibet et l'Assam, la Birmanie, la Thaïlande et le Vietnam. Ce sont des forêts soumises aux précipitations de la mousson dans lesquelles on trouve en abondance mousses, fougères, orchidées... et des colonies d'organismes dans le sol.</a:t>
            </a:r>
          </a:p>
        </p:txBody>
      </p:sp>
      <p:sp>
        <p:nvSpPr>
          <p:cNvPr id="41989" name="Rectangle 5"/>
          <p:cNvSpPr>
            <a:spLocks noChangeArrowheads="1"/>
          </p:cNvSpPr>
          <p:nvPr/>
        </p:nvSpPr>
        <p:spPr bwMode="auto">
          <a:xfrm>
            <a:off x="214313" y="6453188"/>
            <a:ext cx="892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2"/>
              </a:rPr>
              <a:t>http://www.onf.fr/gestion_durable/sommaire/milieu_vivant/patrimoine/forets_monde/20070928-083950-808015/@@index.html</a:t>
            </a:r>
            <a:r>
              <a:rPr lang="fr-FR" altLang="fr-FR" sz="1200">
                <a:solidFill>
                  <a:srgbClr val="008000"/>
                </a:solidFill>
              </a:rPr>
              <a:t> </a:t>
            </a:r>
          </a:p>
        </p:txBody>
      </p:sp>
      <p:pic>
        <p:nvPicPr>
          <p:cNvPr id="41990" name="Picture 3" descr="C:\Users\LISAN\Pictures\forêts\foret_australie_stockvault.net_libre_droits_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765175"/>
            <a:ext cx="24479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ZoneTexte 12"/>
          <p:cNvSpPr txBox="1">
            <a:spLocks noChangeArrowheads="1"/>
          </p:cNvSpPr>
          <p:nvPr/>
        </p:nvSpPr>
        <p:spPr bwMode="auto">
          <a:xfrm>
            <a:off x="6011863" y="2420938"/>
            <a:ext cx="30241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d’eucalyptus en Australie.</a:t>
            </a:r>
          </a:p>
          <a:p>
            <a:pPr algn="ctr" eaLnBrk="1" hangingPunct="1"/>
            <a:r>
              <a:rPr lang="fr-FR" altLang="fr-FR" sz="1200">
                <a:solidFill>
                  <a:srgbClr val="008000"/>
                </a:solidFill>
              </a:rPr>
              <a:t>Dans le bush australien, on trouve des arbustes </a:t>
            </a:r>
            <a:r>
              <a:rPr lang="fr-FR" altLang="fr-FR" sz="1200" i="1">
                <a:solidFill>
                  <a:srgbClr val="008000"/>
                </a:solidFill>
              </a:rPr>
              <a:t>sclérophylles</a:t>
            </a:r>
            <a:r>
              <a:rPr lang="fr-FR" altLang="fr-FR" sz="1200">
                <a:solidFill>
                  <a:srgbClr val="008000"/>
                </a:solidFill>
              </a:rPr>
              <a:t> (à feuilles dures) qui émettent de nombreuses tiges à partir du sol et dont la hauteur avoisine 10 mètres : eucalyptus, acacia et</a:t>
            </a:r>
            <a:r>
              <a:rPr lang="fr-FR" altLang="fr-FR" sz="1200" i="1">
                <a:solidFill>
                  <a:srgbClr val="008000"/>
                </a:solidFill>
              </a:rPr>
              <a:t> Melaleuca</a:t>
            </a:r>
            <a:r>
              <a:rPr lang="fr-FR" altLang="fr-FR" sz="1200">
                <a:solidFill>
                  <a:srgbClr val="008000"/>
                </a:solidFill>
              </a:rPr>
              <a:t>… </a:t>
            </a:r>
          </a:p>
        </p:txBody>
      </p:sp>
      <p:pic>
        <p:nvPicPr>
          <p:cNvPr id="41992" name="Image 13" descr="forêt sclérophylle de Madagasc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7163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4"/>
          <p:cNvSpPr>
            <a:spLocks noChangeArrowheads="1"/>
          </p:cNvSpPr>
          <p:nvPr/>
        </p:nvSpPr>
        <p:spPr bwMode="auto">
          <a:xfrm>
            <a:off x="6300788" y="5516563"/>
            <a:ext cx="25193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a:t>
            </a:r>
            <a:r>
              <a:rPr lang="fr-FR" altLang="fr-FR" sz="1200" i="1">
                <a:solidFill>
                  <a:srgbClr val="008000"/>
                </a:solidFill>
              </a:rPr>
              <a:t>xérophile</a:t>
            </a:r>
            <a:r>
              <a:rPr lang="fr-FR" altLang="fr-FR" sz="1200">
                <a:solidFill>
                  <a:srgbClr val="008000"/>
                </a:solidFill>
              </a:rPr>
              <a:t> Madagascar, dans laquelle l’on trouve des baobabs, des arbres pieuvres (</a:t>
            </a:r>
            <a:r>
              <a:rPr lang="fr-FR" altLang="fr-FR" sz="1200" i="1">
                <a:solidFill>
                  <a:srgbClr val="008000"/>
                </a:solidFill>
              </a:rPr>
              <a:t>Alluaudia procera</a:t>
            </a:r>
            <a:r>
              <a:rPr lang="fr-FR" altLang="fr-FR" sz="1200">
                <a:solidFill>
                  <a:srgbClr val="008000"/>
                </a:solidFill>
              </a:rPr>
              <a:t>) etc. (tous adaptés à la sécheresse).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38428E4E-118B-43C4-B7B8-6AA064B421CC}" type="slidenum">
              <a:rPr lang="fr-FR"/>
              <a:pPr>
                <a:defRPr/>
              </a:pPr>
              <a:t>4</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148" name="ZoneTexte 6"/>
          <p:cNvSpPr txBox="1">
            <a:spLocks noChangeArrowheads="1"/>
          </p:cNvSpPr>
          <p:nvPr/>
        </p:nvSpPr>
        <p:spPr bwMode="auto">
          <a:xfrm>
            <a:off x="179388" y="404813"/>
            <a:ext cx="8569325"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0) Sommaire (suite) </a:t>
            </a:r>
          </a:p>
          <a:p>
            <a:pPr eaLnBrk="1" hangingPunct="1"/>
            <a:endParaRPr lang="fr-FR" altLang="fr-FR" sz="1600" dirty="0">
              <a:solidFill>
                <a:srgbClr val="008000"/>
              </a:solidFill>
            </a:endParaRPr>
          </a:p>
          <a:p>
            <a:pPr eaLnBrk="1" hangingPunct="1"/>
            <a:r>
              <a:rPr lang="fr-FR" altLang="fr-FR" sz="1600" dirty="0">
                <a:solidFill>
                  <a:srgbClr val="008000"/>
                </a:solidFill>
              </a:rPr>
              <a:t>2bis.18. </a:t>
            </a:r>
            <a:r>
              <a:rPr lang="fr-FR" altLang="fr-FR" sz="1600" dirty="0" smtClean="0">
                <a:solidFill>
                  <a:srgbClr val="008000"/>
                </a:solidFill>
              </a:rPr>
              <a:t>Litière </a:t>
            </a:r>
            <a:r>
              <a:rPr lang="fr-FR" altLang="fr-FR" sz="1600" dirty="0">
                <a:solidFill>
                  <a:srgbClr val="008000"/>
                </a:solidFill>
              </a:rPr>
              <a:t>forestière</a:t>
            </a:r>
          </a:p>
          <a:p>
            <a:pPr eaLnBrk="1" hangingPunct="1"/>
            <a:endParaRPr lang="fr-FR" altLang="fr-FR" sz="1600" dirty="0" smtClean="0">
              <a:solidFill>
                <a:srgbClr val="008000"/>
              </a:solidFill>
            </a:endParaRPr>
          </a:p>
          <a:p>
            <a:pPr eaLnBrk="1" hangingPunct="1"/>
            <a:r>
              <a:rPr lang="fr-FR" altLang="fr-FR" sz="1600" dirty="0" smtClean="0">
                <a:solidFill>
                  <a:srgbClr val="008000"/>
                </a:solidFill>
              </a:rPr>
              <a:t>3</a:t>
            </a:r>
            <a:r>
              <a:rPr lang="fr-FR" altLang="fr-FR" sz="1600" dirty="0">
                <a:solidFill>
                  <a:srgbClr val="008000"/>
                </a:solidFill>
              </a:rPr>
              <a:t>) Menaces</a:t>
            </a:r>
          </a:p>
          <a:p>
            <a:pPr eaLnBrk="1" hangingPunct="1"/>
            <a:r>
              <a:rPr lang="fr-FR" altLang="fr-FR" sz="1600" dirty="0">
                <a:solidFill>
                  <a:srgbClr val="008000"/>
                </a:solidFill>
              </a:rPr>
              <a:t>3.1)  Liste des menaces</a:t>
            </a:r>
          </a:p>
          <a:p>
            <a:pPr eaLnBrk="1" hangingPunct="1"/>
            <a:r>
              <a:rPr lang="fr-FR" altLang="fr-FR" sz="1600" dirty="0">
                <a:solidFill>
                  <a:srgbClr val="008000"/>
                </a:solidFill>
              </a:rPr>
              <a:t>3.2)  La déforestation</a:t>
            </a:r>
          </a:p>
          <a:p>
            <a:pPr eaLnBrk="1" hangingPunct="1"/>
            <a:r>
              <a:rPr lang="fr-FR" altLang="fr-FR" sz="1600" dirty="0">
                <a:solidFill>
                  <a:srgbClr val="008000"/>
                </a:solidFill>
              </a:rPr>
              <a:t>3.3)  Feux de forêts et feux causés par l’homme</a:t>
            </a:r>
          </a:p>
          <a:p>
            <a:pPr eaLnBrk="1" hangingPunct="1"/>
            <a:r>
              <a:rPr lang="fr-FR" altLang="fr-FR" sz="1600" dirty="0">
                <a:solidFill>
                  <a:srgbClr val="008000"/>
                </a:solidFill>
              </a:rPr>
              <a:t>3.4) Le changement climatique</a:t>
            </a:r>
          </a:p>
          <a:p>
            <a:pPr eaLnBrk="1" hangingPunct="1"/>
            <a:r>
              <a:rPr lang="fr-FR" altLang="fr-FR" sz="1600" dirty="0">
                <a:solidFill>
                  <a:srgbClr val="008000"/>
                </a:solidFill>
              </a:rPr>
              <a:t>3.5) L’artificialisation des sols et l’étalement urbain</a:t>
            </a:r>
          </a:p>
          <a:p>
            <a:pPr eaLnBrk="1" hangingPunct="1"/>
            <a:r>
              <a:rPr lang="fr-FR" altLang="fr-FR" sz="1600" dirty="0">
                <a:solidFill>
                  <a:srgbClr val="008000"/>
                </a:solidFill>
              </a:rPr>
              <a:t>4) Actions militantes</a:t>
            </a:r>
          </a:p>
          <a:p>
            <a:pPr eaLnBrk="1" hangingPunct="1"/>
            <a:r>
              <a:rPr lang="fr-FR" altLang="fr-FR" sz="1600" dirty="0">
                <a:solidFill>
                  <a:srgbClr val="008000"/>
                </a:solidFill>
              </a:rPr>
              <a:t>A1. Annexe : Mystères de la nature</a:t>
            </a:r>
          </a:p>
          <a:p>
            <a:pPr eaLnBrk="1" hangingPunct="1"/>
            <a:r>
              <a:rPr lang="fr-FR" altLang="fr-FR" sz="1600" dirty="0">
                <a:solidFill>
                  <a:srgbClr val="008000"/>
                </a:solidFill>
              </a:rPr>
              <a:t>A1.1. La photosynthèse</a:t>
            </a:r>
          </a:p>
          <a:p>
            <a:pPr eaLnBrk="1" hangingPunct="1"/>
            <a:r>
              <a:rPr lang="fr-FR" altLang="fr-FR" sz="1600" dirty="0">
                <a:solidFill>
                  <a:srgbClr val="008000"/>
                </a:solidFill>
              </a:rPr>
              <a:t>A1.2. Analogie entre molécules de la chlorophylle et d’hémoglobine</a:t>
            </a:r>
          </a:p>
          <a:p>
            <a:pPr eaLnBrk="1" hangingPunct="1"/>
            <a:r>
              <a:rPr lang="fr-FR" altLang="fr-FR" sz="1600" dirty="0">
                <a:solidFill>
                  <a:srgbClr val="008000"/>
                </a:solidFill>
              </a:rPr>
              <a:t>A2. Annexe : Fonctionnement de l’arbre</a:t>
            </a:r>
          </a:p>
          <a:p>
            <a:pPr eaLnBrk="1" hangingPunct="1"/>
            <a:r>
              <a:rPr lang="fr-FR" altLang="fr-FR" sz="1600" dirty="0">
                <a:solidFill>
                  <a:srgbClr val="008000"/>
                </a:solidFill>
              </a:rPr>
              <a:t>A2.1. Evapotranspiration</a:t>
            </a:r>
          </a:p>
          <a:p>
            <a:pPr eaLnBrk="1" hangingPunct="1"/>
            <a:r>
              <a:rPr lang="fr-FR" altLang="fr-FR" sz="1600" dirty="0">
                <a:solidFill>
                  <a:srgbClr val="008000"/>
                </a:solidFill>
              </a:rPr>
              <a:t>A3. Annexe : images de quelques espèces d’arbres</a:t>
            </a:r>
          </a:p>
          <a:p>
            <a:pPr eaLnBrk="1" hangingPunct="1"/>
            <a:r>
              <a:rPr lang="fr-FR" altLang="fr-FR" sz="1600" dirty="0">
                <a:solidFill>
                  <a:srgbClr val="008000"/>
                </a:solidFill>
              </a:rPr>
              <a:t>A4. Annexe : Lexique</a:t>
            </a:r>
          </a:p>
          <a:p>
            <a:pPr eaLnBrk="1" hangingPunct="1"/>
            <a:r>
              <a:rPr lang="fr-FR" altLang="fr-FR" sz="1600" dirty="0">
                <a:solidFill>
                  <a:srgbClr val="008000"/>
                </a:solidFill>
              </a:rPr>
              <a:t>A5. Annexe : Bibliographie</a:t>
            </a:r>
          </a:p>
          <a:p>
            <a:pPr eaLnBrk="1" hangingPunct="1"/>
            <a:r>
              <a:rPr lang="fr-FR" altLang="fr-FR" sz="1600" dirty="0">
                <a:solidFill>
                  <a:srgbClr val="008000"/>
                </a:solidFill>
              </a:rPr>
              <a:t>A5.1. Les livres</a:t>
            </a:r>
          </a:p>
          <a:p>
            <a:pPr eaLnBrk="1" hangingPunct="1"/>
            <a:r>
              <a:rPr lang="fr-FR" altLang="fr-FR" sz="1600" dirty="0">
                <a:solidFill>
                  <a:srgbClr val="008000"/>
                </a:solidFill>
              </a:rPr>
              <a:t>A5.2. Pages et sites Internet</a:t>
            </a:r>
          </a:p>
          <a:p>
            <a:pPr eaLnBrk="1" hangingPunct="1"/>
            <a:r>
              <a:rPr lang="fr-FR" altLang="fr-FR" sz="1600" dirty="0">
                <a:solidFill>
                  <a:srgbClr val="008000"/>
                </a:solidFill>
              </a:rPr>
              <a:t>A5.3. Sites pour apprendre à connaître les arbres</a:t>
            </a:r>
          </a:p>
          <a:p>
            <a:pPr eaLnBrk="1" hangingPunct="1"/>
            <a:r>
              <a:rPr lang="fr-FR" altLang="fr-FR" sz="1600" dirty="0">
                <a:solidFill>
                  <a:srgbClr val="008000"/>
                </a:solidFill>
              </a:rPr>
              <a:t>A6. Annexe : les règles « écologistes » des </a:t>
            </a:r>
            <a:r>
              <a:rPr lang="fr-FR" altLang="fr-FR" sz="1600" dirty="0" err="1" smtClean="0">
                <a:solidFill>
                  <a:srgbClr val="008000"/>
                </a:solidFill>
              </a:rPr>
              <a:t>Bishnoïs</a:t>
            </a:r>
            <a:endParaRPr lang="fr-FR" altLang="fr-FR" sz="1600" dirty="0">
              <a:solidFill>
                <a:srgbClr val="008000"/>
              </a:solidFill>
            </a:endParaRPr>
          </a:p>
        </p:txBody>
      </p:sp>
      <p:sp>
        <p:nvSpPr>
          <p:cNvPr id="6149" name="Rectangle 4"/>
          <p:cNvSpPr>
            <a:spLocks noChangeArrowheads="1"/>
          </p:cNvSpPr>
          <p:nvPr/>
        </p:nvSpPr>
        <p:spPr bwMode="auto">
          <a:xfrm>
            <a:off x="6300788" y="3357563"/>
            <a:ext cx="2374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Arbre pieuvre (</a:t>
            </a:r>
            <a:r>
              <a:rPr lang="fr-FR" altLang="fr-FR" sz="1200" i="1">
                <a:solidFill>
                  <a:srgbClr val="008000"/>
                </a:solidFill>
              </a:rPr>
              <a:t>Alluaudia procera</a:t>
            </a:r>
            <a:r>
              <a:rPr lang="fr-FR" altLang="fr-FR" sz="1200">
                <a:solidFill>
                  <a:srgbClr val="008000"/>
                </a:solidFill>
              </a:rPr>
              <a:t>) adapté à la sècheresse et poussant la région Sud-ouest de Madagascar.</a:t>
            </a:r>
            <a:endParaRPr lang="fr-FR" altLang="fr-FR" sz="1200"/>
          </a:p>
        </p:txBody>
      </p:sp>
      <p:pic>
        <p:nvPicPr>
          <p:cNvPr id="6150" name="Image 5" descr="Alluaudia proce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412875"/>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301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3DA86D7-D4DF-4D7D-869F-6CFF3FA443AD}" type="slidenum">
              <a:rPr lang="fr-FR" altLang="fr-FR" sz="1200">
                <a:solidFill>
                  <a:srgbClr val="898989"/>
                </a:solidFill>
              </a:rPr>
              <a:pPr algn="r" eaLnBrk="1" hangingPunct="1">
                <a:spcBef>
                  <a:spcPct val="0"/>
                </a:spcBef>
                <a:buFontTx/>
                <a:buNone/>
              </a:pPr>
              <a:t>40</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5759450" cy="6110288"/>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1.7.5. </a:t>
            </a:r>
            <a:r>
              <a:rPr lang="fr-FR" u="sng" dirty="0">
                <a:solidFill>
                  <a:srgbClr val="008000"/>
                </a:solidFill>
                <a:latin typeface="+mn-lt"/>
              </a:rPr>
              <a:t>Forêt tropicale (humide ou ombrophile)</a:t>
            </a:r>
          </a:p>
          <a:p>
            <a:pPr algn="just">
              <a:spcBef>
                <a:spcPts val="0"/>
              </a:spcBef>
              <a:spcAft>
                <a:spcPts val="0"/>
              </a:spcAft>
              <a:defRPr/>
            </a:pPr>
            <a:endParaRPr lang="fr-FR" sz="17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Les forêts tropicales s'étendent de part et d'autre de la zone équatoriale, entre le 10ème et le 30ème degré de latitude nord ou sud. Elles couvrent environ 1,2 milliard d'ha, dont la moitié en Amérique du Sud (350 millions d'ha au Brésil). Des zones de forêts tropicales se trouvent également en Afrique, Inde, Malaisie et Océanie.</a:t>
            </a:r>
          </a:p>
          <a:p>
            <a:pPr algn="just" eaLnBrk="1" fontAlgn="auto" hangingPunct="1">
              <a:spcBef>
                <a:spcPts val="0"/>
              </a:spcBef>
              <a:spcAft>
                <a:spcPts val="0"/>
              </a:spcAft>
              <a:defRPr/>
            </a:pPr>
            <a:r>
              <a:rPr lang="fr-FR" sz="1600" dirty="0">
                <a:solidFill>
                  <a:srgbClr val="008000"/>
                </a:solidFill>
                <a:latin typeface="+mn-lt"/>
              </a:rPr>
              <a:t>Ces forêts qui bénéficient d'une bonne pluviométrie (supérieure à 1.500 mm) et de températures élevées, affrontent néanmoins une ou deux saisons sèches. Luxuriantes - mais moins que les forêts équatoriales -, d'une grande densité avec une voûte difficilement pénétrable par le rayonnement solaire, elles présentent des arbres aux troncs élancés à la recherche de la lumière.</a:t>
            </a:r>
          </a:p>
          <a:p>
            <a:pPr algn="just" eaLnBrk="1" fontAlgn="auto" hangingPunct="1">
              <a:spcBef>
                <a:spcPts val="0"/>
              </a:spcBef>
              <a:spcAft>
                <a:spcPts val="0"/>
              </a:spcAft>
              <a:defRPr/>
            </a:pPr>
            <a:r>
              <a:rPr lang="fr-FR" sz="1600" dirty="0">
                <a:solidFill>
                  <a:srgbClr val="008000"/>
                </a:solidFill>
                <a:latin typeface="+mn-lt"/>
              </a:rPr>
              <a:t>Les forêts tropicales sont remarquables par la grande diversité des végétaux (on estime qu'elles recèlent près des trois-quarts des espèces vivantes) et un réservoir de biomasse impressionnant (près de la moitié de la biomasse terrestre).</a:t>
            </a:r>
          </a:p>
          <a:p>
            <a:pPr algn="just" eaLnBrk="1" fontAlgn="auto" hangingPunct="1">
              <a:spcBef>
                <a:spcPts val="0"/>
              </a:spcBef>
              <a:spcAft>
                <a:spcPts val="0"/>
              </a:spcAft>
              <a:defRPr/>
            </a:pPr>
            <a:r>
              <a:rPr lang="fr-FR" sz="1600" i="1" dirty="0">
                <a:solidFill>
                  <a:srgbClr val="008000"/>
                </a:solidFill>
                <a:latin typeface="+mn-lt"/>
              </a:rPr>
              <a:t>Par leur biodiversité, les forêts tropicales constituent un réservoir écologique et économique de première importance en fournissant nourriture, plantes médicinales et matières premières végétales. </a:t>
            </a:r>
          </a:p>
          <a:p>
            <a:pPr algn="just" eaLnBrk="1" fontAlgn="auto" hangingPunct="1">
              <a:spcBef>
                <a:spcPts val="0"/>
              </a:spcBef>
              <a:spcAft>
                <a:spcPts val="0"/>
              </a:spcAft>
              <a:defRPr/>
            </a:pPr>
            <a:r>
              <a:rPr lang="fr-FR" sz="1600" i="1" dirty="0">
                <a:solidFill>
                  <a:srgbClr val="008000"/>
                </a:solidFill>
                <a:latin typeface="+mn-lt"/>
              </a:rPr>
              <a:t>La forêt tropicale humide se confond avec la forêt ombrophile.</a:t>
            </a:r>
          </a:p>
        </p:txBody>
      </p:sp>
      <p:sp>
        <p:nvSpPr>
          <p:cNvPr id="43013" name="Rectangle 5"/>
          <p:cNvSpPr>
            <a:spLocks noChangeArrowheads="1"/>
          </p:cNvSpPr>
          <p:nvPr/>
        </p:nvSpPr>
        <p:spPr bwMode="auto">
          <a:xfrm>
            <a:off x="214313" y="6453188"/>
            <a:ext cx="892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2"/>
              </a:rPr>
              <a:t>http://www.onf.fr/gestion_durable/sommaire/milieu_vivant/patrimoine/forets_monde/20070928-083950-808015/@@index.html</a:t>
            </a:r>
            <a:r>
              <a:rPr lang="fr-FR" altLang="fr-FR" sz="1200">
                <a:solidFill>
                  <a:srgbClr val="008000"/>
                </a:solidFill>
              </a:rPr>
              <a:t> </a:t>
            </a:r>
          </a:p>
        </p:txBody>
      </p:sp>
      <p:sp>
        <p:nvSpPr>
          <p:cNvPr id="43014" name="Rectangle 6"/>
          <p:cNvSpPr>
            <a:spLocks noChangeArrowheads="1"/>
          </p:cNvSpPr>
          <p:nvPr/>
        </p:nvSpPr>
        <p:spPr bwMode="auto">
          <a:xfrm>
            <a:off x="6119813" y="5876925"/>
            <a:ext cx="300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La forêt tropicale de Guyane est un gisement de biodiversité </a:t>
            </a:r>
            <a:r>
              <a:rPr lang="fr-FR" altLang="fr-FR" sz="1200" i="1">
                <a:solidFill>
                  <a:srgbClr val="008000"/>
                </a:solidFill>
              </a:rPr>
              <a:t>© Patrice Hirbec / ONF</a:t>
            </a:r>
          </a:p>
        </p:txBody>
      </p:sp>
      <p:pic>
        <p:nvPicPr>
          <p:cNvPr id="43015" name="Image 7" descr="forêt tropicale de Guy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149725"/>
            <a:ext cx="26082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ZoneTexte 8"/>
          <p:cNvSpPr txBox="1">
            <a:spLocks noChangeArrowheads="1"/>
          </p:cNvSpPr>
          <p:nvPr/>
        </p:nvSpPr>
        <p:spPr bwMode="auto">
          <a:xfrm>
            <a:off x="5867400" y="2565400"/>
            <a:ext cx="30972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200">
                <a:solidFill>
                  <a:srgbClr val="008000"/>
                </a:solidFill>
              </a:rPr>
              <a:t>Les forêts tropicales contiennent près de 90% de la biodiversité de la planète. A titre d’exemple, sur 8 km2 de forêt humide, on rencontre 1500 espèces de plantes à fleurs, 750 d’arbres, 150 de papillons, 125 de mammifères, 400 d’oiseaux, 100 de reptiles et 60 d’amphibiens... sans compter la multitude d’insectes !</a:t>
            </a:r>
          </a:p>
        </p:txBody>
      </p:sp>
      <p:pic>
        <p:nvPicPr>
          <p:cNvPr id="43017" name="Picture 3" descr="C:\Users\LISAN\Pictures\forêts\Forêt tropicale sur l-île de Bali-Forêt_tropic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620713"/>
            <a:ext cx="24495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0"/>
          <p:cNvSpPr>
            <a:spLocks noChangeArrowheads="1"/>
          </p:cNvSpPr>
          <p:nvPr/>
        </p:nvSpPr>
        <p:spPr bwMode="auto">
          <a:xfrm>
            <a:off x="4584700" y="692150"/>
            <a:ext cx="1874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La forêt tropicale de Bali →</a:t>
            </a:r>
            <a:endParaRPr lang="fr-FR" altLang="fr-FR"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4034"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7E34083-240C-4DDA-9914-DD87C0E87737}" type="slidenum">
              <a:rPr lang="fr-FR" altLang="fr-FR" sz="1200">
                <a:solidFill>
                  <a:srgbClr val="898989"/>
                </a:solidFill>
              </a:rPr>
              <a:pPr algn="r" eaLnBrk="1" hangingPunct="1">
                <a:spcBef>
                  <a:spcPct val="0"/>
                </a:spcBef>
                <a:buFontTx/>
                <a:buNone/>
              </a:pPr>
              <a:t>41</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5759450" cy="5124450"/>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1.7.6. </a:t>
            </a:r>
            <a:r>
              <a:rPr lang="fr-FR" u="sng" dirty="0">
                <a:solidFill>
                  <a:srgbClr val="008000"/>
                </a:solidFill>
                <a:latin typeface="+mn-lt"/>
              </a:rPr>
              <a:t>Forêt équatoriale</a:t>
            </a:r>
          </a:p>
          <a:p>
            <a:pPr algn="just">
              <a:spcBef>
                <a:spcPts val="0"/>
              </a:spcBef>
              <a:spcAft>
                <a:spcPts val="0"/>
              </a:spcAft>
              <a:defRPr/>
            </a:pPr>
            <a:endParaRPr lang="fr-FR" sz="17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Les forêts équatoriales (ou tropicales humides) s'étendent sur 850 millions d'ha, jusqu'au 10ème degré de latitude nord ou sud, en Asie du </a:t>
            </a:r>
            <a:r>
              <a:rPr lang="fr-FR" sz="1600" dirty="0" err="1">
                <a:solidFill>
                  <a:srgbClr val="008000"/>
                </a:solidFill>
                <a:latin typeface="+mn-lt"/>
              </a:rPr>
              <a:t>Sud-Est</a:t>
            </a:r>
            <a:r>
              <a:rPr lang="fr-FR" sz="1600" dirty="0">
                <a:solidFill>
                  <a:srgbClr val="008000"/>
                </a:solidFill>
                <a:latin typeface="+mn-lt"/>
              </a:rPr>
              <a:t>, en Afrique dans la bassin du fleuve Congo et dans le Golfe de Guinée, au nord de l'Amérique du Sud, dans le bassin de l'Amazone et au nord de l'Australie.</a:t>
            </a:r>
          </a:p>
          <a:p>
            <a:pPr algn="just" eaLnBrk="1" fontAlgn="auto" hangingPunct="1">
              <a:spcBef>
                <a:spcPts val="0"/>
              </a:spcBef>
              <a:spcAft>
                <a:spcPts val="0"/>
              </a:spcAft>
              <a:defRPr/>
            </a:pPr>
            <a:r>
              <a:rPr lang="fr-FR" sz="1600" dirty="0">
                <a:solidFill>
                  <a:srgbClr val="008000"/>
                </a:solidFill>
                <a:latin typeface="+mn-lt"/>
              </a:rPr>
              <a:t>Les régions vivent dans un climat très humide, avec des précipitations abondantes toute l'année et une température à peu près stable de 24 à 28°.</a:t>
            </a:r>
          </a:p>
          <a:p>
            <a:pPr algn="just" eaLnBrk="1" fontAlgn="auto" hangingPunct="1">
              <a:spcBef>
                <a:spcPts val="0"/>
              </a:spcBef>
              <a:spcAft>
                <a:spcPts val="0"/>
              </a:spcAft>
              <a:defRPr/>
            </a:pPr>
            <a:r>
              <a:rPr lang="fr-FR" sz="1600" dirty="0">
                <a:solidFill>
                  <a:srgbClr val="008000"/>
                </a:solidFill>
                <a:latin typeface="+mn-lt"/>
              </a:rPr>
              <a:t>Dans ces conditions, l'assimilation chlorophyllienne ne cesse jamais, les arbres renouvellent leurs feuilles en permanence, fleurs et fruits abondent tout au long de l'année : ces forêts sempervirentes abritent une flore et une faune diversifiées surabondantes, avec, par exemple, pas moins de 600 essences forestières en Afrique et 2.500 en Amazonie.</a:t>
            </a:r>
          </a:p>
          <a:p>
            <a:pPr algn="just" eaLnBrk="1" fontAlgn="auto" hangingPunct="1">
              <a:spcBef>
                <a:spcPts val="0"/>
              </a:spcBef>
              <a:spcAft>
                <a:spcPts val="0"/>
              </a:spcAft>
              <a:defRPr/>
            </a:pPr>
            <a:r>
              <a:rPr lang="fr-FR" sz="1600" dirty="0">
                <a:solidFill>
                  <a:srgbClr val="008000"/>
                </a:solidFill>
                <a:latin typeface="+mn-lt"/>
              </a:rPr>
              <a:t>Les forêts étagées (elles sont composées de quatre à cinq strates différentes de végétaux) sont les plus productives du monde.</a:t>
            </a:r>
          </a:p>
        </p:txBody>
      </p:sp>
      <p:sp>
        <p:nvSpPr>
          <p:cNvPr id="44037" name="Rectangle 5"/>
          <p:cNvSpPr>
            <a:spLocks noChangeArrowheads="1"/>
          </p:cNvSpPr>
          <p:nvPr/>
        </p:nvSpPr>
        <p:spPr bwMode="auto">
          <a:xfrm>
            <a:off x="214313" y="6453188"/>
            <a:ext cx="892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2"/>
              </a:rPr>
              <a:t>http://www.onf.fr/gestion_durable/sommaire/milieu_vivant/patrimoine/forets_monde/20070928-083950-808015/@@index.html</a:t>
            </a:r>
            <a:r>
              <a:rPr lang="fr-FR" altLang="fr-FR" sz="1200">
                <a:solidFill>
                  <a:srgbClr val="008000"/>
                </a:solidFill>
              </a:rPr>
              <a:t> </a:t>
            </a:r>
          </a:p>
        </p:txBody>
      </p:sp>
      <p:sp>
        <p:nvSpPr>
          <p:cNvPr id="44038" name="Rectangle 7"/>
          <p:cNvSpPr>
            <a:spLocks noChangeArrowheads="1"/>
          </p:cNvSpPr>
          <p:nvPr/>
        </p:nvSpPr>
        <p:spPr bwMode="auto">
          <a:xfrm>
            <a:off x="6084888" y="6165850"/>
            <a:ext cx="274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 Vues sur la forêt équatoriale du Congo</a:t>
            </a:r>
          </a:p>
        </p:txBody>
      </p:sp>
      <p:pic>
        <p:nvPicPr>
          <p:cNvPr id="44039" name="Picture 2" descr="C:\Users\LISAN\Pictures\forêts\forêt équatoriale cong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437063"/>
            <a:ext cx="25193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3" descr="C:\Users\LISAN\Pictures\forêts\forêt équatoriale con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565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4" descr="C:\Users\LISAN\Pictures\forêts\forêt équatoriale cong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62071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5058"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9229857-58E6-47C7-AB80-A87BEA0BC8A9}" type="slidenum">
              <a:rPr lang="fr-FR" altLang="fr-FR" sz="1200">
                <a:solidFill>
                  <a:srgbClr val="898989"/>
                </a:solidFill>
              </a:rPr>
              <a:pPr algn="r" eaLnBrk="1" hangingPunct="1">
                <a:spcBef>
                  <a:spcPct val="0"/>
                </a:spcBef>
                <a:buFontTx/>
                <a:buNone/>
              </a:pPr>
              <a:t>42</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6624638" cy="3154363"/>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1.7.7. </a:t>
            </a:r>
            <a:r>
              <a:rPr lang="fr-FR" u="sng" dirty="0">
                <a:solidFill>
                  <a:srgbClr val="008000"/>
                </a:solidFill>
                <a:latin typeface="+mn-lt"/>
              </a:rPr>
              <a:t>Forêt inondée</a:t>
            </a:r>
          </a:p>
          <a:p>
            <a:pPr algn="just">
              <a:spcBef>
                <a:spcPts val="0"/>
              </a:spcBef>
              <a:spcAft>
                <a:spcPts val="0"/>
              </a:spcAft>
              <a:defRPr/>
            </a:pPr>
            <a:endParaRPr lang="fr-FR" sz="17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Ce milieu est lié aux </a:t>
            </a:r>
            <a:r>
              <a:rPr lang="fr-FR" sz="1600" dirty="0">
                <a:solidFill>
                  <a:srgbClr val="008000"/>
                </a:solidFill>
                <a:latin typeface="+mn-lt"/>
                <a:hlinkClick r:id="rId2"/>
              </a:rPr>
              <a:t>inondations</a:t>
            </a:r>
            <a:r>
              <a:rPr lang="fr-FR" sz="1600" dirty="0">
                <a:solidFill>
                  <a:srgbClr val="008000"/>
                </a:solidFill>
                <a:latin typeface="+mn-lt"/>
              </a:rPr>
              <a:t> dues à la rivière et a une dynamique propre et une grande richesse floristique. Les </a:t>
            </a:r>
            <a:r>
              <a:rPr lang="fr-FR" sz="1600" dirty="0" err="1">
                <a:solidFill>
                  <a:srgbClr val="008000"/>
                </a:solidFill>
                <a:latin typeface="+mn-lt"/>
              </a:rPr>
              <a:t>ripisylves</a:t>
            </a:r>
            <a:r>
              <a:rPr lang="fr-FR" sz="1600" dirty="0">
                <a:solidFill>
                  <a:srgbClr val="008000"/>
                </a:solidFill>
                <a:latin typeface="+mn-lt"/>
              </a:rPr>
              <a:t> jouent le rôle de filtre par piégeage des apports en sels minéraux. Par son ombre elle joue un rôle dans la </a:t>
            </a:r>
            <a:r>
              <a:rPr lang="fr-FR" sz="1600" dirty="0">
                <a:solidFill>
                  <a:srgbClr val="008000"/>
                </a:solidFill>
                <a:latin typeface="+mn-lt"/>
                <a:hlinkClick r:id="rId3"/>
              </a:rPr>
              <a:t>prévention</a:t>
            </a:r>
            <a:r>
              <a:rPr lang="fr-FR" sz="1600" dirty="0">
                <a:solidFill>
                  <a:srgbClr val="008000"/>
                </a:solidFill>
                <a:latin typeface="+mn-lt"/>
              </a:rPr>
              <a:t> du réchauffement des eaux. C’est aussi un facteur important de </a:t>
            </a:r>
            <a:r>
              <a:rPr lang="fr-FR" sz="1600" dirty="0">
                <a:solidFill>
                  <a:srgbClr val="008000"/>
                </a:solidFill>
                <a:latin typeface="+mn-lt"/>
                <a:hlinkClick r:id="rId4" tooltip="Dossier : la biodiversité"/>
              </a:rPr>
              <a:t>diversification de l’habitat</a:t>
            </a:r>
            <a:r>
              <a:rPr lang="fr-FR" sz="1600" dirty="0">
                <a:solidFill>
                  <a:srgbClr val="008000"/>
                </a:solidFill>
                <a:latin typeface="+mn-lt"/>
              </a:rPr>
              <a:t>.</a:t>
            </a:r>
          </a:p>
          <a:p>
            <a:pPr algn="just" eaLnBrk="1" fontAlgn="auto" hangingPunct="1">
              <a:spcBef>
                <a:spcPts val="0"/>
              </a:spcBef>
              <a:spcAft>
                <a:spcPts val="0"/>
              </a:spcAft>
              <a:defRPr/>
            </a:pPr>
            <a:r>
              <a:rPr lang="fr-FR" sz="1600" dirty="0">
                <a:solidFill>
                  <a:srgbClr val="008000"/>
                </a:solidFill>
                <a:latin typeface="+mn-lt"/>
              </a:rPr>
              <a:t>La </a:t>
            </a:r>
            <a:r>
              <a:rPr lang="fr-FR" sz="1600" dirty="0">
                <a:solidFill>
                  <a:srgbClr val="008000"/>
                </a:solidFill>
                <a:latin typeface="+mn-lt"/>
                <a:hlinkClick r:id="rId5"/>
              </a:rPr>
              <a:t>faune</a:t>
            </a:r>
            <a:r>
              <a:rPr lang="fr-FR" sz="1600" dirty="0">
                <a:solidFill>
                  <a:srgbClr val="008000"/>
                </a:solidFill>
                <a:latin typeface="+mn-lt"/>
              </a:rPr>
              <a:t> y trouve de nombreux habitats et de la nourriture. La végétation y est étroitement liée aux dépôts alluviaux, à la granulométrie, liés à la pente, à la vitesse du courant, etc.</a:t>
            </a:r>
          </a:p>
        </p:txBody>
      </p:sp>
      <p:sp>
        <p:nvSpPr>
          <p:cNvPr id="45061" name="Rectangle 5"/>
          <p:cNvSpPr>
            <a:spLocks noChangeArrowheads="1"/>
          </p:cNvSpPr>
          <p:nvPr/>
        </p:nvSpPr>
        <p:spPr bwMode="auto">
          <a:xfrm>
            <a:off x="214313" y="6453188"/>
            <a:ext cx="892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6"/>
              </a:rPr>
              <a:t>http://www.onf.fr/gestion_durable/sommaire/milieu_vivant/patrimoine/forets_monde/20070928-083950-808015/@@index.html</a:t>
            </a:r>
            <a:r>
              <a:rPr lang="fr-FR" altLang="fr-FR" sz="1200">
                <a:solidFill>
                  <a:srgbClr val="008000"/>
                </a:solidFill>
              </a:rPr>
              <a:t> </a:t>
            </a:r>
          </a:p>
        </p:txBody>
      </p:sp>
      <p:pic>
        <p:nvPicPr>
          <p:cNvPr id="45062" name="Picture 2" descr="C:\Users\LISAN\Pictures\forêts\Forêt inondée en Pologne-Morasko_le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620713"/>
            <a:ext cx="21336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 descr="C:\Users\LISAN\Pictures\forêts\forêt humide inondée-Wolf-River-swamp-North-Mississip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360863"/>
            <a:ext cx="3165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7"/>
          <p:cNvSpPr>
            <a:spLocks noChangeArrowheads="1"/>
          </p:cNvSpPr>
          <p:nvPr/>
        </p:nvSpPr>
        <p:spPr bwMode="auto">
          <a:xfrm>
            <a:off x="4427538" y="56610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Hors zone tropicale, les forêts humides inondées sont devenues rares (ici à la confluence de la </a:t>
            </a:r>
            <a:r>
              <a:rPr lang="fr-FR" altLang="fr-FR" sz="1200" i="1">
                <a:solidFill>
                  <a:srgbClr val="008000"/>
                </a:solidFill>
              </a:rPr>
              <a:t>« Tubby Creek »</a:t>
            </a:r>
            <a:r>
              <a:rPr lang="fr-FR" altLang="fr-FR" sz="1200">
                <a:solidFill>
                  <a:srgbClr val="008000"/>
                </a:solidFill>
              </a:rPr>
              <a:t> et de la </a:t>
            </a:r>
            <a:r>
              <a:rPr lang="fr-FR" altLang="fr-FR" sz="1200" i="1">
                <a:solidFill>
                  <a:srgbClr val="008000"/>
                </a:solidFill>
              </a:rPr>
              <a:t>« Wolf River »</a:t>
            </a:r>
            <a:r>
              <a:rPr lang="fr-FR" altLang="fr-FR" sz="1200">
                <a:solidFill>
                  <a:srgbClr val="008000"/>
                </a:solidFill>
              </a:rPr>
              <a:t>(</a:t>
            </a:r>
            <a:r>
              <a:rPr lang="fr-FR" altLang="fr-FR" sz="1200" i="1">
                <a:solidFill>
                  <a:srgbClr val="008000"/>
                </a:solidFill>
              </a:rPr>
              <a:t>Holly Springs National Forest</a:t>
            </a:r>
            <a:r>
              <a:rPr lang="fr-FR" altLang="fr-FR" sz="1200">
                <a:solidFill>
                  <a:srgbClr val="008000"/>
                </a:solidFill>
              </a:rPr>
              <a:t>, près d'Ashland, </a:t>
            </a:r>
            <a:r>
              <a:rPr lang="fr-FR" altLang="fr-FR" sz="1200">
                <a:solidFill>
                  <a:srgbClr val="008000"/>
                </a:solidFill>
                <a:hlinkClick r:id="rId9" tooltip="Mississippi (État)"/>
              </a:rPr>
              <a:t>Mississippi</a:t>
            </a:r>
            <a:r>
              <a:rPr lang="fr-FR" altLang="fr-FR" sz="1200">
                <a:solidFill>
                  <a:srgbClr val="008000"/>
                </a:solidFill>
              </a:rPr>
              <a:t>, États-Unis).</a:t>
            </a:r>
          </a:p>
        </p:txBody>
      </p:sp>
      <p:sp>
        <p:nvSpPr>
          <p:cNvPr id="45065" name="Rectangle 8"/>
          <p:cNvSpPr>
            <a:spLocks noChangeArrowheads="1"/>
          </p:cNvSpPr>
          <p:nvPr/>
        </p:nvSpPr>
        <p:spPr bwMode="auto">
          <a:xfrm>
            <a:off x="6518275" y="3789363"/>
            <a:ext cx="2551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inondée à Morasko  en Pologne</a:t>
            </a:r>
          </a:p>
        </p:txBody>
      </p:sp>
      <p:sp>
        <p:nvSpPr>
          <p:cNvPr id="45066" name="Rectangle 9"/>
          <p:cNvSpPr>
            <a:spLocks noChangeArrowheads="1"/>
          </p:cNvSpPr>
          <p:nvPr/>
        </p:nvSpPr>
        <p:spPr bwMode="auto">
          <a:xfrm>
            <a:off x="179388" y="5300663"/>
            <a:ext cx="4248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500">
                <a:solidFill>
                  <a:srgbClr val="008000"/>
                </a:solidFill>
              </a:rPr>
              <a:t>Les forêt alluviale, les </a:t>
            </a:r>
            <a:r>
              <a:rPr lang="fr-FR" altLang="fr-FR" sz="1500">
                <a:solidFill>
                  <a:srgbClr val="008000"/>
                </a:solidFill>
                <a:hlinkClick r:id="rId10"/>
              </a:rPr>
              <a:t>ripisylves</a:t>
            </a:r>
            <a:r>
              <a:rPr lang="fr-FR" altLang="fr-FR" sz="1500">
                <a:solidFill>
                  <a:srgbClr val="008000"/>
                </a:solidFill>
              </a:rPr>
              <a:t>, etc. (souvent saisonnièrement inondées) sont des cas particuliers, dont l’étendue, en Europe, n’est jamais très importante, mais qui sont riches en biodiversité.</a:t>
            </a:r>
          </a:p>
        </p:txBody>
      </p:sp>
      <p:sp>
        <p:nvSpPr>
          <p:cNvPr id="45067" name="ZoneTexte 10"/>
          <p:cNvSpPr txBox="1">
            <a:spLocks noChangeArrowheads="1"/>
          </p:cNvSpPr>
          <p:nvPr/>
        </p:nvSpPr>
        <p:spPr bwMode="auto">
          <a:xfrm>
            <a:off x="179388" y="3573463"/>
            <a:ext cx="55451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600">
                <a:solidFill>
                  <a:srgbClr val="008000"/>
                </a:solidFill>
              </a:rPr>
              <a:t>Dans les plaines, les cours d'eau déposent des </a:t>
            </a:r>
            <a:r>
              <a:rPr lang="fr-FR" altLang="fr-FR" sz="1600">
                <a:solidFill>
                  <a:srgbClr val="008000"/>
                </a:solidFill>
                <a:hlinkClick r:id="rId11"/>
              </a:rPr>
              <a:t>sédiments</a:t>
            </a:r>
            <a:r>
              <a:rPr lang="fr-FR" altLang="fr-FR" sz="1600">
                <a:solidFill>
                  <a:srgbClr val="008000"/>
                </a:solidFill>
              </a:rPr>
              <a:t> sablo-limoneux et les espèces d’</a:t>
            </a:r>
            <a:r>
              <a:rPr lang="fr-FR" altLang="fr-FR" sz="1600">
                <a:solidFill>
                  <a:srgbClr val="008000"/>
                </a:solidFill>
                <a:hlinkClick r:id="rId12"/>
              </a:rPr>
              <a:t>arbres</a:t>
            </a:r>
            <a:r>
              <a:rPr lang="fr-FR" altLang="fr-FR" sz="1600">
                <a:solidFill>
                  <a:srgbClr val="008000"/>
                </a:solidFill>
              </a:rPr>
              <a:t> constituent alors une ripisylve et comme pour les marécages, les espèces se placent selon leur tolérance à l'humidité. Il en résulte une sélection reposant sur l'intolérance à l'</a:t>
            </a:r>
            <a:r>
              <a:rPr lang="fr-FR" altLang="fr-FR" sz="1600">
                <a:solidFill>
                  <a:srgbClr val="008000"/>
                </a:solidFill>
                <a:hlinkClick r:id="rId13"/>
              </a:rPr>
              <a:t>asphyxie</a:t>
            </a:r>
            <a:r>
              <a:rPr lang="fr-FR" altLang="fr-FR" sz="1600">
                <a:solidFill>
                  <a:srgbClr val="008000"/>
                </a:solidFill>
              </a:rPr>
              <a:t> des racines. La végétation sera différente en bordure d'une source, d'un torrent ou d'une rivière et suivant l'altitude.</a:t>
            </a:r>
          </a:p>
          <a:p>
            <a:pPr algn="just" eaLnBrk="1" hangingPunct="1"/>
            <a:endParaRPr lang="fr-FR" altLang="fr-FR" sz="1400">
              <a:solidFill>
                <a:srgbClr val="008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6082"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64CC223-37C3-4746-9D78-7AEB4E41D701}" type="slidenum">
              <a:rPr lang="fr-FR" altLang="fr-FR" sz="1200">
                <a:solidFill>
                  <a:srgbClr val="898989"/>
                </a:solidFill>
              </a:rPr>
              <a:pPr algn="r" eaLnBrk="1" hangingPunct="1">
                <a:spcBef>
                  <a:spcPct val="0"/>
                </a:spcBef>
                <a:buFontTx/>
                <a:buNone/>
              </a:pPr>
              <a:t>43</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6335713" cy="6110288"/>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1.7.8. </a:t>
            </a:r>
            <a:r>
              <a:rPr lang="fr-FR" u="sng" dirty="0">
                <a:solidFill>
                  <a:srgbClr val="008000"/>
                </a:solidFill>
                <a:latin typeface="+mn-lt"/>
              </a:rPr>
              <a:t>Mangrove</a:t>
            </a:r>
          </a:p>
          <a:p>
            <a:pPr algn="just">
              <a:spcBef>
                <a:spcPts val="0"/>
              </a:spcBef>
              <a:spcAft>
                <a:spcPts val="0"/>
              </a:spcAft>
              <a:defRPr/>
            </a:pPr>
            <a:endParaRPr lang="fr-FR" sz="1700" dirty="0">
              <a:solidFill>
                <a:srgbClr val="008000"/>
              </a:solidFill>
              <a:latin typeface="+mn-lt"/>
            </a:endParaRPr>
          </a:p>
          <a:p>
            <a:pPr algn="just">
              <a:spcBef>
                <a:spcPts val="0"/>
              </a:spcBef>
              <a:spcAft>
                <a:spcPts val="0"/>
              </a:spcAft>
              <a:defRPr/>
            </a:pPr>
            <a:r>
              <a:rPr lang="fr-FR" sz="1600" dirty="0">
                <a:solidFill>
                  <a:srgbClr val="008000"/>
                </a:solidFill>
                <a:latin typeface="+mn-lt"/>
              </a:rPr>
              <a:t>Les mangroves sont des forêts, mais s’en différencient profondément, à commencer par l’environnement dans lequel elles se développent : on les trouve en pays chauds dans des zones d’eau saline, un milieu habituellement peu propice aux arbres. Elles se cantonnent à proximité des Tropiques, en Guyane, au Brésil, sur les côtes africaines et en </a:t>
            </a:r>
            <a:r>
              <a:rPr lang="fr-FR" sz="1600" dirty="0" err="1">
                <a:solidFill>
                  <a:srgbClr val="008000"/>
                </a:solidFill>
                <a:latin typeface="+mn-lt"/>
              </a:rPr>
              <a:t>Extême-Orient</a:t>
            </a:r>
            <a:r>
              <a:rPr lang="fr-FR" sz="1600" dirty="0">
                <a:solidFill>
                  <a:srgbClr val="008000"/>
                </a:solidFill>
                <a:latin typeface="+mn-lt"/>
              </a:rPr>
              <a:t>. En tout, les mangroves occupent une superficie de l’ordre d’une vingtaine de millions d’hectares.</a:t>
            </a:r>
          </a:p>
          <a:p>
            <a:pPr algn="just">
              <a:spcBef>
                <a:spcPts val="0"/>
              </a:spcBef>
              <a:spcAft>
                <a:spcPts val="0"/>
              </a:spcAft>
              <a:defRPr/>
            </a:pPr>
            <a:r>
              <a:rPr lang="fr-FR" sz="1600" dirty="0">
                <a:solidFill>
                  <a:srgbClr val="008000"/>
                </a:solidFill>
                <a:latin typeface="+mn-lt"/>
              </a:rPr>
              <a:t>La principale essence parvenant à s’implanter dans les mangroves est le palétuvier qui se décline en plusieurs espèces.</a:t>
            </a:r>
          </a:p>
          <a:p>
            <a:pPr algn="just">
              <a:spcBef>
                <a:spcPts val="0"/>
              </a:spcBef>
              <a:spcAft>
                <a:spcPts val="0"/>
              </a:spcAft>
              <a:defRPr/>
            </a:pPr>
            <a:r>
              <a:rPr lang="fr-FR" sz="1600" dirty="0">
                <a:solidFill>
                  <a:srgbClr val="008000"/>
                </a:solidFill>
                <a:latin typeface="+mn-lt"/>
              </a:rPr>
              <a:t>Elles présentent toutes comme particularité de se ramifier dès la base, avec, selon les essences, soit un système racinaire superficiellement envasé qui remonte au-dessus de la surface, soit des racines-échasses qui, depuis la base du tronc, partent en oblique avant de s’ancrer dans le sol. Elles sont quotidiennement ou en permanence inondées par la mer.</a:t>
            </a:r>
          </a:p>
          <a:p>
            <a:pPr algn="just">
              <a:spcBef>
                <a:spcPts val="0"/>
              </a:spcBef>
              <a:spcAft>
                <a:spcPts val="0"/>
              </a:spcAft>
              <a:defRPr/>
            </a:pPr>
            <a:r>
              <a:rPr lang="fr-FR" sz="1600" dirty="0">
                <a:solidFill>
                  <a:srgbClr val="008000"/>
                </a:solidFill>
                <a:latin typeface="+mn-lt"/>
              </a:rPr>
              <a:t>La structure des palétuviers est déterminée par la nature du sol, meuble et instable, et la pauvreté de l’eau en oxygène. </a:t>
            </a:r>
          </a:p>
          <a:p>
            <a:pPr algn="just">
              <a:spcBef>
                <a:spcPts val="0"/>
              </a:spcBef>
              <a:spcAft>
                <a:spcPts val="0"/>
              </a:spcAft>
              <a:defRPr/>
            </a:pPr>
            <a:r>
              <a:rPr lang="fr-FR" sz="1600" dirty="0">
                <a:solidFill>
                  <a:srgbClr val="008000"/>
                </a:solidFill>
                <a:latin typeface="+mn-lt"/>
              </a:rPr>
              <a:t>La faune des mangroves, très riche en mollusques, crustacés et poissons, offre d’abondantes ressources alimentaires, ce qui expose ces forêts à une surexploitation, renforcée par l’extraction du bois, alors qu’elles jouent un rôle important pour la protection des côtes.</a:t>
            </a:r>
          </a:p>
        </p:txBody>
      </p:sp>
      <p:sp>
        <p:nvSpPr>
          <p:cNvPr id="46085" name="Rectangle 5"/>
          <p:cNvSpPr>
            <a:spLocks noChangeArrowheads="1"/>
          </p:cNvSpPr>
          <p:nvPr/>
        </p:nvSpPr>
        <p:spPr bwMode="auto">
          <a:xfrm>
            <a:off x="107950" y="6453188"/>
            <a:ext cx="9036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2"/>
              </a:rPr>
              <a:t>http://www.onf.fr/gestion_durable/sommaire/milieu_vivant/patrimoine/forets_monde/20070928-083950-808015/@@index.html</a:t>
            </a:r>
            <a:r>
              <a:rPr lang="fr-FR" altLang="fr-FR" sz="1200">
                <a:solidFill>
                  <a:srgbClr val="008000"/>
                </a:solidFill>
              </a:rPr>
              <a:t> </a:t>
            </a:r>
          </a:p>
        </p:txBody>
      </p:sp>
      <p:pic>
        <p:nvPicPr>
          <p:cNvPr id="46086" name="Image 6" descr="mangrov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916113"/>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Image 7" descr="mangrov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0767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7106"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6DF4AB3-4C70-4FBD-9957-E7B0FA9B1E53}" type="slidenum">
              <a:rPr lang="fr-FR" altLang="fr-FR" sz="1200">
                <a:solidFill>
                  <a:srgbClr val="898989"/>
                </a:solidFill>
              </a:rPr>
              <a:pPr algn="r" eaLnBrk="1" hangingPunct="1">
                <a:spcBef>
                  <a:spcPct val="0"/>
                </a:spcBef>
                <a:buFontTx/>
                <a:buNone/>
              </a:pPr>
              <a:t>44</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07950" y="476250"/>
            <a:ext cx="6335713" cy="2662238"/>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dirty="0">
              <a:solidFill>
                <a:srgbClr val="008000"/>
              </a:solidFill>
              <a:latin typeface="+mn-lt"/>
            </a:endParaRPr>
          </a:p>
          <a:p>
            <a:pPr algn="just">
              <a:spcBef>
                <a:spcPts val="0"/>
              </a:spcBef>
              <a:spcAft>
                <a:spcPts val="0"/>
              </a:spcAft>
              <a:defRPr/>
            </a:pPr>
            <a:r>
              <a:rPr lang="fr-FR" dirty="0">
                <a:solidFill>
                  <a:srgbClr val="008000"/>
                </a:solidFill>
                <a:latin typeface="+mn-lt"/>
              </a:rPr>
              <a:t>1.7.9. </a:t>
            </a:r>
            <a:r>
              <a:rPr lang="fr-FR" b="1" dirty="0">
                <a:solidFill>
                  <a:srgbClr val="008000"/>
                </a:solidFill>
                <a:latin typeface="+mn-lt"/>
              </a:rPr>
              <a:t>La </a:t>
            </a:r>
            <a:r>
              <a:rPr lang="fr-FR" b="1" dirty="0" err="1">
                <a:solidFill>
                  <a:srgbClr val="008000"/>
                </a:solidFill>
                <a:latin typeface="+mn-lt"/>
              </a:rPr>
              <a:t>fruticée</a:t>
            </a:r>
            <a:endParaRPr lang="fr-FR" u="sng" dirty="0">
              <a:solidFill>
                <a:srgbClr val="008000"/>
              </a:solidFill>
              <a:latin typeface="+mn-lt"/>
            </a:endParaRPr>
          </a:p>
          <a:p>
            <a:pPr algn="just">
              <a:spcBef>
                <a:spcPts val="0"/>
              </a:spcBef>
              <a:spcAft>
                <a:spcPts val="0"/>
              </a:spcAft>
              <a:defRPr/>
            </a:pPr>
            <a:endParaRPr lang="fr-FR" sz="1700" dirty="0">
              <a:solidFill>
                <a:srgbClr val="008000"/>
              </a:solidFill>
              <a:latin typeface="+mn-lt"/>
            </a:endParaRPr>
          </a:p>
          <a:p>
            <a:pPr algn="just">
              <a:spcBef>
                <a:spcPts val="0"/>
              </a:spcBef>
              <a:spcAft>
                <a:spcPts val="0"/>
              </a:spcAft>
              <a:defRPr/>
            </a:pPr>
            <a:r>
              <a:rPr lang="fr-FR" sz="1600" dirty="0">
                <a:solidFill>
                  <a:srgbClr val="008000"/>
                </a:solidFill>
                <a:latin typeface="+mn-lt"/>
              </a:rPr>
              <a:t>Les </a:t>
            </a:r>
            <a:r>
              <a:rPr lang="fr-FR" sz="1600" dirty="0" err="1">
                <a:solidFill>
                  <a:srgbClr val="008000"/>
                </a:solidFill>
                <a:latin typeface="+mn-lt"/>
              </a:rPr>
              <a:t>fruticées</a:t>
            </a:r>
            <a:r>
              <a:rPr lang="fr-FR" sz="1600" dirty="0">
                <a:solidFill>
                  <a:srgbClr val="008000"/>
                </a:solidFill>
                <a:latin typeface="+mn-lt"/>
              </a:rPr>
              <a:t> sont des formations arbustives stables, dans des milieux où les stress climatique et </a:t>
            </a:r>
            <a:r>
              <a:rPr lang="fr-FR" sz="1600" dirty="0">
                <a:solidFill>
                  <a:srgbClr val="008000"/>
                </a:solidFill>
                <a:latin typeface="+mn-lt"/>
                <a:hlinkClick r:id="rId2"/>
              </a:rPr>
              <a:t>édaphique</a:t>
            </a:r>
            <a:r>
              <a:rPr lang="fr-FR" sz="1600" dirty="0">
                <a:solidFill>
                  <a:srgbClr val="008000"/>
                </a:solidFill>
                <a:latin typeface="+mn-lt"/>
              </a:rPr>
              <a:t> dominent.</a:t>
            </a:r>
          </a:p>
          <a:p>
            <a:pPr algn="just" eaLnBrk="1" fontAlgn="auto" hangingPunct="1">
              <a:spcBef>
                <a:spcPts val="0"/>
              </a:spcBef>
              <a:spcAft>
                <a:spcPts val="0"/>
              </a:spcAft>
              <a:defRPr/>
            </a:pPr>
            <a:r>
              <a:rPr lang="fr-FR" sz="1600" dirty="0">
                <a:solidFill>
                  <a:srgbClr val="008000"/>
                </a:solidFill>
                <a:latin typeface="+mn-lt"/>
              </a:rPr>
              <a:t>Les </a:t>
            </a:r>
            <a:r>
              <a:rPr lang="fr-FR" sz="1600" dirty="0">
                <a:solidFill>
                  <a:srgbClr val="008000"/>
                </a:solidFill>
                <a:latin typeface="+mn-lt"/>
                <a:hlinkClick r:id="rId3"/>
              </a:rPr>
              <a:t>espèces</a:t>
            </a:r>
            <a:r>
              <a:rPr lang="fr-FR" sz="1600" dirty="0">
                <a:solidFill>
                  <a:srgbClr val="008000"/>
                </a:solidFill>
                <a:latin typeface="+mn-lt"/>
              </a:rPr>
              <a:t> végétales sont des espèces ligneuses petites et peu nombreuses et elles représentent des taux de recouvrement variables.</a:t>
            </a:r>
          </a:p>
          <a:p>
            <a:pPr algn="just" eaLnBrk="1" fontAlgn="auto" hangingPunct="1">
              <a:spcBef>
                <a:spcPts val="0"/>
              </a:spcBef>
              <a:spcAft>
                <a:spcPts val="0"/>
              </a:spcAft>
              <a:defRPr/>
            </a:pPr>
            <a:r>
              <a:rPr lang="fr-FR" sz="1600" dirty="0">
                <a:solidFill>
                  <a:srgbClr val="008000"/>
                </a:solidFill>
                <a:latin typeface="+mn-lt"/>
              </a:rPr>
              <a:t>Ces espèces ont la particularité de souvent rejeter des souches après une perturbation et marcottent facilement.</a:t>
            </a:r>
          </a:p>
        </p:txBody>
      </p:sp>
      <p:sp>
        <p:nvSpPr>
          <p:cNvPr id="47109" name="Rectangle 5"/>
          <p:cNvSpPr>
            <a:spLocks noChangeArrowheads="1"/>
          </p:cNvSpPr>
          <p:nvPr/>
        </p:nvSpPr>
        <p:spPr bwMode="auto">
          <a:xfrm>
            <a:off x="107950" y="6453188"/>
            <a:ext cx="9036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4"/>
              </a:rPr>
              <a:t>http://www.futura-sciences.com/magazines/nature/infos/dossiers/d/botanique-differents-types-forets-1101/page/5/</a:t>
            </a:r>
            <a:r>
              <a:rPr lang="fr-FR" altLang="fr-FR" sz="1200">
                <a:solidFill>
                  <a:srgbClr val="008000"/>
                </a:solidFill>
              </a:rPr>
              <a:t> </a:t>
            </a:r>
          </a:p>
        </p:txBody>
      </p:sp>
      <p:sp>
        <p:nvSpPr>
          <p:cNvPr id="47110" name="Rectangle 8"/>
          <p:cNvSpPr>
            <a:spLocks noChangeArrowheads="1"/>
          </p:cNvSpPr>
          <p:nvPr/>
        </p:nvSpPr>
        <p:spPr bwMode="auto">
          <a:xfrm>
            <a:off x="6516688" y="56610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Fruticée d'argousiers. </a:t>
            </a:r>
          </a:p>
          <a:p>
            <a:pPr algn="ctr" eaLnBrk="1" hangingPunct="1"/>
            <a:r>
              <a:rPr lang="fr-FR" altLang="fr-FR" sz="1200">
                <a:solidFill>
                  <a:srgbClr val="008000"/>
                </a:solidFill>
              </a:rPr>
              <a:t>© Svdmolen GNU FDL 1.2</a:t>
            </a:r>
          </a:p>
        </p:txBody>
      </p:sp>
      <p:pic>
        <p:nvPicPr>
          <p:cNvPr id="47111" name="Picture 2" descr="C:\Users\LISAN\Pictures\forêts\argousier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2924175"/>
            <a:ext cx="23034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8130" name="Espace réservé du numéro de diapositive 1"/>
          <p:cNvSpPr txBox="1">
            <a:spLocks/>
          </p:cNvSpPr>
          <p:nvPr/>
        </p:nvSpPr>
        <p:spPr bwMode="auto">
          <a:xfrm>
            <a:off x="6804025"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3C8117E-D9E5-4D75-8D01-B4D2B44F3FDD}" type="slidenum">
              <a:rPr lang="fr-FR" altLang="fr-FR" sz="1200">
                <a:solidFill>
                  <a:srgbClr val="898989"/>
                </a:solidFill>
              </a:rPr>
              <a:pPr algn="r" eaLnBrk="1" hangingPunct="1">
                <a:spcBef>
                  <a:spcPct val="0"/>
                </a:spcBef>
                <a:buFontTx/>
                <a:buNone/>
              </a:pPr>
              <a:t>45</a:t>
            </a:fld>
            <a:endParaRPr lang="fr-FR" altLang="fr-FR" sz="1200">
              <a:solidFill>
                <a:srgbClr val="898989"/>
              </a:solidFill>
            </a:endParaRPr>
          </a:p>
        </p:txBody>
      </p:sp>
      <p:sp>
        <p:nvSpPr>
          <p:cNvPr id="4" name="Titre 1"/>
          <p:cNvSpPr txBox="1">
            <a:spLocks/>
          </p:cNvSpPr>
          <p:nvPr/>
        </p:nvSpPr>
        <p:spPr>
          <a:xfrm>
            <a:off x="30591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0" y="188913"/>
            <a:ext cx="7164388" cy="1154112"/>
          </a:xfrm>
          <a:prstGeom prst="rect">
            <a:avLst/>
          </a:prstGeom>
        </p:spPr>
        <p:txBody>
          <a:bodyPr>
            <a:spAutoFit/>
          </a:bodyPr>
          <a:lstStyle/>
          <a:p>
            <a:pPr marL="342900" indent="-342900" eaLnBrk="1" fontAlgn="auto" hangingPunct="1">
              <a:spcBef>
                <a:spcPts val="0"/>
              </a:spcBef>
              <a:spcAft>
                <a:spcPts val="0"/>
              </a:spcAft>
              <a:defRPr/>
            </a:pPr>
            <a:r>
              <a:rPr lang="fr-FR" dirty="0">
                <a:solidFill>
                  <a:srgbClr val="008000"/>
                </a:solidFill>
                <a:latin typeface="+mn-lt"/>
              </a:rPr>
              <a:t>1.7) </a:t>
            </a:r>
            <a:r>
              <a:rPr lang="fr-FR" b="1" dirty="0">
                <a:solidFill>
                  <a:srgbClr val="008000"/>
                </a:solidFill>
                <a:latin typeface="+mn-lt"/>
              </a:rPr>
              <a:t>Types de forêts (suite)</a:t>
            </a:r>
          </a:p>
          <a:p>
            <a:pPr algn="just">
              <a:spcBef>
                <a:spcPts val="0"/>
              </a:spcBef>
              <a:spcAft>
                <a:spcPts val="0"/>
              </a:spcAft>
              <a:defRPr/>
            </a:pPr>
            <a:endParaRPr lang="fr-FR" sz="1700" dirty="0">
              <a:solidFill>
                <a:srgbClr val="008000"/>
              </a:solidFill>
              <a:latin typeface="+mn-lt"/>
            </a:endParaRPr>
          </a:p>
          <a:p>
            <a:pPr algn="just">
              <a:spcBef>
                <a:spcPts val="0"/>
              </a:spcBef>
              <a:spcAft>
                <a:spcPts val="0"/>
              </a:spcAft>
              <a:defRPr/>
            </a:pPr>
            <a:r>
              <a:rPr lang="fr-FR" sz="1700" dirty="0">
                <a:solidFill>
                  <a:srgbClr val="008000"/>
                </a:solidFill>
                <a:latin typeface="+mn-lt"/>
              </a:rPr>
              <a:t>1.7.7. </a:t>
            </a:r>
            <a:r>
              <a:rPr lang="fr-FR" sz="1700" b="1" dirty="0">
                <a:solidFill>
                  <a:srgbClr val="008000"/>
                </a:solidFill>
                <a:latin typeface="+mn-lt"/>
              </a:rPr>
              <a:t>Répartition des types de forêts par principaux domaines écologiques</a:t>
            </a:r>
          </a:p>
          <a:p>
            <a:pPr algn="just">
              <a:spcBef>
                <a:spcPts val="0"/>
              </a:spcBef>
              <a:spcAft>
                <a:spcPts val="0"/>
              </a:spcAft>
              <a:defRPr/>
            </a:pPr>
            <a:endParaRPr lang="fr-FR" sz="1700" u="sng" dirty="0">
              <a:solidFill>
                <a:srgbClr val="008000"/>
              </a:solidFill>
              <a:latin typeface="+mn-lt"/>
            </a:endParaRPr>
          </a:p>
        </p:txBody>
      </p:sp>
      <p:pic>
        <p:nvPicPr>
          <p:cNvPr id="48133" name="Picture 2" descr="C:\Users\LISAN\Pictures\forêts\carte-foret_f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052513"/>
            <a:ext cx="9050337"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p:cNvSpPr>
            <a:spLocks noChangeArrowheads="1"/>
          </p:cNvSpPr>
          <p:nvPr/>
        </p:nvSpPr>
        <p:spPr bwMode="auto">
          <a:xfrm>
            <a:off x="287338" y="6453188"/>
            <a:ext cx="8856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3"/>
              </a:rPr>
              <a:t>http://www.futura-sciences.com/magazines/nature/infos/dossiers/d/botanique-differents-types-forets-1101/page/2/</a:t>
            </a:r>
            <a:r>
              <a:rPr lang="fr-FR" altLang="fr-FR" sz="1200">
                <a:solidFill>
                  <a:srgbClr val="008000"/>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1DC54953-6F82-45FB-8EC6-FF69EF912F93}" type="slidenum">
              <a:rPr lang="fr-FR"/>
              <a:pPr>
                <a:defRPr/>
              </a:pPr>
              <a:t>46</a:t>
            </a:fld>
            <a:endParaRPr lang="fr-FR" dirty="0"/>
          </a:p>
        </p:txBody>
      </p:sp>
      <p:sp>
        <p:nvSpPr>
          <p:cNvPr id="49155" name="Rectangle 2"/>
          <p:cNvSpPr>
            <a:spLocks noChangeArrowheads="1"/>
          </p:cNvSpPr>
          <p:nvPr/>
        </p:nvSpPr>
        <p:spPr bwMode="auto">
          <a:xfrm>
            <a:off x="250825" y="692150"/>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 Les services apportés par les écosystèmes</a:t>
            </a:r>
          </a:p>
          <a:p>
            <a:pPr eaLnBrk="1" hangingPunct="1"/>
            <a:endParaRPr lang="fr-FR" altLang="fr-FR">
              <a:solidFill>
                <a:srgbClr val="008000"/>
              </a:solidFill>
            </a:endParaRPr>
          </a:p>
        </p:txBody>
      </p:sp>
      <p:sp>
        <p:nvSpPr>
          <p:cNvPr id="4" name="Titre 1"/>
          <p:cNvSpPr txBox="1">
            <a:spLocks/>
          </p:cNvSpPr>
          <p:nvPr/>
        </p:nvSpPr>
        <p:spPr>
          <a:xfrm>
            <a:off x="29876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 name="ZoneTexte 5"/>
          <p:cNvSpPr txBox="1"/>
          <p:nvPr/>
        </p:nvSpPr>
        <p:spPr>
          <a:xfrm>
            <a:off x="179388" y="1196975"/>
            <a:ext cx="8713787" cy="4103688"/>
          </a:xfrm>
          <a:prstGeom prst="rect">
            <a:avLst/>
          </a:prstGeom>
          <a:noFill/>
        </p:spPr>
        <p:txBody>
          <a:bodyPr>
            <a:spAutoFit/>
          </a:bodyPr>
          <a:lstStyle/>
          <a:p>
            <a:pPr eaLnBrk="1" fontAlgn="auto" hangingPunct="1">
              <a:spcBef>
                <a:spcPts val="0"/>
              </a:spcBef>
              <a:spcAft>
                <a:spcPts val="0"/>
              </a:spcAft>
              <a:defRPr/>
            </a:pPr>
            <a:r>
              <a:rPr lang="fr-FR" sz="2000" dirty="0">
                <a:solidFill>
                  <a:srgbClr val="008000"/>
                </a:solidFill>
                <a:latin typeface="+mn-lt"/>
              </a:rPr>
              <a:t>Dans le </a:t>
            </a:r>
            <a:r>
              <a:rPr lang="fr-FR" sz="2000" b="1" dirty="0">
                <a:solidFill>
                  <a:srgbClr val="008000"/>
                </a:solidFill>
                <a:latin typeface="+mn-lt"/>
              </a:rPr>
              <a:t>Rapport </a:t>
            </a:r>
            <a:r>
              <a:rPr lang="fr-FR" sz="2000" b="1" dirty="0" err="1">
                <a:solidFill>
                  <a:srgbClr val="008000"/>
                </a:solidFill>
                <a:latin typeface="+mn-lt"/>
              </a:rPr>
              <a:t>Chevassus</a:t>
            </a:r>
            <a:r>
              <a:rPr lang="fr-FR" sz="2000" dirty="0">
                <a:solidFill>
                  <a:srgbClr val="008000"/>
                </a:solidFill>
                <a:latin typeface="+mn-lt"/>
              </a:rPr>
              <a:t>, quatre principaux services écologiques ont été identifiés : </a:t>
            </a:r>
          </a:p>
          <a:p>
            <a:pPr eaLnBrk="1" fontAlgn="auto" hangingPunct="1">
              <a:spcBef>
                <a:spcPts val="0"/>
              </a:spcBef>
              <a:spcAft>
                <a:spcPts val="0"/>
              </a:spcAft>
              <a:defRPr/>
            </a:pPr>
            <a:endParaRPr lang="fr-FR" sz="2000" dirty="0">
              <a:solidFill>
                <a:srgbClr val="008000"/>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sz="2000" dirty="0">
                <a:solidFill>
                  <a:srgbClr val="008000"/>
                </a:solidFill>
                <a:latin typeface="+mn-lt"/>
              </a:rPr>
              <a:t>les </a:t>
            </a:r>
            <a:r>
              <a:rPr lang="fr-FR" sz="2000" b="1" i="1" dirty="0">
                <a:solidFill>
                  <a:srgbClr val="008000"/>
                </a:solidFill>
                <a:latin typeface="+mn-lt"/>
              </a:rPr>
              <a:t>services d'</a:t>
            </a:r>
            <a:r>
              <a:rPr lang="fr-FR" sz="2000" b="1" i="1" dirty="0" err="1">
                <a:solidFill>
                  <a:srgbClr val="008000"/>
                </a:solidFill>
                <a:latin typeface="+mn-lt"/>
              </a:rPr>
              <a:t>auto-entretien</a:t>
            </a:r>
            <a:r>
              <a:rPr lang="fr-FR" sz="2000" dirty="0">
                <a:solidFill>
                  <a:srgbClr val="008000"/>
                </a:solidFill>
                <a:latin typeface="+mn-lt"/>
              </a:rPr>
              <a:t>, qui conditionnent le bon fonctionnement des écosystèmes (recyclage des nutriments, production primaire), </a:t>
            </a:r>
          </a:p>
          <a:p>
            <a:pPr marL="285750" indent="-285750" algn="just" eaLnBrk="1" fontAlgn="auto" hangingPunct="1">
              <a:spcBef>
                <a:spcPts val="0"/>
              </a:spcBef>
              <a:spcAft>
                <a:spcPts val="0"/>
              </a:spcAft>
              <a:buFont typeface="Arial" panose="020B0604020202020204" pitchFamily="34" charset="0"/>
              <a:buChar char="•"/>
              <a:defRPr/>
            </a:pPr>
            <a:r>
              <a:rPr lang="fr-FR" sz="2000" dirty="0">
                <a:solidFill>
                  <a:srgbClr val="008000"/>
                </a:solidFill>
                <a:latin typeface="+mn-lt"/>
              </a:rPr>
              <a:t>les </a:t>
            </a:r>
            <a:r>
              <a:rPr lang="fr-FR" sz="2000" b="1" i="1" dirty="0">
                <a:solidFill>
                  <a:srgbClr val="008000"/>
                </a:solidFill>
                <a:latin typeface="+mn-lt"/>
              </a:rPr>
              <a:t>services d'approvisionnement</a:t>
            </a:r>
            <a:r>
              <a:rPr lang="fr-FR" sz="2000" dirty="0">
                <a:solidFill>
                  <a:srgbClr val="008000"/>
                </a:solidFill>
                <a:latin typeface="+mn-lt"/>
              </a:rPr>
              <a:t>, qui conduisent à des biens appropriables (aliments, matériaux et fibres, eau douce, bioénergies), </a:t>
            </a:r>
          </a:p>
          <a:p>
            <a:pPr marL="285750" indent="-285750" algn="just" eaLnBrk="1" fontAlgn="auto" hangingPunct="1">
              <a:spcBef>
                <a:spcPts val="0"/>
              </a:spcBef>
              <a:spcAft>
                <a:spcPts val="0"/>
              </a:spcAft>
              <a:buFont typeface="Arial" panose="020B0604020202020204" pitchFamily="34" charset="0"/>
              <a:buChar char="•"/>
              <a:defRPr/>
            </a:pPr>
            <a:r>
              <a:rPr lang="fr-FR" sz="2000" dirty="0">
                <a:solidFill>
                  <a:srgbClr val="008000"/>
                </a:solidFill>
                <a:latin typeface="+mn-lt"/>
              </a:rPr>
              <a:t>les </a:t>
            </a:r>
            <a:r>
              <a:rPr lang="fr-FR" sz="2000" b="1" i="1" dirty="0">
                <a:solidFill>
                  <a:srgbClr val="008000"/>
                </a:solidFill>
                <a:latin typeface="+mn-lt"/>
              </a:rPr>
              <a:t>services de régulation</a:t>
            </a:r>
            <a:r>
              <a:rPr lang="fr-FR" sz="2000" dirty="0">
                <a:solidFill>
                  <a:srgbClr val="008000"/>
                </a:solidFill>
                <a:latin typeface="+mn-lt"/>
              </a:rPr>
              <a:t>, c'est-à-dire la capacité à moduler dans un sens favorable à l'homme des phénomènes comme le climat, l'occurrence et l'ampleur des maladies ou différents aspects du cycle de l'eau (crues, étiages, qualité physico-chimique) </a:t>
            </a:r>
          </a:p>
          <a:p>
            <a:pPr marL="285750" indent="-285750" algn="just" eaLnBrk="1" fontAlgn="auto" hangingPunct="1">
              <a:spcBef>
                <a:spcPts val="0"/>
              </a:spcBef>
              <a:spcAft>
                <a:spcPts val="0"/>
              </a:spcAft>
              <a:buFont typeface="Arial" panose="020B0604020202020204" pitchFamily="34" charset="0"/>
              <a:buChar char="•"/>
              <a:defRPr/>
            </a:pPr>
            <a:r>
              <a:rPr lang="fr-FR" sz="2000" dirty="0">
                <a:solidFill>
                  <a:srgbClr val="008000"/>
                </a:solidFill>
                <a:latin typeface="+mn-lt"/>
              </a:rPr>
              <a:t>et enfin, des </a:t>
            </a:r>
            <a:r>
              <a:rPr lang="fr-FR" sz="2000" b="1" i="1" dirty="0">
                <a:solidFill>
                  <a:srgbClr val="008000"/>
                </a:solidFill>
                <a:latin typeface="+mn-lt"/>
              </a:rPr>
              <a:t>services culturels</a:t>
            </a:r>
            <a:r>
              <a:rPr lang="fr-FR" sz="2000" dirty="0">
                <a:solidFill>
                  <a:srgbClr val="008000"/>
                </a:solidFill>
                <a:latin typeface="+mn-lt"/>
              </a:rPr>
              <a:t>, à savoir l'utilisation des écosystèmes à des fins récréatives, esthétiques et spirituelles. </a:t>
            </a:r>
          </a:p>
        </p:txBody>
      </p:sp>
      <p:sp>
        <p:nvSpPr>
          <p:cNvPr id="49158" name="ZoneTexte 6"/>
          <p:cNvSpPr txBox="1">
            <a:spLocks noChangeArrowheads="1"/>
          </p:cNvSpPr>
          <p:nvPr/>
        </p:nvSpPr>
        <p:spPr bwMode="auto">
          <a:xfrm>
            <a:off x="214313" y="5300663"/>
            <a:ext cx="87503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i="1">
                <a:solidFill>
                  <a:srgbClr val="008000"/>
                </a:solidFill>
              </a:rPr>
              <a:t>Rapport Chevassus-au-Louis : fixer la valeur économique de la biodiversité</a:t>
            </a:r>
            <a:r>
              <a:rPr lang="fr-FR" altLang="fr-FR" sz="1200">
                <a:solidFill>
                  <a:srgbClr val="008000"/>
                </a:solidFill>
              </a:rPr>
              <a:t>, 2009, </a:t>
            </a:r>
            <a:r>
              <a:rPr lang="fr-FR" altLang="fr-FR" sz="1200">
                <a:solidFill>
                  <a:srgbClr val="008000"/>
                </a:solidFill>
                <a:hlinkClick r:id="rId2"/>
              </a:rPr>
              <a:t>http://www.actu-environnement.com/ae/news/rapport_chevassus-au-louis_valeur_biodiversite_7284.php4</a:t>
            </a:r>
            <a:r>
              <a:rPr lang="fr-FR" altLang="fr-FR" sz="1200">
                <a:solidFill>
                  <a:srgbClr val="008000"/>
                </a:solidFill>
              </a:rPr>
              <a:t>   </a:t>
            </a:r>
          </a:p>
          <a:p>
            <a:pPr eaLnBrk="1" hangingPunct="1"/>
            <a:endParaRPr lang="fr-FR" altLang="fr-FR" sz="1200">
              <a:solidFill>
                <a:srgbClr val="008000"/>
              </a:solidFill>
            </a:endParaRPr>
          </a:p>
          <a:p>
            <a:pPr algn="just" eaLnBrk="1" hangingPunct="1"/>
            <a:r>
              <a:rPr lang="fr-FR" altLang="fr-FR" sz="1200" u="sng">
                <a:solidFill>
                  <a:srgbClr val="008000"/>
                </a:solidFill>
              </a:rPr>
              <a:t>Note</a:t>
            </a:r>
            <a:r>
              <a:rPr lang="fr-FR" altLang="fr-FR" sz="1200">
                <a:solidFill>
                  <a:srgbClr val="008000"/>
                </a:solidFill>
              </a:rPr>
              <a:t> : On retrouve  aussi une liste de </a:t>
            </a:r>
            <a:r>
              <a:rPr lang="fr-FR" altLang="fr-FR" sz="1200" b="1">
                <a:solidFill>
                  <a:srgbClr val="008000"/>
                </a:solidFill>
              </a:rPr>
              <a:t>services écologiques </a:t>
            </a:r>
            <a:r>
              <a:rPr lang="fr-FR" altLang="fr-FR" sz="1200">
                <a:solidFill>
                  <a:srgbClr val="008000"/>
                </a:solidFill>
              </a:rPr>
              <a:t>(ou « </a:t>
            </a:r>
            <a:r>
              <a:rPr lang="fr-FR" altLang="fr-FR" sz="1200" b="1" i="1">
                <a:solidFill>
                  <a:srgbClr val="008000"/>
                </a:solidFill>
              </a:rPr>
              <a:t>Services écosystémiques</a:t>
            </a:r>
            <a:r>
              <a:rPr lang="fr-FR" altLang="fr-FR" sz="1200">
                <a:solidFill>
                  <a:srgbClr val="008000"/>
                </a:solidFill>
              </a:rPr>
              <a:t> », voir annexe portant le même nom) dans le </a:t>
            </a:r>
            <a:r>
              <a:rPr lang="fr-FR" altLang="fr-FR" sz="1200">
                <a:solidFill>
                  <a:srgbClr val="008000"/>
                </a:solidFill>
                <a:hlinkClick r:id="rId3" tooltip="Millennium Ecosystem Assessment"/>
              </a:rPr>
              <a:t>Millennium Ecosystem Assessment</a:t>
            </a:r>
            <a:r>
              <a:rPr lang="fr-FR" altLang="fr-FR" sz="1200">
                <a:solidFill>
                  <a:srgbClr val="008000"/>
                </a:solidFill>
              </a:rPr>
              <a:t> (2005) puis les </a:t>
            </a:r>
            <a:r>
              <a:rPr lang="fr-FR" altLang="fr-FR" sz="1200">
                <a:solidFill>
                  <a:srgbClr val="008000"/>
                </a:solidFill>
                <a:hlinkClick r:id="rId4" tooltip="Objectif d'Aichi"/>
              </a:rPr>
              <a:t>objectifs d’Aichi</a:t>
            </a:r>
            <a:r>
              <a:rPr lang="fr-FR" altLang="fr-FR" sz="1200">
                <a:solidFill>
                  <a:srgbClr val="008000"/>
                </a:solidFill>
              </a:rPr>
              <a:t>, ainsi qu'aux échelles nationales, dont en France dans la </a:t>
            </a:r>
            <a:r>
              <a:rPr lang="fr-FR" altLang="fr-FR" sz="1200">
                <a:solidFill>
                  <a:srgbClr val="008000"/>
                </a:solidFill>
                <a:hlinkClick r:id="rId5" tooltip="Stratégie nationale pour la biodiversité"/>
              </a:rPr>
              <a:t>Stratégie nationale pour la biodiversité</a:t>
            </a:r>
            <a:r>
              <a:rPr lang="fr-FR" altLang="fr-FR" sz="1200">
                <a:solidFill>
                  <a:srgbClr val="008000"/>
                </a:solidFill>
              </a:rPr>
              <a:t> qui ont fait de leur préservation un des </a:t>
            </a:r>
            <a:r>
              <a:rPr lang="fr-FR" altLang="fr-FR" sz="1200">
                <a:solidFill>
                  <a:srgbClr val="008000"/>
                </a:solidFill>
                <a:hlinkClick r:id="rId6" tooltip="Enjeux"/>
              </a:rPr>
              <a:t>enjeux</a:t>
            </a:r>
            <a:r>
              <a:rPr lang="fr-FR" altLang="fr-FR" sz="1200">
                <a:solidFill>
                  <a:srgbClr val="008000"/>
                </a:solidFill>
              </a:rPr>
              <a:t> de la biodiversité. Source : </a:t>
            </a:r>
            <a:r>
              <a:rPr lang="fr-FR" altLang="fr-FR" sz="1200">
                <a:solidFill>
                  <a:srgbClr val="008000"/>
                </a:solidFill>
                <a:hlinkClick r:id="rId7"/>
              </a:rPr>
              <a:t>http://fr.wikipedia.org/wiki/Services_%C3%A9cosyst%C3%A9miques</a:t>
            </a:r>
            <a:r>
              <a:rPr lang="fr-FR" altLang="fr-FR" sz="1200">
                <a:solidFill>
                  <a:srgbClr val="008000"/>
                </a:solidFill>
              </a:rPr>
              <a:t>  (voir page suivante).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431BF26B-3B8F-41A4-A6A5-DCA65EEB860A}" type="slidenum">
              <a:rPr lang="fr-FR"/>
              <a:pPr>
                <a:defRPr/>
              </a:pPr>
              <a:t>47</a:t>
            </a:fld>
            <a:endParaRPr lang="fr-FR" dirty="0"/>
          </a:p>
        </p:txBody>
      </p:sp>
      <p:sp>
        <p:nvSpPr>
          <p:cNvPr id="50179" name="Rectangle 2"/>
          <p:cNvSpPr>
            <a:spLocks noChangeArrowheads="1"/>
          </p:cNvSpPr>
          <p:nvPr/>
        </p:nvSpPr>
        <p:spPr bwMode="auto">
          <a:xfrm>
            <a:off x="250825" y="692150"/>
            <a:ext cx="864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 Les services apportés par les écosystèmes (suite et fin)</a:t>
            </a:r>
          </a:p>
          <a:p>
            <a:pPr eaLnBrk="1" hangingPunct="1"/>
            <a:endParaRPr lang="fr-FR" altLang="fr-FR">
              <a:solidFill>
                <a:srgbClr val="008000"/>
              </a:solidFill>
            </a:endParaRPr>
          </a:p>
        </p:txBody>
      </p:sp>
      <p:sp>
        <p:nvSpPr>
          <p:cNvPr id="4" name="Titre 1"/>
          <p:cNvSpPr txBox="1">
            <a:spLocks/>
          </p:cNvSpPr>
          <p:nvPr/>
        </p:nvSpPr>
        <p:spPr>
          <a:xfrm>
            <a:off x="29876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0181" name="ZoneTexte 5"/>
          <p:cNvSpPr txBox="1">
            <a:spLocks noChangeArrowheads="1"/>
          </p:cNvSpPr>
          <p:nvPr/>
        </p:nvSpPr>
        <p:spPr bwMode="auto">
          <a:xfrm>
            <a:off x="179388" y="1196975"/>
            <a:ext cx="87137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2000">
                <a:solidFill>
                  <a:srgbClr val="008000"/>
                </a:solidFill>
              </a:rPr>
              <a:t>Les services éco systémiques ont été classés par le </a:t>
            </a:r>
            <a:r>
              <a:rPr lang="fr-FR" altLang="fr-FR" sz="2000" b="1" i="1">
                <a:solidFill>
                  <a:srgbClr val="008000"/>
                </a:solidFill>
              </a:rPr>
              <a:t>Millénium Ecosystèm Assessement</a:t>
            </a:r>
            <a:r>
              <a:rPr lang="fr-FR" altLang="fr-FR" sz="2000">
                <a:solidFill>
                  <a:srgbClr val="008000"/>
                </a:solidFill>
              </a:rPr>
              <a:t> en 4 catégories parmi lesquelles : </a:t>
            </a:r>
          </a:p>
          <a:p>
            <a:pPr eaLnBrk="1" hangingPunct="1"/>
            <a:endParaRPr lang="fr-FR" altLang="fr-FR" sz="2000">
              <a:solidFill>
                <a:srgbClr val="008000"/>
              </a:solidFill>
            </a:endParaRPr>
          </a:p>
          <a:p>
            <a:pPr algn="just" eaLnBrk="1" hangingPunct="1">
              <a:buFont typeface="Arial" panose="020B0604020202020204" pitchFamily="34" charset="0"/>
              <a:buChar char="•"/>
            </a:pPr>
            <a:r>
              <a:rPr lang="fr-FR" altLang="fr-FR" sz="2000">
                <a:solidFill>
                  <a:srgbClr val="008000"/>
                </a:solidFill>
              </a:rPr>
              <a:t> les </a:t>
            </a:r>
            <a:r>
              <a:rPr lang="fr-FR" altLang="fr-FR" sz="2000" b="1">
                <a:solidFill>
                  <a:srgbClr val="008000"/>
                </a:solidFill>
              </a:rPr>
              <a:t>services de support </a:t>
            </a:r>
            <a:r>
              <a:rPr lang="fr-FR" altLang="fr-FR" sz="2000">
                <a:solidFill>
                  <a:srgbClr val="008000"/>
                </a:solidFill>
              </a:rPr>
              <a:t>qui donnent les conditions même de la vie sur terre, </a:t>
            </a:r>
          </a:p>
          <a:p>
            <a:pPr algn="just" eaLnBrk="1" hangingPunct="1">
              <a:buFont typeface="Arial" panose="020B0604020202020204" pitchFamily="34" charset="0"/>
              <a:buChar char="•"/>
            </a:pPr>
            <a:r>
              <a:rPr lang="fr-FR" altLang="fr-FR" sz="2000">
                <a:solidFill>
                  <a:srgbClr val="008000"/>
                </a:solidFill>
              </a:rPr>
              <a:t> les </a:t>
            </a:r>
            <a:r>
              <a:rPr lang="fr-FR" altLang="fr-FR" sz="2000" b="1">
                <a:solidFill>
                  <a:srgbClr val="008000"/>
                </a:solidFill>
              </a:rPr>
              <a:t>services d’approvisionnement </a:t>
            </a:r>
            <a:r>
              <a:rPr lang="fr-FR" altLang="fr-FR" sz="2000">
                <a:solidFill>
                  <a:srgbClr val="008000"/>
                </a:solidFill>
              </a:rPr>
              <a:t>qui représentent la fourniture en matière première que l’on peut obtenir des écosystèmes (viande, miel, champignon, bois, médicaments, huiles, pigments…),</a:t>
            </a:r>
          </a:p>
          <a:p>
            <a:pPr algn="just" eaLnBrk="1" hangingPunct="1">
              <a:buFont typeface="Arial" panose="020B0604020202020204" pitchFamily="34" charset="0"/>
              <a:buChar char="•"/>
            </a:pPr>
            <a:r>
              <a:rPr lang="fr-FR" altLang="fr-FR" sz="2000">
                <a:solidFill>
                  <a:srgbClr val="008000"/>
                </a:solidFill>
              </a:rPr>
              <a:t> les </a:t>
            </a:r>
            <a:r>
              <a:rPr lang="fr-FR" altLang="fr-FR" sz="2000" b="1">
                <a:solidFill>
                  <a:srgbClr val="008000"/>
                </a:solidFill>
              </a:rPr>
              <a:t>services de régulation </a:t>
            </a:r>
            <a:r>
              <a:rPr lang="fr-FR" altLang="fr-FR" sz="2000">
                <a:solidFill>
                  <a:srgbClr val="008000"/>
                </a:solidFill>
              </a:rPr>
              <a:t>(régulation des pluies, protection contre les tempêtes, stockage de CO2, pollinisation…),</a:t>
            </a:r>
          </a:p>
          <a:p>
            <a:pPr algn="just" eaLnBrk="1" hangingPunct="1">
              <a:buFont typeface="Arial" panose="020B0604020202020204" pitchFamily="34" charset="0"/>
              <a:buChar char="•"/>
            </a:pPr>
            <a:r>
              <a:rPr lang="fr-FR" altLang="fr-FR" sz="2000">
                <a:solidFill>
                  <a:srgbClr val="008000"/>
                </a:solidFill>
              </a:rPr>
              <a:t> les </a:t>
            </a:r>
            <a:r>
              <a:rPr lang="fr-FR" altLang="fr-FR" sz="2000" b="1">
                <a:solidFill>
                  <a:srgbClr val="008000"/>
                </a:solidFill>
              </a:rPr>
              <a:t>services culturels </a:t>
            </a:r>
            <a:r>
              <a:rPr lang="fr-FR" altLang="fr-FR" sz="2000">
                <a:solidFill>
                  <a:srgbClr val="008000"/>
                </a:solidFill>
              </a:rPr>
              <a:t>qui sont représentés par la beauté des paysages, l’accès à la nature pour les loisirs, la méditation, la découverte, l’éducation… </a:t>
            </a:r>
          </a:p>
        </p:txBody>
      </p:sp>
      <p:pic>
        <p:nvPicPr>
          <p:cNvPr id="50182" name="Image 7" descr="servic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724400"/>
            <a:ext cx="20161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2F572AF9-2109-4CB1-85AE-9A1950D72A00}" type="slidenum">
              <a:rPr lang="fr-FR"/>
              <a:pPr>
                <a:defRPr/>
              </a:pPr>
              <a:t>48</a:t>
            </a:fld>
            <a:endParaRPr lang="fr-FR" dirty="0"/>
          </a:p>
        </p:txBody>
      </p:sp>
      <p:sp>
        <p:nvSpPr>
          <p:cNvPr id="3" name="Rectangle 2"/>
          <p:cNvSpPr/>
          <p:nvPr/>
        </p:nvSpPr>
        <p:spPr>
          <a:xfrm>
            <a:off x="251520" y="332656"/>
            <a:ext cx="8712968" cy="6186309"/>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2bis) Apports des arbres</a:t>
            </a:r>
          </a:p>
          <a:p>
            <a:pPr eaLnBrk="1" fontAlgn="auto" hangingPunct="1">
              <a:spcBef>
                <a:spcPts val="0"/>
              </a:spcBef>
              <a:spcAft>
                <a:spcPts val="0"/>
              </a:spcAft>
              <a:defRPr/>
            </a:pPr>
            <a:endParaRPr lang="fr-FR" dirty="0">
              <a:solidFill>
                <a:srgbClr val="002060"/>
              </a:solidFill>
              <a:latin typeface="+mn-lt"/>
            </a:endParaRPr>
          </a:p>
          <a:p>
            <a:pPr algn="ctr">
              <a:spcBef>
                <a:spcPts val="0"/>
              </a:spcBef>
              <a:spcAft>
                <a:spcPts val="0"/>
              </a:spcAft>
              <a:defRPr/>
            </a:pPr>
            <a:r>
              <a:rPr lang="fr-FR" dirty="0">
                <a:ln>
                  <a:solidFill>
                    <a:srgbClr val="008000"/>
                  </a:solidFill>
                </a:ln>
                <a:solidFill>
                  <a:srgbClr val="002060"/>
                </a:solidFill>
                <a:latin typeface="+mn-lt"/>
              </a:rPr>
              <a:t>~ Les arbres </a:t>
            </a:r>
            <a:r>
              <a:rPr lang="fr-FR" b="1" dirty="0">
                <a:ln>
                  <a:solidFill>
                    <a:srgbClr val="008000"/>
                  </a:solidFill>
                </a:ln>
                <a:solidFill>
                  <a:srgbClr val="FF0000"/>
                </a:solidFill>
                <a:latin typeface="+mn-lt"/>
              </a:rPr>
              <a:t>absorbent la pollution </a:t>
            </a:r>
            <a:r>
              <a:rPr lang="fr-FR" dirty="0">
                <a:ln>
                  <a:solidFill>
                    <a:srgbClr val="008000"/>
                  </a:solidFill>
                </a:ln>
                <a:solidFill>
                  <a:srgbClr val="002060"/>
                </a:solidFill>
                <a:latin typeface="+mn-lt"/>
              </a:rPr>
              <a:t>de l’air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a:t>
            </a:r>
            <a:r>
              <a:rPr lang="fr-FR" b="1" dirty="0">
                <a:ln>
                  <a:solidFill>
                    <a:srgbClr val="008000"/>
                  </a:solidFill>
                </a:ln>
                <a:solidFill>
                  <a:srgbClr val="FF0000"/>
                </a:solidFill>
                <a:latin typeface="+mn-lt"/>
              </a:rPr>
              <a:t>fabriquent l’oxygène</a:t>
            </a:r>
            <a:r>
              <a:rPr lang="fr-FR" dirty="0">
                <a:ln>
                  <a:solidFill>
                    <a:srgbClr val="008000"/>
                  </a:solidFill>
                </a:ln>
                <a:solidFill>
                  <a:srgbClr val="002060"/>
                </a:solidFill>
                <a:latin typeface="+mn-lt"/>
              </a:rPr>
              <a:t>, dont nous avons besoin pour respirer.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a:t>
            </a:r>
            <a:r>
              <a:rPr lang="fr-FR" b="1" dirty="0">
                <a:ln>
                  <a:solidFill>
                    <a:srgbClr val="008000"/>
                  </a:solidFill>
                </a:ln>
                <a:solidFill>
                  <a:srgbClr val="FF0000"/>
                </a:solidFill>
                <a:latin typeface="+mn-lt"/>
              </a:rPr>
              <a:t>arrêtent l’érosion des sol</a:t>
            </a:r>
            <a:r>
              <a:rPr lang="fr-FR" dirty="0">
                <a:ln>
                  <a:solidFill>
                    <a:srgbClr val="008000"/>
                  </a:solidFill>
                </a:ln>
                <a:solidFill>
                  <a:srgbClr val="002060"/>
                </a:solidFill>
                <a:latin typeface="+mn-lt"/>
              </a:rPr>
              <a:t>, préviennent les crues, et </a:t>
            </a:r>
            <a:r>
              <a:rPr lang="fr-FR" b="1" dirty="0">
                <a:ln>
                  <a:solidFill>
                    <a:srgbClr val="008000"/>
                  </a:solidFill>
                </a:ln>
                <a:solidFill>
                  <a:srgbClr val="FF0000"/>
                </a:solidFill>
                <a:latin typeface="+mn-lt"/>
              </a:rPr>
              <a:t>filtrent l’eau </a:t>
            </a:r>
            <a:r>
              <a:rPr lang="fr-FR" dirty="0">
                <a:ln>
                  <a:solidFill>
                    <a:srgbClr val="008000"/>
                  </a:solidFill>
                </a:ln>
                <a:solidFill>
                  <a:srgbClr val="002060"/>
                </a:solidFill>
                <a:latin typeface="+mn-lt"/>
              </a:rPr>
              <a:t>~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fournissent les </a:t>
            </a:r>
            <a:r>
              <a:rPr lang="fr-FR" b="1" dirty="0">
                <a:ln>
                  <a:solidFill>
                    <a:srgbClr val="008000"/>
                  </a:solidFill>
                </a:ln>
                <a:solidFill>
                  <a:srgbClr val="FF0000"/>
                </a:solidFill>
                <a:latin typeface="+mn-lt"/>
              </a:rPr>
              <a:t>aliments </a:t>
            </a:r>
            <a:r>
              <a:rPr lang="fr-FR" dirty="0">
                <a:ln>
                  <a:solidFill>
                    <a:srgbClr val="008000"/>
                  </a:solidFill>
                </a:ln>
                <a:solidFill>
                  <a:srgbClr val="002060"/>
                </a:solidFill>
                <a:latin typeface="+mn-lt"/>
              </a:rPr>
              <a:t>et assurent une </a:t>
            </a:r>
            <a:r>
              <a:rPr lang="fr-FR" b="1" dirty="0">
                <a:ln>
                  <a:solidFill>
                    <a:srgbClr val="008000"/>
                  </a:solidFill>
                </a:ln>
                <a:solidFill>
                  <a:srgbClr val="FF0000"/>
                </a:solidFill>
                <a:latin typeface="+mn-lt"/>
              </a:rPr>
              <a:t>protection</a:t>
            </a:r>
            <a:r>
              <a:rPr lang="fr-FR" dirty="0">
                <a:ln>
                  <a:solidFill>
                    <a:srgbClr val="008000"/>
                  </a:solidFill>
                </a:ln>
                <a:solidFill>
                  <a:srgbClr val="002060"/>
                </a:solidFill>
                <a:latin typeface="+mn-lt"/>
              </a:rPr>
              <a:t> contre le vent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fournissent maison, </a:t>
            </a:r>
            <a:r>
              <a:rPr lang="fr-FR" b="1" dirty="0">
                <a:ln>
                  <a:solidFill>
                    <a:srgbClr val="008000"/>
                  </a:solidFill>
                </a:ln>
                <a:solidFill>
                  <a:srgbClr val="FF0000"/>
                </a:solidFill>
                <a:latin typeface="+mn-lt"/>
              </a:rPr>
              <a:t>abris </a:t>
            </a:r>
            <a:r>
              <a:rPr lang="fr-FR" dirty="0">
                <a:ln>
                  <a:solidFill>
                    <a:srgbClr val="008000"/>
                  </a:solidFill>
                </a:ln>
                <a:solidFill>
                  <a:srgbClr val="002060"/>
                </a:solidFill>
                <a:latin typeface="+mn-lt"/>
              </a:rPr>
              <a:t>et nourritures pour les oiseaux et d’autres animaux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feuilles tombées des arbres retournent au </a:t>
            </a:r>
            <a:r>
              <a:rPr lang="fr-FR" b="1" dirty="0">
                <a:ln>
                  <a:solidFill>
                    <a:srgbClr val="008000"/>
                  </a:solidFill>
                </a:ln>
                <a:solidFill>
                  <a:srgbClr val="FF0000"/>
                </a:solidFill>
                <a:latin typeface="+mn-lt"/>
              </a:rPr>
              <a:t>sol</a:t>
            </a:r>
            <a:r>
              <a:rPr lang="fr-FR" dirty="0">
                <a:ln>
                  <a:solidFill>
                    <a:srgbClr val="008000"/>
                  </a:solidFill>
                </a:ln>
                <a:solidFill>
                  <a:srgbClr val="002060"/>
                </a:solidFill>
                <a:latin typeface="+mn-lt"/>
              </a:rPr>
              <a:t>, pour la pousse d’autres plantes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fournissent l’</a:t>
            </a:r>
            <a:r>
              <a:rPr lang="fr-FR" b="1" dirty="0">
                <a:ln>
                  <a:solidFill>
                    <a:srgbClr val="008000"/>
                  </a:solidFill>
                </a:ln>
                <a:solidFill>
                  <a:srgbClr val="FF0000"/>
                </a:solidFill>
                <a:latin typeface="+mn-lt"/>
              </a:rPr>
              <a:t>ombre</a:t>
            </a:r>
            <a:r>
              <a:rPr lang="fr-FR" dirty="0">
                <a:ln>
                  <a:solidFill>
                    <a:srgbClr val="008000"/>
                  </a:solidFill>
                </a:ln>
                <a:solidFill>
                  <a:srgbClr val="002060"/>
                </a:solidFill>
                <a:latin typeface="+mn-lt"/>
              </a:rPr>
              <a:t> pour garder vos maisons, écoles et cités plus fraiches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immeubles ombragés nécessitent </a:t>
            </a:r>
            <a:r>
              <a:rPr lang="fr-FR" b="1" dirty="0">
                <a:ln>
                  <a:solidFill>
                    <a:srgbClr val="008000"/>
                  </a:solidFill>
                </a:ln>
                <a:solidFill>
                  <a:srgbClr val="FF0000"/>
                </a:solidFill>
                <a:latin typeface="+mn-lt"/>
              </a:rPr>
              <a:t>moins d’énergie </a:t>
            </a:r>
            <a:r>
              <a:rPr lang="fr-FR" dirty="0">
                <a:ln>
                  <a:solidFill>
                    <a:srgbClr val="008000"/>
                  </a:solidFill>
                </a:ln>
                <a:solidFill>
                  <a:srgbClr val="002060"/>
                </a:solidFill>
                <a:latin typeface="+mn-lt"/>
              </a:rPr>
              <a:t>pour l’air conditionné. ~ </a:t>
            </a:r>
            <a:br>
              <a:rPr lang="fr-FR" dirty="0">
                <a:ln>
                  <a:solidFill>
                    <a:srgbClr val="008000"/>
                  </a:solidFill>
                </a:ln>
                <a:solidFill>
                  <a:srgbClr val="002060"/>
                </a:solidFill>
                <a:latin typeface="+mn-lt"/>
              </a:rPr>
            </a:br>
            <a:r>
              <a:rPr lang="fr-FR" dirty="0">
                <a:ln>
                  <a:solidFill>
                    <a:srgbClr val="008000"/>
                  </a:solidFill>
                </a:ln>
                <a:solidFill>
                  <a:srgbClr val="002060"/>
                </a:solidFill>
                <a:latin typeface="+mn-lt"/>
              </a:rPr>
              <a:t> ~ Les arbres </a:t>
            </a:r>
            <a:r>
              <a:rPr lang="fr-FR" b="1" dirty="0">
                <a:ln>
                  <a:solidFill>
                    <a:srgbClr val="008000"/>
                  </a:solidFill>
                </a:ln>
                <a:solidFill>
                  <a:srgbClr val="FF0000"/>
                </a:solidFill>
                <a:latin typeface="+mn-lt"/>
              </a:rPr>
              <a:t>réduisent la </a:t>
            </a:r>
            <a:r>
              <a:rPr lang="fr-FR" dirty="0">
                <a:ln>
                  <a:solidFill>
                    <a:srgbClr val="008000"/>
                  </a:solidFill>
                </a:ln>
                <a:solidFill>
                  <a:srgbClr val="002060"/>
                </a:solidFill>
                <a:latin typeface="+mn-lt"/>
              </a:rPr>
              <a:t>pollution </a:t>
            </a:r>
            <a:r>
              <a:rPr lang="fr-FR" b="1" dirty="0">
                <a:ln>
                  <a:solidFill>
                    <a:srgbClr val="008000"/>
                  </a:solidFill>
                </a:ln>
                <a:solidFill>
                  <a:srgbClr val="FF0000"/>
                </a:solidFill>
                <a:latin typeface="+mn-lt"/>
              </a:rPr>
              <a:t>sonore</a:t>
            </a:r>
            <a:r>
              <a:rPr lang="fr-FR" dirty="0">
                <a:ln>
                  <a:solidFill>
                    <a:srgbClr val="008000"/>
                  </a:solidFill>
                </a:ln>
                <a:solidFill>
                  <a:srgbClr val="002060"/>
                </a:solidFill>
                <a:latin typeface="+mn-lt"/>
              </a:rPr>
              <a:t>. ~ </a:t>
            </a:r>
          </a:p>
          <a:p>
            <a:pPr algn="ctr">
              <a:spcBef>
                <a:spcPts val="0"/>
              </a:spcBef>
              <a:spcAft>
                <a:spcPts val="0"/>
              </a:spcAft>
              <a:defRPr/>
            </a:pPr>
            <a:r>
              <a:rPr lang="fr-FR" b="1" dirty="0">
                <a:solidFill>
                  <a:schemeClr val="accent2">
                    <a:lumMod val="50000"/>
                  </a:schemeClr>
                </a:solidFill>
                <a:latin typeface="+mn-lt"/>
              </a:rPr>
              <a:t>Les arbres fournissent :</a:t>
            </a:r>
            <a:br>
              <a:rPr lang="fr-FR" b="1" dirty="0">
                <a:solidFill>
                  <a:schemeClr val="accent2">
                    <a:lumMod val="50000"/>
                  </a:schemeClr>
                </a:solidFill>
                <a:latin typeface="+mn-lt"/>
              </a:rPr>
            </a:br>
            <a:r>
              <a:rPr lang="fr-FR" b="1" dirty="0">
                <a:solidFill>
                  <a:schemeClr val="accent2">
                    <a:lumMod val="50000"/>
                  </a:schemeClr>
                </a:solidFill>
                <a:latin typeface="+mn-lt"/>
              </a:rPr>
              <a:t>noix, fruits,</a:t>
            </a:r>
            <a:br>
              <a:rPr lang="fr-FR" b="1" dirty="0">
                <a:solidFill>
                  <a:schemeClr val="accent2">
                    <a:lumMod val="50000"/>
                  </a:schemeClr>
                </a:solidFill>
                <a:latin typeface="+mn-lt"/>
              </a:rPr>
            </a:br>
            <a:r>
              <a:rPr lang="fr-FR" b="1" dirty="0">
                <a:solidFill>
                  <a:schemeClr val="accent2">
                    <a:lumMod val="50000"/>
                  </a:schemeClr>
                </a:solidFill>
                <a:latin typeface="+mn-lt"/>
              </a:rPr>
              <a:t> teinture,</a:t>
            </a:r>
            <a:br>
              <a:rPr lang="fr-FR" b="1" dirty="0">
                <a:solidFill>
                  <a:schemeClr val="accent2">
                    <a:lumMod val="50000"/>
                  </a:schemeClr>
                </a:solidFill>
                <a:latin typeface="+mn-lt"/>
              </a:rPr>
            </a:br>
            <a:r>
              <a:rPr lang="fr-FR" b="1" dirty="0">
                <a:solidFill>
                  <a:schemeClr val="accent2">
                    <a:lumMod val="50000"/>
                  </a:schemeClr>
                </a:solidFill>
                <a:latin typeface="+mn-lt"/>
              </a:rPr>
              <a:t>papier, sirop,</a:t>
            </a:r>
            <a:br>
              <a:rPr lang="fr-FR" b="1" dirty="0">
                <a:solidFill>
                  <a:schemeClr val="accent2">
                    <a:lumMod val="50000"/>
                  </a:schemeClr>
                </a:solidFill>
                <a:latin typeface="+mn-lt"/>
              </a:rPr>
            </a:br>
            <a:r>
              <a:rPr lang="fr-FR" b="1" dirty="0">
                <a:solidFill>
                  <a:schemeClr val="accent2">
                    <a:lumMod val="50000"/>
                  </a:schemeClr>
                </a:solidFill>
                <a:latin typeface="+mn-lt"/>
              </a:rPr>
              <a:t>bouchons, savons,</a:t>
            </a:r>
            <a:br>
              <a:rPr lang="fr-FR" b="1" dirty="0">
                <a:solidFill>
                  <a:schemeClr val="accent2">
                    <a:lumMod val="50000"/>
                  </a:schemeClr>
                </a:solidFill>
                <a:latin typeface="+mn-lt"/>
              </a:rPr>
            </a:br>
            <a:r>
              <a:rPr lang="fr-FR" b="1" dirty="0">
                <a:solidFill>
                  <a:schemeClr val="accent2">
                    <a:lumMod val="50000"/>
                  </a:schemeClr>
                </a:solidFill>
                <a:latin typeface="+mn-lt"/>
              </a:rPr>
              <a:t>peinture, film,</a:t>
            </a:r>
            <a:br>
              <a:rPr lang="fr-FR" b="1" dirty="0">
                <a:solidFill>
                  <a:schemeClr val="accent2">
                    <a:lumMod val="50000"/>
                  </a:schemeClr>
                </a:solidFill>
                <a:latin typeface="+mn-lt"/>
              </a:rPr>
            </a:br>
            <a:r>
              <a:rPr lang="fr-FR" b="1" dirty="0">
                <a:solidFill>
                  <a:schemeClr val="accent2">
                    <a:lumMod val="50000"/>
                  </a:schemeClr>
                </a:solidFill>
                <a:latin typeface="+mn-lt"/>
              </a:rPr>
              <a:t>vernis, lotions,</a:t>
            </a:r>
            <a:br>
              <a:rPr lang="fr-FR" b="1" dirty="0">
                <a:solidFill>
                  <a:schemeClr val="accent2">
                    <a:lumMod val="50000"/>
                  </a:schemeClr>
                </a:solidFill>
                <a:latin typeface="+mn-lt"/>
              </a:rPr>
            </a:br>
            <a:r>
              <a:rPr lang="fr-FR" b="1" dirty="0">
                <a:solidFill>
                  <a:schemeClr val="accent2">
                    <a:lumMod val="50000"/>
                  </a:schemeClr>
                </a:solidFill>
                <a:latin typeface="+mn-lt"/>
              </a:rPr>
              <a:t>médicaments, teintures,</a:t>
            </a:r>
            <a:br>
              <a:rPr lang="fr-FR" b="1" dirty="0">
                <a:solidFill>
                  <a:schemeClr val="accent2">
                    <a:lumMod val="50000"/>
                  </a:schemeClr>
                </a:solidFill>
                <a:latin typeface="+mn-lt"/>
              </a:rPr>
            </a:br>
            <a:r>
              <a:rPr lang="fr-FR" b="1" dirty="0">
                <a:solidFill>
                  <a:schemeClr val="accent2">
                    <a:lumMod val="50000"/>
                  </a:schemeClr>
                </a:solidFill>
                <a:latin typeface="+mn-lt"/>
              </a:rPr>
              <a:t>pinceaux, crayons,</a:t>
            </a:r>
            <a:br>
              <a:rPr lang="fr-FR" b="1" dirty="0">
                <a:solidFill>
                  <a:schemeClr val="accent2">
                    <a:lumMod val="50000"/>
                  </a:schemeClr>
                </a:solidFill>
                <a:latin typeface="+mn-lt"/>
              </a:rPr>
            </a:br>
            <a:r>
              <a:rPr lang="fr-FR" b="1" dirty="0">
                <a:solidFill>
                  <a:schemeClr val="accent2">
                    <a:lumMod val="50000"/>
                  </a:schemeClr>
                </a:solidFill>
                <a:latin typeface="+mn-lt"/>
              </a:rPr>
              <a:t>dentifrice, parfums</a:t>
            </a:r>
          </a:p>
          <a:p>
            <a:pPr algn="ctr">
              <a:spcBef>
                <a:spcPts val="0"/>
              </a:spcBef>
              <a:spcAft>
                <a:spcPts val="0"/>
              </a:spcAft>
              <a:defRPr/>
            </a:pPr>
            <a:r>
              <a:rPr lang="fr-FR" b="1" dirty="0">
                <a:solidFill>
                  <a:schemeClr val="accent2">
                    <a:lumMod val="50000"/>
                  </a:schemeClr>
                </a:solidFill>
                <a:latin typeface="+mn-lt"/>
              </a:rPr>
              <a:t>~ et 5000 autres produits ~ </a:t>
            </a:r>
          </a:p>
        </p:txBody>
      </p:sp>
      <p:sp>
        <p:nvSpPr>
          <p:cNvPr id="4" name="Titre 1"/>
          <p:cNvSpPr txBox="1">
            <a:spLocks/>
          </p:cNvSpPr>
          <p:nvPr/>
        </p:nvSpPr>
        <p:spPr>
          <a:xfrm>
            <a:off x="29876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1205" name="ZoneTexte 5"/>
          <p:cNvSpPr txBox="1">
            <a:spLocks noChangeArrowheads="1"/>
          </p:cNvSpPr>
          <p:nvPr/>
        </p:nvSpPr>
        <p:spPr bwMode="auto">
          <a:xfrm>
            <a:off x="2411413" y="6453188"/>
            <a:ext cx="4537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Pourquoi célébrer les arbres ? par Ruth Fritts pour HotChalk.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175E86E0-BB80-45D8-9436-2C2BE6B09BF8}" type="slidenum">
              <a:rPr lang="fr-FR"/>
              <a:pPr>
                <a:defRPr/>
              </a:pPr>
              <a:t>49</a:t>
            </a:fld>
            <a:endParaRPr lang="fr-FR" dirty="0"/>
          </a:p>
        </p:txBody>
      </p:sp>
      <p:sp>
        <p:nvSpPr>
          <p:cNvPr id="52227" name="Rectangle 2"/>
          <p:cNvSpPr>
            <a:spLocks noChangeArrowheads="1"/>
          </p:cNvSpPr>
          <p:nvPr/>
        </p:nvSpPr>
        <p:spPr bwMode="auto">
          <a:xfrm>
            <a:off x="250825" y="333375"/>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a:t>
            </a:r>
          </a:p>
          <a:p>
            <a:pPr eaLnBrk="1" hangingPunct="1"/>
            <a:r>
              <a:rPr lang="fr-FR" altLang="fr-FR" b="1">
                <a:solidFill>
                  <a:srgbClr val="008000"/>
                </a:solidFill>
              </a:rPr>
              <a:t>(suite)</a:t>
            </a:r>
            <a:endParaRPr lang="fr-FR" altLang="fr-FR">
              <a:solidFill>
                <a:srgbClr val="002060"/>
              </a:solidFill>
            </a:endParaRPr>
          </a:p>
        </p:txBody>
      </p:sp>
      <p:sp>
        <p:nvSpPr>
          <p:cNvPr id="4" name="Titre 1"/>
          <p:cNvSpPr txBox="1">
            <a:spLocks/>
          </p:cNvSpPr>
          <p:nvPr/>
        </p:nvSpPr>
        <p:spPr>
          <a:xfrm>
            <a:off x="29876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52229" name="Image 6" descr="arbres_utilisat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777875"/>
            <a:ext cx="6264275"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ZoneTexte 6"/>
          <p:cNvSpPr txBox="1">
            <a:spLocks noChangeArrowheads="1"/>
          </p:cNvSpPr>
          <p:nvPr/>
        </p:nvSpPr>
        <p:spPr bwMode="auto">
          <a:xfrm>
            <a:off x="250825" y="6237288"/>
            <a:ext cx="8497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Source:  Module 1.0 : Formation des pépiniéristes, Formad environnement, juillet 2010, </a:t>
            </a:r>
          </a:p>
          <a:p>
            <a:pPr algn="ctr" eaLnBrk="1" hangingPunct="1"/>
            <a:r>
              <a:rPr lang="fr-FR" altLang="fr-FR" sz="1200">
                <a:solidFill>
                  <a:srgbClr val="008000"/>
                </a:solidFill>
                <a:hlinkClick r:id="rId3"/>
              </a:rPr>
              <a:t>http://www.formad-environnement.org/pepiniere_reforestation_agroforesterie.pdf</a:t>
            </a:r>
            <a:r>
              <a:rPr lang="fr-FR" altLang="fr-FR" sz="1200">
                <a:solidFill>
                  <a:srgbClr val="008000"/>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D3FC1209-B45A-4B83-9819-C4406DD75816}" type="slidenum">
              <a:rPr lang="fr-FR"/>
              <a:pPr>
                <a:defRPr/>
              </a:pPr>
              <a:t>5</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172" name="ZoneTexte 6"/>
          <p:cNvSpPr txBox="1">
            <a:spLocks noChangeArrowheads="1"/>
          </p:cNvSpPr>
          <p:nvPr/>
        </p:nvSpPr>
        <p:spPr bwMode="auto">
          <a:xfrm>
            <a:off x="168275" y="669925"/>
            <a:ext cx="8796338"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0) Sommaire (suite et fin) </a:t>
            </a:r>
          </a:p>
          <a:p>
            <a:pPr eaLnBrk="1" hangingPunct="1"/>
            <a:endParaRPr lang="fr-FR" altLang="fr-FR" sz="1600" dirty="0">
              <a:solidFill>
                <a:srgbClr val="008000"/>
              </a:solidFill>
            </a:endParaRPr>
          </a:p>
          <a:p>
            <a:pPr eaLnBrk="1" hangingPunct="1"/>
            <a:r>
              <a:rPr lang="fr-FR" altLang="fr-FR" sz="1600" dirty="0">
                <a:solidFill>
                  <a:srgbClr val="008000"/>
                </a:solidFill>
              </a:rPr>
              <a:t>A7. Annexe :  Classification</a:t>
            </a:r>
          </a:p>
          <a:p>
            <a:pPr eaLnBrk="1" hangingPunct="1"/>
            <a:r>
              <a:rPr lang="fr-FR" altLang="fr-FR" sz="1600" dirty="0">
                <a:solidFill>
                  <a:srgbClr val="008000"/>
                </a:solidFill>
              </a:rPr>
              <a:t>A8. Annexe :  Services écosystémiques</a:t>
            </a:r>
          </a:p>
          <a:p>
            <a:pPr eaLnBrk="1" hangingPunct="1"/>
            <a:r>
              <a:rPr lang="fr-FR" altLang="fr-FR" sz="1600" dirty="0">
                <a:solidFill>
                  <a:srgbClr val="008000"/>
                </a:solidFill>
              </a:rPr>
              <a:t>A9. Annexe : Chronologie de la défense de nature, des arbres et forêts</a:t>
            </a:r>
          </a:p>
          <a:p>
            <a:pPr eaLnBrk="1" hangingPunct="1"/>
            <a:r>
              <a:rPr lang="fr-FR" altLang="fr-FR" sz="1600" dirty="0">
                <a:solidFill>
                  <a:srgbClr val="008000"/>
                </a:solidFill>
              </a:rPr>
              <a:t>A10. Annexe : Solution de la « forêt primaire fruitière jardinée &amp; nourricière »</a:t>
            </a:r>
          </a:p>
          <a:p>
            <a:pPr eaLnBrk="1" hangingPunct="1"/>
            <a:r>
              <a:rPr lang="fr-FR" altLang="fr-FR" sz="1600" dirty="0" smtClean="0">
                <a:solidFill>
                  <a:srgbClr val="008000"/>
                </a:solidFill>
              </a:rPr>
              <a:t>A11</a:t>
            </a:r>
            <a:r>
              <a:rPr lang="fr-FR" altLang="fr-FR" sz="1600" dirty="0">
                <a:solidFill>
                  <a:srgbClr val="008000"/>
                </a:solidFill>
              </a:rPr>
              <a:t>. Annexe : Bibliographie</a:t>
            </a:r>
          </a:p>
          <a:p>
            <a:pPr eaLnBrk="1" hangingPunct="1"/>
            <a:r>
              <a:rPr lang="fr-FR" altLang="fr-FR" sz="1600" dirty="0">
                <a:solidFill>
                  <a:srgbClr val="008000"/>
                </a:solidFill>
              </a:rPr>
              <a:t>A12. Annexe : Gestion préventive des feux de forêts dans les forêts </a:t>
            </a:r>
          </a:p>
          <a:p>
            <a:pPr eaLnBrk="1" hangingPunct="1"/>
            <a:r>
              <a:rPr lang="fr-FR" altLang="fr-FR" sz="1600" dirty="0">
                <a:solidFill>
                  <a:srgbClr val="008000"/>
                </a:solidFill>
              </a:rPr>
              <a:t>A13. Annexe : Statistiques et schémas</a:t>
            </a:r>
          </a:p>
          <a:p>
            <a:pPr eaLnBrk="1" hangingPunct="1"/>
            <a:r>
              <a:rPr lang="fr-FR" altLang="fr-FR" sz="1600" dirty="0">
                <a:solidFill>
                  <a:srgbClr val="008000"/>
                </a:solidFill>
              </a:rPr>
              <a:t>A14. Annexe : Carte des </a:t>
            </a:r>
            <a:r>
              <a:rPr lang="fr-FR" altLang="fr-FR" sz="1600" dirty="0" err="1">
                <a:solidFill>
                  <a:srgbClr val="008000"/>
                </a:solidFill>
              </a:rPr>
              <a:t>écozones</a:t>
            </a:r>
            <a:r>
              <a:rPr lang="fr-FR" altLang="fr-FR" sz="1600" dirty="0">
                <a:solidFill>
                  <a:srgbClr val="008000"/>
                </a:solidFill>
              </a:rPr>
              <a:t> du monde  (FAO)</a:t>
            </a:r>
          </a:p>
          <a:p>
            <a:pPr eaLnBrk="1" hangingPunct="1"/>
            <a:r>
              <a:rPr lang="fr-FR" altLang="fr-FR" sz="1600" dirty="0">
                <a:solidFill>
                  <a:srgbClr val="008000"/>
                </a:solidFill>
              </a:rPr>
              <a:t>A15. Annexe : Les étages de la </a:t>
            </a:r>
            <a:r>
              <a:rPr lang="fr-FR" altLang="fr-FR" sz="1600" dirty="0" smtClean="0">
                <a:solidFill>
                  <a:srgbClr val="008000"/>
                </a:solidFill>
              </a:rPr>
              <a:t>végétation</a:t>
            </a:r>
          </a:p>
          <a:p>
            <a:pPr eaLnBrk="1" hangingPunct="1"/>
            <a:r>
              <a:rPr lang="fr-FR" altLang="fr-FR" sz="1600" dirty="0" smtClean="0">
                <a:solidFill>
                  <a:srgbClr val="008000"/>
                </a:solidFill>
              </a:rPr>
              <a:t>A16. Annexe : Mesures de protection de la forêt</a:t>
            </a:r>
            <a:endParaRPr lang="fr-FR" altLang="fr-FR" sz="1600" dirty="0">
              <a:solidFill>
                <a:srgbClr val="008000"/>
              </a:solidFill>
            </a:endParaRPr>
          </a:p>
        </p:txBody>
      </p:sp>
      <p:sp>
        <p:nvSpPr>
          <p:cNvPr id="7173" name="Rectangle 4"/>
          <p:cNvSpPr>
            <a:spLocks noChangeArrowheads="1"/>
          </p:cNvSpPr>
          <p:nvPr/>
        </p:nvSpPr>
        <p:spPr bwMode="auto">
          <a:xfrm>
            <a:off x="2097316" y="6093073"/>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La forêt est source de richesse mais souvent surexploitée</a:t>
            </a:r>
          </a:p>
        </p:txBody>
      </p:sp>
      <p:pic>
        <p:nvPicPr>
          <p:cNvPr id="7174" name="Picture 2" descr="C:\Users\LISAN\Pictures\forêts\La forêt est source de richesse &amp; surexploitée-Hauberg_bei_Netp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016" y="3861048"/>
            <a:ext cx="331152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795C10DC-FB02-4402-A47D-340CB094F436}" type="slidenum">
              <a:rPr lang="fr-FR"/>
              <a:pPr>
                <a:defRPr/>
              </a:pPr>
              <a:t>50</a:t>
            </a:fld>
            <a:endParaRPr lang="fr-FR" dirty="0"/>
          </a:p>
        </p:txBody>
      </p:sp>
      <p:sp>
        <p:nvSpPr>
          <p:cNvPr id="53251" name="Rectangle 2"/>
          <p:cNvSpPr>
            <a:spLocks noChangeArrowheads="1"/>
          </p:cNvSpPr>
          <p:nvPr/>
        </p:nvSpPr>
        <p:spPr bwMode="auto">
          <a:xfrm>
            <a:off x="250825" y="549275"/>
            <a:ext cx="4572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eaLnBrk="1" hangingPunct="1"/>
            <a:endParaRPr lang="fr-FR" altLang="fr-FR">
              <a:solidFill>
                <a:srgbClr val="008000"/>
              </a:solidFill>
            </a:endParaRPr>
          </a:p>
          <a:p>
            <a:pPr eaLnBrk="1" hangingPunct="1"/>
            <a:r>
              <a:rPr lang="fr-FR" altLang="fr-FR">
                <a:solidFill>
                  <a:srgbClr val="008000"/>
                </a:solidFill>
              </a:rPr>
              <a:t>Les arbres fournissent aux sociétés humaines :</a:t>
            </a:r>
          </a:p>
          <a:p>
            <a:pPr eaLnBrk="1" hangingPunct="1"/>
            <a:r>
              <a:rPr lang="fr-FR" altLang="fr-FR">
                <a:solidFill>
                  <a:srgbClr val="008000"/>
                </a:solidFill>
              </a:rPr>
              <a:t>1) aliments et nourriture : fruits, noix, feuilles comestibles, huiles, sucres, boissons ...,</a:t>
            </a:r>
          </a:p>
          <a:p>
            <a:pPr eaLnBrk="1" hangingPunct="1"/>
            <a:r>
              <a:rPr lang="fr-FR" altLang="fr-FR">
                <a:solidFill>
                  <a:srgbClr val="008000"/>
                </a:solidFill>
              </a:rPr>
              <a:t>2) produits aromatiques, </a:t>
            </a:r>
          </a:p>
          <a:p>
            <a:pPr eaLnBrk="1" hangingPunct="1"/>
            <a:r>
              <a:rPr lang="fr-FR" altLang="fr-FR">
                <a:solidFill>
                  <a:srgbClr val="008000"/>
                </a:solidFill>
              </a:rPr>
              <a:t>3) parfums avec certaines espèces,</a:t>
            </a:r>
          </a:p>
          <a:p>
            <a:pPr eaLnBrk="1" hangingPunct="1"/>
            <a:r>
              <a:rPr lang="fr-FR" altLang="fr-FR">
                <a:solidFill>
                  <a:srgbClr val="008000"/>
                </a:solidFill>
              </a:rPr>
              <a:t>4) fleurs,</a:t>
            </a:r>
          </a:p>
          <a:p>
            <a:pPr eaLnBrk="1" hangingPunct="1"/>
            <a:r>
              <a:rPr lang="fr-FR" altLang="fr-FR">
                <a:solidFill>
                  <a:srgbClr val="008000"/>
                </a:solidFill>
              </a:rPr>
              <a:t>5) médicaments.</a:t>
            </a:r>
          </a:p>
          <a:p>
            <a:pPr eaLnBrk="1" hangingPunct="1"/>
            <a:endParaRPr lang="fr-FR" altLang="fr-FR">
              <a:solidFill>
                <a:srgbClr val="008000"/>
              </a:solidFill>
            </a:endParaRPr>
          </a:p>
          <a:p>
            <a:pPr eaLnBrk="1" hangingPunct="1"/>
            <a:r>
              <a:rPr lang="fr-FR" altLang="fr-FR">
                <a:solidFill>
                  <a:srgbClr val="008000"/>
                </a:solidFill>
              </a:rPr>
              <a:t>Son écorce protectrice fournit :</a:t>
            </a:r>
          </a:p>
          <a:p>
            <a:pPr eaLnBrk="1" hangingPunct="1"/>
            <a:r>
              <a:rPr lang="fr-FR" altLang="fr-FR">
                <a:solidFill>
                  <a:srgbClr val="008000"/>
                </a:solidFill>
              </a:rPr>
              <a:t>1) des médicaments,</a:t>
            </a:r>
          </a:p>
          <a:p>
            <a:pPr eaLnBrk="1" hangingPunct="1"/>
            <a:r>
              <a:rPr lang="fr-FR" altLang="fr-FR">
                <a:solidFill>
                  <a:srgbClr val="008000"/>
                </a:solidFill>
              </a:rPr>
              <a:t>2) des résines, </a:t>
            </a:r>
          </a:p>
          <a:p>
            <a:pPr eaLnBrk="1" hangingPunct="1"/>
            <a:r>
              <a:rPr lang="fr-FR" altLang="fr-FR">
                <a:solidFill>
                  <a:srgbClr val="008000"/>
                </a:solidFill>
              </a:rPr>
              <a:t>3) des fibres textiles, </a:t>
            </a:r>
          </a:p>
          <a:p>
            <a:pPr eaLnBrk="1" hangingPunct="1"/>
            <a:r>
              <a:rPr lang="fr-FR" altLang="fr-FR">
                <a:solidFill>
                  <a:srgbClr val="008000"/>
                </a:solidFill>
              </a:rPr>
              <a:t>4) du liège, </a:t>
            </a:r>
          </a:p>
          <a:p>
            <a:pPr eaLnBrk="1" hangingPunct="1"/>
            <a:r>
              <a:rPr lang="fr-FR" altLang="fr-FR">
                <a:solidFill>
                  <a:srgbClr val="008000"/>
                </a:solidFill>
              </a:rPr>
              <a:t>5) du latex. </a:t>
            </a:r>
          </a:p>
          <a:p>
            <a:pPr eaLnBrk="1" hangingPunct="1"/>
            <a:endParaRPr lang="fr-FR" altLang="fr-FR">
              <a:solidFill>
                <a:srgbClr val="008000"/>
              </a:solidFill>
            </a:endParaRPr>
          </a:p>
          <a:p>
            <a:pPr eaLnBrk="1" hangingPunct="1"/>
            <a:r>
              <a:rPr lang="fr-FR" altLang="fr-FR">
                <a:solidFill>
                  <a:srgbClr val="008000"/>
                </a:solidFill>
              </a:rPr>
              <a:t>Avec le bois d'essences variées, on fabrique :</a:t>
            </a:r>
          </a:p>
          <a:p>
            <a:pPr eaLnBrk="1" hangingPunct="1"/>
            <a:r>
              <a:rPr lang="fr-FR" altLang="fr-FR">
                <a:solidFill>
                  <a:srgbClr val="008000"/>
                </a:solidFill>
              </a:rPr>
              <a:t>1) du mobilier, </a:t>
            </a:r>
          </a:p>
          <a:p>
            <a:pPr eaLnBrk="1" hangingPunct="1"/>
            <a:r>
              <a:rPr lang="fr-FR" altLang="fr-FR">
                <a:solidFill>
                  <a:srgbClr val="008000"/>
                </a:solidFill>
              </a:rPr>
              <a:t>2) des maisons, des charpentes …,</a:t>
            </a:r>
          </a:p>
          <a:p>
            <a:pPr eaLnBrk="1" hangingPunct="1"/>
            <a:r>
              <a:rPr lang="fr-FR" altLang="fr-FR">
                <a:solidFill>
                  <a:srgbClr val="008000"/>
                </a:solidFill>
              </a:rPr>
              <a:t>3) de la pâte à papier (cellulose) pour nos livres, nos journaux, nos emballages. </a:t>
            </a:r>
          </a:p>
        </p:txBody>
      </p:sp>
      <p:sp>
        <p:nvSpPr>
          <p:cNvPr id="4" name="Titre 1"/>
          <p:cNvSpPr txBox="1">
            <a:spLocks/>
          </p:cNvSpPr>
          <p:nvPr/>
        </p:nvSpPr>
        <p:spPr>
          <a:xfrm>
            <a:off x="29876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3253" name="Rectangle 4"/>
          <p:cNvSpPr>
            <a:spLocks noChangeArrowheads="1"/>
          </p:cNvSpPr>
          <p:nvPr/>
        </p:nvSpPr>
        <p:spPr bwMode="auto">
          <a:xfrm>
            <a:off x="5003800" y="1052513"/>
            <a:ext cx="3816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Il procure à l'homme :</a:t>
            </a:r>
          </a:p>
          <a:p>
            <a:pPr algn="just" eaLnBrk="1" hangingPunct="1"/>
            <a:r>
              <a:rPr lang="fr-FR" altLang="fr-FR">
                <a:solidFill>
                  <a:srgbClr val="008000"/>
                </a:solidFill>
              </a:rPr>
              <a:t>1) du combustible sous forme de bois de chauffage et aussi de charbon issu de sa fossilisation. </a:t>
            </a:r>
          </a:p>
          <a:p>
            <a:pPr algn="just" eaLnBrk="1" hangingPunct="1"/>
            <a:r>
              <a:rPr lang="fr-FR" altLang="fr-FR">
                <a:solidFill>
                  <a:srgbClr val="008000"/>
                </a:solidFill>
              </a:rPr>
              <a:t>2) l'oxygène de l'air, essentiel à la vie.</a:t>
            </a:r>
          </a:p>
          <a:p>
            <a:pPr algn="just" eaLnBrk="1" hangingPunct="1"/>
            <a:endParaRPr lang="fr-FR" altLang="fr-FR">
              <a:solidFill>
                <a:srgbClr val="008000"/>
              </a:solidFill>
            </a:endParaRPr>
          </a:p>
          <a:p>
            <a:pPr algn="just" eaLnBrk="1" hangingPunct="1"/>
            <a:r>
              <a:rPr lang="fr-FR" altLang="fr-FR">
                <a:solidFill>
                  <a:srgbClr val="008000"/>
                </a:solidFill>
              </a:rPr>
              <a:t>1) Ils sont employés pour réhabiliter certains sites.</a:t>
            </a:r>
          </a:p>
          <a:p>
            <a:pPr algn="just" eaLnBrk="1" hangingPunct="1"/>
            <a:r>
              <a:rPr lang="fr-FR" altLang="fr-FR">
                <a:solidFill>
                  <a:srgbClr val="008000"/>
                </a:solidFill>
              </a:rPr>
              <a:t>2) Ils protègent le littoral et les berges des fleuves. </a:t>
            </a:r>
          </a:p>
          <a:p>
            <a:pPr algn="just" eaLnBrk="1" hangingPunct="1"/>
            <a:r>
              <a:rPr lang="fr-FR" altLang="fr-FR">
                <a:solidFill>
                  <a:srgbClr val="008000"/>
                </a:solidFill>
              </a:rPr>
              <a:t>3) Ils apportent du fourrage aux animaux.</a:t>
            </a:r>
          </a:p>
          <a:p>
            <a:pPr algn="just" eaLnBrk="1" hangingPunct="1"/>
            <a:r>
              <a:rPr lang="fr-FR" altLang="fr-FR">
                <a:solidFill>
                  <a:srgbClr val="008000"/>
                </a:solidFill>
              </a:rPr>
              <a:t>4) Certains fournissent une ombre bienvenue ou constituent des brise-vent appréciés. </a:t>
            </a:r>
          </a:p>
          <a:p>
            <a:pPr algn="just" eaLnBrk="1" hangingPunct="1"/>
            <a:r>
              <a:rPr lang="fr-FR" altLang="fr-FR">
                <a:solidFill>
                  <a:srgbClr val="008000"/>
                </a:solidFill>
              </a:rPr>
              <a:t>5) L'arbre d'ornement contribue à notre qualité de vie.</a:t>
            </a:r>
          </a:p>
          <a:p>
            <a:pPr algn="just" eaLnBrk="1" hangingPunct="1"/>
            <a:r>
              <a:rPr lang="fr-FR" altLang="fr-FR">
                <a:solidFill>
                  <a:srgbClr val="008000"/>
                </a:solidFill>
              </a:rPr>
              <a:t>6) Ils contribuent à notre équilibre spirituel et à notre sérénité.</a:t>
            </a:r>
          </a:p>
          <a:p>
            <a:pPr algn="just" eaLnBrk="1" hangingPunct="1"/>
            <a:r>
              <a:rPr lang="fr-FR" altLang="fr-FR" i="1">
                <a:solidFill>
                  <a:srgbClr val="008000"/>
                </a:solidFill>
              </a:rPr>
              <a:t>Etc. Et cette liste n’est pas exhaustive.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9657B6D3-548C-44CA-9185-2FEED52AF1CE}" type="slidenum">
              <a:rPr lang="fr-FR"/>
              <a:pPr>
                <a:defRPr/>
              </a:pPr>
              <a:t>51</a:t>
            </a:fld>
            <a:endParaRPr lang="fr-FR" dirty="0"/>
          </a:p>
        </p:txBody>
      </p:sp>
      <p:sp>
        <p:nvSpPr>
          <p:cNvPr id="3" name="Rectangle 2"/>
          <p:cNvSpPr/>
          <p:nvPr/>
        </p:nvSpPr>
        <p:spPr>
          <a:xfrm>
            <a:off x="0" y="285750"/>
            <a:ext cx="8640763" cy="1477963"/>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2bis) Apports des arbres (suite)</a:t>
            </a:r>
          </a:p>
          <a:p>
            <a:pPr eaLnBrk="1" fontAlgn="auto" hangingPunct="1">
              <a:spcBef>
                <a:spcPts val="0"/>
              </a:spcBef>
              <a:spcAft>
                <a:spcPts val="0"/>
              </a:spcAft>
              <a:defRPr/>
            </a:pPr>
            <a:endParaRPr lang="fr-FR" dirty="0">
              <a:solidFill>
                <a:srgbClr val="008000"/>
              </a:solidFill>
              <a:latin typeface="+mn-lt"/>
            </a:endParaRPr>
          </a:p>
          <a:p>
            <a:pPr marL="342900" indent="-342900" eaLnBrk="1" fontAlgn="auto" hangingPunct="1">
              <a:spcBef>
                <a:spcPts val="0"/>
              </a:spcBef>
              <a:spcAft>
                <a:spcPts val="0"/>
              </a:spcAft>
              <a:defRPr/>
            </a:pPr>
            <a:r>
              <a:rPr lang="fr-FR" b="1" dirty="0">
                <a:solidFill>
                  <a:srgbClr val="008000"/>
                </a:solidFill>
                <a:latin typeface="+mn-lt"/>
              </a:rPr>
              <a:t>2bis.1. aliments et nourriture</a:t>
            </a:r>
            <a:r>
              <a:rPr lang="fr-FR" dirty="0">
                <a:solidFill>
                  <a:srgbClr val="008000"/>
                </a:solidFill>
                <a:latin typeface="+mn-lt"/>
              </a:rPr>
              <a:t> : fruits, noix, feuilles comestibles, huiles, sucres, boissons ...</a:t>
            </a:r>
          </a:p>
          <a:p>
            <a:pPr eaLnBrk="1" fontAlgn="auto" hangingPunct="1">
              <a:spcBef>
                <a:spcPts val="0"/>
              </a:spcBef>
              <a:spcAft>
                <a:spcPts val="0"/>
              </a:spcAft>
              <a:defRPr/>
            </a:pPr>
            <a:endParaRPr lang="fr-FR" dirty="0">
              <a:solidFill>
                <a:srgbClr val="008000"/>
              </a:solidFill>
              <a:latin typeface="+mn-lt"/>
            </a:endParaRPr>
          </a:p>
          <a:p>
            <a:pPr eaLnBrk="1" fontAlgn="auto" hangingPunct="1">
              <a:spcBef>
                <a:spcPts val="0"/>
              </a:spcBef>
              <a:spcAft>
                <a:spcPts val="0"/>
              </a:spcAft>
              <a:defRPr/>
            </a:pPr>
            <a:endParaRPr lang="fr-FR" dirty="0">
              <a:solidFill>
                <a:srgbClr val="008000"/>
              </a:solidFill>
              <a:latin typeface="+mn-lt"/>
            </a:endParaRPr>
          </a:p>
        </p:txBody>
      </p:sp>
      <p:sp>
        <p:nvSpPr>
          <p:cNvPr id="4" name="Titre 1"/>
          <p:cNvSpPr txBox="1">
            <a:spLocks/>
          </p:cNvSpPr>
          <p:nvPr/>
        </p:nvSpPr>
        <p:spPr>
          <a:xfrm>
            <a:off x="4140200"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4277" name="Espace réservé du numéro de diapositive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F3C3869-870B-4DC6-894A-D8F5A7F922D9}" type="slidenum">
              <a:rPr lang="fr-FR" altLang="fr-FR" sz="1200">
                <a:solidFill>
                  <a:srgbClr val="898989"/>
                </a:solidFill>
              </a:rPr>
              <a:pPr algn="r" eaLnBrk="1" hangingPunct="1">
                <a:spcBef>
                  <a:spcPct val="0"/>
                </a:spcBef>
                <a:buFontTx/>
                <a:buNone/>
              </a:pPr>
              <a:t>51</a:t>
            </a:fld>
            <a:endParaRPr lang="fr-FR" altLang="fr-FR" sz="1200">
              <a:solidFill>
                <a:srgbClr val="898989"/>
              </a:solidFill>
            </a:endParaRPr>
          </a:p>
        </p:txBody>
      </p:sp>
      <p:graphicFrame>
        <p:nvGraphicFramePr>
          <p:cNvPr id="6" name="Group 34"/>
          <p:cNvGraphicFramePr>
            <a:graphicFrameLocks noGrp="1"/>
          </p:cNvGraphicFramePr>
          <p:nvPr/>
        </p:nvGraphicFramePr>
        <p:xfrm>
          <a:off x="179388" y="1341438"/>
          <a:ext cx="8964612" cy="5040312"/>
        </p:xfrm>
        <a:graphic>
          <a:graphicData uri="http://schemas.openxmlformats.org/drawingml/2006/table">
            <a:tbl>
              <a:tblPr/>
              <a:tblGrid>
                <a:gridCol w="2241587"/>
                <a:gridCol w="2241586"/>
                <a:gridCol w="2239852"/>
                <a:gridCol w="2241587"/>
              </a:tblGrid>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Cœur de bœuf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Annona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reticulata</a:t>
                      </a:r>
                      <a:r>
                        <a:rPr kumimoji="0" lang="fr-FR" sz="1200" b="0" i="1"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rgbClr val="6600CC"/>
                          </a:solidFill>
                          <a:effectLst/>
                          <a:latin typeface="Calibri" pitchFamily="34" charset="0"/>
                        </a:rPr>
                        <a:t>Attier ou pommier cannelle (</a:t>
                      </a:r>
                      <a:r>
                        <a:rPr kumimoji="0" lang="it-IT" sz="1200" b="0" i="1" u="none" strike="noStrike" cap="none" normalizeH="0" baseline="0" dirty="0" smtClean="0">
                          <a:ln>
                            <a:noFill/>
                          </a:ln>
                          <a:solidFill>
                            <a:srgbClr val="6600CC"/>
                          </a:solidFill>
                          <a:effectLst/>
                          <a:latin typeface="Calibri" pitchFamily="34" charset="0"/>
                        </a:rPr>
                        <a:t>Annona squamosa</a:t>
                      </a:r>
                      <a:r>
                        <a:rPr kumimoji="0" lang="it-IT" sz="1200" b="0" i="0" u="none" strike="noStrike" cap="none" normalizeH="0" baseline="0" dirty="0" smtClean="0">
                          <a:ln>
                            <a:noFill/>
                          </a:ln>
                          <a:solidFill>
                            <a:srgbClr val="6600CC"/>
                          </a:solidFill>
                          <a:effectLst/>
                          <a:latin typeface="Calibri" pitchFamily="34" charset="0"/>
                        </a:rPr>
                        <a:t>) / </a:t>
                      </a:r>
                      <a:r>
                        <a:rPr kumimoji="0" lang="fr-FR" sz="1200" b="0" i="0" u="none" strike="noStrike" cap="none" normalizeH="0" baseline="0" dirty="0" smtClean="0">
                          <a:ln>
                            <a:noFill/>
                          </a:ln>
                          <a:solidFill>
                            <a:srgbClr val="6600CC"/>
                          </a:solidFill>
                          <a:effectLst/>
                          <a:latin typeface="Calibri" pitchFamily="34" charset="0"/>
                        </a:rPr>
                        <a:t>Pomme cannelle ou "</a:t>
                      </a:r>
                      <a:r>
                        <a:rPr kumimoji="0" lang="fr-FR" sz="1200" b="0" i="0" u="none" strike="noStrike" cap="none" normalizeH="0" baseline="0" dirty="0" err="1" smtClean="0">
                          <a:ln>
                            <a:noFill/>
                          </a:ln>
                          <a:solidFill>
                            <a:srgbClr val="6600CC"/>
                          </a:solidFill>
                          <a:effectLst/>
                          <a:latin typeface="Calibri" pitchFamily="34" charset="0"/>
                        </a:rPr>
                        <a:t>zat</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Goyaviers (</a:t>
                      </a:r>
                      <a:r>
                        <a:rPr kumimoji="0" lang="fr-FR" sz="1200" b="0" i="1" u="none" strike="noStrike" cap="none" normalizeH="0" baseline="0" dirty="0" err="1" smtClean="0">
                          <a:ln>
                            <a:noFill/>
                          </a:ln>
                          <a:solidFill>
                            <a:srgbClr val="6600CC"/>
                          </a:solidFill>
                          <a:effectLst/>
                          <a:latin typeface="Calibri" pitchFamily="34" charset="0"/>
                        </a:rPr>
                        <a:t>Psidium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cattleyanum</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smtClean="0">
                          <a:ln>
                            <a:noFill/>
                          </a:ln>
                          <a:solidFill>
                            <a:srgbClr val="6600CC"/>
                          </a:solidFill>
                          <a:effectLst/>
                          <a:latin typeface="Calibri" pitchFamily="34" charset="0"/>
                        </a:rPr>
                        <a:t>Papayes</a:t>
                      </a:r>
                      <a:r>
                        <a:rPr kumimoji="0" lang="es-ES" sz="1200" b="0" i="0" u="none" strike="noStrike" cap="none" normalizeH="0" baseline="0" dirty="0" smtClean="0">
                          <a:ln>
                            <a:noFill/>
                          </a:ln>
                          <a:solidFill>
                            <a:srgbClr val="6600CC"/>
                          </a:solidFill>
                          <a:effectLst/>
                          <a:latin typeface="Calibri" pitchFamily="34" charset="0"/>
                        </a:rPr>
                        <a:t> Colombo &amp;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smtClean="0">
                          <a:ln>
                            <a:noFill/>
                          </a:ln>
                          <a:solidFill>
                            <a:srgbClr val="6600CC"/>
                          </a:solidFill>
                          <a:effectLst/>
                          <a:latin typeface="Calibri" pitchFamily="34" charset="0"/>
                        </a:rPr>
                        <a:t>Hawaï</a:t>
                      </a:r>
                      <a:r>
                        <a:rPr kumimoji="0" lang="es-ES" sz="1200" b="0" i="0" u="none" strike="noStrike" cap="none" normalizeH="0" baseline="0" dirty="0" smtClean="0">
                          <a:ln>
                            <a:noFill/>
                          </a:ln>
                          <a:solidFill>
                            <a:srgbClr val="6600CC"/>
                          </a:solidFill>
                          <a:effectLst/>
                          <a:latin typeface="Calibri" pitchFamily="34" charset="0"/>
                        </a:rPr>
                        <a:t> (</a:t>
                      </a:r>
                      <a:r>
                        <a:rPr kumimoji="0" lang="es-ES" sz="1200" b="0" i="1" u="none" strike="noStrike" cap="none" normalizeH="0" baseline="0" dirty="0" err="1" smtClean="0">
                          <a:ln>
                            <a:noFill/>
                          </a:ln>
                          <a:solidFill>
                            <a:srgbClr val="6600CC"/>
                          </a:solidFill>
                          <a:effectLst/>
                          <a:latin typeface="Calibri" pitchFamily="34" charset="0"/>
                        </a:rPr>
                        <a:t>Carica</a:t>
                      </a:r>
                      <a:r>
                        <a:rPr kumimoji="0" lang="es-ES" sz="1200" b="0" i="1" u="none" strike="noStrike" cap="none" normalizeH="0" baseline="0" dirty="0" smtClean="0">
                          <a:ln>
                            <a:noFill/>
                          </a:ln>
                          <a:solidFill>
                            <a:srgbClr val="6600CC"/>
                          </a:solidFill>
                          <a:effectLst/>
                          <a:latin typeface="Calibri" pitchFamily="34" charset="0"/>
                        </a:rPr>
                        <a:t> papaya</a:t>
                      </a:r>
                      <a:r>
                        <a:rPr kumimoji="0" lang="es-ES" sz="1200" b="0" i="0" u="none" strike="noStrike" cap="none" normalizeH="0" baseline="0" dirty="0" smtClean="0">
                          <a:ln>
                            <a:noFill/>
                          </a:ln>
                          <a:solidFill>
                            <a:srgbClr val="6600CC"/>
                          </a:solidFill>
                          <a:effectLst/>
                          <a:latin typeface="Calibri" pitchFamily="34" charset="0"/>
                        </a:rPr>
                        <a:t>)</a:t>
                      </a:r>
                      <a:endParaRPr kumimoji="0" lang="fr-FR" sz="1200" b="0" i="0" u="none" strike="noStrike" cap="none" normalizeH="0" baseline="0" dirty="0" smtClean="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Combavas</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Citrus hystrix</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Corossol fruit du corossolier (</a:t>
                      </a:r>
                      <a:r>
                        <a:rPr kumimoji="0" lang="fr-FR" sz="1200" b="0" i="1" u="none" strike="noStrike" cap="none" normalizeH="0" baseline="0" dirty="0" err="1" smtClean="0">
                          <a:ln>
                            <a:noFill/>
                          </a:ln>
                          <a:solidFill>
                            <a:srgbClr val="6600CC"/>
                          </a:solidFill>
                          <a:effectLst/>
                          <a:latin typeface="Calibri" pitchFamily="34" charset="0"/>
                        </a:rPr>
                        <a:t>Annona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muricata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Goyaves (</a:t>
                      </a:r>
                      <a:r>
                        <a:rPr kumimoji="0" lang="fr-FR" sz="1200" b="0" i="1" u="none" strike="noStrike" cap="none" normalizeH="0" baseline="0" dirty="0" err="1" smtClean="0">
                          <a:ln>
                            <a:noFill/>
                          </a:ln>
                          <a:solidFill>
                            <a:srgbClr val="6600CC"/>
                          </a:solidFill>
                          <a:effectLst/>
                          <a:latin typeface="Calibri" pitchFamily="34" charset="0"/>
                        </a:rPr>
                        <a:t>Psidium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guajava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Tomates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arbustes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Cyphomendra</a:t>
                      </a:r>
                      <a:r>
                        <a:rPr kumimoji="0" lang="fr-FR" sz="1200" b="0" i="1" u="none" strike="noStrike" cap="none" normalizeH="0" baseline="0" dirty="0" smtClean="0">
                          <a:ln>
                            <a:noFill/>
                          </a:ln>
                          <a:solidFill>
                            <a:srgbClr val="6600CC"/>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betacea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Fleur et Fruit de la Passion (</a:t>
                      </a:r>
                      <a:r>
                        <a:rPr kumimoji="0" lang="fr-FR" sz="1200" b="0" i="1" u="none" strike="noStrike" cap="none" normalizeH="0" baseline="0" dirty="0" err="1" smtClean="0">
                          <a:ln>
                            <a:noFill/>
                          </a:ln>
                          <a:solidFill>
                            <a:srgbClr val="6600CC"/>
                          </a:solidFill>
                          <a:effectLst/>
                          <a:latin typeface="Calibri" pitchFamily="34" charset="0"/>
                        </a:rPr>
                        <a:t>Passiflora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edulis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Fruits du caféier (</a:t>
                      </a:r>
                      <a:r>
                        <a:rPr kumimoji="0" lang="fr-FR" sz="1200" b="0" i="0" u="none" strike="noStrike" cap="none" normalizeH="0" baseline="0" dirty="0" err="1" smtClean="0">
                          <a:ln>
                            <a:noFill/>
                          </a:ln>
                          <a:solidFill>
                            <a:srgbClr val="6600CC"/>
                          </a:solidFill>
                          <a:effectLst/>
                          <a:latin typeface="Calibri" pitchFamily="34" charset="0"/>
                        </a:rPr>
                        <a:t>Coffea</a:t>
                      </a:r>
                      <a:r>
                        <a:rPr kumimoji="0" lang="fr-FR" sz="1200" b="0" i="0" u="none" strike="noStrike" cap="none" normalizeH="0" baseline="0" dirty="0" smtClean="0">
                          <a:ln>
                            <a:noFill/>
                          </a:ln>
                          <a:solidFill>
                            <a:srgbClr val="6600CC"/>
                          </a:solidFill>
                          <a:effectLst/>
                          <a:latin typeface="Calibri" pitchFamily="34" charset="0"/>
                        </a:rPr>
                        <a:t> arabica)</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Cabosse de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Cacaoyer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a:t>
                      </a:r>
                      <a:r>
                        <a:rPr kumimoji="0" lang="pt-BR" sz="1200" b="0" i="1" u="none" strike="noStrike" cap="none" normalizeH="0" baseline="0" dirty="0" smtClean="0">
                          <a:ln>
                            <a:noFill/>
                          </a:ln>
                          <a:solidFill>
                            <a:srgbClr val="6600CC"/>
                          </a:solidFill>
                          <a:effectLst/>
                          <a:latin typeface="Calibri" pitchFamily="34" charset="0"/>
                        </a:rPr>
                        <a:t>Theobroma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1" u="none" strike="noStrike" cap="none" normalizeH="0" baseline="0" dirty="0" smtClean="0">
                          <a:ln>
                            <a:noFill/>
                          </a:ln>
                          <a:solidFill>
                            <a:srgbClr val="6600CC"/>
                          </a:solidFill>
                          <a:effectLst/>
                          <a:latin typeface="Calibri" pitchFamily="34" charset="0"/>
                        </a:rPr>
                        <a:t>cacao</a:t>
                      </a:r>
                      <a:r>
                        <a:rPr kumimoji="0" lang="pt-BR" sz="1200" b="0" i="0" u="none" strike="noStrike" cap="none" normalizeH="0" baseline="0" dirty="0" smtClean="0">
                          <a:ln>
                            <a:noFill/>
                          </a:ln>
                          <a:solidFill>
                            <a:srgbClr val="6600CC"/>
                          </a:solidFill>
                          <a:effectLst/>
                          <a:latin typeface="Calibri" pitchFamily="34" charset="0"/>
                        </a:rPr>
                        <a:t>)</a:t>
                      </a:r>
                      <a:endParaRPr kumimoji="0" lang="fr-FR" sz="1200" b="0" i="0" u="none" strike="noStrike" cap="none" normalizeH="0" baseline="0" dirty="0" smtClean="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Amour en cage (</a:t>
                      </a:r>
                      <a:r>
                        <a:rPr kumimoji="0" lang="fr-FR" sz="1200" b="0" i="1" u="none" strike="noStrike" cap="none" normalizeH="0" baseline="0" dirty="0" smtClean="0">
                          <a:ln>
                            <a:noFill/>
                          </a:ln>
                          <a:solidFill>
                            <a:srgbClr val="6600CC"/>
                          </a:solidFill>
                          <a:effectLst/>
                          <a:latin typeface="Calibri" pitchFamily="34" charset="0"/>
                        </a:rPr>
                        <a:t>Physalis </a:t>
                      </a:r>
                      <a:r>
                        <a:rPr kumimoji="0" lang="fr-FR" sz="1200" b="0" i="1" u="none" strike="noStrike" cap="none" normalizeH="0" baseline="0" dirty="0" err="1" smtClean="0">
                          <a:ln>
                            <a:noFill/>
                          </a:ln>
                          <a:solidFill>
                            <a:srgbClr val="6600CC"/>
                          </a:solidFill>
                          <a:effectLst/>
                          <a:latin typeface="Calibri" pitchFamily="34" charset="0"/>
                        </a:rPr>
                        <a:t>peruviana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Fruit de Jacquier (</a:t>
                      </a:r>
                      <a:r>
                        <a:rPr kumimoji="0" lang="fr-FR" sz="1200" b="0" i="1" u="none" strike="noStrike" cap="none" normalizeH="0" baseline="0" dirty="0" smtClean="0">
                          <a:ln>
                            <a:noFill/>
                          </a:ln>
                          <a:solidFill>
                            <a:srgbClr val="6600CC"/>
                          </a:solidFill>
                          <a:effectLst/>
                          <a:latin typeface="Calibri" pitchFamily="34" charset="0"/>
                        </a:rPr>
                        <a:t>Artocarpus </a:t>
                      </a:r>
                      <a:r>
                        <a:rPr kumimoji="0" lang="fr-FR" sz="1200" b="0" i="1" u="none" strike="noStrike" cap="none" normalizeH="0" baseline="0" dirty="0" err="1" smtClean="0">
                          <a:ln>
                            <a:noFill/>
                          </a:ln>
                          <a:solidFill>
                            <a:srgbClr val="6600CC"/>
                          </a:solidFill>
                          <a:effectLst/>
                          <a:latin typeface="Calibri" pitchFamily="34" charset="0"/>
                        </a:rPr>
                        <a:t>heterophyllus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Raisinnier</a:t>
                      </a:r>
                      <a:r>
                        <a:rPr kumimoji="0" lang="fr-FR" sz="1200" b="0" i="0" u="none" strike="noStrike" cap="none" normalizeH="0" baseline="0" dirty="0" smtClean="0">
                          <a:ln>
                            <a:noFill/>
                          </a:ln>
                          <a:solidFill>
                            <a:srgbClr val="6600CC"/>
                          </a:solidFill>
                          <a:effectLst/>
                          <a:latin typeface="Calibri" pitchFamily="34" charset="0"/>
                        </a:rPr>
                        <a:t> des Bords de Mer (Coccoloba </a:t>
                      </a:r>
                      <a:r>
                        <a:rPr kumimoji="0" lang="fr-FR" sz="1200" b="0" i="0" u="none" strike="noStrike" cap="none" normalizeH="0" baseline="0" dirty="0" err="1" smtClean="0">
                          <a:ln>
                            <a:noFill/>
                          </a:ln>
                          <a:solidFill>
                            <a:srgbClr val="6600CC"/>
                          </a:solidFill>
                          <a:effectLst/>
                          <a:latin typeface="Calibri" pitchFamily="34" charset="0"/>
                        </a:rPr>
                        <a:t>uvifera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Jamelonier</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err="1" smtClean="0">
                          <a:ln>
                            <a:noFill/>
                          </a:ln>
                          <a:solidFill>
                            <a:srgbClr val="6600CC"/>
                          </a:solidFill>
                          <a:effectLst/>
                          <a:latin typeface="Calibri" pitchFamily="34" charset="0"/>
                        </a:rPr>
                        <a:t>Rotra</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Syzygium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cumini</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↓Framboisier d'Asie (</a:t>
                      </a:r>
                      <a:r>
                        <a:rPr kumimoji="0" lang="fr-FR" sz="1200" b="0" i="1" u="none" strike="noStrike" cap="none" normalizeH="0" baseline="0" dirty="0" err="1" smtClean="0">
                          <a:ln>
                            <a:noFill/>
                          </a:ln>
                          <a:solidFill>
                            <a:srgbClr val="6600CC"/>
                          </a:solidFill>
                          <a:effectLst/>
                          <a:latin typeface="Calibri" pitchFamily="34" charset="0"/>
                        </a:rPr>
                        <a:t>Rubus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rosifolius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05" name="ZoneTexte 8"/>
          <p:cNvSpPr txBox="1">
            <a:spLocks noChangeArrowheads="1"/>
          </p:cNvSpPr>
          <p:nvPr/>
        </p:nvSpPr>
        <p:spPr bwMode="auto">
          <a:xfrm>
            <a:off x="827088" y="6381750"/>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6600CC"/>
                </a:solidFill>
                <a:latin typeface="Arial" panose="020B0604020202020204" pitchFamily="34" charset="0"/>
              </a:rPr>
              <a:t>Exemples des arbres à fruits qui pourraient  être présents dans les forêts primaires tropicales </a:t>
            </a:r>
            <a:r>
              <a:rPr lang="fr-FR" altLang="fr-FR" sz="1000">
                <a:solidFill>
                  <a:srgbClr val="6600CC"/>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a:solidFill>
                  <a:srgbClr val="6600CC"/>
                </a:solidFill>
                <a:latin typeface="Arial" panose="020B0604020202020204" pitchFamily="34" charset="0"/>
                <a:sym typeface="Symbol" panose="05050102010706020507" pitchFamily="18" charset="2"/>
              </a:rPr>
              <a:t>Source : MADATRANO, </a:t>
            </a:r>
            <a:r>
              <a:rPr lang="fr-FR" altLang="fr-FR" sz="1000" u="sng">
                <a:latin typeface="Arial" panose="020B0604020202020204" pitchFamily="34" charset="0"/>
                <a:hlinkClick r:id="rId2"/>
              </a:rPr>
              <a:t>http://www.madatrano.com/PBSCCatalog.asp?CatID=752749</a:t>
            </a:r>
            <a:r>
              <a:rPr lang="fr-FR" altLang="fr-FR" sz="1000">
                <a:latin typeface="Arial" panose="020B0604020202020204" pitchFamily="34" charset="0"/>
              </a:rPr>
              <a:t>  &amp; </a:t>
            </a:r>
            <a:r>
              <a:rPr lang="fr-FR" altLang="fr-FR" sz="1000">
                <a:latin typeface="Arial" panose="020B0604020202020204" pitchFamily="34" charset="0"/>
                <a:hlinkClick r:id="rId3"/>
              </a:rPr>
              <a:t>http://www.baobabs.com/Fruitiers.htm</a:t>
            </a:r>
            <a:r>
              <a:rPr lang="fr-FR" altLang="fr-FR" sz="1000">
                <a:latin typeface="Arial" panose="020B0604020202020204" pitchFamily="34" charset="0"/>
              </a:rPr>
              <a:t> </a:t>
            </a:r>
            <a:endParaRPr lang="fr-FR" altLang="fr-FR" sz="1400">
              <a:solidFill>
                <a:srgbClr val="6600CC"/>
              </a:solidFill>
              <a:latin typeface="Arial" panose="020B0604020202020204" pitchFamily="34" charset="0"/>
            </a:endParaRPr>
          </a:p>
        </p:txBody>
      </p:sp>
      <p:pic>
        <p:nvPicPr>
          <p:cNvPr id="54306" name="Image 30" descr="02-coeur-de-boeuf-cachiman-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7" name="Image 31" descr="pomme-canel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935163"/>
            <a:ext cx="792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Image 32" descr="Zattec-pomme-cannel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989138"/>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9" name="Image 33" descr="goyavi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1844675"/>
            <a:ext cx="7191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0" name="Image 34" descr="papay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1412875"/>
            <a:ext cx="5984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1" name="Image 35" descr="combava.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113" y="2924175"/>
            <a:ext cx="901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2" name="Image 36" descr="COROSSOL-S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068638"/>
            <a:ext cx="571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3" name="Image 37" descr="goyave.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8263" y="2924175"/>
            <a:ext cx="977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4" name="Image 38" descr="TomateEnArbre.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2450" y="2708275"/>
            <a:ext cx="8112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5" name="Image 39" descr="passiflor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87450" y="4327525"/>
            <a:ext cx="7921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6" name="Image 40" descr="Cafeier.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575" y="4149725"/>
            <a:ext cx="9366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Image 41" descr="cacaoyer.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95963" y="4005263"/>
            <a:ext cx="8477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8" name="Image 42" descr="AmourEnCage.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740650" y="4365625"/>
            <a:ext cx="647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9" name="Image 43" descr="jacqui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84213" y="5516563"/>
            <a:ext cx="12239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0" name="Image 44" descr="papayer.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235825" y="1844675"/>
            <a:ext cx="10096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1" name="Image 45" descr="CoeurDeBoeuf.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03350" y="1862138"/>
            <a:ext cx="6477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2" name="Image 47" descr="Raisinnier_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03575" y="5516563"/>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3" name="Image 48" descr="rotra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292725" y="5589588"/>
            <a:ext cx="1085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4" name="Image 50" descr="FramboisierAsie2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019925" y="5589588"/>
            <a:ext cx="942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25" name="Image 51" descr="framboiseAsie2_s.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027988" y="5589588"/>
            <a:ext cx="981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01013" y="188913"/>
            <a:ext cx="908050" cy="365125"/>
          </a:xfrm>
        </p:spPr>
        <p:txBody>
          <a:bodyPr/>
          <a:lstStyle/>
          <a:p>
            <a:pPr>
              <a:defRPr/>
            </a:pPr>
            <a:fld id="{2F0FB415-A1DD-4037-AAD0-5D25AECA9374}" type="slidenum">
              <a:rPr lang="fr-FR"/>
              <a:pPr>
                <a:defRPr/>
              </a:pPr>
              <a:t>52</a:t>
            </a:fld>
            <a:endParaRPr lang="fr-FR" dirty="0"/>
          </a:p>
        </p:txBody>
      </p:sp>
      <p:sp>
        <p:nvSpPr>
          <p:cNvPr id="3" name="Rectangle 2"/>
          <p:cNvSpPr/>
          <p:nvPr/>
        </p:nvSpPr>
        <p:spPr>
          <a:xfrm>
            <a:off x="179388" y="260350"/>
            <a:ext cx="5041900" cy="923925"/>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2bis) Apports des arbres (suite)</a:t>
            </a:r>
          </a:p>
          <a:p>
            <a:pPr eaLnBrk="1" fontAlgn="auto" hangingPunct="1">
              <a:spcBef>
                <a:spcPts val="0"/>
              </a:spcBef>
              <a:spcAft>
                <a:spcPts val="0"/>
              </a:spcAft>
              <a:defRPr/>
            </a:pPr>
            <a:endParaRPr lang="fr-FR" dirty="0">
              <a:solidFill>
                <a:srgbClr val="008000"/>
              </a:solidFill>
              <a:latin typeface="+mn-lt"/>
            </a:endParaRPr>
          </a:p>
          <a:p>
            <a:pPr marL="342900" indent="-342900" eaLnBrk="1" fontAlgn="auto" hangingPunct="1">
              <a:spcBef>
                <a:spcPts val="0"/>
              </a:spcBef>
              <a:spcAft>
                <a:spcPts val="0"/>
              </a:spcAft>
              <a:defRPr/>
            </a:pPr>
            <a:r>
              <a:rPr lang="fr-FR" b="1" dirty="0">
                <a:solidFill>
                  <a:srgbClr val="008000"/>
                </a:solidFill>
                <a:latin typeface="+mn-lt"/>
              </a:rPr>
              <a:t>2bis.1. aliments et nourriture</a:t>
            </a:r>
            <a:r>
              <a:rPr lang="fr-FR" dirty="0">
                <a:solidFill>
                  <a:srgbClr val="008000"/>
                </a:solidFill>
                <a:latin typeface="+mn-lt"/>
              </a:rPr>
              <a:t> : fruits tropicaux</a:t>
            </a:r>
          </a:p>
        </p:txBody>
      </p:sp>
      <p:sp>
        <p:nvSpPr>
          <p:cNvPr id="4" name="Titre 1"/>
          <p:cNvSpPr txBox="1">
            <a:spLocks/>
          </p:cNvSpPr>
          <p:nvPr/>
        </p:nvSpPr>
        <p:spPr>
          <a:xfrm>
            <a:off x="37798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28" name="Espace réservé du numéro de diapositive 1"/>
          <p:cNvSpPr txBox="1">
            <a:spLocks/>
          </p:cNvSpPr>
          <p:nvPr/>
        </p:nvSpPr>
        <p:spPr>
          <a:xfrm>
            <a:off x="6553200" y="6356350"/>
            <a:ext cx="2133600" cy="365125"/>
          </a:xfrm>
          <a:prstGeom prst="rect">
            <a:avLst/>
          </a:prstGeom>
        </p:spPr>
        <p:txBody>
          <a:bodyPr anchor="ctr"/>
          <a:lstStyle/>
          <a:p>
            <a:pPr algn="r" eaLnBrk="1" fontAlgn="auto" hangingPunct="1">
              <a:spcBef>
                <a:spcPts val="0"/>
              </a:spcBef>
              <a:spcAft>
                <a:spcPts val="0"/>
              </a:spcAft>
              <a:defRPr/>
            </a:pPr>
            <a:fld id="{EBB80947-8C92-4F7C-B87F-5979BC7B7658}" type="slidenum">
              <a:rPr lang="fr-FR" sz="1200">
                <a:solidFill>
                  <a:schemeClr val="tx1">
                    <a:tint val="75000"/>
                  </a:schemeClr>
                </a:solidFill>
                <a:latin typeface="+mn-lt"/>
              </a:rPr>
              <a:pPr algn="r" eaLnBrk="1" fontAlgn="auto" hangingPunct="1">
                <a:spcBef>
                  <a:spcPts val="0"/>
                </a:spcBef>
                <a:spcAft>
                  <a:spcPts val="0"/>
                </a:spcAft>
                <a:defRPr/>
              </a:pPr>
              <a:t>52</a:t>
            </a:fld>
            <a:endParaRPr lang="fr-FR" sz="1200">
              <a:solidFill>
                <a:schemeClr val="tx1">
                  <a:tint val="75000"/>
                </a:schemeClr>
              </a:solidFill>
              <a:latin typeface="+mn-lt"/>
            </a:endParaRPr>
          </a:p>
        </p:txBody>
      </p:sp>
      <p:graphicFrame>
        <p:nvGraphicFramePr>
          <p:cNvPr id="29" name="Group 34"/>
          <p:cNvGraphicFramePr>
            <a:graphicFrameLocks noGrp="1"/>
          </p:cNvGraphicFramePr>
          <p:nvPr/>
        </p:nvGraphicFramePr>
        <p:xfrm>
          <a:off x="179388" y="1196975"/>
          <a:ext cx="8856662" cy="5040313"/>
        </p:xfrm>
        <a:graphic>
          <a:graphicData uri="http://schemas.openxmlformats.org/drawingml/2006/table">
            <a:tbl>
              <a:tblPr/>
              <a:tblGrid>
                <a:gridCol w="2214594"/>
                <a:gridCol w="2214593"/>
                <a:gridCol w="2212880"/>
                <a:gridCol w="2214594"/>
              </a:tblGrid>
              <a:tr h="126007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mj-lt"/>
                        </a:rPr>
                        <a:t>Igname </a:t>
                      </a:r>
                      <a:r>
                        <a:rPr kumimoji="0" lang="fr-FR" sz="1200" b="0" i="1" u="none" strike="noStrike" cap="none" normalizeH="0" baseline="0" dirty="0" smtClean="0">
                          <a:ln>
                            <a:noFill/>
                          </a:ln>
                          <a:solidFill>
                            <a:srgbClr val="6600CC"/>
                          </a:solidFill>
                          <a:effectLst/>
                          <a:latin typeface="+mj-lt"/>
                        </a:rPr>
                        <a:t>(</a:t>
                      </a:r>
                      <a:r>
                        <a:rPr lang="fr-FR" sz="1000" b="0" i="0" kern="1200" dirty="0" smtClean="0">
                          <a:solidFill>
                            <a:schemeClr val="tx1"/>
                          </a:solidFill>
                          <a:latin typeface="+mj-lt"/>
                          <a:ea typeface="+mn-ea"/>
                          <a:cs typeface="+mn-cs"/>
                          <a:hlinkClick r:id="rId2" tooltip="Genre (biologie)"/>
                        </a:rPr>
                        <a:t>genre</a:t>
                      </a:r>
                      <a:r>
                        <a:rPr lang="fr-FR" sz="1000" b="0" i="0" kern="1200" dirty="0" smtClean="0">
                          <a:solidFill>
                            <a:schemeClr val="tx1"/>
                          </a:solidFill>
                          <a:latin typeface="+mj-lt"/>
                          <a:ea typeface="+mn-ea"/>
                          <a:cs typeface="+mn-cs"/>
                        </a:rPr>
                        <a:t> </a:t>
                      </a:r>
                      <a:r>
                        <a:rPr lang="fr-FR" sz="1000" b="0" i="1" u="sng" kern="1200" dirty="0" err="1" smtClean="0">
                          <a:solidFill>
                            <a:schemeClr val="tx1"/>
                          </a:solidFill>
                          <a:latin typeface="+mj-lt"/>
                          <a:ea typeface="+mn-ea"/>
                          <a:cs typeface="+mn-cs"/>
                          <a:hlinkClick r:id="rId3" tooltip="Dioscorea"/>
                        </a:rPr>
                        <a:t>Dioscorea</a:t>
                      </a:r>
                      <a:r>
                        <a:rPr kumimoji="0" lang="fr-FR" sz="1200" b="0" i="1" u="none" strike="noStrike" cap="none" normalizeH="0" baseline="0" dirty="0" smtClean="0">
                          <a:ln>
                            <a:noFill/>
                          </a:ln>
                          <a:solidFill>
                            <a:srgbClr val="6600CC"/>
                          </a:solidFill>
                          <a:effectLst/>
                          <a:latin typeface="+mj-lt"/>
                        </a:rPr>
                        <a:t>)</a:t>
                      </a:r>
                    </a:p>
                  </a:txBody>
                  <a:tcPr marL="91436" marR="91436"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↓Manioc (</a:t>
                      </a:r>
                      <a:r>
                        <a:rPr kumimoji="0" lang="fr-FR" sz="1200" b="0" i="1" u="none" strike="noStrike" cap="none" normalizeH="0" baseline="0" dirty="0" err="1" smtClean="0">
                          <a:ln>
                            <a:noFill/>
                          </a:ln>
                          <a:solidFill>
                            <a:srgbClr val="6600CC"/>
                          </a:solidFill>
                          <a:effectLst/>
                          <a:latin typeface="Calibri" pitchFamily="34" charset="0"/>
                        </a:rPr>
                        <a:t>Manihot</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esculenta</a:t>
                      </a:r>
                      <a:r>
                        <a:rPr kumimoji="0" lang="fr-FR" sz="1200" b="0" i="0" u="none" strike="noStrike" cap="none" normalizeH="0" baseline="0" dirty="0" smtClean="0">
                          <a:ln>
                            <a:noFill/>
                          </a:ln>
                          <a:solidFill>
                            <a:srgbClr val="6600CC"/>
                          </a:solidFill>
                          <a:effectLst/>
                          <a:latin typeface="Calibri" pitchFamily="34" charset="0"/>
                        </a:rPr>
                        <a:t>)↓</a:t>
                      </a: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Patate douce (</a:t>
                      </a:r>
                      <a:r>
                        <a:rPr kumimoji="0" lang="fr-FR" sz="1200" b="0" i="1" u="none" strike="noStrike" cap="none" normalizeH="0" baseline="0" dirty="0" err="1" smtClean="0">
                          <a:ln>
                            <a:noFill/>
                          </a:ln>
                          <a:solidFill>
                            <a:srgbClr val="6600CC"/>
                          </a:solidFill>
                          <a:effectLst/>
                          <a:latin typeface="Calibri" pitchFamily="34" charset="0"/>
                        </a:rPr>
                        <a:t>Ipomoea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batatas</a:t>
                      </a:r>
                      <a:r>
                        <a:rPr kumimoji="0" lang="fr-FR" sz="1200" b="0" i="0" u="none" strike="noStrike" cap="none" normalizeH="0" baseline="0" dirty="0" smtClean="0">
                          <a:ln>
                            <a:noFill/>
                          </a:ln>
                          <a:solidFill>
                            <a:srgbClr val="6600CC"/>
                          </a:solidFill>
                          <a:effectLst/>
                          <a:latin typeface="Calibri" pitchFamily="34" charset="0"/>
                        </a:rPr>
                        <a:t>)</a:t>
                      </a: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r-FR" sz="1200" b="0" i="1" u="none" strike="noStrike" cap="none" normalizeH="0" baseline="0" dirty="0" smtClean="0">
                          <a:ln>
                            <a:noFill/>
                          </a:ln>
                          <a:solidFill>
                            <a:srgbClr val="6600CC"/>
                          </a:solidFill>
                          <a:effectLst/>
                          <a:latin typeface="Calibri" pitchFamily="34" charset="0"/>
                        </a:rPr>
                        <a:t>Sagoutier (</a:t>
                      </a:r>
                      <a:r>
                        <a:rPr kumimoji="0" lang="fr-FR" sz="1200" b="0" i="1" u="none" strike="noStrike" cap="none" normalizeH="0" baseline="0" dirty="0" err="1" smtClean="0">
                          <a:ln>
                            <a:noFill/>
                          </a:ln>
                          <a:solidFill>
                            <a:srgbClr val="6600CC"/>
                          </a:solidFill>
                          <a:effectLst/>
                          <a:latin typeface="Calibri" pitchFamily="34" charset="0"/>
                        </a:rPr>
                        <a:t>Metroxylon</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sagu</a:t>
                      </a:r>
                      <a:r>
                        <a:rPr kumimoji="0" lang="fr-FR" sz="1200" b="0" i="1" u="none" strike="noStrike" cap="none" normalizeH="0" baseline="0" dirty="0" smtClean="0">
                          <a:ln>
                            <a:noFill/>
                          </a:ln>
                          <a:solidFill>
                            <a:srgbClr val="6600CC"/>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(utiliser les mûres de la vigne marronne </a:t>
                      </a: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Rubus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alceifolius</a:t>
                      </a:r>
                      <a:r>
                        <a:rPr kumimoji="0" lang="fr-FR" sz="1200" b="0" i="0" u="none" strike="noStrike" cap="none" normalizeH="0" baseline="0" dirty="0" smtClean="0">
                          <a:ln>
                            <a:noFill/>
                          </a:ln>
                          <a:solidFill>
                            <a:srgbClr val="6600CC"/>
                          </a:solidFill>
                          <a:effectLst/>
                          <a:latin typeface="Calibri" pitchFamily="34" charset="0"/>
                        </a:rPr>
                        <a:t>) , si l’espèce a déjà envahit la forêt).</a:t>
                      </a:r>
                    </a:p>
                  </a:txBody>
                  <a:tcPr marL="91436" marR="91436"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 à huile (</a:t>
                      </a:r>
                      <a:r>
                        <a:rPr kumimoji="0" lang="fr-FR" sz="1200" b="0" i="1" u="none" strike="noStrike" cap="none" normalizeH="0" baseline="0" dirty="0" smtClean="0">
                          <a:ln>
                            <a:noFill/>
                          </a:ln>
                          <a:solidFill>
                            <a:srgbClr val="6600CC"/>
                          </a:solidFill>
                          <a:effectLst/>
                          <a:latin typeface="Calibri" pitchFamily="34" charset="0"/>
                        </a:rPr>
                        <a:t>Elaeis </a:t>
                      </a:r>
                      <a:r>
                        <a:rPr kumimoji="0" lang="fr-FR" sz="1200" b="0" i="1" u="none" strike="noStrike" cap="none" normalizeH="0" baseline="0" dirty="0" err="1" smtClean="0">
                          <a:ln>
                            <a:noFill/>
                          </a:ln>
                          <a:solidFill>
                            <a:srgbClr val="6600CC"/>
                          </a:solidFill>
                          <a:effectLst/>
                          <a:latin typeface="Calibri" pitchFamily="34" charset="0"/>
                        </a:rPr>
                        <a:t>guineensi</a:t>
                      </a:r>
                      <a:r>
                        <a:rPr kumimoji="0" lang="fr-FR" sz="1200" b="0" i="0" u="none" strike="noStrike" cap="none" normalizeH="0" baseline="0" dirty="0" smtClean="0">
                          <a:ln>
                            <a:noFill/>
                          </a:ln>
                          <a:solidFill>
                            <a:srgbClr val="6600CC"/>
                          </a:solidFill>
                          <a:effectLst/>
                          <a:latin typeface="Calibri" pitchFamily="34" charset="0"/>
                        </a:rPr>
                        <a:t>)</a:t>
                      </a: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Cocotier (</a:t>
                      </a:r>
                      <a:r>
                        <a:rPr kumimoji="0" lang="fr-FR" sz="1200" b="0" i="1" u="none" strike="noStrike" cap="none" normalizeH="0" baseline="0" dirty="0" smtClean="0">
                          <a:ln>
                            <a:noFill/>
                          </a:ln>
                          <a:solidFill>
                            <a:srgbClr val="6600CC"/>
                          </a:solidFill>
                          <a:effectLst/>
                          <a:latin typeface="Calibri" pitchFamily="34" charset="0"/>
                        </a:rPr>
                        <a:t>Cocos </a:t>
                      </a:r>
                      <a:r>
                        <a:rPr kumimoji="0" lang="fr-FR" sz="1200" b="0" i="1" u="none" strike="noStrike" cap="none" normalizeH="0" baseline="0" dirty="0" err="1" smtClean="0">
                          <a:ln>
                            <a:noFill/>
                          </a:ln>
                          <a:solidFill>
                            <a:srgbClr val="6600CC"/>
                          </a:solidFill>
                          <a:effectLst/>
                          <a:latin typeface="Calibri" pitchFamily="34" charset="0"/>
                        </a:rPr>
                        <a:t>nucifera</a:t>
                      </a:r>
                      <a:r>
                        <a:rPr kumimoji="0" lang="fr-FR" sz="1200" b="0" i="0" u="none" strike="noStrike" cap="none" normalizeH="0" baseline="0" dirty="0" smtClean="0">
                          <a:ln>
                            <a:noFill/>
                          </a:ln>
                          <a:solidFill>
                            <a:srgbClr val="6600CC"/>
                          </a:solidFill>
                          <a:effectLst/>
                          <a:latin typeface="Calibri" pitchFamily="34" charset="0"/>
                        </a:rPr>
                        <a:t>) (à voir)</a:t>
                      </a: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Prunier ou pomme de Cythère (</a:t>
                      </a:r>
                      <a:r>
                        <a:rPr kumimoji="0" lang="fr-FR" sz="1200" b="0" i="1" u="none" strike="noStrike" cap="none" normalizeH="0" baseline="0" dirty="0" smtClean="0">
                          <a:ln>
                            <a:noFill/>
                          </a:ln>
                          <a:solidFill>
                            <a:srgbClr val="6600CC"/>
                          </a:solidFill>
                          <a:effectLst/>
                          <a:latin typeface="Calibri" pitchFamily="34" charset="0"/>
                        </a:rPr>
                        <a:t>Spondias </a:t>
                      </a:r>
                      <a:r>
                        <a:rPr kumimoji="0" lang="fr-FR" sz="1200" b="0" i="1" u="none" strike="noStrike" cap="none" normalizeH="0" baseline="0" dirty="0" err="1" smtClean="0">
                          <a:ln>
                            <a:noFill/>
                          </a:ln>
                          <a:solidFill>
                            <a:srgbClr val="6600CC"/>
                          </a:solidFill>
                          <a:effectLst/>
                          <a:latin typeface="Calibri" pitchFamily="34" charset="0"/>
                        </a:rPr>
                        <a:t>dulcis</a:t>
                      </a:r>
                      <a:r>
                        <a:rPr kumimoji="0" lang="fr-FR" sz="1200" b="0" i="0" u="none" strike="noStrike" cap="none" normalizeH="0" baseline="0" dirty="0" smtClean="0">
                          <a:ln>
                            <a:noFill/>
                          </a:ln>
                          <a:solidFill>
                            <a:srgbClr val="6600CC"/>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Manguier (</a:t>
                      </a:r>
                      <a:r>
                        <a:rPr kumimoji="0" lang="fr-FR" sz="1200" b="0" i="1" u="none" strike="noStrike" cap="none" normalizeH="0" baseline="0" dirty="0" err="1" smtClean="0">
                          <a:ln>
                            <a:noFill/>
                          </a:ln>
                          <a:solidFill>
                            <a:srgbClr val="6600CC"/>
                          </a:solidFill>
                          <a:effectLst/>
                          <a:latin typeface="Calibri" pitchFamily="34" charset="0"/>
                        </a:rPr>
                        <a:t>Mangifera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indica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smtClean="0">
                          <a:ln>
                            <a:noFill/>
                          </a:ln>
                          <a:solidFill>
                            <a:srgbClr val="6600CC"/>
                          </a:solidFill>
                          <a:effectLst/>
                          <a:latin typeface="Calibri" pitchFamily="34" charset="0"/>
                        </a:rPr>
                        <a:t>L.)</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Avocatier</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Durian (</a:t>
                      </a:r>
                      <a:r>
                        <a:rPr kumimoji="0" lang="fr-FR" sz="1200" b="0" i="1" u="none" strike="noStrike" cap="none" normalizeH="0" baseline="0" dirty="0" err="1" smtClean="0">
                          <a:ln>
                            <a:noFill/>
                          </a:ln>
                          <a:solidFill>
                            <a:srgbClr val="6600CC"/>
                          </a:solidFill>
                          <a:effectLst/>
                          <a:latin typeface="Calibri" pitchFamily="34" charset="0"/>
                        </a:rPr>
                        <a:t>Durio</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zibethinus</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Duku</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Lansium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domesticum</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Petai</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Parkia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speciosa</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Graines et sève du palmier rônier (</a:t>
                      </a:r>
                      <a:r>
                        <a:rPr kumimoji="0" lang="fr-FR" sz="1200" b="0" i="1" u="none" strike="noStrike" cap="none" normalizeH="0" baseline="0" dirty="0" smtClean="0">
                          <a:ln>
                            <a:noFill/>
                          </a:ln>
                          <a:solidFill>
                            <a:srgbClr val="6600CC"/>
                          </a:solidFill>
                          <a:effectLst/>
                          <a:latin typeface="Calibri" pitchFamily="34" charset="0"/>
                        </a:rPr>
                        <a:t>Borassus </a:t>
                      </a:r>
                      <a:r>
                        <a:rPr kumimoji="0" lang="fr-FR" sz="1200" b="0" i="1" u="none" strike="noStrike" cap="none" normalizeH="0" baseline="0" dirty="0" err="1" smtClean="0">
                          <a:ln>
                            <a:noFill/>
                          </a:ln>
                          <a:solidFill>
                            <a:srgbClr val="6600CC"/>
                          </a:solidFill>
                          <a:effectLst/>
                          <a:latin typeface="Calibri" pitchFamily="34" charset="0"/>
                        </a:rPr>
                        <a:t>flabellifer</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Biriba</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Rollinia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deliciosa</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prunier mombin (</a:t>
                      </a:r>
                      <a:r>
                        <a:rPr kumimoji="0" lang="fr-FR" sz="1200" b="0" i="1" u="none" strike="noStrike" cap="none" normalizeH="0" baseline="0" dirty="0" smtClean="0">
                          <a:ln>
                            <a:noFill/>
                          </a:ln>
                          <a:solidFill>
                            <a:srgbClr val="6600CC"/>
                          </a:solidFill>
                          <a:effectLst/>
                          <a:latin typeface="Calibri" pitchFamily="34" charset="0"/>
                        </a:rPr>
                        <a:t>Spondias mombin</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9" name="ZoneTexte 8"/>
          <p:cNvSpPr txBox="1">
            <a:spLocks noChangeArrowheads="1"/>
          </p:cNvSpPr>
          <p:nvPr/>
        </p:nvSpPr>
        <p:spPr bwMode="auto">
          <a:xfrm>
            <a:off x="827088" y="6381750"/>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6600CC"/>
                </a:solidFill>
                <a:latin typeface="Arial" panose="020B0604020202020204" pitchFamily="34" charset="0"/>
              </a:rPr>
              <a:t>Exemples des arbres à fruits qui pourraient  être présents dans les forêts primaires tropicales </a:t>
            </a:r>
            <a:r>
              <a:rPr lang="fr-FR" altLang="fr-FR" sz="1000">
                <a:solidFill>
                  <a:srgbClr val="6600CC"/>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a:solidFill>
                  <a:srgbClr val="6600CC"/>
                </a:solidFill>
                <a:latin typeface="Arial" panose="020B0604020202020204" pitchFamily="34" charset="0"/>
                <a:sym typeface="Symbol" panose="05050102010706020507" pitchFamily="18" charset="2"/>
              </a:rPr>
              <a:t>Source : MADATRANO, </a:t>
            </a:r>
            <a:r>
              <a:rPr lang="fr-FR" altLang="fr-FR" sz="1000" u="sng">
                <a:latin typeface="Arial" panose="020B0604020202020204" pitchFamily="34" charset="0"/>
                <a:hlinkClick r:id="rId4"/>
              </a:rPr>
              <a:t>http://www.madatrano.com/PBSCCatalog.asp?CatID=752749</a:t>
            </a:r>
            <a:r>
              <a:rPr lang="fr-FR" altLang="fr-FR" sz="1000">
                <a:latin typeface="Arial" panose="020B0604020202020204" pitchFamily="34" charset="0"/>
              </a:rPr>
              <a:t>  &amp; </a:t>
            </a:r>
            <a:r>
              <a:rPr lang="fr-FR" altLang="fr-FR" sz="1000">
                <a:latin typeface="Arial" panose="020B0604020202020204" pitchFamily="34" charset="0"/>
                <a:hlinkClick r:id="rId5"/>
              </a:rPr>
              <a:t>http://www.baobabs.com/Fruitiers.htm</a:t>
            </a:r>
            <a:r>
              <a:rPr lang="fr-FR" altLang="fr-FR" sz="1000">
                <a:latin typeface="Arial" panose="020B0604020202020204" pitchFamily="34" charset="0"/>
              </a:rPr>
              <a:t> </a:t>
            </a:r>
            <a:endParaRPr lang="fr-FR" altLang="fr-FR" sz="1400">
              <a:solidFill>
                <a:srgbClr val="6600CC"/>
              </a:solidFill>
              <a:latin typeface="Arial" panose="020B0604020202020204" pitchFamily="34" charset="0"/>
            </a:endParaRPr>
          </a:p>
        </p:txBody>
      </p:sp>
      <p:pic>
        <p:nvPicPr>
          <p:cNvPr id="55330" name="Image 24" descr="Manio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484313"/>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1" name="Image 25" descr="ignam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1555750"/>
            <a:ext cx="800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Image 26" descr="Manioc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1555750"/>
            <a:ext cx="871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descr="PatateDouce.jpg"/>
          <p:cNvPicPr>
            <a:picLocks noChangeAspect="1"/>
          </p:cNvPicPr>
          <p:nvPr/>
        </p:nvPicPr>
        <p:blipFill>
          <a:blip r:embed="rId9" cstate="print"/>
          <a:stretch>
            <a:fillRect/>
          </a:stretch>
        </p:blipFill>
        <p:spPr>
          <a:xfrm>
            <a:off x="5724129" y="1484114"/>
            <a:ext cx="1008112" cy="74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5334" name="Image 46" descr="Ipomoea_batatas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49800" y="1555750"/>
            <a:ext cx="898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5" name="Image 49" descr="igname3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1555750"/>
            <a:ext cx="5619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6" name="Image 50" descr="290px-Vigne_marronne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3068638"/>
            <a:ext cx="736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7" name="Image 51" descr="Rubus alceifolius fruit2_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1913" y="3068638"/>
            <a:ext cx="647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8" name="Image 52" descr="PalmierAHuil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27313" y="27082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9" name="Image 53" descr="PalmierAHuile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35375" y="2779713"/>
            <a:ext cx="781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0" name="Image 54" descr="sagoutier.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1555750"/>
            <a:ext cx="10080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1" name="Image 55" descr="cocoti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64163" y="2708275"/>
            <a:ext cx="7096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2" name="Image 56" descr="PruneDeCythere.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19925" y="2924175"/>
            <a:ext cx="94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3" name="Image 57" descr="PruneDeCythere2.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56550" y="2924175"/>
            <a:ext cx="98583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4" name="Image 21" descr="manguier_s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55650" y="4005263"/>
            <a:ext cx="107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5" name="Image 21" descr="avocatier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6238" y="3932238"/>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6" name="Picture 49" descr="C:\Users\LISAN\Pictures\agroforets\durian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19700" y="4003675"/>
            <a:ext cx="12239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7" name="Picture 50" descr="C:\Users\LISAN\Pictures\agroforets\Lansium domesticum.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5825" y="4003675"/>
            <a:ext cx="16557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8" name="Picture 54" descr="C:\Users\LISAN\Pictures\agroforets\Rollinia deliciosa_s.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35600" y="5229225"/>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9" name="Picture 55" descr="C:\Users\LISAN\Pictures\agroforets\Spondias mombin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12088" y="5445125"/>
            <a:ext cx="1123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0" name="Picture 57" descr="C:\Users\LISAN\Pictures\agroforets\Spondias mombin.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75463" y="5229225"/>
            <a:ext cx="7191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1" name="Picture 17" descr="C:\Users\LISAN\Pictures\agroforets\Parkia speciosa2.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00113" y="5253038"/>
            <a:ext cx="7191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2" name="Picture 52" descr="C:\Users\LISAN\Pictures\agroforets\palmier ronier spadice2_s.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84438" y="5445125"/>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3" name="Picture 53" descr="C:\Users\LISAN\Pictures\agroforets\palmier de Palmyre spadices_s.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63938" y="5372100"/>
            <a:ext cx="9366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6322" name="Espace réservé du numéro de diapositive 1"/>
          <p:cNvSpPr txBox="1">
            <a:spLocks/>
          </p:cNvSpPr>
          <p:nvPr/>
        </p:nvSpPr>
        <p:spPr bwMode="auto">
          <a:xfrm>
            <a:off x="8101013" y="188913"/>
            <a:ext cx="908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5035EE5-B436-4160-A965-D5833F6ABD20}" type="slidenum">
              <a:rPr lang="fr-FR" altLang="fr-FR" sz="1200">
                <a:solidFill>
                  <a:srgbClr val="898989"/>
                </a:solidFill>
              </a:rPr>
              <a:pPr algn="r" eaLnBrk="1" hangingPunct="1">
                <a:spcBef>
                  <a:spcPct val="0"/>
                </a:spcBef>
                <a:buFontTx/>
                <a:buNone/>
              </a:pPr>
              <a:t>53</a:t>
            </a:fld>
            <a:endParaRPr lang="fr-FR" altLang="fr-FR" sz="1200">
              <a:solidFill>
                <a:srgbClr val="898989"/>
              </a:solidFill>
            </a:endParaRPr>
          </a:p>
        </p:txBody>
      </p:sp>
      <p:sp>
        <p:nvSpPr>
          <p:cNvPr id="4" name="Rectangle 3"/>
          <p:cNvSpPr/>
          <p:nvPr/>
        </p:nvSpPr>
        <p:spPr>
          <a:xfrm>
            <a:off x="250825" y="260350"/>
            <a:ext cx="5041900" cy="923925"/>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2bis) Apports des arbres (suite)</a:t>
            </a:r>
          </a:p>
          <a:p>
            <a:pPr eaLnBrk="1" fontAlgn="auto" hangingPunct="1">
              <a:spcBef>
                <a:spcPts val="0"/>
              </a:spcBef>
              <a:spcAft>
                <a:spcPts val="0"/>
              </a:spcAft>
              <a:defRPr/>
            </a:pPr>
            <a:endParaRPr lang="fr-FR" dirty="0">
              <a:solidFill>
                <a:srgbClr val="008000"/>
              </a:solidFill>
              <a:latin typeface="+mn-lt"/>
            </a:endParaRPr>
          </a:p>
          <a:p>
            <a:pPr marL="342900" indent="-342900" eaLnBrk="1" fontAlgn="auto" hangingPunct="1">
              <a:spcBef>
                <a:spcPts val="0"/>
              </a:spcBef>
              <a:spcAft>
                <a:spcPts val="0"/>
              </a:spcAft>
              <a:defRPr/>
            </a:pPr>
            <a:r>
              <a:rPr lang="fr-FR" b="1" dirty="0">
                <a:solidFill>
                  <a:srgbClr val="008000"/>
                </a:solidFill>
                <a:latin typeface="+mn-lt"/>
              </a:rPr>
              <a:t>2bis.1. aliments et nourriture</a:t>
            </a:r>
            <a:r>
              <a:rPr lang="fr-FR" dirty="0">
                <a:solidFill>
                  <a:srgbClr val="008000"/>
                </a:solidFill>
                <a:latin typeface="+mn-lt"/>
              </a:rPr>
              <a:t> : fruits tropicaux</a:t>
            </a:r>
          </a:p>
        </p:txBody>
      </p:sp>
      <p:sp>
        <p:nvSpPr>
          <p:cNvPr id="5" name="Titre 1"/>
          <p:cNvSpPr txBox="1">
            <a:spLocks/>
          </p:cNvSpPr>
          <p:nvPr/>
        </p:nvSpPr>
        <p:spPr>
          <a:xfrm>
            <a:off x="42116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 name="Espace réservé du numéro de diapositive 1"/>
          <p:cNvSpPr>
            <a:spLocks noGrp="1"/>
          </p:cNvSpPr>
          <p:nvPr>
            <p:ph type="sldNum" sz="quarter" idx="12"/>
          </p:nvPr>
        </p:nvSpPr>
        <p:spPr/>
        <p:txBody>
          <a:bodyPr/>
          <a:lstStyle/>
          <a:p>
            <a:pPr>
              <a:defRPr/>
            </a:pPr>
            <a:fld id="{E37F0236-24EC-4712-848D-F52394A496A0}" type="slidenum">
              <a:rPr lang="fr-FR"/>
              <a:pPr>
                <a:defRPr/>
              </a:pPr>
              <a:t>53</a:t>
            </a:fld>
            <a:endParaRPr lang="fr-FR"/>
          </a:p>
        </p:txBody>
      </p:sp>
      <p:graphicFrame>
        <p:nvGraphicFramePr>
          <p:cNvPr id="7" name="Group 34"/>
          <p:cNvGraphicFramePr>
            <a:graphicFrameLocks noGrp="1"/>
          </p:cNvGraphicFramePr>
          <p:nvPr/>
        </p:nvGraphicFramePr>
        <p:xfrm>
          <a:off x="539750" y="1397000"/>
          <a:ext cx="8208963" cy="4984750"/>
        </p:xfrm>
        <a:graphic>
          <a:graphicData uri="http://schemas.openxmlformats.org/drawingml/2006/table">
            <a:tbl>
              <a:tblPr/>
              <a:tblGrid>
                <a:gridCol w="2052638"/>
                <a:gridCol w="2052637"/>
                <a:gridCol w="2051050"/>
                <a:gridCol w="2052638"/>
              </a:tblGrid>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Cerises </a:t>
                      </a:r>
                      <a:r>
                        <a:rPr kumimoji="0" lang="fr-FR" sz="1200" b="0" i="0" u="none" strike="noStrike" cap="none" normalizeH="0" baseline="0" dirty="0" err="1" smtClean="0">
                          <a:ln>
                            <a:noFill/>
                          </a:ln>
                          <a:solidFill>
                            <a:srgbClr val="6600CC"/>
                          </a:solidFill>
                          <a:effectLst/>
                          <a:latin typeface="Calibri" pitchFamily="34" charset="0"/>
                        </a:rPr>
                        <a:t>acerola</a:t>
                      </a:r>
                      <a:endParaRPr kumimoji="0" lang="fr-FR" sz="1200" b="0" i="0" u="none" strike="noStrike" cap="none" normalizeH="0" baseline="0" dirty="0" smtClean="0">
                        <a:ln>
                          <a:noFill/>
                        </a:ln>
                        <a:solidFill>
                          <a:srgbClr val="6600CC"/>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Acara</a:t>
                      </a:r>
                      <a:r>
                        <a:rPr kumimoji="0" lang="fr-FR" sz="1200" b="0" i="0" u="none" strike="noStrike" cap="none" normalizeH="0" baseline="0" dirty="0" smtClean="0">
                          <a:ln>
                            <a:noFill/>
                          </a:ln>
                          <a:solidFill>
                            <a:srgbClr val="6600CC"/>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bacuri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Bacuri (suite)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Baies d’açai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Caju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Camu-camu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a:t>
                      </a: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 (suite)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Capuacu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Endopleura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uchi</a:t>
                      </a:r>
                      <a:endParaRPr kumimoji="0" lang="fr-FR" sz="1200" b="0" i="1" u="none" strike="noStrike" cap="none" normalizeH="0" baseline="0" dirty="0" smtClean="0">
                        <a:ln>
                          <a:noFill/>
                        </a:ln>
                        <a:solidFill>
                          <a:srgbClr val="6600CC"/>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Endopleura</a:t>
                      </a:r>
                      <a:r>
                        <a:rPr kumimoji="0" lang="fr-FR" sz="1200" b="0" i="1" u="none" strike="noStrike" cap="none" normalizeH="0" baseline="0" dirty="0" smtClean="0">
                          <a:ln>
                            <a:noFill/>
                          </a:ln>
                          <a:solidFill>
                            <a:srgbClr val="6600CC"/>
                          </a:solidFill>
                          <a:effectLst/>
                          <a:latin typeface="Calibri" pitchFamily="34" charset="0"/>
                        </a:rPr>
                        <a:t> </a:t>
                      </a:r>
                    </a:p>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uchi</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smtClean="0">
                          <a:ln>
                            <a:noFill/>
                          </a:ln>
                          <a:solidFill>
                            <a:srgbClr val="6600CC"/>
                          </a:solidFill>
                          <a:effectLst/>
                          <a:latin typeface="Calibri" pitchFamily="34" charset="0"/>
                        </a:rPr>
                        <a:t>(suite)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Gousse d’Inga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Graviola</a:t>
                      </a:r>
                      <a:endParaRPr kumimoji="0" lang="fr-FR" sz="1200" b="0" i="0" u="none" strike="noStrike" cap="none" normalizeH="0" baseline="0" dirty="0" smtClean="0">
                        <a:ln>
                          <a:noFill/>
                        </a:ln>
                        <a:solidFill>
                          <a:srgbClr val="6600CC"/>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Murici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Palmier-pêche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↓Palmier-pêche  </a:t>
                      </a:r>
                      <a:r>
                        <a:rPr kumimoji="0" lang="fr-FR" sz="1200" b="0" i="0" u="none" strike="noStrike" cap="none" normalizeH="0" baseline="0" dirty="0" err="1" smtClean="0">
                          <a:ln>
                            <a:noFill/>
                          </a:ln>
                          <a:solidFill>
                            <a:srgbClr val="6600CC"/>
                          </a:solidFill>
                          <a:effectLst/>
                          <a:latin typeface="Calibri" pitchFamily="34" charset="0"/>
                        </a:rPr>
                        <a:t>tapereba</a:t>
                      </a:r>
                      <a:r>
                        <a:rPr kumimoji="0" lang="fr-FR" sz="1200" b="0" i="0" u="none" strike="noStrike" cap="none" normalizeH="0" baseline="0" dirty="0" smtClean="0">
                          <a:ln>
                            <a:noFill/>
                          </a:ln>
                          <a:solidFill>
                            <a:srgbClr val="6600CC"/>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53" name="Picture 35" descr="acer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36" descr="acerola4_g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73238"/>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5" name="Picture 37" descr="araca1_g_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6287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38" descr="bacur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1484313"/>
            <a:ext cx="76041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7" name="Picture 39" descr="bacuri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484313"/>
            <a:ext cx="723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8" name="Picture 41" descr="bacu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1628775"/>
            <a:ext cx="936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9" name="Picture 42" descr="baieAcai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3068638"/>
            <a:ext cx="719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0" name="Picture 43" descr="baieAca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29241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1" name="Picture 44" descr="camu-camu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924175"/>
            <a:ext cx="1200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2" name="Picture 45" descr="caju4_g_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29241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3" name="Picture 46" descr="camucamu1_g_s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6463" y="29241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4" name="Picture 47" descr="EndopleuraUchi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9838" y="4292600"/>
            <a:ext cx="862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5" name="Picture 48" descr="camu-cam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3068638"/>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6" name="Picture 50" descr="EndopleuraUchi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4297363"/>
            <a:ext cx="108108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7" name="Picture 51" descr="cupuacu2_g_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414972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8" name="Picture 52" descr="graviola1_g_s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550" y="5373688"/>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9" name="Picture 53" descr="endopleura_ux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16463" y="3933825"/>
            <a:ext cx="5254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54" descr="EndopleuraUchi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08625" y="4365625"/>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1" name="Picture 55" descr="gousseIng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9925" y="4149725"/>
            <a:ext cx="14398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2" name="Picture 56" descr="murici2_g_s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6238" y="5373688"/>
            <a:ext cx="13335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Picture 57" descr="tapereba1_g_s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24750" y="5373688"/>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4" name="Picture 58" descr="palmier-peche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32588" y="5373688"/>
            <a:ext cx="676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5" name="Picture 59" descr="palmier-peche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35600" y="5373688"/>
            <a:ext cx="11604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6" name="Picture 60" descr="palmier-pech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16463" y="5373688"/>
            <a:ext cx="6572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7" name="ZoneTexte 8"/>
          <p:cNvSpPr txBox="1">
            <a:spLocks noChangeArrowheads="1"/>
          </p:cNvSpPr>
          <p:nvPr/>
        </p:nvSpPr>
        <p:spPr bwMode="auto">
          <a:xfrm>
            <a:off x="611188" y="6396038"/>
            <a:ext cx="823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6600CC"/>
                </a:solidFill>
                <a:latin typeface="Arial" panose="020B0604020202020204" pitchFamily="34" charset="0"/>
              </a:rPr>
              <a:t>Exemples des arbres à fruits présents dans la forêt amazonienne</a:t>
            </a:r>
            <a:r>
              <a:rPr lang="fr-FR" altLang="fr-FR" sz="1200">
                <a:solidFill>
                  <a:srgbClr val="6600CC"/>
                </a:solidFill>
                <a:latin typeface="Arial" panose="020B0604020202020204" pitchFamily="34" charset="0"/>
                <a:sym typeface="Symbol" panose="05050102010706020507" pitchFamily="18" charset="2"/>
              </a:rPr>
              <a:t></a:t>
            </a:r>
          </a:p>
          <a:p>
            <a:pPr eaLnBrk="1" hangingPunct="1"/>
            <a:r>
              <a:rPr lang="fr-FR" altLang="fr-FR" sz="1200">
                <a:solidFill>
                  <a:srgbClr val="6600CC"/>
                </a:solidFill>
                <a:latin typeface="Arial" panose="020B0604020202020204" pitchFamily="34" charset="0"/>
                <a:sym typeface="Symbol" panose="05050102010706020507" pitchFamily="18" charset="2"/>
              </a:rPr>
              <a:t>(Analyser par des botanistes scientifiques et voir si leur introduction dans la forêt malgache pourrait être sans risque ?)</a:t>
            </a:r>
            <a:endParaRPr lang="fr-FR" altLang="fr-FR" sz="1200">
              <a:solidFill>
                <a:srgbClr val="6600CC"/>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8D5D00B6-6CB5-422F-B822-5473A1B05D68}" type="slidenum">
              <a:rPr lang="fr-FR"/>
              <a:pPr>
                <a:defRPr/>
              </a:pPr>
              <a:t>54</a:t>
            </a:fld>
            <a:endParaRPr lang="fr-FR"/>
          </a:p>
        </p:txBody>
      </p:sp>
      <p:sp>
        <p:nvSpPr>
          <p:cNvPr id="57347" name="Rectangle 2"/>
          <p:cNvSpPr>
            <a:spLocks noChangeArrowheads="1"/>
          </p:cNvSpPr>
          <p:nvPr/>
        </p:nvSpPr>
        <p:spPr bwMode="auto">
          <a:xfrm>
            <a:off x="376238" y="692150"/>
            <a:ext cx="74358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eaLnBrk="1" hangingPunct="1"/>
            <a:endParaRPr lang="fr-FR" altLang="fr-FR">
              <a:solidFill>
                <a:srgbClr val="008000"/>
              </a:solidFill>
            </a:endParaRPr>
          </a:p>
          <a:p>
            <a:pPr eaLnBrk="1" hangingPunct="1"/>
            <a:r>
              <a:rPr lang="fr-FR" altLang="fr-FR" u="sng">
                <a:solidFill>
                  <a:srgbClr val="008000"/>
                </a:solidFill>
              </a:rPr>
              <a:t>2bis.2. Fonctions écologiques </a:t>
            </a:r>
            <a:r>
              <a:rPr lang="fr-FR" altLang="fr-FR">
                <a:solidFill>
                  <a:srgbClr val="008000"/>
                </a:solidFill>
              </a:rPr>
              <a:t>:</a:t>
            </a:r>
          </a:p>
          <a:p>
            <a:pPr eaLnBrk="1" hangingPunct="1"/>
            <a:endParaRPr lang="fr-FR" altLang="fr-FR">
              <a:solidFill>
                <a:srgbClr val="008000"/>
              </a:solidFill>
            </a:endParaRPr>
          </a:p>
          <a:p>
            <a:pPr eaLnBrk="1" hangingPunct="1"/>
            <a:r>
              <a:rPr lang="fr-FR" altLang="fr-FR">
                <a:solidFill>
                  <a:srgbClr val="008000"/>
                </a:solidFill>
              </a:rPr>
              <a:t>1) Les arbres purifient l’air.</a:t>
            </a:r>
          </a:p>
          <a:p>
            <a:pPr eaLnBrk="1" hangingPunct="1"/>
            <a:r>
              <a:rPr lang="fr-FR" altLang="fr-FR">
                <a:solidFill>
                  <a:srgbClr val="008000"/>
                </a:solidFill>
              </a:rPr>
              <a:t>2) Certains arbres hébergent et favorisent la biodiversité écologique.</a:t>
            </a:r>
          </a:p>
          <a:p>
            <a:pPr eaLnBrk="1" hangingPunct="1"/>
            <a:r>
              <a:rPr lang="fr-FR" altLang="fr-FR">
                <a:solidFill>
                  <a:srgbClr val="008000"/>
                </a:solidFill>
              </a:rPr>
              <a:t>3) Ils aident à lutter contre l'érosion des sols.</a:t>
            </a:r>
          </a:p>
          <a:p>
            <a:pPr eaLnBrk="1" hangingPunct="1"/>
            <a:r>
              <a:rPr lang="fr-FR" altLang="fr-FR">
                <a:solidFill>
                  <a:srgbClr val="008000"/>
                </a:solidFill>
              </a:rPr>
              <a:t>4) L'arbre améliore la qualité de l'eau.</a:t>
            </a:r>
          </a:p>
          <a:p>
            <a:pPr eaLnBrk="1" hangingPunct="1"/>
            <a:r>
              <a:rPr lang="fr-FR" altLang="fr-FR">
                <a:solidFill>
                  <a:srgbClr val="008000"/>
                </a:solidFill>
              </a:rPr>
              <a:t>5) L'arbre participe à la régularisation des écarts extrêmes de température.</a:t>
            </a:r>
          </a:p>
          <a:p>
            <a:pPr eaLnBrk="1" hangingPunct="1"/>
            <a:r>
              <a:rPr lang="fr-FR" altLang="fr-FR">
                <a:solidFill>
                  <a:srgbClr val="008000"/>
                </a:solidFill>
              </a:rPr>
              <a:t>6) L'arbre protège contre la chaleur.</a:t>
            </a:r>
          </a:p>
          <a:p>
            <a:pPr eaLnBrk="1" hangingPunct="1"/>
            <a:r>
              <a:rPr lang="fr-FR" altLang="fr-FR">
                <a:solidFill>
                  <a:srgbClr val="008000"/>
                </a:solidFill>
              </a:rPr>
              <a:t>7) L'arbre protège contre la pluie.</a:t>
            </a:r>
          </a:p>
          <a:p>
            <a:pPr eaLnBrk="1" hangingPunct="1"/>
            <a:r>
              <a:rPr lang="fr-FR" altLang="fr-FR">
                <a:solidFill>
                  <a:srgbClr val="008000"/>
                </a:solidFill>
              </a:rPr>
              <a:t>8) L'arbre peut améliorer les sites arides et perturbés.</a:t>
            </a:r>
          </a:p>
          <a:p>
            <a:pPr eaLnBrk="1" hangingPunct="1"/>
            <a:r>
              <a:rPr lang="fr-FR" altLang="fr-FR">
                <a:solidFill>
                  <a:srgbClr val="008000"/>
                </a:solidFill>
              </a:rPr>
              <a:t>9) Les arbres peuvent servir de brise-vent.</a:t>
            </a:r>
          </a:p>
          <a:p>
            <a:pPr eaLnBrk="1" hangingPunct="1"/>
            <a:endParaRPr lang="fr-FR" altLang="fr-FR">
              <a:solidFill>
                <a:srgbClr val="008000"/>
              </a:solidFill>
            </a:endParaRPr>
          </a:p>
          <a:p>
            <a:pPr eaLnBrk="1" hangingPunct="1"/>
            <a:r>
              <a:rPr lang="fr-FR" altLang="fr-FR" sz="1400" i="1">
                <a:solidFill>
                  <a:srgbClr val="008000"/>
                </a:solidFill>
              </a:rPr>
              <a:t>Les arbres peuvent apporter une plus-value financière à une propriété (!).</a:t>
            </a: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57349" name="Image 5" descr="think_g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860800"/>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14313" y="214313"/>
            <a:ext cx="1008062" cy="411162"/>
          </a:xfrm>
        </p:spPr>
        <p:txBody>
          <a:bodyPr/>
          <a:lstStyle/>
          <a:p>
            <a:pPr>
              <a:defRPr/>
            </a:pPr>
            <a:fld id="{300448B2-1CDA-430B-825D-853EF28E5493}" type="slidenum">
              <a:rPr lang="fr-FR"/>
              <a:pPr>
                <a:defRPr/>
              </a:pPr>
              <a:t>55</a:t>
            </a:fld>
            <a:endParaRPr lang="fr-FR"/>
          </a:p>
        </p:txBody>
      </p:sp>
      <p:sp>
        <p:nvSpPr>
          <p:cNvPr id="58371" name="Rectangle 2"/>
          <p:cNvSpPr>
            <a:spLocks noChangeArrowheads="1"/>
          </p:cNvSpPr>
          <p:nvPr/>
        </p:nvSpPr>
        <p:spPr bwMode="auto">
          <a:xfrm>
            <a:off x="179388" y="692150"/>
            <a:ext cx="87852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eaLnBrk="1" hangingPunct="1"/>
            <a:endParaRPr lang="fr-FR" altLang="fr-FR">
              <a:solidFill>
                <a:srgbClr val="008000"/>
              </a:solidFill>
            </a:endParaRPr>
          </a:p>
          <a:p>
            <a:pPr eaLnBrk="1" hangingPunct="1"/>
            <a:r>
              <a:rPr lang="fr-FR" altLang="fr-FR" b="1">
                <a:solidFill>
                  <a:srgbClr val="008000"/>
                </a:solidFill>
              </a:rPr>
              <a:t>2bis.3. L’évapotranspiration</a:t>
            </a:r>
          </a:p>
          <a:p>
            <a:pPr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Grâce à l’eau de pluie absorbée par le feuillage et les racines, les arbres stockent l’eau et la restituent sous  forme de vapeur d’eau.</a:t>
            </a:r>
          </a:p>
          <a:p>
            <a:pPr algn="just" eaLnBrk="1" hangingPunct="1">
              <a:buFont typeface="Arial" panose="020B0604020202020204" pitchFamily="34" charset="0"/>
              <a:buChar char="•"/>
            </a:pPr>
            <a:r>
              <a:rPr lang="fr-FR" altLang="fr-FR">
                <a:solidFill>
                  <a:srgbClr val="008000"/>
                </a:solidFill>
              </a:rPr>
              <a:t> Elle participe à la fréquence et à l’abondance des précipitations et au maintien d’une certaine humidité dans l’air.</a:t>
            </a:r>
          </a:p>
          <a:p>
            <a:pPr algn="just" eaLnBrk="1" hangingPunct="1">
              <a:buFont typeface="Arial" panose="020B0604020202020204" pitchFamily="34" charset="0"/>
              <a:buChar char="•"/>
            </a:pPr>
            <a:r>
              <a:rPr lang="fr-FR" altLang="fr-FR" b="1">
                <a:solidFill>
                  <a:srgbClr val="008000"/>
                </a:solidFill>
              </a:rPr>
              <a:t> Moins d’arbres = moins d’eau disponible et davantage d’érosion des sols (les racines stabilisent les sols).</a:t>
            </a:r>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Le service de régulation du débit de l’eau rendu par les forêts a été évalué à 1360 à 5235$ par ha et par an uniquement pour les forêts tropicales (valeur de 2007).</a:t>
            </a:r>
          </a:p>
          <a:p>
            <a:pPr algn="just" eaLnBrk="1" hangingPunct="1">
              <a:buFont typeface="Arial" panose="020B0604020202020204" pitchFamily="34" charset="0"/>
              <a:buChar char="•"/>
            </a:pPr>
            <a:r>
              <a:rPr lang="fr-FR" altLang="fr-FR">
                <a:solidFill>
                  <a:srgbClr val="008000"/>
                </a:solidFill>
              </a:rPr>
              <a:t> Les forêts tropicales peuvent « refroidir » la Terre par évaporation d’énormes volumes d’eau et la création de nuages qui réfléchissent la lumière du soleil vers l’espace. </a:t>
            </a:r>
          </a:p>
          <a:p>
            <a:pPr algn="just" eaLnBrk="1" hangingPunct="1">
              <a:buFont typeface="Arial" panose="020B0604020202020204" pitchFamily="34" charset="0"/>
              <a:buChar char="•"/>
            </a:pPr>
            <a:r>
              <a:rPr lang="fr-FR" altLang="fr-FR">
                <a:solidFill>
                  <a:srgbClr val="008000"/>
                </a:solidFill>
              </a:rPr>
              <a:t> La forêt amazonienne à elle seule rejette autour de 8 milliards de tonnes de vapeur d’eau dans l’atmosphère chaque année.</a:t>
            </a:r>
          </a:p>
          <a:p>
            <a:pPr algn="just" eaLnBrk="1" hangingPunct="1">
              <a:buFont typeface="Arial" panose="020B0604020202020204" pitchFamily="34" charset="0"/>
              <a:buChar char="•"/>
            </a:pPr>
            <a:r>
              <a:rPr lang="fr-FR" altLang="fr-FR">
                <a:solidFill>
                  <a:srgbClr val="008000"/>
                </a:solidFill>
              </a:rPr>
              <a:t> Une étude de 2005 de la NASA a révélé que la fumée issue des forêts brûlées inhibe la production de nuages et donc diminuent les précipitations.</a:t>
            </a: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58373" name="Picture 2" descr="evapotranspi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5643563"/>
            <a:ext cx="1295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428625"/>
            <a:ext cx="1295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ZoneTexte 6"/>
          <p:cNvSpPr txBox="1">
            <a:spLocks noChangeArrowheads="1"/>
          </p:cNvSpPr>
          <p:nvPr/>
        </p:nvSpPr>
        <p:spPr bwMode="auto">
          <a:xfrm>
            <a:off x="285750" y="5929313"/>
            <a:ext cx="6929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fr-FR" altLang="fr-FR" i="1">
                <a:solidFill>
                  <a:srgbClr val="008000"/>
                </a:solidFill>
              </a:rPr>
              <a:t> Les forêts dégageraient 8 à 10 fois plus d’humidité que les surfaces équivalentes d’océan. </a:t>
            </a:r>
            <a:endParaRPr lang="eu-ES" altLang="fr-FR" i="1">
              <a:solidFill>
                <a:srgbClr val="008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188913"/>
            <a:ext cx="2133600" cy="365125"/>
          </a:xfrm>
        </p:spPr>
        <p:txBody>
          <a:bodyPr/>
          <a:lstStyle/>
          <a:p>
            <a:pPr>
              <a:defRPr/>
            </a:pPr>
            <a:fld id="{13ED3A6F-91C3-4FEC-9B74-23FC45A41026}" type="slidenum">
              <a:rPr lang="fr-FR"/>
              <a:pPr>
                <a:defRPr/>
              </a:pPr>
              <a:t>56</a:t>
            </a:fld>
            <a:endParaRPr lang="fr-FR" dirty="0"/>
          </a:p>
        </p:txBody>
      </p:sp>
      <p:sp>
        <p:nvSpPr>
          <p:cNvPr id="59395" name="Rectangle 4"/>
          <p:cNvSpPr>
            <a:spLocks noChangeArrowheads="1"/>
          </p:cNvSpPr>
          <p:nvPr/>
        </p:nvSpPr>
        <p:spPr bwMode="auto">
          <a:xfrm>
            <a:off x="179388" y="692150"/>
            <a:ext cx="87852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algn="just" eaLnBrk="1" hangingPunct="1"/>
            <a:endParaRPr lang="fr-FR" altLang="fr-FR" b="1">
              <a:solidFill>
                <a:srgbClr val="008000"/>
              </a:solidFill>
            </a:endParaRPr>
          </a:p>
          <a:p>
            <a:pPr algn="just" eaLnBrk="1" hangingPunct="1"/>
            <a:r>
              <a:rPr lang="fr-FR" altLang="fr-FR" b="1">
                <a:solidFill>
                  <a:srgbClr val="008000"/>
                </a:solidFill>
              </a:rPr>
              <a:t>2bis.4. Forêt acteur majeur dans le cycle du carbone</a:t>
            </a:r>
            <a:r>
              <a:rPr lang="fr-FR" altLang="fr-FR">
                <a:solidFill>
                  <a:srgbClr val="008000"/>
                </a:solidFill>
              </a:rPr>
              <a:t> </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Les arbres, pendant leur croissance, absorbent du CO2 et rejettent de l’O2 grâce au processus de photosynthèse et fixe d’importante quantité de carbone. Lorsque du bois se décompose ou  est brûlé, le CO2 est de nouveau libéré dans l’atmosphère (feux de forêt, abattage intense ou conversion de la forêt en zone agricole).</a:t>
            </a:r>
          </a:p>
          <a:p>
            <a:pPr algn="just" eaLnBrk="1" hangingPunct="1">
              <a:buFont typeface="Arial" panose="020B0604020202020204" pitchFamily="34" charset="0"/>
              <a:buChar char="•"/>
            </a:pPr>
            <a:r>
              <a:rPr lang="fr-FR" altLang="fr-FR">
                <a:solidFill>
                  <a:srgbClr val="008000"/>
                </a:solidFill>
              </a:rPr>
              <a:t> À l’échelle mondiale, les forêts actuelles sont en mesure d’éliminer chaque année environ 15% des émissions de dioxyde de carbone générées par l’homme, par le processus de la séquestration du carbone.</a:t>
            </a:r>
          </a:p>
          <a:p>
            <a:pPr algn="just" eaLnBrk="1" hangingPunct="1">
              <a:buFont typeface="Arial" panose="020B0604020202020204" pitchFamily="34" charset="0"/>
              <a:buChar char="•"/>
            </a:pPr>
            <a:r>
              <a:rPr lang="fr-FR" altLang="fr-FR">
                <a:solidFill>
                  <a:srgbClr val="008000"/>
                </a:solidFill>
              </a:rPr>
              <a:t> Le stockage de CO2 a une valeur estimée, uniquement pour les forêts tropicales, allant de 2300 à 3700$ par hectare et par an (valeur de 2007).</a:t>
            </a:r>
          </a:p>
          <a:p>
            <a:pPr algn="just" eaLnBrk="1" hangingPunct="1">
              <a:buFont typeface="Arial" panose="020B0604020202020204" pitchFamily="34" charset="0"/>
              <a:buChar char="•"/>
            </a:pPr>
            <a:r>
              <a:rPr lang="fr-FR" altLang="fr-FR" b="1">
                <a:solidFill>
                  <a:srgbClr val="008000"/>
                </a:solidFill>
              </a:rPr>
              <a:t> Moins d’arbres = moins de carbone stocké.</a:t>
            </a:r>
            <a:endParaRPr lang="fr-FR" altLang="fr-FR">
              <a:solidFill>
                <a:srgbClr val="008000"/>
              </a:solidFill>
            </a:endParaRPr>
          </a:p>
        </p:txBody>
      </p:sp>
      <p:pic>
        <p:nvPicPr>
          <p:cNvPr id="59396" name="Picture 3" descr="stockage car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4357688"/>
            <a:ext cx="297815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9398" name="ZoneTexte 6"/>
          <p:cNvSpPr txBox="1">
            <a:spLocks noChangeArrowheads="1"/>
          </p:cNvSpPr>
          <p:nvPr/>
        </p:nvSpPr>
        <p:spPr bwMode="auto">
          <a:xfrm>
            <a:off x="357188" y="5000625"/>
            <a:ext cx="5072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i="1">
                <a:solidFill>
                  <a:srgbClr val="008000"/>
                </a:solidFill>
              </a:rPr>
              <a:t>Selon certaines sources, 40% de l’oxygène mondial serait produit par les forêts ombrophiles.</a:t>
            </a:r>
            <a:endParaRPr lang="eu-ES" altLang="fr-FR" b="1" i="1">
              <a:solidFill>
                <a:srgbClr val="008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68313" y="188913"/>
            <a:ext cx="765175" cy="292100"/>
          </a:xfrm>
        </p:spPr>
        <p:txBody>
          <a:bodyPr/>
          <a:lstStyle/>
          <a:p>
            <a:pPr>
              <a:defRPr/>
            </a:pPr>
            <a:fld id="{3150F8BF-D64E-4272-89C1-AA68AA3FC2EC}" type="slidenum">
              <a:rPr lang="fr-FR"/>
              <a:pPr>
                <a:defRPr/>
              </a:pPr>
              <a:t>57</a:t>
            </a:fld>
            <a:endParaRPr lang="fr-FR" dirty="0"/>
          </a:p>
        </p:txBody>
      </p:sp>
      <p:sp>
        <p:nvSpPr>
          <p:cNvPr id="60419" name="Rectangle 2"/>
          <p:cNvSpPr>
            <a:spLocks noChangeArrowheads="1"/>
          </p:cNvSpPr>
          <p:nvPr/>
        </p:nvSpPr>
        <p:spPr bwMode="auto">
          <a:xfrm>
            <a:off x="323850" y="692150"/>
            <a:ext cx="864076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algn="just" eaLnBrk="1" hangingPunct="1"/>
            <a:endParaRPr lang="fr-FR" altLang="fr-FR" b="1">
              <a:solidFill>
                <a:srgbClr val="008000"/>
              </a:solidFill>
            </a:endParaRPr>
          </a:p>
          <a:p>
            <a:pPr eaLnBrk="1" hangingPunct="1"/>
            <a:r>
              <a:rPr lang="fr-FR" altLang="fr-FR" b="1">
                <a:solidFill>
                  <a:srgbClr val="008000"/>
                </a:solidFill>
              </a:rPr>
              <a:t>2bis.5. Forêts réservoir de la biodiversité </a:t>
            </a:r>
            <a:endParaRPr lang="fr-FR" altLang="fr-FR">
              <a:solidFill>
                <a:srgbClr val="008000"/>
              </a:solidFill>
            </a:endParaRPr>
          </a:p>
          <a:p>
            <a:pPr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Les forêts contiennent plus de deux tiers des espèces vivantes terrestres (</a:t>
            </a:r>
            <a:r>
              <a:rPr lang="fr-FR" altLang="fr-FR" i="1">
                <a:solidFill>
                  <a:srgbClr val="008000"/>
                </a:solidFill>
              </a:rPr>
              <a:t>voire selon d’autres chiffres, plus de 80% de la biodiversité terrestre</a:t>
            </a:r>
            <a:r>
              <a:rPr lang="fr-FR" altLang="fr-FR">
                <a:solidFill>
                  <a:srgbClr val="008000"/>
                </a:solidFill>
              </a:rPr>
              <a:t>). </a:t>
            </a:r>
          </a:p>
          <a:p>
            <a:pPr algn="just" eaLnBrk="1" hangingPunct="1">
              <a:buFont typeface="Arial" panose="020B0604020202020204" pitchFamily="34" charset="0"/>
              <a:buChar char="•"/>
            </a:pPr>
            <a:r>
              <a:rPr lang="fr-FR" altLang="fr-FR">
                <a:solidFill>
                  <a:srgbClr val="008000"/>
                </a:solidFill>
              </a:rPr>
              <a:t> Le bassin amazonien à lui seul abrite environ 25 pour cent de ces espèces.</a:t>
            </a:r>
          </a:p>
          <a:p>
            <a:pPr algn="just" eaLnBrk="1" hangingPunct="1">
              <a:buFont typeface="Arial" panose="020B0604020202020204" pitchFamily="34" charset="0"/>
              <a:buChar char="•"/>
            </a:pPr>
            <a:r>
              <a:rPr lang="fr-FR" altLang="fr-FR">
                <a:solidFill>
                  <a:srgbClr val="008000"/>
                </a:solidFill>
              </a:rPr>
              <a:t> Le café pousse dans les climats tropicaux et à besoin de l’ombre des arbres pour se développer. Une étude réalisée au Costa Rica démontre qu’une culture de café proche d’une forêt a une production augmentée de 20% et une qualité de 17%.</a:t>
            </a:r>
          </a:p>
          <a:p>
            <a:pPr algn="just" eaLnBrk="1" hangingPunct="1">
              <a:buFont typeface="Arial" panose="020B0604020202020204" pitchFamily="34" charset="0"/>
              <a:buChar char="•"/>
            </a:pPr>
            <a:r>
              <a:rPr lang="fr-FR" altLang="fr-FR">
                <a:solidFill>
                  <a:srgbClr val="008000"/>
                </a:solidFill>
              </a:rPr>
              <a:t> La diversité biologique des forêts stimule la productivité agricole, à cause de la présence d’espèces polinisatrices que l’on retrouve dans les forêts et du rôle de barrière contre les invasions que jouent les forêts.</a:t>
            </a:r>
          </a:p>
          <a:p>
            <a:pPr algn="just" eaLnBrk="1" hangingPunct="1">
              <a:buFont typeface="Arial" panose="020B0604020202020204" pitchFamily="34" charset="0"/>
              <a:buChar char="•"/>
            </a:pPr>
            <a:r>
              <a:rPr lang="fr-FR" altLang="fr-FR">
                <a:solidFill>
                  <a:srgbClr val="008000"/>
                </a:solidFill>
              </a:rPr>
              <a:t>  Le Noyer d’Amazonie (</a:t>
            </a:r>
            <a:r>
              <a:rPr lang="fr-FR" altLang="fr-FR" i="1">
                <a:solidFill>
                  <a:srgbClr val="008000"/>
                </a:solidFill>
              </a:rPr>
              <a:t>Bertholletia excelsa</a:t>
            </a:r>
            <a:r>
              <a:rPr lang="fr-FR" altLang="fr-FR">
                <a:solidFill>
                  <a:srgbClr val="008000"/>
                </a:solidFill>
              </a:rPr>
              <a:t>)  produit la fameuse noix du Brésil, que l’on consomme notamment en apéritif. En moyenne, un arbre produit environ 150 kg de noix par an, mais il n’est productif que sauvage et dans son milieu naturel, entouré de la biodiversité forestière qui crée les synergies utiles à son développement. Coupez-le de ces autres congénères, isolez-le dans un champ et il ne produira plus de noix.</a:t>
            </a:r>
          </a:p>
          <a:p>
            <a:pPr algn="just" eaLnBrk="1" hangingPunct="1">
              <a:buFont typeface="Arial" panose="020B0604020202020204" pitchFamily="34" charset="0"/>
              <a:buChar char="•"/>
            </a:pPr>
            <a:r>
              <a:rPr lang="fr-FR" altLang="fr-FR">
                <a:solidFill>
                  <a:srgbClr val="008000"/>
                </a:solidFill>
              </a:rPr>
              <a:t> Les bromelias, plantes épiphytes (poussent sur les branches des arbres), forment à l’aide de leurs feuilles un réservoir qui peut contenir jusqu’à 9 litres d’eau de pluie et servira d’abreuvoir pour de nombreux animaux.</a:t>
            </a:r>
          </a:p>
        </p:txBody>
      </p:sp>
      <p:sp>
        <p:nvSpPr>
          <p:cNvPr id="11"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60421" name="Image 6" descr="Bertholletia excel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8891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ZoneTexte 7"/>
          <p:cNvSpPr txBox="1">
            <a:spLocks noChangeArrowheads="1"/>
          </p:cNvSpPr>
          <p:nvPr/>
        </p:nvSpPr>
        <p:spPr bwMode="auto">
          <a:xfrm>
            <a:off x="7451725" y="1628775"/>
            <a:ext cx="1042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Noix du Brésil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68313" y="188913"/>
            <a:ext cx="765175" cy="292100"/>
          </a:xfrm>
        </p:spPr>
        <p:txBody>
          <a:bodyPr/>
          <a:lstStyle/>
          <a:p>
            <a:pPr>
              <a:defRPr/>
            </a:pPr>
            <a:fld id="{E9858219-3C80-4D36-BE3C-2151EF953DEA}" type="slidenum">
              <a:rPr lang="fr-FR"/>
              <a:pPr>
                <a:defRPr/>
              </a:pPr>
              <a:t>58</a:t>
            </a:fld>
            <a:endParaRPr lang="fr-FR" dirty="0"/>
          </a:p>
        </p:txBody>
      </p:sp>
      <p:sp>
        <p:nvSpPr>
          <p:cNvPr id="61443" name="Rectangle 2"/>
          <p:cNvSpPr>
            <a:spLocks noChangeArrowheads="1"/>
          </p:cNvSpPr>
          <p:nvPr/>
        </p:nvSpPr>
        <p:spPr bwMode="auto">
          <a:xfrm>
            <a:off x="323850" y="692150"/>
            <a:ext cx="8640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algn="just" eaLnBrk="1" hangingPunct="1"/>
            <a:endParaRPr lang="fr-FR" altLang="fr-FR" b="1">
              <a:solidFill>
                <a:srgbClr val="008000"/>
              </a:solidFill>
            </a:endParaRPr>
          </a:p>
          <a:p>
            <a:pPr eaLnBrk="1" hangingPunct="1"/>
            <a:r>
              <a:rPr lang="fr-FR" altLang="fr-FR" b="1">
                <a:solidFill>
                  <a:srgbClr val="008000"/>
                </a:solidFill>
              </a:rPr>
              <a:t>2bis.5. Forêts réservoir de la biodiversité (suite et fin) </a:t>
            </a:r>
            <a:endParaRPr lang="fr-FR" altLang="fr-FR">
              <a:solidFill>
                <a:srgbClr val="008000"/>
              </a:solidFill>
            </a:endParaRPr>
          </a:p>
          <a:p>
            <a:pPr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Les carabes, coccinelles, syrphes et autres insectes carnassiers issus de la biodiversité forestière se chargent en grande partie, de protéger nos cultures en luttant contre les ravageurs. </a:t>
            </a:r>
          </a:p>
          <a:p>
            <a:pPr algn="just" eaLnBrk="1" hangingPunct="1">
              <a:buFont typeface="Arial" panose="020B0604020202020204" pitchFamily="34" charset="0"/>
              <a:buChar char="•"/>
            </a:pPr>
            <a:r>
              <a:rPr lang="fr-FR" altLang="fr-FR">
                <a:solidFill>
                  <a:srgbClr val="008000"/>
                </a:solidFill>
              </a:rPr>
              <a:t>Les pollinisateurs, les papillons, les abeilles, certaines mouches, les charançons, mais aussi les oiseaux comme les colibris ou encore les mammifères comme certaines chauves-souris sont responsables d’environ un tiers de la production mondiale de nourriture (fruits, légumes, oléagineux2, certaines légumineuses, café, cacao, épices…) dont les ¾ des cultures vivrières.</a:t>
            </a:r>
          </a:p>
        </p:txBody>
      </p:sp>
      <p:sp>
        <p:nvSpPr>
          <p:cNvPr id="11"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61445" name="Image 5" descr="biodiversité forê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292600"/>
            <a:ext cx="33115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Image 8" descr="pollinisateu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365625"/>
            <a:ext cx="3352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188913"/>
            <a:ext cx="2133600" cy="365125"/>
          </a:xfrm>
        </p:spPr>
        <p:txBody>
          <a:bodyPr/>
          <a:lstStyle/>
          <a:p>
            <a:pPr>
              <a:defRPr/>
            </a:pPr>
            <a:fld id="{6B093024-19FC-43CD-B9AA-34B98E9E3A2C}" type="slidenum">
              <a:rPr lang="fr-FR"/>
              <a:pPr>
                <a:defRPr/>
              </a:pPr>
              <a:t>59</a:t>
            </a:fld>
            <a:endParaRPr lang="fr-FR" dirty="0"/>
          </a:p>
        </p:txBody>
      </p:sp>
      <p:sp>
        <p:nvSpPr>
          <p:cNvPr id="62467" name="Rectangle 2"/>
          <p:cNvSpPr>
            <a:spLocks noChangeArrowheads="1"/>
          </p:cNvSpPr>
          <p:nvPr/>
        </p:nvSpPr>
        <p:spPr bwMode="auto">
          <a:xfrm>
            <a:off x="323850" y="692150"/>
            <a:ext cx="6119813"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 Apports des arbres (suite)</a:t>
            </a:r>
          </a:p>
          <a:p>
            <a:pPr algn="just" eaLnBrk="1" hangingPunct="1"/>
            <a:endParaRPr lang="fr-FR" altLang="fr-FR" b="1">
              <a:solidFill>
                <a:srgbClr val="008000"/>
              </a:solidFill>
            </a:endParaRPr>
          </a:p>
          <a:p>
            <a:pPr eaLnBrk="1" hangingPunct="1"/>
            <a:r>
              <a:rPr lang="fr-FR" altLang="fr-FR" b="1">
                <a:solidFill>
                  <a:srgbClr val="008000"/>
                </a:solidFill>
              </a:rPr>
              <a:t>2bis.6. Rôle purificateur des arbres</a:t>
            </a:r>
            <a:endParaRPr lang="fr-FR" altLang="fr-FR">
              <a:solidFill>
                <a:srgbClr val="008000"/>
              </a:solidFill>
            </a:endParaRPr>
          </a:p>
          <a:p>
            <a:pPr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L’un des plus importants bienfaits que procurent les arbres à notre environnement est certainement la fonction de purificateur d’air : en produisant l’oxygène que tout être vivant respire, en réduisant les gaz polluants ou encore en captant en partie les fines particules en suspension dans l’air.</a:t>
            </a:r>
          </a:p>
          <a:p>
            <a:pPr algn="just" eaLnBrk="1" hangingPunct="1">
              <a:buFont typeface="Arial" panose="020B0604020202020204" pitchFamily="34" charset="0"/>
              <a:buChar char="•"/>
            </a:pPr>
            <a:r>
              <a:rPr lang="fr-FR" altLang="fr-FR">
                <a:solidFill>
                  <a:srgbClr val="008000"/>
                </a:solidFill>
              </a:rPr>
              <a:t> Les polluants et les poussières en suspension dans l'air peuvent être captés par les feuilles des arbres, limitant ainsi leur circulation dans l'environnement. </a:t>
            </a:r>
          </a:p>
          <a:p>
            <a:pPr algn="just" eaLnBrk="1" hangingPunct="1">
              <a:buFont typeface="Arial" panose="020B0604020202020204" pitchFamily="34" charset="0"/>
              <a:buChar char="•"/>
            </a:pPr>
            <a:r>
              <a:rPr lang="fr-FR" altLang="fr-FR">
                <a:solidFill>
                  <a:srgbClr val="008000"/>
                </a:solidFill>
              </a:rPr>
              <a:t> Les arbres en ville jouent également le rôle de climatiseur : en diminuant la température ambiante souvent étouffante des villes et en améliorant sa ventilation.</a:t>
            </a:r>
          </a:p>
          <a:p>
            <a:pPr eaLnBrk="1" hangingPunct="1"/>
            <a:endParaRPr lang="fr-FR" altLang="fr-FR" sz="1400">
              <a:solidFill>
                <a:srgbClr val="008000"/>
              </a:solidFill>
            </a:endParaRPr>
          </a:p>
          <a:p>
            <a:pPr eaLnBrk="1" hangingPunct="1"/>
            <a:r>
              <a:rPr lang="fr-FR" altLang="fr-FR" sz="1400">
                <a:solidFill>
                  <a:srgbClr val="008000"/>
                </a:solidFill>
              </a:rPr>
              <a:t>Source:  Les rôles des arbres en ville, Conseil de I’Industrie Forestière du Québec (CIFQ).</a:t>
            </a:r>
          </a:p>
          <a:p>
            <a:pPr eaLnBrk="1" hangingPunct="1"/>
            <a:r>
              <a:rPr lang="fr-FR" altLang="fr-FR" sz="1400">
                <a:solidFill>
                  <a:srgbClr val="008000"/>
                </a:solidFill>
              </a:rPr>
              <a:t>Source : </a:t>
            </a:r>
            <a:r>
              <a:rPr lang="fr-FR" altLang="fr-FR" sz="1400" u="sng">
                <a:hlinkClick r:id="rId2"/>
              </a:rPr>
              <a:t>http://arboquebec.com/importance</a:t>
            </a:r>
            <a:r>
              <a:rPr lang="fr-FR" altLang="fr-FR" sz="1400"/>
              <a:t> </a:t>
            </a:r>
          </a:p>
        </p:txBody>
      </p:sp>
      <p:sp>
        <p:nvSpPr>
          <p:cNvPr id="11"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62469" name="Image 5" descr="role_purificateur-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836613"/>
            <a:ext cx="2376487"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250825" y="5732463"/>
            <a:ext cx="871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fr-FR" altLang="fr-FR">
                <a:solidFill>
                  <a:srgbClr val="008000"/>
                </a:solidFill>
              </a:rPr>
              <a:t> Les forêts agissent comme une véritable station d’épuration, filtrant polluants, métaux lourds, azotes à travers les systèmes racinaires avant de venir se reposer dans les nappes phréatiques pour poursuivre son long cycle de l’eau.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E6123F71-892C-48F5-8534-92C4F8166C87}" type="slidenum">
              <a:rPr lang="fr-FR"/>
              <a:pPr>
                <a:defRPr/>
              </a:pPr>
              <a:t>6</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8196" name="Rectangle 4"/>
          <p:cNvSpPr>
            <a:spLocks noChangeArrowheads="1"/>
          </p:cNvSpPr>
          <p:nvPr/>
        </p:nvSpPr>
        <p:spPr bwMode="auto">
          <a:xfrm>
            <a:off x="250825" y="549275"/>
            <a:ext cx="87137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1) Présentation</a:t>
            </a:r>
          </a:p>
          <a:p>
            <a:pPr eaLnBrk="1" hangingPunct="1"/>
            <a:endParaRPr lang="fr-FR" altLang="fr-FR" sz="1600" b="1">
              <a:solidFill>
                <a:srgbClr val="008000"/>
              </a:solidFill>
            </a:endParaRPr>
          </a:p>
          <a:p>
            <a:pPr algn="just" eaLnBrk="1" hangingPunct="1"/>
            <a:r>
              <a:rPr lang="fr-FR" altLang="fr-FR">
                <a:solidFill>
                  <a:srgbClr val="008000"/>
                </a:solidFill>
              </a:rPr>
              <a:t>Les forêts et autres types de terres boisées couvrent au total près de 4 milliards d'hectares dans le monde, soit 30% de la  superficie des terres émergées selon les données de l'Organisation des Nations unies pour l'alimentation et l'agriculture (FAO).</a:t>
            </a:r>
          </a:p>
        </p:txBody>
      </p:sp>
      <p:sp>
        <p:nvSpPr>
          <p:cNvPr id="8197" name="Rectangle 9"/>
          <p:cNvSpPr>
            <a:spLocks noChangeArrowheads="1"/>
          </p:cNvSpPr>
          <p:nvPr/>
        </p:nvSpPr>
        <p:spPr bwMode="auto">
          <a:xfrm>
            <a:off x="107950" y="6021388"/>
            <a:ext cx="903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↑La forêt primaire de Bialowieza est située le long de la frontière entre la Biélorussie et la Pologne, au nord de Brest-Litovsk sur une superficie totale d’environ 1 400 km2. C’est le dernier vestige de l’immense forêt primaire qui couvrait les plaines du nord de l’Europe. C’est aussi un réservoir unique de biodiversité où se côtoient encore en liberté, bisons européens, chevaux sauvages « koniks », ours, cervidés et loups.</a:t>
            </a:r>
          </a:p>
        </p:txBody>
      </p:sp>
      <p:pic>
        <p:nvPicPr>
          <p:cNvPr id="8198" name="Picture 4" descr="C:\Users\LISAN\Pictures\forêts\forêt primaire de Bialowieza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21163"/>
            <a:ext cx="26098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_Pi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17637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4"/>
          <p:cNvSpPr>
            <a:spLocks noChangeArrowheads="1"/>
          </p:cNvSpPr>
          <p:nvPr/>
        </p:nvSpPr>
        <p:spPr bwMode="auto">
          <a:xfrm>
            <a:off x="468313" y="34290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Forêt subtropicale humide</a:t>
            </a:r>
          </a:p>
        </p:txBody>
      </p:sp>
      <p:pic>
        <p:nvPicPr>
          <p:cNvPr id="8201" name="Picture 5" descr="C:\Users\LISAN\Pictures\forêts\Bush australien-Bush_in_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060575"/>
            <a:ext cx="2911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ZoneTexte 16"/>
          <p:cNvSpPr txBox="1">
            <a:spLocks noChangeArrowheads="1"/>
          </p:cNvSpPr>
          <p:nvPr/>
        </p:nvSpPr>
        <p:spPr bwMode="auto">
          <a:xfrm>
            <a:off x="6454775" y="4076700"/>
            <a:ext cx="2466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bush australien dans le brouillard.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3490"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406C72C-8AAE-4BFD-ABA9-A4FAB1FDB2E6}" type="slidenum">
              <a:rPr lang="fr-FR" altLang="fr-FR" sz="1200">
                <a:solidFill>
                  <a:srgbClr val="898989"/>
                </a:solidFill>
              </a:rPr>
              <a:pPr algn="r" eaLnBrk="1" hangingPunct="1">
                <a:spcBef>
                  <a:spcPct val="0"/>
                </a:spcBef>
                <a:buFontTx/>
                <a:buNone/>
              </a:pPr>
              <a:t>60</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3492" name="Rectangle 4"/>
          <p:cNvSpPr>
            <a:spLocks noChangeArrowheads="1"/>
          </p:cNvSpPr>
          <p:nvPr/>
        </p:nvSpPr>
        <p:spPr bwMode="auto">
          <a:xfrm>
            <a:off x="179388" y="6921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2bis.7. Forêts fruitières et nourricières</a:t>
            </a:r>
          </a:p>
          <a:p>
            <a:pPr algn="just" eaLnBrk="1" hangingPunct="1"/>
            <a:endParaRPr lang="fr-FR" altLang="fr-FR" b="1">
              <a:solidFill>
                <a:srgbClr val="008000"/>
              </a:solidFill>
            </a:endParaRPr>
          </a:p>
        </p:txBody>
      </p:sp>
      <p:pic>
        <p:nvPicPr>
          <p:cNvPr id="6349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908050"/>
            <a:ext cx="3486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ZoneTexte 6"/>
          <p:cNvSpPr txBox="1">
            <a:spLocks noChangeArrowheads="1"/>
          </p:cNvSpPr>
          <p:nvPr/>
        </p:nvSpPr>
        <p:spPr bwMode="auto">
          <a:xfrm>
            <a:off x="5048250" y="6092825"/>
            <a:ext cx="409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Une demi-journée de récolte sauvage en Provence.</a:t>
            </a:r>
          </a:p>
          <a:p>
            <a:pPr algn="ctr" eaLnBrk="1" hangingPunct="1"/>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pic>
        <p:nvPicPr>
          <p:cNvPr id="6349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16668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ZoneTexte 8"/>
          <p:cNvSpPr txBox="1">
            <a:spLocks noChangeArrowheads="1"/>
          </p:cNvSpPr>
          <p:nvPr/>
        </p:nvSpPr>
        <p:spPr bwMode="auto">
          <a:xfrm>
            <a:off x="179388" y="3429000"/>
            <a:ext cx="1925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Greffe de châtaignier sur chêne vert.</a:t>
            </a:r>
          </a:p>
          <a:p>
            <a:pPr algn="ctr" eaLnBrk="1" hangingPunct="1"/>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sp>
        <p:nvSpPr>
          <p:cNvPr id="63497" name="ZoneTexte 9"/>
          <p:cNvSpPr txBox="1">
            <a:spLocks noChangeArrowheads="1"/>
          </p:cNvSpPr>
          <p:nvPr/>
        </p:nvSpPr>
        <p:spPr bwMode="auto">
          <a:xfrm>
            <a:off x="2195513" y="1268413"/>
            <a:ext cx="3168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a:solidFill>
                  <a:srgbClr val="008000"/>
                </a:solidFill>
              </a:rPr>
              <a:t>Des centaines de millions de personnes vivent de la forêt et leur assure la sécurité alimentaire. </a:t>
            </a:r>
          </a:p>
          <a:p>
            <a:pPr algn="ctr" eaLnBrk="1" hangingPunct="1"/>
            <a:endParaRPr lang="fr-FR" altLang="fr-FR" sz="1200">
              <a:solidFill>
                <a:srgbClr val="008000"/>
              </a:solidFill>
            </a:endParaRPr>
          </a:p>
          <a:p>
            <a:pPr algn="ctr" eaLnBrk="1" hangingPunct="1"/>
            <a:r>
              <a:rPr lang="fr-FR" altLang="fr-FR" sz="1200">
                <a:solidFill>
                  <a:srgbClr val="008000"/>
                </a:solidFill>
              </a:rPr>
              <a:t>Source : FAO. Voir bibliographie en fin de ce diaporama.</a:t>
            </a:r>
          </a:p>
        </p:txBody>
      </p:sp>
      <p:sp>
        <p:nvSpPr>
          <p:cNvPr id="63498" name="Rectangle 10"/>
          <p:cNvSpPr>
            <a:spLocks noChangeArrowheads="1"/>
          </p:cNvSpPr>
          <p:nvPr/>
        </p:nvSpPr>
        <p:spPr bwMode="auto">
          <a:xfrm>
            <a:off x="179388" y="4941888"/>
            <a:ext cx="51133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Font typeface="Arial" panose="020B0604020202020204" pitchFamily="34" charset="0"/>
              <a:buChar char="•"/>
            </a:pPr>
            <a:r>
              <a:rPr lang="fr-FR" altLang="fr-FR">
                <a:solidFill>
                  <a:srgbClr val="008000"/>
                </a:solidFill>
              </a:rPr>
              <a:t> Le Noyer Maya ou Noix-pain (</a:t>
            </a:r>
            <a:r>
              <a:rPr lang="fr-FR" altLang="fr-FR" i="1">
                <a:solidFill>
                  <a:srgbClr val="008000"/>
                </a:solidFill>
              </a:rPr>
              <a:t>Brosimum alicastrum</a:t>
            </a:r>
            <a:r>
              <a:rPr lang="fr-FR" altLang="fr-FR">
                <a:solidFill>
                  <a:srgbClr val="008000"/>
                </a:solidFill>
              </a:rPr>
              <a:t>), encore une noix produite par un arbre mais celle-ci se broie pour être utilisée comme une sorte de poudre qui servira aussi bien dans des plats salés, des desserts ou des boissons. </a:t>
            </a:r>
          </a:p>
        </p:txBody>
      </p:sp>
      <p:pic>
        <p:nvPicPr>
          <p:cNvPr id="63499" name="Image 11" descr="noyer may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284538"/>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ZoneTexte 12"/>
          <p:cNvSpPr txBox="1">
            <a:spLocks noChangeArrowheads="1"/>
          </p:cNvSpPr>
          <p:nvPr/>
        </p:nvSpPr>
        <p:spPr bwMode="auto">
          <a:xfrm>
            <a:off x="2916238" y="4581525"/>
            <a:ext cx="1462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Noix de noyer maya.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4514"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ADF3BAF-7065-4644-AC13-70C89991791B}" type="slidenum">
              <a:rPr lang="fr-FR" altLang="fr-FR" sz="1200">
                <a:solidFill>
                  <a:srgbClr val="898989"/>
                </a:solidFill>
              </a:rPr>
              <a:pPr algn="r" eaLnBrk="1" hangingPunct="1">
                <a:spcBef>
                  <a:spcPct val="0"/>
                </a:spcBef>
                <a:buFontTx/>
                <a:buNone/>
              </a:pPr>
              <a:t>61</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4516" name="Rectangle 4"/>
          <p:cNvSpPr>
            <a:spLocks noChangeArrowheads="1"/>
          </p:cNvSpPr>
          <p:nvPr/>
        </p:nvSpPr>
        <p:spPr bwMode="auto">
          <a:xfrm>
            <a:off x="198438" y="836613"/>
            <a:ext cx="86217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2bis.7. Forêts fruitières et nourricières (suite)</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AU GHANA, le pays de Fahtoo, les forêts fournissent 100 types de feuilles et 200 types de fruits pouvant être consommés pendant les repas ou comme en-cas.</a:t>
            </a:r>
          </a:p>
          <a:p>
            <a:pPr algn="just" eaLnBrk="1" hangingPunct="1">
              <a:buFont typeface="Arial" panose="020B0604020202020204" pitchFamily="34" charset="0"/>
              <a:buChar char="•"/>
            </a:pPr>
            <a:r>
              <a:rPr lang="fr-FR" altLang="fr-FR">
                <a:solidFill>
                  <a:srgbClr val="008000"/>
                </a:solidFill>
              </a:rPr>
              <a:t> DANS LE MONDE ENTIER, quelque 300 millions de personnes habitent dans les forêts et vivent de l'agriculture itinérante, de la chasse et de la cueillette.</a:t>
            </a:r>
          </a:p>
          <a:p>
            <a:pPr algn="just" eaLnBrk="1" hangingPunct="1">
              <a:buFont typeface="Arial" panose="020B0604020202020204" pitchFamily="34" charset="0"/>
              <a:buChar char="•"/>
            </a:pPr>
            <a:r>
              <a:rPr lang="fr-FR" altLang="fr-FR">
                <a:solidFill>
                  <a:srgbClr val="008000"/>
                </a:solidFill>
              </a:rPr>
              <a:t> DANS 100GR DU FRUIT du baobab, il y a 360 mg de vitamine C alors que l'orange n'en contient que 57 mg.</a:t>
            </a:r>
          </a:p>
          <a:p>
            <a:pPr algn="just" eaLnBrk="1" hangingPunct="1">
              <a:buFont typeface="Arial" panose="020B0604020202020204" pitchFamily="34" charset="0"/>
              <a:buChar char="•"/>
            </a:pPr>
            <a:r>
              <a:rPr lang="fr-FR" altLang="fr-FR">
                <a:solidFill>
                  <a:srgbClr val="008000"/>
                </a:solidFill>
              </a:rPr>
              <a:t> JUSQU' À 85 % des protéines animales consommées par les populations habitant dans les forêts ou à proximité de celles-ci proviennent de la viande de chasse - les mammifères, les reptiles, les oiseaux et les insectes qui vivent dans les forêts ou les arbres.</a:t>
            </a:r>
          </a:p>
          <a:p>
            <a:pPr algn="just" eaLnBrk="1" hangingPunct="1">
              <a:buFont typeface="Arial" panose="020B0604020202020204" pitchFamily="34" charset="0"/>
              <a:buChar char="•"/>
            </a:pPr>
            <a:r>
              <a:rPr lang="fr-FR" altLang="fr-FR">
                <a:solidFill>
                  <a:srgbClr val="008000"/>
                </a:solidFill>
              </a:rPr>
              <a:t> DANS LE NORD DU BRÉSIL, plus de deux millions de personnes tirent une partie importante de leurs aliments et de leurs revenus </a:t>
            </a:r>
            <a:r>
              <a:rPr lang="fr-FR" altLang="fr-FR" i="1">
                <a:solidFill>
                  <a:srgbClr val="008000"/>
                </a:solidFill>
              </a:rPr>
              <a:t>du palmier babassu</a:t>
            </a:r>
            <a:r>
              <a:rPr lang="fr-FR" altLang="fr-FR">
                <a:solidFill>
                  <a:srgbClr val="008000"/>
                </a:solidFill>
              </a:rPr>
              <a:t>.</a:t>
            </a:r>
          </a:p>
          <a:p>
            <a:pPr algn="just" eaLnBrk="1" hangingPunct="1"/>
            <a:r>
              <a:rPr lang="fr-FR" altLang="fr-FR" sz="1200">
                <a:solidFill>
                  <a:srgbClr val="008000"/>
                </a:solidFill>
              </a:rPr>
              <a:t>Source : Foresterie et sécurité alimentaire, FAO.</a:t>
            </a:r>
          </a:p>
        </p:txBody>
      </p:sp>
      <p:pic>
        <p:nvPicPr>
          <p:cNvPr id="64517" name="Image 10" descr="fruit baoba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724400"/>
            <a:ext cx="16795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Image 11" descr="fruit baobab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65296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Image 12" descr="palmier babassu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772025"/>
            <a:ext cx="20859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Image 13" descr="palmier babassu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4797425"/>
            <a:ext cx="240823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16"/>
          <p:cNvSpPr>
            <a:spLocks noChangeArrowheads="1"/>
          </p:cNvSpPr>
          <p:nvPr/>
        </p:nvSpPr>
        <p:spPr bwMode="auto">
          <a:xfrm>
            <a:off x="2411413" y="6237288"/>
            <a:ext cx="1919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i="1">
                <a:solidFill>
                  <a:srgbClr val="008000"/>
                </a:solidFill>
              </a:rPr>
              <a:t>palmier babassu et son fruit</a:t>
            </a:r>
            <a:endParaRPr lang="fr-FR" altLang="fr-FR" sz="1200"/>
          </a:p>
        </p:txBody>
      </p:sp>
      <p:sp>
        <p:nvSpPr>
          <p:cNvPr id="64522" name="Rectangle 17"/>
          <p:cNvSpPr>
            <a:spLocks noChangeArrowheads="1"/>
          </p:cNvSpPr>
          <p:nvPr/>
        </p:nvSpPr>
        <p:spPr bwMode="auto">
          <a:xfrm>
            <a:off x="5651500" y="6381750"/>
            <a:ext cx="1150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i="1">
                <a:solidFill>
                  <a:srgbClr val="008000"/>
                </a:solidFill>
              </a:rPr>
              <a:t>Fruits du baoba</a:t>
            </a:r>
            <a:endParaRPr lang="fr-FR" altLang="fr-FR" sz="1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5538"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4121CFA-6F18-4C96-8780-D18510A1D340}" type="slidenum">
              <a:rPr lang="fr-FR" altLang="fr-FR" sz="1200">
                <a:solidFill>
                  <a:srgbClr val="898989"/>
                </a:solidFill>
              </a:rPr>
              <a:pPr algn="r" eaLnBrk="1" hangingPunct="1">
                <a:spcBef>
                  <a:spcPct val="0"/>
                </a:spcBef>
                <a:buFontTx/>
                <a:buNone/>
              </a:pPr>
              <a:t>62</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5540" name="Rectangle 4"/>
          <p:cNvSpPr>
            <a:spLocks noChangeArrowheads="1"/>
          </p:cNvSpPr>
          <p:nvPr/>
        </p:nvSpPr>
        <p:spPr bwMode="auto">
          <a:xfrm>
            <a:off x="198438" y="836613"/>
            <a:ext cx="894556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2bis.7. Forêts fruitières et nourricières (suite)</a:t>
            </a:r>
          </a:p>
          <a:p>
            <a:pPr algn="just" eaLnBrk="1" hangingPunct="1">
              <a:buFont typeface="Arial" panose="020B0604020202020204" pitchFamily="34" charset="0"/>
              <a:buChar char="•"/>
            </a:pPr>
            <a:endParaRPr lang="fr-FR" altLang="fr-FR">
              <a:solidFill>
                <a:srgbClr val="008000"/>
              </a:solidFill>
            </a:endParaRPr>
          </a:p>
          <a:p>
            <a:pPr eaLnBrk="1" hangingPunct="1">
              <a:buFont typeface="Arial" panose="020B0604020202020204" pitchFamily="34" charset="0"/>
              <a:buChar char="•"/>
            </a:pPr>
            <a:r>
              <a:rPr lang="fr-FR" altLang="fr-FR">
                <a:solidFill>
                  <a:srgbClr val="008000"/>
                </a:solidFill>
              </a:rPr>
              <a:t> TOUS LES ANS, un demi-million d'enfants en âge préscolaire deviennent aveugles en raison d'une carence en vitamine A. Pourtant, cette vitamine abonde dans de nombreux aliments forestiers, comme la mangue. </a:t>
            </a:r>
          </a:p>
          <a:p>
            <a:pPr eaLnBrk="1" hangingPunct="1">
              <a:buFont typeface="Arial" panose="020B0604020202020204" pitchFamily="34" charset="0"/>
              <a:buChar char="•"/>
            </a:pPr>
            <a:r>
              <a:rPr lang="fr-FR" altLang="fr-FR">
                <a:solidFill>
                  <a:srgbClr val="008000"/>
                </a:solidFill>
              </a:rPr>
              <a:t> LES MANGROVES couvrent à peine quelque 160 000 kilomètres carrés de la planète, mais elles sont déterminantes pour le cycle de vie de la plupart des espèces de poissons commerciales du monde. </a:t>
            </a:r>
          </a:p>
          <a:p>
            <a:pPr eaLnBrk="1" hangingPunct="1">
              <a:buFont typeface="Arial" panose="020B0604020202020204" pitchFamily="34" charset="0"/>
              <a:buChar char="•"/>
            </a:pPr>
            <a:r>
              <a:rPr lang="fr-FR" altLang="fr-FR">
                <a:solidFill>
                  <a:srgbClr val="008000"/>
                </a:solidFill>
              </a:rPr>
              <a:t> Elles font vivre près de 1,5 milliards de personnes dans le monde. </a:t>
            </a:r>
          </a:p>
          <a:p>
            <a:pPr eaLnBrk="1" hangingPunct="1"/>
            <a:endParaRPr lang="fr-FR" altLang="fr-FR" sz="1200">
              <a:solidFill>
                <a:srgbClr val="008000"/>
              </a:solidFill>
            </a:endParaRPr>
          </a:p>
          <a:p>
            <a:pPr eaLnBrk="1" hangingPunct="1"/>
            <a:r>
              <a:rPr lang="fr-FR" altLang="fr-FR" sz="1200">
                <a:solidFill>
                  <a:srgbClr val="008000"/>
                </a:solidFill>
              </a:rPr>
              <a:t>Source : Foresterie et sécurité alimentaire, FAO.</a:t>
            </a:r>
          </a:p>
        </p:txBody>
      </p:sp>
      <p:pic>
        <p:nvPicPr>
          <p:cNvPr id="655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05263"/>
            <a:ext cx="2971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644900"/>
            <a:ext cx="20574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500438"/>
            <a:ext cx="2428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516563"/>
            <a:ext cx="942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589588"/>
            <a:ext cx="3810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Image 9" descr="fruits tropicaux.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5445125"/>
            <a:ext cx="1285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ZoneTexte 10"/>
          <p:cNvSpPr txBox="1">
            <a:spLocks noChangeArrowheads="1"/>
          </p:cNvSpPr>
          <p:nvPr/>
        </p:nvSpPr>
        <p:spPr bwMode="auto">
          <a:xfrm>
            <a:off x="4932363" y="6453188"/>
            <a:ext cx="1450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images : FAO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6562"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2412893-60DB-47BB-98C2-72251F28E8F0}" type="slidenum">
              <a:rPr lang="fr-FR" altLang="fr-FR" sz="1200">
                <a:solidFill>
                  <a:srgbClr val="898989"/>
                </a:solidFill>
              </a:rPr>
              <a:pPr algn="r" eaLnBrk="1" hangingPunct="1">
                <a:spcBef>
                  <a:spcPct val="0"/>
                </a:spcBef>
                <a:buFontTx/>
                <a:buNone/>
              </a:pPr>
              <a:t>63</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6564" name="Rectangle 4"/>
          <p:cNvSpPr>
            <a:spLocks noChangeArrowheads="1"/>
          </p:cNvSpPr>
          <p:nvPr/>
        </p:nvSpPr>
        <p:spPr bwMode="auto">
          <a:xfrm>
            <a:off x="198438" y="836613"/>
            <a:ext cx="87661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2bis.8. Forêts sources de revenus</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LA VALEUR du commerce mondial du rotin est de 2 000 millions de dollars US par an.</a:t>
            </a:r>
          </a:p>
          <a:p>
            <a:pPr algn="just" eaLnBrk="1" hangingPunct="1">
              <a:buFont typeface="Arial" panose="020B0604020202020204" pitchFamily="34" charset="0"/>
              <a:buChar char="•"/>
            </a:pPr>
            <a:r>
              <a:rPr lang="fr-FR" altLang="fr-FR">
                <a:solidFill>
                  <a:srgbClr val="008000"/>
                </a:solidFill>
              </a:rPr>
              <a:t> EN INDE, LES ENTREPRISES forestières emploient plus de 30 millions de personnes.</a:t>
            </a:r>
          </a:p>
          <a:p>
            <a:pPr algn="just" eaLnBrk="1" hangingPunct="1">
              <a:buFont typeface="Arial" panose="020B0604020202020204" pitchFamily="34" charset="0"/>
              <a:buChar char="•"/>
            </a:pPr>
            <a:r>
              <a:rPr lang="fr-FR" altLang="fr-FR">
                <a:solidFill>
                  <a:srgbClr val="008000"/>
                </a:solidFill>
              </a:rPr>
              <a:t> La biodiversité forestière est la base de plus de 5000 produits commerciaux : lin, coton, huiles aromatiques, huiles essentielles, miel, résines, champignons, caoutchouc… </a:t>
            </a:r>
          </a:p>
          <a:p>
            <a:pPr algn="just" eaLnBrk="1" hangingPunct="1">
              <a:buFont typeface="Arial" panose="020B0604020202020204" pitchFamily="34" charset="0"/>
              <a:buChar char="•"/>
            </a:pPr>
            <a:r>
              <a:rPr lang="fr-FR" altLang="fr-FR">
                <a:solidFill>
                  <a:srgbClr val="008000"/>
                </a:solidFill>
              </a:rPr>
              <a:t> L’évaluation des services écosystémiques TEEB estime que, en moyenne, un hectare de forêt tropicale fournit entre 6120 et 16 362$US par année en services écosystémiques.</a:t>
            </a:r>
          </a:p>
          <a:p>
            <a:pPr eaLnBrk="1" hangingPunct="1">
              <a:buFont typeface="Arial" panose="020B0604020202020204" pitchFamily="34" charset="0"/>
              <a:buChar char="•"/>
            </a:pPr>
            <a:r>
              <a:rPr lang="fr-FR" altLang="fr-FR">
                <a:solidFill>
                  <a:srgbClr val="008000"/>
                </a:solidFill>
              </a:rPr>
              <a:t> De plus les forêts ont un rôle économique et social : bois de construction, énergie, gibier, fibres, plantes alimentaires , médicinales etc.</a:t>
            </a:r>
          </a:p>
          <a:p>
            <a:pPr algn="just" eaLnBrk="1" hangingPunct="1">
              <a:buFont typeface="Arial" panose="020B0604020202020204" pitchFamily="34" charset="0"/>
              <a:buChar char="•"/>
            </a:pPr>
            <a:r>
              <a:rPr lang="fr-FR" altLang="fr-FR">
                <a:solidFill>
                  <a:srgbClr val="008000"/>
                </a:solidFill>
              </a:rPr>
              <a:t> </a:t>
            </a:r>
            <a:r>
              <a:rPr lang="fr-FR" altLang="fr-FR" i="1">
                <a:solidFill>
                  <a:srgbClr val="008000"/>
                </a:solidFill>
              </a:rPr>
              <a:t>Les initiatives du programme REDD+ pourraient aider à soutenir les forêts financièrement et les peuples qui en vivent et les protègent (?) (à vérifier).</a:t>
            </a:r>
          </a:p>
          <a:p>
            <a:pPr algn="just" eaLnBrk="1" hangingPunct="1"/>
            <a:endParaRPr lang="fr-FR" altLang="fr-FR" sz="1200">
              <a:solidFill>
                <a:srgbClr val="008000"/>
              </a:solidFill>
            </a:endParaRPr>
          </a:p>
          <a:p>
            <a:pPr algn="just" eaLnBrk="1" hangingPunct="1"/>
            <a:r>
              <a:rPr lang="fr-FR" altLang="fr-FR" sz="1200">
                <a:solidFill>
                  <a:srgbClr val="008000"/>
                </a:solidFill>
              </a:rPr>
              <a:t>Sources : a) Foresterie et sécurité alimentaire, FAO.</a:t>
            </a:r>
          </a:p>
          <a:p>
            <a:pPr algn="just" eaLnBrk="1" hangingPunct="1"/>
            <a:r>
              <a:rPr lang="fr-FR" altLang="fr-FR" sz="1200">
                <a:solidFill>
                  <a:srgbClr val="008000"/>
                </a:solidFill>
              </a:rPr>
              <a:t>b) Les forêts et les arbres sont essentiels à la sécurité alimentaire et à la nutrition mondiales, Conférence internationale sur les forêts pour la sécurité alimentaire et la nutrition, FAO Rome, 13-15 mai 2013.</a:t>
            </a:r>
          </a:p>
          <a:p>
            <a:pPr algn="just" eaLnBrk="1" hangingPunct="1"/>
            <a:r>
              <a:rPr lang="fr-FR" altLang="fr-FR" sz="1200">
                <a:solidFill>
                  <a:srgbClr val="008000"/>
                </a:solidFill>
              </a:rPr>
              <a:t>c) Services rendus par les forêts, Envol vert, </a:t>
            </a:r>
            <a:r>
              <a:rPr lang="fr-FR" altLang="fr-FR" sz="1200">
                <a:solidFill>
                  <a:srgbClr val="008000"/>
                </a:solidFill>
                <a:hlinkClick r:id="rId2"/>
              </a:rPr>
              <a:t>http://envol-vert.org/wp-content/uploads/2012/08/Publication-n%C2%B01_Services-rendus-par-les-for%C3%AAts.pdf</a:t>
            </a:r>
            <a:r>
              <a:rPr lang="fr-FR" altLang="fr-FR" sz="1200">
                <a:solidFill>
                  <a:srgbClr val="008000"/>
                </a:solidFill>
              </a:rPr>
              <a:t> </a:t>
            </a:r>
          </a:p>
        </p:txBody>
      </p:sp>
      <p:sp>
        <p:nvSpPr>
          <p:cNvPr id="66565" name="Rectangle 5"/>
          <p:cNvSpPr>
            <a:spLocks noChangeArrowheads="1"/>
          </p:cNvSpPr>
          <p:nvPr/>
        </p:nvSpPr>
        <p:spPr bwMode="auto">
          <a:xfrm>
            <a:off x="3708400" y="5229225"/>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Dans la forêt amazonienne du Brésil, les noix sont une source précieuse de calories, d'huiles et de protéines pour une grande partie de la population rurale et urbaine. Source : Arbres fruitiers et plantes utiles dans la vie amazonienne, FAO.</a:t>
            </a:r>
          </a:p>
        </p:txBody>
      </p:sp>
      <p:pic>
        <p:nvPicPr>
          <p:cNvPr id="66566" name="Image 6" descr="plantes médicinales forêt amazonienn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8756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7586" name="Espace réservé du numéro de diapositive 1"/>
          <p:cNvSpPr txBox="1">
            <a:spLocks/>
          </p:cNvSpPr>
          <p:nvPr/>
        </p:nvSpPr>
        <p:spPr bwMode="auto">
          <a:xfrm>
            <a:off x="7740650" y="260350"/>
            <a:ext cx="11255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AE8D562-0411-4DA5-AEF0-D6C289B31B14}" type="slidenum">
              <a:rPr lang="fr-FR" altLang="fr-FR" sz="1200">
                <a:solidFill>
                  <a:srgbClr val="898989"/>
                </a:solidFill>
              </a:rPr>
              <a:pPr algn="r" eaLnBrk="1" hangingPunct="1">
                <a:spcBef>
                  <a:spcPct val="0"/>
                </a:spcBef>
                <a:buFontTx/>
                <a:buNone/>
              </a:pPr>
              <a:t>64</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7588" name="Rectangle 4"/>
          <p:cNvSpPr>
            <a:spLocks noChangeArrowheads="1"/>
          </p:cNvSpPr>
          <p:nvPr/>
        </p:nvSpPr>
        <p:spPr bwMode="auto">
          <a:xfrm>
            <a:off x="198438" y="836613"/>
            <a:ext cx="8694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2bis.9. Forêts sources de médicaments</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POUR 75 % À 90 % DES HABITANTS des pays en développement, les produits naturels sont la seule source de remèdes contre les maladies.</a:t>
            </a:r>
          </a:p>
          <a:p>
            <a:pPr algn="just" eaLnBrk="1" hangingPunct="1">
              <a:buFont typeface="Arial" panose="020B0604020202020204" pitchFamily="34" charset="0"/>
              <a:buChar char="•"/>
            </a:pPr>
            <a:r>
              <a:rPr lang="fr-FR" altLang="fr-FR">
                <a:solidFill>
                  <a:srgbClr val="008000"/>
                </a:solidFill>
              </a:rPr>
              <a:t> Selon les données de l´IBGE, on a repéré en Amazonie brésilienne près de 650 espèces végétales ayant des propriétés médicinales.</a:t>
            </a:r>
          </a:p>
          <a:p>
            <a:pPr algn="just" eaLnBrk="1" hangingPunct="1"/>
            <a:endParaRPr lang="fr-FR" altLang="fr-FR" sz="1200">
              <a:solidFill>
                <a:srgbClr val="008000"/>
              </a:solidFill>
            </a:endParaRPr>
          </a:p>
          <a:p>
            <a:pPr algn="just" eaLnBrk="1" hangingPunct="1"/>
            <a:r>
              <a:rPr lang="fr-FR" altLang="fr-FR" sz="1200">
                <a:solidFill>
                  <a:srgbClr val="008000"/>
                </a:solidFill>
              </a:rPr>
              <a:t>Source : FAO &amp; </a:t>
            </a:r>
            <a:r>
              <a:rPr lang="fr-FR" altLang="fr-FR" sz="1200">
                <a:solidFill>
                  <a:srgbClr val="008000"/>
                </a:solidFill>
                <a:hlinkClick r:id="rId2"/>
              </a:rPr>
              <a:t>http://www.atakanamazon.com/novo/french/amazonie/plantes-medicinales-atakan-amazon-navigation-en-region-amazonique</a:t>
            </a:r>
            <a:r>
              <a:rPr lang="fr-FR" altLang="fr-FR" sz="1200">
                <a:solidFill>
                  <a:srgbClr val="008000"/>
                </a:solidFill>
              </a:rPr>
              <a:t> </a:t>
            </a:r>
          </a:p>
        </p:txBody>
      </p:sp>
      <p:pic>
        <p:nvPicPr>
          <p:cNvPr id="67589" name="Image 5" descr="plantes médicinales forêt amazonienn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997200"/>
            <a:ext cx="21875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Image 7" descr="plantes médicinales forêt amazonienne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068638"/>
            <a:ext cx="19859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Image 8" descr="plantes médicinales forêt amazonienne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Image 9" descr="plantes médicinales forêt amazonienne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Image 10" descr="plantes médicinales forêt amazonienne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246688"/>
            <a:ext cx="1071562"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Image 11" descr="plantes médicinales forêt amazonienne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141663"/>
            <a:ext cx="18002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Image 12" descr="plantes médicinales forêt amazonienne8.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3068638"/>
            <a:ext cx="206216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ZoneTexte 13"/>
          <p:cNvSpPr txBox="1">
            <a:spLocks noChangeArrowheads="1"/>
          </p:cNvSpPr>
          <p:nvPr/>
        </p:nvSpPr>
        <p:spPr bwMode="auto">
          <a:xfrm>
            <a:off x="179388" y="4508500"/>
            <a:ext cx="2052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Le guaraná, une des espèces médicinales les plus connues d´Amazonie</a:t>
            </a:r>
          </a:p>
        </p:txBody>
      </p:sp>
      <p:pic>
        <p:nvPicPr>
          <p:cNvPr id="67597" name="Image 14" descr="mataroni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5229225"/>
            <a:ext cx="1828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8" name="ZoneTexte 15"/>
          <p:cNvSpPr txBox="1">
            <a:spLocks noChangeArrowheads="1"/>
          </p:cNvSpPr>
          <p:nvPr/>
        </p:nvSpPr>
        <p:spPr bwMode="auto">
          <a:xfrm>
            <a:off x="1476375" y="6453188"/>
            <a:ext cx="180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Soigner-mataroni, Guyane</a:t>
            </a:r>
          </a:p>
        </p:txBody>
      </p:sp>
      <p:sp>
        <p:nvSpPr>
          <p:cNvPr id="67599" name="Rectangle 16"/>
          <p:cNvSpPr>
            <a:spLocks noChangeArrowheads="1"/>
          </p:cNvSpPr>
          <p:nvPr/>
        </p:nvSpPr>
        <p:spPr bwMode="auto">
          <a:xfrm>
            <a:off x="4787900" y="4437063"/>
            <a:ext cx="1987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Radie zore mataroni, Guyane</a:t>
            </a:r>
          </a:p>
        </p:txBody>
      </p:sp>
      <p:sp>
        <p:nvSpPr>
          <p:cNvPr id="67600" name="Rectangle 17"/>
          <p:cNvSpPr>
            <a:spLocks noChangeArrowheads="1"/>
          </p:cNvSpPr>
          <p:nvPr/>
        </p:nvSpPr>
        <p:spPr bwMode="auto">
          <a:xfrm>
            <a:off x="2627313" y="4437063"/>
            <a:ext cx="1901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Bois pian mataroni, Guyane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8610" name="Espace réservé du numéro de diapositive 1"/>
          <p:cNvSpPr txBox="1">
            <a:spLocks/>
          </p:cNvSpPr>
          <p:nvPr/>
        </p:nvSpPr>
        <p:spPr bwMode="auto">
          <a:xfrm>
            <a:off x="7740650" y="260350"/>
            <a:ext cx="11255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AA5C545-8508-4F76-8030-2C0B0A082D97}" type="slidenum">
              <a:rPr lang="fr-FR" altLang="fr-FR" sz="1200">
                <a:solidFill>
                  <a:srgbClr val="898989"/>
                </a:solidFill>
              </a:rPr>
              <a:pPr algn="r" eaLnBrk="1" hangingPunct="1">
                <a:spcBef>
                  <a:spcPct val="0"/>
                </a:spcBef>
                <a:buFontTx/>
                <a:buNone/>
              </a:pPr>
              <a:t>65</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8612" name="Rectangle 4"/>
          <p:cNvSpPr>
            <a:spLocks noChangeArrowheads="1"/>
          </p:cNvSpPr>
          <p:nvPr/>
        </p:nvSpPr>
        <p:spPr bwMode="auto">
          <a:xfrm>
            <a:off x="198438" y="836613"/>
            <a:ext cx="869473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2bis.9. Forêts sources de médicaments (suite)</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On estime entre 50 000 et 70 000 le nombre d’espèces de plantes dans le monde utilisées en médecine traditionnelle ou moderne. </a:t>
            </a:r>
          </a:p>
          <a:p>
            <a:pPr algn="just" eaLnBrk="1" hangingPunct="1">
              <a:buFont typeface="Arial" panose="020B0604020202020204" pitchFamily="34" charset="0"/>
              <a:buChar char="•"/>
            </a:pPr>
            <a:r>
              <a:rPr lang="fr-FR" altLang="fr-FR">
                <a:solidFill>
                  <a:srgbClr val="008000"/>
                </a:solidFill>
              </a:rPr>
              <a:t> Rien qu’en Amazonie c’est au moins 1300 plantes répertoriées et plus d’un tiers des arbres exploités pour le bois d’oeuvre qui fournissent aussi d’autres produits.</a:t>
            </a:r>
          </a:p>
          <a:p>
            <a:pPr algn="just" eaLnBrk="1" hangingPunct="1">
              <a:buFont typeface="Arial" panose="020B0604020202020204" pitchFamily="34" charset="0"/>
              <a:buChar char="•"/>
            </a:pPr>
            <a:r>
              <a:rPr lang="fr-FR" altLang="fr-FR">
                <a:solidFill>
                  <a:srgbClr val="008000"/>
                </a:solidFill>
              </a:rPr>
              <a:t> Les graines de l’andiroba (Carapa guianensis) renferment une huile aux propriétés répulsives et cicatrisantes, le tronc du copaiba (Copaifera reticulata) contient une oléorésine cicatrisante aux propriétés antiseptiques et anti-inflammatoires.</a:t>
            </a:r>
          </a:p>
          <a:p>
            <a:pPr algn="just" eaLnBrk="1" hangingPunct="1">
              <a:buFont typeface="Arial" panose="020B0604020202020204" pitchFamily="34" charset="0"/>
              <a:buChar char="•"/>
            </a:pPr>
            <a:r>
              <a:rPr lang="fr-FR" altLang="fr-FR">
                <a:solidFill>
                  <a:srgbClr val="008000"/>
                </a:solidFill>
              </a:rPr>
              <a:t> 70% des plantes identifiées comme ayant des caractéristiques anticancéreuses par le US National Cancer Institute ne se trouvent que dans la forêt tropicale.</a:t>
            </a:r>
          </a:p>
          <a:p>
            <a:pPr algn="just" eaLnBrk="1" hangingPunct="1">
              <a:buFont typeface="Arial" panose="020B0604020202020204" pitchFamily="34" charset="0"/>
              <a:buChar char="•"/>
            </a:pPr>
            <a:r>
              <a:rPr lang="fr-FR" altLang="fr-FR">
                <a:solidFill>
                  <a:srgbClr val="008000"/>
                </a:solidFill>
              </a:rPr>
              <a:t> 25-50% des 640 milliards de dollars du marché de l’industrie pharmaceutique trouvent leur origine dans des composés naturels (aspirine, quinine…).</a:t>
            </a:r>
          </a:p>
          <a:p>
            <a:pPr algn="just" eaLnBrk="1" hangingPunct="1">
              <a:buFont typeface="Arial" panose="020B0604020202020204" pitchFamily="34" charset="0"/>
              <a:buChar char="•"/>
            </a:pPr>
            <a:r>
              <a:rPr lang="fr-FR" altLang="fr-FR">
                <a:solidFill>
                  <a:srgbClr val="008000"/>
                </a:solidFill>
              </a:rPr>
              <a:t> Les ressources médicinales des forêts tropicales ont été évaluées en 2009 entre 181 et 562$ par hectare et par an (valeur de 2007).</a:t>
            </a:r>
          </a:p>
          <a:p>
            <a:pPr algn="just" eaLnBrk="1" hangingPunct="1">
              <a:buFont typeface="Arial" panose="020B0604020202020204" pitchFamily="34" charset="0"/>
              <a:buChar char="•"/>
            </a:pPr>
            <a:r>
              <a:rPr lang="fr-FR" altLang="fr-FR">
                <a:solidFill>
                  <a:srgbClr val="008000"/>
                </a:solidFill>
              </a:rPr>
              <a:t> </a:t>
            </a:r>
            <a:r>
              <a:rPr lang="fr-FR" altLang="fr-FR" i="1">
                <a:solidFill>
                  <a:srgbClr val="008000"/>
                </a:solidFill>
              </a:rPr>
              <a:t>Selon certaines sources, plus de 25% des médicaments seraient issus des plantes forestières tropicales.</a:t>
            </a:r>
          </a:p>
          <a:p>
            <a:pPr algn="just" eaLnBrk="1" hangingPunct="1">
              <a:buFont typeface="Arial" panose="020B0604020202020204" pitchFamily="34" charset="0"/>
              <a:buChar char="•"/>
            </a:pPr>
            <a:r>
              <a:rPr lang="fr-FR" altLang="fr-FR">
                <a:solidFill>
                  <a:srgbClr val="C00000"/>
                </a:solidFill>
              </a:rPr>
              <a:t> Mais moins de 5% des espèces de plantes de forêt tropicale (et 0,1% des espèces animales) ont été examinées pour leur valeur médicale et leurs composants chimiques à ce jour.</a:t>
            </a:r>
            <a:endParaRPr lang="fr-FR" altLang="fr-FR">
              <a:solidFill>
                <a:srgbClr val="008000"/>
              </a:solidFill>
            </a:endParaRPr>
          </a:p>
          <a:p>
            <a:pPr algn="just" eaLnBrk="1" hangingPunct="1"/>
            <a:r>
              <a:rPr lang="fr-FR" altLang="fr-FR" sz="1200">
                <a:solidFill>
                  <a:srgbClr val="008000"/>
                </a:solidFill>
              </a:rPr>
              <a:t>Source : Services rendus par la forêt, Envol vert.</a:t>
            </a:r>
            <a:endParaRPr lang="fr-FR" altLang="fr-FR" sz="1200">
              <a:solidFill>
                <a:srgbClr val="C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9634"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988748B-4611-4441-BFB5-EBCDD8FD1650}" type="slidenum">
              <a:rPr lang="fr-FR" altLang="fr-FR" sz="1200">
                <a:solidFill>
                  <a:srgbClr val="898989"/>
                </a:solidFill>
              </a:rPr>
              <a:pPr algn="r" eaLnBrk="1" hangingPunct="1">
                <a:spcBef>
                  <a:spcPct val="0"/>
                </a:spcBef>
                <a:buFontTx/>
                <a:buNone/>
              </a:pPr>
              <a:t>66</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9636" name="Rectangle 4"/>
          <p:cNvSpPr>
            <a:spLocks noChangeArrowheads="1"/>
          </p:cNvSpPr>
          <p:nvPr/>
        </p:nvSpPr>
        <p:spPr bwMode="auto">
          <a:xfrm>
            <a:off x="198438" y="836613"/>
            <a:ext cx="86947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2bis.10. Forêts sources d’énergie</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 Il est estimé que 2,6 milliards environ de personnes dépendent du bois de feu, y compris le charbon de bois, pour la cuisson des aliments. </a:t>
            </a:r>
          </a:p>
          <a:p>
            <a:pPr algn="just" eaLnBrk="1" hangingPunct="1">
              <a:buFont typeface="Arial" panose="020B0604020202020204" pitchFamily="34" charset="0"/>
              <a:buChar char="•"/>
            </a:pPr>
            <a:r>
              <a:rPr lang="fr-FR" altLang="fr-FR">
                <a:solidFill>
                  <a:srgbClr val="008000"/>
                </a:solidFill>
              </a:rPr>
              <a:t> L’utilisation du bois comme source d’énergie est vitale pour les économies locales et pour maximiser l’appétibilité et la valeur nutritionnelle des aliments qui doivent être cuisinés.</a:t>
            </a:r>
          </a:p>
          <a:p>
            <a:pPr algn="just" eaLnBrk="1" hangingPunct="1">
              <a:buFont typeface="Arial" panose="020B0604020202020204" pitchFamily="34" charset="0"/>
              <a:buChar char="•"/>
            </a:pPr>
            <a:r>
              <a:rPr lang="fr-FR" altLang="fr-FR">
                <a:solidFill>
                  <a:srgbClr val="008000"/>
                </a:solidFill>
              </a:rPr>
              <a:t> Quand il est utilisé de manière responsable et qu’on laisse le temps à la forêt de se régénérer, c’est une utilisation durable pour se fournir en énergie.</a:t>
            </a:r>
          </a:p>
          <a:p>
            <a:pPr algn="just" eaLnBrk="1" hangingPunct="1">
              <a:buFont typeface="Arial" panose="020B0604020202020204" pitchFamily="34" charset="0"/>
              <a:buChar char="•"/>
            </a:pPr>
            <a:r>
              <a:rPr lang="fr-FR" altLang="fr-FR">
                <a:solidFill>
                  <a:srgbClr val="008000"/>
                </a:solidFill>
              </a:rPr>
              <a:t> Jusqu’à 20% des besoins en électricité des pays de l’OCDE pourraient être générés à partir de sources durables de biomasse forestière d’ici à 2020.</a:t>
            </a:r>
          </a:p>
          <a:p>
            <a:pPr algn="just" eaLnBrk="1" hangingPunct="1"/>
            <a:r>
              <a:rPr lang="fr-FR" altLang="fr-FR" sz="1200">
                <a:solidFill>
                  <a:srgbClr val="008000"/>
                </a:solidFill>
              </a:rPr>
              <a:t>Source : FAO &amp; Envol vert.</a:t>
            </a: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437063"/>
            <a:ext cx="1771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4437063"/>
            <a:ext cx="9715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652963"/>
            <a:ext cx="36671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0658"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048F286-5791-4D55-90DE-1B1DF0E35875}" type="slidenum">
              <a:rPr lang="fr-FR" altLang="fr-FR" sz="1200">
                <a:solidFill>
                  <a:srgbClr val="898989"/>
                </a:solidFill>
              </a:rPr>
              <a:pPr algn="r" eaLnBrk="1" hangingPunct="1">
                <a:spcBef>
                  <a:spcPct val="0"/>
                </a:spcBef>
                <a:buFontTx/>
                <a:buNone/>
              </a:pPr>
              <a:t>67</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0660" name="Rectangle 4"/>
          <p:cNvSpPr>
            <a:spLocks noChangeArrowheads="1"/>
          </p:cNvSpPr>
          <p:nvPr/>
        </p:nvSpPr>
        <p:spPr bwMode="auto">
          <a:xfrm>
            <a:off x="179388" y="692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2bis.11. Forêts sources de sucres et de miels</a:t>
            </a:r>
          </a:p>
        </p:txBody>
      </p:sp>
      <p:pic>
        <p:nvPicPr>
          <p:cNvPr id="70661" name="Image 5" descr="Érable à suc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76517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Image 6" descr="Érable à suc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7651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ZoneTexte 7"/>
          <p:cNvSpPr txBox="1">
            <a:spLocks noChangeArrowheads="1"/>
          </p:cNvSpPr>
          <p:nvPr/>
        </p:nvSpPr>
        <p:spPr bwMode="auto">
          <a:xfrm>
            <a:off x="4859338" y="2924175"/>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Erable à sucre (</a:t>
            </a:r>
            <a:r>
              <a:rPr lang="fr-FR" altLang="fr-FR" sz="1200" i="1">
                <a:solidFill>
                  <a:srgbClr val="008000"/>
                </a:solidFill>
              </a:rPr>
              <a:t>Acer saccharum</a:t>
            </a:r>
            <a:r>
              <a:rPr lang="fr-FR" altLang="fr-FR" sz="1200">
                <a:solidFill>
                  <a:srgbClr val="008000"/>
                </a:solidFill>
              </a:rPr>
              <a:t>) ↗ </a:t>
            </a:r>
          </a:p>
        </p:txBody>
      </p:sp>
      <p:pic>
        <p:nvPicPr>
          <p:cNvPr id="70664" name="Image 8" descr="ruche arbr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357563"/>
            <a:ext cx="16017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Image 9" descr="ruche arbre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284538"/>
            <a:ext cx="22939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Image 10" descr="ruche arbre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494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Image 12" descr="ruche arbre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4941888"/>
            <a:ext cx="23225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Image 13" descr="ruche our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797425"/>
            <a:ext cx="2371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9" name="ZoneTexte 14"/>
          <p:cNvSpPr txBox="1">
            <a:spLocks noChangeArrowheads="1"/>
          </p:cNvSpPr>
          <p:nvPr/>
        </p:nvSpPr>
        <p:spPr bwMode="auto">
          <a:xfrm>
            <a:off x="6443663" y="4652963"/>
            <a:ext cx="13255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 ↖ Ruches ↓ ↑</a:t>
            </a:r>
          </a:p>
        </p:txBody>
      </p:sp>
      <p:pic>
        <p:nvPicPr>
          <p:cNvPr id="70670" name="Image 15" descr="robinie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125538"/>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1" name="ZoneTexte 16"/>
          <p:cNvSpPr txBox="1">
            <a:spLocks noChangeArrowheads="1"/>
          </p:cNvSpPr>
          <p:nvPr/>
        </p:nvSpPr>
        <p:spPr bwMode="auto">
          <a:xfrm>
            <a:off x="179388" y="3573463"/>
            <a:ext cx="187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Robinier.</a:t>
            </a:r>
          </a:p>
          <a:p>
            <a:pPr algn="ctr" eaLnBrk="1" hangingPunct="1"/>
            <a:endParaRPr lang="fr-FR" altLang="fr-FR" sz="1200">
              <a:solidFill>
                <a:srgbClr val="008000"/>
              </a:solidFill>
            </a:endParaRPr>
          </a:p>
          <a:p>
            <a:pPr algn="ctr" eaLnBrk="1" hangingPunct="1"/>
            <a:r>
              <a:rPr lang="fr-FR" altLang="fr-FR" sz="1200">
                <a:solidFill>
                  <a:srgbClr val="008000"/>
                </a:solidFill>
              </a:rPr>
              <a:t>Certaines espèces d’arbres comme le robinier ou le châtaignier, sont très mellifères.</a:t>
            </a:r>
          </a:p>
        </p:txBody>
      </p:sp>
      <p:pic>
        <p:nvPicPr>
          <p:cNvPr id="70672" name="Image 17" descr="chataignie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1125538"/>
            <a:ext cx="24574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3" name="Rectangle 18"/>
          <p:cNvSpPr>
            <a:spLocks noChangeArrowheads="1"/>
          </p:cNvSpPr>
          <p:nvPr/>
        </p:nvSpPr>
        <p:spPr bwMode="auto">
          <a:xfrm>
            <a:off x="3059113" y="2781300"/>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châtaignier</a:t>
            </a:r>
          </a:p>
        </p:txBody>
      </p:sp>
      <p:sp>
        <p:nvSpPr>
          <p:cNvPr id="70674" name="Rectangle 19"/>
          <p:cNvSpPr>
            <a:spLocks noChangeArrowheads="1"/>
          </p:cNvSpPr>
          <p:nvPr/>
        </p:nvSpPr>
        <p:spPr bwMode="auto">
          <a:xfrm>
            <a:off x="2339975" y="3284538"/>
            <a:ext cx="17097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600">
                <a:solidFill>
                  <a:srgbClr val="008000"/>
                </a:solidFill>
              </a:rPr>
              <a:t>Le rôle des abeilles dans le monde a été évalué à </a:t>
            </a:r>
            <a:r>
              <a:rPr lang="fr-FR" altLang="fr-FR" sz="1600" b="1">
                <a:solidFill>
                  <a:srgbClr val="008000"/>
                </a:solidFill>
              </a:rPr>
              <a:t>153 milliards d’euros par an.</a:t>
            </a:r>
          </a:p>
        </p:txBody>
      </p:sp>
      <p:sp>
        <p:nvSpPr>
          <p:cNvPr id="70675" name="ZoneTexte 20"/>
          <p:cNvSpPr txBox="1">
            <a:spLocks noChangeArrowheads="1"/>
          </p:cNvSpPr>
          <p:nvPr/>
        </p:nvSpPr>
        <p:spPr bwMode="auto">
          <a:xfrm>
            <a:off x="7885113" y="4724400"/>
            <a:ext cx="11509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008000"/>
                </a:solidFill>
              </a:rPr>
              <a:t>Palmier rônier, palmier de Palmyre, borasse, ou palmier à sucre (</a:t>
            </a:r>
            <a:r>
              <a:rPr lang="fr-FR" altLang="fr-FR" sz="1200" i="1">
                <a:solidFill>
                  <a:srgbClr val="008000"/>
                </a:solidFill>
              </a:rPr>
              <a:t>Borassus flabellifer</a:t>
            </a:r>
            <a:r>
              <a:rPr lang="fr-FR" altLang="fr-FR" sz="1200">
                <a:solidFill>
                  <a:srgbClr val="008000"/>
                </a:solidFill>
              </a:rPr>
              <a:t>) _ voir page suivante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1682" name="Espace réservé du numéro de diapositive 1"/>
          <p:cNvSpPr txBox="1">
            <a:spLocks/>
          </p:cNvSpPr>
          <p:nvPr/>
        </p:nvSpPr>
        <p:spPr bwMode="auto">
          <a:xfrm>
            <a:off x="8172450" y="188913"/>
            <a:ext cx="765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2FBE9B6-BCD9-40A6-9C97-A7A4931FB857}" type="slidenum">
              <a:rPr lang="fr-FR" altLang="fr-FR" sz="1200">
                <a:solidFill>
                  <a:srgbClr val="898989"/>
                </a:solidFill>
              </a:rPr>
              <a:pPr algn="r" eaLnBrk="1" hangingPunct="1">
                <a:spcBef>
                  <a:spcPct val="0"/>
                </a:spcBef>
                <a:buFontTx/>
                <a:buNone/>
              </a:pPr>
              <a:t>68</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1684" name="Rectangle 4"/>
          <p:cNvSpPr>
            <a:spLocks noChangeArrowheads="1"/>
          </p:cNvSpPr>
          <p:nvPr/>
        </p:nvSpPr>
        <p:spPr bwMode="auto">
          <a:xfrm>
            <a:off x="198438" y="6921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2bis.12. Forêts sources de latex</a:t>
            </a:r>
          </a:p>
        </p:txBody>
      </p:sp>
      <p:pic>
        <p:nvPicPr>
          <p:cNvPr id="71685" name="Image 5" descr="hévéa latex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513"/>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Image 6" descr="hévéa latex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052513"/>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Image 7" descr="hevea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0525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Image 8" descr="seringueir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052513"/>
            <a:ext cx="2752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Rectangle 9"/>
          <p:cNvSpPr>
            <a:spLocks noChangeArrowheads="1"/>
          </p:cNvSpPr>
          <p:nvPr/>
        </p:nvSpPr>
        <p:spPr bwMode="auto">
          <a:xfrm>
            <a:off x="6732588" y="2708275"/>
            <a:ext cx="1554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Travail du seringueiro.</a:t>
            </a:r>
          </a:p>
        </p:txBody>
      </p:sp>
      <p:sp>
        <p:nvSpPr>
          <p:cNvPr id="71690" name="ZoneTexte 10"/>
          <p:cNvSpPr txBox="1">
            <a:spLocks noChangeArrowheads="1"/>
          </p:cNvSpPr>
          <p:nvPr/>
        </p:nvSpPr>
        <p:spPr bwMode="auto">
          <a:xfrm>
            <a:off x="107950" y="2852738"/>
            <a:ext cx="2519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Incision pratiquée dans l’écorce de l’hévéa (</a:t>
            </a:r>
            <a:r>
              <a:rPr lang="fr-FR" altLang="fr-FR" sz="1200" i="1">
                <a:solidFill>
                  <a:srgbClr val="008000"/>
                </a:solidFill>
              </a:rPr>
              <a:t>Hevea brasiliensis</a:t>
            </a:r>
            <a:r>
              <a:rPr lang="fr-FR" altLang="fr-FR" sz="1200">
                <a:solidFill>
                  <a:srgbClr val="008000"/>
                </a:solidFill>
              </a:rPr>
              <a:t>), de laquelle coule le </a:t>
            </a:r>
            <a:r>
              <a:rPr lang="fr-FR" altLang="fr-FR" sz="1200" i="1">
                <a:solidFill>
                  <a:srgbClr val="008000"/>
                </a:solidFill>
              </a:rPr>
              <a:t>latex</a:t>
            </a:r>
            <a:r>
              <a:rPr lang="fr-FR" altLang="fr-FR" sz="1200">
                <a:solidFill>
                  <a:srgbClr val="008000"/>
                </a:solidFill>
              </a:rPr>
              <a:t>.</a:t>
            </a:r>
          </a:p>
        </p:txBody>
      </p:sp>
      <p:sp>
        <p:nvSpPr>
          <p:cNvPr id="71691" name="Rectangle 11"/>
          <p:cNvSpPr>
            <a:spLocks noChangeArrowheads="1"/>
          </p:cNvSpPr>
          <p:nvPr/>
        </p:nvSpPr>
        <p:spPr bwMode="auto">
          <a:xfrm>
            <a:off x="107950" y="5300663"/>
            <a:ext cx="38163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(suite de la page précédente) Palmier rônier, palmier de Palmyre, borasse, ou palmier à sucre (</a:t>
            </a:r>
            <a:r>
              <a:rPr lang="fr-FR" altLang="fr-FR" sz="1200" i="1">
                <a:solidFill>
                  <a:srgbClr val="008000"/>
                </a:solidFill>
              </a:rPr>
              <a:t>Borassus flabellifer</a:t>
            </a:r>
            <a:r>
              <a:rPr lang="fr-FR" altLang="fr-FR" sz="1200">
                <a:solidFill>
                  <a:srgbClr val="008000"/>
                </a:solidFill>
              </a:rPr>
              <a:t>). Sa sève, qui contient de l'ordre de 15 % de sucre, est extraite par des incisions au niveau de ses inflorescences mâles ou femelles. Ses fruits contiennent trois noyaux comestibles de consistance gélatineuse.</a:t>
            </a:r>
          </a:p>
          <a:p>
            <a:pPr algn="ctr" eaLnBrk="1" hangingPunct="1"/>
            <a:r>
              <a:rPr lang="fr-FR" altLang="fr-FR" sz="1200">
                <a:solidFill>
                  <a:srgbClr val="008000"/>
                </a:solidFill>
              </a:rPr>
              <a:t>D'autres espèces portent aussi le nom de palmiers à sucre.</a:t>
            </a:r>
          </a:p>
        </p:txBody>
      </p:sp>
      <p:sp>
        <p:nvSpPr>
          <p:cNvPr id="71692" name="Rectangle 12"/>
          <p:cNvSpPr>
            <a:spLocks noChangeArrowheads="1"/>
          </p:cNvSpPr>
          <p:nvPr/>
        </p:nvSpPr>
        <p:spPr bwMode="auto">
          <a:xfrm>
            <a:off x="107950" y="3789363"/>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7) Forêts sources de sucres et de miels (suite et fin)</a:t>
            </a:r>
          </a:p>
        </p:txBody>
      </p:sp>
      <p:pic>
        <p:nvPicPr>
          <p:cNvPr id="71693" name="Image 13" descr="Palmier rônier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14972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Image 14" descr="Palmier rônier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414972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Image 15" descr="Palmier rônier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5373688"/>
            <a:ext cx="1238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Image 16" descr="Palmier rônier4.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221163"/>
            <a:ext cx="1114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7" name="ZoneTexte 17"/>
          <p:cNvSpPr txBox="1">
            <a:spLocks noChangeArrowheads="1"/>
          </p:cNvSpPr>
          <p:nvPr/>
        </p:nvSpPr>
        <p:spPr bwMode="auto">
          <a:xfrm>
            <a:off x="5508625" y="3068638"/>
            <a:ext cx="34559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200">
                <a:solidFill>
                  <a:srgbClr val="008000"/>
                </a:solidFill>
              </a:rPr>
              <a:t>↖↑ Le </a:t>
            </a:r>
            <a:r>
              <a:rPr lang="fr-FR" altLang="fr-FR" sz="1200">
                <a:solidFill>
                  <a:srgbClr val="008000"/>
                </a:solidFill>
                <a:hlinkClick r:id="rId10" tooltip="Latex (botanique)"/>
              </a:rPr>
              <a:t>latex</a:t>
            </a:r>
            <a:r>
              <a:rPr lang="fr-FR" altLang="fr-FR" sz="1200">
                <a:solidFill>
                  <a:srgbClr val="008000"/>
                </a:solidFill>
              </a:rPr>
              <a:t> récolté par </a:t>
            </a:r>
            <a:r>
              <a:rPr lang="fr-FR" altLang="fr-FR" sz="1200">
                <a:solidFill>
                  <a:srgbClr val="008000"/>
                </a:solidFill>
                <a:hlinkClick r:id="rId11" tooltip="Saignée"/>
              </a:rPr>
              <a:t>saignée</a:t>
            </a:r>
            <a:r>
              <a:rPr lang="fr-FR" altLang="fr-FR" sz="1200">
                <a:solidFill>
                  <a:srgbClr val="008000"/>
                </a:solidFill>
              </a:rPr>
              <a:t> est le </a:t>
            </a:r>
            <a:r>
              <a:rPr lang="fr-FR" altLang="fr-FR" sz="1200">
                <a:solidFill>
                  <a:srgbClr val="008000"/>
                </a:solidFill>
                <a:hlinkClick r:id="rId12" tooltip="Cytoplasme"/>
              </a:rPr>
              <a:t>cytoplasme</a:t>
            </a:r>
            <a:r>
              <a:rPr lang="fr-FR" altLang="fr-FR" sz="1200">
                <a:solidFill>
                  <a:srgbClr val="008000"/>
                </a:solidFill>
              </a:rPr>
              <a:t>, c’est-à-dire le contenu liquide, des cellules laticifères de l’hévéa. Il est composé d’une suspension de particules de </a:t>
            </a:r>
            <a:r>
              <a:rPr lang="fr-FR" altLang="fr-FR" sz="1200">
                <a:solidFill>
                  <a:srgbClr val="008000"/>
                </a:solidFill>
                <a:hlinkClick r:id="rId13" tooltip="Caoutchouc (matériau)"/>
              </a:rPr>
              <a:t>caoutchouc</a:t>
            </a:r>
            <a:r>
              <a:rPr lang="fr-FR" altLang="fr-FR" sz="1200">
                <a:solidFill>
                  <a:srgbClr val="008000"/>
                </a:solidFill>
              </a:rPr>
              <a:t>. Les particules de caoutchouc représentent 25 à 45 % du volume du latex et 90 % de la matière sèche. 90 % de la production de latex naturel servent à la production de </a:t>
            </a:r>
            <a:r>
              <a:rPr lang="fr-FR" altLang="fr-FR" sz="1200">
                <a:solidFill>
                  <a:srgbClr val="008000"/>
                </a:solidFill>
                <a:hlinkClick r:id="rId14" tooltip="Pneumatique (véhicule)"/>
              </a:rPr>
              <a:t>pneus</a:t>
            </a:r>
            <a:r>
              <a:rPr lang="fr-FR" altLang="fr-FR" sz="1200">
                <a:solidFill>
                  <a:srgbClr val="008000"/>
                </a:solidFill>
              </a:rPr>
              <a:t>, chargés en </a:t>
            </a:r>
            <a:r>
              <a:rPr lang="fr-FR" altLang="fr-FR" sz="1200">
                <a:solidFill>
                  <a:srgbClr val="008000"/>
                </a:solidFill>
                <a:hlinkClick r:id="rId15" tooltip="Noir de carbone"/>
              </a:rPr>
              <a:t>noir de carbone</a:t>
            </a:r>
            <a:r>
              <a:rPr lang="fr-FR" altLang="fr-FR" sz="1200">
                <a:solidFill>
                  <a:srgbClr val="008000"/>
                </a:solidFill>
              </a:rPr>
              <a:t>. Les pneus qui sont faits en latex naturel sont plus résistants à la déchirure que ceux faits avec du </a:t>
            </a:r>
            <a:r>
              <a:rPr lang="fr-FR" altLang="fr-FR" sz="1200">
                <a:solidFill>
                  <a:srgbClr val="008000"/>
                </a:solidFill>
                <a:hlinkClick r:id="rId16" tooltip="Caoutchouc synthétique"/>
              </a:rPr>
              <a:t>caoutchouc synthétique</a:t>
            </a:r>
            <a:r>
              <a:rPr lang="fr-FR" altLang="fr-FR" sz="1200">
                <a:solidFill>
                  <a:srgbClr val="008000"/>
                </a:solidFill>
              </a:rPr>
              <a:t>, et servent pour les pneus d’avions.</a:t>
            </a:r>
          </a:p>
          <a:p>
            <a:pPr algn="just" eaLnBrk="1" hangingPunct="1"/>
            <a:endParaRPr lang="fr-FR" altLang="fr-FR" sz="1200">
              <a:solidFill>
                <a:srgbClr val="008000"/>
              </a:solidFill>
            </a:endParaRPr>
          </a:p>
          <a:p>
            <a:pPr eaLnBrk="1" hangingPunct="1"/>
            <a:r>
              <a:rPr lang="fr-FR" altLang="fr-FR" sz="1200">
                <a:solidFill>
                  <a:srgbClr val="008000"/>
                </a:solidFill>
              </a:rPr>
              <a:t>Source : </a:t>
            </a:r>
            <a:r>
              <a:rPr lang="fr-FR" altLang="fr-FR" sz="1200">
                <a:solidFill>
                  <a:srgbClr val="008000"/>
                </a:solidFill>
                <a:hlinkClick r:id="rId17"/>
              </a:rPr>
              <a:t>http://fr.wikipedia.org/wiki/Latex_(mat%C3%A9riau)</a:t>
            </a:r>
            <a:r>
              <a:rPr lang="fr-FR" altLang="fr-FR" sz="1200">
                <a:solidFill>
                  <a:srgbClr val="008000"/>
                </a:solid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2706"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20EA6CC-61E3-477B-88A7-A3B04AE542DC}" type="slidenum">
              <a:rPr lang="fr-FR" altLang="fr-FR" sz="1200">
                <a:solidFill>
                  <a:srgbClr val="898989"/>
                </a:solidFill>
              </a:rPr>
              <a:pPr algn="r" eaLnBrk="1" hangingPunct="1">
                <a:spcBef>
                  <a:spcPct val="0"/>
                </a:spcBef>
                <a:buFontTx/>
                <a:buNone/>
              </a:pPr>
              <a:t>69</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2708" name="Rectangle 4"/>
          <p:cNvSpPr>
            <a:spLocks noChangeArrowheads="1"/>
          </p:cNvSpPr>
          <p:nvPr/>
        </p:nvSpPr>
        <p:spPr bwMode="auto">
          <a:xfrm>
            <a:off x="198438" y="8366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2bis.13. Forêts sources de solvants, de vernis …</a:t>
            </a:r>
          </a:p>
        </p:txBody>
      </p:sp>
      <p:pic>
        <p:nvPicPr>
          <p:cNvPr id="72709" name="Image 5" descr="Récole de la résine de p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684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Image 6" descr="Récole de la résine de pi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924175"/>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Image 7" descr="Récole de la résine de pin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69215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Image 8" descr="Récole de la résine de pin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335756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Image 9" descr="résine de p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620713"/>
            <a:ext cx="21780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10"/>
          <p:cNvSpPr>
            <a:spLocks noChangeArrowheads="1"/>
          </p:cNvSpPr>
          <p:nvPr/>
        </p:nvSpPr>
        <p:spPr bwMode="auto">
          <a:xfrm>
            <a:off x="107950" y="5373688"/>
            <a:ext cx="9036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 </a:t>
            </a:r>
            <a:r>
              <a:rPr lang="fr-FR" altLang="fr-FR">
                <a:solidFill>
                  <a:srgbClr val="008000"/>
                </a:solidFill>
              </a:rPr>
              <a:t>Les conifères </a:t>
            </a:r>
            <a:r>
              <a:rPr lang="fr-FR" altLang="fr-FR" i="1">
                <a:solidFill>
                  <a:srgbClr val="008000"/>
                </a:solidFill>
              </a:rPr>
              <a:t>résineux</a:t>
            </a:r>
            <a:r>
              <a:rPr lang="fr-FR" altLang="fr-FR">
                <a:solidFill>
                  <a:srgbClr val="008000"/>
                </a:solidFill>
              </a:rPr>
              <a:t> produisent de la </a:t>
            </a:r>
            <a:r>
              <a:rPr lang="fr-FR" altLang="fr-FR">
                <a:solidFill>
                  <a:srgbClr val="008000"/>
                </a:solidFill>
                <a:hlinkClick r:id="rId7" tooltip="Colophane"/>
              </a:rPr>
              <a:t>colophane</a:t>
            </a:r>
            <a:r>
              <a:rPr lang="fr-FR" altLang="fr-FR">
                <a:solidFill>
                  <a:srgbClr val="008000"/>
                </a:solidFill>
              </a:rPr>
              <a:t>. La résine végétale est utilisée dans la fabrication des </a:t>
            </a:r>
            <a:r>
              <a:rPr lang="fr-FR" altLang="fr-FR">
                <a:solidFill>
                  <a:srgbClr val="008000"/>
                </a:solidFill>
                <a:hlinkClick r:id="rId8" tooltip="Résine (plastique)"/>
              </a:rPr>
              <a:t>résines industrielles</a:t>
            </a:r>
            <a:r>
              <a:rPr lang="fr-FR" altLang="fr-FR">
                <a:solidFill>
                  <a:srgbClr val="008000"/>
                </a:solidFill>
              </a:rPr>
              <a:t> dans l'industrie du </a:t>
            </a:r>
            <a:r>
              <a:rPr lang="fr-FR" altLang="fr-FR">
                <a:solidFill>
                  <a:srgbClr val="008000"/>
                </a:solidFill>
                <a:hlinkClick r:id="rId9" tooltip="Matière plastique"/>
              </a:rPr>
              <a:t>plastique</a:t>
            </a:r>
            <a:r>
              <a:rPr lang="fr-FR" altLang="fr-FR">
                <a:solidFill>
                  <a:srgbClr val="008000"/>
                </a:solidFill>
              </a:rPr>
              <a:t>. La résine du pin maritime sert à fabriquer de l'</a:t>
            </a:r>
            <a:r>
              <a:rPr lang="fr-FR" altLang="fr-FR">
                <a:solidFill>
                  <a:srgbClr val="008000"/>
                </a:solidFill>
                <a:hlinkClick r:id="rId10" tooltip="Essence de térébenthine"/>
              </a:rPr>
              <a:t>essence de térébenthine</a:t>
            </a:r>
            <a:r>
              <a:rPr lang="fr-FR" altLang="fr-FR">
                <a:solidFill>
                  <a:srgbClr val="008000"/>
                </a:solidFill>
              </a:rPr>
              <a:t>(environ 20 %) et de la </a:t>
            </a:r>
            <a:r>
              <a:rPr lang="fr-FR" altLang="fr-FR">
                <a:solidFill>
                  <a:srgbClr val="008000"/>
                </a:solidFill>
                <a:hlinkClick r:id="rId7" tooltip="Colophane"/>
              </a:rPr>
              <a:t>colophane</a:t>
            </a:r>
            <a:r>
              <a:rPr lang="fr-FR" altLang="fr-FR">
                <a:solidFill>
                  <a:srgbClr val="008000"/>
                </a:solidFill>
              </a:rPr>
              <a:t> (environ 80 %).</a:t>
            </a:r>
          </a:p>
          <a:p>
            <a:pPr eaLnBrk="1" hangingPunct="1"/>
            <a:r>
              <a:rPr lang="fr-FR" altLang="fr-FR">
                <a:solidFill>
                  <a:srgbClr val="008000"/>
                </a:solidFill>
              </a:rPr>
              <a:t> On en extrait des </a:t>
            </a:r>
            <a:r>
              <a:rPr lang="fr-FR" altLang="fr-FR">
                <a:solidFill>
                  <a:srgbClr val="008000"/>
                </a:solidFill>
                <a:hlinkClick r:id="rId11" tooltip="Huiles essentielles"/>
              </a:rPr>
              <a:t>huiles essentielles</a:t>
            </a:r>
            <a:r>
              <a:rPr lang="fr-FR" altLang="fr-FR">
                <a:solidFill>
                  <a:srgbClr val="008000"/>
                </a:solidFill>
              </a:rPr>
              <a:t> et elle a servi à parfumer le sucre de célèbres bonbons.</a:t>
            </a:r>
          </a:p>
          <a:p>
            <a:pPr eaLnBrk="1" hangingPunct="1"/>
            <a:r>
              <a:rPr lang="fr-FR" altLang="fr-FR">
                <a:solidFill>
                  <a:srgbClr val="008000"/>
                </a:solidFill>
              </a:rPr>
              <a:t>Dans le passé, elle a servi pour la fabrication de colles.</a:t>
            </a:r>
          </a:p>
        </p:txBody>
      </p:sp>
      <p:sp>
        <p:nvSpPr>
          <p:cNvPr id="72715" name="ZoneTexte 11"/>
          <p:cNvSpPr txBox="1">
            <a:spLocks noChangeArrowheads="1"/>
          </p:cNvSpPr>
          <p:nvPr/>
        </p:nvSpPr>
        <p:spPr bwMode="auto">
          <a:xfrm>
            <a:off x="7451725" y="2492375"/>
            <a:ext cx="1019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Résine de pin</a:t>
            </a:r>
          </a:p>
        </p:txBody>
      </p:sp>
      <p:sp>
        <p:nvSpPr>
          <p:cNvPr id="72716" name="ZoneTexte 12"/>
          <p:cNvSpPr txBox="1">
            <a:spLocks noChangeArrowheads="1"/>
          </p:cNvSpPr>
          <p:nvPr/>
        </p:nvSpPr>
        <p:spPr bwMode="auto">
          <a:xfrm>
            <a:off x="1763713" y="3141663"/>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Récolte de la résine de pin ↑↗→</a:t>
            </a:r>
          </a:p>
        </p:txBody>
      </p:sp>
      <p:pic>
        <p:nvPicPr>
          <p:cNvPr id="72717" name="Image 13" descr="220px-Dragon's_blood_(Daemomorops_drac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3573463"/>
            <a:ext cx="20891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8" name="ZoneTexte 14"/>
          <p:cNvSpPr txBox="1">
            <a:spLocks noChangeArrowheads="1"/>
          </p:cNvSpPr>
          <p:nvPr/>
        </p:nvSpPr>
        <p:spPr bwMode="auto">
          <a:xfrm>
            <a:off x="107950" y="4797425"/>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hlinkClick r:id="rId13" tooltip="Sang-dragon"/>
              </a:rPr>
              <a:t>Sang-dragon</a:t>
            </a:r>
            <a:endParaRPr lang="fr-FR" altLang="fr-FR" sz="1200">
              <a:solidFill>
                <a:srgbClr val="008000"/>
              </a:solidFill>
            </a:endParaRPr>
          </a:p>
          <a:p>
            <a:pPr algn="ctr" eaLnBrk="1" hangingPunct="1"/>
            <a:r>
              <a:rPr lang="fr-FR" altLang="fr-FR" sz="1200">
                <a:solidFill>
                  <a:srgbClr val="008000"/>
                </a:solidFill>
              </a:rPr>
              <a:t>Résine du palmier sang-dragon (</a:t>
            </a:r>
            <a:r>
              <a:rPr lang="fr-FR" altLang="fr-FR" sz="1200" i="1">
                <a:solidFill>
                  <a:srgbClr val="008000"/>
                </a:solidFill>
              </a:rPr>
              <a:t>Daemomorops draco</a:t>
            </a:r>
            <a:r>
              <a:rPr lang="fr-FR" altLang="fr-FR" sz="1200">
                <a:solidFill>
                  <a:srgbClr val="008000"/>
                </a:solidFill>
              </a:rPr>
              <a:t>), utilisé comme pigment pour les vernis et les encres.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5C4DD5A7-9159-46AB-9D64-46AF43D3B033}" type="slidenum">
              <a:rPr lang="fr-FR"/>
              <a:pPr>
                <a:defRPr/>
              </a:pPr>
              <a:t>7</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220" name="Rectangle 4"/>
          <p:cNvSpPr>
            <a:spLocks noChangeArrowheads="1"/>
          </p:cNvSpPr>
          <p:nvPr/>
        </p:nvSpPr>
        <p:spPr bwMode="auto">
          <a:xfrm>
            <a:off x="250825" y="404813"/>
            <a:ext cx="2089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1) Présentation</a:t>
            </a:r>
          </a:p>
          <a:p>
            <a:pPr eaLnBrk="1" hangingPunct="1"/>
            <a:endParaRPr lang="fr-FR" altLang="fr-FR" sz="1600" b="1">
              <a:solidFill>
                <a:srgbClr val="008000"/>
              </a:solidFill>
            </a:endParaRPr>
          </a:p>
          <a:p>
            <a:pPr eaLnBrk="1" hangingPunct="1"/>
            <a:r>
              <a:rPr lang="fr-FR" altLang="fr-FR" sz="1600" b="1">
                <a:solidFill>
                  <a:srgbClr val="008000"/>
                </a:solidFill>
              </a:rPr>
              <a:t>1.1) Citations</a:t>
            </a:r>
            <a:endParaRPr lang="fr-FR" altLang="fr-FR" sz="1600">
              <a:solidFill>
                <a:srgbClr val="008000"/>
              </a:solidFill>
            </a:endParaRPr>
          </a:p>
        </p:txBody>
      </p:sp>
      <p:pic>
        <p:nvPicPr>
          <p:cNvPr id="9221" name="Image 7" descr="arbre0_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519231"/>
            <a:ext cx="4028604" cy="22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ZoneTexte 5"/>
          <p:cNvSpPr txBox="1">
            <a:spLocks noChangeArrowheads="1"/>
          </p:cNvSpPr>
          <p:nvPr/>
        </p:nvSpPr>
        <p:spPr bwMode="auto">
          <a:xfrm>
            <a:off x="250825" y="3259616"/>
            <a:ext cx="8758238" cy="120032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i="1" dirty="0" smtClean="0">
                <a:solidFill>
                  <a:srgbClr val="008000"/>
                </a:solidFill>
              </a:rPr>
              <a:t>La forêt est une entité singulière, toute de bonté et de bienveillance infinies, qui ne demande rien pour vivre et propose généreusement les produits qu'elle élabore : elle donne sa protection à tous les êtres et offre même son ombre au bûcheron qui vient l'abattre</a:t>
            </a:r>
            <a:r>
              <a:rPr lang="fr-FR" altLang="fr-FR" dirty="0" smtClean="0">
                <a:solidFill>
                  <a:srgbClr val="008000"/>
                </a:solidFill>
              </a:rPr>
              <a:t>. Bouddha</a:t>
            </a:r>
            <a:r>
              <a:rPr lang="fr-FR" altLang="fr-FR" dirty="0">
                <a:solidFill>
                  <a:srgbClr val="008000"/>
                </a:solidFill>
              </a:rPr>
              <a:t>.</a:t>
            </a:r>
          </a:p>
        </p:txBody>
      </p:sp>
      <p:sp>
        <p:nvSpPr>
          <p:cNvPr id="9223" name="ZoneTexte 6"/>
          <p:cNvSpPr txBox="1">
            <a:spLocks noChangeArrowheads="1"/>
          </p:cNvSpPr>
          <p:nvPr/>
        </p:nvSpPr>
        <p:spPr bwMode="auto">
          <a:xfrm>
            <a:off x="250825" y="2349500"/>
            <a:ext cx="8713788" cy="36933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i="1" dirty="0" smtClean="0">
                <a:solidFill>
                  <a:srgbClr val="008000"/>
                </a:solidFill>
                <a:latin typeface="+mn-lt"/>
                <a:cs typeface="Arial" panose="020B0604020202020204" pitchFamily="34" charset="0"/>
              </a:rPr>
              <a:t>Partout </a:t>
            </a:r>
            <a:r>
              <a:rPr lang="fr-FR" altLang="fr-FR" i="1" dirty="0">
                <a:solidFill>
                  <a:srgbClr val="008000"/>
                </a:solidFill>
                <a:latin typeface="+mn-lt"/>
                <a:cs typeface="Arial" panose="020B0604020202020204" pitchFamily="34" charset="0"/>
              </a:rPr>
              <a:t>où l'arbre a disparu, l'homme a été puni de son </a:t>
            </a:r>
            <a:r>
              <a:rPr lang="fr-FR" altLang="fr-FR" i="1" dirty="0" smtClean="0">
                <a:solidFill>
                  <a:srgbClr val="008000"/>
                </a:solidFill>
                <a:latin typeface="+mn-lt"/>
                <a:cs typeface="Arial" panose="020B0604020202020204" pitchFamily="34" charset="0"/>
              </a:rPr>
              <a:t>imprévoyance</a:t>
            </a:r>
            <a:r>
              <a:rPr lang="fr-FR" altLang="fr-FR" dirty="0" smtClean="0">
                <a:solidFill>
                  <a:srgbClr val="008000"/>
                </a:solidFill>
                <a:latin typeface="+mn-lt"/>
                <a:cs typeface="Arial" panose="020B0604020202020204" pitchFamily="34" charset="0"/>
              </a:rPr>
              <a:t>. </a:t>
            </a:r>
            <a:r>
              <a:rPr lang="fr-FR" altLang="fr-FR" dirty="0" smtClean="0">
                <a:solidFill>
                  <a:srgbClr val="008000"/>
                </a:solidFill>
                <a:latin typeface="+mn-lt"/>
              </a:rPr>
              <a:t>Châteaubriand. </a:t>
            </a:r>
            <a:endParaRPr lang="fr-FR" altLang="fr-FR" dirty="0">
              <a:solidFill>
                <a:srgbClr val="008000"/>
              </a:solidFill>
              <a:latin typeface="+mn-lt"/>
            </a:endParaRPr>
          </a:p>
        </p:txBody>
      </p:sp>
      <p:sp>
        <p:nvSpPr>
          <p:cNvPr id="9224" name="ZoneTexte 8"/>
          <p:cNvSpPr txBox="1">
            <a:spLocks noChangeArrowheads="1"/>
          </p:cNvSpPr>
          <p:nvPr/>
        </p:nvSpPr>
        <p:spPr bwMode="auto">
          <a:xfrm>
            <a:off x="250825" y="1341438"/>
            <a:ext cx="8713788" cy="9223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i="1" dirty="0" smtClean="0">
                <a:solidFill>
                  <a:srgbClr val="008000"/>
                </a:solidFill>
              </a:rPr>
              <a:t>On </a:t>
            </a:r>
            <a:r>
              <a:rPr lang="fr-FR" altLang="fr-FR" i="1" dirty="0">
                <a:solidFill>
                  <a:srgbClr val="008000"/>
                </a:solidFill>
              </a:rPr>
              <a:t>voit dans quelles extrémités regrettables cette attitude, cette mentalité d'exploitation nous a menées. L'arbre n'est pas uniquement un apport économique, il est aussi un apport précieux à notre bien-être</a:t>
            </a:r>
            <a:r>
              <a:rPr lang="fr-FR" altLang="fr-FR" dirty="0" smtClean="0">
                <a:solidFill>
                  <a:srgbClr val="008000"/>
                </a:solidFill>
              </a:rPr>
              <a:t>. Châteaubriand. </a:t>
            </a:r>
            <a:endParaRPr lang="fr-FR" altLang="fr-FR" dirty="0">
              <a:solidFill>
                <a:srgbClr val="008000"/>
              </a:solidFill>
            </a:endParaRPr>
          </a:p>
        </p:txBody>
      </p:sp>
      <p:sp>
        <p:nvSpPr>
          <p:cNvPr id="4" name="ZoneTexte 3"/>
          <p:cNvSpPr txBox="1"/>
          <p:nvPr/>
        </p:nvSpPr>
        <p:spPr>
          <a:xfrm>
            <a:off x="250825" y="2804558"/>
            <a:ext cx="8709819" cy="369332"/>
          </a:xfrm>
          <a:prstGeom prst="rect">
            <a:avLst/>
          </a:prstGeom>
          <a:noFill/>
          <a:ln>
            <a:solidFill>
              <a:srgbClr val="008000"/>
            </a:solidFill>
          </a:ln>
        </p:spPr>
        <p:txBody>
          <a:bodyPr wrap="square" rtlCol="0">
            <a:spAutoFit/>
          </a:bodyPr>
          <a:lstStyle/>
          <a:p>
            <a:r>
              <a:rPr lang="fr-FR" i="1" dirty="0" smtClean="0">
                <a:solidFill>
                  <a:srgbClr val="008000"/>
                </a:solidFill>
              </a:rPr>
              <a:t>La forêt précède les peuples civilisés. Le désert les suit. </a:t>
            </a:r>
            <a:r>
              <a:rPr lang="fr-FR" dirty="0" smtClean="0">
                <a:solidFill>
                  <a:srgbClr val="008000"/>
                </a:solidFill>
              </a:rPr>
              <a:t>Châteaubriand.</a:t>
            </a:r>
            <a:endParaRPr lang="fr-FR" dirty="0">
              <a:solidFill>
                <a:srgbClr val="008000"/>
              </a:solidFill>
            </a:endParaRPr>
          </a:p>
        </p:txBody>
      </p:sp>
      <p:sp>
        <p:nvSpPr>
          <p:cNvPr id="5" name="ZoneTexte 4"/>
          <p:cNvSpPr txBox="1"/>
          <p:nvPr/>
        </p:nvSpPr>
        <p:spPr>
          <a:xfrm>
            <a:off x="250825" y="4545671"/>
            <a:ext cx="4609207" cy="923330"/>
          </a:xfrm>
          <a:prstGeom prst="rect">
            <a:avLst/>
          </a:prstGeom>
          <a:noFill/>
          <a:ln>
            <a:solidFill>
              <a:srgbClr val="008000"/>
            </a:solidFill>
          </a:ln>
        </p:spPr>
        <p:txBody>
          <a:bodyPr wrap="square" rtlCol="0">
            <a:spAutoFit/>
          </a:bodyPr>
          <a:lstStyle/>
          <a:p>
            <a:pPr algn="just"/>
            <a:r>
              <a:rPr lang="fr-FR" i="1" dirty="0" smtClean="0">
                <a:solidFill>
                  <a:srgbClr val="008000"/>
                </a:solidFill>
              </a:rPr>
              <a:t>Le meilleur moment pour planter un arbre, c'est il y a 20 ans, le deuxième moment, c'est aujourd'hui </a:t>
            </a:r>
            <a:r>
              <a:rPr lang="fr-FR" dirty="0" smtClean="0">
                <a:solidFill>
                  <a:srgbClr val="008000"/>
                </a:solidFill>
              </a:rPr>
              <a:t>(proverbe africain).</a:t>
            </a:r>
            <a:endParaRPr lang="fr-FR" dirty="0">
              <a:solidFill>
                <a:srgbClr val="008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3730"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6BF432C-BDAA-4D33-980F-4B4BFDEFAC80}" type="slidenum">
              <a:rPr lang="fr-FR" altLang="fr-FR" sz="1200">
                <a:solidFill>
                  <a:srgbClr val="898989"/>
                </a:solidFill>
              </a:rPr>
              <a:pPr algn="r" eaLnBrk="1" hangingPunct="1">
                <a:spcBef>
                  <a:spcPct val="0"/>
                </a:spcBef>
                <a:buFontTx/>
                <a:buNone/>
              </a:pPr>
              <a:t>70</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3732" name="Rectangle 4"/>
          <p:cNvSpPr>
            <a:spLocks noChangeArrowheads="1"/>
          </p:cNvSpPr>
          <p:nvPr/>
        </p:nvSpPr>
        <p:spPr bwMode="auto">
          <a:xfrm>
            <a:off x="107950" y="765175"/>
            <a:ext cx="8785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2bis.14. Protection contre le vent, les tempêtes, les crues et le ravinement</a:t>
            </a:r>
          </a:p>
          <a:p>
            <a:pPr algn="just"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008000"/>
                </a:solidFill>
              </a:rPr>
              <a:t>Les forêts ripisylves ou ripicoles _ et les forêts en général _ protègent contre les crues, par leur capacité à servir « d’éponge » des eaux de pluies (elles retiennent l’eau et les sols).</a:t>
            </a:r>
          </a:p>
          <a:p>
            <a:pPr algn="just" eaLnBrk="1" hangingPunct="1">
              <a:buFont typeface="Arial" panose="020B0604020202020204" pitchFamily="34" charset="0"/>
              <a:buChar char="•"/>
            </a:pPr>
            <a:r>
              <a:rPr lang="fr-FR" altLang="fr-FR">
                <a:solidFill>
                  <a:srgbClr val="008000"/>
                </a:solidFill>
              </a:rPr>
              <a:t>Les forêts littorales et les mangroves protègent les côtes des tempêtes et des ondes de marée </a:t>
            </a:r>
            <a:r>
              <a:rPr lang="fr-FR" altLang="fr-FR" sz="1200">
                <a:solidFill>
                  <a:srgbClr val="008000"/>
                </a:solidFill>
              </a:rPr>
              <a:t>(Cf. technique de restauration des forêts littorales du Docteur Akira Miyawaki, </a:t>
            </a:r>
            <a:r>
              <a:rPr lang="fr-FR" altLang="fr-FR" sz="1200">
                <a:solidFill>
                  <a:srgbClr val="008000"/>
                </a:solidFill>
                <a:hlinkClick r:id="rId2"/>
              </a:rPr>
              <a:t>http://fr.wikipedia.org/wiki/Akira_Miyawaki</a:t>
            </a:r>
            <a:r>
              <a:rPr lang="fr-FR" altLang="fr-FR" sz="1200">
                <a:solidFill>
                  <a:srgbClr val="008000"/>
                </a:solidFill>
              </a:rPr>
              <a:t> ).</a:t>
            </a:r>
          </a:p>
        </p:txBody>
      </p:sp>
      <p:pic>
        <p:nvPicPr>
          <p:cNvPr id="73733" name="Image 5" descr="forêt ripico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4923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Image 6" descr="forêt ripico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492375"/>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Image 7" descr="forêt ripisylv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492375"/>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Image 8" descr="mangrov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565400"/>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a:off x="3851275" y="4652963"/>
            <a:ext cx="2692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Forêts ripisylves ou ripicoles ou fluviales </a:t>
            </a:r>
            <a:endParaRPr lang="fr-FR" altLang="fr-FR" sz="1200"/>
          </a:p>
        </p:txBody>
      </p:sp>
      <p:sp>
        <p:nvSpPr>
          <p:cNvPr id="73738" name="ZoneTexte 10"/>
          <p:cNvSpPr txBox="1">
            <a:spLocks noChangeArrowheads="1"/>
          </p:cNvSpPr>
          <p:nvPr/>
        </p:nvSpPr>
        <p:spPr bwMode="auto">
          <a:xfrm>
            <a:off x="827088" y="4437063"/>
            <a:ext cx="819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Mangrove</a:t>
            </a:r>
          </a:p>
        </p:txBody>
      </p:sp>
      <p:pic>
        <p:nvPicPr>
          <p:cNvPr id="73739" name="Image 11" descr="forêt littoral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Image 12" descr="forêt littorale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Rectangle 14"/>
          <p:cNvSpPr>
            <a:spLocks noChangeArrowheads="1"/>
          </p:cNvSpPr>
          <p:nvPr/>
        </p:nvSpPr>
        <p:spPr bwMode="auto">
          <a:xfrm>
            <a:off x="539750" y="5589588"/>
            <a:ext cx="134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forêts littorales → </a:t>
            </a:r>
            <a:endParaRPr lang="fr-FR" altLang="fr-FR" sz="1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4754"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E0A6FD7-51C4-4BF3-A522-5AD7ACA3B520}" type="slidenum">
              <a:rPr lang="fr-FR" altLang="fr-FR" sz="1200">
                <a:solidFill>
                  <a:srgbClr val="898989"/>
                </a:solidFill>
              </a:rPr>
              <a:pPr algn="r" eaLnBrk="1" hangingPunct="1">
                <a:spcBef>
                  <a:spcPct val="0"/>
                </a:spcBef>
                <a:buFontTx/>
                <a:buNone/>
              </a:pPr>
              <a:t>71</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4756" name="Rectangle 4"/>
          <p:cNvSpPr>
            <a:spLocks noChangeArrowheads="1"/>
          </p:cNvSpPr>
          <p:nvPr/>
        </p:nvSpPr>
        <p:spPr bwMode="auto">
          <a:xfrm>
            <a:off x="107950" y="765175"/>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2bis.14. Protection contre le vent, les tempêtes, les crues et le ravinement (suite)</a:t>
            </a:r>
          </a:p>
          <a:p>
            <a:pPr algn="just" eaLnBrk="1" hangingPunct="1"/>
            <a:endParaRPr lang="fr-FR" altLang="fr-FR">
              <a:solidFill>
                <a:srgbClr val="008000"/>
              </a:solidFill>
            </a:endParaRPr>
          </a:p>
        </p:txBody>
      </p:sp>
      <p:pic>
        <p:nvPicPr>
          <p:cNvPr id="74757" name="Image 13" descr="haie mistr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781300"/>
            <a:ext cx="19050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Image 15" descr="hai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3414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Image 16" descr="hai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213100"/>
            <a:ext cx="3800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Image 17" descr="haie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1268413"/>
            <a:ext cx="1905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Image 18" descr="haie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969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ZoneTexte 19"/>
          <p:cNvSpPr txBox="1">
            <a:spLocks noChangeArrowheads="1"/>
          </p:cNvSpPr>
          <p:nvPr/>
        </p:nvSpPr>
        <p:spPr bwMode="auto">
          <a:xfrm>
            <a:off x="2627313" y="4581525"/>
            <a:ext cx="3979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Haie utilisée comme brise vent, par exemple contre le Mistral</a:t>
            </a:r>
          </a:p>
        </p:txBody>
      </p:sp>
      <p:sp>
        <p:nvSpPr>
          <p:cNvPr id="74763" name="Rectangle 20"/>
          <p:cNvSpPr>
            <a:spLocks noChangeArrowheads="1"/>
          </p:cNvSpPr>
          <p:nvPr/>
        </p:nvSpPr>
        <p:spPr bwMode="auto">
          <a:xfrm>
            <a:off x="323850" y="5013325"/>
            <a:ext cx="864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Trois quarts de l’eau douce accessible provient des bassins versants des forêts.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5778"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406BBE2-F8E1-4701-A55B-A9E0729298CC}" type="slidenum">
              <a:rPr lang="fr-FR" altLang="fr-FR" sz="1200">
                <a:solidFill>
                  <a:srgbClr val="898989"/>
                </a:solidFill>
              </a:rPr>
              <a:pPr algn="r" eaLnBrk="1" hangingPunct="1">
                <a:spcBef>
                  <a:spcPct val="0"/>
                </a:spcBef>
                <a:buFontTx/>
                <a:buNone/>
              </a:pPr>
              <a:t>72</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5780" name="Rectangle 4"/>
          <p:cNvSpPr>
            <a:spLocks noChangeArrowheads="1"/>
          </p:cNvSpPr>
          <p:nvPr/>
        </p:nvSpPr>
        <p:spPr bwMode="auto">
          <a:xfrm>
            <a:off x="198438" y="836613"/>
            <a:ext cx="6389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2bis.15. services culturels et spirituels : beauté des paysages …</a:t>
            </a:r>
          </a:p>
        </p:txBody>
      </p:sp>
      <p:pic>
        <p:nvPicPr>
          <p:cNvPr id="75781" name="Image 5" descr="jasper park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484313"/>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Image 6" descr="jasper par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Image 7" descr="jasper park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412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ZoneTexte 8"/>
          <p:cNvSpPr txBox="1">
            <a:spLocks noChangeArrowheads="1"/>
          </p:cNvSpPr>
          <p:nvPr/>
        </p:nvSpPr>
        <p:spPr bwMode="auto">
          <a:xfrm>
            <a:off x="3203575" y="3213100"/>
            <a:ext cx="2471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Image du parc de Jasper (au Canada)</a:t>
            </a:r>
          </a:p>
        </p:txBody>
      </p:sp>
      <p:sp>
        <p:nvSpPr>
          <p:cNvPr id="75785" name="Rectangle 9"/>
          <p:cNvSpPr>
            <a:spLocks noChangeArrowheads="1"/>
          </p:cNvSpPr>
          <p:nvPr/>
        </p:nvSpPr>
        <p:spPr bwMode="auto">
          <a:xfrm>
            <a:off x="179388" y="3573463"/>
            <a:ext cx="8785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fr-FR" altLang="fr-FR">
                <a:solidFill>
                  <a:srgbClr val="008000"/>
                </a:solidFill>
              </a:rPr>
              <a:t> L’opportunité de tourisme pour les forêts tropicales dans le monde a été évaluée entre 381 à 1171$ par hectare et par an (valeur de 2007). L'écotourisme (caractérisé par le concept de voyage responsable dans les espaces naturels et découverte de la nature) est l’une des branches les plus dynamiques du tourisme mondial avec une croissance d’environ 20% par an (ONU, 2011). </a:t>
            </a:r>
          </a:p>
          <a:p>
            <a:pPr algn="just" eaLnBrk="1" hangingPunct="1">
              <a:buFont typeface="Arial" panose="020B0604020202020204" pitchFamily="34" charset="0"/>
              <a:buChar char="•"/>
            </a:pPr>
            <a:r>
              <a:rPr lang="fr-FR" altLang="fr-FR">
                <a:solidFill>
                  <a:srgbClr val="008000"/>
                </a:solidFill>
              </a:rPr>
              <a:t> Les forêts offrent une source d’inspiration riche pour l’art, le folklore, les symboles nationaux et l’architecture.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6802"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D344CB6-9AC6-4197-90A7-3F16FAC25E42}" type="slidenum">
              <a:rPr lang="fr-FR" altLang="fr-FR" sz="1200">
                <a:solidFill>
                  <a:srgbClr val="898989"/>
                </a:solidFill>
              </a:rPr>
              <a:pPr algn="r" eaLnBrk="1" hangingPunct="1">
                <a:spcBef>
                  <a:spcPct val="0"/>
                </a:spcBef>
                <a:buFontTx/>
                <a:buNone/>
              </a:pPr>
              <a:t>73</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6804" name="Rectangle 4"/>
          <p:cNvSpPr>
            <a:spLocks noChangeArrowheads="1"/>
          </p:cNvSpPr>
          <p:nvPr/>
        </p:nvSpPr>
        <p:spPr bwMode="auto">
          <a:xfrm>
            <a:off x="198438" y="836613"/>
            <a:ext cx="86947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2bis.16. Forêts source de bois et de papier</a:t>
            </a:r>
          </a:p>
          <a:p>
            <a:pPr algn="just" eaLnBrk="1" hangingPunct="1"/>
            <a:endParaRPr lang="fr-FR" altLang="fr-FR" b="1">
              <a:solidFill>
                <a:srgbClr val="008000"/>
              </a:solidFill>
            </a:endParaRPr>
          </a:p>
          <a:p>
            <a:pPr algn="just" eaLnBrk="1" hangingPunct="1">
              <a:buFont typeface="Arial" panose="020B0604020202020204" pitchFamily="34" charset="0"/>
              <a:buChar char="•"/>
            </a:pPr>
            <a:r>
              <a:rPr lang="fr-FR" altLang="fr-FR">
                <a:solidFill>
                  <a:srgbClr val="008000"/>
                </a:solidFill>
              </a:rPr>
              <a:t> Si la forêt est gérée durablement, elle est source de bois, pour de multiples usages : maison, charpente, poutres, tables, chaises _ en rotin (bambou) ... _, parquets, bibliothèques, mobilier de jardin… et aussi indirectement papier, livres…</a:t>
            </a:r>
          </a:p>
          <a:p>
            <a:pPr algn="just" eaLnBrk="1" hangingPunct="1">
              <a:buFont typeface="Arial" panose="020B0604020202020204" pitchFamily="34" charset="0"/>
              <a:buChar char="•"/>
            </a:pPr>
            <a:r>
              <a:rPr lang="fr-FR" altLang="fr-FR">
                <a:solidFill>
                  <a:srgbClr val="008000"/>
                </a:solidFill>
              </a:rPr>
              <a:t> Le bois est un matériau utile et indispensable. C’est le moins gourmand en énergie grise, il en consomme 4 fois moins que le béton, 200 fois moins que l’aluminium et 4000 fois moins que la fibre carbone. </a:t>
            </a:r>
          </a:p>
          <a:p>
            <a:pPr algn="just" eaLnBrk="1" hangingPunct="1">
              <a:buFont typeface="Arial" panose="020B0604020202020204" pitchFamily="34" charset="0"/>
              <a:buChar char="•"/>
            </a:pPr>
            <a:r>
              <a:rPr lang="fr-FR" altLang="fr-FR">
                <a:solidFill>
                  <a:srgbClr val="008000"/>
                </a:solidFill>
              </a:rPr>
              <a:t> Il est 12 fois plus isolant que le béton, 350 fois plus que l’acier et 1500 fois plus que l’aluminium.</a:t>
            </a:r>
          </a:p>
        </p:txBody>
      </p:sp>
      <p:pic>
        <p:nvPicPr>
          <p:cNvPr id="76805" name="Image 5" descr="maison en boi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16338"/>
            <a:ext cx="2305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Image 6" descr="maison en boi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500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Image 7" descr="maison en bois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5004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Image 8" descr="papier liv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516563"/>
            <a:ext cx="2082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Image 9" descr="papier livre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445125"/>
            <a:ext cx="18843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10"/>
          <p:cNvSpPr>
            <a:spLocks noChangeArrowheads="1"/>
          </p:cNvSpPr>
          <p:nvPr/>
        </p:nvSpPr>
        <p:spPr bwMode="auto">
          <a:xfrm>
            <a:off x="0" y="573246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a:solidFill>
                  <a:srgbClr val="008000"/>
                </a:solidFill>
              </a:rPr>
              <a:t>Depuis des siècles, le papier est un puissant et indispensable vecteur d’information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7826" name="Espace réservé du numéro de diapositive 1"/>
          <p:cNvSpPr txBox="1">
            <a:spLocks/>
          </p:cNvSpPr>
          <p:nvPr/>
        </p:nvSpPr>
        <p:spPr bwMode="auto">
          <a:xfrm>
            <a:off x="6732588"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194C416-EACC-47E9-8851-ED87613F6FFD}" type="slidenum">
              <a:rPr lang="fr-FR" altLang="fr-FR" sz="1200">
                <a:solidFill>
                  <a:srgbClr val="898989"/>
                </a:solidFill>
              </a:rPr>
              <a:pPr algn="r" eaLnBrk="1" hangingPunct="1">
                <a:spcBef>
                  <a:spcPct val="0"/>
                </a:spcBef>
                <a:buFontTx/>
                <a:buNone/>
              </a:pPr>
              <a:t>74</a:t>
            </a:fld>
            <a:endParaRPr lang="fr-FR" altLang="fr-FR" sz="120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7828" name="Rectangle 4"/>
          <p:cNvSpPr>
            <a:spLocks noChangeArrowheads="1"/>
          </p:cNvSpPr>
          <p:nvPr/>
        </p:nvSpPr>
        <p:spPr bwMode="auto">
          <a:xfrm>
            <a:off x="214313" y="785813"/>
            <a:ext cx="8572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2bis.17. Rôles divers</a:t>
            </a:r>
          </a:p>
          <a:p>
            <a:pPr algn="just" eaLnBrk="1" hangingPunct="1"/>
            <a:endParaRPr lang="fr-FR" altLang="fr-FR" dirty="0">
              <a:solidFill>
                <a:srgbClr val="008000"/>
              </a:solidFill>
            </a:endParaRPr>
          </a:p>
          <a:p>
            <a:pPr algn="just" eaLnBrk="1" hangingPunct="1"/>
            <a:r>
              <a:rPr lang="fr-FR" altLang="fr-FR" dirty="0">
                <a:solidFill>
                  <a:srgbClr val="008000"/>
                </a:solidFill>
              </a:rPr>
              <a:t>Protection contre les maladies, les épidémies et pandémies :</a:t>
            </a:r>
          </a:p>
          <a:p>
            <a:pPr algn="just" eaLnBrk="1" hangingPunct="1"/>
            <a:endParaRPr lang="fr-FR" altLang="fr-FR" dirty="0">
              <a:solidFill>
                <a:srgbClr val="008000"/>
              </a:solidFill>
            </a:endParaRPr>
          </a:p>
          <a:p>
            <a:pPr algn="just" eaLnBrk="1" hangingPunct="1">
              <a:buFont typeface="Arial" panose="020B0604020202020204" pitchFamily="34" charset="0"/>
              <a:buChar char="•"/>
            </a:pPr>
            <a:r>
              <a:rPr lang="fr-FR" altLang="fr-FR" dirty="0">
                <a:solidFill>
                  <a:srgbClr val="008000"/>
                </a:solidFill>
              </a:rPr>
              <a:t> </a:t>
            </a:r>
            <a:r>
              <a:rPr lang="fr-FR" altLang="fr-FR" i="1" dirty="0">
                <a:solidFill>
                  <a:srgbClr val="008000"/>
                </a:solidFill>
              </a:rPr>
              <a:t>Selon certaines sources, dans les zones fortement déboisées, le risque de paludisme serait de 300 fois plus élevé que dans les zones de forêts intactes (en Afrique).</a:t>
            </a:r>
            <a:endParaRPr lang="eu-ES" altLang="fr-FR" i="1" dirty="0"/>
          </a:p>
        </p:txBody>
      </p:sp>
      <p:pic>
        <p:nvPicPr>
          <p:cNvPr id="77829" name="Image 5" descr="img05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89363"/>
            <a:ext cx="4662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ZoneTexte 6"/>
          <p:cNvSpPr txBox="1">
            <a:spLocks noChangeArrowheads="1"/>
          </p:cNvSpPr>
          <p:nvPr/>
        </p:nvSpPr>
        <p:spPr bwMode="auto">
          <a:xfrm>
            <a:off x="900113" y="6165850"/>
            <a:ext cx="7343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b="1" i="1">
                <a:solidFill>
                  <a:srgbClr val="008000"/>
                </a:solidFill>
              </a:rPr>
              <a:t>Chloroplaste</a:t>
            </a:r>
            <a:r>
              <a:rPr lang="fr-FR" altLang="fr-FR" sz="1200">
                <a:solidFill>
                  <a:srgbClr val="008000"/>
                </a:solidFill>
              </a:rPr>
              <a:t> : </a:t>
            </a:r>
            <a:r>
              <a:rPr lang="fr-FR" altLang="fr-FR" sz="1200" i="1">
                <a:solidFill>
                  <a:srgbClr val="008000"/>
                </a:solidFill>
              </a:rPr>
              <a:t>(Biologie)</a:t>
            </a:r>
            <a:r>
              <a:rPr lang="fr-FR" altLang="fr-FR" sz="1200">
                <a:solidFill>
                  <a:srgbClr val="008000"/>
                </a:solidFill>
              </a:rPr>
              <a:t> </a:t>
            </a:r>
            <a:r>
              <a:rPr lang="fr-FR" altLang="fr-FR" sz="1200">
                <a:solidFill>
                  <a:srgbClr val="008000"/>
                </a:solidFill>
                <a:hlinkClick r:id="rId3" tooltip="organite"/>
              </a:rPr>
              <a:t>Organite</a:t>
            </a:r>
            <a:r>
              <a:rPr lang="fr-FR" altLang="fr-FR" sz="1200">
                <a:solidFill>
                  <a:srgbClr val="008000"/>
                </a:solidFill>
              </a:rPr>
              <a:t> de la cellule végétale contenant de la </a:t>
            </a:r>
            <a:r>
              <a:rPr lang="fr-FR" altLang="fr-FR" sz="1200">
                <a:solidFill>
                  <a:srgbClr val="008000"/>
                </a:solidFill>
                <a:hlinkClick r:id="rId4" tooltip="chlorophylle"/>
              </a:rPr>
              <a:t>chlorophylle</a:t>
            </a:r>
            <a:r>
              <a:rPr lang="fr-FR" altLang="fr-FR" sz="1200">
                <a:solidFill>
                  <a:srgbClr val="008000"/>
                </a:solidFill>
              </a:rPr>
              <a:t> et assurant la </a:t>
            </a:r>
            <a:r>
              <a:rPr lang="fr-FR" altLang="fr-FR" sz="1200">
                <a:solidFill>
                  <a:srgbClr val="008000"/>
                </a:solidFill>
                <a:hlinkClick r:id="rId5" tooltip="photosynthèse"/>
              </a:rPr>
              <a:t>photosynthèse</a:t>
            </a:r>
            <a:r>
              <a:rPr lang="fr-FR" altLang="fr-FR" sz="1200">
                <a:solidFill>
                  <a:srgbClr val="008000"/>
                </a:solidFill>
              </a:rPr>
              <a:t> : c'est le lieu où sont fabriquées des molécules tels que les sucres grâce à l'énergie lumineuse reçue.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7826" name="Espace réservé du numéro de diapositive 1"/>
          <p:cNvSpPr txBox="1">
            <a:spLocks/>
          </p:cNvSpPr>
          <p:nvPr/>
        </p:nvSpPr>
        <p:spPr bwMode="auto">
          <a:xfrm>
            <a:off x="228249" y="78099"/>
            <a:ext cx="5497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194C416-EACC-47E9-8851-ED87613F6FFD}" type="slidenum">
              <a:rPr lang="fr-FR" altLang="fr-FR" sz="1200">
                <a:solidFill>
                  <a:srgbClr val="898989"/>
                </a:solidFill>
              </a:rPr>
              <a:pPr algn="r" eaLnBrk="1" hangingPunct="1">
                <a:spcBef>
                  <a:spcPct val="0"/>
                </a:spcBef>
                <a:buFontTx/>
                <a:buNone/>
              </a:pPr>
              <a:t>75</a:t>
            </a:fld>
            <a:endParaRPr lang="fr-FR" altLang="fr-FR" sz="1200" dirty="0">
              <a:solidFill>
                <a:srgbClr val="898989"/>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7828" name="Rectangle 4"/>
          <p:cNvSpPr>
            <a:spLocks noChangeArrowheads="1"/>
          </p:cNvSpPr>
          <p:nvPr/>
        </p:nvSpPr>
        <p:spPr bwMode="auto">
          <a:xfrm>
            <a:off x="107504" y="692696"/>
            <a:ext cx="892899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2bis.18. Litière forestière</a:t>
            </a:r>
          </a:p>
          <a:p>
            <a:pPr algn="just" eaLnBrk="1" hangingPunct="1"/>
            <a:endParaRPr lang="fr-FR" altLang="fr-FR" dirty="0">
              <a:solidFill>
                <a:srgbClr val="008000"/>
              </a:solidFill>
            </a:endParaRPr>
          </a:p>
          <a:p>
            <a:pPr eaLnBrk="1" hangingPunct="1"/>
            <a:r>
              <a:rPr lang="fr-FR" sz="1600" dirty="0">
                <a:solidFill>
                  <a:srgbClr val="008000"/>
                </a:solidFill>
              </a:rPr>
              <a:t>La </a:t>
            </a:r>
            <a:r>
              <a:rPr lang="fr-FR" sz="1600" b="1" dirty="0">
                <a:solidFill>
                  <a:srgbClr val="008000"/>
                </a:solidFill>
              </a:rPr>
              <a:t>litière</a:t>
            </a:r>
            <a:r>
              <a:rPr lang="fr-FR" sz="1600" dirty="0">
                <a:solidFill>
                  <a:srgbClr val="008000"/>
                </a:solidFill>
              </a:rPr>
              <a:t> désigne de manière générale l'ensemble de feuilles mortes et débris végétaux en décomposition qui recouvrent le sol (des forêts, </a:t>
            </a:r>
            <a:r>
              <a:rPr lang="fr-FR" sz="1600" dirty="0">
                <a:solidFill>
                  <a:srgbClr val="008000"/>
                </a:solidFill>
                <a:hlinkClick r:id="rId2" tooltip="Jardin"/>
              </a:rPr>
              <a:t>jardins</a:t>
            </a:r>
            <a:r>
              <a:rPr lang="fr-FR" sz="1600" dirty="0">
                <a:solidFill>
                  <a:srgbClr val="008000"/>
                </a:solidFill>
              </a:rPr>
              <a:t>, sols plantés de </a:t>
            </a:r>
            <a:r>
              <a:rPr lang="fr-FR" sz="1600" dirty="0">
                <a:solidFill>
                  <a:srgbClr val="008000"/>
                </a:solidFill>
                <a:hlinkClick r:id="rId3" tooltip="Haie"/>
              </a:rPr>
              <a:t>haies</a:t>
            </a:r>
            <a:r>
              <a:rPr lang="fr-FR" sz="1600" dirty="0">
                <a:solidFill>
                  <a:srgbClr val="008000"/>
                </a:solidFill>
              </a:rPr>
              <a:t>, etc</a:t>
            </a:r>
            <a:r>
              <a:rPr lang="fr-FR" sz="1600" dirty="0" smtClean="0">
                <a:solidFill>
                  <a:srgbClr val="008000"/>
                </a:solidFill>
              </a:rPr>
              <a:t>.). </a:t>
            </a:r>
            <a:r>
              <a:rPr lang="fr-FR" sz="1600" dirty="0">
                <a:solidFill>
                  <a:srgbClr val="008000"/>
                </a:solidFill>
              </a:rPr>
              <a:t>Elle est constituée de matière organique ; résidus végétaux (</a:t>
            </a:r>
            <a:r>
              <a:rPr lang="fr-FR" sz="1600" dirty="0">
                <a:solidFill>
                  <a:srgbClr val="008000"/>
                </a:solidFill>
                <a:hlinkClick r:id="rId4" tooltip="Feuille"/>
              </a:rPr>
              <a:t>feuilles</a:t>
            </a:r>
            <a:r>
              <a:rPr lang="fr-FR" sz="1600" dirty="0">
                <a:solidFill>
                  <a:srgbClr val="008000"/>
                </a:solidFill>
              </a:rPr>
              <a:t>, </a:t>
            </a:r>
            <a:r>
              <a:rPr lang="fr-FR" sz="1600" dirty="0" smtClean="0">
                <a:solidFill>
                  <a:srgbClr val="008000"/>
                </a:solidFill>
              </a:rPr>
              <a:t>rameaux, brindilles</a:t>
            </a:r>
            <a:r>
              <a:rPr lang="fr-FR" sz="1600" dirty="0">
                <a:solidFill>
                  <a:srgbClr val="008000"/>
                </a:solidFill>
              </a:rPr>
              <a:t>, </a:t>
            </a:r>
            <a:r>
              <a:rPr lang="fr-FR" sz="1600" dirty="0">
                <a:solidFill>
                  <a:srgbClr val="008000"/>
                </a:solidFill>
                <a:hlinkClick r:id="rId5" tooltip="Pollen"/>
              </a:rPr>
              <a:t>pollens</a:t>
            </a:r>
            <a:r>
              <a:rPr lang="fr-FR" sz="1600" dirty="0">
                <a:solidFill>
                  <a:srgbClr val="008000"/>
                </a:solidFill>
              </a:rPr>
              <a:t>), </a:t>
            </a:r>
            <a:r>
              <a:rPr lang="fr-FR" sz="1600" dirty="0">
                <a:solidFill>
                  <a:srgbClr val="008000"/>
                </a:solidFill>
                <a:hlinkClick r:id="rId6" tooltip="Fonge"/>
              </a:rPr>
              <a:t>fongiques</a:t>
            </a:r>
            <a:r>
              <a:rPr lang="fr-FR" sz="1600" dirty="0">
                <a:solidFill>
                  <a:srgbClr val="008000"/>
                </a:solidFill>
              </a:rPr>
              <a:t> (</a:t>
            </a:r>
            <a:r>
              <a:rPr lang="fr-FR" sz="1600" dirty="0">
                <a:solidFill>
                  <a:srgbClr val="008000"/>
                </a:solidFill>
                <a:hlinkClick r:id="rId7" tooltip="Spore"/>
              </a:rPr>
              <a:t>spores</a:t>
            </a:r>
            <a:r>
              <a:rPr lang="fr-FR" sz="1600" dirty="0">
                <a:solidFill>
                  <a:srgbClr val="008000"/>
                </a:solidFill>
              </a:rPr>
              <a:t>, </a:t>
            </a:r>
            <a:r>
              <a:rPr lang="fr-FR" sz="1600" dirty="0" smtClean="0">
                <a:solidFill>
                  <a:srgbClr val="008000"/>
                </a:solidFill>
                <a:hlinkClick r:id="rId8" tooltip="Mycélium"/>
              </a:rPr>
              <a:t>mycéliums</a:t>
            </a:r>
            <a:r>
              <a:rPr lang="fr-FR" sz="1600" dirty="0" smtClean="0">
                <a:solidFill>
                  <a:srgbClr val="008000"/>
                </a:solidFill>
              </a:rPr>
              <a:t>)</a:t>
            </a:r>
          </a:p>
          <a:p>
            <a:pPr eaLnBrk="1" hangingPunct="1"/>
            <a:r>
              <a:rPr lang="fr-FR" sz="1600" dirty="0" smtClean="0">
                <a:solidFill>
                  <a:srgbClr val="008000"/>
                </a:solidFill>
              </a:rPr>
              <a:t> </a:t>
            </a:r>
            <a:r>
              <a:rPr lang="fr-FR" sz="1600" dirty="0">
                <a:solidFill>
                  <a:srgbClr val="008000"/>
                </a:solidFill>
              </a:rPr>
              <a:t>et animaux (</a:t>
            </a:r>
            <a:r>
              <a:rPr lang="fr-FR" sz="1600" dirty="0">
                <a:solidFill>
                  <a:srgbClr val="008000"/>
                </a:solidFill>
                <a:hlinkClick r:id="rId9" tooltip="Excrément"/>
              </a:rPr>
              <a:t>excréments</a:t>
            </a:r>
            <a:r>
              <a:rPr lang="fr-FR" sz="1600" dirty="0">
                <a:solidFill>
                  <a:srgbClr val="008000"/>
                </a:solidFill>
              </a:rPr>
              <a:t> et </a:t>
            </a:r>
            <a:r>
              <a:rPr lang="fr-FR" sz="1600" dirty="0">
                <a:solidFill>
                  <a:srgbClr val="008000"/>
                </a:solidFill>
                <a:hlinkClick r:id="rId10" tooltip="Nécromasse"/>
              </a:rPr>
              <a:t>cadavres</a:t>
            </a:r>
            <a:r>
              <a:rPr lang="fr-FR" sz="1600" dirty="0">
                <a:solidFill>
                  <a:srgbClr val="008000"/>
                </a:solidFill>
              </a:rPr>
              <a:t> </a:t>
            </a:r>
            <a:r>
              <a:rPr lang="fr-FR" sz="1600" dirty="0" smtClean="0">
                <a:solidFill>
                  <a:srgbClr val="008000"/>
                </a:solidFill>
              </a:rPr>
              <a:t>d'</a:t>
            </a:r>
            <a:r>
              <a:rPr lang="fr-FR" sz="1600" dirty="0" smtClean="0">
                <a:solidFill>
                  <a:srgbClr val="008000"/>
                </a:solidFill>
                <a:hlinkClick r:id="rId11" tooltip="Invertébré"/>
              </a:rPr>
              <a:t>invertébrés</a:t>
            </a:r>
            <a:r>
              <a:rPr lang="fr-FR" sz="1600" dirty="0" smtClean="0">
                <a:solidFill>
                  <a:srgbClr val="008000"/>
                </a:solidFill>
              </a:rPr>
              <a:t> essentiellement</a:t>
            </a:r>
            <a:r>
              <a:rPr lang="fr-FR" sz="1600" dirty="0">
                <a:solidFill>
                  <a:srgbClr val="008000"/>
                </a:solidFill>
              </a:rPr>
              <a:t>) qui se déposent au sol tout au long de l'année, encore inaltérés ou peu altérés</a:t>
            </a:r>
            <a:r>
              <a:rPr lang="fr-FR" sz="1600" dirty="0" smtClean="0">
                <a:solidFill>
                  <a:srgbClr val="008000"/>
                </a:solidFill>
              </a:rPr>
              <a:t>.</a:t>
            </a:r>
          </a:p>
          <a:p>
            <a:pPr algn="just" eaLnBrk="1" hangingPunct="1"/>
            <a:r>
              <a:rPr lang="fr-FR" sz="1600" b="1" dirty="0">
                <a:solidFill>
                  <a:srgbClr val="008000"/>
                </a:solidFill>
              </a:rPr>
              <a:t>La litière est un habitat essentiel </a:t>
            </a:r>
            <a:r>
              <a:rPr lang="fr-FR" sz="1600" dirty="0">
                <a:solidFill>
                  <a:srgbClr val="008000"/>
                </a:solidFill>
              </a:rPr>
              <a:t>pour de nombreuses espèces qui participent au </a:t>
            </a:r>
            <a:r>
              <a:rPr lang="fr-FR" sz="1600" dirty="0">
                <a:solidFill>
                  <a:srgbClr val="008000"/>
                </a:solidFill>
                <a:hlinkClick r:id="rId12" tooltip="Cycle sylvigénétique"/>
              </a:rPr>
              <a:t>cycle </a:t>
            </a:r>
            <a:r>
              <a:rPr lang="fr-FR" sz="1600" dirty="0" err="1">
                <a:solidFill>
                  <a:srgbClr val="008000"/>
                </a:solidFill>
                <a:hlinkClick r:id="rId12" tooltip="Cycle sylvigénétique"/>
              </a:rPr>
              <a:t>sylvigénétique</a:t>
            </a:r>
            <a:r>
              <a:rPr lang="fr-FR" sz="1600" dirty="0">
                <a:solidFill>
                  <a:srgbClr val="008000"/>
                </a:solidFill>
              </a:rPr>
              <a:t> et préparent la bonne </a:t>
            </a:r>
            <a:r>
              <a:rPr lang="fr-FR" sz="1600" dirty="0">
                <a:solidFill>
                  <a:srgbClr val="008000"/>
                </a:solidFill>
                <a:hlinkClick r:id="rId13" tooltip="Germination"/>
              </a:rPr>
              <a:t>germination</a:t>
            </a:r>
            <a:r>
              <a:rPr lang="fr-FR" sz="1600" dirty="0">
                <a:solidFill>
                  <a:srgbClr val="008000"/>
                </a:solidFill>
              </a:rPr>
              <a:t> de nombreuses graines et la </a:t>
            </a:r>
            <a:r>
              <a:rPr lang="fr-FR" sz="1600" dirty="0">
                <a:solidFill>
                  <a:srgbClr val="008000"/>
                </a:solidFill>
                <a:hlinkClick r:id="rId14" tooltip="Régénération naturelle"/>
              </a:rPr>
              <a:t>régénération naturelle</a:t>
            </a:r>
            <a:r>
              <a:rPr lang="fr-FR" sz="1600" dirty="0">
                <a:solidFill>
                  <a:srgbClr val="008000"/>
                </a:solidFill>
              </a:rPr>
              <a:t> des forêts. La litière contribue à la résilience des milieux : elle protège notamment le sol de l'</a:t>
            </a:r>
            <a:r>
              <a:rPr lang="fr-FR" sz="1600" dirty="0">
                <a:solidFill>
                  <a:srgbClr val="008000"/>
                </a:solidFill>
                <a:hlinkClick r:id="rId15" tooltip="Érosion"/>
              </a:rPr>
              <a:t>érosion</a:t>
            </a:r>
            <a:r>
              <a:rPr lang="fr-FR" sz="1600" dirty="0">
                <a:solidFill>
                  <a:srgbClr val="008000"/>
                </a:solidFill>
              </a:rPr>
              <a:t>, de la </a:t>
            </a:r>
            <a:r>
              <a:rPr lang="fr-FR" sz="1600" dirty="0" err="1">
                <a:solidFill>
                  <a:srgbClr val="008000"/>
                </a:solidFill>
                <a:hlinkClick r:id="rId16" tooltip="Dessication"/>
              </a:rPr>
              <a:t>dessication</a:t>
            </a:r>
            <a:r>
              <a:rPr lang="fr-FR" sz="1600" dirty="0">
                <a:solidFill>
                  <a:srgbClr val="008000"/>
                </a:solidFill>
              </a:rPr>
              <a:t>, des </a:t>
            </a:r>
            <a:r>
              <a:rPr lang="fr-FR" sz="1600" dirty="0">
                <a:solidFill>
                  <a:srgbClr val="008000"/>
                </a:solidFill>
                <a:hlinkClick r:id="rId17" tooltip="Ultraviolet"/>
              </a:rPr>
              <a:t>ultraviolets</a:t>
            </a:r>
            <a:r>
              <a:rPr lang="fr-FR" sz="1600" dirty="0">
                <a:solidFill>
                  <a:srgbClr val="008000"/>
                </a:solidFill>
              </a:rPr>
              <a:t> solaires, de la lumière (nombre des espèces de la litière sont </a:t>
            </a:r>
            <a:r>
              <a:rPr lang="fr-FR" sz="1600" dirty="0" smtClean="0">
                <a:solidFill>
                  <a:srgbClr val="008000"/>
                </a:solidFill>
                <a:hlinkClick r:id="rId18" tooltip="Lucifuge"/>
              </a:rPr>
              <a:t>lucifuges</a:t>
            </a:r>
            <a:r>
              <a:rPr lang="fr-FR" sz="1600" dirty="0">
                <a:solidFill>
                  <a:srgbClr val="008000"/>
                </a:solidFill>
              </a:rPr>
              <a:t> </a:t>
            </a:r>
            <a:r>
              <a:rPr lang="fr-FR" sz="1600" dirty="0" smtClean="0">
                <a:solidFill>
                  <a:srgbClr val="008000"/>
                </a:solidFill>
              </a:rPr>
              <a:t>[i.e. animaux </a:t>
            </a:r>
            <a:r>
              <a:rPr lang="fr-FR" sz="1600" dirty="0">
                <a:solidFill>
                  <a:srgbClr val="008000"/>
                </a:solidFill>
              </a:rPr>
              <a:t>fuyant la lumière]), </a:t>
            </a:r>
            <a:r>
              <a:rPr lang="fr-FR" sz="1600" dirty="0">
                <a:solidFill>
                  <a:srgbClr val="008000"/>
                </a:solidFill>
              </a:rPr>
              <a:t>et des chocs </a:t>
            </a:r>
            <a:r>
              <a:rPr lang="fr-FR" sz="1600" dirty="0" smtClean="0">
                <a:solidFill>
                  <a:srgbClr val="008000"/>
                </a:solidFill>
              </a:rPr>
              <a:t>thermiques.</a:t>
            </a:r>
          </a:p>
          <a:p>
            <a:pPr algn="just" eaLnBrk="1" hangingPunct="1"/>
            <a:r>
              <a:rPr lang="fr-FR" sz="1600" b="1" dirty="0">
                <a:solidFill>
                  <a:srgbClr val="008000"/>
                </a:solidFill>
              </a:rPr>
              <a:t>L</a:t>
            </a:r>
            <a:r>
              <a:rPr lang="fr-FR" sz="1600" b="1" dirty="0" smtClean="0">
                <a:solidFill>
                  <a:srgbClr val="008000"/>
                </a:solidFill>
              </a:rPr>
              <a:t>a </a:t>
            </a:r>
            <a:r>
              <a:rPr lang="fr-FR" sz="1600" b="1" dirty="0">
                <a:solidFill>
                  <a:srgbClr val="008000"/>
                </a:solidFill>
              </a:rPr>
              <a:t>litière est une source essentielle de nourriture </a:t>
            </a:r>
            <a:r>
              <a:rPr lang="fr-FR" sz="1600" dirty="0">
                <a:solidFill>
                  <a:srgbClr val="008000"/>
                </a:solidFill>
              </a:rPr>
              <a:t>pour les </a:t>
            </a:r>
            <a:r>
              <a:rPr lang="fr-FR" sz="1600" dirty="0">
                <a:solidFill>
                  <a:srgbClr val="008000"/>
                </a:solidFill>
                <a:hlinkClick r:id="rId19" tooltip="Détritivore"/>
              </a:rPr>
              <a:t>détritivores</a:t>
            </a:r>
            <a:r>
              <a:rPr lang="fr-FR" sz="1600" dirty="0">
                <a:solidFill>
                  <a:srgbClr val="008000"/>
                </a:solidFill>
              </a:rPr>
              <a:t>, qui eux-mêmes sont des proies pour de </a:t>
            </a:r>
            <a:r>
              <a:rPr lang="fr-FR" sz="1600" dirty="0" smtClean="0">
                <a:solidFill>
                  <a:srgbClr val="008000"/>
                </a:solidFill>
              </a:rPr>
              <a:t>nombreux </a:t>
            </a:r>
            <a:r>
              <a:rPr lang="fr-FR" sz="1600" dirty="0" smtClean="0">
                <a:solidFill>
                  <a:srgbClr val="008000"/>
                </a:solidFill>
                <a:hlinkClick r:id="rId20" tooltip="Insecte"/>
              </a:rPr>
              <a:t>insectes</a:t>
            </a:r>
            <a:r>
              <a:rPr lang="fr-FR" sz="1600" dirty="0">
                <a:solidFill>
                  <a:srgbClr val="008000"/>
                </a:solidFill>
              </a:rPr>
              <a:t>, </a:t>
            </a:r>
            <a:r>
              <a:rPr lang="fr-FR" sz="1600" dirty="0">
                <a:solidFill>
                  <a:srgbClr val="008000"/>
                </a:solidFill>
                <a:hlinkClick r:id="rId21" tooltip="Oiseaux"/>
              </a:rPr>
              <a:t>oiseaux</a:t>
            </a:r>
            <a:r>
              <a:rPr lang="fr-FR" sz="1600" dirty="0">
                <a:solidFill>
                  <a:srgbClr val="008000"/>
                </a:solidFill>
              </a:rPr>
              <a:t>, </a:t>
            </a:r>
            <a:r>
              <a:rPr lang="fr-FR" sz="1600" dirty="0">
                <a:solidFill>
                  <a:srgbClr val="008000"/>
                </a:solidFill>
                <a:hlinkClick r:id="rId22" tooltip="Reptile"/>
              </a:rPr>
              <a:t>reptiles</a:t>
            </a:r>
            <a:r>
              <a:rPr lang="fr-FR" sz="1600" dirty="0">
                <a:solidFill>
                  <a:srgbClr val="008000"/>
                </a:solidFill>
              </a:rPr>
              <a:t> et </a:t>
            </a:r>
            <a:r>
              <a:rPr lang="fr-FR" sz="1600" dirty="0">
                <a:solidFill>
                  <a:srgbClr val="008000"/>
                </a:solidFill>
                <a:hlinkClick r:id="rId23" tooltip="Micromammifère"/>
              </a:rPr>
              <a:t>micromammifères</a:t>
            </a:r>
            <a:r>
              <a:rPr lang="fr-FR" sz="1600" dirty="0">
                <a:solidFill>
                  <a:srgbClr val="008000"/>
                </a:solidFill>
              </a:rPr>
              <a:t>. La litière est l'un des lieux où les champignons et les invertébrés détritivores jouent un rôle important en matière de transformation de l'énergie solaire accumulée sous forme de matière organique par les </a:t>
            </a:r>
            <a:r>
              <a:rPr lang="fr-FR" sz="1600" dirty="0" smtClean="0">
                <a:solidFill>
                  <a:srgbClr val="008000"/>
                </a:solidFill>
              </a:rPr>
              <a:t>plantes.</a:t>
            </a:r>
            <a:endParaRPr lang="fr-FR" sz="1200" dirty="0" smtClean="0">
              <a:solidFill>
                <a:srgbClr val="008000"/>
              </a:solidFill>
            </a:endParaRPr>
          </a:p>
          <a:p>
            <a:pPr algn="just" eaLnBrk="1" hangingPunct="1"/>
            <a:r>
              <a:rPr lang="fr-FR" sz="1200" dirty="0">
                <a:solidFill>
                  <a:srgbClr val="008000"/>
                </a:solidFill>
              </a:rPr>
              <a:t>Source : </a:t>
            </a:r>
            <a:r>
              <a:rPr lang="fr-FR" sz="1200" dirty="0">
                <a:solidFill>
                  <a:srgbClr val="008000"/>
                </a:solidFill>
                <a:hlinkClick r:id="rId24"/>
              </a:rPr>
              <a:t>http://fr.wikipedia.org/wiki/Liti%C3%A8re_%28foresti%C3%A8re%29</a:t>
            </a:r>
            <a:endParaRPr lang="eu-ES" altLang="fr-FR" sz="1200" i="1" dirty="0">
              <a:solidFill>
                <a:srgbClr val="008000"/>
              </a:solidFill>
            </a:endParaRPr>
          </a:p>
        </p:txBody>
      </p:sp>
      <p:sp>
        <p:nvSpPr>
          <p:cNvPr id="77830" name="ZoneTexte 6"/>
          <p:cNvSpPr txBox="1">
            <a:spLocks noChangeArrowheads="1"/>
          </p:cNvSpPr>
          <p:nvPr/>
        </p:nvSpPr>
        <p:spPr bwMode="auto">
          <a:xfrm>
            <a:off x="2661250" y="5032346"/>
            <a:ext cx="35711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sz="1200" dirty="0" smtClean="0">
                <a:solidFill>
                  <a:srgbClr val="008000"/>
                </a:solidFill>
              </a:rPr>
              <a:t>←la </a:t>
            </a:r>
            <a:r>
              <a:rPr lang="fr-FR" sz="1200" dirty="0">
                <a:solidFill>
                  <a:srgbClr val="008000"/>
                </a:solidFill>
              </a:rPr>
              <a:t>litière abrite et nourrit de nombreuses espèces, dont des hôtes occasionnels (ici :</a:t>
            </a:r>
            <a:r>
              <a:rPr lang="fr-FR" sz="1200" dirty="0">
                <a:solidFill>
                  <a:srgbClr val="008000"/>
                </a:solidFill>
                <a:hlinkClick r:id="rId25" tooltip="Sphinx du pissenlit"/>
              </a:rPr>
              <a:t>Sphinx du pissenlit</a:t>
            </a:r>
            <a:r>
              <a:rPr lang="fr-FR" sz="1200" dirty="0">
                <a:solidFill>
                  <a:srgbClr val="008000"/>
                </a:solidFill>
              </a:rPr>
              <a:t>), tout en protégeant les sols de l'érosion et du </a:t>
            </a:r>
            <a:r>
              <a:rPr lang="fr-FR" sz="1200" dirty="0" smtClean="0">
                <a:solidFill>
                  <a:srgbClr val="008000"/>
                </a:solidFill>
              </a:rPr>
              <a:t>soleil. </a:t>
            </a:r>
            <a:r>
              <a:rPr lang="fr-FR" sz="1200" dirty="0">
                <a:solidFill>
                  <a:srgbClr val="008000"/>
                </a:solidFill>
              </a:rPr>
              <a:t>Source : </a:t>
            </a:r>
            <a:r>
              <a:rPr lang="fr-FR" sz="1200" dirty="0">
                <a:solidFill>
                  <a:srgbClr val="008000"/>
                </a:solidFill>
                <a:hlinkClick r:id="rId26"/>
              </a:rPr>
              <a:t>http://fr.wikipedia.org/wiki/Liti%C3%A8re_%</a:t>
            </a:r>
            <a:r>
              <a:rPr lang="fr-FR" sz="1200" dirty="0" smtClean="0">
                <a:solidFill>
                  <a:srgbClr val="008000"/>
                </a:solidFill>
                <a:hlinkClick r:id="rId26"/>
              </a:rPr>
              <a:t>28foresti%C3%A8re%29</a:t>
            </a:r>
            <a:r>
              <a:rPr lang="fr-FR" sz="1200" dirty="0" smtClean="0">
                <a:solidFill>
                  <a:srgbClr val="008000"/>
                </a:solidFill>
              </a:rPr>
              <a:t> </a:t>
            </a:r>
            <a:endParaRPr lang="fr-FR" altLang="fr-FR" sz="1200" dirty="0">
              <a:solidFill>
                <a:srgbClr val="008000"/>
              </a:solidFill>
            </a:endParaRPr>
          </a:p>
        </p:txBody>
      </p:sp>
      <p:pic>
        <p:nvPicPr>
          <p:cNvPr id="2" name="Image 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23661" y="4923195"/>
            <a:ext cx="2454980" cy="1863553"/>
          </a:xfrm>
          <a:prstGeom prst="rect">
            <a:avLst/>
          </a:prstGeom>
        </p:spPr>
      </p:pic>
      <p:pic>
        <p:nvPicPr>
          <p:cNvPr id="3" name="Image 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98173" y="4786124"/>
            <a:ext cx="2626164" cy="1964453"/>
          </a:xfrm>
          <a:prstGeom prst="rect">
            <a:avLst/>
          </a:prstGeom>
        </p:spPr>
      </p:pic>
      <p:pic>
        <p:nvPicPr>
          <p:cNvPr id="5" name="Image 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956376" y="161961"/>
            <a:ext cx="916682" cy="1055573"/>
          </a:xfrm>
          <a:prstGeom prst="rect">
            <a:avLst/>
          </a:prstGeom>
        </p:spPr>
      </p:pic>
      <p:sp>
        <p:nvSpPr>
          <p:cNvPr id="6" name="ZoneTexte 5"/>
          <p:cNvSpPr txBox="1"/>
          <p:nvPr/>
        </p:nvSpPr>
        <p:spPr>
          <a:xfrm>
            <a:off x="2771800" y="6232675"/>
            <a:ext cx="3460557" cy="461665"/>
          </a:xfrm>
          <a:prstGeom prst="rect">
            <a:avLst/>
          </a:prstGeom>
          <a:noFill/>
        </p:spPr>
        <p:txBody>
          <a:bodyPr wrap="square" rtlCol="0">
            <a:spAutoFit/>
          </a:bodyPr>
          <a:lstStyle/>
          <a:p>
            <a:pPr algn="just"/>
            <a:r>
              <a:rPr lang="fr-FR" sz="1200" dirty="0" smtClean="0">
                <a:solidFill>
                  <a:srgbClr val="008000"/>
                </a:solidFill>
              </a:rPr>
              <a:t>Dans la litière se développent les </a:t>
            </a:r>
            <a:r>
              <a:rPr lang="fr-FR" sz="1200" i="1" dirty="0" smtClean="0">
                <a:solidFill>
                  <a:srgbClr val="008000"/>
                </a:solidFill>
              </a:rPr>
              <a:t>mycorhizes</a:t>
            </a:r>
            <a:r>
              <a:rPr lang="fr-FR" sz="1200" dirty="0" smtClean="0">
                <a:solidFill>
                  <a:srgbClr val="008000"/>
                </a:solidFill>
              </a:rPr>
              <a:t> apportant des nutriments aux arbres. </a:t>
            </a:r>
            <a:endParaRPr lang="fr-FR" sz="1200" dirty="0">
              <a:solidFill>
                <a:srgbClr val="008000"/>
              </a:solidFill>
            </a:endParaRPr>
          </a:p>
        </p:txBody>
      </p:sp>
    </p:spTree>
    <p:extLst>
      <p:ext uri="{BB962C8B-B14F-4D97-AF65-F5344CB8AC3E}">
        <p14:creationId xmlns:p14="http://schemas.microsoft.com/office/powerpoint/2010/main" val="21218497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6804025" y="188913"/>
            <a:ext cx="2133600" cy="365125"/>
          </a:xfrm>
        </p:spPr>
        <p:txBody>
          <a:bodyPr/>
          <a:lstStyle/>
          <a:p>
            <a:pPr>
              <a:defRPr/>
            </a:pPr>
            <a:fld id="{B5A9441C-6294-4A02-955B-68FC938A0D8F}" type="slidenum">
              <a:rPr lang="fr-FR"/>
              <a:pPr>
                <a:defRPr/>
              </a:pPr>
              <a:t>76</a:t>
            </a:fld>
            <a:endParaRPr lang="fr-FR" dirty="0"/>
          </a:p>
        </p:txBody>
      </p:sp>
      <p:sp>
        <p:nvSpPr>
          <p:cNvPr id="4" name="Rectangle 3"/>
          <p:cNvSpPr>
            <a:spLocks noChangeArrowheads="1"/>
          </p:cNvSpPr>
          <p:nvPr/>
        </p:nvSpPr>
        <p:spPr bwMode="auto">
          <a:xfrm>
            <a:off x="179388" y="188913"/>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3.1)  Liste des menaces</a:t>
            </a:r>
          </a:p>
          <a:p>
            <a:pPr eaLnBrk="1" hangingPunct="1"/>
            <a:endParaRPr lang="fr-FR" altLang="fr-FR">
              <a:solidFill>
                <a:srgbClr val="FF0000"/>
              </a:solidFill>
            </a:endParaRPr>
          </a:p>
        </p:txBody>
      </p:sp>
      <p:sp>
        <p:nvSpPr>
          <p:cNvPr id="5"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6" name="Ellipse 5"/>
          <p:cNvSpPr/>
          <p:nvPr/>
        </p:nvSpPr>
        <p:spPr>
          <a:xfrm>
            <a:off x="2928938" y="3071813"/>
            <a:ext cx="3000375" cy="1071562"/>
          </a:xfrm>
          <a:prstGeom prst="ellipse">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Causes de la déforestation</a:t>
            </a:r>
          </a:p>
        </p:txBody>
      </p:sp>
      <p:sp>
        <p:nvSpPr>
          <p:cNvPr id="7" name="Rectangle 6"/>
          <p:cNvSpPr/>
          <p:nvPr/>
        </p:nvSpPr>
        <p:spPr>
          <a:xfrm>
            <a:off x="500063" y="1143000"/>
            <a:ext cx="214312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Feux de forêts répétés d’origines humaines (culture sur brûlis etc. …) + Agriculture vivrière itinérante (°)</a:t>
            </a:r>
          </a:p>
        </p:txBody>
      </p:sp>
      <p:sp>
        <p:nvSpPr>
          <p:cNvPr id="8" name="Rectangle 7"/>
          <p:cNvSpPr/>
          <p:nvPr/>
        </p:nvSpPr>
        <p:spPr>
          <a:xfrm>
            <a:off x="6929438" y="2714625"/>
            <a:ext cx="2000250"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Coupes de bois et d’arbres  comme combustibles pour la cuisine et le chauffage domestiques (°)</a:t>
            </a:r>
          </a:p>
        </p:txBody>
      </p:sp>
      <p:sp>
        <p:nvSpPr>
          <p:cNvPr id="9" name="Rectangle 8"/>
          <p:cNvSpPr/>
          <p:nvPr/>
        </p:nvSpPr>
        <p:spPr>
          <a:xfrm>
            <a:off x="5072063" y="2071688"/>
            <a:ext cx="1643062" cy="428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Pluies acides (°)</a:t>
            </a:r>
          </a:p>
        </p:txBody>
      </p:sp>
      <p:sp>
        <p:nvSpPr>
          <p:cNvPr id="10" name="Rectangle 9"/>
          <p:cNvSpPr/>
          <p:nvPr/>
        </p:nvSpPr>
        <p:spPr>
          <a:xfrm>
            <a:off x="500063" y="2928938"/>
            <a:ext cx="2143125" cy="1357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Remplacement des forêts primaires par des  forêts cultivées mono-spécifiques (°)</a:t>
            </a:r>
          </a:p>
        </p:txBody>
      </p:sp>
      <p:sp>
        <p:nvSpPr>
          <p:cNvPr id="11" name="Rectangle 10"/>
          <p:cNvSpPr/>
          <p:nvPr/>
        </p:nvSpPr>
        <p:spPr>
          <a:xfrm>
            <a:off x="6929438" y="1143000"/>
            <a:ext cx="2000250"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Broutage des animaux domestiques (°) ou sauvages</a:t>
            </a:r>
          </a:p>
          <a:p>
            <a:pPr algn="ctr" eaLnBrk="1" fontAlgn="auto" hangingPunct="1">
              <a:spcBef>
                <a:spcPts val="0"/>
              </a:spcBef>
              <a:spcAft>
                <a:spcPts val="0"/>
              </a:spcAft>
              <a:defRPr/>
            </a:pPr>
            <a:r>
              <a:rPr lang="fr-FR" dirty="0"/>
              <a:t>(surpâturage)</a:t>
            </a:r>
          </a:p>
        </p:txBody>
      </p:sp>
      <p:sp>
        <p:nvSpPr>
          <p:cNvPr id="12" name="Rectangle 11"/>
          <p:cNvSpPr/>
          <p:nvPr/>
        </p:nvSpPr>
        <p:spPr>
          <a:xfrm>
            <a:off x="7000875" y="4572000"/>
            <a:ext cx="1928813"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Changements climatiques (accroissements des épisodes de sècheresse etc.)</a:t>
            </a:r>
          </a:p>
        </p:txBody>
      </p:sp>
      <p:sp>
        <p:nvSpPr>
          <p:cNvPr id="13" name="Rectangle 12"/>
          <p:cNvSpPr/>
          <p:nvPr/>
        </p:nvSpPr>
        <p:spPr>
          <a:xfrm>
            <a:off x="2786063" y="4500563"/>
            <a:ext cx="1643062" cy="2214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Aléas climatiques (tempêtes, foudres, volcans …) </a:t>
            </a:r>
            <a:r>
              <a:rPr lang="fr-FR" dirty="0">
                <a:solidFill>
                  <a:srgbClr val="6600CC"/>
                </a:solidFill>
              </a:rPr>
              <a:t>mais  en général déforestation temporaire</a:t>
            </a:r>
          </a:p>
        </p:txBody>
      </p:sp>
      <p:sp>
        <p:nvSpPr>
          <p:cNvPr id="14" name="Rectangle 13"/>
          <p:cNvSpPr/>
          <p:nvPr/>
        </p:nvSpPr>
        <p:spPr>
          <a:xfrm>
            <a:off x="4572000" y="5572125"/>
            <a:ext cx="2286000" cy="571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Maladies de certains arbres (aléas)</a:t>
            </a:r>
          </a:p>
        </p:txBody>
      </p:sp>
      <p:cxnSp>
        <p:nvCxnSpPr>
          <p:cNvPr id="15" name="Connecteur droit avec flèche 14"/>
          <p:cNvCxnSpPr/>
          <p:nvPr/>
        </p:nvCxnSpPr>
        <p:spPr>
          <a:xfrm>
            <a:off x="2643188" y="2643188"/>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5786438" y="2500313"/>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2643188" y="3929063"/>
            <a:ext cx="64293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endCxn id="6" idx="5"/>
          </p:cNvCxnSpPr>
          <p:nvPr/>
        </p:nvCxnSpPr>
        <p:spPr>
          <a:xfrm rot="10800000">
            <a:off x="5489575" y="3986213"/>
            <a:ext cx="1511300"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3859213" y="4857750"/>
            <a:ext cx="14271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5400000" flipH="1" flipV="1">
            <a:off x="3857625" y="4214813"/>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8625" y="4429125"/>
            <a:ext cx="2214563"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Remplacement des forêts primaires </a:t>
            </a:r>
          </a:p>
          <a:p>
            <a:pPr algn="ctr" eaLnBrk="1" fontAlgn="auto" hangingPunct="1">
              <a:spcBef>
                <a:spcPts val="0"/>
              </a:spcBef>
              <a:spcAft>
                <a:spcPts val="0"/>
              </a:spcAft>
              <a:defRPr/>
            </a:pPr>
            <a:r>
              <a:rPr lang="fr-FR" dirty="0"/>
              <a:t>a) par des prairies pour l’élevage ou </a:t>
            </a:r>
          </a:p>
          <a:p>
            <a:pPr algn="ctr" eaLnBrk="1" fontAlgn="auto" hangingPunct="1">
              <a:spcBef>
                <a:spcPts val="0"/>
              </a:spcBef>
              <a:spcAft>
                <a:spcPts val="0"/>
              </a:spcAft>
              <a:defRPr/>
            </a:pPr>
            <a:r>
              <a:rPr lang="fr-FR" dirty="0"/>
              <a:t>b) par des champs de cultures rentables (agro-industries) (°)</a:t>
            </a:r>
          </a:p>
        </p:txBody>
      </p:sp>
      <p:sp>
        <p:nvSpPr>
          <p:cNvPr id="78869" name="ZoneTexte 71"/>
          <p:cNvSpPr txBox="1">
            <a:spLocks noChangeArrowheads="1"/>
          </p:cNvSpPr>
          <p:nvPr/>
        </p:nvSpPr>
        <p:spPr bwMode="auto">
          <a:xfrm>
            <a:off x="4429125" y="6429375"/>
            <a:ext cx="1617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6600CC"/>
                </a:solidFill>
                <a:latin typeface="Arial" panose="020B0604020202020204" pitchFamily="34" charset="0"/>
              </a:rPr>
              <a:t>(°) Causes humaines</a:t>
            </a:r>
          </a:p>
        </p:txBody>
      </p:sp>
      <p:sp>
        <p:nvSpPr>
          <p:cNvPr id="78870" name="ZoneTexte 72"/>
          <p:cNvSpPr txBox="1">
            <a:spLocks noChangeArrowheads="1"/>
          </p:cNvSpPr>
          <p:nvPr/>
        </p:nvSpPr>
        <p:spPr bwMode="auto">
          <a:xfrm>
            <a:off x="6000750" y="6215063"/>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600" u="sng">
                <a:solidFill>
                  <a:srgbClr val="FF0000"/>
                </a:solidFill>
                <a:latin typeface="Arial" panose="020B0604020202020204" pitchFamily="34" charset="0"/>
              </a:rPr>
              <a:t>Causes de la déforestation </a:t>
            </a:r>
          </a:p>
          <a:p>
            <a:pPr algn="ctr" eaLnBrk="1" hangingPunct="1">
              <a:spcBef>
                <a:spcPct val="0"/>
              </a:spcBef>
              <a:buFontTx/>
              <a:buNone/>
            </a:pPr>
            <a:r>
              <a:rPr lang="fr-FR" altLang="fr-FR" sz="1400" i="1">
                <a:solidFill>
                  <a:srgbClr val="FF0000"/>
                </a:solidFill>
                <a:latin typeface="Arial" panose="020B0604020202020204" pitchFamily="34" charset="0"/>
              </a:rPr>
              <a:t>© B. LISAN</a:t>
            </a:r>
          </a:p>
        </p:txBody>
      </p:sp>
      <p:sp>
        <p:nvSpPr>
          <p:cNvPr id="24" name="Rectangle 23"/>
          <p:cNvSpPr/>
          <p:nvPr/>
        </p:nvSpPr>
        <p:spPr>
          <a:xfrm>
            <a:off x="2786063" y="1143000"/>
            <a:ext cx="1928812"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Coupes d’arbres pour le bois d’œuvre (meubles, poutres …) (°)</a:t>
            </a:r>
          </a:p>
        </p:txBody>
      </p:sp>
      <p:cxnSp>
        <p:nvCxnSpPr>
          <p:cNvPr id="25" name="Connecteur droit avec flèche 24"/>
          <p:cNvCxnSpPr>
            <a:stCxn id="24" idx="2"/>
          </p:cNvCxnSpPr>
          <p:nvPr/>
        </p:nvCxnSpPr>
        <p:spPr>
          <a:xfrm rot="16200000" flipH="1">
            <a:off x="3590132" y="2661444"/>
            <a:ext cx="571500" cy="249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a:off x="5000626" y="2571750"/>
            <a:ext cx="571500" cy="428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14875" y="4429125"/>
            <a:ext cx="1571625" cy="10001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Exploitations minières et pétrolières (°)</a:t>
            </a:r>
          </a:p>
        </p:txBody>
      </p:sp>
      <p:cxnSp>
        <p:nvCxnSpPr>
          <p:cNvPr id="28" name="Connecteur droit avec flèche 27"/>
          <p:cNvCxnSpPr>
            <a:stCxn id="27" idx="0"/>
          </p:cNvCxnSpPr>
          <p:nvPr/>
        </p:nvCxnSpPr>
        <p:spPr>
          <a:xfrm rot="16200000" flipV="1">
            <a:off x="5143500" y="4071938"/>
            <a:ext cx="357187"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endCxn id="6" idx="6"/>
          </p:cNvCxnSpPr>
          <p:nvPr/>
        </p:nvCxnSpPr>
        <p:spPr>
          <a:xfrm rot="10800000">
            <a:off x="5929313" y="3608388"/>
            <a:ext cx="1000125"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0" idx="3"/>
            <a:endCxn id="6" idx="2"/>
          </p:cNvCxnSpPr>
          <p:nvPr/>
        </p:nvCxnSpPr>
        <p:spPr>
          <a:xfrm flipV="1">
            <a:off x="2643188" y="3608388"/>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857750" y="1143000"/>
            <a:ext cx="1857375" cy="7143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Guerre, défoliants (°)</a:t>
            </a:r>
          </a:p>
        </p:txBody>
      </p:sp>
      <p:cxnSp>
        <p:nvCxnSpPr>
          <p:cNvPr id="32" name="Connecteur droit avec flèche 31"/>
          <p:cNvCxnSpPr/>
          <p:nvPr/>
        </p:nvCxnSpPr>
        <p:spPr>
          <a:xfrm rot="5400000">
            <a:off x="4251325" y="2463800"/>
            <a:ext cx="1214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6804025" y="188913"/>
            <a:ext cx="2133600" cy="365125"/>
          </a:xfrm>
        </p:spPr>
        <p:txBody>
          <a:bodyPr/>
          <a:lstStyle/>
          <a:p>
            <a:pPr>
              <a:defRPr/>
            </a:pPr>
            <a:fld id="{3CF56ACA-7257-4FF0-9ECA-2A0FC4364789}" type="slidenum">
              <a:rPr lang="fr-FR"/>
              <a:pPr>
                <a:defRPr/>
              </a:pPr>
              <a:t>77</a:t>
            </a:fld>
            <a:endParaRPr lang="fr-FR" dirty="0"/>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79876" name="Rectangle 4"/>
          <p:cNvSpPr>
            <a:spLocks noChangeArrowheads="1"/>
          </p:cNvSpPr>
          <p:nvPr/>
        </p:nvSpPr>
        <p:spPr bwMode="auto">
          <a:xfrm>
            <a:off x="250825" y="2603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eaLnBrk="1" hangingPunct="1"/>
            <a:endParaRPr lang="fr-FR" altLang="fr-FR" b="1">
              <a:solidFill>
                <a:srgbClr val="FF0000"/>
              </a:solidFill>
            </a:endParaRPr>
          </a:p>
          <a:p>
            <a:pPr eaLnBrk="1" hangingPunct="1"/>
            <a:r>
              <a:rPr lang="fr-FR" altLang="fr-FR" b="1">
                <a:solidFill>
                  <a:srgbClr val="FF0000"/>
                </a:solidFill>
              </a:rPr>
              <a:t>3.1)  Liste des menaces (suite)</a:t>
            </a:r>
            <a:endParaRPr lang="fr-FR" altLang="fr-FR">
              <a:solidFill>
                <a:srgbClr val="008000"/>
              </a:solidFill>
            </a:endParaRPr>
          </a:p>
        </p:txBody>
      </p:sp>
      <p:sp>
        <p:nvSpPr>
          <p:cNvPr id="6" name="Ellipse 5"/>
          <p:cNvSpPr/>
          <p:nvPr/>
        </p:nvSpPr>
        <p:spPr>
          <a:xfrm>
            <a:off x="2928938" y="3071813"/>
            <a:ext cx="3000375" cy="1071562"/>
          </a:xfrm>
          <a:prstGeom prst="ellipse">
            <a:avLst/>
          </a:prstGeom>
          <a:solidFill>
            <a:srgbClr val="0060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Causes de la déforestation</a:t>
            </a:r>
          </a:p>
        </p:txBody>
      </p:sp>
      <p:sp>
        <p:nvSpPr>
          <p:cNvPr id="7" name="Rectangle 6"/>
          <p:cNvSpPr/>
          <p:nvPr/>
        </p:nvSpPr>
        <p:spPr>
          <a:xfrm>
            <a:off x="500063" y="1143000"/>
            <a:ext cx="214312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Feux de forêts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8" name="Rectangle 7"/>
          <p:cNvSpPr/>
          <p:nvPr/>
        </p:nvSpPr>
        <p:spPr>
          <a:xfrm>
            <a:off x="7072313" y="2714625"/>
            <a:ext cx="1857375"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Bois utilisé  comme combustible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9" name="Rectangle 8"/>
          <p:cNvSpPr/>
          <p:nvPr/>
        </p:nvSpPr>
        <p:spPr>
          <a:xfrm>
            <a:off x="4929188" y="1143000"/>
            <a:ext cx="1857375"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Remplacement par forêt cultivée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10" name="Rectangle 9"/>
          <p:cNvSpPr/>
          <p:nvPr/>
        </p:nvSpPr>
        <p:spPr>
          <a:xfrm>
            <a:off x="500063" y="2928938"/>
            <a:ext cx="2143125" cy="1357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Culture sur brûlis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11" name="Rectangle 10"/>
          <p:cNvSpPr/>
          <p:nvPr/>
        </p:nvSpPr>
        <p:spPr>
          <a:xfrm>
            <a:off x="6929438" y="1143000"/>
            <a:ext cx="2000250" cy="13573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Exploitations Exploitation minières et pétrolières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12" name="Rectangle 11"/>
          <p:cNvSpPr/>
          <p:nvPr/>
        </p:nvSpPr>
        <p:spPr>
          <a:xfrm>
            <a:off x="7572375" y="4572000"/>
            <a:ext cx="1357313" cy="1643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Changements climatiques.</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sp>
        <p:nvSpPr>
          <p:cNvPr id="13" name="Rectangle 12"/>
          <p:cNvSpPr/>
          <p:nvPr/>
        </p:nvSpPr>
        <p:spPr>
          <a:xfrm>
            <a:off x="2786063" y="4500563"/>
            <a:ext cx="1643062" cy="2214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Aléas divers : tempêtes, foudres,  volcans</a:t>
            </a:r>
          </a:p>
          <a:p>
            <a:pPr algn="ctr" eaLnBrk="1" fontAlgn="auto" hangingPunct="1">
              <a:spcBef>
                <a:spcPts val="0"/>
              </a:spcBef>
              <a:spcAft>
                <a:spcPts val="0"/>
              </a:spcAft>
              <a:defRPr/>
            </a:pPr>
            <a:endParaRPr lang="fr-FR" sz="1600" dirty="0">
              <a:solidFill>
                <a:srgbClr val="6600CC"/>
              </a:solidFill>
            </a:endParaRPr>
          </a:p>
          <a:p>
            <a:pPr algn="ctr" eaLnBrk="1" fontAlgn="auto" hangingPunct="1">
              <a:spcBef>
                <a:spcPts val="0"/>
              </a:spcBef>
              <a:spcAft>
                <a:spcPts val="0"/>
              </a:spcAft>
              <a:defRPr/>
            </a:pPr>
            <a:endParaRPr lang="fr-FR" sz="1600" dirty="0">
              <a:solidFill>
                <a:srgbClr val="6600CC"/>
              </a:solidFill>
            </a:endParaRPr>
          </a:p>
          <a:p>
            <a:pPr algn="ctr" eaLnBrk="1" fontAlgn="auto" hangingPunct="1">
              <a:spcBef>
                <a:spcPts val="0"/>
              </a:spcBef>
              <a:spcAft>
                <a:spcPts val="0"/>
              </a:spcAft>
              <a:defRPr/>
            </a:pPr>
            <a:endParaRPr lang="fr-FR" sz="1600" dirty="0">
              <a:solidFill>
                <a:srgbClr val="6600CC"/>
              </a:solidFill>
            </a:endParaRPr>
          </a:p>
          <a:p>
            <a:pPr algn="ctr" eaLnBrk="1" fontAlgn="auto" hangingPunct="1">
              <a:spcBef>
                <a:spcPts val="0"/>
              </a:spcBef>
              <a:spcAft>
                <a:spcPts val="0"/>
              </a:spcAft>
              <a:defRPr/>
            </a:pPr>
            <a:endParaRPr lang="fr-FR" sz="1600" dirty="0">
              <a:solidFill>
                <a:srgbClr val="6600CC"/>
              </a:solidFill>
            </a:endParaRPr>
          </a:p>
          <a:p>
            <a:pPr algn="ctr" eaLnBrk="1" fontAlgn="auto" hangingPunct="1">
              <a:spcBef>
                <a:spcPts val="0"/>
              </a:spcBef>
              <a:spcAft>
                <a:spcPts val="0"/>
              </a:spcAft>
              <a:defRPr/>
            </a:pPr>
            <a:endParaRPr lang="fr-FR" sz="1600" dirty="0">
              <a:solidFill>
                <a:srgbClr val="6600CC"/>
              </a:solidFill>
            </a:endParaRPr>
          </a:p>
          <a:p>
            <a:pPr algn="ctr" eaLnBrk="1" fontAlgn="auto" hangingPunct="1">
              <a:spcBef>
                <a:spcPts val="0"/>
              </a:spcBef>
              <a:spcAft>
                <a:spcPts val="0"/>
              </a:spcAft>
              <a:defRPr/>
            </a:pPr>
            <a:endParaRPr lang="fr-FR" sz="1600" dirty="0">
              <a:solidFill>
                <a:srgbClr val="6600CC"/>
              </a:solidFill>
            </a:endParaRPr>
          </a:p>
        </p:txBody>
      </p:sp>
      <p:sp>
        <p:nvSpPr>
          <p:cNvPr id="14" name="Rectangle 13"/>
          <p:cNvSpPr/>
          <p:nvPr/>
        </p:nvSpPr>
        <p:spPr>
          <a:xfrm>
            <a:off x="4572000" y="5572125"/>
            <a:ext cx="142875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Surpâturage(°)</a:t>
            </a:r>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p:txBody>
      </p:sp>
      <p:cxnSp>
        <p:nvCxnSpPr>
          <p:cNvPr id="15" name="Connecteur droit avec flèche 14"/>
          <p:cNvCxnSpPr/>
          <p:nvPr/>
        </p:nvCxnSpPr>
        <p:spPr>
          <a:xfrm>
            <a:off x="2643188" y="2643188"/>
            <a:ext cx="92868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5786438" y="2500313"/>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2643188" y="3929063"/>
            <a:ext cx="642937"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endCxn id="6" idx="5"/>
          </p:cNvCxnSpPr>
          <p:nvPr/>
        </p:nvCxnSpPr>
        <p:spPr>
          <a:xfrm rot="10800000">
            <a:off x="5489575" y="3986213"/>
            <a:ext cx="2082800"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3859213" y="4857750"/>
            <a:ext cx="14271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5400000" flipH="1" flipV="1">
            <a:off x="3857625" y="4214813"/>
            <a:ext cx="357188"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8625" y="4429125"/>
            <a:ext cx="2214563"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Remplacement forêts primaires  </a:t>
            </a:r>
            <a:r>
              <a:rPr lang="fr-FR" sz="1600"/>
              <a:t>par pâtures ou  </a:t>
            </a:r>
            <a:r>
              <a:rPr lang="fr-FR" sz="1600" dirty="0"/>
              <a:t>par champs (°)</a:t>
            </a:r>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p:txBody>
      </p:sp>
      <p:sp>
        <p:nvSpPr>
          <p:cNvPr id="79893" name="ZoneTexte 72"/>
          <p:cNvSpPr txBox="1">
            <a:spLocks noChangeArrowheads="1"/>
          </p:cNvSpPr>
          <p:nvPr/>
        </p:nvSpPr>
        <p:spPr bwMode="auto">
          <a:xfrm>
            <a:off x="6072188" y="6215063"/>
            <a:ext cx="30718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600" u="sng">
                <a:solidFill>
                  <a:srgbClr val="FF0000"/>
                </a:solidFill>
                <a:latin typeface="Arial" panose="020B0604020202020204" pitchFamily="34" charset="0"/>
              </a:rPr>
              <a:t>Causes de la déforestation </a:t>
            </a:r>
          </a:p>
          <a:p>
            <a:pPr algn="ctr" eaLnBrk="1" hangingPunct="1">
              <a:spcBef>
                <a:spcPct val="0"/>
              </a:spcBef>
              <a:buFontTx/>
              <a:buNone/>
            </a:pPr>
            <a:r>
              <a:rPr lang="fr-FR" altLang="fr-FR" sz="1400" i="1">
                <a:solidFill>
                  <a:srgbClr val="FF0000"/>
                </a:solidFill>
                <a:latin typeface="Arial" panose="020B0604020202020204" pitchFamily="34" charset="0"/>
              </a:rPr>
              <a:t>© B. LISAN     </a:t>
            </a:r>
            <a:r>
              <a:rPr lang="fr-FR" altLang="fr-FR" sz="1400">
                <a:solidFill>
                  <a:srgbClr val="FF0000"/>
                </a:solidFill>
                <a:latin typeface="Arial" panose="020B0604020202020204" pitchFamily="34" charset="0"/>
              </a:rPr>
              <a:t>(°) Causes humaines</a:t>
            </a:r>
          </a:p>
        </p:txBody>
      </p:sp>
      <p:sp>
        <p:nvSpPr>
          <p:cNvPr id="23" name="Rectangle 22"/>
          <p:cNvSpPr/>
          <p:nvPr/>
        </p:nvSpPr>
        <p:spPr>
          <a:xfrm>
            <a:off x="2714625" y="1143000"/>
            <a:ext cx="2143125" cy="1500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Coupes  de bois d’œuvre (°)</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endParaRPr lang="fr-FR" dirty="0"/>
          </a:p>
        </p:txBody>
      </p:sp>
      <p:cxnSp>
        <p:nvCxnSpPr>
          <p:cNvPr id="24" name="Connecteur droit avec flèche 23"/>
          <p:cNvCxnSpPr/>
          <p:nvPr/>
        </p:nvCxnSpPr>
        <p:spPr>
          <a:xfrm rot="16200000" flipH="1">
            <a:off x="3679031" y="2750345"/>
            <a:ext cx="4286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5400000">
            <a:off x="5000626" y="2571750"/>
            <a:ext cx="571500" cy="42862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643438" y="4429125"/>
            <a:ext cx="1357312" cy="10001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Maladies</a:t>
            </a:r>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p:txBody>
      </p:sp>
      <p:cxnSp>
        <p:nvCxnSpPr>
          <p:cNvPr id="27" name="Connecteur droit avec flèche 26"/>
          <p:cNvCxnSpPr>
            <a:stCxn id="26" idx="0"/>
          </p:cNvCxnSpPr>
          <p:nvPr/>
        </p:nvCxnSpPr>
        <p:spPr>
          <a:xfrm rot="16200000" flipV="1">
            <a:off x="5054600" y="4160838"/>
            <a:ext cx="357187" cy="179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endCxn id="6" idx="6"/>
          </p:cNvCxnSpPr>
          <p:nvPr/>
        </p:nvCxnSpPr>
        <p:spPr>
          <a:xfrm rot="10800000">
            <a:off x="5929313" y="3608388"/>
            <a:ext cx="1143000"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0" idx="3"/>
            <a:endCxn id="6" idx="2"/>
          </p:cNvCxnSpPr>
          <p:nvPr/>
        </p:nvCxnSpPr>
        <p:spPr>
          <a:xfrm flipV="1">
            <a:off x="2643188" y="3608388"/>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901" name="Image 30" descr="Deforest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14500"/>
            <a:ext cx="14287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2" name="Image 36" descr="desertificat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5143500"/>
            <a:ext cx="6937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3" name="Image 38" descr="StHelensDeadTre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5214938"/>
            <a:ext cx="1044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4" name="Image 40" descr="Deforest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785938"/>
            <a:ext cx="982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5" name="Image 41" descr="deforestation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988" y="5286375"/>
            <a:ext cx="19288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6" name="Image 42" descr="ForetMonoSpecifique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4938" y="1714500"/>
            <a:ext cx="11588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7" name="Image 43" descr="KlausDamage4bis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6000750"/>
            <a:ext cx="10715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8" name="Image 44" descr="ChevresArganier2_s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5786438"/>
            <a:ext cx="13081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6143625" y="4643438"/>
            <a:ext cx="1357313" cy="1571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dirty="0"/>
              <a:t>Pluies acides (°)</a:t>
            </a:r>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a:p>
            <a:pPr algn="ctr" eaLnBrk="1" fontAlgn="auto" hangingPunct="1">
              <a:spcBef>
                <a:spcPts val="0"/>
              </a:spcBef>
              <a:spcAft>
                <a:spcPts val="0"/>
              </a:spcAft>
              <a:defRPr/>
            </a:pPr>
            <a:endParaRPr lang="fr-FR" sz="1600" dirty="0"/>
          </a:p>
        </p:txBody>
      </p:sp>
      <p:cxnSp>
        <p:nvCxnSpPr>
          <p:cNvPr id="39" name="Connecteur droit avec flèche 38"/>
          <p:cNvCxnSpPr>
            <a:stCxn id="38" idx="0"/>
          </p:cNvCxnSpPr>
          <p:nvPr/>
        </p:nvCxnSpPr>
        <p:spPr>
          <a:xfrm rot="16200000" flipV="1">
            <a:off x="5768975" y="3589338"/>
            <a:ext cx="571500" cy="153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911" name="Image 52" descr="Deforestation-des-parcs-nationaux.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57625" y="1857375"/>
            <a:ext cx="939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2" name="Image 55" descr="scolyte4.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57750" y="4714875"/>
            <a:ext cx="8413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3" name="Image 56" descr="BorealForestDamage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29500" y="1714500"/>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4" name="Image 57" descr="Madagascar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32663" y="3286125"/>
            <a:ext cx="1168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5" name="Image 35" descr="pluieAcid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15063" y="5214938"/>
            <a:ext cx="12144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6" name="Image 53" descr="MADAGASCAR__32372s_s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8688" y="3357563"/>
            <a:ext cx="121443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9044D946-6560-4F9C-90A0-EF2EEEC058B7}" type="slidenum">
              <a:rPr lang="fr-FR"/>
              <a:pPr>
                <a:defRPr/>
              </a:pPr>
              <a:t>78</a:t>
            </a:fld>
            <a:endParaRPr lang="fr-FR" dirty="0"/>
          </a:p>
        </p:txBody>
      </p:sp>
      <p:sp>
        <p:nvSpPr>
          <p:cNvPr id="3" name="Rectangle 2"/>
          <p:cNvSpPr>
            <a:spLocks noChangeArrowheads="1"/>
          </p:cNvSpPr>
          <p:nvPr/>
        </p:nvSpPr>
        <p:spPr bwMode="auto">
          <a:xfrm>
            <a:off x="107950" y="549275"/>
            <a:ext cx="8928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3.2)  La déforestation</a:t>
            </a:r>
          </a:p>
          <a:p>
            <a:pPr eaLnBrk="1" hangingPunct="1"/>
            <a:endParaRPr lang="fr-FR" altLang="fr-FR" b="1">
              <a:solidFill>
                <a:srgbClr val="FF0000"/>
              </a:solidFill>
            </a:endParaRPr>
          </a:p>
          <a:p>
            <a:pPr eaLnBrk="1" hangingPunct="1"/>
            <a:endParaRPr lang="fr-FR" altLang="fr-FR">
              <a:solidFill>
                <a:srgbClr val="FF0000"/>
              </a:solidFill>
            </a:endParaRP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090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05038"/>
            <a:ext cx="29892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79388" y="4437063"/>
            <a:ext cx="30972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fontAlgn="auto" hangingPunct="1">
              <a:spcBef>
                <a:spcPts val="0"/>
              </a:spcBef>
              <a:spcAft>
                <a:spcPts val="0"/>
              </a:spcAft>
              <a:defRPr/>
            </a:pPr>
            <a:r>
              <a:rPr lang="fr-FR" sz="1200" b="0" dirty="0" smtClean="0">
                <a:solidFill>
                  <a:srgbClr val="FF0000"/>
                </a:solidFill>
                <a:latin typeface="+mn-lt"/>
              </a:rPr>
              <a:t>Déforestation d’une des dernières forêts primaires reliques de l’île </a:t>
            </a:r>
            <a:r>
              <a:rPr lang="en-US" sz="1200" b="0" dirty="0" smtClean="0">
                <a:solidFill>
                  <a:srgbClr val="FF0000"/>
                </a:solidFill>
                <a:latin typeface="+mn-lt"/>
              </a:rPr>
              <a:t>Sainte-Marie, Madagascar. Sept. 2011. </a:t>
            </a:r>
          </a:p>
          <a:p>
            <a:pPr algn="ctr" eaLnBrk="1" fontAlgn="auto" hangingPunct="1">
              <a:spcBef>
                <a:spcPts val="0"/>
              </a:spcBef>
              <a:spcAft>
                <a:spcPts val="0"/>
              </a:spcAft>
              <a:defRPr/>
            </a:pPr>
            <a:r>
              <a:rPr lang="en-US" sz="1200" b="0" dirty="0" smtClean="0">
                <a:solidFill>
                  <a:srgbClr val="FF0000"/>
                </a:solidFill>
                <a:latin typeface="+mn-lt"/>
              </a:rPr>
              <a:t>Photo</a:t>
            </a:r>
            <a:r>
              <a:rPr lang="en-US" sz="1200" b="0" dirty="0">
                <a:solidFill>
                  <a:srgbClr val="FF0000"/>
                </a:solidFill>
                <a:latin typeface="+mn-lt"/>
              </a:rPr>
              <a:t>: © Benjamin </a:t>
            </a:r>
            <a:r>
              <a:rPr lang="en-US" sz="1200" b="0" dirty="0" smtClean="0">
                <a:solidFill>
                  <a:srgbClr val="FF0000"/>
                </a:solidFill>
                <a:latin typeface="+mn-lt"/>
              </a:rPr>
              <a:t>Lisan</a:t>
            </a:r>
            <a:endParaRPr lang="en-US" sz="1200" b="0" dirty="0">
              <a:solidFill>
                <a:srgbClr val="FF0000"/>
              </a:solidFill>
              <a:latin typeface="+mn-lt"/>
            </a:endParaRPr>
          </a:p>
        </p:txBody>
      </p:sp>
      <p:pic>
        <p:nvPicPr>
          <p:cNvPr id="80903" name="Image 6" descr="94344_1523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05038"/>
            <a:ext cx="571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ZoneTexte 7"/>
          <p:cNvSpPr txBox="1">
            <a:spLocks noChangeArrowheads="1"/>
          </p:cNvSpPr>
          <p:nvPr/>
        </p:nvSpPr>
        <p:spPr bwMode="auto">
          <a:xfrm>
            <a:off x="3419475" y="4365625"/>
            <a:ext cx="5256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FF0000"/>
                </a:solidFill>
              </a:rPr>
              <a:t>Coupe à blanc des forêts, comme cela se pratique souvent au Canada, USA, une technique ravageuse pour la biodiversité. Source : </a:t>
            </a:r>
            <a:r>
              <a:rPr lang="fr-FR" altLang="fr-FR" sz="1200">
                <a:solidFill>
                  <a:srgbClr val="FF0000"/>
                </a:solidFill>
                <a:hlinkClick r:id="rId4"/>
              </a:rPr>
              <a:t>http://www.greenpeace.org/canada/fr/Blog/dfendre-la-fort-mais-pourquoi-et-comment/blog/48094/</a:t>
            </a:r>
            <a:r>
              <a:rPr lang="fr-FR" altLang="fr-FR" sz="1200">
                <a:solidFill>
                  <a:srgbClr val="FF0000"/>
                </a:solidFill>
              </a:rPr>
              <a:t> </a:t>
            </a:r>
          </a:p>
        </p:txBody>
      </p:sp>
      <p:sp>
        <p:nvSpPr>
          <p:cNvPr id="80905" name="ZoneTexte 8"/>
          <p:cNvSpPr txBox="1">
            <a:spLocks noChangeArrowheads="1"/>
          </p:cNvSpPr>
          <p:nvPr/>
        </p:nvSpPr>
        <p:spPr bwMode="auto">
          <a:xfrm>
            <a:off x="179388" y="5229225"/>
            <a:ext cx="8785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FF0000"/>
                </a:solidFill>
              </a:rPr>
              <a:t>Causes : </a:t>
            </a:r>
          </a:p>
          <a:p>
            <a:pPr eaLnBrk="1" hangingPunct="1">
              <a:buFont typeface="Arial" panose="020B0604020202020204" pitchFamily="34" charset="0"/>
              <a:buChar char="•"/>
            </a:pPr>
            <a:r>
              <a:rPr lang="fr-FR" altLang="fr-FR">
                <a:solidFill>
                  <a:srgbClr val="FF0000"/>
                </a:solidFill>
              </a:rPr>
              <a:t> Pour le bois d’œuvre et de chauffage,</a:t>
            </a:r>
          </a:p>
          <a:p>
            <a:pPr eaLnBrk="1" hangingPunct="1">
              <a:buFont typeface="Arial" panose="020B0604020202020204" pitchFamily="34" charset="0"/>
              <a:buChar char="•"/>
            </a:pPr>
            <a:r>
              <a:rPr lang="fr-FR" altLang="fr-FR">
                <a:solidFill>
                  <a:srgbClr val="FF0000"/>
                </a:solidFill>
              </a:rPr>
              <a:t> Pour dégager des terrains pour les cultures vivrières.</a:t>
            </a:r>
          </a:p>
          <a:p>
            <a:pPr eaLnBrk="1" hangingPunct="1">
              <a:buFont typeface="Arial" panose="020B0604020202020204" pitchFamily="34" charset="0"/>
              <a:buChar char="•"/>
            </a:pPr>
            <a:r>
              <a:rPr lang="fr-FR" altLang="fr-FR">
                <a:solidFill>
                  <a:srgbClr val="FF0000"/>
                </a:solidFill>
              </a:rPr>
              <a:t> Pour l’industrie agro-alimentaire (culture de l’huile de palme, du soja …).</a:t>
            </a:r>
          </a:p>
          <a:p>
            <a:pPr eaLnBrk="1" hangingPunct="1">
              <a:buFont typeface="Arial" panose="020B0604020202020204" pitchFamily="34" charset="0"/>
              <a:buChar char="•"/>
            </a:pPr>
            <a:r>
              <a:rPr lang="fr-FR" altLang="fr-FR">
                <a:solidFill>
                  <a:srgbClr val="FF0000"/>
                </a:solidFill>
              </a:rPr>
              <a:t> Pour l’élevage intensif (bovins …).</a:t>
            </a:r>
          </a:p>
        </p:txBody>
      </p:sp>
      <p:sp>
        <p:nvSpPr>
          <p:cNvPr id="80906" name="Rectangle 9"/>
          <p:cNvSpPr>
            <a:spLocks noChangeArrowheads="1"/>
          </p:cNvSpPr>
          <p:nvPr/>
        </p:nvSpPr>
        <p:spPr bwMode="auto">
          <a:xfrm>
            <a:off x="179388" y="1557338"/>
            <a:ext cx="8820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FF0000"/>
                </a:solidFill>
              </a:rPr>
              <a:t>La déforestation annuelle représentait -7,3 millions d'ha pour la période 2000-2005 </a:t>
            </a:r>
          </a:p>
          <a:p>
            <a:pPr eaLnBrk="1" hangingPunct="1"/>
            <a:r>
              <a:rPr lang="fr-FR" altLang="fr-FR" sz="1200">
                <a:solidFill>
                  <a:srgbClr val="FF0000"/>
                </a:solidFill>
              </a:rPr>
              <a:t>(source : FAO).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7950" y="115888"/>
            <a:ext cx="549275" cy="365125"/>
          </a:xfrm>
        </p:spPr>
        <p:txBody>
          <a:bodyPr/>
          <a:lstStyle/>
          <a:p>
            <a:pPr>
              <a:defRPr/>
            </a:pPr>
            <a:fld id="{63667844-F4E9-4187-8DDB-EB0BEA24E8D8}" type="slidenum">
              <a:rPr lang="fr-FR"/>
              <a:pPr>
                <a:defRPr/>
              </a:pPr>
              <a:t>79</a:t>
            </a:fld>
            <a:endParaRPr lang="fr-FR" dirty="0"/>
          </a:p>
        </p:txBody>
      </p:sp>
      <p:sp>
        <p:nvSpPr>
          <p:cNvPr id="3" name="Rectangle 2"/>
          <p:cNvSpPr>
            <a:spLocks noChangeArrowheads="1"/>
          </p:cNvSpPr>
          <p:nvPr/>
        </p:nvSpPr>
        <p:spPr bwMode="auto">
          <a:xfrm>
            <a:off x="395288" y="476250"/>
            <a:ext cx="84978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3.2)  La déforestation (suite)</a:t>
            </a:r>
          </a:p>
          <a:p>
            <a:pPr eaLnBrk="1" hangingPunct="1"/>
            <a:endParaRPr lang="fr-FR" altLang="fr-FR" b="1">
              <a:solidFill>
                <a:srgbClr val="FF0000"/>
              </a:solidFill>
            </a:endParaRPr>
          </a:p>
          <a:p>
            <a:pPr eaLnBrk="1" hangingPunct="1"/>
            <a:r>
              <a:rPr lang="fr-FR" altLang="fr-FR">
                <a:solidFill>
                  <a:srgbClr val="FF0000"/>
                </a:solidFill>
              </a:rPr>
              <a:t>La déforestation a des causes multiples :</a:t>
            </a:r>
          </a:p>
          <a:p>
            <a:pPr eaLnBrk="1" hangingPunct="1"/>
            <a:endParaRPr lang="fr-FR" altLang="fr-FR">
              <a:solidFill>
                <a:srgbClr val="FF0000"/>
              </a:solidFill>
            </a:endParaRPr>
          </a:p>
          <a:p>
            <a:pPr algn="just" eaLnBrk="1" hangingPunct="1">
              <a:buFont typeface="Arial" panose="020B0604020202020204" pitchFamily="34" charset="0"/>
              <a:buChar char="•"/>
            </a:pPr>
            <a:r>
              <a:rPr lang="fr-FR" altLang="fr-FR">
                <a:solidFill>
                  <a:srgbClr val="FF0000"/>
                </a:solidFill>
              </a:rPr>
              <a:t> Demande mondiale en céréales (terres arables : terres qui comprennent les terrains en jachère, les cultures maraichères et céréalières et les prairies artificielles)</a:t>
            </a:r>
          </a:p>
          <a:p>
            <a:pPr algn="just" eaLnBrk="1" hangingPunct="1">
              <a:buFont typeface="Arial" panose="020B0604020202020204" pitchFamily="34" charset="0"/>
              <a:buChar char="•"/>
            </a:pPr>
            <a:r>
              <a:rPr lang="fr-FR" altLang="fr-FR">
                <a:solidFill>
                  <a:srgbClr val="FF0000"/>
                </a:solidFill>
              </a:rPr>
              <a:t> Les agro carburants.</a:t>
            </a:r>
          </a:p>
          <a:p>
            <a:pPr algn="just" eaLnBrk="1" hangingPunct="1">
              <a:buFont typeface="Arial" panose="020B0604020202020204" pitchFamily="34" charset="0"/>
              <a:buChar char="•"/>
            </a:pPr>
            <a:r>
              <a:rPr lang="fr-FR" altLang="fr-FR">
                <a:solidFill>
                  <a:srgbClr val="FF0000"/>
                </a:solidFill>
              </a:rPr>
              <a:t> L’augmentation de consommation de viande dans le monde : élevage et bétail. La conversion en pâturage pour les troupeaux entraine  une augmentation de méthane (autre gaz à effet de serre) émis par le bétail.</a:t>
            </a:r>
          </a:p>
          <a:p>
            <a:pPr algn="just" eaLnBrk="1" hangingPunct="1">
              <a:buFont typeface="Arial" panose="020B0604020202020204" pitchFamily="34" charset="0"/>
              <a:buChar char="•"/>
            </a:pPr>
            <a:r>
              <a:rPr lang="fr-FR" altLang="fr-FR">
                <a:solidFill>
                  <a:srgbClr val="FF0000"/>
                </a:solidFill>
              </a:rPr>
              <a:t> Certaines zones sont converties en zones urbaines : construction de villes et  extension (artificialisation des sols).</a:t>
            </a:r>
          </a:p>
          <a:p>
            <a:pPr algn="just" eaLnBrk="1" hangingPunct="1">
              <a:buFont typeface="Arial" panose="020B0604020202020204" pitchFamily="34" charset="0"/>
              <a:buChar char="•"/>
            </a:pPr>
            <a:r>
              <a:rPr lang="fr-FR" altLang="fr-FR">
                <a:solidFill>
                  <a:srgbClr val="FF0000"/>
                </a:solidFill>
              </a:rPr>
              <a:t> La pauvreté des populations qui consomment du bois (chauffage et habitat : la coupe de bois, la plupart du temps, illégale. Recherche de devises et/ou remboursement de la dette par le pays pauvre, manque d’éducation, précarité alimentaire ou matérielle favorisant comportements « prédateurs » sur la nature …).</a:t>
            </a:r>
          </a:p>
          <a:p>
            <a:pPr algn="just" eaLnBrk="1" hangingPunct="1">
              <a:buFont typeface="Arial" panose="020B0604020202020204" pitchFamily="34" charset="0"/>
              <a:buChar char="•"/>
            </a:pPr>
            <a:r>
              <a:rPr lang="fr-FR" altLang="fr-FR">
                <a:solidFill>
                  <a:srgbClr val="FF0000"/>
                </a:solidFill>
              </a:rPr>
              <a:t> La culture itinérante sur brûlis, le brûlage non contrôlé des pâturages …</a:t>
            </a:r>
          </a:p>
          <a:p>
            <a:pPr algn="just" eaLnBrk="1" hangingPunct="1">
              <a:buFont typeface="Arial" panose="020B0604020202020204" pitchFamily="34" charset="0"/>
              <a:buChar char="•"/>
            </a:pPr>
            <a:r>
              <a:rPr lang="fr-FR" altLang="fr-FR">
                <a:solidFill>
                  <a:srgbClr val="FF0000"/>
                </a:solidFill>
              </a:rPr>
              <a:t> Les incendies, la sècheresse,  les maladies, les insectes ravageurs.</a:t>
            </a:r>
          </a:p>
        </p:txBody>
      </p:sp>
      <p:sp>
        <p:nvSpPr>
          <p:cNvPr id="4" name="Titre 1"/>
          <p:cNvSpPr txBox="1">
            <a:spLocks/>
          </p:cNvSpPr>
          <p:nvPr/>
        </p:nvSpPr>
        <p:spPr>
          <a:xfrm>
            <a:off x="2124075" y="188913"/>
            <a:ext cx="4176713"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1925" name="Image 4" descr="defores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76250"/>
            <a:ext cx="23050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5"/>
          <p:cNvSpPr>
            <a:spLocks noChangeArrowheads="1"/>
          </p:cNvSpPr>
          <p:nvPr/>
        </p:nvSpPr>
        <p:spPr bwMode="auto">
          <a:xfrm>
            <a:off x="0" y="6021388"/>
            <a:ext cx="903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a:solidFill>
                  <a:srgbClr val="FF0000"/>
                </a:solidFill>
              </a:rPr>
              <a:t>Selon une étude de l’Union Européenne, le coût de l’inaction et de la dégradation des services représenteraient jusqu’à 7% du PIB mondial par an en 2050 (Braat et ten Brink,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2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2000"/>
                                        <p:tgtEl>
                                          <p:spTgt spid="3">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8" end="8"/>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9" end="9"/>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10" end="10"/>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p:cTn id="55"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11" end="11"/>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p:cTn id="61"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D60568AC-214D-4C2C-8E8E-4CA903310BA1}" type="slidenum">
              <a:rPr lang="fr-FR"/>
              <a:pPr>
                <a:defRPr/>
              </a:pPr>
              <a:t>8</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244" name="Rectangle 4"/>
          <p:cNvSpPr>
            <a:spLocks noChangeArrowheads="1"/>
          </p:cNvSpPr>
          <p:nvPr/>
        </p:nvSpPr>
        <p:spPr bwMode="auto">
          <a:xfrm>
            <a:off x="250825" y="404813"/>
            <a:ext cx="25923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1) Présentation</a:t>
            </a:r>
          </a:p>
          <a:p>
            <a:pPr eaLnBrk="1" hangingPunct="1"/>
            <a:endParaRPr lang="fr-FR" altLang="fr-FR" sz="1600" b="1" dirty="0">
              <a:solidFill>
                <a:srgbClr val="008000"/>
              </a:solidFill>
            </a:endParaRPr>
          </a:p>
          <a:p>
            <a:pPr eaLnBrk="1" hangingPunct="1"/>
            <a:r>
              <a:rPr lang="fr-FR" altLang="fr-FR" sz="1600" b="1" dirty="0">
                <a:solidFill>
                  <a:srgbClr val="008000"/>
                </a:solidFill>
              </a:rPr>
              <a:t>1.1) Citations (</a:t>
            </a:r>
            <a:r>
              <a:rPr lang="fr-FR" altLang="fr-FR" sz="1600" b="1" dirty="0" smtClean="0">
                <a:solidFill>
                  <a:srgbClr val="008000"/>
                </a:solidFill>
              </a:rPr>
              <a:t>suite)</a:t>
            </a:r>
            <a:endParaRPr lang="fr-FR" altLang="fr-FR" sz="1600" dirty="0">
              <a:solidFill>
                <a:srgbClr val="008000"/>
              </a:solidFill>
            </a:endParaRPr>
          </a:p>
        </p:txBody>
      </p:sp>
      <p:sp>
        <p:nvSpPr>
          <p:cNvPr id="10245" name="ZoneTexte 5"/>
          <p:cNvSpPr txBox="1">
            <a:spLocks noChangeArrowheads="1"/>
          </p:cNvSpPr>
          <p:nvPr/>
        </p:nvSpPr>
        <p:spPr bwMode="auto">
          <a:xfrm>
            <a:off x="179388" y="2565400"/>
            <a:ext cx="8713787" cy="147637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a:t>
            </a:r>
            <a:r>
              <a:rPr lang="fr-FR" altLang="fr-FR" i="1">
                <a:solidFill>
                  <a:srgbClr val="008000"/>
                </a:solidFill>
              </a:rPr>
              <a:t>Espace de calme, de vie et de liberté, la forêt, poumon vert de la planète, abrite sous ses frondaisons, un univers riche et secret. Prodigues en fruits, sources de légendes, les arbres y sont le refuge du rêveur et la providence du promeneur</a:t>
            </a:r>
            <a:r>
              <a:rPr lang="fr-FR" altLang="fr-FR">
                <a:solidFill>
                  <a:srgbClr val="008000"/>
                </a:solidFill>
              </a:rPr>
              <a:t>".</a:t>
            </a:r>
          </a:p>
          <a:p>
            <a:pPr algn="just" eaLnBrk="1" hangingPunct="1"/>
            <a:r>
              <a:rPr lang="fr-FR" altLang="fr-FR" i="1">
                <a:solidFill>
                  <a:srgbClr val="008000"/>
                </a:solidFill>
              </a:rPr>
              <a:t>Les vertiges de la forêt - Petite déclaration d'amour aux mousses, aux fougères et aux arbres qui les ombragent</a:t>
            </a:r>
            <a:r>
              <a:rPr lang="fr-FR" altLang="fr-FR">
                <a:solidFill>
                  <a:srgbClr val="008000"/>
                </a:solidFill>
              </a:rPr>
              <a:t>, Rémi Caritey, Editions Transboréal - Petite Philosophie Du Voyage, 2011.</a:t>
            </a:r>
          </a:p>
        </p:txBody>
      </p:sp>
      <p:sp>
        <p:nvSpPr>
          <p:cNvPr id="10246" name="ZoneTexte 9"/>
          <p:cNvSpPr txBox="1">
            <a:spLocks noChangeArrowheads="1"/>
          </p:cNvSpPr>
          <p:nvPr/>
        </p:nvSpPr>
        <p:spPr bwMode="auto">
          <a:xfrm>
            <a:off x="179388" y="1412875"/>
            <a:ext cx="8713787" cy="9239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a:solidFill>
                  <a:srgbClr val="008000"/>
                </a:solidFill>
              </a:rPr>
              <a:t>"</a:t>
            </a:r>
            <a:r>
              <a:rPr lang="fr-FR" altLang="fr-FR" i="1">
                <a:solidFill>
                  <a:srgbClr val="008000"/>
                </a:solidFill>
              </a:rPr>
              <a:t>Quand le dernier arbre aura été abattu - Quand la dernière rivière aura été empoisonnée - Quand le dernier poisson aura été péché - Alors on saura que l'argent ne se mange pas</a:t>
            </a:r>
            <a:r>
              <a:rPr lang="fr-FR" altLang="fr-FR">
                <a:solidFill>
                  <a:srgbClr val="008000"/>
                </a:solidFill>
              </a:rPr>
              <a:t>" (Citations du chef indien Geronimo).</a:t>
            </a:r>
          </a:p>
        </p:txBody>
      </p:sp>
      <p:pic>
        <p:nvPicPr>
          <p:cNvPr id="10247" name="Image 10" descr="forê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365625"/>
            <a:ext cx="29638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D8BBEDCD-0179-43D3-9103-BE1DFC92D86C}" type="slidenum">
              <a:rPr lang="fr-FR"/>
              <a:pPr>
                <a:defRPr/>
              </a:pPr>
              <a:t>80</a:t>
            </a:fld>
            <a:endParaRPr lang="fr-FR" dirty="0"/>
          </a:p>
        </p:txBody>
      </p:sp>
      <p:sp>
        <p:nvSpPr>
          <p:cNvPr id="3" name="Rectangle 2"/>
          <p:cNvSpPr>
            <a:spLocks noChangeArrowheads="1"/>
          </p:cNvSpPr>
          <p:nvPr/>
        </p:nvSpPr>
        <p:spPr bwMode="auto">
          <a:xfrm>
            <a:off x="395288" y="476250"/>
            <a:ext cx="84978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3.2)  La déforestation (suite)</a:t>
            </a:r>
          </a:p>
          <a:p>
            <a:pPr eaLnBrk="1" hangingPunct="1"/>
            <a:endParaRPr lang="fr-FR" altLang="fr-FR" b="1">
              <a:solidFill>
                <a:srgbClr val="FF0000"/>
              </a:solidFill>
            </a:endParaRPr>
          </a:p>
          <a:p>
            <a:pPr eaLnBrk="1" hangingPunct="1">
              <a:buFont typeface="Arial" panose="020B0604020202020204" pitchFamily="34" charset="0"/>
              <a:buChar char="•"/>
            </a:pPr>
            <a:r>
              <a:rPr lang="fr-FR" altLang="fr-FR">
                <a:solidFill>
                  <a:srgbClr val="FF0000"/>
                </a:solidFill>
              </a:rPr>
              <a:t> 40% des bois tropicaux importés en France sont d’origine illégale.</a:t>
            </a:r>
          </a:p>
          <a:p>
            <a:pPr eaLnBrk="1" hangingPunct="1">
              <a:buFont typeface="Arial" panose="020B0604020202020204" pitchFamily="34" charset="0"/>
              <a:buChar char="•"/>
            </a:pPr>
            <a:r>
              <a:rPr lang="fr-FR" altLang="fr-FR">
                <a:solidFill>
                  <a:srgbClr val="FF0000"/>
                </a:solidFill>
              </a:rPr>
              <a:t> En Amazonie, l’exploitation illégale du bois est estimée à 40% et son impact indirect est majeur, essentiellement à travers l’ouverture des routes.</a:t>
            </a: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2949" name="Image 4" descr="traffic bo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492375"/>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Image 5" descr="trafic bois Greenpe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652963"/>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Image 6" descr="trafic bois Greenpeac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244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Image 7" descr="trafic bois ros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636838"/>
            <a:ext cx="2990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ZoneTexte 8"/>
          <p:cNvSpPr txBox="1">
            <a:spLocks noChangeArrowheads="1"/>
          </p:cNvSpPr>
          <p:nvPr/>
        </p:nvSpPr>
        <p:spPr bwMode="auto">
          <a:xfrm>
            <a:off x="2771775" y="6453188"/>
            <a:ext cx="3209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Campagnes contre le bois illégal (Greenpeace …)</a:t>
            </a:r>
          </a:p>
        </p:txBody>
      </p:sp>
      <p:sp>
        <p:nvSpPr>
          <p:cNvPr id="82954" name="ZoneTexte 9"/>
          <p:cNvSpPr txBox="1">
            <a:spLocks noChangeArrowheads="1"/>
          </p:cNvSpPr>
          <p:nvPr/>
        </p:nvSpPr>
        <p:spPr bwMode="auto">
          <a:xfrm>
            <a:off x="4284663" y="4221163"/>
            <a:ext cx="2405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Trafic du bois de rose à Madagascar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34E3EED3-F7F3-41A2-8B63-ADF1EB90A7DC}" type="slidenum">
              <a:rPr lang="fr-FR"/>
              <a:pPr>
                <a:defRPr/>
              </a:pPr>
              <a:t>81</a:t>
            </a:fld>
            <a:endParaRPr lang="fr-FR" dirty="0"/>
          </a:p>
        </p:txBody>
      </p:sp>
      <p:sp>
        <p:nvSpPr>
          <p:cNvPr id="3" name="Rectangle 2"/>
          <p:cNvSpPr>
            <a:spLocks noChangeArrowheads="1"/>
          </p:cNvSpPr>
          <p:nvPr/>
        </p:nvSpPr>
        <p:spPr bwMode="auto">
          <a:xfrm>
            <a:off x="179388" y="260350"/>
            <a:ext cx="8713787"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3.2)  La déforestation (suite)</a:t>
            </a:r>
          </a:p>
          <a:p>
            <a:pPr eaLnBrk="1" hangingPunct="1"/>
            <a:endParaRPr lang="fr-FR" altLang="fr-FR" b="1">
              <a:solidFill>
                <a:srgbClr val="FF0000"/>
              </a:solidFill>
            </a:endParaRPr>
          </a:p>
          <a:p>
            <a:pPr algn="just" eaLnBrk="1" hangingPunct="1">
              <a:buFont typeface="Arial" panose="020B0604020202020204" pitchFamily="34" charset="0"/>
              <a:buChar char="•"/>
            </a:pPr>
            <a:r>
              <a:rPr lang="fr-FR" altLang="fr-FR" sz="1700">
                <a:solidFill>
                  <a:srgbClr val="FF0000"/>
                </a:solidFill>
              </a:rPr>
              <a:t>  </a:t>
            </a:r>
            <a:r>
              <a:rPr lang="fr-FR" altLang="fr-FR" sz="1700" b="1">
                <a:solidFill>
                  <a:srgbClr val="FF0000"/>
                </a:solidFill>
              </a:rPr>
              <a:t>La déforestation a lieu à plus de 90% dans les forêts tropicales notamment au Brésil et en Indonésie. Le Brésil et l’Indonésie sont les 4ème et 3ème émetteur de GES majoritairement via l’expansion de leurs agricultures sur les écosystèmes naturels.</a:t>
            </a:r>
          </a:p>
          <a:p>
            <a:pPr algn="just" eaLnBrk="1" hangingPunct="1">
              <a:buFont typeface="Arial" panose="020B0604020202020204" pitchFamily="34" charset="0"/>
              <a:buChar char="•"/>
            </a:pPr>
            <a:r>
              <a:rPr lang="fr-FR" altLang="fr-FR" sz="1700">
                <a:solidFill>
                  <a:srgbClr val="FF0000"/>
                </a:solidFill>
              </a:rPr>
              <a:t> Au Brésil 80% de la déforestation de l’Amazonie est due à l’élevage.</a:t>
            </a:r>
          </a:p>
          <a:p>
            <a:pPr algn="just" eaLnBrk="1" hangingPunct="1">
              <a:buFont typeface="Arial" panose="020B0604020202020204" pitchFamily="34" charset="0"/>
              <a:buChar char="•"/>
            </a:pPr>
            <a:r>
              <a:rPr lang="fr-FR" altLang="fr-FR" sz="1700">
                <a:solidFill>
                  <a:srgbClr val="FF0000"/>
                </a:solidFill>
              </a:rPr>
              <a:t> Ces 10 dernières années il est estimé que 70% de la déforestation mondiale est due à la conversion forestière d’origine agricole.</a:t>
            </a:r>
          </a:p>
          <a:p>
            <a:pPr algn="just" eaLnBrk="1" hangingPunct="1">
              <a:buFont typeface="Arial" panose="020B0604020202020204" pitchFamily="34" charset="0"/>
              <a:buChar char="•"/>
            </a:pPr>
            <a:r>
              <a:rPr lang="fr-FR" altLang="fr-FR" sz="1700" b="1">
                <a:solidFill>
                  <a:srgbClr val="FF0000"/>
                </a:solidFill>
              </a:rPr>
              <a:t> Chaque année ce sont 13 millions d’hectares de forêts qui disparaissent</a:t>
            </a:r>
            <a:r>
              <a:rPr lang="fr-FR" altLang="fr-FR" sz="1700">
                <a:solidFill>
                  <a:srgbClr val="FF0000"/>
                </a:solidFill>
              </a:rPr>
              <a:t>, notamment parce que leur valeur est sous-estimée (incompréhension des services éco-systémiques fournis par les forêts primaires).</a:t>
            </a:r>
          </a:p>
          <a:p>
            <a:pPr algn="just" eaLnBrk="1" hangingPunct="1">
              <a:buFont typeface="Arial" panose="020B0604020202020204" pitchFamily="34" charset="0"/>
              <a:buChar char="•"/>
            </a:pPr>
            <a:r>
              <a:rPr lang="fr-FR" altLang="fr-FR" sz="1700">
                <a:solidFill>
                  <a:srgbClr val="FF0000"/>
                </a:solidFill>
              </a:rPr>
              <a:t> elle est responsable de 18 à 20% des émissions de gaz à effet de serre, un des facteurs importants du réchauffement climatique (info Greenpeace et WWF).</a:t>
            </a:r>
          </a:p>
          <a:p>
            <a:pPr algn="just" eaLnBrk="1" hangingPunct="1">
              <a:buFont typeface="Arial" panose="020B0604020202020204" pitchFamily="34" charset="0"/>
              <a:buChar char="•"/>
            </a:pPr>
            <a:r>
              <a:rPr lang="fr-FR" altLang="fr-FR" sz="1700">
                <a:solidFill>
                  <a:srgbClr val="FF0000"/>
                </a:solidFill>
              </a:rPr>
              <a:t> Elle contribue à l’augmentation du nombre de paroxysmes de sècheresses sur Terre (°) et d’épisodes climatiques violents ou paroxysmiques (tempêtes, cyclones, désertifications, grandes sècheresses …).</a:t>
            </a:r>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3973" name="Image 6" descr="14brazil_cow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2822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ZoneTexte 7"/>
          <p:cNvSpPr txBox="1">
            <a:spLocks noChangeArrowheads="1"/>
          </p:cNvSpPr>
          <p:nvPr/>
        </p:nvSpPr>
        <p:spPr bwMode="auto">
          <a:xfrm>
            <a:off x="179388" y="5732463"/>
            <a:ext cx="6000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r" eaLnBrk="1" hangingPunct="1"/>
            <a:r>
              <a:rPr lang="fr-FR" altLang="fr-FR" sz="1200">
                <a:solidFill>
                  <a:srgbClr val="FF0000"/>
                </a:solidFill>
              </a:rPr>
              <a:t>Déforestation en Amazonie causée par la création de pâture pour l’élevage de bovins destinés à l’exportation de viande vers les pays riches (USA, Europe …) </a:t>
            </a:r>
            <a:r>
              <a:rPr lang="fr-FR" altLang="fr-FR" sz="1200">
                <a:solidFill>
                  <a:srgbClr val="FF0000"/>
                </a:solidFill>
                <a:sym typeface="Symbol" panose="05050102010706020507" pitchFamily="18" charset="2"/>
              </a:rPr>
              <a:t></a:t>
            </a:r>
            <a:r>
              <a:rPr lang="fr-FR" altLang="fr-FR" sz="1200">
                <a:solidFill>
                  <a:srgbClr val="FF0000"/>
                </a:solidFill>
              </a:rPr>
              <a:t> </a:t>
            </a:r>
          </a:p>
          <a:p>
            <a:pPr algn="r" eaLnBrk="1" hangingPunct="1"/>
            <a:endParaRPr lang="fr-FR" altLang="fr-FR" sz="1200">
              <a:solidFill>
                <a:srgbClr val="6600CC"/>
              </a:solidFill>
              <a:sym typeface="Symbol" panose="05050102010706020507" pitchFamily="18" charset="2"/>
            </a:endParaRPr>
          </a:p>
          <a:p>
            <a:pPr algn="r" eaLnBrk="1" hangingPunct="1"/>
            <a:r>
              <a:rPr lang="fr-FR" altLang="fr-FR" sz="1200">
                <a:solidFill>
                  <a:srgbClr val="6600CC"/>
                </a:solidFill>
                <a:sym typeface="Symbol" panose="05050102010706020507" pitchFamily="18" charset="2"/>
              </a:rPr>
              <a:t>(Source:</a:t>
            </a:r>
            <a:r>
              <a:rPr lang="fr-FR" altLang="fr-FR" sz="1200">
                <a:solidFill>
                  <a:srgbClr val="6600CC"/>
                </a:solidFill>
                <a:hlinkClick r:id="rId3"/>
              </a:rPr>
              <a:t>http://naturerights.com/blog/de-nombreuses-grandes-marques-complices-du-massacre-de-lamazonie</a:t>
            </a:r>
            <a:r>
              <a:rPr lang="fr-FR" altLang="fr-FR" sz="1200">
                <a:solidFill>
                  <a:srgbClr val="6600CC"/>
                </a:solidFill>
              </a:rPr>
              <a:t>)</a:t>
            </a:r>
          </a:p>
        </p:txBody>
      </p:sp>
      <p:sp>
        <p:nvSpPr>
          <p:cNvPr id="83975" name="ZoneTexte 12"/>
          <p:cNvSpPr txBox="1">
            <a:spLocks noChangeArrowheads="1"/>
          </p:cNvSpPr>
          <p:nvPr/>
        </p:nvSpPr>
        <p:spPr bwMode="auto">
          <a:xfrm>
            <a:off x="107950" y="5084763"/>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7030A0"/>
                </a:solidFill>
              </a:rPr>
              <a:t>(°) En particulier du fait de la diminution ou la disparition du phénomène d’évapotranspiration , c’est à dire du rejet de vapeur d’eau par les arbres. L’évapotranspiration contribuant à créer un microclimat local favorisant les pluies (ou précipitations) locales.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84994" name="Picture 7" descr="ForetDetru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711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8"/>
          <p:cNvSpPr txBox="1">
            <a:spLocks noChangeArrowheads="1"/>
          </p:cNvSpPr>
          <p:nvPr/>
        </p:nvSpPr>
        <p:spPr bwMode="auto">
          <a:xfrm>
            <a:off x="468313" y="5229225"/>
            <a:ext cx="8318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341AF4"/>
                </a:solidFill>
                <a:latin typeface="Arial" panose="020B0604020202020204" pitchFamily="34" charset="0"/>
              </a:rPr>
              <a:t>Les forêts originelles subsistent sous la forme de vastes étendues de forêts encore intactes : </a:t>
            </a:r>
            <a:r>
              <a:rPr lang="fr-FR" altLang="fr-FR" sz="1200" b="1">
                <a:solidFill>
                  <a:srgbClr val="341AF4"/>
                </a:solidFill>
                <a:latin typeface="Arial" panose="020B0604020202020204" pitchFamily="34" charset="0"/>
              </a:rPr>
              <a:t>Les forêts anciennes</a:t>
            </a:r>
            <a:r>
              <a:rPr lang="fr-FR" altLang="fr-FR" sz="1200">
                <a:solidFill>
                  <a:srgbClr val="341AF4"/>
                </a:solidFill>
                <a:latin typeface="Arial" panose="020B0604020202020204" pitchFamily="34" charset="0"/>
              </a:rPr>
              <a:t>.</a:t>
            </a:r>
          </a:p>
          <a:p>
            <a:pPr algn="ctr" eaLnBrk="1" hangingPunct="1">
              <a:spcBef>
                <a:spcPct val="0"/>
              </a:spcBef>
              <a:buFontTx/>
              <a:buNone/>
            </a:pPr>
            <a:r>
              <a:rPr lang="fr-FR" altLang="fr-FR" sz="1200" i="1">
                <a:solidFill>
                  <a:srgbClr val="341AF4"/>
                </a:solidFill>
                <a:latin typeface="Arial" panose="020B0604020202020204" pitchFamily="34" charset="0"/>
              </a:rPr>
              <a:t>3 pays (Russie, Canada, Brésil) abritent 70% de ces forêts anciennes.</a:t>
            </a:r>
          </a:p>
          <a:p>
            <a:pPr algn="ctr" eaLnBrk="1" hangingPunct="1">
              <a:spcBef>
                <a:spcPct val="0"/>
              </a:spcBef>
              <a:buFontTx/>
              <a:buNone/>
            </a:pPr>
            <a:r>
              <a:rPr lang="fr-FR" altLang="fr-FR" sz="1200">
                <a:solidFill>
                  <a:srgbClr val="FF0000"/>
                </a:solidFill>
                <a:latin typeface="Arial" panose="020B0604020202020204" pitchFamily="34" charset="0"/>
              </a:rPr>
              <a:t>En rouge : surface de forêts anciennes détruites (depuis 8000 ans).</a:t>
            </a:r>
            <a:r>
              <a:rPr lang="fr-FR" altLang="fr-FR" sz="1200">
                <a:solidFill>
                  <a:srgbClr val="341AF4"/>
                </a:solidFill>
                <a:latin typeface="Arial" panose="020B0604020202020204" pitchFamily="34" charset="0"/>
              </a:rPr>
              <a:t> </a:t>
            </a:r>
            <a:r>
              <a:rPr lang="fr-FR" altLang="fr-FR" sz="1200">
                <a:solidFill>
                  <a:srgbClr val="00602B"/>
                </a:solidFill>
                <a:latin typeface="Arial" panose="020B0604020202020204" pitchFamily="34" charset="0"/>
              </a:rPr>
              <a:t>En vert: surface de forêts anciennes encore intacte.</a:t>
            </a:r>
          </a:p>
          <a:p>
            <a:pPr algn="ctr" eaLnBrk="1" hangingPunct="1">
              <a:spcBef>
                <a:spcPct val="0"/>
              </a:spcBef>
              <a:buFontTx/>
              <a:buNone/>
            </a:pPr>
            <a:endParaRPr lang="en-GB" altLang="fr-FR" sz="1200" i="1">
              <a:solidFill>
                <a:srgbClr val="6600CC"/>
              </a:solidFill>
              <a:latin typeface="Arial" panose="020B0604020202020204" pitchFamily="34" charset="0"/>
            </a:endParaRPr>
          </a:p>
          <a:p>
            <a:pPr algn="ctr" eaLnBrk="1" hangingPunct="1">
              <a:spcBef>
                <a:spcPct val="0"/>
              </a:spcBef>
              <a:buFontTx/>
              <a:buNone/>
            </a:pPr>
            <a:r>
              <a:rPr lang="en-GB" altLang="fr-FR" sz="1200">
                <a:solidFill>
                  <a:srgbClr val="6600CC"/>
                </a:solidFill>
                <a:latin typeface="Arial" panose="020B0604020202020204" pitchFamily="34" charset="0"/>
              </a:rPr>
              <a:t>Source : </a:t>
            </a:r>
            <a:r>
              <a:rPr lang="en-GB" altLang="fr-FR" sz="1200" i="1">
                <a:solidFill>
                  <a:srgbClr val="6600CC"/>
                </a:solidFill>
                <a:latin typeface="Arial" panose="020B0604020202020204" pitchFamily="34" charset="0"/>
              </a:rPr>
              <a:t>Map Source</a:t>
            </a:r>
            <a:r>
              <a:rPr lang="en-GB" altLang="fr-FR" sz="1200">
                <a:solidFill>
                  <a:srgbClr val="6600CC"/>
                </a:solidFill>
                <a:latin typeface="Arial" panose="020B0604020202020204" pitchFamily="34" charset="0"/>
              </a:rPr>
              <a:t>: D. Bryant, et al., </a:t>
            </a:r>
            <a:r>
              <a:rPr lang="en-GB" altLang="fr-FR" sz="1200">
                <a:latin typeface="Arial" panose="020B0604020202020204" pitchFamily="34" charset="0"/>
                <a:hlinkClick r:id="rId3"/>
              </a:rPr>
              <a:t>The Last Frontier Forests: Ecosystems and Economies on the Edge</a:t>
            </a:r>
            <a:r>
              <a:rPr lang="en-GB" altLang="fr-FR" sz="1200">
                <a:latin typeface="Arial" panose="020B0604020202020204" pitchFamily="34" charset="0"/>
              </a:rPr>
              <a:t>. </a:t>
            </a:r>
          </a:p>
          <a:p>
            <a:pPr algn="ctr" eaLnBrk="1" hangingPunct="1">
              <a:spcBef>
                <a:spcPct val="0"/>
              </a:spcBef>
              <a:buFontTx/>
              <a:buNone/>
            </a:pPr>
            <a:r>
              <a:rPr lang="en-GB" altLang="fr-FR" sz="1200">
                <a:solidFill>
                  <a:srgbClr val="6600CC"/>
                </a:solidFill>
                <a:latin typeface="Arial" panose="020B0604020202020204" pitchFamily="34" charset="0"/>
              </a:rPr>
              <a:t>(World Resources Institute: Washington, DC, 1997).</a:t>
            </a:r>
          </a:p>
          <a:p>
            <a:pPr algn="ctr" eaLnBrk="1" hangingPunct="1">
              <a:spcBef>
                <a:spcPct val="0"/>
              </a:spcBef>
              <a:buFontTx/>
              <a:buNone/>
            </a:pPr>
            <a:r>
              <a:rPr lang="en-GB" altLang="fr-FR" sz="1200">
                <a:solidFill>
                  <a:srgbClr val="6600CC"/>
                </a:solidFill>
                <a:latin typeface="Arial" panose="020B0604020202020204" pitchFamily="34" charset="0"/>
              </a:rPr>
              <a:t>Cf. </a:t>
            </a:r>
            <a:r>
              <a:rPr lang="en-GB" altLang="fr-FR" sz="1200">
                <a:solidFill>
                  <a:srgbClr val="6600CC"/>
                </a:solidFill>
                <a:latin typeface="Arial" panose="020B0604020202020204" pitchFamily="34" charset="0"/>
                <a:hlinkClick r:id="rId4"/>
              </a:rPr>
              <a:t>http://deforestation.over-blog.com/</a:t>
            </a:r>
            <a:r>
              <a:rPr lang="en-GB" altLang="fr-FR" sz="1200">
                <a:solidFill>
                  <a:srgbClr val="6600CC"/>
                </a:solidFill>
                <a:latin typeface="Arial" panose="020B0604020202020204" pitchFamily="34" charset="0"/>
              </a:rPr>
              <a:t> </a:t>
            </a:r>
            <a:endParaRPr lang="fr-FR" altLang="fr-FR" sz="1200">
              <a:solidFill>
                <a:srgbClr val="6600CC"/>
              </a:solidFill>
              <a:latin typeface="Arial" panose="020B0604020202020204" pitchFamily="34" charset="0"/>
            </a:endParaRPr>
          </a:p>
        </p:txBody>
      </p:sp>
      <p:sp>
        <p:nvSpPr>
          <p:cNvPr id="84996" name="Text Box 9"/>
          <p:cNvSpPr txBox="1">
            <a:spLocks noChangeArrowheads="1"/>
          </p:cNvSpPr>
          <p:nvPr/>
        </p:nvSpPr>
        <p:spPr bwMode="auto">
          <a:xfrm>
            <a:off x="1187450" y="1412875"/>
            <a:ext cx="677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FF0000"/>
                </a:solidFill>
                <a:latin typeface="Arial" panose="020B0604020202020204" pitchFamily="34" charset="0"/>
              </a:rPr>
              <a:t>Depuis 8000 ans, plus de 80% des forêts anciennes ont disparu.</a:t>
            </a:r>
          </a:p>
        </p:txBody>
      </p:sp>
      <p:sp>
        <p:nvSpPr>
          <p:cNvPr id="6" name="Espace réservé du numéro de diapositive 1"/>
          <p:cNvSpPr>
            <a:spLocks noGrp="1"/>
          </p:cNvSpPr>
          <p:nvPr>
            <p:ph type="sldNum" sz="quarter" idx="12"/>
          </p:nvPr>
        </p:nvSpPr>
        <p:spPr>
          <a:xfrm>
            <a:off x="6804025" y="188913"/>
            <a:ext cx="2133600" cy="365125"/>
          </a:xfrm>
        </p:spPr>
        <p:txBody>
          <a:bodyPr/>
          <a:lstStyle/>
          <a:p>
            <a:pPr>
              <a:defRPr/>
            </a:pPr>
            <a:fld id="{032B5E16-D83C-4E97-9A20-D87CA4FA8D5B}" type="slidenum">
              <a:rPr lang="fr-FR"/>
              <a:pPr>
                <a:defRPr/>
              </a:pPr>
              <a:t>82</a:t>
            </a:fld>
            <a:endParaRPr lang="fr-FR" dirty="0"/>
          </a:p>
        </p:txBody>
      </p:sp>
      <p:sp>
        <p:nvSpPr>
          <p:cNvPr id="7" name="Titre 1"/>
          <p:cNvSpPr txBox="1">
            <a:spLocks/>
          </p:cNvSpPr>
          <p:nvPr/>
        </p:nvSpPr>
        <p:spPr>
          <a:xfrm>
            <a:off x="27003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84999" name="Rectangle 7"/>
          <p:cNvSpPr>
            <a:spLocks noChangeArrowheads="1"/>
          </p:cNvSpPr>
          <p:nvPr/>
        </p:nvSpPr>
        <p:spPr bwMode="auto">
          <a:xfrm>
            <a:off x="179388" y="4048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3.2)  La déforestation (suite et fin)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2" name="Espace réservé du numéro de diapositive 1"/>
          <p:cNvSpPr>
            <a:spLocks noGrp="1"/>
          </p:cNvSpPr>
          <p:nvPr>
            <p:ph type="sldNum" sz="quarter" idx="12"/>
          </p:nvPr>
        </p:nvSpPr>
        <p:spPr>
          <a:xfrm>
            <a:off x="6804025" y="188913"/>
            <a:ext cx="2133600" cy="365125"/>
          </a:xfrm>
        </p:spPr>
        <p:txBody>
          <a:bodyPr/>
          <a:lstStyle/>
          <a:p>
            <a:pPr>
              <a:defRPr/>
            </a:pPr>
            <a:fld id="{CCEC783E-1FF8-4634-96F5-DC865DF06075}" type="slidenum">
              <a:rPr lang="fr-FR"/>
              <a:pPr>
                <a:defRPr/>
              </a:pPr>
              <a:t>83</a:t>
            </a:fld>
            <a:endParaRPr lang="fr-FR" dirty="0"/>
          </a:p>
        </p:txBody>
      </p:sp>
      <p:sp>
        <p:nvSpPr>
          <p:cNvPr id="33" name="Rectangle 32"/>
          <p:cNvSpPr>
            <a:spLocks noChangeArrowheads="1"/>
          </p:cNvSpPr>
          <p:nvPr/>
        </p:nvSpPr>
        <p:spPr bwMode="auto">
          <a:xfrm>
            <a:off x="179388" y="333375"/>
            <a:ext cx="6913562"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3.3)  Feux de forêts et</a:t>
            </a:r>
            <a:r>
              <a:rPr lang="fr-FR" altLang="fr-FR">
                <a:solidFill>
                  <a:srgbClr val="FF0000"/>
                </a:solidFill>
              </a:rPr>
              <a:t> </a:t>
            </a:r>
            <a:r>
              <a:rPr lang="fr-FR" altLang="fr-FR" b="1">
                <a:solidFill>
                  <a:srgbClr val="FF0000"/>
                </a:solidFill>
              </a:rPr>
              <a:t>feux causés par l’homme</a:t>
            </a:r>
          </a:p>
          <a:p>
            <a:pPr eaLnBrk="1" hangingPunct="1"/>
            <a:endParaRPr lang="fr-FR" altLang="fr-FR">
              <a:solidFill>
                <a:srgbClr val="008000"/>
              </a:solidFill>
            </a:endParaRPr>
          </a:p>
          <a:p>
            <a:pPr algn="just" eaLnBrk="1" hangingPunct="1">
              <a:buFont typeface="Arial" panose="020B0604020202020204" pitchFamily="34" charset="0"/>
              <a:buChar char="•"/>
            </a:pPr>
            <a:r>
              <a:rPr lang="fr-FR" altLang="fr-FR">
                <a:solidFill>
                  <a:srgbClr val="FF0000"/>
                </a:solidFill>
              </a:rPr>
              <a:t> Les feux de végétation brûlent chaque année l’équivalent d’une surface égale à la moitié de celle de l'Australie. 386.7 millions d’hectares ont brûlé en 2000, dont 43 millions d’hectares de forêt. Au Burkina Faso, une moyenne de 30% du territoire national part en fumée chaque année. Dans certaines provinces, 70% de la surface est brûlée.</a:t>
            </a:r>
          </a:p>
          <a:p>
            <a:pPr algn="just" eaLnBrk="1" hangingPunct="1">
              <a:buFont typeface="Arial" panose="020B0604020202020204" pitchFamily="34" charset="0"/>
              <a:buChar char="•"/>
            </a:pPr>
            <a:r>
              <a:rPr lang="fr-FR" altLang="fr-FR">
                <a:solidFill>
                  <a:srgbClr val="FF0000"/>
                </a:solidFill>
              </a:rPr>
              <a:t> 1997/98, en Indonésie, un total de 9.7 million d'ha, principalement de forêt tropicale ont été la proie des flammes. L'émission de CO2 atteignit entre 22 et 33% de l'émission globale  des gaz à effet de serre, pour cette année.</a:t>
            </a:r>
          </a:p>
          <a:p>
            <a:pPr algn="just" eaLnBrk="1" hangingPunct="1">
              <a:buFont typeface="Arial" panose="020B0604020202020204" pitchFamily="34" charset="0"/>
              <a:buChar char="•"/>
            </a:pPr>
            <a:r>
              <a:rPr lang="fr-FR" altLang="fr-FR">
                <a:solidFill>
                  <a:srgbClr val="FF0000"/>
                </a:solidFill>
              </a:rPr>
              <a:t>Même si les feux font naturellement partie de nombreux écosystèmes, </a:t>
            </a:r>
            <a:r>
              <a:rPr lang="fr-FR" altLang="fr-FR" b="1">
                <a:solidFill>
                  <a:srgbClr val="FF0000"/>
                </a:solidFill>
              </a:rPr>
              <a:t>90% d'entre eux sont causés par les activités humaines</a:t>
            </a:r>
            <a:r>
              <a:rPr lang="fr-FR" altLang="fr-FR">
                <a:solidFill>
                  <a:srgbClr val="FF0000"/>
                </a:solidFill>
              </a:rPr>
              <a:t>.</a:t>
            </a:r>
          </a:p>
          <a:p>
            <a:pPr algn="just" eaLnBrk="1" hangingPunct="1">
              <a:buFont typeface="Arial" panose="020B0604020202020204" pitchFamily="34" charset="0"/>
              <a:buChar char="•"/>
            </a:pPr>
            <a:r>
              <a:rPr lang="fr-FR" altLang="fr-FR">
                <a:solidFill>
                  <a:srgbClr val="FF0000"/>
                </a:solidFill>
              </a:rPr>
              <a:t> Par exemple, la plupart des feux des forêts méditerranéennes sont d'origine humaine provenant de feux de camps, de cigarettes, de débris incandescents ou d'actes criminels. </a:t>
            </a:r>
          </a:p>
          <a:p>
            <a:pPr algn="just" eaLnBrk="1" hangingPunct="1">
              <a:buFont typeface="Arial" panose="020B0604020202020204" pitchFamily="34" charset="0"/>
              <a:buChar char="•"/>
            </a:pPr>
            <a:r>
              <a:rPr lang="fr-FR" altLang="fr-FR">
                <a:solidFill>
                  <a:srgbClr val="FF0000"/>
                </a:solidFill>
              </a:rPr>
              <a:t>Le feux fait partie de l’écosystème, </a:t>
            </a:r>
            <a:r>
              <a:rPr lang="fr-FR" altLang="fr-FR" b="1">
                <a:solidFill>
                  <a:srgbClr val="FF0000"/>
                </a:solidFill>
              </a:rPr>
              <a:t>toutefois, l’augmentation de leur fréquence a des impacts considérables sur la végétation, la faune, la micro faune, les sols, sur la déforestation, le climat et la perte de biodiversité. </a:t>
            </a:r>
            <a:endParaRPr lang="fr-FR" altLang="fr-FR" sz="1200" b="1">
              <a:solidFill>
                <a:srgbClr val="FF0000"/>
              </a:solidFill>
            </a:endParaRPr>
          </a:p>
          <a:p>
            <a:pPr algn="just" eaLnBrk="1" hangingPunct="1">
              <a:buFont typeface="Arial" panose="020B0604020202020204" pitchFamily="34" charset="0"/>
              <a:buChar char="•"/>
            </a:pPr>
            <a:r>
              <a:rPr lang="fr-FR" altLang="fr-FR" sz="1200">
                <a:solidFill>
                  <a:srgbClr val="FF0000"/>
                </a:solidFill>
              </a:rPr>
              <a:t> Le réchauffement climatique pourrait rendre certaines zones climatiques plus sèches et par là, contribuer à faciliter et augmenter les occurrences des feux de forêts dans ces zones (Australie, Californie …).</a:t>
            </a:r>
            <a:endParaRPr lang="fr-FR" altLang="fr-FR">
              <a:solidFill>
                <a:srgbClr val="FF0000"/>
              </a:solidFill>
            </a:endParaRPr>
          </a:p>
        </p:txBody>
      </p:sp>
      <p:sp>
        <p:nvSpPr>
          <p:cNvPr id="3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6021" name="Picture 2" descr="C:\Users\LISAN\Pictures\forêts\feu de forêt dans le Wyoming-Wild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716338"/>
            <a:ext cx="16795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35"/>
          <p:cNvSpPr>
            <a:spLocks noChangeArrowheads="1"/>
          </p:cNvSpPr>
          <p:nvPr/>
        </p:nvSpPr>
        <p:spPr bwMode="auto">
          <a:xfrm>
            <a:off x="6948488" y="6237288"/>
            <a:ext cx="208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008000"/>
                </a:solidFill>
              </a:rPr>
              <a:t>Feu de forêt naturel dans le Wyoming</a:t>
            </a:r>
          </a:p>
        </p:txBody>
      </p:sp>
      <p:pic>
        <p:nvPicPr>
          <p:cNvPr id="86023" name="Image 7" descr="amazonie-en-f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981075"/>
            <a:ext cx="1924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Rectangle 37"/>
          <p:cNvSpPr>
            <a:spLocks noChangeArrowheads="1"/>
          </p:cNvSpPr>
          <p:nvPr/>
        </p:nvSpPr>
        <p:spPr bwMode="auto">
          <a:xfrm>
            <a:off x="7092950" y="2276475"/>
            <a:ext cx="194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FF0000"/>
                </a:solidFill>
              </a:rPr>
              <a:t>L’Amazonie en feu, à cause de la déforestation pour faire place à des prairies ou des cultures rentables _ sojas etc. (source Greenpeace).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p:cTn id="7" dur="2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 calcmode="lin" valueType="num">
                                      <p:cBhvr>
                                        <p:cTn id="13" dur="2000" fill="hold"/>
                                        <p:tgtEl>
                                          <p:spTgt spid="3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anim calcmode="lin" valueType="num">
                                      <p:cBhvr>
                                        <p:cTn id="19" dur="2000" fill="hold"/>
                                        <p:tgtEl>
                                          <p:spTgt spid="33">
                                            <p:txEl>
                                              <p:pRg st="4" end="4"/>
                                            </p:txEl>
                                          </p:spTgt>
                                        </p:tgtEl>
                                        <p:attrNameLst>
                                          <p:attrName>ppt_w</p:attrName>
                                        </p:attrNameLst>
                                      </p:cBhvr>
                                      <p:tavLst>
                                        <p:tav tm="0">
                                          <p:val>
                                            <p:fltVal val="0"/>
                                          </p:val>
                                        </p:tav>
                                        <p:tav tm="100000">
                                          <p:val>
                                            <p:strVal val="#ppt_w"/>
                                          </p:val>
                                        </p:tav>
                                      </p:tavLst>
                                    </p:anim>
                                    <p:anim calcmode="lin" valueType="num">
                                      <p:cBhvr>
                                        <p:cTn id="20" dur="2000" fill="hold"/>
                                        <p:tgtEl>
                                          <p:spTgt spid="33">
                                            <p:txEl>
                                              <p:pRg st="4" end="4"/>
                                            </p:txEl>
                                          </p:spTgt>
                                        </p:tgtEl>
                                        <p:attrNameLst>
                                          <p:attrName>ppt_h</p:attrName>
                                        </p:attrNameLst>
                                      </p:cBhvr>
                                      <p:tavLst>
                                        <p:tav tm="0">
                                          <p:val>
                                            <p:fltVal val="0"/>
                                          </p:val>
                                        </p:tav>
                                        <p:tav tm="100000">
                                          <p:val>
                                            <p:strVal val="#ppt_h"/>
                                          </p:val>
                                        </p:tav>
                                      </p:tavLst>
                                    </p:anim>
                                    <p:anim calcmode="lin" valueType="num">
                                      <p:cBhvr>
                                        <p:cTn id="21" dur="2000" fill="hold"/>
                                        <p:tgtEl>
                                          <p:spTgt spid="33">
                                            <p:txEl>
                                              <p:pRg st="4" end="4"/>
                                            </p:txEl>
                                          </p:spTgt>
                                        </p:tgtEl>
                                        <p:attrNameLst>
                                          <p:attrName>style.rotation</p:attrName>
                                        </p:attrNameLst>
                                      </p:cBhvr>
                                      <p:tavLst>
                                        <p:tav tm="0">
                                          <p:val>
                                            <p:fltVal val="90"/>
                                          </p:val>
                                        </p:tav>
                                        <p:tav tm="100000">
                                          <p:val>
                                            <p:fltVal val="0"/>
                                          </p:val>
                                        </p:tav>
                                      </p:tavLst>
                                    </p:anim>
                                    <p:animEffect transition="in" filter="fade">
                                      <p:cBhvr>
                                        <p:cTn id="22" dur="2000"/>
                                        <p:tgtEl>
                                          <p:spTgt spid="3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xEl>
                                              <p:pRg st="5" end="5"/>
                                            </p:txEl>
                                          </p:spTgt>
                                        </p:tgtEl>
                                        <p:attrNameLst>
                                          <p:attrName>style.visibility</p:attrName>
                                        </p:attrNameLst>
                                      </p:cBhvr>
                                      <p:to>
                                        <p:strVal val="visible"/>
                                      </p:to>
                                    </p:set>
                                    <p:anim calcmode="lin" valueType="num">
                                      <p:cBhvr>
                                        <p:cTn id="25" dur="2000" fill="hold"/>
                                        <p:tgtEl>
                                          <p:spTgt spid="33">
                                            <p:txEl>
                                              <p:pRg st="5" end="5"/>
                                            </p:txEl>
                                          </p:spTgt>
                                        </p:tgtEl>
                                        <p:attrNameLst>
                                          <p:attrName>ppt_w</p:attrName>
                                        </p:attrNameLst>
                                      </p:cBhvr>
                                      <p:tavLst>
                                        <p:tav tm="0">
                                          <p:val>
                                            <p:fltVal val="0"/>
                                          </p:val>
                                        </p:tav>
                                        <p:tav tm="100000">
                                          <p:val>
                                            <p:strVal val="#ppt_w"/>
                                          </p:val>
                                        </p:tav>
                                      </p:tavLst>
                                    </p:anim>
                                    <p:anim calcmode="lin" valueType="num">
                                      <p:cBhvr>
                                        <p:cTn id="26" dur="2000" fill="hold"/>
                                        <p:tgtEl>
                                          <p:spTgt spid="33">
                                            <p:txEl>
                                              <p:pRg st="5" end="5"/>
                                            </p:txEl>
                                          </p:spTgt>
                                        </p:tgtEl>
                                        <p:attrNameLst>
                                          <p:attrName>ppt_h</p:attrName>
                                        </p:attrNameLst>
                                      </p:cBhvr>
                                      <p:tavLst>
                                        <p:tav tm="0">
                                          <p:val>
                                            <p:fltVal val="0"/>
                                          </p:val>
                                        </p:tav>
                                        <p:tav tm="100000">
                                          <p:val>
                                            <p:strVal val="#ppt_h"/>
                                          </p:val>
                                        </p:tav>
                                      </p:tavLst>
                                    </p:anim>
                                    <p:anim calcmode="lin" valueType="num">
                                      <p:cBhvr>
                                        <p:cTn id="27" dur="2000" fill="hold"/>
                                        <p:tgtEl>
                                          <p:spTgt spid="33">
                                            <p:txEl>
                                              <p:pRg st="5" end="5"/>
                                            </p:txEl>
                                          </p:spTgt>
                                        </p:tgtEl>
                                        <p:attrNameLst>
                                          <p:attrName>style.rotation</p:attrName>
                                        </p:attrNameLst>
                                      </p:cBhvr>
                                      <p:tavLst>
                                        <p:tav tm="0">
                                          <p:val>
                                            <p:fltVal val="90"/>
                                          </p:val>
                                        </p:tav>
                                        <p:tav tm="100000">
                                          <p:val>
                                            <p:fltVal val="0"/>
                                          </p:val>
                                        </p:tav>
                                      </p:tavLst>
                                    </p:anim>
                                    <p:animEffect transition="in" filter="fade">
                                      <p:cBhvr>
                                        <p:cTn id="28" dur="2000"/>
                                        <p:tgtEl>
                                          <p:spTgt spid="33">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anim calcmode="lin" valueType="num">
                                      <p:cBhvr>
                                        <p:cTn id="31" dur="2000" fill="hold"/>
                                        <p:tgtEl>
                                          <p:spTgt spid="33">
                                            <p:txEl>
                                              <p:pRg st="6" end="6"/>
                                            </p:txEl>
                                          </p:spTgt>
                                        </p:tgtEl>
                                        <p:attrNameLst>
                                          <p:attrName>ppt_w</p:attrName>
                                        </p:attrNameLst>
                                      </p:cBhvr>
                                      <p:tavLst>
                                        <p:tav tm="0">
                                          <p:val>
                                            <p:fltVal val="0"/>
                                          </p:val>
                                        </p:tav>
                                        <p:tav tm="100000">
                                          <p:val>
                                            <p:strVal val="#ppt_w"/>
                                          </p:val>
                                        </p:tav>
                                      </p:tavLst>
                                    </p:anim>
                                    <p:anim calcmode="lin" valueType="num">
                                      <p:cBhvr>
                                        <p:cTn id="32" dur="2000" fill="hold"/>
                                        <p:tgtEl>
                                          <p:spTgt spid="33">
                                            <p:txEl>
                                              <p:pRg st="6" end="6"/>
                                            </p:txEl>
                                          </p:spTgt>
                                        </p:tgtEl>
                                        <p:attrNameLst>
                                          <p:attrName>ppt_h</p:attrName>
                                        </p:attrNameLst>
                                      </p:cBhvr>
                                      <p:tavLst>
                                        <p:tav tm="0">
                                          <p:val>
                                            <p:fltVal val="0"/>
                                          </p:val>
                                        </p:tav>
                                        <p:tav tm="100000">
                                          <p:val>
                                            <p:strVal val="#ppt_h"/>
                                          </p:val>
                                        </p:tav>
                                      </p:tavLst>
                                    </p:anim>
                                    <p:anim calcmode="lin" valueType="num">
                                      <p:cBhvr>
                                        <p:cTn id="33" dur="2000" fill="hold"/>
                                        <p:tgtEl>
                                          <p:spTgt spid="33">
                                            <p:txEl>
                                              <p:pRg st="6" end="6"/>
                                            </p:txEl>
                                          </p:spTgt>
                                        </p:tgtEl>
                                        <p:attrNameLst>
                                          <p:attrName>style.rotation</p:attrName>
                                        </p:attrNameLst>
                                      </p:cBhvr>
                                      <p:tavLst>
                                        <p:tav tm="0">
                                          <p:val>
                                            <p:fltVal val="90"/>
                                          </p:val>
                                        </p:tav>
                                        <p:tav tm="100000">
                                          <p:val>
                                            <p:fltVal val="0"/>
                                          </p:val>
                                        </p:tav>
                                      </p:tavLst>
                                    </p:anim>
                                    <p:animEffect transition="in" filter="fade">
                                      <p:cBhvr>
                                        <p:cTn id="34" dur="2000"/>
                                        <p:tgtEl>
                                          <p:spTgt spid="33">
                                            <p:txEl>
                                              <p:pRg st="6" end="6"/>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xEl>
                                              <p:pRg st="7" end="7"/>
                                            </p:txEl>
                                          </p:spTgt>
                                        </p:tgtEl>
                                        <p:attrNameLst>
                                          <p:attrName>style.visibility</p:attrName>
                                        </p:attrNameLst>
                                      </p:cBhvr>
                                      <p:to>
                                        <p:strVal val="visible"/>
                                      </p:to>
                                    </p:set>
                                    <p:anim calcmode="lin" valueType="num">
                                      <p:cBhvr>
                                        <p:cTn id="37" dur="2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38" dur="2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39" dur="2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40" dur="2000"/>
                                        <p:tgtEl>
                                          <p:spTgt spid="33">
                                            <p:txEl>
                                              <p:pRg st="7" end="7"/>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3">
                                            <p:txEl>
                                              <p:pRg st="8" end="8"/>
                                            </p:txEl>
                                          </p:spTgt>
                                        </p:tgtEl>
                                        <p:attrNameLst>
                                          <p:attrName>style.visibility</p:attrName>
                                        </p:attrNameLst>
                                      </p:cBhvr>
                                      <p:to>
                                        <p:strVal val="visible"/>
                                      </p:to>
                                    </p:set>
                                    <p:anim calcmode="lin" valueType="num">
                                      <p:cBhvr>
                                        <p:cTn id="43" dur="2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44" dur="2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45" dur="2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46" dur="2000"/>
                                        <p:tgtEl>
                                          <p:spTgt spid="33">
                                            <p:txEl>
                                              <p:pRg st="8" end="8"/>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3">
                                            <p:txEl>
                                              <p:pRg st="9" end="9"/>
                                            </p:txEl>
                                          </p:spTgt>
                                        </p:tgtEl>
                                        <p:attrNameLst>
                                          <p:attrName>style.visibility</p:attrName>
                                        </p:attrNameLst>
                                      </p:cBhvr>
                                      <p:to>
                                        <p:strVal val="visible"/>
                                      </p:to>
                                    </p:set>
                                    <p:anim calcmode="lin" valueType="num">
                                      <p:cBhvr>
                                        <p:cTn id="49" dur="2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50" dur="2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51" dur="2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52" dur="2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2" name="Espace réservé du numéro de diapositive 1"/>
          <p:cNvSpPr>
            <a:spLocks noGrp="1"/>
          </p:cNvSpPr>
          <p:nvPr>
            <p:ph type="sldNum" sz="quarter" idx="12"/>
          </p:nvPr>
        </p:nvSpPr>
        <p:spPr>
          <a:xfrm>
            <a:off x="6804025" y="188913"/>
            <a:ext cx="2133600" cy="365125"/>
          </a:xfrm>
        </p:spPr>
        <p:txBody>
          <a:bodyPr/>
          <a:lstStyle/>
          <a:p>
            <a:pPr>
              <a:defRPr/>
            </a:pPr>
            <a:fld id="{06FB9A8F-ADA7-4FEF-AAFC-260383A7C2AB}" type="slidenum">
              <a:rPr lang="fr-FR"/>
              <a:pPr>
                <a:defRPr/>
              </a:pPr>
              <a:t>84</a:t>
            </a:fld>
            <a:endParaRPr lang="fr-FR" dirty="0"/>
          </a:p>
        </p:txBody>
      </p:sp>
      <p:sp>
        <p:nvSpPr>
          <p:cNvPr id="33" name="Rectangle 32"/>
          <p:cNvSpPr>
            <a:spLocks noChangeArrowheads="1"/>
          </p:cNvSpPr>
          <p:nvPr/>
        </p:nvSpPr>
        <p:spPr bwMode="auto">
          <a:xfrm>
            <a:off x="179388" y="333375"/>
            <a:ext cx="63373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algn="ctr" eaLnBrk="1" hangingPunct="1"/>
            <a:endParaRPr lang="fr-FR" altLang="fr-FR">
              <a:solidFill>
                <a:srgbClr val="008000"/>
              </a:solidFill>
            </a:endParaRPr>
          </a:p>
          <a:p>
            <a:pPr eaLnBrk="1" hangingPunct="1"/>
            <a:r>
              <a:rPr lang="fr-FR" altLang="fr-FR" b="1">
                <a:solidFill>
                  <a:srgbClr val="FF0000"/>
                </a:solidFill>
              </a:rPr>
              <a:t>3.3)  Feux de forêts et</a:t>
            </a:r>
            <a:r>
              <a:rPr lang="fr-FR" altLang="fr-FR">
                <a:solidFill>
                  <a:srgbClr val="FF0000"/>
                </a:solidFill>
              </a:rPr>
              <a:t> </a:t>
            </a:r>
            <a:r>
              <a:rPr lang="fr-FR" altLang="fr-FR" b="1">
                <a:solidFill>
                  <a:srgbClr val="FF0000"/>
                </a:solidFill>
              </a:rPr>
              <a:t>feux causés par l’homme</a:t>
            </a:r>
          </a:p>
          <a:p>
            <a:pPr eaLnBrk="1" hangingPunct="1"/>
            <a:endParaRPr lang="fr-FR" altLang="fr-FR">
              <a:solidFill>
                <a:srgbClr val="008000"/>
              </a:solidFill>
            </a:endParaRPr>
          </a:p>
          <a:p>
            <a:pPr eaLnBrk="1" hangingPunct="1"/>
            <a:r>
              <a:rPr lang="fr-FR" altLang="fr-FR" b="1">
                <a:solidFill>
                  <a:srgbClr val="FF0000"/>
                </a:solidFill>
              </a:rPr>
              <a:t>Impacts négatifs des feux humains sur l’environnement, sur les sols et la végétation</a:t>
            </a:r>
            <a:r>
              <a:rPr lang="fr-FR" altLang="fr-FR">
                <a:solidFill>
                  <a:srgbClr val="FF0000"/>
                </a:solidFill>
              </a:rPr>
              <a:t> :</a:t>
            </a:r>
          </a:p>
          <a:p>
            <a:pPr eaLnBrk="1" hangingPunct="1"/>
            <a:endParaRPr lang="fr-FR" altLang="fr-FR">
              <a:solidFill>
                <a:srgbClr val="FF0000"/>
              </a:solidFill>
            </a:endParaRPr>
          </a:p>
          <a:p>
            <a:pPr algn="just" eaLnBrk="1" hangingPunct="1">
              <a:buFont typeface="Arial" panose="020B0604020202020204" pitchFamily="34" charset="0"/>
              <a:buChar char="•"/>
            </a:pPr>
            <a:r>
              <a:rPr lang="fr-FR" altLang="fr-FR">
                <a:solidFill>
                  <a:srgbClr val="FF0000"/>
                </a:solidFill>
              </a:rPr>
              <a:t> Libération d'une grande quantité de CO2 dans l'atmosphère, renforçant le réchauffement climatique (la combustion de biomasse participe, pour les gaz à effets de serre, respectivement à 40% de CO2 et à 16% du méthane).</a:t>
            </a:r>
          </a:p>
          <a:p>
            <a:pPr algn="just" eaLnBrk="1" hangingPunct="1">
              <a:buFont typeface="Arial" panose="020B0604020202020204" pitchFamily="34" charset="0"/>
              <a:buChar char="•"/>
            </a:pPr>
            <a:r>
              <a:rPr lang="fr-FR" altLang="fr-FR">
                <a:solidFill>
                  <a:srgbClr val="FF0000"/>
                </a:solidFill>
              </a:rPr>
              <a:t> Facilite l'érosion par le vent et le ruissellement, réduisant l'infiltration de l’eau dans le sol. </a:t>
            </a:r>
          </a:p>
          <a:p>
            <a:pPr algn="just" eaLnBrk="1" hangingPunct="1">
              <a:buFont typeface="Arial" panose="020B0604020202020204" pitchFamily="34" charset="0"/>
              <a:buChar char="•"/>
            </a:pPr>
            <a:r>
              <a:rPr lang="fr-FR" altLang="fr-FR">
                <a:solidFill>
                  <a:srgbClr val="FF0000"/>
                </a:solidFill>
              </a:rPr>
              <a:t> Les cendres sont facilement transportées par l'eau et le vent. Réduit la régénération de l'humus et la biomasse et la quantité de micro-organismes. </a:t>
            </a:r>
          </a:p>
          <a:p>
            <a:pPr algn="just" eaLnBrk="1" hangingPunct="1">
              <a:buFont typeface="Arial" panose="020B0604020202020204" pitchFamily="34" charset="0"/>
              <a:buChar char="•"/>
            </a:pPr>
            <a:r>
              <a:rPr lang="fr-FR" altLang="fr-FR">
                <a:solidFill>
                  <a:srgbClr val="FF0000"/>
                </a:solidFill>
              </a:rPr>
              <a:t> Les couches superficielles des sols atteignent de hautes températures réduisant leur cohésion et leur capacité de rétention hydrique (le sol ne joue plus son rôle d’éponge).</a:t>
            </a:r>
          </a:p>
        </p:txBody>
      </p:sp>
      <p:sp>
        <p:nvSpPr>
          <p:cNvPr id="3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87045" name="Image 6" descr="foret_calcine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284538"/>
            <a:ext cx="23733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S:\inter\Spai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084763"/>
            <a:ext cx="23320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ZoneTexte 10"/>
          <p:cNvSpPr txBox="1">
            <a:spLocks noChangeArrowheads="1"/>
          </p:cNvSpPr>
          <p:nvPr/>
        </p:nvSpPr>
        <p:spPr bwMode="auto">
          <a:xfrm>
            <a:off x="107950" y="5589588"/>
            <a:ext cx="655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u="sng">
                <a:solidFill>
                  <a:srgbClr val="FF0000"/>
                </a:solidFill>
              </a:rPr>
              <a:t>Raisons des feux provoqués par les êtres humains</a:t>
            </a:r>
            <a:r>
              <a:rPr lang="fr-FR" altLang="fr-FR" sz="1200">
                <a:solidFill>
                  <a:srgbClr val="FF0000"/>
                </a:solidFill>
              </a:rPr>
              <a:t> : </a:t>
            </a:r>
          </a:p>
          <a:p>
            <a:pPr eaLnBrk="1" hangingPunct="1"/>
            <a:endParaRPr lang="fr-FR" altLang="fr-FR" sz="1200">
              <a:solidFill>
                <a:srgbClr val="FF0000"/>
              </a:solidFill>
            </a:endParaRPr>
          </a:p>
          <a:p>
            <a:pPr eaLnBrk="1" hangingPunct="1">
              <a:buFont typeface="Arial" panose="020B0604020202020204" pitchFamily="34" charset="0"/>
              <a:buChar char="•"/>
            </a:pPr>
            <a:r>
              <a:rPr lang="fr-FR" altLang="fr-FR" sz="1200">
                <a:solidFill>
                  <a:srgbClr val="FF0000"/>
                </a:solidFill>
              </a:rPr>
              <a:t>  C’est une méthode rapide de défrichement, ne demandant que peu effort, contrairement à la coupe.</a:t>
            </a:r>
          </a:p>
          <a:p>
            <a:pPr eaLnBrk="1" hangingPunct="1">
              <a:buFont typeface="Arial" panose="020B0604020202020204" pitchFamily="34" charset="0"/>
              <a:buChar char="•"/>
            </a:pPr>
            <a:r>
              <a:rPr lang="fr-FR" altLang="fr-FR" sz="1200">
                <a:solidFill>
                  <a:srgbClr val="FF0000"/>
                </a:solidFill>
              </a:rPr>
              <a:t>  Ils provoquent de jeunes repousse pour nourrir le bétail.</a:t>
            </a:r>
          </a:p>
          <a:p>
            <a:pPr eaLnBrk="1" hangingPunct="1">
              <a:buFont typeface="Arial" panose="020B0604020202020204" pitchFamily="34" charset="0"/>
              <a:buChar char="•"/>
            </a:pPr>
            <a:r>
              <a:rPr lang="fr-FR" altLang="fr-FR" sz="1200">
                <a:solidFill>
                  <a:srgbClr val="FF0000"/>
                </a:solidFill>
              </a:rPr>
              <a:t>  Ils facilitent la chasse en rabattant le gibier.</a:t>
            </a:r>
          </a:p>
          <a:p>
            <a:pPr eaLnBrk="1" hangingPunct="1">
              <a:buFont typeface="Arial" panose="020B0604020202020204" pitchFamily="34" charset="0"/>
              <a:buChar char="•"/>
            </a:pPr>
            <a:r>
              <a:rPr lang="fr-FR" altLang="fr-FR" sz="1200">
                <a:solidFill>
                  <a:srgbClr val="FF0000"/>
                </a:solidFill>
              </a:rPr>
              <a:t> Le feu élimine les parasites, une alternatives bon marché pour remplacer insecticides et herbicides. </a:t>
            </a:r>
          </a:p>
        </p:txBody>
      </p:sp>
      <p:pic>
        <p:nvPicPr>
          <p:cNvPr id="87048" name="Picture 21" descr="MADAGASCAR__32372s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052513"/>
            <a:ext cx="21526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Rectangle 11"/>
          <p:cNvSpPr>
            <a:spLocks noChangeArrowheads="1"/>
          </p:cNvSpPr>
          <p:nvPr/>
        </p:nvSpPr>
        <p:spPr bwMode="auto">
          <a:xfrm>
            <a:off x="6732588" y="2636838"/>
            <a:ext cx="21415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200">
                <a:solidFill>
                  <a:srgbClr val="FF0000"/>
                </a:solidFill>
              </a:rPr>
              <a:t>Culture sur brûlis à Madagascar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p:cTn id="7" dur="2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 calcmode="lin" valueType="num">
                                      <p:cBhvr>
                                        <p:cTn id="13" dur="2000" fill="hold"/>
                                        <p:tgtEl>
                                          <p:spTgt spid="3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3">
                                            <p:txEl>
                                              <p:pRg st="2" end="2"/>
                                            </p:txEl>
                                          </p:spTgt>
                                        </p:tgtEl>
                                        <p:attrNameLst>
                                          <p:attrName>ppt_h</p:attrName>
                                        </p:attrNameLst>
                                      </p:cBhvr>
                                      <p:tavLst>
                                        <p:tav tm="0">
                                          <p:val>
                                            <p:fltVal val="0"/>
                                          </p:val>
                                        </p:tav>
                                        <p:tav tm="100000">
                                          <p:val>
                                            <p:strVal val="#ppt_h"/>
                                          </p:val>
                                        </p:tav>
                                      </p:tavLst>
                                    </p:anim>
                                    <p:anim calcmode="lin" valueType="num">
                                      <p:cBhvr>
                                        <p:cTn id="15" dur="2000" fill="hold"/>
                                        <p:tgtEl>
                                          <p:spTgt spid="33">
                                            <p:txEl>
                                              <p:pRg st="2" end="2"/>
                                            </p:txEl>
                                          </p:spTgt>
                                        </p:tgtEl>
                                        <p:attrNameLst>
                                          <p:attrName>style.rotation</p:attrName>
                                        </p:attrNameLst>
                                      </p:cBhvr>
                                      <p:tavLst>
                                        <p:tav tm="0">
                                          <p:val>
                                            <p:fltVal val="90"/>
                                          </p:val>
                                        </p:tav>
                                        <p:tav tm="100000">
                                          <p:val>
                                            <p:fltVal val="0"/>
                                          </p:val>
                                        </p:tav>
                                      </p:tavLst>
                                    </p:anim>
                                    <p:animEffect transition="in" filter="fade">
                                      <p:cBhvr>
                                        <p:cTn id="16" dur="2000"/>
                                        <p:tgtEl>
                                          <p:spTgt spid="3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anim calcmode="lin" valueType="num">
                                      <p:cBhvr>
                                        <p:cTn id="19" dur="2000" fill="hold"/>
                                        <p:tgtEl>
                                          <p:spTgt spid="33">
                                            <p:txEl>
                                              <p:pRg st="4" end="4"/>
                                            </p:txEl>
                                          </p:spTgt>
                                        </p:tgtEl>
                                        <p:attrNameLst>
                                          <p:attrName>ppt_w</p:attrName>
                                        </p:attrNameLst>
                                      </p:cBhvr>
                                      <p:tavLst>
                                        <p:tav tm="0">
                                          <p:val>
                                            <p:fltVal val="0"/>
                                          </p:val>
                                        </p:tav>
                                        <p:tav tm="100000">
                                          <p:val>
                                            <p:strVal val="#ppt_w"/>
                                          </p:val>
                                        </p:tav>
                                      </p:tavLst>
                                    </p:anim>
                                    <p:anim calcmode="lin" valueType="num">
                                      <p:cBhvr>
                                        <p:cTn id="20" dur="2000" fill="hold"/>
                                        <p:tgtEl>
                                          <p:spTgt spid="33">
                                            <p:txEl>
                                              <p:pRg st="4" end="4"/>
                                            </p:txEl>
                                          </p:spTgt>
                                        </p:tgtEl>
                                        <p:attrNameLst>
                                          <p:attrName>ppt_h</p:attrName>
                                        </p:attrNameLst>
                                      </p:cBhvr>
                                      <p:tavLst>
                                        <p:tav tm="0">
                                          <p:val>
                                            <p:fltVal val="0"/>
                                          </p:val>
                                        </p:tav>
                                        <p:tav tm="100000">
                                          <p:val>
                                            <p:strVal val="#ppt_h"/>
                                          </p:val>
                                        </p:tav>
                                      </p:tavLst>
                                    </p:anim>
                                    <p:anim calcmode="lin" valueType="num">
                                      <p:cBhvr>
                                        <p:cTn id="21" dur="2000" fill="hold"/>
                                        <p:tgtEl>
                                          <p:spTgt spid="33">
                                            <p:txEl>
                                              <p:pRg st="4" end="4"/>
                                            </p:txEl>
                                          </p:spTgt>
                                        </p:tgtEl>
                                        <p:attrNameLst>
                                          <p:attrName>style.rotation</p:attrName>
                                        </p:attrNameLst>
                                      </p:cBhvr>
                                      <p:tavLst>
                                        <p:tav tm="0">
                                          <p:val>
                                            <p:fltVal val="90"/>
                                          </p:val>
                                        </p:tav>
                                        <p:tav tm="100000">
                                          <p:val>
                                            <p:fltVal val="0"/>
                                          </p:val>
                                        </p:tav>
                                      </p:tavLst>
                                    </p:anim>
                                    <p:animEffect transition="in" filter="fade">
                                      <p:cBhvr>
                                        <p:cTn id="22" dur="2000"/>
                                        <p:tgtEl>
                                          <p:spTgt spid="3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xEl>
                                              <p:pRg st="6" end="6"/>
                                            </p:txEl>
                                          </p:spTgt>
                                        </p:tgtEl>
                                        <p:attrNameLst>
                                          <p:attrName>style.visibility</p:attrName>
                                        </p:attrNameLst>
                                      </p:cBhvr>
                                      <p:to>
                                        <p:strVal val="visible"/>
                                      </p:to>
                                    </p:set>
                                    <p:anim calcmode="lin" valueType="num">
                                      <p:cBhvr>
                                        <p:cTn id="25" dur="2000" fill="hold"/>
                                        <p:tgtEl>
                                          <p:spTgt spid="33">
                                            <p:txEl>
                                              <p:pRg st="6" end="6"/>
                                            </p:txEl>
                                          </p:spTgt>
                                        </p:tgtEl>
                                        <p:attrNameLst>
                                          <p:attrName>ppt_w</p:attrName>
                                        </p:attrNameLst>
                                      </p:cBhvr>
                                      <p:tavLst>
                                        <p:tav tm="0">
                                          <p:val>
                                            <p:fltVal val="0"/>
                                          </p:val>
                                        </p:tav>
                                        <p:tav tm="100000">
                                          <p:val>
                                            <p:strVal val="#ppt_w"/>
                                          </p:val>
                                        </p:tav>
                                      </p:tavLst>
                                    </p:anim>
                                    <p:anim calcmode="lin" valueType="num">
                                      <p:cBhvr>
                                        <p:cTn id="26" dur="2000" fill="hold"/>
                                        <p:tgtEl>
                                          <p:spTgt spid="33">
                                            <p:txEl>
                                              <p:pRg st="6" end="6"/>
                                            </p:txEl>
                                          </p:spTgt>
                                        </p:tgtEl>
                                        <p:attrNameLst>
                                          <p:attrName>ppt_h</p:attrName>
                                        </p:attrNameLst>
                                      </p:cBhvr>
                                      <p:tavLst>
                                        <p:tav tm="0">
                                          <p:val>
                                            <p:fltVal val="0"/>
                                          </p:val>
                                        </p:tav>
                                        <p:tav tm="100000">
                                          <p:val>
                                            <p:strVal val="#ppt_h"/>
                                          </p:val>
                                        </p:tav>
                                      </p:tavLst>
                                    </p:anim>
                                    <p:anim calcmode="lin" valueType="num">
                                      <p:cBhvr>
                                        <p:cTn id="27" dur="2000" fill="hold"/>
                                        <p:tgtEl>
                                          <p:spTgt spid="33">
                                            <p:txEl>
                                              <p:pRg st="6" end="6"/>
                                            </p:txEl>
                                          </p:spTgt>
                                        </p:tgtEl>
                                        <p:attrNameLst>
                                          <p:attrName>style.rotation</p:attrName>
                                        </p:attrNameLst>
                                      </p:cBhvr>
                                      <p:tavLst>
                                        <p:tav tm="0">
                                          <p:val>
                                            <p:fltVal val="90"/>
                                          </p:val>
                                        </p:tav>
                                        <p:tav tm="100000">
                                          <p:val>
                                            <p:fltVal val="0"/>
                                          </p:val>
                                        </p:tav>
                                      </p:tavLst>
                                    </p:anim>
                                    <p:animEffect transition="in" filter="fade">
                                      <p:cBhvr>
                                        <p:cTn id="28" dur="2000"/>
                                        <p:tgtEl>
                                          <p:spTgt spid="33">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3">
                                            <p:txEl>
                                              <p:pRg st="7" end="7"/>
                                            </p:txEl>
                                          </p:spTgt>
                                        </p:tgtEl>
                                        <p:attrNameLst>
                                          <p:attrName>style.visibility</p:attrName>
                                        </p:attrNameLst>
                                      </p:cBhvr>
                                      <p:to>
                                        <p:strVal val="visible"/>
                                      </p:to>
                                    </p:set>
                                    <p:anim calcmode="lin" valueType="num">
                                      <p:cBhvr>
                                        <p:cTn id="31" dur="2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32" dur="2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33" dur="2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34" dur="2000"/>
                                        <p:tgtEl>
                                          <p:spTgt spid="33">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xEl>
                                              <p:pRg st="8" end="8"/>
                                            </p:txEl>
                                          </p:spTgt>
                                        </p:tgtEl>
                                        <p:attrNameLst>
                                          <p:attrName>style.visibility</p:attrName>
                                        </p:attrNameLst>
                                      </p:cBhvr>
                                      <p:to>
                                        <p:strVal val="visible"/>
                                      </p:to>
                                    </p:set>
                                    <p:anim calcmode="lin" valueType="num">
                                      <p:cBhvr>
                                        <p:cTn id="37" dur="2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38" dur="2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39" dur="2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40" dur="2000"/>
                                        <p:tgtEl>
                                          <p:spTgt spid="33">
                                            <p:txEl>
                                              <p:pRg st="8" end="8"/>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3">
                                            <p:txEl>
                                              <p:pRg st="9" end="9"/>
                                            </p:txEl>
                                          </p:spTgt>
                                        </p:tgtEl>
                                        <p:attrNameLst>
                                          <p:attrName>style.visibility</p:attrName>
                                        </p:attrNameLst>
                                      </p:cBhvr>
                                      <p:to>
                                        <p:strVal val="visible"/>
                                      </p:to>
                                    </p:set>
                                    <p:anim calcmode="lin" valueType="num">
                                      <p:cBhvr>
                                        <p:cTn id="43" dur="2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44" dur="2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45" dur="2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46" dur="2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6" name="Espace réservé du numéro de diapositive 1"/>
          <p:cNvSpPr>
            <a:spLocks noGrp="1"/>
          </p:cNvSpPr>
          <p:nvPr>
            <p:ph type="sldNum" sz="quarter" idx="12"/>
          </p:nvPr>
        </p:nvSpPr>
        <p:spPr>
          <a:xfrm>
            <a:off x="6804025" y="188913"/>
            <a:ext cx="2133600" cy="365125"/>
          </a:xfrm>
        </p:spPr>
        <p:txBody>
          <a:bodyPr/>
          <a:lstStyle/>
          <a:p>
            <a:pPr>
              <a:defRPr/>
            </a:pPr>
            <a:fld id="{7309F264-4D2B-4229-8FAF-05BF2EC89700}" type="slidenum">
              <a:rPr lang="fr-FR"/>
              <a:pPr>
                <a:defRPr/>
              </a:pPr>
              <a:t>85</a:t>
            </a:fld>
            <a:endParaRPr lang="fr-FR" dirty="0"/>
          </a:p>
        </p:txBody>
      </p:sp>
      <p:sp>
        <p:nvSpPr>
          <p:cNvPr id="48"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88068" name="Rectangle 48"/>
          <p:cNvSpPr>
            <a:spLocks noChangeArrowheads="1"/>
          </p:cNvSpPr>
          <p:nvPr/>
        </p:nvSpPr>
        <p:spPr bwMode="auto">
          <a:xfrm>
            <a:off x="179388" y="620713"/>
            <a:ext cx="87137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eaLnBrk="1" hangingPunct="1"/>
            <a:endParaRPr lang="fr-FR" altLang="fr-FR" b="1">
              <a:solidFill>
                <a:srgbClr val="FF0000"/>
              </a:solidFill>
            </a:endParaRPr>
          </a:p>
          <a:p>
            <a:pPr eaLnBrk="1" hangingPunct="1"/>
            <a:r>
              <a:rPr lang="fr-FR" altLang="fr-FR" b="1">
                <a:solidFill>
                  <a:srgbClr val="FF0000"/>
                </a:solidFill>
              </a:rPr>
              <a:t>3.4) Le changement climatique</a:t>
            </a:r>
            <a:endParaRPr lang="fr-FR" altLang="fr-FR">
              <a:solidFill>
                <a:srgbClr val="FF0000"/>
              </a:solidFill>
            </a:endParaRPr>
          </a:p>
          <a:p>
            <a:pPr eaLnBrk="1" hangingPunct="1"/>
            <a:endParaRPr lang="fr-FR" altLang="fr-FR">
              <a:solidFill>
                <a:srgbClr val="FF0000"/>
              </a:solidFill>
            </a:endParaRPr>
          </a:p>
          <a:p>
            <a:pPr algn="just" eaLnBrk="1" hangingPunct="1">
              <a:buFont typeface="Arial" panose="020B0604020202020204" pitchFamily="34" charset="0"/>
              <a:buChar char="•"/>
            </a:pPr>
            <a:r>
              <a:rPr lang="fr-FR" altLang="fr-FR">
                <a:solidFill>
                  <a:srgbClr val="FF0000"/>
                </a:solidFill>
              </a:rPr>
              <a:t> Il est lié émissions anthropiques de gaz à effets de serre (GES : CO2, CH4 etc.), à la déforestation  etc..</a:t>
            </a:r>
          </a:p>
          <a:p>
            <a:pPr algn="just" eaLnBrk="1" hangingPunct="1"/>
            <a:endParaRPr lang="fr-FR" altLang="fr-FR">
              <a:solidFill>
                <a:srgbClr val="FF0000"/>
              </a:solidFill>
            </a:endParaRPr>
          </a:p>
          <a:p>
            <a:pPr algn="just" eaLnBrk="1" hangingPunct="1"/>
            <a:r>
              <a:rPr lang="fr-FR" altLang="fr-FR" u="sng">
                <a:solidFill>
                  <a:srgbClr val="FF0000"/>
                </a:solidFill>
              </a:rPr>
              <a:t>Conséquences</a:t>
            </a:r>
            <a:r>
              <a:rPr lang="fr-FR" altLang="fr-FR">
                <a:solidFill>
                  <a:srgbClr val="FF0000"/>
                </a:solidFill>
              </a:rPr>
              <a:t> : </a:t>
            </a:r>
          </a:p>
          <a:p>
            <a:pPr algn="just" eaLnBrk="1" hangingPunct="1"/>
            <a:endParaRPr lang="fr-FR" altLang="fr-FR">
              <a:solidFill>
                <a:srgbClr val="FF0000"/>
              </a:solidFill>
            </a:endParaRPr>
          </a:p>
          <a:p>
            <a:pPr algn="just" eaLnBrk="1" hangingPunct="1">
              <a:buFont typeface="Arial" panose="020B0604020202020204" pitchFamily="34" charset="0"/>
              <a:buChar char="•"/>
            </a:pPr>
            <a:r>
              <a:rPr lang="fr-FR" altLang="fr-FR">
                <a:solidFill>
                  <a:srgbClr val="FF0000"/>
                </a:solidFill>
              </a:rPr>
              <a:t>Les forêts sont touchées par un stress accru dû aux sécheresses à répétition.</a:t>
            </a:r>
          </a:p>
          <a:p>
            <a:pPr algn="just" eaLnBrk="1" hangingPunct="1">
              <a:buFont typeface="Arial" panose="020B0604020202020204" pitchFamily="34" charset="0"/>
              <a:buChar char="•"/>
            </a:pPr>
            <a:r>
              <a:rPr lang="fr-FR" altLang="fr-FR">
                <a:solidFill>
                  <a:srgbClr val="FF0000"/>
                </a:solidFill>
              </a:rPr>
              <a:t> Les dommages dus aux incendies de forêt s'accroissent, à cause de ces sécheresses répétitives.</a:t>
            </a:r>
          </a:p>
          <a:p>
            <a:pPr algn="just" eaLnBrk="1" hangingPunct="1">
              <a:buFont typeface="Arial" panose="020B0604020202020204" pitchFamily="34" charset="0"/>
              <a:buChar char="•"/>
            </a:pPr>
            <a:r>
              <a:rPr lang="fr-FR" altLang="fr-FR">
                <a:solidFill>
                  <a:srgbClr val="FF0000"/>
                </a:solidFill>
              </a:rPr>
              <a:t> Les feux à répétitions provoquent le remplacement des forêts les plus sèches par des prairies.</a:t>
            </a:r>
          </a:p>
          <a:p>
            <a:pPr algn="just" eaLnBrk="1" hangingPunct="1">
              <a:buFont typeface="Arial" panose="020B0604020202020204" pitchFamily="34" charset="0"/>
              <a:buChar char="•"/>
            </a:pPr>
            <a:r>
              <a:rPr lang="fr-FR" altLang="fr-FR">
                <a:solidFill>
                  <a:srgbClr val="FF0000"/>
                </a:solidFill>
              </a:rPr>
              <a:t> Il y a remplacement des essences natives par les essences résistantes à la sécheresse, par celles aux feux ou par celles favorisant les feux [espèces </a:t>
            </a:r>
            <a:r>
              <a:rPr lang="fr-FR" altLang="fr-FR" i="1">
                <a:solidFill>
                  <a:srgbClr val="FF0000"/>
                </a:solidFill>
              </a:rPr>
              <a:t>pyrophytes</a:t>
            </a:r>
            <a:r>
              <a:rPr lang="fr-FR" altLang="fr-FR">
                <a:solidFill>
                  <a:srgbClr val="FF0000"/>
                </a:solidFill>
              </a:rPr>
              <a:t> ou </a:t>
            </a:r>
            <a:r>
              <a:rPr lang="fr-FR" altLang="fr-FR" i="1">
                <a:solidFill>
                  <a:srgbClr val="FF0000"/>
                </a:solidFill>
              </a:rPr>
              <a:t>pyrophiles</a:t>
            </a:r>
            <a:r>
              <a:rPr lang="fr-FR" altLang="fr-FR">
                <a:solidFill>
                  <a:srgbClr val="FF0000"/>
                </a:solidFill>
              </a:rPr>
              <a:t>] (voire le risque d’invasion par des dernières peut survenir).</a:t>
            </a:r>
          </a:p>
          <a:p>
            <a:pPr algn="just" eaLnBrk="1" hangingPunct="1">
              <a:buFont typeface="Arial" panose="020B0604020202020204" pitchFamily="34" charset="0"/>
              <a:buChar char="•"/>
            </a:pPr>
            <a:r>
              <a:rPr lang="fr-FR" altLang="fr-FR">
                <a:solidFill>
                  <a:srgbClr val="FF0000"/>
                </a:solidFill>
              </a:rPr>
              <a:t> Un abaissement du niveau de la nappe d'eau souterraine réduit l'humidité des sols.</a:t>
            </a:r>
          </a:p>
          <a:p>
            <a:pPr algn="just" eaLnBrk="1" hangingPunct="1">
              <a:buFont typeface="Arial" panose="020B0604020202020204" pitchFamily="34" charset="0"/>
              <a:buChar char="•"/>
            </a:pPr>
            <a:r>
              <a:rPr lang="fr-FR" altLang="fr-FR">
                <a:solidFill>
                  <a:srgbClr val="FF0000"/>
                </a:solidFill>
              </a:rPr>
              <a:t> Il provoque la faible régénération des essences intolérantes à la sècheresse.</a:t>
            </a:r>
          </a:p>
          <a:p>
            <a:pPr algn="just" eaLnBrk="1" hangingPunct="1">
              <a:buFont typeface="Arial" panose="020B0604020202020204" pitchFamily="34" charset="0"/>
              <a:buChar char="•"/>
            </a:pPr>
            <a:r>
              <a:rPr lang="fr-FR" altLang="fr-FR">
                <a:solidFill>
                  <a:srgbClr val="FF0000"/>
                </a:solidFill>
              </a:rPr>
              <a:t> Il réduit le taux de survie des arbres de plantation.</a:t>
            </a:r>
          </a:p>
          <a:p>
            <a:pPr algn="just" eaLnBrk="1" hangingPunct="1">
              <a:buFont typeface="Arial" panose="020B0604020202020204" pitchFamily="34" charset="0"/>
              <a:buChar char="•"/>
            </a:pPr>
            <a:r>
              <a:rPr lang="fr-FR" altLang="fr-FR">
                <a:solidFill>
                  <a:srgbClr val="FF0000"/>
                </a:solidFill>
              </a:rPr>
              <a:t> Des nouvelles infestations d'insectes surviennent, favorisés par le changement climatique.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8C27A2CD-C2C4-48F7-971F-5B504714E81D}" type="slidenum">
              <a:rPr lang="fr-FR"/>
              <a:pPr>
                <a:defRPr/>
              </a:pPr>
              <a:t>86</a:t>
            </a:fld>
            <a:endParaRPr lang="fr-FR" dirty="0"/>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89092" name="Rectangle 4"/>
          <p:cNvSpPr>
            <a:spLocks noChangeArrowheads="1"/>
          </p:cNvSpPr>
          <p:nvPr/>
        </p:nvSpPr>
        <p:spPr bwMode="auto">
          <a:xfrm>
            <a:off x="179388" y="4762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eaLnBrk="1" hangingPunct="1"/>
            <a:endParaRPr lang="fr-FR" altLang="fr-FR" b="1">
              <a:solidFill>
                <a:srgbClr val="FF0000"/>
              </a:solidFill>
            </a:endParaRPr>
          </a:p>
          <a:p>
            <a:pPr eaLnBrk="1" hangingPunct="1"/>
            <a:r>
              <a:rPr lang="fr-FR" altLang="fr-FR" b="1">
                <a:solidFill>
                  <a:srgbClr val="FF0000"/>
                </a:solidFill>
              </a:rPr>
              <a:t>3.4) Le changement climatique</a:t>
            </a:r>
            <a:endParaRPr lang="fr-FR" altLang="fr-FR">
              <a:solidFill>
                <a:srgbClr val="008000"/>
              </a:solidFill>
            </a:endParaRPr>
          </a:p>
        </p:txBody>
      </p:sp>
      <p:pic>
        <p:nvPicPr>
          <p:cNvPr id="6" name="Picture 2" descr="forets"/>
          <p:cNvPicPr>
            <a:picLocks noChangeAspect="1" noChangeArrowheads="1"/>
          </p:cNvPicPr>
          <p:nvPr/>
        </p:nvPicPr>
        <p:blipFill>
          <a:blip r:embed="rId2"/>
          <a:srcRect/>
          <a:stretch>
            <a:fillRect/>
          </a:stretch>
        </p:blipFill>
        <p:spPr bwMode="auto">
          <a:xfrm>
            <a:off x="395288" y="1484313"/>
            <a:ext cx="8401050" cy="512445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188913"/>
            <a:ext cx="2133600" cy="365125"/>
          </a:xfrm>
          <a:prstGeom prst="rect">
            <a:avLst/>
          </a:prstGeom>
        </p:spPr>
        <p:txBody>
          <a:bodyPr anchor="ctr"/>
          <a:lstStyle/>
          <a:p>
            <a:pPr algn="r" eaLnBrk="1" fontAlgn="auto" hangingPunct="1">
              <a:spcBef>
                <a:spcPts val="0"/>
              </a:spcBef>
              <a:spcAft>
                <a:spcPts val="0"/>
              </a:spcAft>
              <a:defRPr/>
            </a:pPr>
            <a:fld id="{EAFA5AA4-1CBD-4A73-9746-C1A9FC5FDC24}" type="slidenum">
              <a:rPr lang="fr-FR" sz="1200">
                <a:solidFill>
                  <a:schemeClr val="tx1">
                    <a:tint val="75000"/>
                  </a:schemeClr>
                </a:solidFill>
                <a:latin typeface="+mn-lt"/>
              </a:rPr>
              <a:pPr algn="r" eaLnBrk="1" fontAlgn="auto" hangingPunct="1">
                <a:spcBef>
                  <a:spcPts val="0"/>
                </a:spcBef>
                <a:spcAft>
                  <a:spcPts val="0"/>
                </a:spcAft>
                <a:defRPr/>
              </a:pPr>
              <a:t>87</a:t>
            </a:fld>
            <a:endParaRPr lang="fr-FR" sz="1200" dirty="0">
              <a:solidFill>
                <a:schemeClr val="tx1">
                  <a:tint val="75000"/>
                </a:schemeClr>
              </a:solidFill>
              <a:latin typeface="+mn-lt"/>
            </a:endParaRPr>
          </a:p>
        </p:txBody>
      </p:sp>
      <p:sp>
        <p:nvSpPr>
          <p:cNvPr id="4" name="Titre 1"/>
          <p:cNvSpPr txBox="1">
            <a:spLocks/>
          </p:cNvSpPr>
          <p:nvPr/>
        </p:nvSpPr>
        <p:spPr>
          <a:xfrm>
            <a:off x="2195513"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0116" name="Rectangle 4"/>
          <p:cNvSpPr>
            <a:spLocks noChangeArrowheads="1"/>
          </p:cNvSpPr>
          <p:nvPr/>
        </p:nvSpPr>
        <p:spPr bwMode="auto">
          <a:xfrm>
            <a:off x="107950" y="333375"/>
            <a:ext cx="59039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FF0000"/>
                </a:solidFill>
              </a:rPr>
              <a:t>3) Menaces</a:t>
            </a:r>
          </a:p>
          <a:p>
            <a:pPr eaLnBrk="1" hangingPunct="1"/>
            <a:endParaRPr lang="fr-FR" altLang="fr-FR" b="1">
              <a:solidFill>
                <a:srgbClr val="FF0000"/>
              </a:solidFill>
            </a:endParaRPr>
          </a:p>
          <a:p>
            <a:pPr eaLnBrk="1" hangingPunct="1"/>
            <a:r>
              <a:rPr lang="fr-FR" altLang="fr-FR" b="1">
                <a:solidFill>
                  <a:srgbClr val="FF0000"/>
                </a:solidFill>
              </a:rPr>
              <a:t>3.5) Artificialisation des sols et étalement urbain</a:t>
            </a:r>
            <a:endParaRPr lang="fr-FR" altLang="fr-FR">
              <a:solidFill>
                <a:srgbClr val="FF0000"/>
              </a:solidFill>
            </a:endParaRPr>
          </a:p>
          <a:p>
            <a:pPr eaLnBrk="1" hangingPunct="1"/>
            <a:endParaRPr lang="fr-FR" altLang="fr-FR" sz="1600">
              <a:solidFill>
                <a:srgbClr val="FF0000"/>
              </a:solidFill>
            </a:endParaRPr>
          </a:p>
          <a:p>
            <a:pPr algn="just" eaLnBrk="1" hangingPunct="1"/>
            <a:r>
              <a:rPr lang="fr-FR" altLang="fr-FR" sz="1600">
                <a:solidFill>
                  <a:srgbClr val="FF0000"/>
                </a:solidFill>
              </a:rPr>
              <a:t>On parle d’</a:t>
            </a:r>
            <a:r>
              <a:rPr lang="fr-FR" altLang="fr-FR" sz="1600" b="1">
                <a:solidFill>
                  <a:srgbClr val="FF0000"/>
                </a:solidFill>
              </a:rPr>
              <a:t>artificialisation</a:t>
            </a:r>
            <a:r>
              <a:rPr lang="fr-FR" altLang="fr-FR" sz="1600">
                <a:solidFill>
                  <a:srgbClr val="FF0000"/>
                </a:solidFill>
              </a:rPr>
              <a:t> du sol ou d'un milieu, d'un </a:t>
            </a:r>
            <a:r>
              <a:rPr lang="fr-FR" altLang="fr-FR" sz="1600">
                <a:solidFill>
                  <a:srgbClr val="FF0000"/>
                </a:solidFill>
                <a:hlinkClick r:id="rId2" tooltip="Habitat (écologie)"/>
              </a:rPr>
              <a:t>habitat</a:t>
            </a:r>
            <a:r>
              <a:rPr lang="fr-FR" altLang="fr-FR" sz="1600">
                <a:solidFill>
                  <a:srgbClr val="FF0000"/>
                </a:solidFill>
              </a:rPr>
              <a:t> naturel ou semi-naturel quand ces derniers perdent les qualités qui sont celles d'un milieu naturel (quand les sols perdent leur fertilité, leurs capacités à s’auto-réparer ou a s’auto-cicatriser) et leur biodiversité, comme avec les </a:t>
            </a:r>
            <a:r>
              <a:rPr lang="fr-FR" altLang="fr-FR" sz="1600">
                <a:solidFill>
                  <a:srgbClr val="FF0000"/>
                </a:solidFill>
                <a:hlinkClick r:id="rId3" tooltip="Espaces verts"/>
              </a:rPr>
              <a:t>espaces verts</a:t>
            </a:r>
            <a:r>
              <a:rPr lang="fr-FR" altLang="fr-FR" sz="1600">
                <a:solidFill>
                  <a:srgbClr val="FF0000"/>
                </a:solidFill>
              </a:rPr>
              <a:t>, </a:t>
            </a:r>
            <a:r>
              <a:rPr lang="fr-FR" altLang="fr-FR" sz="1600">
                <a:solidFill>
                  <a:srgbClr val="FF0000"/>
                </a:solidFill>
                <a:hlinkClick r:id="rId4" tooltip="Golfs"/>
              </a:rPr>
              <a:t>golfs</a:t>
            </a:r>
            <a:r>
              <a:rPr lang="fr-FR" altLang="fr-FR" sz="1600">
                <a:solidFill>
                  <a:srgbClr val="FF0000"/>
                </a:solidFill>
              </a:rPr>
              <a:t>, routes, parkings, immeubles, lotissements, tout ce qui bétonne la nature, zones </a:t>
            </a:r>
            <a:r>
              <a:rPr lang="fr-FR" altLang="fr-FR" sz="1600">
                <a:solidFill>
                  <a:srgbClr val="FF0000"/>
                </a:solidFill>
                <a:hlinkClick r:id="rId5" tooltip="Agriculture"/>
              </a:rPr>
              <a:t>agricoles</a:t>
            </a:r>
            <a:r>
              <a:rPr lang="fr-FR" altLang="fr-FR" sz="1600">
                <a:solidFill>
                  <a:srgbClr val="FF0000"/>
                </a:solidFill>
              </a:rPr>
              <a:t> soumises à l’agriculture intensive, futaies régulières, cours d'eau </a:t>
            </a:r>
            <a:r>
              <a:rPr lang="fr-FR" altLang="fr-FR" sz="1600">
                <a:solidFill>
                  <a:srgbClr val="FF0000"/>
                </a:solidFill>
                <a:hlinkClick r:id="rId6" tooltip="Canal (voie d'eau)"/>
              </a:rPr>
              <a:t>canalisées</a:t>
            </a:r>
            <a:r>
              <a:rPr lang="fr-FR" altLang="fr-FR" sz="1600">
                <a:solidFill>
                  <a:srgbClr val="FF0000"/>
                </a:solidFill>
              </a:rPr>
              <a:t> et fragmentés par les grands </a:t>
            </a:r>
            <a:r>
              <a:rPr lang="fr-FR" altLang="fr-FR" sz="1600">
                <a:solidFill>
                  <a:srgbClr val="FF0000"/>
                </a:solidFill>
                <a:hlinkClick r:id="rId7" tooltip="Barrage"/>
              </a:rPr>
              <a:t>barrages</a:t>
            </a:r>
            <a:r>
              <a:rPr lang="fr-FR" altLang="fr-FR" sz="1600">
                <a:solidFill>
                  <a:srgbClr val="FF0000"/>
                </a:solidFill>
              </a:rPr>
              <a:t>, pistes de skis etc.</a:t>
            </a:r>
          </a:p>
        </p:txBody>
      </p:sp>
      <p:pic>
        <p:nvPicPr>
          <p:cNvPr id="90117" name="Image 8" descr="aglomeratio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716338"/>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Image 9" descr="autorout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3716338"/>
            <a:ext cx="237013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Image 10" descr="can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3716338"/>
            <a:ext cx="1676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Image 11" descr="chantier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3716338"/>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Image 13" descr="lotissement.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7950" y="5516563"/>
            <a:ext cx="33480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Image 14" descr="parking.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3938" y="5589588"/>
            <a:ext cx="1520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Image 11" descr="seven-billion-2_s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88125" y="1916113"/>
            <a:ext cx="23098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Image 12" descr="canalBeton.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659563" y="620713"/>
            <a:ext cx="21748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A3BE400E-1944-4A56-8AD2-B508AFC0E8AB}" type="slidenum">
              <a:rPr lang="fr-FR"/>
              <a:pPr>
                <a:defRPr/>
              </a:pPr>
              <a:t>88</a:t>
            </a:fld>
            <a:endParaRPr lang="fr-FR" dirty="0"/>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pic>
        <p:nvPicPr>
          <p:cNvPr id="9114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975" y="5494279"/>
            <a:ext cx="1080244" cy="12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79388" y="692150"/>
            <a:ext cx="8713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4) Actions </a:t>
            </a:r>
            <a:r>
              <a:rPr lang="fr-FR" altLang="fr-FR" b="1" dirty="0" smtClean="0">
                <a:solidFill>
                  <a:srgbClr val="008000"/>
                </a:solidFill>
              </a:rPr>
              <a:t>militantes</a:t>
            </a:r>
            <a:endParaRPr lang="fr-FR" altLang="fr-FR" b="1" dirty="0">
              <a:solidFill>
                <a:srgbClr val="008000"/>
              </a:solidFill>
            </a:endParaRPr>
          </a:p>
          <a:p>
            <a:pPr eaLnBrk="1" hangingPunct="1"/>
            <a:endParaRPr lang="fr-FR" altLang="fr-FR" dirty="0">
              <a:solidFill>
                <a:srgbClr val="008000"/>
              </a:solidFill>
            </a:endParaRPr>
          </a:p>
        </p:txBody>
      </p:sp>
      <p:sp>
        <p:nvSpPr>
          <p:cNvPr id="9" name="Rectangle 4"/>
          <p:cNvSpPr>
            <a:spLocks noChangeArrowheads="1"/>
          </p:cNvSpPr>
          <p:nvPr/>
        </p:nvSpPr>
        <p:spPr bwMode="auto">
          <a:xfrm>
            <a:off x="110169" y="1104947"/>
            <a:ext cx="892632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dirty="0" smtClean="0">
                <a:solidFill>
                  <a:srgbClr val="FF0000"/>
                </a:solidFill>
              </a:rPr>
              <a:t>Certaines </a:t>
            </a:r>
            <a:r>
              <a:rPr lang="fr-FR" altLang="fr-FR" dirty="0">
                <a:solidFill>
                  <a:srgbClr val="FF0000"/>
                </a:solidFill>
              </a:rPr>
              <a:t>essences de bois proviennent de forêts </a:t>
            </a:r>
            <a:r>
              <a:rPr lang="fr-FR" altLang="fr-FR" dirty="0" smtClean="0">
                <a:solidFill>
                  <a:srgbClr val="FF0000"/>
                </a:solidFill>
              </a:rPr>
              <a:t>lointaines non gérées durablement </a:t>
            </a:r>
            <a:r>
              <a:rPr lang="fr-FR" altLang="fr-FR" dirty="0">
                <a:solidFill>
                  <a:srgbClr val="FF0000"/>
                </a:solidFill>
              </a:rPr>
              <a:t>ou non protégées.</a:t>
            </a:r>
          </a:p>
          <a:p>
            <a:pPr algn="just">
              <a:buFont typeface="Arial" panose="020B0604020202020204" pitchFamily="34" charset="0"/>
              <a:buChar char="•"/>
            </a:pPr>
            <a:r>
              <a:rPr lang="fr-FR" altLang="fr-FR" dirty="0">
                <a:solidFill>
                  <a:srgbClr val="008000"/>
                </a:solidFill>
              </a:rPr>
              <a:t> Choisissez de préférence un bois local et vérifiez qu'il est labellisé </a:t>
            </a:r>
            <a:r>
              <a:rPr lang="fr-FR" altLang="fr-FR" b="1" dirty="0" smtClean="0">
                <a:solidFill>
                  <a:srgbClr val="008000"/>
                </a:solidFill>
              </a:rPr>
              <a:t>FSC</a:t>
            </a:r>
            <a:r>
              <a:rPr lang="fr-FR" altLang="fr-FR" dirty="0">
                <a:solidFill>
                  <a:srgbClr val="008000"/>
                </a:solidFill>
              </a:rPr>
              <a:t> </a:t>
            </a:r>
            <a:r>
              <a:rPr lang="fr-FR" altLang="fr-FR" dirty="0" smtClean="0">
                <a:solidFill>
                  <a:srgbClr val="008000"/>
                </a:solidFill>
              </a:rPr>
              <a:t>(Forest </a:t>
            </a:r>
            <a:r>
              <a:rPr lang="fr-FR" altLang="fr-FR" dirty="0" err="1">
                <a:solidFill>
                  <a:srgbClr val="008000"/>
                </a:solidFill>
              </a:rPr>
              <a:t>S</a:t>
            </a:r>
            <a:r>
              <a:rPr lang="fr-FR" altLang="fr-FR" dirty="0" err="1" smtClean="0">
                <a:solidFill>
                  <a:srgbClr val="008000"/>
                </a:solidFill>
              </a:rPr>
              <a:t>tewardship</a:t>
            </a:r>
            <a:r>
              <a:rPr lang="fr-FR" altLang="fr-FR" dirty="0" smtClean="0">
                <a:solidFill>
                  <a:srgbClr val="008000"/>
                </a:solidFill>
              </a:rPr>
              <a:t> </a:t>
            </a:r>
            <a:r>
              <a:rPr lang="fr-FR" altLang="fr-FR" dirty="0">
                <a:solidFill>
                  <a:srgbClr val="008000"/>
                </a:solidFill>
              </a:rPr>
              <a:t>C</a:t>
            </a:r>
            <a:r>
              <a:rPr lang="fr-FR" altLang="fr-FR" dirty="0" smtClean="0">
                <a:solidFill>
                  <a:srgbClr val="008000"/>
                </a:solidFill>
              </a:rPr>
              <a:t>ouncil), le meilleur </a:t>
            </a:r>
            <a:r>
              <a:rPr lang="fr-FR" altLang="fr-FR" b="1" dirty="0" smtClean="0">
                <a:solidFill>
                  <a:srgbClr val="008000"/>
                </a:solidFill>
              </a:rPr>
              <a:t>label</a:t>
            </a:r>
            <a:r>
              <a:rPr lang="fr-FR" altLang="fr-FR" dirty="0" smtClean="0">
                <a:solidFill>
                  <a:srgbClr val="008000"/>
                </a:solidFill>
              </a:rPr>
              <a:t> selon </a:t>
            </a:r>
            <a:r>
              <a:rPr lang="fr-FR" altLang="fr-FR" i="1" dirty="0" smtClean="0">
                <a:solidFill>
                  <a:srgbClr val="008000"/>
                </a:solidFill>
              </a:rPr>
              <a:t>Greenpeace</a:t>
            </a:r>
            <a:r>
              <a:rPr lang="fr-FR" altLang="fr-FR" dirty="0" smtClean="0">
                <a:solidFill>
                  <a:srgbClr val="008000"/>
                </a:solidFill>
              </a:rPr>
              <a:t>, </a:t>
            </a:r>
            <a:r>
              <a:rPr lang="fr-FR" altLang="fr-FR" b="1" dirty="0" smtClean="0">
                <a:solidFill>
                  <a:srgbClr val="008000"/>
                </a:solidFill>
              </a:rPr>
              <a:t>attribué </a:t>
            </a:r>
            <a:r>
              <a:rPr lang="fr-FR" altLang="fr-FR" b="1" dirty="0">
                <a:solidFill>
                  <a:srgbClr val="008000"/>
                </a:solidFill>
              </a:rPr>
              <a:t>aux forêts gérées de manière </a:t>
            </a:r>
            <a:r>
              <a:rPr lang="fr-FR" altLang="fr-FR" b="1" dirty="0" smtClean="0">
                <a:solidFill>
                  <a:srgbClr val="008000"/>
                </a:solidFill>
              </a:rPr>
              <a:t>durable</a:t>
            </a:r>
            <a:r>
              <a:rPr lang="fr-FR" altLang="fr-FR" dirty="0" smtClean="0">
                <a:solidFill>
                  <a:srgbClr val="008000"/>
                </a:solidFill>
              </a:rPr>
              <a:t>. </a:t>
            </a:r>
            <a:r>
              <a:rPr lang="fr-FR" altLang="fr-FR" sz="1200" dirty="0" smtClean="0">
                <a:solidFill>
                  <a:srgbClr val="008000"/>
                </a:solidFill>
              </a:rPr>
              <a:t>Source : </a:t>
            </a:r>
            <a:r>
              <a:rPr lang="fr-FR" altLang="fr-FR" sz="1200" dirty="0">
                <a:solidFill>
                  <a:srgbClr val="008000"/>
                </a:solidFill>
                <a:hlinkClick r:id="rId3"/>
              </a:rPr>
              <a:t>http://</a:t>
            </a:r>
            <a:r>
              <a:rPr lang="fr-FR" altLang="fr-FR" sz="1200" dirty="0" smtClean="0">
                <a:solidFill>
                  <a:srgbClr val="008000"/>
                </a:solidFill>
                <a:hlinkClick r:id="rId3"/>
              </a:rPr>
              <a:t>fr.wikipedia.org/wiki/Forest_Stewardship_Council</a:t>
            </a:r>
            <a:r>
              <a:rPr lang="fr-FR" altLang="fr-FR" sz="1200" dirty="0" smtClean="0">
                <a:solidFill>
                  <a:srgbClr val="FF0000"/>
                </a:solidFill>
              </a:rPr>
              <a:t> </a:t>
            </a:r>
            <a:r>
              <a:rPr lang="fr-FR" altLang="fr-FR" sz="1200" i="1" dirty="0" smtClean="0">
                <a:solidFill>
                  <a:srgbClr val="FF0000"/>
                </a:solidFill>
              </a:rPr>
              <a:t>(assertion à vérifier).</a:t>
            </a:r>
            <a:endParaRPr lang="fr-FR" altLang="fr-FR" i="1" dirty="0">
              <a:solidFill>
                <a:srgbClr val="008000"/>
              </a:solidFill>
            </a:endParaRPr>
          </a:p>
          <a:p>
            <a:pPr algn="just">
              <a:buFont typeface="Arial" panose="020B0604020202020204" pitchFamily="34" charset="0"/>
              <a:buChar char="•"/>
            </a:pPr>
            <a:r>
              <a:rPr lang="fr-FR" altLang="fr-FR" dirty="0">
                <a:solidFill>
                  <a:srgbClr val="008000"/>
                </a:solidFill>
              </a:rPr>
              <a:t> </a:t>
            </a:r>
            <a:r>
              <a:rPr lang="fr-FR" altLang="fr-FR" dirty="0" smtClean="0">
                <a:solidFill>
                  <a:srgbClr val="008000"/>
                </a:solidFill>
              </a:rPr>
              <a:t>Par contre, le </a:t>
            </a:r>
            <a:r>
              <a:rPr lang="fr-FR" altLang="fr-FR" dirty="0">
                <a:solidFill>
                  <a:srgbClr val="008000"/>
                </a:solidFill>
              </a:rPr>
              <a:t>label </a:t>
            </a:r>
            <a:r>
              <a:rPr lang="fr-FR" altLang="fr-FR" b="1" dirty="0">
                <a:solidFill>
                  <a:srgbClr val="008000"/>
                </a:solidFill>
              </a:rPr>
              <a:t>PEFC</a:t>
            </a:r>
            <a:r>
              <a:rPr lang="fr-FR" altLang="fr-FR" dirty="0">
                <a:solidFill>
                  <a:srgbClr val="008000"/>
                </a:solidFill>
              </a:rPr>
              <a:t> (Pan </a:t>
            </a:r>
            <a:r>
              <a:rPr lang="fr-FR" altLang="fr-FR" dirty="0" err="1">
                <a:solidFill>
                  <a:srgbClr val="008000"/>
                </a:solidFill>
              </a:rPr>
              <a:t>European</a:t>
            </a:r>
            <a:r>
              <a:rPr lang="fr-FR" altLang="fr-FR" dirty="0">
                <a:solidFill>
                  <a:srgbClr val="008000"/>
                </a:solidFill>
              </a:rPr>
              <a:t> Forest Certification</a:t>
            </a:r>
            <a:r>
              <a:rPr lang="fr-FR" altLang="fr-FR" dirty="0" smtClean="0">
                <a:solidFill>
                  <a:srgbClr val="008000"/>
                </a:solidFill>
              </a:rPr>
              <a:t>) ne serait pas suffisant à garantir la préservation des forêts, selon les ONG environnementales</a:t>
            </a:r>
            <a:r>
              <a:rPr lang="fr-FR" dirty="0"/>
              <a:t> </a:t>
            </a:r>
            <a:r>
              <a:rPr lang="fr-FR" dirty="0">
                <a:hlinkClick r:id="rId4" tooltip="Greenpeace"/>
              </a:rPr>
              <a:t>Greenpeace</a:t>
            </a:r>
            <a:r>
              <a:rPr lang="fr-FR" altLang="fr-FR" dirty="0" smtClean="0">
                <a:solidFill>
                  <a:srgbClr val="008000"/>
                </a:solidFill>
              </a:rPr>
              <a:t>, </a:t>
            </a:r>
            <a:r>
              <a:rPr lang="fr-FR" dirty="0">
                <a:hlinkClick r:id="rId5" tooltip="The Wilderness Society (Australia)"/>
              </a:rPr>
              <a:t>The </a:t>
            </a:r>
            <a:r>
              <a:rPr lang="fr-FR" dirty="0" err="1">
                <a:hlinkClick r:id="rId5" tooltip="The Wilderness Society (Australia)"/>
              </a:rPr>
              <a:t>Wilderness</a:t>
            </a:r>
            <a:r>
              <a:rPr lang="fr-FR" dirty="0">
                <a:hlinkClick r:id="rId5" tooltip="The Wilderness Society (Australia)"/>
              </a:rPr>
              <a:t> </a:t>
            </a:r>
            <a:r>
              <a:rPr lang="fr-FR" dirty="0" smtClean="0">
                <a:hlinkClick r:id="rId5" tooltip="The Wilderness Society (Australia)"/>
              </a:rPr>
              <a:t>Society</a:t>
            </a:r>
            <a:r>
              <a:rPr lang="fr-FR" dirty="0" smtClean="0">
                <a:solidFill>
                  <a:srgbClr val="008000"/>
                </a:solidFill>
              </a:rPr>
              <a:t> e</a:t>
            </a:r>
            <a:r>
              <a:rPr lang="fr-FR" altLang="fr-FR" dirty="0" smtClean="0">
                <a:solidFill>
                  <a:srgbClr val="008000"/>
                </a:solidFill>
              </a:rPr>
              <a:t>t </a:t>
            </a:r>
            <a:r>
              <a:rPr lang="fr-FR" dirty="0">
                <a:hlinkClick r:id="rId6" tooltip="FERN"/>
              </a:rPr>
              <a:t>FERN</a:t>
            </a:r>
            <a:r>
              <a:rPr lang="fr-FR" altLang="fr-FR" sz="1200" dirty="0" smtClean="0">
                <a:solidFill>
                  <a:srgbClr val="008000"/>
                </a:solidFill>
              </a:rPr>
              <a:t>. </a:t>
            </a:r>
            <a:r>
              <a:rPr lang="fr-FR" altLang="fr-FR" sz="1200" i="1" dirty="0">
                <a:solidFill>
                  <a:srgbClr val="FF0000"/>
                </a:solidFill>
              </a:rPr>
              <a:t>(assertion à vérifier</a:t>
            </a:r>
            <a:r>
              <a:rPr lang="fr-FR" altLang="fr-FR" sz="1200" i="1" dirty="0" smtClean="0">
                <a:solidFill>
                  <a:srgbClr val="FF0000"/>
                </a:solidFill>
              </a:rPr>
              <a:t>).</a:t>
            </a:r>
            <a:endParaRPr lang="fr-FR" altLang="fr-FR" sz="1200" i="1" dirty="0" smtClean="0">
              <a:solidFill>
                <a:srgbClr val="008000"/>
              </a:solidFill>
            </a:endParaRPr>
          </a:p>
          <a:p>
            <a:pPr algn="just"/>
            <a:r>
              <a:rPr lang="fr-FR" altLang="fr-FR" sz="1200" dirty="0" smtClean="0">
                <a:solidFill>
                  <a:srgbClr val="008000"/>
                </a:solidFill>
              </a:rPr>
              <a:t>Source : </a:t>
            </a:r>
            <a:r>
              <a:rPr lang="fr-FR" altLang="fr-FR" sz="1200" dirty="0">
                <a:solidFill>
                  <a:srgbClr val="008000"/>
                </a:solidFill>
                <a:hlinkClick r:id="rId7"/>
              </a:rPr>
              <a:t>http://</a:t>
            </a:r>
            <a:r>
              <a:rPr lang="fr-FR" altLang="fr-FR" sz="1200" dirty="0" smtClean="0">
                <a:solidFill>
                  <a:srgbClr val="008000"/>
                </a:solidFill>
                <a:hlinkClick r:id="rId7"/>
              </a:rPr>
              <a:t>en.wikipedia.org/wiki/Programme_for_the_Endorsement_of_Forest_Certification</a:t>
            </a:r>
            <a:endParaRPr lang="fr-FR" altLang="fr-FR" dirty="0" smtClean="0">
              <a:solidFill>
                <a:srgbClr val="008000"/>
              </a:solidFill>
            </a:endParaRPr>
          </a:p>
          <a:p>
            <a:pPr algn="just">
              <a:buFont typeface="Arial" panose="020B0604020202020204" pitchFamily="34" charset="0"/>
              <a:buChar char="•"/>
            </a:pPr>
            <a:r>
              <a:rPr lang="fr-FR" altLang="fr-FR" dirty="0">
                <a:solidFill>
                  <a:srgbClr val="008000"/>
                </a:solidFill>
              </a:rPr>
              <a:t> Soutenir certaines </a:t>
            </a:r>
            <a:r>
              <a:rPr lang="fr-FR" altLang="fr-FR" dirty="0" smtClean="0">
                <a:solidFill>
                  <a:srgbClr val="008000"/>
                </a:solidFill>
              </a:rPr>
              <a:t>Méthodologies ou approches, concernant les forêts gérées durablement, telles que HCV (</a:t>
            </a:r>
            <a:r>
              <a:rPr lang="fr-FR" dirty="0">
                <a:hlinkClick r:id="rId8"/>
              </a:rPr>
              <a:t>High conservation value </a:t>
            </a:r>
            <a:r>
              <a:rPr lang="fr-FR" dirty="0" smtClean="0">
                <a:hlinkClick r:id="rId8"/>
              </a:rPr>
              <a:t>areas</a:t>
            </a:r>
            <a:r>
              <a:rPr lang="fr-FR" dirty="0">
                <a:solidFill>
                  <a:srgbClr val="008000"/>
                </a:solidFill>
              </a:rPr>
              <a:t> </a:t>
            </a:r>
            <a:r>
              <a:rPr lang="fr-FR" dirty="0" smtClean="0">
                <a:solidFill>
                  <a:srgbClr val="008000"/>
                </a:solidFill>
              </a:rPr>
              <a:t>or Forest</a:t>
            </a:r>
            <a:r>
              <a:rPr lang="fr-FR" altLang="fr-FR" dirty="0" smtClean="0">
                <a:solidFill>
                  <a:srgbClr val="008000"/>
                </a:solidFill>
              </a:rPr>
              <a:t>), HSC (</a:t>
            </a:r>
            <a:r>
              <a:rPr lang="en-US" altLang="fr-FR" dirty="0">
                <a:solidFill>
                  <a:srgbClr val="008000"/>
                </a:solidFill>
              </a:rPr>
              <a:t>High Carbon Stock Forest Methodology</a:t>
            </a:r>
            <a:r>
              <a:rPr lang="fr-FR" altLang="fr-FR" dirty="0" smtClean="0">
                <a:solidFill>
                  <a:srgbClr val="008000"/>
                </a:solidFill>
              </a:rPr>
              <a:t>).</a:t>
            </a:r>
          </a:p>
          <a:p>
            <a:pPr algn="just">
              <a:buFont typeface="Arial" panose="020B0604020202020204" pitchFamily="34" charset="0"/>
              <a:buChar char="•"/>
            </a:pPr>
            <a:r>
              <a:rPr lang="fr-FR" altLang="fr-FR" dirty="0">
                <a:solidFill>
                  <a:srgbClr val="008000"/>
                </a:solidFill>
              </a:rPr>
              <a:t> </a:t>
            </a:r>
            <a:r>
              <a:rPr lang="fr-FR" altLang="fr-FR" dirty="0" smtClean="0">
                <a:solidFill>
                  <a:srgbClr val="008000"/>
                </a:solidFill>
              </a:rPr>
              <a:t>D’une manière générale, soutenir les labels environnementaux garantis </a:t>
            </a:r>
            <a:r>
              <a:rPr lang="fr-FR" altLang="fr-FR" dirty="0" smtClean="0">
                <a:solidFill>
                  <a:srgbClr val="008000"/>
                </a:solidFill>
              </a:rPr>
              <a:t>tels que </a:t>
            </a:r>
            <a:r>
              <a:rPr lang="fr-FR" altLang="fr-FR" dirty="0">
                <a:solidFill>
                  <a:srgbClr val="008000"/>
                </a:solidFill>
              </a:rPr>
              <a:t>RSPO (</a:t>
            </a:r>
            <a:r>
              <a:rPr lang="en-US" u="sng" dirty="0">
                <a:hlinkClick r:id="rId9"/>
              </a:rPr>
              <a:t>Roundtable on Sustainable Palm Oil</a:t>
            </a:r>
            <a:r>
              <a:rPr lang="fr-FR" altLang="fr-FR" dirty="0" smtClean="0">
                <a:solidFill>
                  <a:srgbClr val="008000"/>
                </a:solidFill>
              </a:rPr>
              <a:t>) etc. … </a:t>
            </a:r>
          </a:p>
          <a:p>
            <a:pPr>
              <a:buFont typeface="Arial" panose="020B0604020202020204" pitchFamily="34" charset="0"/>
              <a:buChar char="•"/>
            </a:pPr>
            <a:r>
              <a:rPr lang="fr-FR" altLang="fr-FR" sz="1200" dirty="0" smtClean="0">
                <a:solidFill>
                  <a:srgbClr val="008000"/>
                </a:solidFill>
              </a:rPr>
              <a:t>Sources : a)</a:t>
            </a:r>
            <a:r>
              <a:rPr lang="fr-FR" altLang="fr-FR" dirty="0" smtClean="0">
                <a:solidFill>
                  <a:srgbClr val="008000"/>
                </a:solidFill>
              </a:rPr>
              <a:t> </a:t>
            </a:r>
            <a:r>
              <a:rPr lang="fr-FR" altLang="fr-FR" sz="1100" dirty="0">
                <a:solidFill>
                  <a:srgbClr val="008000"/>
                </a:solidFill>
                <a:hlinkClick r:id="rId10"/>
              </a:rPr>
              <a:t>http://</a:t>
            </a:r>
            <a:r>
              <a:rPr lang="fr-FR" altLang="fr-FR" sz="1100" dirty="0" smtClean="0">
                <a:solidFill>
                  <a:srgbClr val="008000"/>
                </a:solidFill>
                <a:hlinkClick r:id="rId10"/>
              </a:rPr>
              <a:t>www.greenpeace.org/international/Global/international/briefings/forests/2014/HCS%20Approach_Breifer_March2014.pdf</a:t>
            </a:r>
            <a:r>
              <a:rPr lang="fr-FR" altLang="fr-FR" sz="1100" dirty="0" smtClean="0">
                <a:solidFill>
                  <a:srgbClr val="008000"/>
                </a:solidFill>
              </a:rPr>
              <a:t> </a:t>
            </a:r>
          </a:p>
          <a:p>
            <a:pPr>
              <a:buFont typeface="Arial" panose="020B0604020202020204" pitchFamily="34" charset="0"/>
              <a:buChar char="•"/>
            </a:pPr>
            <a:r>
              <a:rPr lang="fr-FR" altLang="fr-FR" sz="1200" dirty="0">
                <a:solidFill>
                  <a:srgbClr val="008000"/>
                </a:solidFill>
              </a:rPr>
              <a:t> </a:t>
            </a:r>
            <a:r>
              <a:rPr lang="fr-FR" altLang="fr-FR" sz="1200" dirty="0" smtClean="0">
                <a:solidFill>
                  <a:srgbClr val="008000"/>
                </a:solidFill>
              </a:rPr>
              <a:t>b</a:t>
            </a:r>
            <a:r>
              <a:rPr lang="fr-FR" altLang="fr-FR" sz="1200" dirty="0">
                <a:solidFill>
                  <a:srgbClr val="008000"/>
                </a:solidFill>
              </a:rPr>
              <a:t>) </a:t>
            </a:r>
            <a:r>
              <a:rPr lang="fr-FR" altLang="fr-FR" sz="1200" dirty="0">
                <a:solidFill>
                  <a:srgbClr val="008000"/>
                </a:solidFill>
                <a:hlinkClick r:id="rId11"/>
              </a:rPr>
              <a:t>http://www.proforest.net/en/files/hcvf-toolkit-part-1-final-updated.pdf/@@</a:t>
            </a:r>
            <a:r>
              <a:rPr lang="fr-FR" altLang="fr-FR" sz="1200" dirty="0" smtClean="0">
                <a:solidFill>
                  <a:srgbClr val="008000"/>
                </a:solidFill>
                <a:hlinkClick r:id="rId11"/>
              </a:rPr>
              <a:t>download/file/hcvf-toolkit-part-1-final-updated.pdf.pdf</a:t>
            </a:r>
            <a:r>
              <a:rPr lang="fr-FR" altLang="fr-FR" sz="1200" dirty="0" smtClean="0">
                <a:solidFill>
                  <a:srgbClr val="008000"/>
                </a:solidFill>
              </a:rPr>
              <a:t> </a:t>
            </a:r>
          </a:p>
          <a:p>
            <a:pPr>
              <a:buFont typeface="Arial" panose="020B0604020202020204" pitchFamily="34" charset="0"/>
              <a:buChar char="•"/>
            </a:pPr>
            <a:r>
              <a:rPr lang="fr-FR" altLang="fr-FR" sz="1200" dirty="0">
                <a:solidFill>
                  <a:srgbClr val="008000"/>
                </a:solidFill>
              </a:rPr>
              <a:t> c) </a:t>
            </a:r>
            <a:r>
              <a:rPr lang="fr-FR" altLang="fr-FR" sz="1200" dirty="0">
                <a:solidFill>
                  <a:srgbClr val="008000"/>
                </a:solidFill>
                <a:hlinkClick r:id="rId12"/>
              </a:rPr>
              <a:t>https://</a:t>
            </a:r>
            <a:r>
              <a:rPr lang="fr-FR" altLang="fr-FR" sz="1200" dirty="0" smtClean="0">
                <a:solidFill>
                  <a:srgbClr val="008000"/>
                </a:solidFill>
                <a:hlinkClick r:id="rId12"/>
              </a:rPr>
              <a:t>ic.fsc.org/preview.simple-monitoring-methods.a-281.pdf</a:t>
            </a:r>
            <a:r>
              <a:rPr lang="fr-FR" altLang="fr-FR" sz="1200" dirty="0" smtClean="0">
                <a:solidFill>
                  <a:srgbClr val="008000"/>
                </a:solidFill>
              </a:rPr>
              <a:t> </a:t>
            </a:r>
            <a:endParaRPr lang="fr-FR" altLang="fr-FR" sz="1200" dirty="0">
              <a:solidFill>
                <a:srgbClr val="008000"/>
              </a:solidFill>
            </a:endParaRPr>
          </a:p>
        </p:txBody>
      </p:sp>
      <p:pic>
        <p:nvPicPr>
          <p:cNvPr id="10" name="Imag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23728" y="5494279"/>
            <a:ext cx="1113535" cy="126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84199" y="5563148"/>
            <a:ext cx="1179272" cy="11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D:\Users\blisan\Pictures\perso\bois de rose Madagascar\certification RSP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84168" y="5314099"/>
            <a:ext cx="2683763" cy="12712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59563" y="6563552"/>
            <a:ext cx="1319657" cy="276999"/>
          </a:xfrm>
          <a:prstGeom prst="rect">
            <a:avLst/>
          </a:prstGeom>
        </p:spPr>
        <p:txBody>
          <a:bodyPr wrap="none">
            <a:spAutoFit/>
          </a:bodyPr>
          <a:lstStyle/>
          <a:p>
            <a:pPr algn="ctr"/>
            <a:r>
              <a:rPr lang="fr-FR" sz="1200" dirty="0">
                <a:solidFill>
                  <a:srgbClr val="002060"/>
                </a:solidFill>
              </a:rPr>
              <a:t>C</a:t>
            </a:r>
            <a:r>
              <a:rPr lang="fr-FR" sz="1200" dirty="0" smtClean="0">
                <a:solidFill>
                  <a:srgbClr val="002060"/>
                </a:solidFill>
              </a:rPr>
              <a:t>ertification </a:t>
            </a:r>
            <a:r>
              <a:rPr lang="fr-FR" sz="1200" dirty="0">
                <a:solidFill>
                  <a:srgbClr val="002060"/>
                </a:solidFill>
              </a:rPr>
              <a:t>RSPO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A3BE400E-1944-4A56-8AD2-B508AFC0E8AB}" type="slidenum">
              <a:rPr lang="fr-FR"/>
              <a:pPr>
                <a:defRPr/>
              </a:pPr>
              <a:t>89</a:t>
            </a:fld>
            <a:endParaRPr lang="fr-FR" dirty="0"/>
          </a:p>
        </p:txBody>
      </p:sp>
      <p:sp>
        <p:nvSpPr>
          <p:cNvPr id="4"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 name="Rectangle 4"/>
          <p:cNvSpPr>
            <a:spLocks noChangeArrowheads="1"/>
          </p:cNvSpPr>
          <p:nvPr/>
        </p:nvSpPr>
        <p:spPr bwMode="auto">
          <a:xfrm>
            <a:off x="143446" y="764704"/>
            <a:ext cx="88571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4) Actions </a:t>
            </a:r>
            <a:r>
              <a:rPr lang="fr-FR" altLang="fr-FR" b="1" dirty="0" smtClean="0">
                <a:solidFill>
                  <a:srgbClr val="008000"/>
                </a:solidFill>
              </a:rPr>
              <a:t>militantes (suite)</a:t>
            </a:r>
            <a:endParaRPr lang="fr-FR" altLang="fr-FR" b="1" dirty="0">
              <a:solidFill>
                <a:srgbClr val="008000"/>
              </a:solidFill>
            </a:endParaRPr>
          </a:p>
          <a:p>
            <a:pPr eaLnBrk="1" hangingPunct="1"/>
            <a:endParaRPr lang="fr-FR" altLang="fr-FR" dirty="0">
              <a:solidFill>
                <a:srgbClr val="008000"/>
              </a:solidFill>
            </a:endParaRPr>
          </a:p>
          <a:p>
            <a:pPr eaLnBrk="1" hangingPunct="1">
              <a:buFont typeface="Arial" panose="020B0604020202020204" pitchFamily="34" charset="0"/>
              <a:buChar char="•"/>
            </a:pPr>
            <a:r>
              <a:rPr lang="fr-FR" altLang="fr-FR" dirty="0">
                <a:solidFill>
                  <a:srgbClr val="008000"/>
                </a:solidFill>
              </a:rPr>
              <a:t> Il est préférable d'utiliser du papier 100% recyclé ou issu de forêts bien gérées (label FSC). </a:t>
            </a:r>
          </a:p>
          <a:p>
            <a:pPr eaLnBrk="1" hangingPunct="1">
              <a:buFont typeface="Arial" panose="020B0604020202020204" pitchFamily="34" charset="0"/>
              <a:buChar char="•"/>
            </a:pPr>
            <a:r>
              <a:rPr lang="fr-FR" altLang="fr-FR" dirty="0">
                <a:solidFill>
                  <a:srgbClr val="008000"/>
                </a:solidFill>
              </a:rPr>
              <a:t> En préférant le papier recyclé au papier classique, un employé de bureau peut épargner 12 arbres, 15.000 litres d'eau et l'équivalent énergétique de 720 litres de pétrole par an</a:t>
            </a:r>
            <a:r>
              <a:rPr lang="fr-FR" altLang="fr-FR" dirty="0" smtClean="0">
                <a:solidFill>
                  <a:srgbClr val="008000"/>
                </a:solidFill>
              </a:rPr>
              <a:t>.</a:t>
            </a:r>
          </a:p>
          <a:p>
            <a:pPr eaLnBrk="1" hangingPunct="1">
              <a:buFont typeface="Arial" panose="020B0604020202020204" pitchFamily="34" charset="0"/>
              <a:buChar char="•"/>
            </a:pPr>
            <a:r>
              <a:rPr lang="fr-FR" altLang="fr-FR" dirty="0">
                <a:solidFill>
                  <a:srgbClr val="008000"/>
                </a:solidFill>
              </a:rPr>
              <a:t> Surveiller et vérifier la provenance des bois employés dans nos meubles </a:t>
            </a:r>
            <a:r>
              <a:rPr lang="fr-FR" altLang="fr-FR" dirty="0" smtClean="0">
                <a:solidFill>
                  <a:srgbClr val="008000"/>
                </a:solidFill>
              </a:rPr>
              <a:t>…</a:t>
            </a:r>
            <a:endParaRPr lang="fr-FR" altLang="fr-FR" sz="1200" dirty="0">
              <a:solidFill>
                <a:srgbClr val="008000"/>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420" y="2636912"/>
            <a:ext cx="4610100" cy="3467100"/>
          </a:xfrm>
          <a:prstGeom prst="rect">
            <a:avLst/>
          </a:prstGeom>
        </p:spPr>
      </p:pic>
      <p:sp>
        <p:nvSpPr>
          <p:cNvPr id="11" name="ZoneTexte 10"/>
          <p:cNvSpPr txBox="1"/>
          <p:nvPr/>
        </p:nvSpPr>
        <p:spPr>
          <a:xfrm>
            <a:off x="1043608" y="6104012"/>
            <a:ext cx="7066402" cy="461665"/>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Comparaison </a:t>
            </a:r>
            <a:r>
              <a:rPr lang="fr-FR" sz="1200" dirty="0">
                <a:solidFill>
                  <a:srgbClr val="002060"/>
                </a:solidFill>
              </a:rPr>
              <a:t>entre forêts naturelles et Jardin-forêt </a:t>
            </a:r>
            <a:r>
              <a:rPr lang="fr-FR" sz="1200" dirty="0" smtClean="0">
                <a:solidFill>
                  <a:srgbClr val="002060"/>
                </a:solidFill>
              </a:rPr>
              <a:t>obtenu en  </a:t>
            </a:r>
            <a:r>
              <a:rPr lang="fr-FR" sz="1200" i="1" dirty="0" err="1" smtClean="0">
                <a:solidFill>
                  <a:srgbClr val="002060"/>
                </a:solidFill>
              </a:rPr>
              <a:t>permaculture</a:t>
            </a:r>
            <a:r>
              <a:rPr lang="fr-FR" sz="1200" dirty="0">
                <a:solidFill>
                  <a:srgbClr val="002060"/>
                </a:solidFill>
              </a:rPr>
              <a:t>. Source : </a:t>
            </a:r>
            <a:r>
              <a:rPr lang="fr-FR" sz="1200" dirty="0">
                <a:solidFill>
                  <a:srgbClr val="002060"/>
                </a:solidFill>
                <a:hlinkClick r:id="rId3"/>
              </a:rPr>
              <a:t>https://treeyopermacultureedu.wordpress.com/chapter-10-the-humid-tropics/soil-building-techniques-part-2</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922017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188913"/>
            <a:ext cx="2133600" cy="365125"/>
          </a:xfrm>
        </p:spPr>
        <p:txBody>
          <a:bodyPr/>
          <a:lstStyle/>
          <a:p>
            <a:pPr>
              <a:defRPr/>
            </a:pPr>
            <a:fld id="{D60568AC-214D-4C2C-8E8E-4CA903310BA1}" type="slidenum">
              <a:rPr lang="fr-FR"/>
              <a:pPr>
                <a:defRPr/>
              </a:pPr>
              <a:t>9</a:t>
            </a:fld>
            <a:endParaRPr lang="fr-FR" dirty="0"/>
          </a:p>
        </p:txBody>
      </p:sp>
      <p:sp>
        <p:nvSpPr>
          <p:cNvPr id="3" name="Titre 1"/>
          <p:cNvSpPr txBox="1">
            <a:spLocks/>
          </p:cNvSpPr>
          <p:nvPr/>
        </p:nvSpPr>
        <p:spPr>
          <a:xfrm>
            <a:off x="2484438" y="188913"/>
            <a:ext cx="4175125"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244" name="Rectangle 4"/>
          <p:cNvSpPr>
            <a:spLocks noChangeArrowheads="1"/>
          </p:cNvSpPr>
          <p:nvPr/>
        </p:nvSpPr>
        <p:spPr bwMode="auto">
          <a:xfrm>
            <a:off x="250825" y="404813"/>
            <a:ext cx="25923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1) Présentation</a:t>
            </a:r>
          </a:p>
          <a:p>
            <a:pPr eaLnBrk="1" hangingPunct="1"/>
            <a:endParaRPr lang="fr-FR" altLang="fr-FR" sz="1600" b="1">
              <a:solidFill>
                <a:srgbClr val="008000"/>
              </a:solidFill>
            </a:endParaRPr>
          </a:p>
          <a:p>
            <a:pPr eaLnBrk="1" hangingPunct="1"/>
            <a:r>
              <a:rPr lang="fr-FR" altLang="fr-FR" sz="1600" b="1">
                <a:solidFill>
                  <a:srgbClr val="008000"/>
                </a:solidFill>
              </a:rPr>
              <a:t>1.1) Citations (suite et fin)</a:t>
            </a:r>
            <a:endParaRPr lang="fr-FR" altLang="fr-FR" sz="1600">
              <a:solidFill>
                <a:srgbClr val="008000"/>
              </a:solidFill>
            </a:endParaRPr>
          </a:p>
        </p:txBody>
      </p:sp>
      <p:sp>
        <p:nvSpPr>
          <p:cNvPr id="10246" name="ZoneTexte 9"/>
          <p:cNvSpPr txBox="1">
            <a:spLocks noChangeArrowheads="1"/>
          </p:cNvSpPr>
          <p:nvPr/>
        </p:nvSpPr>
        <p:spPr bwMode="auto">
          <a:xfrm>
            <a:off x="228655" y="1482725"/>
            <a:ext cx="2543145" cy="341632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dirty="0" smtClean="0">
                <a:solidFill>
                  <a:srgbClr val="008000"/>
                </a:solidFill>
              </a:rPr>
              <a:t>- </a:t>
            </a:r>
            <a:r>
              <a:rPr lang="fr-FR" altLang="fr-FR" dirty="0">
                <a:solidFill>
                  <a:srgbClr val="008000"/>
                </a:solidFill>
              </a:rPr>
              <a:t>PRIÈRE DE </a:t>
            </a:r>
            <a:r>
              <a:rPr lang="fr-FR" altLang="fr-FR" dirty="0" smtClean="0">
                <a:solidFill>
                  <a:srgbClr val="008000"/>
                </a:solidFill>
              </a:rPr>
              <a:t>LA FORÊT -</a:t>
            </a:r>
            <a:endParaRPr lang="fr-FR" altLang="fr-FR" dirty="0">
              <a:solidFill>
                <a:srgbClr val="008000"/>
              </a:solidFill>
            </a:endParaRPr>
          </a:p>
          <a:p>
            <a:pPr algn="just" eaLnBrk="1" hangingPunct="1"/>
            <a:endParaRPr lang="fr-FR" altLang="fr-FR" dirty="0" smtClean="0">
              <a:solidFill>
                <a:srgbClr val="008000"/>
              </a:solidFill>
            </a:endParaRPr>
          </a:p>
          <a:p>
            <a:pPr algn="just" eaLnBrk="1" hangingPunct="1"/>
            <a:r>
              <a:rPr lang="fr-FR" altLang="fr-FR" dirty="0" smtClean="0">
                <a:solidFill>
                  <a:srgbClr val="008000"/>
                </a:solidFill>
              </a:rPr>
              <a:t>HOMME ! </a:t>
            </a:r>
            <a:r>
              <a:rPr lang="fr-FR" altLang="fr-FR" dirty="0">
                <a:solidFill>
                  <a:srgbClr val="008000"/>
                </a:solidFill>
              </a:rPr>
              <a:t>JE SUIS </a:t>
            </a:r>
            <a:r>
              <a:rPr lang="fr-FR" altLang="fr-FR" dirty="0" smtClean="0">
                <a:solidFill>
                  <a:srgbClr val="008000"/>
                </a:solidFill>
              </a:rPr>
              <a:t>LA CHALEUR </a:t>
            </a:r>
            <a:r>
              <a:rPr lang="fr-FR" altLang="fr-FR" dirty="0">
                <a:solidFill>
                  <a:srgbClr val="008000"/>
                </a:solidFill>
              </a:rPr>
              <a:t>DE TON </a:t>
            </a:r>
            <a:r>
              <a:rPr lang="fr-FR" altLang="fr-FR" dirty="0" smtClean="0">
                <a:solidFill>
                  <a:srgbClr val="008000"/>
                </a:solidFill>
              </a:rPr>
              <a:t>FOYER PAR </a:t>
            </a:r>
            <a:r>
              <a:rPr lang="fr-FR" altLang="fr-FR" dirty="0">
                <a:solidFill>
                  <a:srgbClr val="008000"/>
                </a:solidFill>
              </a:rPr>
              <a:t>LES FROIDES </a:t>
            </a:r>
            <a:r>
              <a:rPr lang="fr-FR" altLang="fr-FR" dirty="0" smtClean="0">
                <a:solidFill>
                  <a:srgbClr val="008000"/>
                </a:solidFill>
              </a:rPr>
              <a:t>NUITS D'HIVER</a:t>
            </a:r>
            <a:r>
              <a:rPr lang="fr-FR" altLang="fr-FR" dirty="0">
                <a:solidFill>
                  <a:srgbClr val="008000"/>
                </a:solidFill>
              </a:rPr>
              <a:t>, </a:t>
            </a:r>
            <a:r>
              <a:rPr lang="fr-FR" altLang="fr-FR" dirty="0" smtClean="0">
                <a:solidFill>
                  <a:srgbClr val="008000"/>
                </a:solidFill>
              </a:rPr>
              <a:t>L'OMBRAGE AMI </a:t>
            </a:r>
            <a:r>
              <a:rPr lang="fr-FR" altLang="fr-FR" dirty="0">
                <a:solidFill>
                  <a:srgbClr val="008000"/>
                </a:solidFill>
              </a:rPr>
              <a:t>LORSQUE BRULE </a:t>
            </a:r>
            <a:r>
              <a:rPr lang="fr-FR" altLang="fr-FR" dirty="0" smtClean="0">
                <a:solidFill>
                  <a:srgbClr val="008000"/>
                </a:solidFill>
              </a:rPr>
              <a:t>LE </a:t>
            </a:r>
            <a:r>
              <a:rPr lang="fr-FR" altLang="fr-FR" dirty="0">
                <a:solidFill>
                  <a:srgbClr val="008000"/>
                </a:solidFill>
              </a:rPr>
              <a:t>SOLEIL D'ÉTÉ - </a:t>
            </a:r>
            <a:r>
              <a:rPr lang="fr-FR" altLang="fr-FR" dirty="0" smtClean="0">
                <a:solidFill>
                  <a:srgbClr val="008000"/>
                </a:solidFill>
              </a:rPr>
              <a:t>JE </a:t>
            </a:r>
            <a:r>
              <a:rPr lang="fr-FR" altLang="fr-FR" dirty="0">
                <a:solidFill>
                  <a:srgbClr val="008000"/>
                </a:solidFill>
              </a:rPr>
              <a:t>SUIS </a:t>
            </a:r>
            <a:r>
              <a:rPr lang="fr-FR" altLang="fr-FR" dirty="0" smtClean="0">
                <a:solidFill>
                  <a:srgbClr val="008000"/>
                </a:solidFill>
              </a:rPr>
              <a:t>LA </a:t>
            </a:r>
            <a:r>
              <a:rPr lang="fr-FR" altLang="fr-FR" dirty="0">
                <a:solidFill>
                  <a:srgbClr val="008000"/>
                </a:solidFill>
              </a:rPr>
              <a:t>CHARPENTE DE TA </a:t>
            </a:r>
            <a:r>
              <a:rPr lang="fr-FR" altLang="fr-FR" dirty="0" smtClean="0">
                <a:solidFill>
                  <a:srgbClr val="008000"/>
                </a:solidFill>
              </a:rPr>
              <a:t>MAISON, LA </a:t>
            </a:r>
            <a:r>
              <a:rPr lang="fr-FR" altLang="fr-FR" dirty="0">
                <a:solidFill>
                  <a:srgbClr val="008000"/>
                </a:solidFill>
              </a:rPr>
              <a:t>PLANCHE DE </a:t>
            </a:r>
            <a:r>
              <a:rPr lang="fr-FR" altLang="fr-FR" dirty="0" smtClean="0">
                <a:solidFill>
                  <a:srgbClr val="008000"/>
                </a:solidFill>
              </a:rPr>
              <a:t>TA TABLE - JE </a:t>
            </a:r>
            <a:r>
              <a:rPr lang="fr-FR" altLang="fr-FR" dirty="0">
                <a:solidFill>
                  <a:srgbClr val="008000"/>
                </a:solidFill>
              </a:rPr>
              <a:t>SUIS LE LIT </a:t>
            </a:r>
            <a:r>
              <a:rPr lang="fr-FR" altLang="fr-FR" dirty="0" smtClean="0">
                <a:solidFill>
                  <a:srgbClr val="008000"/>
                </a:solidFill>
              </a:rPr>
              <a:t>DANS </a:t>
            </a:r>
            <a:r>
              <a:rPr lang="fr-FR" altLang="fr-FR" dirty="0">
                <a:solidFill>
                  <a:srgbClr val="008000"/>
                </a:solidFill>
              </a:rPr>
              <a:t>LEQUEL TU DORS</a:t>
            </a:r>
          </a:p>
        </p:txBody>
      </p:sp>
      <p:sp>
        <p:nvSpPr>
          <p:cNvPr id="8" name="ZoneTexte 9"/>
          <p:cNvSpPr txBox="1">
            <a:spLocks noChangeArrowheads="1"/>
          </p:cNvSpPr>
          <p:nvPr/>
        </p:nvSpPr>
        <p:spPr bwMode="auto">
          <a:xfrm>
            <a:off x="2877390" y="1490281"/>
            <a:ext cx="2376264" cy="3416321"/>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dirty="0">
                <a:solidFill>
                  <a:srgbClr val="008000"/>
                </a:solidFill>
              </a:rPr>
              <a:t>Et LE BOIS </a:t>
            </a:r>
            <a:r>
              <a:rPr lang="fr-FR" altLang="fr-FR" dirty="0" smtClean="0">
                <a:solidFill>
                  <a:srgbClr val="008000"/>
                </a:solidFill>
              </a:rPr>
              <a:t>DONT </a:t>
            </a:r>
            <a:r>
              <a:rPr lang="fr-FR" altLang="fr-FR" dirty="0">
                <a:solidFill>
                  <a:srgbClr val="008000"/>
                </a:solidFill>
              </a:rPr>
              <a:t>TU </a:t>
            </a:r>
            <a:r>
              <a:rPr lang="fr-FR" altLang="fr-FR" dirty="0" smtClean="0">
                <a:solidFill>
                  <a:srgbClr val="008000"/>
                </a:solidFill>
              </a:rPr>
              <a:t>FAIS </a:t>
            </a:r>
            <a:r>
              <a:rPr lang="fr-FR" altLang="fr-FR" dirty="0">
                <a:solidFill>
                  <a:srgbClr val="008000"/>
                </a:solidFill>
              </a:rPr>
              <a:t>TES NAVIRES </a:t>
            </a:r>
            <a:r>
              <a:rPr lang="fr-FR" altLang="fr-FR" dirty="0" smtClean="0">
                <a:solidFill>
                  <a:srgbClr val="008000"/>
                </a:solidFill>
              </a:rPr>
              <a:t>- JE </a:t>
            </a:r>
            <a:r>
              <a:rPr lang="fr-FR" altLang="fr-FR" dirty="0">
                <a:solidFill>
                  <a:srgbClr val="008000"/>
                </a:solidFill>
              </a:rPr>
              <a:t>SUIS LE MANCHE DE </a:t>
            </a:r>
            <a:r>
              <a:rPr lang="fr-FR" altLang="fr-FR" dirty="0" smtClean="0">
                <a:solidFill>
                  <a:srgbClr val="008000"/>
                </a:solidFill>
              </a:rPr>
              <a:t>TA </a:t>
            </a:r>
            <a:r>
              <a:rPr lang="fr-FR" altLang="fr-FR" dirty="0">
                <a:solidFill>
                  <a:srgbClr val="008000"/>
                </a:solidFill>
              </a:rPr>
              <a:t>HOUE </a:t>
            </a:r>
            <a:r>
              <a:rPr lang="fr-FR" altLang="fr-FR" dirty="0" smtClean="0">
                <a:solidFill>
                  <a:srgbClr val="008000"/>
                </a:solidFill>
              </a:rPr>
              <a:t> Et </a:t>
            </a:r>
            <a:r>
              <a:rPr lang="fr-FR" altLang="fr-FR" dirty="0">
                <a:solidFill>
                  <a:srgbClr val="008000"/>
                </a:solidFill>
              </a:rPr>
              <a:t>LA PORTE DE </a:t>
            </a:r>
            <a:r>
              <a:rPr lang="fr-FR" altLang="fr-FR" dirty="0" smtClean="0">
                <a:solidFill>
                  <a:srgbClr val="008000"/>
                </a:solidFill>
              </a:rPr>
              <a:t>TON ENCLOS </a:t>
            </a:r>
            <a:r>
              <a:rPr lang="fr-FR" altLang="fr-FR" dirty="0">
                <a:solidFill>
                  <a:srgbClr val="008000"/>
                </a:solidFill>
              </a:rPr>
              <a:t>- </a:t>
            </a:r>
            <a:r>
              <a:rPr lang="fr-FR" altLang="fr-FR" dirty="0" smtClean="0">
                <a:solidFill>
                  <a:srgbClr val="008000"/>
                </a:solidFill>
              </a:rPr>
              <a:t>JE SUIS LE </a:t>
            </a:r>
            <a:r>
              <a:rPr lang="fr-FR" altLang="fr-FR" dirty="0">
                <a:solidFill>
                  <a:srgbClr val="008000"/>
                </a:solidFill>
              </a:rPr>
              <a:t>BOIS DE </a:t>
            </a:r>
            <a:r>
              <a:rPr lang="fr-FR" altLang="fr-FR" dirty="0" smtClean="0">
                <a:solidFill>
                  <a:srgbClr val="008000"/>
                </a:solidFill>
              </a:rPr>
              <a:t>TON BERCEAU ET </a:t>
            </a:r>
            <a:r>
              <a:rPr lang="fr-FR" altLang="fr-FR" dirty="0">
                <a:solidFill>
                  <a:srgbClr val="008000"/>
                </a:solidFill>
              </a:rPr>
              <a:t>DE </a:t>
            </a:r>
            <a:r>
              <a:rPr lang="fr-FR" altLang="fr-FR" dirty="0" smtClean="0">
                <a:solidFill>
                  <a:srgbClr val="008000"/>
                </a:solidFill>
              </a:rPr>
              <a:t>TON </a:t>
            </a:r>
            <a:r>
              <a:rPr lang="fr-FR" altLang="fr-FR" dirty="0">
                <a:solidFill>
                  <a:srgbClr val="008000"/>
                </a:solidFill>
              </a:rPr>
              <a:t>CERCUEIL </a:t>
            </a:r>
            <a:r>
              <a:rPr lang="fr-FR" altLang="fr-FR" dirty="0" smtClean="0">
                <a:solidFill>
                  <a:srgbClr val="008000"/>
                </a:solidFill>
              </a:rPr>
              <a:t>-JE </a:t>
            </a:r>
            <a:r>
              <a:rPr lang="fr-FR" altLang="fr-FR" dirty="0">
                <a:solidFill>
                  <a:srgbClr val="008000"/>
                </a:solidFill>
              </a:rPr>
              <a:t>SUIS LE </a:t>
            </a:r>
            <a:r>
              <a:rPr lang="fr-FR" altLang="fr-FR" dirty="0" smtClean="0">
                <a:solidFill>
                  <a:srgbClr val="008000"/>
                </a:solidFill>
              </a:rPr>
              <a:t>PAIN </a:t>
            </a:r>
            <a:r>
              <a:rPr lang="fr-FR" altLang="fr-FR" dirty="0">
                <a:solidFill>
                  <a:srgbClr val="008000"/>
                </a:solidFill>
              </a:rPr>
              <a:t>DE </a:t>
            </a:r>
            <a:r>
              <a:rPr lang="fr-FR" altLang="fr-FR" dirty="0" smtClean="0">
                <a:solidFill>
                  <a:srgbClr val="008000"/>
                </a:solidFill>
              </a:rPr>
              <a:t>LA BONTÉ</a:t>
            </a:r>
            <a:r>
              <a:rPr lang="fr-FR" altLang="fr-FR" dirty="0">
                <a:solidFill>
                  <a:srgbClr val="008000"/>
                </a:solidFill>
              </a:rPr>
              <a:t>, La FLEUR DE </a:t>
            </a:r>
            <a:r>
              <a:rPr lang="fr-FR" altLang="fr-FR" dirty="0" smtClean="0">
                <a:solidFill>
                  <a:srgbClr val="008000"/>
                </a:solidFill>
              </a:rPr>
              <a:t>LA BEAUTÉ</a:t>
            </a:r>
            <a:r>
              <a:rPr lang="fr-FR" altLang="fr-FR" dirty="0">
                <a:solidFill>
                  <a:srgbClr val="008000"/>
                </a:solidFill>
              </a:rPr>
              <a:t>. ÉCOUTE </a:t>
            </a:r>
            <a:r>
              <a:rPr lang="fr-FR" altLang="fr-FR" dirty="0" smtClean="0">
                <a:solidFill>
                  <a:srgbClr val="008000"/>
                </a:solidFill>
              </a:rPr>
              <a:t>MA PRIÈRE </a:t>
            </a:r>
            <a:r>
              <a:rPr lang="fr-FR" altLang="fr-FR" dirty="0">
                <a:solidFill>
                  <a:srgbClr val="008000"/>
                </a:solidFill>
              </a:rPr>
              <a:t>:</a:t>
            </a:r>
          </a:p>
          <a:p>
            <a:pPr algn="just" eaLnBrk="1" hangingPunct="1"/>
            <a:r>
              <a:rPr lang="fr-FR" altLang="fr-FR" dirty="0" smtClean="0">
                <a:solidFill>
                  <a:srgbClr val="008000"/>
                </a:solidFill>
              </a:rPr>
              <a:t>NE ME </a:t>
            </a:r>
            <a:r>
              <a:rPr lang="fr-FR" altLang="fr-FR" dirty="0">
                <a:solidFill>
                  <a:srgbClr val="008000"/>
                </a:solidFill>
              </a:rPr>
              <a:t>DÉTRUIS </a:t>
            </a:r>
            <a:r>
              <a:rPr lang="fr-FR" altLang="fr-FR" dirty="0" smtClean="0">
                <a:solidFill>
                  <a:srgbClr val="008000"/>
                </a:solidFill>
              </a:rPr>
              <a:t>PAS !</a:t>
            </a:r>
            <a:endParaRPr lang="fr-FR" altLang="fr-FR" dirty="0">
              <a:solidFill>
                <a:srgbClr val="008000"/>
              </a:solidFill>
            </a:endParaRPr>
          </a:p>
        </p:txBody>
      </p:sp>
      <p:sp>
        <p:nvSpPr>
          <p:cNvPr id="4" name="ZoneTexte 3"/>
          <p:cNvSpPr txBox="1"/>
          <p:nvPr/>
        </p:nvSpPr>
        <p:spPr>
          <a:xfrm>
            <a:off x="228655" y="4953788"/>
            <a:ext cx="5024999" cy="461665"/>
          </a:xfrm>
          <a:prstGeom prst="rect">
            <a:avLst/>
          </a:prstGeom>
          <a:noFill/>
        </p:spPr>
        <p:txBody>
          <a:bodyPr wrap="square" rtlCol="0">
            <a:spAutoFit/>
          </a:bodyPr>
          <a:lstStyle/>
          <a:p>
            <a:pPr algn="ctr"/>
            <a:r>
              <a:rPr lang="fr-FR" sz="1200" dirty="0" smtClean="0">
                <a:solidFill>
                  <a:srgbClr val="008000"/>
                </a:solidFill>
              </a:rPr>
              <a:t>Ce texte figura, en lettre de bronze, sur la porte du pavillon de la Yougoslavie, à l’Exposition Internationale de Paris, 1937.</a:t>
            </a:r>
            <a:endParaRPr lang="fr-FR" sz="1200" dirty="0">
              <a:solidFill>
                <a:srgbClr val="008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468885"/>
            <a:ext cx="2016224" cy="134078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154" y="3244278"/>
            <a:ext cx="2400300" cy="1647825"/>
          </a:xfrm>
          <a:prstGeom prst="rect">
            <a:avLst/>
          </a:prstGeom>
        </p:spPr>
      </p:pic>
    </p:spTree>
    <p:extLst>
      <p:ext uri="{BB962C8B-B14F-4D97-AF65-F5344CB8AC3E}">
        <p14:creationId xmlns:p14="http://schemas.microsoft.com/office/powerpoint/2010/main" val="7605182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AB5A8D53-19C0-4327-86AE-3E5509A920EC}" type="slidenum">
              <a:rPr lang="fr-FR"/>
              <a:pPr>
                <a:defRPr/>
              </a:pPr>
              <a:t>90</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2164" name="Rectangle 4"/>
          <p:cNvSpPr>
            <a:spLocks noChangeArrowheads="1"/>
          </p:cNvSpPr>
          <p:nvPr/>
        </p:nvSpPr>
        <p:spPr bwMode="auto">
          <a:xfrm>
            <a:off x="179389" y="549275"/>
            <a:ext cx="3744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A1. Annexe : Mystères de la </a:t>
            </a:r>
            <a:r>
              <a:rPr lang="fr-FR" altLang="fr-FR" b="1" dirty="0" smtClean="0">
                <a:solidFill>
                  <a:srgbClr val="008000"/>
                </a:solidFill>
              </a:rPr>
              <a:t>nature</a:t>
            </a:r>
            <a:endParaRPr lang="fr-FR" altLang="fr-FR" b="1" dirty="0">
              <a:solidFill>
                <a:srgbClr val="008000"/>
              </a:solidFill>
            </a:endParaRPr>
          </a:p>
        </p:txBody>
      </p:sp>
      <p:pic>
        <p:nvPicPr>
          <p:cNvPr id="92165"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614264"/>
            <a:ext cx="4680645" cy="62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79389" y="1052736"/>
            <a:ext cx="3960563" cy="2308324"/>
          </a:xfrm>
          <a:prstGeom prst="rect">
            <a:avLst/>
          </a:prstGeom>
          <a:noFill/>
        </p:spPr>
        <p:txBody>
          <a:bodyPr wrap="square" rtlCol="0">
            <a:spAutoFit/>
          </a:bodyPr>
          <a:lstStyle/>
          <a:p>
            <a:pPr eaLnBrk="1" hangingPunct="1"/>
            <a:r>
              <a:rPr lang="fr-FR" altLang="fr-FR" dirty="0">
                <a:solidFill>
                  <a:srgbClr val="008000"/>
                </a:solidFill>
              </a:rPr>
              <a:t>A1.1. </a:t>
            </a:r>
            <a:r>
              <a:rPr lang="fr-FR" altLang="fr-FR" u="sng" dirty="0">
                <a:solidFill>
                  <a:srgbClr val="008000"/>
                </a:solidFill>
              </a:rPr>
              <a:t>La photosynthèse </a:t>
            </a:r>
            <a:r>
              <a:rPr lang="fr-FR" altLang="fr-FR" dirty="0">
                <a:solidFill>
                  <a:srgbClr val="008000"/>
                </a:solidFill>
              </a:rPr>
              <a:t>:</a:t>
            </a:r>
          </a:p>
          <a:p>
            <a:pPr eaLnBrk="1" hangingPunct="1"/>
            <a:endParaRPr lang="fr-FR" altLang="fr-FR" dirty="0">
              <a:solidFill>
                <a:srgbClr val="008000"/>
              </a:solidFill>
            </a:endParaRPr>
          </a:p>
          <a:p>
            <a:pPr algn="just" eaLnBrk="1" hangingPunct="1"/>
            <a:r>
              <a:rPr lang="fr-FR" altLang="fr-FR" dirty="0">
                <a:solidFill>
                  <a:srgbClr val="008000"/>
                </a:solidFill>
              </a:rPr>
              <a:t>La photosynthèse s'effectue au moyen de la </a:t>
            </a:r>
            <a:r>
              <a:rPr lang="fr-FR" altLang="fr-FR" i="1" dirty="0">
                <a:solidFill>
                  <a:srgbClr val="008000"/>
                </a:solidFill>
              </a:rPr>
              <a:t>chlorophylle</a:t>
            </a:r>
            <a:r>
              <a:rPr lang="fr-FR" altLang="fr-FR" dirty="0">
                <a:solidFill>
                  <a:srgbClr val="008000"/>
                </a:solidFill>
              </a:rPr>
              <a:t>. Grâce à la lumière du soleil, ce pigment vert de la feuille transforme en sucres et en amidons les minéraux et l'eau provenant du sol et le gaz carbonique contenu dans l'air</a:t>
            </a:r>
            <a:r>
              <a:rPr lang="fr-FR" altLang="fr-FR" dirty="0" smtClean="0">
                <a:solidFill>
                  <a:srgbClr val="008000"/>
                </a:solidFill>
              </a:rPr>
              <a:t>.</a:t>
            </a:r>
            <a:endParaRPr lang="fr-FR" altLang="fr-FR" dirty="0">
              <a:solidFill>
                <a:srgbClr val="008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9E5FD628-2E8D-4151-AFC2-7CDC9230157F}" type="slidenum">
              <a:rPr lang="fr-FR"/>
              <a:pPr>
                <a:defRPr/>
              </a:pPr>
              <a:t>91</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3188" name="Rectangle 4"/>
          <p:cNvSpPr>
            <a:spLocks noChangeArrowheads="1"/>
          </p:cNvSpPr>
          <p:nvPr/>
        </p:nvSpPr>
        <p:spPr bwMode="auto">
          <a:xfrm>
            <a:off x="179388" y="549275"/>
            <a:ext cx="7705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A1. Annexe : Mystères de la nature</a:t>
            </a:r>
          </a:p>
          <a:p>
            <a:pPr eaLnBrk="1" hangingPunct="1"/>
            <a:endParaRPr lang="fr-FR" altLang="fr-FR" b="1">
              <a:solidFill>
                <a:srgbClr val="008000"/>
              </a:solidFill>
            </a:endParaRPr>
          </a:p>
          <a:p>
            <a:pPr eaLnBrk="1" hangingPunct="1"/>
            <a:r>
              <a:rPr lang="fr-FR" altLang="fr-FR">
                <a:solidFill>
                  <a:srgbClr val="008000"/>
                </a:solidFill>
              </a:rPr>
              <a:t>A1.2. Analogie entre molécules de la chlorophylle et d’hémoglobine</a:t>
            </a:r>
          </a:p>
        </p:txBody>
      </p:sp>
      <p:sp>
        <p:nvSpPr>
          <p:cNvPr id="93189" name="Rectangle 7"/>
          <p:cNvSpPr>
            <a:spLocks noChangeArrowheads="1"/>
          </p:cNvSpPr>
          <p:nvPr/>
        </p:nvSpPr>
        <p:spPr bwMode="auto">
          <a:xfrm>
            <a:off x="4211638" y="3860800"/>
            <a:ext cx="361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Structure des chlorophylles </a:t>
            </a:r>
            <a:r>
              <a:rPr lang="fr-FR" altLang="fr-FR" i="1">
                <a:solidFill>
                  <a:srgbClr val="008000"/>
                </a:solidFill>
                <a:hlinkClick r:id="rId2" tooltip="Chlorophylle a"/>
              </a:rPr>
              <a:t>a</a:t>
            </a:r>
            <a:r>
              <a:rPr lang="fr-FR" altLang="fr-FR">
                <a:solidFill>
                  <a:srgbClr val="008000"/>
                </a:solidFill>
              </a:rPr>
              <a:t>, </a:t>
            </a:r>
            <a:r>
              <a:rPr lang="fr-FR" altLang="fr-FR" i="1">
                <a:solidFill>
                  <a:srgbClr val="008000"/>
                </a:solidFill>
                <a:hlinkClick r:id="rId3" tooltip="Chlorophylle b"/>
              </a:rPr>
              <a:t>b</a:t>
            </a:r>
            <a:r>
              <a:rPr lang="fr-FR" altLang="fr-FR">
                <a:solidFill>
                  <a:srgbClr val="008000"/>
                </a:solidFill>
              </a:rPr>
              <a:t> et </a:t>
            </a:r>
            <a:r>
              <a:rPr lang="fr-FR" altLang="fr-FR" i="1">
                <a:solidFill>
                  <a:srgbClr val="008000"/>
                </a:solidFill>
                <a:hlinkClick r:id="rId4" tooltip="Chlorophylle d"/>
              </a:rPr>
              <a:t>d</a:t>
            </a:r>
            <a:r>
              <a:rPr lang="fr-FR" altLang="fr-FR">
                <a:solidFill>
                  <a:srgbClr val="008000"/>
                </a:solidFill>
              </a:rPr>
              <a:t>.</a:t>
            </a:r>
          </a:p>
        </p:txBody>
      </p:sp>
      <p:pic>
        <p:nvPicPr>
          <p:cNvPr id="93190" name="Image 9" descr="Hemoglobine_b_sv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84313"/>
            <a:ext cx="2095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10"/>
          <p:cNvSpPr>
            <a:spLocks noChangeArrowheads="1"/>
          </p:cNvSpPr>
          <p:nvPr/>
        </p:nvSpPr>
        <p:spPr bwMode="auto">
          <a:xfrm>
            <a:off x="611188" y="3789363"/>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FF0000"/>
                </a:solidFill>
              </a:rPr>
              <a:t>Structure de l’hémoglobine </a:t>
            </a:r>
          </a:p>
        </p:txBody>
      </p:sp>
      <p:pic>
        <p:nvPicPr>
          <p:cNvPr id="93192" name="Image 11" descr="heme_chlorophyl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4365625"/>
            <a:ext cx="302418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avec flèche 15"/>
          <p:cNvCxnSpPr/>
          <p:nvPr/>
        </p:nvCxnSpPr>
        <p:spPr>
          <a:xfrm>
            <a:off x="2124075" y="3789363"/>
            <a:ext cx="863600" cy="5032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p:nvPr/>
        </p:nvCxnSpPr>
        <p:spPr>
          <a:xfrm flipH="1">
            <a:off x="3059113" y="3860800"/>
            <a:ext cx="865187" cy="431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3195" name="ZoneTexte 21"/>
          <p:cNvSpPr txBox="1">
            <a:spLocks noChangeArrowheads="1"/>
          </p:cNvSpPr>
          <p:nvPr/>
        </p:nvSpPr>
        <p:spPr bwMode="auto">
          <a:xfrm>
            <a:off x="179388" y="4652963"/>
            <a:ext cx="2089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400">
                <a:solidFill>
                  <a:srgbClr val="FF0000"/>
                </a:solidFill>
              </a:rPr>
              <a:t>Le fer au centre la molécule d’hémoglobine capture la molécule d’oxygène.</a:t>
            </a:r>
          </a:p>
        </p:txBody>
      </p:sp>
      <p:pic>
        <p:nvPicPr>
          <p:cNvPr id="93196" name="Image 22" descr="440px-Chlorophyll_a_b_d-sv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1773238"/>
            <a:ext cx="4191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Rectangle 23"/>
          <p:cNvSpPr>
            <a:spLocks noChangeArrowheads="1"/>
          </p:cNvSpPr>
          <p:nvPr/>
        </p:nvSpPr>
        <p:spPr bwMode="auto">
          <a:xfrm>
            <a:off x="5651500" y="4292600"/>
            <a:ext cx="33131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fr-FR" altLang="fr-FR" sz="1400">
                <a:solidFill>
                  <a:srgbClr val="008000"/>
                </a:solidFill>
              </a:rPr>
              <a:t>Au centre de la molécule est fixé (complexé) un ion magnésium Mg</a:t>
            </a:r>
            <a:r>
              <a:rPr lang="fr-FR" altLang="fr-FR" sz="1400" baseline="30000">
                <a:solidFill>
                  <a:srgbClr val="008000"/>
                </a:solidFill>
              </a:rPr>
              <a:t>2+</a:t>
            </a:r>
            <a:r>
              <a:rPr lang="fr-FR" altLang="fr-FR" sz="1400">
                <a:solidFill>
                  <a:srgbClr val="008000"/>
                </a:solidFill>
              </a:rPr>
              <a:t> grâce aux doublets non-liants des atomes d'azote. </a:t>
            </a:r>
          </a:p>
          <a:p>
            <a:pPr algn="just" eaLnBrk="1" hangingPunct="1"/>
            <a:r>
              <a:rPr lang="fr-FR" altLang="fr-FR" sz="1400">
                <a:solidFill>
                  <a:srgbClr val="008000"/>
                </a:solidFill>
              </a:rPr>
              <a:t>Dans la réaction chimique, induite par la chlorophylle, le gaz carbonique de l’atmosphère et l'eau [de la sève] sont transformés, par </a:t>
            </a:r>
            <a:r>
              <a:rPr lang="fr-FR" altLang="fr-FR" sz="1400" i="1">
                <a:solidFill>
                  <a:srgbClr val="008000"/>
                </a:solidFill>
              </a:rPr>
              <a:t>photosynthèse</a:t>
            </a:r>
            <a:r>
              <a:rPr lang="fr-FR" altLang="fr-FR" sz="1400">
                <a:solidFill>
                  <a:srgbClr val="008000"/>
                </a:solidFill>
              </a:rPr>
              <a:t> [via celle-ci ,le soleil étant utilisé comme source d’énergie],  en </a:t>
            </a:r>
            <a:r>
              <a:rPr lang="fr-FR" altLang="fr-FR" sz="1400" b="1">
                <a:solidFill>
                  <a:srgbClr val="008000"/>
                </a:solidFill>
              </a:rPr>
              <a:t>glucose</a:t>
            </a:r>
            <a:r>
              <a:rPr lang="fr-FR" altLang="fr-FR" sz="1400">
                <a:solidFill>
                  <a:srgbClr val="008000"/>
                </a:solidFill>
              </a:rPr>
              <a:t> et en du </a:t>
            </a:r>
            <a:r>
              <a:rPr lang="fr-FR" altLang="fr-FR" sz="1400" b="1">
                <a:solidFill>
                  <a:srgbClr val="008000"/>
                </a:solidFill>
              </a:rPr>
              <a:t>dioxygène</a:t>
            </a:r>
            <a:r>
              <a:rPr lang="fr-FR" altLang="fr-FR" sz="1400">
                <a:solidFill>
                  <a:srgbClr val="008000"/>
                </a:solidFill>
              </a:rPr>
              <a:t> (qui est dégagé).</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5B25250F-4879-4DBE-B06E-BD8CC1906A1F}" type="slidenum">
              <a:rPr lang="fr-FR"/>
              <a:pPr>
                <a:defRPr/>
              </a:pPr>
              <a:t>92</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5" name="Rectangle 4"/>
          <p:cNvSpPr/>
          <p:nvPr/>
        </p:nvSpPr>
        <p:spPr>
          <a:xfrm>
            <a:off x="179388" y="692150"/>
            <a:ext cx="8785225" cy="6186488"/>
          </a:xfrm>
          <a:prstGeom prst="rect">
            <a:avLst/>
          </a:prstGeom>
        </p:spPr>
        <p:txBody>
          <a:bodyPr>
            <a:spAutoFit/>
          </a:bodyPr>
          <a:lstStyle/>
          <a:p>
            <a:pPr eaLnBrk="1" fontAlgn="auto" hangingPunct="1">
              <a:spcBef>
                <a:spcPts val="0"/>
              </a:spcBef>
              <a:spcAft>
                <a:spcPts val="0"/>
              </a:spcAft>
              <a:defRPr/>
            </a:pPr>
            <a:r>
              <a:rPr lang="fr-FR" b="1" dirty="0">
                <a:solidFill>
                  <a:srgbClr val="008000"/>
                </a:solidFill>
                <a:latin typeface="+mn-lt"/>
              </a:rPr>
              <a:t>A2. Annexe : Fonctionnement de l’arbre </a:t>
            </a:r>
            <a:r>
              <a:rPr lang="fr-FR" b="1" dirty="0">
                <a:latin typeface="+mn-lt"/>
              </a:rPr>
              <a:t> </a:t>
            </a:r>
            <a:endParaRPr lang="fr-FR" b="1" dirty="0">
              <a:solidFill>
                <a:srgbClr val="008000"/>
              </a:solidFill>
              <a:latin typeface="+mn-lt"/>
            </a:endParaRPr>
          </a:p>
          <a:p>
            <a:pPr eaLnBrk="1" fontAlgn="auto" hangingPunct="1">
              <a:spcBef>
                <a:spcPts val="0"/>
              </a:spcBef>
              <a:spcAft>
                <a:spcPts val="0"/>
              </a:spcAft>
              <a:defRPr/>
            </a:pPr>
            <a:endParaRPr lang="fr-FR" b="1" dirty="0">
              <a:solidFill>
                <a:srgbClr val="008000"/>
              </a:solidFill>
              <a:latin typeface="+mn-lt"/>
            </a:endParaRP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Un arbre se présente et fonctionne comme une</a:t>
            </a:r>
            <a:r>
              <a:rPr lang="fr-FR" b="1" dirty="0">
                <a:solidFill>
                  <a:srgbClr val="008000"/>
                </a:solidFill>
                <a:latin typeface="+mn-lt"/>
              </a:rPr>
              <a:t> usine biochimique</a:t>
            </a:r>
            <a:r>
              <a:rPr lang="fr-FR" dirty="0">
                <a:solidFill>
                  <a:srgbClr val="008000"/>
                </a:solidFill>
                <a:latin typeface="+mn-lt"/>
              </a:rPr>
              <a:t>, dont le tronc relie, grâce à un ensemble de tuyauterie à double sens, le système racinaire au feuillage. Les deux systèmes s’organisent et s’étendent : l’un pour capter au mieux l’eau et les sels minéraux du sol, l’autre la lumière et le gaz carbonique indispensables à la photosynthèse. Ses matières premières sont l’eau, les sels minéraux du sol et le gaz carbonique de l’air et les produits finis sont l’oxygène restitué à l’air et les composants organiques du bois, des feuilles, des racines ainsi que des résines et des tanins.</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Toutes les parties de l’arbre, comme pour tout </a:t>
            </a:r>
            <a:r>
              <a:rPr lang="fr-FR" b="1" dirty="0">
                <a:solidFill>
                  <a:srgbClr val="008000"/>
                </a:solidFill>
                <a:latin typeface="+mn-lt"/>
              </a:rPr>
              <a:t>organisme vivant</a:t>
            </a:r>
            <a:r>
              <a:rPr lang="fr-FR" dirty="0">
                <a:solidFill>
                  <a:srgbClr val="008000"/>
                </a:solidFill>
                <a:latin typeface="+mn-lt"/>
              </a:rPr>
              <a:t>, sont parcourues par des vaisseaux qui constituent l’équivalent de notre propre système circulatoire. Un double courant de fluides irrigue l’ensemble.</a:t>
            </a:r>
          </a:p>
          <a:p>
            <a:pPr marL="285750" indent="-285750" algn="just" eaLnBrk="1" fontAlgn="auto" hangingPunct="1">
              <a:spcBef>
                <a:spcPts val="0"/>
              </a:spcBef>
              <a:spcAft>
                <a:spcPts val="0"/>
              </a:spcAft>
              <a:buFont typeface="Arial" panose="020B0604020202020204" pitchFamily="34" charset="0"/>
              <a:buChar char="•"/>
              <a:defRPr/>
            </a:pPr>
            <a:r>
              <a:rPr lang="fr-FR" b="1" dirty="0">
                <a:solidFill>
                  <a:srgbClr val="008000"/>
                </a:solidFill>
                <a:latin typeface="+mn-lt"/>
              </a:rPr>
              <a:t>La sève ascendante ou sève brute </a:t>
            </a:r>
            <a:r>
              <a:rPr lang="fr-FR" dirty="0">
                <a:solidFill>
                  <a:srgbClr val="008000"/>
                </a:solidFill>
                <a:latin typeface="+mn-lt"/>
              </a:rPr>
              <a:t>est une solution d’eau et de sels minéraux dissous ; elle est aspirée dans l’arbre par un effet de répercussion de l’évaporation au niveau des feuilles. Cette solution primitive est traitée dans les cellules spécialisée des feuilles où s’opère la photosynthèse (grâce à la chlorophylle). En utilisant l’énergie solaire, les cellules chlorophylliennes combinent le carbone (tiré du gaz carbonique de l’air) à la sève brute pour fabriquer des composants organiques.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Ces matériaux organiques mis en solution constituent </a:t>
            </a:r>
            <a:r>
              <a:rPr lang="fr-FR" b="1" dirty="0">
                <a:solidFill>
                  <a:srgbClr val="008000"/>
                </a:solidFill>
                <a:latin typeface="+mn-lt"/>
              </a:rPr>
              <a:t>la sève élaborée (sève descendante)</a:t>
            </a:r>
            <a:r>
              <a:rPr lang="fr-FR" dirty="0">
                <a:solidFill>
                  <a:srgbClr val="008000"/>
                </a:solidFill>
                <a:latin typeface="+mn-lt"/>
              </a:rPr>
              <a:t>. Cette sève alimente l’arbre pour le nourrir et s'accumule dans les cellules spécialisées du tronc et des racines qui la stockent afin d'assurer la vie au ralenti de l’arbre en hiver.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4AE42CF1-CEC3-45B7-B1C5-32DB829486DD}" type="slidenum">
              <a:rPr lang="fr-FR"/>
              <a:pPr>
                <a:defRPr/>
              </a:pPr>
              <a:t>93</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5236" name="Rectangle 4"/>
          <p:cNvSpPr>
            <a:spLocks noChangeArrowheads="1"/>
          </p:cNvSpPr>
          <p:nvPr/>
        </p:nvSpPr>
        <p:spPr bwMode="auto">
          <a:xfrm>
            <a:off x="179388" y="692150"/>
            <a:ext cx="52562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A2. Annexe : Fonctionnement de l’arbre (suite) </a:t>
            </a:r>
            <a:r>
              <a:rPr lang="fr-FR" altLang="fr-FR" b="1"/>
              <a:t> </a:t>
            </a:r>
            <a:endParaRPr lang="fr-FR" altLang="fr-FR" b="1">
              <a:solidFill>
                <a:srgbClr val="008000"/>
              </a:solidFill>
            </a:endParaRPr>
          </a:p>
          <a:p>
            <a:pPr eaLnBrk="1" hangingPunct="1"/>
            <a:endParaRPr lang="fr-FR" altLang="fr-FR" b="1">
              <a:solidFill>
                <a:srgbClr val="008000"/>
              </a:solidFill>
            </a:endParaRPr>
          </a:p>
          <a:p>
            <a:pPr algn="just" eaLnBrk="1" hangingPunct="1"/>
            <a:r>
              <a:rPr lang="fr-FR" altLang="fr-FR">
                <a:solidFill>
                  <a:srgbClr val="008000"/>
                </a:solidFill>
              </a:rPr>
              <a:t>Comme tous les êtres vivants, l’arbre respire et transpire :</a:t>
            </a:r>
          </a:p>
          <a:p>
            <a:pPr algn="just" eaLnBrk="1" hangingPunct="1"/>
            <a:r>
              <a:rPr lang="fr-FR" altLang="fr-FR">
                <a:solidFill>
                  <a:srgbClr val="008000"/>
                </a:solidFill>
              </a:rPr>
              <a:t> </a:t>
            </a:r>
            <a:br>
              <a:rPr lang="fr-FR" altLang="fr-FR">
                <a:solidFill>
                  <a:srgbClr val="008000"/>
                </a:solidFill>
              </a:rPr>
            </a:br>
            <a:r>
              <a:rPr lang="fr-FR" altLang="fr-FR">
                <a:solidFill>
                  <a:srgbClr val="008000"/>
                </a:solidFill>
              </a:rPr>
              <a:t>- Il respire par un mécanisme qui lui fait absorber de l’oxygène et rejeter du gaz carbonique. De jour cette respiration est négligeable par rapport à la photosynthèse qui lui fait rejeter de l’oxygène (O2). La nuit, faute de lumière il n'y a pas de </a:t>
            </a:r>
            <a:r>
              <a:rPr lang="fr-FR" altLang="fr-FR" i="1">
                <a:solidFill>
                  <a:srgbClr val="008000"/>
                </a:solidFill>
              </a:rPr>
              <a:t>photosynthèse</a:t>
            </a:r>
            <a:r>
              <a:rPr lang="fr-FR" altLang="fr-FR">
                <a:solidFill>
                  <a:srgbClr val="008000"/>
                </a:solidFill>
              </a:rPr>
              <a:t>, donc l'arbre ne fait que respirer et rejeter du CO2.</a:t>
            </a:r>
            <a:br>
              <a:rPr lang="fr-FR" altLang="fr-FR">
                <a:solidFill>
                  <a:srgbClr val="008000"/>
                </a:solidFill>
              </a:rPr>
            </a:br>
            <a:r>
              <a:rPr lang="fr-FR" altLang="fr-FR">
                <a:solidFill>
                  <a:srgbClr val="008000"/>
                </a:solidFill>
              </a:rPr>
              <a:t>- Il transpire grâce à ses feuilles dont certaines cellules sont semblables aux pores de notre peau. Les feuilles éliminent ainsi l’eau et la vapeur d’eau en excès.</a:t>
            </a:r>
          </a:p>
          <a:p>
            <a:pPr algn="just" eaLnBrk="1" hangingPunct="1"/>
            <a:r>
              <a:rPr lang="fr-FR" altLang="fr-FR">
                <a:solidFill>
                  <a:srgbClr val="008000"/>
                </a:solidFill>
              </a:rPr>
              <a:t>Enfin, on peut signaler quelques échanges gazeux complémentaires par de petites ouvertures de l’écorce, les lenticelles.</a:t>
            </a:r>
          </a:p>
          <a:p>
            <a:pPr eaLnBrk="1" hangingPunct="1"/>
            <a:endParaRPr lang="fr-FR" altLang="fr-FR" sz="1200">
              <a:solidFill>
                <a:srgbClr val="008000"/>
              </a:solidFill>
            </a:endParaRPr>
          </a:p>
          <a:p>
            <a:pPr algn="just" eaLnBrk="1" hangingPunct="1"/>
            <a:r>
              <a:rPr lang="fr-FR" altLang="fr-FR" sz="1200">
                <a:solidFill>
                  <a:srgbClr val="008000"/>
                </a:solidFill>
              </a:rPr>
              <a:t>Source : </a:t>
            </a:r>
            <a:r>
              <a:rPr lang="fr-FR" altLang="fr-FR" sz="1200" i="1">
                <a:solidFill>
                  <a:srgbClr val="008000"/>
                </a:solidFill>
              </a:rPr>
              <a:t>La Structure et le fonctionnement de l'Arbre</a:t>
            </a:r>
            <a:r>
              <a:rPr lang="fr-FR" altLang="fr-FR" sz="1200">
                <a:solidFill>
                  <a:srgbClr val="008000"/>
                </a:solidFill>
              </a:rPr>
              <a:t>, </a:t>
            </a:r>
            <a:r>
              <a:rPr lang="fr-FR" altLang="fr-FR" sz="1200">
                <a:solidFill>
                  <a:srgbClr val="008000"/>
                </a:solidFill>
                <a:hlinkClick r:id="rId2"/>
              </a:rPr>
              <a:t>http://dendrochronologie-tpe.e-monsite.com/pages/i-l-arbre-un-enregistreur-permanent-et-automatique-des-variations-de-l-environnement/a-la-structure-et-le-fonctionnement-de-l-arbre.html</a:t>
            </a:r>
            <a:r>
              <a:rPr lang="fr-FR" altLang="fr-FR" sz="1200">
                <a:solidFill>
                  <a:srgbClr val="008000"/>
                </a:solidFill>
              </a:rPr>
              <a:t> </a:t>
            </a:r>
          </a:p>
        </p:txBody>
      </p:sp>
      <p:pic>
        <p:nvPicPr>
          <p:cNvPr id="9523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3357563"/>
            <a:ext cx="31623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981075"/>
            <a:ext cx="3281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ZoneTexte 2"/>
          <p:cNvSpPr txBox="1">
            <a:spLocks noChangeArrowheads="1"/>
          </p:cNvSpPr>
          <p:nvPr/>
        </p:nvSpPr>
        <p:spPr bwMode="auto">
          <a:xfrm>
            <a:off x="5651500" y="278130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8000"/>
                </a:solidFill>
              </a:rPr>
              <a:t>Source : </a:t>
            </a:r>
            <a:r>
              <a:rPr lang="fr-FR" altLang="fr-FR" sz="1200">
                <a:solidFill>
                  <a:srgbClr val="008000"/>
                </a:solidFill>
                <a:hlinkClick r:id="rId5"/>
              </a:rPr>
              <a:t>http://www.aquaportail.com/definition-1251-photosynthese.html</a:t>
            </a:r>
            <a:r>
              <a:rPr lang="fr-FR" altLang="fr-FR" sz="1200">
                <a:solidFill>
                  <a:srgbClr val="008000"/>
                </a:solidFill>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652E2C7D-C3AD-4721-A0B3-82D41C6BAAD1}" type="slidenum">
              <a:rPr lang="fr-FR"/>
              <a:pPr>
                <a:defRPr/>
              </a:pPr>
              <a:t>94</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6260" name="Rectangle 4"/>
          <p:cNvSpPr>
            <a:spLocks noChangeArrowheads="1"/>
          </p:cNvSpPr>
          <p:nvPr/>
        </p:nvSpPr>
        <p:spPr bwMode="auto">
          <a:xfrm>
            <a:off x="179388" y="692150"/>
            <a:ext cx="48244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A2. Annexe : Fonctionnement de l’arbre (suite) </a:t>
            </a:r>
            <a:r>
              <a:rPr lang="fr-FR" altLang="fr-FR" b="1"/>
              <a:t> </a:t>
            </a:r>
            <a:endParaRPr lang="fr-FR" altLang="fr-FR" b="1">
              <a:solidFill>
                <a:srgbClr val="008000"/>
              </a:solidFill>
            </a:endParaRPr>
          </a:p>
          <a:p>
            <a:pPr eaLnBrk="1" hangingPunct="1"/>
            <a:endParaRPr lang="fr-FR" altLang="fr-FR">
              <a:solidFill>
                <a:srgbClr val="008000"/>
              </a:solidFill>
            </a:endParaRPr>
          </a:p>
          <a:p>
            <a:pPr eaLnBrk="1" hangingPunct="1"/>
            <a:r>
              <a:rPr lang="fr-FR" altLang="fr-FR" u="sng">
                <a:solidFill>
                  <a:srgbClr val="008000"/>
                </a:solidFill>
              </a:rPr>
              <a:t>A2.1. Evapotranspiration</a:t>
            </a:r>
            <a:r>
              <a:rPr lang="fr-FR" altLang="fr-FR">
                <a:solidFill>
                  <a:srgbClr val="008000"/>
                </a:solidFill>
              </a:rPr>
              <a:t> : </a:t>
            </a:r>
          </a:p>
          <a:p>
            <a:pPr eaLnBrk="1" hangingPunct="1"/>
            <a:endParaRPr lang="fr-FR" altLang="fr-FR">
              <a:solidFill>
                <a:srgbClr val="008000"/>
              </a:solidFill>
            </a:endParaRPr>
          </a:p>
          <a:p>
            <a:pPr algn="just" eaLnBrk="1" hangingPunct="1"/>
            <a:r>
              <a:rPr lang="fr-FR" altLang="fr-FR">
                <a:solidFill>
                  <a:srgbClr val="008000"/>
                </a:solidFill>
              </a:rPr>
              <a:t>La transpiration est à l'arbre ce que la respiration est aux animaux.</a:t>
            </a:r>
          </a:p>
          <a:p>
            <a:pPr algn="just" eaLnBrk="1" hangingPunct="1"/>
            <a:r>
              <a:rPr lang="fr-FR" altLang="fr-FR">
                <a:solidFill>
                  <a:srgbClr val="008000"/>
                </a:solidFill>
              </a:rPr>
              <a:t>L'humidité prélevée dans la terre par le système racinaire se diffuse grâce à un système de cellules spécialisées : le xylème.</a:t>
            </a:r>
          </a:p>
        </p:txBody>
      </p:sp>
      <p:pic>
        <p:nvPicPr>
          <p:cNvPr id="96261"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720725"/>
            <a:ext cx="37369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497E6907-6950-4469-8330-C226020438B1}" type="slidenum">
              <a:rPr lang="fr-FR"/>
              <a:pPr>
                <a:defRPr/>
              </a:pPr>
              <a:t>95</a:t>
            </a:fld>
            <a:endParaRPr lang="fr-FR" dirty="0"/>
          </a:p>
        </p:txBody>
      </p:sp>
      <p:sp>
        <p:nvSpPr>
          <p:cNvPr id="4" name="Titre 1"/>
          <p:cNvSpPr txBox="1">
            <a:spLocks/>
          </p:cNvSpPr>
          <p:nvPr/>
        </p:nvSpPr>
        <p:spPr>
          <a:xfrm>
            <a:off x="3492500" y="115888"/>
            <a:ext cx="4175125" cy="288925"/>
          </a:xfrm>
          <a:prstGeom prst="rect">
            <a:avLst/>
          </a:prstGeom>
          <a:ln>
            <a:solidFill>
              <a:srgbClr val="008000"/>
            </a:solidFill>
          </a:ln>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7284" name="Rectangle 4"/>
          <p:cNvSpPr>
            <a:spLocks noChangeArrowheads="1"/>
          </p:cNvSpPr>
          <p:nvPr/>
        </p:nvSpPr>
        <p:spPr bwMode="auto">
          <a:xfrm>
            <a:off x="179388" y="476250"/>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A3. Annexe : images de quelques espèces d’arbres</a:t>
            </a:r>
            <a:endParaRPr lang="fr-FR" altLang="fr-FR">
              <a:solidFill>
                <a:srgbClr val="008000"/>
              </a:solidFill>
            </a:endParaRPr>
          </a:p>
        </p:txBody>
      </p:sp>
      <p:pic>
        <p:nvPicPr>
          <p:cNvPr id="97285" name="Image 6" descr="arbres-divers_1261553939_thumbn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525621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Image 7" descr="arbres-en-dome_1261553386_thumbn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00438"/>
            <a:ext cx="435927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A54A6181-21C8-4D6C-A2D6-E1EC1EFD6202}" type="slidenum">
              <a:rPr lang="fr-FR"/>
              <a:pPr>
                <a:defRPr/>
              </a:pPr>
              <a:t>96</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8308" name="Rectangle 4"/>
          <p:cNvSpPr>
            <a:spLocks noChangeArrowheads="1"/>
          </p:cNvSpPr>
          <p:nvPr/>
        </p:nvSpPr>
        <p:spPr bwMode="auto">
          <a:xfrm>
            <a:off x="179388" y="692150"/>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solidFill>
                  <a:srgbClr val="008000"/>
                </a:solidFill>
              </a:rPr>
              <a:t>A3. Annexe : images de quelques espèces d’arbres (suite)</a:t>
            </a:r>
            <a:endParaRPr lang="fr-FR" altLang="fr-FR">
              <a:solidFill>
                <a:srgbClr val="008000"/>
              </a:solidFill>
            </a:endParaRPr>
          </a:p>
        </p:txBody>
      </p:sp>
      <p:pic>
        <p:nvPicPr>
          <p:cNvPr id="98309" name="Image 5" descr="arbres-hauts-et-fins_1261553460_thumbna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39814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9B78B15D-D609-4189-868C-B6AD9DA2FDED}" type="slidenum">
              <a:rPr lang="fr-FR"/>
              <a:pPr>
                <a:defRPr/>
              </a:pPr>
              <a:t>97</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99332" name="Rectangle 4"/>
          <p:cNvSpPr>
            <a:spLocks noChangeArrowheads="1"/>
          </p:cNvSpPr>
          <p:nvPr/>
        </p:nvSpPr>
        <p:spPr bwMode="auto">
          <a:xfrm>
            <a:off x="179388" y="549275"/>
            <a:ext cx="8856662"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a:t>
            </a:r>
          </a:p>
          <a:p>
            <a:pPr eaLnBrk="1" hangingPunct="1"/>
            <a:endParaRPr lang="fr-FR" altLang="fr-FR" b="1" dirty="0">
              <a:solidFill>
                <a:srgbClr val="008000"/>
              </a:solidFill>
            </a:endParaRPr>
          </a:p>
          <a:p>
            <a:pPr algn="just" eaLnBrk="1" hangingPunct="1"/>
            <a:r>
              <a:rPr lang="fr-FR" altLang="fr-FR" sz="1200" b="1" i="1" dirty="0">
                <a:solidFill>
                  <a:srgbClr val="008000"/>
                </a:solidFill>
              </a:rPr>
              <a:t>Acidiphile</a:t>
            </a:r>
            <a:r>
              <a:rPr lang="fr-FR" altLang="fr-FR" sz="1200" dirty="0">
                <a:solidFill>
                  <a:srgbClr val="008000"/>
                </a:solidFill>
              </a:rPr>
              <a:t> : Qualifie une espèce ou une végétation se développant sur des sols acides.</a:t>
            </a:r>
          </a:p>
          <a:p>
            <a:pPr algn="just" eaLnBrk="1" hangingPunct="1"/>
            <a:r>
              <a:rPr lang="fr-FR" altLang="fr-FR" sz="1200" b="1" i="1" dirty="0">
                <a:solidFill>
                  <a:srgbClr val="008000"/>
                </a:solidFill>
                <a:hlinkClick r:id="rId2" tooltip="Invasion biologique"/>
              </a:rPr>
              <a:t>Allochtone</a:t>
            </a:r>
            <a:r>
              <a:rPr lang="fr-FR" altLang="fr-FR" sz="1200" dirty="0">
                <a:solidFill>
                  <a:srgbClr val="008000"/>
                </a:solidFill>
              </a:rPr>
              <a:t> : désigne des </a:t>
            </a:r>
            <a:r>
              <a:rPr lang="fr-FR" altLang="fr-FR" sz="1200" dirty="0">
                <a:solidFill>
                  <a:srgbClr val="008000"/>
                </a:solidFill>
                <a:hlinkClick r:id="rId3" tooltip="Espèce"/>
              </a:rPr>
              <a:t>espèces</a:t>
            </a:r>
            <a:r>
              <a:rPr lang="fr-FR" altLang="fr-FR" sz="1200" dirty="0">
                <a:solidFill>
                  <a:srgbClr val="008000"/>
                </a:solidFill>
              </a:rPr>
              <a:t> d'origine étrangère au </a:t>
            </a:r>
            <a:r>
              <a:rPr lang="fr-FR" altLang="fr-FR" sz="1200" dirty="0">
                <a:solidFill>
                  <a:srgbClr val="008000"/>
                </a:solidFill>
                <a:hlinkClick r:id="rId4" tooltip="Biome"/>
              </a:rPr>
              <a:t>biome</a:t>
            </a:r>
            <a:r>
              <a:rPr lang="fr-FR" altLang="fr-FR" sz="1200" dirty="0">
                <a:solidFill>
                  <a:srgbClr val="008000"/>
                </a:solidFill>
              </a:rPr>
              <a:t> local. Il s'agit le plus souvent d'organismes introduits par l'homme, soit volontairement, dans une perspective économique ou esthétique, soit accidentellement. Terme opposé à celui d'</a:t>
            </a:r>
            <a:r>
              <a:rPr lang="fr-FR" altLang="fr-FR" sz="1200" dirty="0">
                <a:solidFill>
                  <a:srgbClr val="008000"/>
                </a:solidFill>
                <a:hlinkClick r:id="rId5" tooltip="Indigène"/>
              </a:rPr>
              <a:t>autochtone</a:t>
            </a:r>
            <a:r>
              <a:rPr lang="fr-FR" altLang="fr-FR" sz="1200" dirty="0">
                <a:solidFill>
                  <a:srgbClr val="008000"/>
                </a:solidFill>
              </a:rPr>
              <a:t>.</a:t>
            </a:r>
          </a:p>
          <a:p>
            <a:pPr algn="just" eaLnBrk="1" hangingPunct="1"/>
            <a:r>
              <a:rPr lang="fr-FR" altLang="fr-FR" sz="1200" b="1" i="1" dirty="0">
                <a:solidFill>
                  <a:srgbClr val="008000"/>
                </a:solidFill>
              </a:rPr>
              <a:t>Anémochore</a:t>
            </a:r>
            <a:r>
              <a:rPr lang="fr-FR" altLang="fr-FR" sz="1200" dirty="0">
                <a:solidFill>
                  <a:srgbClr val="008000"/>
                </a:solidFill>
              </a:rPr>
              <a:t> : Qualifie un mode de </a:t>
            </a:r>
            <a:r>
              <a:rPr lang="fr-FR" altLang="fr-FR" sz="1200" dirty="0">
                <a:solidFill>
                  <a:srgbClr val="008000"/>
                </a:solidFill>
                <a:hlinkClick r:id="rId6" tooltip="dispersion"/>
              </a:rPr>
              <a:t>dispersion</a:t>
            </a:r>
            <a:r>
              <a:rPr lang="fr-FR" altLang="fr-FR" sz="1200" dirty="0">
                <a:solidFill>
                  <a:srgbClr val="008000"/>
                </a:solidFill>
              </a:rPr>
              <a:t> des </a:t>
            </a:r>
            <a:r>
              <a:rPr lang="fr-FR" altLang="fr-FR" sz="1200" dirty="0">
                <a:solidFill>
                  <a:srgbClr val="008000"/>
                </a:solidFill>
                <a:hlinkClick r:id="rId7" tooltip="graine"/>
              </a:rPr>
              <a:t>graines</a:t>
            </a:r>
            <a:r>
              <a:rPr lang="fr-FR" altLang="fr-FR" sz="1200" dirty="0">
                <a:solidFill>
                  <a:srgbClr val="008000"/>
                </a:solidFill>
              </a:rPr>
              <a:t> par le </a:t>
            </a:r>
            <a:r>
              <a:rPr lang="fr-FR" altLang="fr-FR" sz="1200" dirty="0">
                <a:solidFill>
                  <a:srgbClr val="008000"/>
                </a:solidFill>
                <a:hlinkClick r:id="rId8" tooltip="vent"/>
              </a:rPr>
              <a:t>vent</a:t>
            </a:r>
            <a:r>
              <a:rPr lang="fr-FR" altLang="fr-FR" sz="1200" dirty="0">
                <a:solidFill>
                  <a:srgbClr val="008000"/>
                </a:solidFill>
              </a:rPr>
              <a:t> (pissenlit …).</a:t>
            </a:r>
          </a:p>
          <a:p>
            <a:pPr algn="just" eaLnBrk="1" hangingPunct="1"/>
            <a:r>
              <a:rPr lang="fr-FR" altLang="fr-FR" sz="1200" b="1" i="1" dirty="0">
                <a:solidFill>
                  <a:srgbClr val="008000"/>
                </a:solidFill>
              </a:rPr>
              <a:t>Autochtone</a:t>
            </a:r>
            <a:r>
              <a:rPr lang="fr-FR" altLang="fr-FR" sz="1200" dirty="0">
                <a:solidFill>
                  <a:srgbClr val="008000"/>
                </a:solidFill>
              </a:rPr>
              <a:t> : Au sens courant, autochtone qualifie ce qui habite en son lieu d'origine. Il désigne le caractère local d'une espèce (animale, végétale, fongique…). Equivalent à « </a:t>
            </a:r>
            <a:r>
              <a:rPr lang="fr-FR" altLang="fr-FR" sz="1200" dirty="0">
                <a:solidFill>
                  <a:srgbClr val="008000"/>
                </a:solidFill>
                <a:hlinkClick r:id="rId5" tooltip="Indigène"/>
              </a:rPr>
              <a:t>indigène</a:t>
            </a:r>
            <a:r>
              <a:rPr lang="fr-FR" altLang="fr-FR" sz="1200" dirty="0">
                <a:solidFill>
                  <a:srgbClr val="008000"/>
                </a:solidFill>
              </a:rPr>
              <a:t> ».</a:t>
            </a:r>
          </a:p>
          <a:p>
            <a:pPr algn="just" eaLnBrk="1" hangingPunct="1"/>
            <a:r>
              <a:rPr lang="fr-FR" altLang="fr-FR" sz="1200" b="1" i="1" dirty="0">
                <a:solidFill>
                  <a:srgbClr val="008000"/>
                </a:solidFill>
              </a:rPr>
              <a:t>Axe</a:t>
            </a:r>
            <a:r>
              <a:rPr lang="fr-FR" altLang="fr-FR" sz="1200" dirty="0">
                <a:solidFill>
                  <a:srgbClr val="008000"/>
                </a:solidFill>
              </a:rPr>
              <a:t> : Une ligne droite autour de laquelle pivote un corps ou une figure géométrique.</a:t>
            </a:r>
          </a:p>
          <a:p>
            <a:pPr algn="just" eaLnBrk="1" hangingPunct="1"/>
            <a:r>
              <a:rPr lang="fr-FR" altLang="fr-FR" sz="1200" b="1" i="1" dirty="0">
                <a:solidFill>
                  <a:srgbClr val="008000"/>
                </a:solidFill>
              </a:rPr>
              <a:t>Biome</a:t>
            </a:r>
            <a:r>
              <a:rPr lang="fr-FR" altLang="fr-FR" sz="1200" dirty="0">
                <a:solidFill>
                  <a:srgbClr val="008000"/>
                </a:solidFill>
              </a:rPr>
              <a:t> : ensemble d'</a:t>
            </a:r>
            <a:r>
              <a:rPr lang="fr-FR" altLang="fr-FR" sz="1200" dirty="0">
                <a:solidFill>
                  <a:srgbClr val="008000"/>
                </a:solidFill>
                <a:hlinkClick r:id="rId9" tooltip="Écosystème"/>
              </a:rPr>
              <a:t>écosystèmes</a:t>
            </a:r>
            <a:r>
              <a:rPr lang="fr-FR" altLang="fr-FR" sz="1200" dirty="0">
                <a:solidFill>
                  <a:srgbClr val="008000"/>
                </a:solidFill>
              </a:rPr>
              <a:t> caractéristique d'une aire biogéographique et nommé à partir de la </a:t>
            </a:r>
            <a:r>
              <a:rPr lang="fr-FR" altLang="fr-FR" sz="1200" dirty="0">
                <a:solidFill>
                  <a:srgbClr val="008000"/>
                </a:solidFill>
                <a:hlinkClick r:id="rId10" tooltip="Végétation"/>
              </a:rPr>
              <a:t>végétation</a:t>
            </a:r>
            <a:r>
              <a:rPr lang="fr-FR" altLang="fr-FR" sz="1200" dirty="0">
                <a:solidFill>
                  <a:srgbClr val="008000"/>
                </a:solidFill>
              </a:rPr>
              <a:t> et des espèces </a:t>
            </a:r>
            <a:r>
              <a:rPr lang="fr-FR" altLang="fr-FR" sz="1200" dirty="0">
                <a:solidFill>
                  <a:srgbClr val="008000"/>
                </a:solidFill>
                <a:hlinkClick r:id="rId11" tooltip="Animal"/>
              </a:rPr>
              <a:t>animales</a:t>
            </a:r>
            <a:r>
              <a:rPr lang="fr-FR" altLang="fr-FR" sz="1200" dirty="0">
                <a:solidFill>
                  <a:srgbClr val="008000"/>
                </a:solidFill>
              </a:rPr>
              <a:t> qui y prédominent et y sont adaptées (°).</a:t>
            </a:r>
          </a:p>
          <a:p>
            <a:pPr algn="just" eaLnBrk="1" hangingPunct="1"/>
            <a:r>
              <a:rPr lang="fr-FR" altLang="fr-FR" sz="1200" b="1" i="1" dirty="0">
                <a:solidFill>
                  <a:srgbClr val="008000"/>
                </a:solidFill>
              </a:rPr>
              <a:t>Branche</a:t>
            </a:r>
            <a:r>
              <a:rPr lang="fr-FR" altLang="fr-FR" sz="1200" dirty="0">
                <a:solidFill>
                  <a:srgbClr val="008000"/>
                </a:solidFill>
              </a:rPr>
              <a:t>: forte ramification du tronc d'un arbre.</a:t>
            </a:r>
          </a:p>
          <a:p>
            <a:pPr algn="just" eaLnBrk="1" hangingPunct="1"/>
            <a:r>
              <a:rPr lang="fr-FR" altLang="fr-FR" sz="1200" b="1" i="1" dirty="0">
                <a:solidFill>
                  <a:srgbClr val="008000"/>
                </a:solidFill>
              </a:rPr>
              <a:t>Caduc</a:t>
            </a:r>
            <a:r>
              <a:rPr lang="fr-FR" altLang="fr-FR" sz="1200" i="1" dirty="0">
                <a:solidFill>
                  <a:srgbClr val="008000"/>
                </a:solidFill>
              </a:rPr>
              <a:t> : (Botanique)</a:t>
            </a:r>
            <a:r>
              <a:rPr lang="fr-FR" altLang="fr-FR" sz="1200" dirty="0">
                <a:solidFill>
                  <a:srgbClr val="008000"/>
                </a:solidFill>
              </a:rPr>
              <a:t> Se dit d’un </a:t>
            </a:r>
            <a:r>
              <a:rPr lang="fr-FR" altLang="fr-FR" sz="1200" dirty="0">
                <a:solidFill>
                  <a:srgbClr val="008000"/>
                </a:solidFill>
                <a:hlinkClick r:id="rId12" tooltip="organe"/>
              </a:rPr>
              <a:t>organe</a:t>
            </a:r>
            <a:r>
              <a:rPr lang="fr-FR" altLang="fr-FR" sz="1200" dirty="0">
                <a:solidFill>
                  <a:srgbClr val="008000"/>
                </a:solidFill>
              </a:rPr>
              <a:t> (</a:t>
            </a:r>
            <a:r>
              <a:rPr lang="fr-FR" altLang="fr-FR" sz="1200" dirty="0">
                <a:solidFill>
                  <a:srgbClr val="008000"/>
                </a:solidFill>
                <a:hlinkClick r:id="rId13" tooltip="feuille"/>
              </a:rPr>
              <a:t>feuilles</a:t>
            </a:r>
            <a:r>
              <a:rPr lang="fr-FR" altLang="fr-FR" sz="1200" dirty="0">
                <a:solidFill>
                  <a:srgbClr val="008000"/>
                </a:solidFill>
              </a:rPr>
              <a:t> …) se </a:t>
            </a:r>
            <a:r>
              <a:rPr lang="fr-FR" altLang="fr-FR" sz="1200" dirty="0">
                <a:solidFill>
                  <a:srgbClr val="008000"/>
                </a:solidFill>
                <a:hlinkClick r:id="rId14" tooltip="détachant"/>
              </a:rPr>
              <a:t>détachant</a:t>
            </a:r>
            <a:r>
              <a:rPr lang="fr-FR" altLang="fr-FR" sz="1200" dirty="0">
                <a:solidFill>
                  <a:srgbClr val="008000"/>
                </a:solidFill>
              </a:rPr>
              <a:t> et </a:t>
            </a:r>
            <a:r>
              <a:rPr lang="fr-FR" altLang="fr-FR" sz="1200" dirty="0">
                <a:solidFill>
                  <a:srgbClr val="008000"/>
                </a:solidFill>
                <a:hlinkClick r:id="rId15" tooltip="tombant"/>
              </a:rPr>
              <a:t>tombant</a:t>
            </a:r>
            <a:r>
              <a:rPr lang="fr-FR" altLang="fr-FR" sz="1200" dirty="0">
                <a:solidFill>
                  <a:srgbClr val="008000"/>
                </a:solidFill>
              </a:rPr>
              <a:t> chaque </a:t>
            </a:r>
            <a:r>
              <a:rPr lang="fr-FR" altLang="fr-FR" sz="1200" dirty="0">
                <a:solidFill>
                  <a:srgbClr val="008000"/>
                </a:solidFill>
                <a:hlinkClick r:id="rId16" tooltip="année"/>
              </a:rPr>
              <a:t>année</a:t>
            </a:r>
            <a:r>
              <a:rPr lang="fr-FR" altLang="fr-FR" sz="1200" dirty="0">
                <a:solidFill>
                  <a:srgbClr val="008000"/>
                </a:solidFill>
              </a:rPr>
              <a:t>.</a:t>
            </a:r>
          </a:p>
          <a:p>
            <a:pPr algn="just" eaLnBrk="1" hangingPunct="1"/>
            <a:r>
              <a:rPr lang="fr-FR" altLang="fr-FR" sz="1200" b="1" i="1" dirty="0">
                <a:solidFill>
                  <a:srgbClr val="008000"/>
                </a:solidFill>
              </a:rPr>
              <a:t>Calcicole</a:t>
            </a:r>
            <a:r>
              <a:rPr lang="fr-FR" altLang="fr-FR" sz="1200" dirty="0">
                <a:solidFill>
                  <a:srgbClr val="008000"/>
                </a:solidFill>
              </a:rPr>
              <a:t> ou </a:t>
            </a:r>
            <a:r>
              <a:rPr lang="fr-FR" altLang="fr-FR" sz="1200" b="1" i="1" dirty="0" err="1">
                <a:solidFill>
                  <a:srgbClr val="008000"/>
                </a:solidFill>
              </a:rPr>
              <a:t>calcicline</a:t>
            </a:r>
            <a:r>
              <a:rPr lang="fr-FR" altLang="fr-FR" sz="1200" dirty="0">
                <a:solidFill>
                  <a:srgbClr val="008000"/>
                </a:solidFill>
              </a:rPr>
              <a:t> ou </a:t>
            </a:r>
            <a:r>
              <a:rPr lang="fr-FR" altLang="fr-FR" sz="1200" b="1" i="1" dirty="0" err="1">
                <a:solidFill>
                  <a:srgbClr val="008000"/>
                </a:solidFill>
              </a:rPr>
              <a:t>calcaricole</a:t>
            </a:r>
            <a:r>
              <a:rPr lang="fr-FR" altLang="fr-FR" sz="1200" dirty="0">
                <a:solidFill>
                  <a:srgbClr val="008000"/>
                </a:solidFill>
              </a:rPr>
              <a:t> : plantes préférant les sols calcaires (Origan …).</a:t>
            </a:r>
          </a:p>
          <a:p>
            <a:pPr algn="just" eaLnBrk="1" hangingPunct="1"/>
            <a:r>
              <a:rPr lang="fr-FR" altLang="fr-FR" sz="1200" b="1" dirty="0">
                <a:solidFill>
                  <a:srgbClr val="008000"/>
                </a:solidFill>
              </a:rPr>
              <a:t>Chevelu</a:t>
            </a:r>
            <a:r>
              <a:rPr lang="fr-FR" altLang="fr-FR" sz="1200" dirty="0">
                <a:solidFill>
                  <a:srgbClr val="008000"/>
                </a:solidFill>
              </a:rPr>
              <a:t>: partie de la racine qui est remplie de filaments.</a:t>
            </a:r>
          </a:p>
          <a:p>
            <a:pPr algn="just" eaLnBrk="1" hangingPunct="1"/>
            <a:r>
              <a:rPr lang="fr-FR" altLang="fr-FR" sz="1200" b="1" i="1" dirty="0">
                <a:solidFill>
                  <a:srgbClr val="008000"/>
                </a:solidFill>
              </a:rPr>
              <a:t>Cime</a:t>
            </a:r>
            <a:r>
              <a:rPr lang="fr-FR" altLang="fr-FR" sz="1200" dirty="0">
                <a:solidFill>
                  <a:srgbClr val="008000"/>
                </a:solidFill>
              </a:rPr>
              <a:t>: partie la plus haute de l'arbre.</a:t>
            </a:r>
          </a:p>
          <a:p>
            <a:pPr algn="just" eaLnBrk="1" hangingPunct="1"/>
            <a:r>
              <a:rPr lang="fr-FR" altLang="fr-FR" sz="1200" b="1" i="1" dirty="0">
                <a:solidFill>
                  <a:srgbClr val="008000"/>
                </a:solidFill>
              </a:rPr>
              <a:t>Climacique</a:t>
            </a:r>
            <a:r>
              <a:rPr lang="fr-FR" altLang="fr-FR" sz="1200" i="1" dirty="0">
                <a:solidFill>
                  <a:srgbClr val="008000"/>
                </a:solidFill>
              </a:rPr>
              <a:t> (stade) </a:t>
            </a:r>
            <a:r>
              <a:rPr lang="fr-FR" altLang="fr-FR" sz="1200" dirty="0">
                <a:solidFill>
                  <a:srgbClr val="008000"/>
                </a:solidFill>
              </a:rPr>
              <a:t> : Ce stade final est le stade le plus stable possible et le niveau de développement maximal d’un écosystème compte tenu des conditions existantes. Il est caractérisé par un équilibre dynamique à partir duquel l’énergie et les ressources ne servent qu’à maintenir l’écosystème en l’état. Des changements naturels et graduels d’habitats et de communautés vivantes associées se succèdent dans le temps, à l’image du schéma 2 pages après. Voir </a:t>
            </a:r>
            <a:r>
              <a:rPr lang="fr-FR" altLang="fr-FR" sz="1200" i="1" dirty="0">
                <a:solidFill>
                  <a:srgbClr val="008000"/>
                </a:solidFill>
              </a:rPr>
              <a:t>succession écologique</a:t>
            </a:r>
            <a:r>
              <a:rPr lang="fr-FR" altLang="fr-FR" sz="1200" dirty="0">
                <a:solidFill>
                  <a:srgbClr val="008000"/>
                </a:solidFill>
              </a:rPr>
              <a:t> </a:t>
            </a:r>
            <a:r>
              <a:rPr lang="fr-FR" altLang="fr-FR" sz="1100" dirty="0">
                <a:solidFill>
                  <a:srgbClr val="008000"/>
                </a:solidFill>
              </a:rPr>
              <a:t>(source : </a:t>
            </a:r>
            <a:r>
              <a:rPr lang="fr-FR" altLang="fr-FR" sz="1100" dirty="0">
                <a:solidFill>
                  <a:srgbClr val="008000"/>
                </a:solidFill>
                <a:hlinkClick r:id="rId17"/>
              </a:rPr>
              <a:t>http://www.biodiversite-positive.fr/succession-ecologique-dynamique-des-milieux</a:t>
            </a:r>
            <a:r>
              <a:rPr lang="fr-FR" altLang="fr-FR" sz="1100" dirty="0">
                <a:solidFill>
                  <a:srgbClr val="008000"/>
                </a:solidFill>
              </a:rPr>
              <a:t>).</a:t>
            </a:r>
          </a:p>
          <a:p>
            <a:pPr algn="just" eaLnBrk="1" hangingPunct="1"/>
            <a:r>
              <a:rPr lang="fr-FR" altLang="fr-FR" sz="1200" b="1" i="1" dirty="0">
                <a:solidFill>
                  <a:srgbClr val="008000"/>
                </a:solidFill>
              </a:rPr>
              <a:t>Climat</a:t>
            </a:r>
            <a:r>
              <a:rPr lang="fr-FR" altLang="fr-FR" sz="1200" dirty="0">
                <a:solidFill>
                  <a:srgbClr val="008000"/>
                </a:solidFill>
              </a:rPr>
              <a:t>: Le temps moyen qui règne sur des zones étendues, pendant une longue période, ou les deux.</a:t>
            </a:r>
          </a:p>
          <a:p>
            <a:pPr algn="just" eaLnBrk="1" hangingPunct="1"/>
            <a:r>
              <a:rPr lang="fr-FR" altLang="fr-FR" sz="1200" b="1" i="1" dirty="0">
                <a:solidFill>
                  <a:srgbClr val="008000"/>
                </a:solidFill>
              </a:rPr>
              <a:t>Classer</a:t>
            </a:r>
            <a:r>
              <a:rPr lang="fr-FR" altLang="fr-FR" sz="1200" dirty="0">
                <a:solidFill>
                  <a:srgbClr val="008000"/>
                </a:solidFill>
              </a:rPr>
              <a:t>: Organiser en formant des groupes suivant un système.</a:t>
            </a:r>
          </a:p>
          <a:p>
            <a:pPr algn="just" eaLnBrk="1" hangingPunct="1"/>
            <a:r>
              <a:rPr lang="fr-FR" altLang="fr-FR" sz="1200" b="1" i="1" dirty="0">
                <a:solidFill>
                  <a:srgbClr val="008000"/>
                </a:solidFill>
              </a:rPr>
              <a:t>Conservation</a:t>
            </a:r>
            <a:r>
              <a:rPr lang="fr-FR" altLang="fr-FR" sz="1200" dirty="0">
                <a:solidFill>
                  <a:srgbClr val="008000"/>
                </a:solidFill>
              </a:rPr>
              <a:t> : L'entretien et la protection des ressources naturelles comme les forêts et l'eau.</a:t>
            </a:r>
          </a:p>
          <a:p>
            <a:pPr algn="just" eaLnBrk="1" hangingPunct="1"/>
            <a:r>
              <a:rPr lang="fr-FR" altLang="fr-FR" sz="1200" b="1" i="1" dirty="0">
                <a:solidFill>
                  <a:srgbClr val="008000"/>
                </a:solidFill>
              </a:rPr>
              <a:t>Conserver</a:t>
            </a:r>
            <a:r>
              <a:rPr lang="fr-FR" altLang="fr-FR" sz="1200" dirty="0">
                <a:solidFill>
                  <a:srgbClr val="008000"/>
                </a:solidFill>
              </a:rPr>
              <a:t>: Éviter de gaspiller ou d'utiliser de façon destructive quelque chose.</a:t>
            </a:r>
          </a:p>
          <a:p>
            <a:pPr algn="just" eaLnBrk="1" hangingPunct="1"/>
            <a:r>
              <a:rPr lang="fr-FR" altLang="fr-FR" sz="1200" b="1" i="1" dirty="0">
                <a:solidFill>
                  <a:srgbClr val="008000"/>
                </a:solidFill>
              </a:rPr>
              <a:t>Cortège floristique </a:t>
            </a:r>
            <a:r>
              <a:rPr lang="fr-FR" altLang="fr-FR" sz="1200" dirty="0">
                <a:solidFill>
                  <a:srgbClr val="008000"/>
                </a:solidFill>
              </a:rPr>
              <a:t>: Ensemble des espèces de plantes caractérisant un habitat donné. </a:t>
            </a:r>
          </a:p>
          <a:p>
            <a:pPr algn="just" eaLnBrk="1" hangingPunct="1"/>
            <a:r>
              <a:rPr lang="fr-FR" altLang="fr-FR" sz="1200" b="1" i="1" dirty="0">
                <a:solidFill>
                  <a:srgbClr val="008000"/>
                </a:solidFill>
              </a:rPr>
              <a:t>Couronne</a:t>
            </a:r>
            <a:r>
              <a:rPr lang="fr-FR" altLang="fr-FR" sz="1200" dirty="0">
                <a:solidFill>
                  <a:srgbClr val="008000"/>
                </a:solidFill>
              </a:rPr>
              <a:t>: partie de l'arbre de la première branche à la cime.</a:t>
            </a:r>
          </a:p>
          <a:p>
            <a:pPr eaLnBrk="1" hangingPunct="1"/>
            <a:endParaRPr lang="fr-FR" altLang="fr-FR" sz="1200" dirty="0">
              <a:solidFill>
                <a:srgbClr val="008000"/>
              </a:solidFill>
            </a:endParaRPr>
          </a:p>
          <a:p>
            <a:pPr eaLnBrk="1" hangingPunct="1"/>
            <a:r>
              <a:rPr lang="fr-FR" altLang="fr-FR" sz="1200" dirty="0">
                <a:solidFill>
                  <a:srgbClr val="008000"/>
                </a:solidFill>
              </a:rPr>
              <a:t>Sources : </a:t>
            </a:r>
            <a:r>
              <a:rPr lang="fr-FR" altLang="fr-FR" sz="1200" dirty="0">
                <a:solidFill>
                  <a:srgbClr val="008000"/>
                </a:solidFill>
                <a:hlinkClick r:id="rId18"/>
              </a:rPr>
              <a:t>http://www.infovisual.info/01/002_fr.html</a:t>
            </a:r>
            <a:r>
              <a:rPr lang="fr-FR" altLang="fr-FR" sz="1200" dirty="0">
                <a:solidFill>
                  <a:srgbClr val="008000"/>
                </a:solidFill>
              </a:rPr>
              <a:t> &amp; </a:t>
            </a:r>
            <a:r>
              <a:rPr lang="fr-FR" altLang="fr-FR" sz="1200" dirty="0">
                <a:solidFill>
                  <a:srgbClr val="008000"/>
                </a:solidFill>
                <a:hlinkClick r:id="rId19"/>
              </a:rPr>
              <a:t>http://www.maculturegenerale.fr/wp-content/uploads/Structure-dun-arbre.pdf</a:t>
            </a:r>
            <a:r>
              <a:rPr lang="fr-FR" altLang="fr-FR" sz="1200" dirty="0">
                <a:solidFill>
                  <a:srgbClr val="008000"/>
                </a:solidFill>
              </a:rPr>
              <a:t> </a:t>
            </a:r>
            <a:endParaRPr lang="fr-FR" altLang="fr-FR" dirty="0">
              <a:solidFill>
                <a:srgbClr val="008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DBD85BDF-2F2A-4138-87F4-CBC82233CB2C}" type="slidenum">
              <a:rPr lang="fr-FR"/>
              <a:pPr>
                <a:defRPr/>
              </a:pPr>
              <a:t>98</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0356" name="Rectangle 4"/>
          <p:cNvSpPr>
            <a:spLocks noChangeArrowheads="1"/>
          </p:cNvSpPr>
          <p:nvPr/>
        </p:nvSpPr>
        <p:spPr bwMode="auto">
          <a:xfrm>
            <a:off x="179388" y="260350"/>
            <a:ext cx="87852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 (suite)</a:t>
            </a:r>
          </a:p>
          <a:p>
            <a:pPr eaLnBrk="1" hangingPunct="1"/>
            <a:endParaRPr lang="fr-FR" altLang="fr-FR" sz="1400" dirty="0">
              <a:solidFill>
                <a:srgbClr val="008000"/>
              </a:solidFill>
            </a:endParaRPr>
          </a:p>
          <a:p>
            <a:pPr algn="just" eaLnBrk="1" hangingPunct="1"/>
            <a:r>
              <a:rPr lang="fr-FR" altLang="fr-FR" sz="1400" b="1" i="1" dirty="0" smtClean="0">
                <a:solidFill>
                  <a:srgbClr val="008000"/>
                </a:solidFill>
              </a:rPr>
              <a:t>Décidu</a:t>
            </a:r>
            <a:r>
              <a:rPr lang="fr-FR" altLang="fr-FR" sz="1400" dirty="0" smtClean="0">
                <a:solidFill>
                  <a:srgbClr val="008000"/>
                </a:solidFill>
              </a:rPr>
              <a:t> </a:t>
            </a:r>
            <a:r>
              <a:rPr lang="fr-FR" altLang="fr-FR" sz="1400" dirty="0">
                <a:solidFill>
                  <a:srgbClr val="008000"/>
                </a:solidFill>
              </a:rPr>
              <a:t>: </a:t>
            </a:r>
            <a:r>
              <a:rPr lang="fr-FR" altLang="fr-FR" sz="1400" i="1" dirty="0">
                <a:solidFill>
                  <a:srgbClr val="008000"/>
                </a:solidFill>
              </a:rPr>
              <a:t>(Botanique)</a:t>
            </a:r>
            <a:r>
              <a:rPr lang="fr-FR" altLang="fr-FR" sz="1400" dirty="0">
                <a:solidFill>
                  <a:srgbClr val="008000"/>
                </a:solidFill>
              </a:rPr>
              <a:t> Synonyme de </a:t>
            </a:r>
            <a:r>
              <a:rPr lang="fr-FR" altLang="fr-FR" sz="1400" dirty="0">
                <a:solidFill>
                  <a:srgbClr val="008000"/>
                </a:solidFill>
                <a:hlinkClick r:id="rId2" tooltip="caduque"/>
              </a:rPr>
              <a:t>caduc</a:t>
            </a:r>
            <a:r>
              <a:rPr lang="fr-FR" altLang="fr-FR" sz="1400" dirty="0">
                <a:solidFill>
                  <a:srgbClr val="008000"/>
                </a:solidFill>
              </a:rPr>
              <a:t>.</a:t>
            </a:r>
          </a:p>
          <a:p>
            <a:pPr algn="just" eaLnBrk="1" hangingPunct="1"/>
            <a:r>
              <a:rPr lang="fr-FR" altLang="fr-FR" sz="1400" b="1" i="1" dirty="0">
                <a:solidFill>
                  <a:srgbClr val="008000"/>
                </a:solidFill>
              </a:rPr>
              <a:t>Edaphique</a:t>
            </a:r>
            <a:r>
              <a:rPr lang="fr-FR" altLang="fr-FR" sz="1400" dirty="0">
                <a:solidFill>
                  <a:srgbClr val="008000"/>
                </a:solidFill>
              </a:rPr>
              <a:t> : ce qui a trait à un facteur écologique lié au sol (pH, humidité, etc.). </a:t>
            </a:r>
            <a:r>
              <a:rPr lang="fr-FR" altLang="fr-FR" sz="1100" dirty="0">
                <a:solidFill>
                  <a:srgbClr val="008000"/>
                </a:solidFill>
              </a:rPr>
              <a:t>Ce qui se rapporte au sol.</a:t>
            </a:r>
          </a:p>
          <a:p>
            <a:pPr algn="just" eaLnBrk="1" hangingPunct="1"/>
            <a:r>
              <a:rPr lang="fr-FR" altLang="fr-FR" sz="1200" b="1" i="1" dirty="0">
                <a:solidFill>
                  <a:srgbClr val="008000"/>
                </a:solidFill>
              </a:rPr>
              <a:t>Ecologique</a:t>
            </a:r>
            <a:r>
              <a:rPr lang="fr-FR" altLang="fr-FR" sz="1200" dirty="0">
                <a:solidFill>
                  <a:srgbClr val="008000"/>
                </a:solidFill>
              </a:rPr>
              <a:t> : Qui a rapport à l'écologie, à l'étude des organismes et de leur relation avec leur environnement.</a:t>
            </a:r>
          </a:p>
          <a:p>
            <a:pPr algn="just" eaLnBrk="1" hangingPunct="1"/>
            <a:r>
              <a:rPr lang="fr-FR" altLang="fr-FR" sz="1200" b="1" i="1" dirty="0">
                <a:solidFill>
                  <a:srgbClr val="008000"/>
                </a:solidFill>
              </a:rPr>
              <a:t>Ecosystème</a:t>
            </a:r>
            <a:r>
              <a:rPr lang="fr-FR" altLang="fr-FR" sz="1200" dirty="0">
                <a:solidFill>
                  <a:srgbClr val="008000"/>
                </a:solidFill>
              </a:rPr>
              <a:t>: Une communauté d'organismes vivant dans un environnement comme système interdépendant.</a:t>
            </a:r>
          </a:p>
          <a:p>
            <a:pPr algn="just" eaLnBrk="1" hangingPunct="1"/>
            <a:r>
              <a:rPr lang="fr-FR" altLang="fr-FR" sz="1200" b="1" i="1" dirty="0" err="1">
                <a:solidFill>
                  <a:srgbClr val="008000"/>
                </a:solidFill>
              </a:rPr>
              <a:t>Ecozone</a:t>
            </a:r>
            <a:r>
              <a:rPr lang="fr-FR" altLang="fr-FR" sz="1200" dirty="0">
                <a:solidFill>
                  <a:srgbClr val="008000"/>
                </a:solidFill>
              </a:rPr>
              <a:t> : zone comprenant un type similaire de couverture du sol. Des </a:t>
            </a:r>
            <a:r>
              <a:rPr lang="fr-FR" altLang="fr-FR" sz="1200" dirty="0" err="1">
                <a:solidFill>
                  <a:srgbClr val="008000"/>
                </a:solidFill>
              </a:rPr>
              <a:t>écozones</a:t>
            </a:r>
            <a:r>
              <a:rPr lang="fr-FR" altLang="fr-FR" sz="1200" dirty="0">
                <a:solidFill>
                  <a:srgbClr val="008000"/>
                </a:solidFill>
              </a:rPr>
              <a:t> semblables peuvent se rencontrer sur des continents différents.</a:t>
            </a:r>
          </a:p>
          <a:p>
            <a:pPr algn="just" eaLnBrk="1" hangingPunct="1"/>
            <a:r>
              <a:rPr lang="fr-FR" altLang="fr-FR" sz="1200" b="1" i="1" dirty="0">
                <a:solidFill>
                  <a:srgbClr val="008000"/>
                </a:solidFill>
              </a:rPr>
              <a:t>Equateur</a:t>
            </a:r>
            <a:r>
              <a:rPr lang="fr-FR" altLang="fr-FR" sz="1200" dirty="0">
                <a:solidFill>
                  <a:srgbClr val="008000"/>
                </a:solidFill>
              </a:rPr>
              <a:t>: Un cercle imaginaire autour du milieu de la terre à égale distance du pôle Nord et du pôle Sud.</a:t>
            </a:r>
          </a:p>
          <a:p>
            <a:pPr algn="just" eaLnBrk="1" hangingPunct="1"/>
            <a:r>
              <a:rPr lang="fr-FR" altLang="fr-FR" sz="1200" b="1" i="1" dirty="0">
                <a:solidFill>
                  <a:srgbClr val="008000"/>
                </a:solidFill>
              </a:rPr>
              <a:t>Endémique (espèce) </a:t>
            </a:r>
            <a:r>
              <a:rPr lang="fr-FR" altLang="fr-FR" sz="1200" dirty="0">
                <a:solidFill>
                  <a:srgbClr val="008000"/>
                </a:solidFill>
              </a:rPr>
              <a:t>: espèce naturellement et exclusivement présente dans une région géographique délimitée.</a:t>
            </a:r>
          </a:p>
          <a:p>
            <a:pPr algn="just" eaLnBrk="1" hangingPunct="1"/>
            <a:r>
              <a:rPr lang="fr-FR" altLang="fr-FR" sz="1200" b="1" i="1" dirty="0">
                <a:solidFill>
                  <a:srgbClr val="008000"/>
                </a:solidFill>
              </a:rPr>
              <a:t>Espèce</a:t>
            </a:r>
            <a:r>
              <a:rPr lang="fr-FR" altLang="fr-FR" sz="1200" dirty="0">
                <a:solidFill>
                  <a:srgbClr val="008000"/>
                </a:solidFill>
              </a:rPr>
              <a:t>: Groupe d'organismes qui se ressemblent en apparence, comportement, processus chimiques et structure génétique.</a:t>
            </a:r>
          </a:p>
          <a:p>
            <a:pPr algn="just" eaLnBrk="1" hangingPunct="1"/>
            <a:r>
              <a:rPr lang="fr-FR" altLang="fr-FR" sz="1200" b="1" i="1" dirty="0">
                <a:solidFill>
                  <a:srgbClr val="008000"/>
                </a:solidFill>
              </a:rPr>
              <a:t>Etalement urbain</a:t>
            </a:r>
            <a:r>
              <a:rPr lang="fr-FR" altLang="fr-FR" sz="1200" dirty="0">
                <a:solidFill>
                  <a:srgbClr val="008000"/>
                </a:solidFill>
              </a:rPr>
              <a:t> ou </a:t>
            </a:r>
            <a:r>
              <a:rPr lang="fr-FR" altLang="fr-FR" sz="1200" b="1" i="1" dirty="0">
                <a:solidFill>
                  <a:srgbClr val="008000"/>
                </a:solidFill>
                <a:hlinkClick r:id="rId3" tooltip="Périurbanisation"/>
              </a:rPr>
              <a:t>périurbanisation</a:t>
            </a:r>
            <a:r>
              <a:rPr lang="fr-FR" altLang="fr-FR" sz="1200" dirty="0">
                <a:solidFill>
                  <a:srgbClr val="008000"/>
                </a:solidFill>
              </a:rPr>
              <a:t> : phénomène de développement des surfaces </a:t>
            </a:r>
            <a:r>
              <a:rPr lang="fr-FR" altLang="fr-FR" sz="1200" dirty="0">
                <a:solidFill>
                  <a:srgbClr val="008000"/>
                </a:solidFill>
                <a:hlinkClick r:id="rId4" tooltip="Urbanisation"/>
              </a:rPr>
              <a:t>urbanisées</a:t>
            </a:r>
            <a:r>
              <a:rPr lang="fr-FR" altLang="fr-FR" sz="1200" dirty="0">
                <a:solidFill>
                  <a:srgbClr val="008000"/>
                </a:solidFill>
              </a:rPr>
              <a:t> en périphérie des villes.</a:t>
            </a:r>
          </a:p>
          <a:p>
            <a:pPr algn="just" eaLnBrk="1" hangingPunct="1"/>
            <a:r>
              <a:rPr lang="fr-FR" altLang="fr-FR" sz="1200" b="1" i="1" dirty="0" err="1">
                <a:solidFill>
                  <a:srgbClr val="008000"/>
                </a:solidFill>
              </a:rPr>
              <a:t>Euryèce</a:t>
            </a:r>
            <a:r>
              <a:rPr lang="fr-FR" altLang="fr-FR" sz="1200" dirty="0">
                <a:solidFill>
                  <a:srgbClr val="008000"/>
                </a:solidFill>
              </a:rPr>
              <a:t> : plante pouvant supporter d'importantes variations vis-à-vis de facteurs écologiques, tels que la </a:t>
            </a:r>
            <a:r>
              <a:rPr lang="fr-FR" altLang="fr-FR" sz="1200" dirty="0">
                <a:solidFill>
                  <a:srgbClr val="008000"/>
                </a:solidFill>
                <a:hlinkClick r:id="rId5" tooltip="Température"/>
              </a:rPr>
              <a:t>température</a:t>
            </a:r>
            <a:r>
              <a:rPr lang="fr-FR" altLang="fr-FR" sz="1200" dirty="0">
                <a:solidFill>
                  <a:srgbClr val="008000"/>
                </a:solidFill>
              </a:rPr>
              <a:t> (on dit que l'</a:t>
            </a:r>
            <a:r>
              <a:rPr lang="fr-FR" altLang="fr-FR" sz="1200" dirty="0">
                <a:solidFill>
                  <a:srgbClr val="008000"/>
                </a:solidFill>
                <a:hlinkClick r:id="rId6" tooltip="Espèce"/>
              </a:rPr>
              <a:t>espèce</a:t>
            </a:r>
            <a:r>
              <a:rPr lang="fr-FR" altLang="fr-FR" sz="1200" dirty="0">
                <a:solidFill>
                  <a:srgbClr val="008000"/>
                </a:solidFill>
              </a:rPr>
              <a:t> est </a:t>
            </a:r>
            <a:r>
              <a:rPr lang="fr-FR" altLang="fr-FR" sz="1200" i="1" dirty="0">
                <a:solidFill>
                  <a:srgbClr val="008000"/>
                </a:solidFill>
              </a:rPr>
              <a:t>eurytherme</a:t>
            </a:r>
            <a:r>
              <a:rPr lang="fr-FR" altLang="fr-FR" sz="1200" dirty="0">
                <a:solidFill>
                  <a:srgbClr val="008000"/>
                </a:solidFill>
              </a:rPr>
              <a:t>), ou la salinité (</a:t>
            </a:r>
            <a:r>
              <a:rPr lang="fr-FR" altLang="fr-FR" sz="1200" i="1" dirty="0">
                <a:solidFill>
                  <a:srgbClr val="008000"/>
                </a:solidFill>
              </a:rPr>
              <a:t>euryhalin</a:t>
            </a:r>
            <a:r>
              <a:rPr lang="fr-FR" altLang="fr-FR" sz="1200" dirty="0">
                <a:solidFill>
                  <a:srgbClr val="008000"/>
                </a:solidFill>
              </a:rPr>
              <a:t>)...</a:t>
            </a:r>
          </a:p>
          <a:p>
            <a:pPr algn="just" eaLnBrk="1" hangingPunct="1"/>
            <a:r>
              <a:rPr lang="fr-FR" altLang="fr-FR" sz="1200" b="1" i="1" dirty="0" err="1">
                <a:solidFill>
                  <a:srgbClr val="008000"/>
                </a:solidFill>
              </a:rPr>
              <a:t>Eutrophe</a:t>
            </a:r>
            <a:r>
              <a:rPr lang="fr-FR" altLang="fr-FR" sz="1200" dirty="0">
                <a:solidFill>
                  <a:srgbClr val="008000"/>
                </a:solidFill>
              </a:rPr>
              <a:t> : Milieu riche en éléments nutritifs minéraux.</a:t>
            </a:r>
          </a:p>
          <a:p>
            <a:pPr algn="just" eaLnBrk="1" hangingPunct="1"/>
            <a:r>
              <a:rPr lang="fr-FR" altLang="fr-FR" sz="1200" b="1" i="1" dirty="0">
                <a:solidFill>
                  <a:srgbClr val="008000"/>
                </a:solidFill>
              </a:rPr>
              <a:t>Exogène</a:t>
            </a:r>
            <a:r>
              <a:rPr lang="fr-FR" altLang="fr-FR" sz="1200" dirty="0">
                <a:solidFill>
                  <a:srgbClr val="008000"/>
                </a:solidFill>
              </a:rPr>
              <a:t> : Dans le </a:t>
            </a:r>
            <a:r>
              <a:rPr lang="fr-FR" altLang="fr-FR" sz="1200" dirty="0">
                <a:solidFill>
                  <a:srgbClr val="008000"/>
                </a:solidFill>
                <a:hlinkClick r:id="rId7" tooltip="Registre de langue"/>
              </a:rPr>
              <a:t>langage courant</a:t>
            </a:r>
            <a:r>
              <a:rPr lang="fr-FR" altLang="fr-FR" sz="1200" dirty="0">
                <a:solidFill>
                  <a:srgbClr val="008000"/>
                </a:solidFill>
              </a:rPr>
              <a:t>, synonyme d'</a:t>
            </a:r>
            <a:r>
              <a:rPr lang="fr-FR" altLang="fr-FR" sz="1200" i="1" dirty="0">
                <a:solidFill>
                  <a:srgbClr val="008000"/>
                </a:solidFill>
              </a:rPr>
              <a:t>étranger</a:t>
            </a:r>
            <a:r>
              <a:rPr lang="fr-FR" altLang="fr-FR" sz="1200" dirty="0">
                <a:solidFill>
                  <a:srgbClr val="008000"/>
                </a:solidFill>
              </a:rPr>
              <a:t>, par opposition à </a:t>
            </a:r>
            <a:r>
              <a:rPr lang="fr-FR" altLang="fr-FR" sz="1200" i="1" dirty="0">
                <a:solidFill>
                  <a:srgbClr val="008000"/>
                </a:solidFill>
                <a:hlinkClick r:id="rId8" tooltip="Indigène"/>
              </a:rPr>
              <a:t>indigène</a:t>
            </a:r>
            <a:r>
              <a:rPr lang="fr-FR" altLang="fr-FR" sz="1200" dirty="0">
                <a:solidFill>
                  <a:srgbClr val="008000"/>
                </a:solidFill>
              </a:rPr>
              <a:t> (</a:t>
            </a:r>
            <a:r>
              <a:rPr lang="fr-FR" altLang="fr-FR" sz="1200" dirty="0" err="1">
                <a:solidFill>
                  <a:srgbClr val="008000"/>
                </a:solidFill>
              </a:rPr>
              <a:t>Wikipedia</a:t>
            </a:r>
            <a:r>
              <a:rPr lang="fr-FR" altLang="fr-FR" sz="1200" dirty="0">
                <a:solidFill>
                  <a:srgbClr val="008000"/>
                </a:solidFill>
              </a:rPr>
              <a:t>).</a:t>
            </a:r>
          </a:p>
          <a:p>
            <a:pPr algn="just" eaLnBrk="1" hangingPunct="1"/>
            <a:r>
              <a:rPr lang="fr-FR" altLang="fr-FR" sz="1200" b="1" i="1" dirty="0">
                <a:solidFill>
                  <a:srgbClr val="008000"/>
                </a:solidFill>
              </a:rPr>
              <a:t>Feuille</a:t>
            </a:r>
            <a:r>
              <a:rPr lang="fr-FR" altLang="fr-FR" sz="1200" dirty="0">
                <a:solidFill>
                  <a:srgbClr val="008000"/>
                </a:solidFill>
              </a:rPr>
              <a:t>: partie de la plante dérivée de la tige, généralement de couleur verte.</a:t>
            </a:r>
          </a:p>
          <a:p>
            <a:pPr algn="just" eaLnBrk="1" hangingPunct="1"/>
            <a:r>
              <a:rPr lang="fr-FR" altLang="fr-FR" sz="1200" b="1" i="1" dirty="0">
                <a:solidFill>
                  <a:srgbClr val="008000"/>
                </a:solidFill>
              </a:rPr>
              <a:t>Feuillage</a:t>
            </a:r>
            <a:r>
              <a:rPr lang="fr-FR" altLang="fr-FR" sz="1200" dirty="0">
                <a:solidFill>
                  <a:srgbClr val="008000"/>
                </a:solidFill>
              </a:rPr>
              <a:t>: ensemble des feuilles.</a:t>
            </a:r>
          </a:p>
          <a:p>
            <a:pPr algn="just" eaLnBrk="1" hangingPunct="1"/>
            <a:r>
              <a:rPr lang="fr-FR" altLang="fr-FR" sz="1200" b="1" i="1" dirty="0">
                <a:solidFill>
                  <a:srgbClr val="008000"/>
                </a:solidFill>
              </a:rPr>
              <a:t>Fleur</a:t>
            </a:r>
            <a:r>
              <a:rPr lang="fr-FR" altLang="fr-FR" sz="1200" dirty="0">
                <a:solidFill>
                  <a:srgbClr val="008000"/>
                </a:solidFill>
              </a:rPr>
              <a:t>: production d'une plante de couleur et souvent odorante</a:t>
            </a:r>
            <a:r>
              <a:rPr lang="fr-FR" altLang="fr-FR" sz="1200" dirty="0" smtClean="0">
                <a:solidFill>
                  <a:srgbClr val="008000"/>
                </a:solidFill>
              </a:rPr>
              <a:t>.</a:t>
            </a:r>
          </a:p>
          <a:p>
            <a:pPr algn="just" eaLnBrk="1" hangingPunct="1"/>
            <a:r>
              <a:rPr lang="fr-FR" altLang="fr-FR" sz="1200" b="1" i="1" dirty="0" smtClean="0">
                <a:solidFill>
                  <a:srgbClr val="008000"/>
                </a:solidFill>
              </a:rPr>
              <a:t>Forêt ancienne </a:t>
            </a:r>
            <a:r>
              <a:rPr lang="fr-FR" altLang="fr-FR" sz="1200" dirty="0" smtClean="0">
                <a:solidFill>
                  <a:srgbClr val="008000"/>
                </a:solidFill>
              </a:rPr>
              <a:t>: </a:t>
            </a:r>
            <a:r>
              <a:rPr lang="fr-FR" sz="1200" dirty="0">
                <a:solidFill>
                  <a:srgbClr val="008000"/>
                </a:solidFill>
              </a:rPr>
              <a:t> </a:t>
            </a:r>
            <a:r>
              <a:rPr lang="fr-FR" sz="1200" dirty="0" smtClean="0">
                <a:solidFill>
                  <a:srgbClr val="008000"/>
                </a:solidFill>
              </a:rPr>
              <a:t>dans </a:t>
            </a:r>
            <a:r>
              <a:rPr lang="fr-FR" sz="1200" dirty="0">
                <a:solidFill>
                  <a:srgbClr val="008000"/>
                </a:solidFill>
              </a:rPr>
              <a:t>le langage </a:t>
            </a:r>
            <a:r>
              <a:rPr lang="fr-FR" sz="1200" dirty="0" smtClean="0">
                <a:solidFill>
                  <a:srgbClr val="008000"/>
                </a:solidFill>
              </a:rPr>
              <a:t>courant,</a:t>
            </a:r>
            <a:r>
              <a:rPr lang="fr-FR" sz="1200" dirty="0">
                <a:solidFill>
                  <a:srgbClr val="008000"/>
                </a:solidFill>
              </a:rPr>
              <a:t> </a:t>
            </a:r>
            <a:r>
              <a:rPr lang="fr-FR" sz="1200" dirty="0">
                <a:solidFill>
                  <a:srgbClr val="008000"/>
                </a:solidFill>
                <a:hlinkClick r:id="rId9" tooltip="Forêt"/>
              </a:rPr>
              <a:t>forêt</a:t>
            </a:r>
            <a:r>
              <a:rPr lang="fr-FR" sz="1200" dirty="0">
                <a:solidFill>
                  <a:srgbClr val="008000"/>
                </a:solidFill>
              </a:rPr>
              <a:t> présentant un degré important de </a:t>
            </a:r>
            <a:r>
              <a:rPr lang="fr-FR" sz="1200" dirty="0">
                <a:solidFill>
                  <a:srgbClr val="008000"/>
                </a:solidFill>
                <a:hlinkClick r:id="rId10" tooltip="Naturalité (environnement)"/>
              </a:rPr>
              <a:t>naturalité</a:t>
            </a:r>
            <a:r>
              <a:rPr lang="fr-FR" sz="1200" dirty="0">
                <a:solidFill>
                  <a:srgbClr val="008000"/>
                </a:solidFill>
              </a:rPr>
              <a:t> et dont les arbres sont manifestement vénérables. Il ne s'agit pas nécessairement d'une </a:t>
            </a:r>
            <a:r>
              <a:rPr lang="fr-FR" sz="1200" dirty="0">
                <a:solidFill>
                  <a:srgbClr val="008000"/>
                </a:solidFill>
                <a:hlinkClick r:id="rId11" tooltip="Forêt primaire"/>
              </a:rPr>
              <a:t>forêt primaire</a:t>
            </a:r>
            <a:r>
              <a:rPr lang="fr-FR" sz="1200" dirty="0">
                <a:solidFill>
                  <a:srgbClr val="008000"/>
                </a:solidFill>
              </a:rPr>
              <a:t> (qui n'a jamais été significativement exploitée ni </a:t>
            </a:r>
            <a:r>
              <a:rPr lang="fr-FR" sz="1200" dirty="0">
                <a:solidFill>
                  <a:srgbClr val="008000"/>
                </a:solidFill>
                <a:hlinkClick r:id="rId12" tooltip="Fragmentation écologique"/>
              </a:rPr>
              <a:t>fragmentée</a:t>
            </a:r>
            <a:r>
              <a:rPr lang="fr-FR" sz="1200" dirty="0">
                <a:solidFill>
                  <a:srgbClr val="008000"/>
                </a:solidFill>
              </a:rPr>
              <a:t> ni directement ou manifestement influencée par l'homme</a:t>
            </a:r>
            <a:r>
              <a:rPr lang="fr-FR" sz="1200" dirty="0" smtClean="0">
                <a:solidFill>
                  <a:srgbClr val="008000"/>
                </a:solidFill>
              </a:rPr>
              <a:t>). C’est le point de vue des protecteurs de la forêt pour étendre son caractère patrimoniale.</a:t>
            </a:r>
          </a:p>
          <a:p>
            <a:pPr algn="just" eaLnBrk="1" hangingPunct="1"/>
            <a:r>
              <a:rPr lang="fr-FR" altLang="fr-FR" sz="1200" b="1" i="1" dirty="0" smtClean="0">
                <a:solidFill>
                  <a:srgbClr val="008000"/>
                </a:solidFill>
              </a:rPr>
              <a:t>Forêt équatoriale </a:t>
            </a:r>
            <a:r>
              <a:rPr lang="fr-FR" altLang="fr-FR" sz="1200" dirty="0" smtClean="0">
                <a:solidFill>
                  <a:srgbClr val="008000"/>
                </a:solidFill>
              </a:rPr>
              <a:t>: </a:t>
            </a:r>
            <a:r>
              <a:rPr lang="fr-FR" sz="1200" dirty="0">
                <a:solidFill>
                  <a:srgbClr val="008000"/>
                </a:solidFill>
              </a:rPr>
              <a:t>forêt </a:t>
            </a:r>
            <a:r>
              <a:rPr lang="fr-FR" sz="1200" i="1" dirty="0">
                <a:solidFill>
                  <a:srgbClr val="008000"/>
                </a:solidFill>
              </a:rPr>
              <a:t>primaire</a:t>
            </a:r>
            <a:r>
              <a:rPr lang="fr-FR" sz="1200" dirty="0">
                <a:solidFill>
                  <a:srgbClr val="008000"/>
                </a:solidFill>
              </a:rPr>
              <a:t> qui occupe </a:t>
            </a:r>
            <a:r>
              <a:rPr lang="fr-FR" sz="1200" dirty="0" smtClean="0">
                <a:solidFill>
                  <a:srgbClr val="008000"/>
                </a:solidFill>
              </a:rPr>
              <a:t>le</a:t>
            </a:r>
            <a:r>
              <a:rPr lang="fr-FR" sz="1200" dirty="0">
                <a:solidFill>
                  <a:srgbClr val="008000"/>
                </a:solidFill>
              </a:rPr>
              <a:t> </a:t>
            </a:r>
            <a:r>
              <a:rPr lang="fr-FR" sz="1200" dirty="0">
                <a:solidFill>
                  <a:srgbClr val="008000"/>
                </a:solidFill>
                <a:hlinkClick r:id="rId13" tooltip="Biome"/>
              </a:rPr>
              <a:t>biome</a:t>
            </a:r>
            <a:r>
              <a:rPr lang="fr-FR" sz="1200" dirty="0">
                <a:solidFill>
                  <a:srgbClr val="008000"/>
                </a:solidFill>
              </a:rPr>
              <a:t>  des zones intertropicales </a:t>
            </a:r>
            <a:r>
              <a:rPr lang="fr-FR" sz="1200" dirty="0" smtClean="0">
                <a:solidFill>
                  <a:srgbClr val="008000"/>
                </a:solidFill>
              </a:rPr>
              <a:t>(</a:t>
            </a:r>
            <a:r>
              <a:rPr lang="fr-FR" sz="1200" dirty="0">
                <a:solidFill>
                  <a:srgbClr val="008000"/>
                </a:solidFill>
              </a:rPr>
              <a:t>dans les autres cas, on emploie le terme forêt secondaire)</a:t>
            </a:r>
            <a:r>
              <a:rPr lang="fr-FR" sz="1200" baseline="30000" dirty="0">
                <a:solidFill>
                  <a:srgbClr val="008000"/>
                </a:solidFill>
                <a:hlinkClick r:id="rId14"/>
              </a:rPr>
              <a:t>3</a:t>
            </a:r>
            <a:r>
              <a:rPr lang="fr-FR" sz="1200" dirty="0" smtClean="0">
                <a:solidFill>
                  <a:srgbClr val="008000"/>
                </a:solidFill>
              </a:rPr>
              <a:t>.</a:t>
            </a:r>
          </a:p>
          <a:p>
            <a:pPr algn="just" eaLnBrk="1" hangingPunct="1"/>
            <a:r>
              <a:rPr lang="fr-FR" altLang="fr-FR" sz="1200" b="1" i="1" dirty="0" smtClean="0">
                <a:solidFill>
                  <a:srgbClr val="008000"/>
                </a:solidFill>
              </a:rPr>
              <a:t>Forêt </a:t>
            </a:r>
            <a:r>
              <a:rPr lang="fr-FR" altLang="fr-FR" sz="1200" b="1" i="1" dirty="0" err="1" smtClean="0">
                <a:solidFill>
                  <a:srgbClr val="008000"/>
                </a:solidFill>
              </a:rPr>
              <a:t>monospécifique</a:t>
            </a:r>
            <a:r>
              <a:rPr lang="fr-FR" altLang="fr-FR" sz="1200" b="1" i="1" dirty="0" smtClean="0">
                <a:solidFill>
                  <a:srgbClr val="008000"/>
                </a:solidFill>
              </a:rPr>
              <a:t> </a:t>
            </a:r>
            <a:r>
              <a:rPr lang="fr-FR" altLang="fr-FR" sz="1200" dirty="0" smtClean="0">
                <a:solidFill>
                  <a:srgbClr val="008000"/>
                </a:solidFill>
              </a:rPr>
              <a:t>: </a:t>
            </a:r>
            <a:r>
              <a:rPr lang="fr-FR" sz="1200" dirty="0" smtClean="0">
                <a:solidFill>
                  <a:srgbClr val="008000"/>
                </a:solidFill>
              </a:rPr>
              <a:t>boisement ou </a:t>
            </a:r>
            <a:r>
              <a:rPr lang="fr-FR" sz="1200" dirty="0">
                <a:solidFill>
                  <a:srgbClr val="008000"/>
                </a:solidFill>
              </a:rPr>
              <a:t>sylvicultures totalement </a:t>
            </a:r>
            <a:r>
              <a:rPr lang="fr-FR" sz="1200" dirty="0" smtClean="0">
                <a:solidFill>
                  <a:srgbClr val="008000"/>
                </a:solidFill>
              </a:rPr>
              <a:t>artificielles </a:t>
            </a:r>
            <a:r>
              <a:rPr lang="fr-FR" sz="1200" dirty="0">
                <a:solidFill>
                  <a:srgbClr val="008000"/>
                </a:solidFill>
              </a:rPr>
              <a:t> </a:t>
            </a:r>
            <a:r>
              <a:rPr lang="fr-FR" sz="1200" dirty="0" err="1">
                <a:solidFill>
                  <a:srgbClr val="008000"/>
                </a:solidFill>
                <a:hlinkClick r:id="rId15" tooltip="Monospécifique"/>
              </a:rPr>
              <a:t>monospécifiques</a:t>
            </a:r>
            <a:r>
              <a:rPr lang="fr-FR" sz="1200" dirty="0">
                <a:solidFill>
                  <a:srgbClr val="008000"/>
                </a:solidFill>
              </a:rPr>
              <a:t> </a:t>
            </a:r>
            <a:r>
              <a:rPr lang="fr-FR" sz="1200" dirty="0" smtClean="0">
                <a:solidFill>
                  <a:srgbClr val="008000"/>
                </a:solidFill>
              </a:rPr>
              <a:t>(</a:t>
            </a:r>
            <a:r>
              <a:rPr lang="fr-FR" sz="1200" dirty="0">
                <a:solidFill>
                  <a:srgbClr val="008000"/>
                </a:solidFill>
              </a:rPr>
              <a:t>d’une seule espèce d’arbres</a:t>
            </a:r>
            <a:r>
              <a:rPr lang="fr-FR" sz="1200" dirty="0" smtClean="0">
                <a:solidFill>
                  <a:srgbClr val="008000"/>
                </a:solidFill>
              </a:rPr>
              <a:t>) et </a:t>
            </a:r>
            <a:r>
              <a:rPr lang="fr-FR" sz="1200" dirty="0">
                <a:solidFill>
                  <a:srgbClr val="008000"/>
                </a:solidFill>
              </a:rPr>
              <a:t>équiennes </a:t>
            </a:r>
            <a:r>
              <a:rPr lang="fr-FR" sz="1200" dirty="0" smtClean="0">
                <a:solidFill>
                  <a:srgbClr val="008000"/>
                </a:solidFill>
              </a:rPr>
              <a:t>(</a:t>
            </a:r>
            <a:r>
              <a:rPr lang="fr-FR" sz="1200" dirty="0">
                <a:solidFill>
                  <a:srgbClr val="008000"/>
                </a:solidFill>
              </a:rPr>
              <a:t>d'une même classe d'âge, plantés en alignements </a:t>
            </a:r>
            <a:r>
              <a:rPr lang="fr-FR" sz="1200" dirty="0" smtClean="0">
                <a:solidFill>
                  <a:srgbClr val="008000"/>
                </a:solidFill>
              </a:rPr>
              <a:t>stricts) comme </a:t>
            </a:r>
            <a:r>
              <a:rPr lang="fr-FR" sz="1200" dirty="0">
                <a:solidFill>
                  <a:srgbClr val="008000"/>
                </a:solidFill>
              </a:rPr>
              <a:t>les plantations de </a:t>
            </a:r>
            <a:r>
              <a:rPr lang="fr-FR" sz="1200" dirty="0">
                <a:solidFill>
                  <a:srgbClr val="008000"/>
                </a:solidFill>
                <a:hlinkClick r:id="rId16" tooltip="Peupleraie"/>
              </a:rPr>
              <a:t>peupliers</a:t>
            </a:r>
            <a:r>
              <a:rPr lang="fr-FR" sz="1200" dirty="0">
                <a:solidFill>
                  <a:srgbClr val="008000"/>
                </a:solidFill>
              </a:rPr>
              <a:t>, d'</a:t>
            </a:r>
            <a:r>
              <a:rPr lang="fr-FR" sz="1200" dirty="0">
                <a:solidFill>
                  <a:srgbClr val="008000"/>
                </a:solidFill>
                <a:hlinkClick r:id="rId17" tooltip="Eucalyptus"/>
              </a:rPr>
              <a:t>Eucalyptus</a:t>
            </a:r>
            <a:r>
              <a:rPr lang="fr-FR" sz="1200" dirty="0">
                <a:solidFill>
                  <a:srgbClr val="008000"/>
                </a:solidFill>
              </a:rPr>
              <a:t> (bassin méditerranéen, </a:t>
            </a:r>
            <a:r>
              <a:rPr lang="fr-FR" sz="1200" dirty="0">
                <a:solidFill>
                  <a:srgbClr val="008000"/>
                </a:solidFill>
                <a:hlinkClick r:id="rId18" tooltip="Brésil"/>
              </a:rPr>
              <a:t>Brésil</a:t>
            </a:r>
            <a:r>
              <a:rPr lang="fr-FR" sz="1200" dirty="0">
                <a:solidFill>
                  <a:srgbClr val="008000"/>
                </a:solidFill>
              </a:rPr>
              <a:t>, Congo, </a:t>
            </a:r>
            <a:r>
              <a:rPr lang="fr-FR" sz="1200" dirty="0">
                <a:solidFill>
                  <a:srgbClr val="008000"/>
                </a:solidFill>
                <a:hlinkClick r:id="rId19" tooltip="Île de Pâques"/>
              </a:rPr>
              <a:t>île de Pâques</a:t>
            </a:r>
            <a:r>
              <a:rPr lang="fr-FR" sz="1200" dirty="0">
                <a:solidFill>
                  <a:srgbClr val="008000"/>
                </a:solidFill>
              </a:rPr>
              <a:t>, etc.), de </a:t>
            </a:r>
            <a:r>
              <a:rPr lang="fr-FR" sz="1200" i="1" dirty="0">
                <a:solidFill>
                  <a:srgbClr val="008000"/>
                </a:solidFill>
                <a:hlinkClick r:id="rId20" tooltip="Cryptomeria japonica"/>
              </a:rPr>
              <a:t>Cryptomeria</a:t>
            </a:r>
            <a:r>
              <a:rPr lang="fr-FR" sz="1200" dirty="0">
                <a:solidFill>
                  <a:srgbClr val="008000"/>
                </a:solidFill>
              </a:rPr>
              <a:t> (</a:t>
            </a:r>
            <a:r>
              <a:rPr lang="fr-FR" sz="1200" dirty="0">
                <a:solidFill>
                  <a:srgbClr val="008000"/>
                </a:solidFill>
                <a:hlinkClick r:id="rId21" tooltip="La Réunion"/>
              </a:rPr>
              <a:t>La Réunion</a:t>
            </a:r>
            <a:r>
              <a:rPr lang="fr-FR" sz="1200" dirty="0">
                <a:solidFill>
                  <a:srgbClr val="008000"/>
                </a:solidFill>
              </a:rPr>
              <a:t>, </a:t>
            </a:r>
            <a:r>
              <a:rPr lang="fr-FR" sz="1200" dirty="0">
                <a:solidFill>
                  <a:srgbClr val="008000"/>
                </a:solidFill>
                <a:hlinkClick r:id="rId22" tooltip="Polynésie française"/>
              </a:rPr>
              <a:t>Polynésie française</a:t>
            </a:r>
            <a:r>
              <a:rPr lang="fr-FR" sz="1200" dirty="0" smtClean="0">
                <a:solidFill>
                  <a:srgbClr val="008000"/>
                </a:solidFill>
              </a:rPr>
              <a:t>),</a:t>
            </a:r>
            <a:r>
              <a:rPr lang="fr-FR" sz="1200" dirty="0">
                <a:solidFill>
                  <a:srgbClr val="008000"/>
                </a:solidFill>
              </a:rPr>
              <a:t> de </a:t>
            </a:r>
            <a:r>
              <a:rPr lang="fr-FR" sz="1200" dirty="0">
                <a:solidFill>
                  <a:srgbClr val="008000"/>
                </a:solidFill>
                <a:hlinkClick r:id="rId23" tooltip="Pin (plante)"/>
              </a:rPr>
              <a:t>pins</a:t>
            </a:r>
            <a:r>
              <a:rPr lang="fr-FR" sz="1200" dirty="0">
                <a:solidFill>
                  <a:srgbClr val="008000"/>
                </a:solidFill>
              </a:rPr>
              <a:t> ou de </a:t>
            </a:r>
            <a:r>
              <a:rPr lang="fr-FR" sz="1200" dirty="0">
                <a:solidFill>
                  <a:srgbClr val="008000"/>
                </a:solidFill>
                <a:hlinkClick r:id="rId24" tooltip="Sapin"/>
              </a:rPr>
              <a:t>sapins</a:t>
            </a:r>
            <a:r>
              <a:rPr lang="fr-FR" sz="1200" dirty="0" smtClean="0">
                <a:solidFill>
                  <a:srgbClr val="008000"/>
                </a:solidFill>
              </a:rPr>
              <a:t> </a:t>
            </a:r>
            <a:r>
              <a:rPr lang="fr-FR" sz="1200" dirty="0">
                <a:solidFill>
                  <a:srgbClr val="008000"/>
                </a:solidFill>
              </a:rPr>
              <a:t>et de </a:t>
            </a:r>
            <a:r>
              <a:rPr lang="fr-FR" sz="1200" i="1" dirty="0">
                <a:solidFill>
                  <a:srgbClr val="008000"/>
                </a:solidFill>
                <a:hlinkClick r:id="rId25" tooltip="Pinus radiata"/>
              </a:rPr>
              <a:t>Pinus </a:t>
            </a:r>
            <a:r>
              <a:rPr lang="fr-FR" sz="1200" i="1" dirty="0" err="1">
                <a:solidFill>
                  <a:srgbClr val="008000"/>
                </a:solidFill>
                <a:hlinkClick r:id="rId25" tooltip="Pinus radiata"/>
              </a:rPr>
              <a:t>radiata</a:t>
            </a:r>
            <a:r>
              <a:rPr lang="fr-FR" sz="1200" dirty="0">
                <a:solidFill>
                  <a:srgbClr val="008000"/>
                </a:solidFill>
              </a:rPr>
              <a:t> (</a:t>
            </a:r>
            <a:r>
              <a:rPr lang="fr-FR" sz="1200" dirty="0">
                <a:solidFill>
                  <a:srgbClr val="008000"/>
                </a:solidFill>
                <a:hlinkClick r:id="rId26" tooltip="Nouvelle-Zélande"/>
              </a:rPr>
              <a:t>Nouvelle-Zélande</a:t>
            </a:r>
            <a:r>
              <a:rPr lang="fr-FR" sz="1200" dirty="0">
                <a:solidFill>
                  <a:srgbClr val="008000"/>
                </a:solidFill>
              </a:rPr>
              <a:t>) ou encore d'</a:t>
            </a:r>
            <a:r>
              <a:rPr lang="fr-FR" sz="1200" dirty="0">
                <a:solidFill>
                  <a:srgbClr val="008000"/>
                </a:solidFill>
                <a:hlinkClick r:id="rId27" tooltip="Hévéa"/>
              </a:rPr>
              <a:t>hévéas</a:t>
            </a:r>
            <a:r>
              <a:rPr lang="fr-FR" sz="1200" dirty="0">
                <a:solidFill>
                  <a:srgbClr val="008000"/>
                </a:solidFill>
              </a:rPr>
              <a:t> (Afrique centrale et Asie du Sud-Est) et de </a:t>
            </a:r>
            <a:r>
              <a:rPr lang="fr-FR" sz="1200" dirty="0">
                <a:solidFill>
                  <a:srgbClr val="008000"/>
                </a:solidFill>
                <a:hlinkClick r:id="rId28" tooltip="Palmiers à huile"/>
              </a:rPr>
              <a:t>palmiers à huile</a:t>
            </a:r>
            <a:r>
              <a:rPr lang="fr-FR" sz="1200" dirty="0">
                <a:solidFill>
                  <a:srgbClr val="008000"/>
                </a:solidFill>
              </a:rPr>
              <a:t> (</a:t>
            </a:r>
            <a:r>
              <a:rPr lang="fr-FR" sz="1200" dirty="0">
                <a:solidFill>
                  <a:srgbClr val="008000"/>
                </a:solidFill>
                <a:hlinkClick r:id="rId29" tooltip="Malaisie"/>
              </a:rPr>
              <a:t>Malaisie</a:t>
            </a:r>
            <a:r>
              <a:rPr lang="fr-FR" sz="1200" dirty="0">
                <a:solidFill>
                  <a:srgbClr val="008000"/>
                </a:solidFill>
              </a:rPr>
              <a:t>, </a:t>
            </a:r>
            <a:r>
              <a:rPr lang="fr-FR" sz="1200" dirty="0">
                <a:solidFill>
                  <a:srgbClr val="008000"/>
                </a:solidFill>
                <a:hlinkClick r:id="rId30" tooltip="Indonésie"/>
              </a:rPr>
              <a:t>Indonésie</a:t>
            </a:r>
            <a:r>
              <a:rPr lang="fr-FR" sz="1200" dirty="0">
                <a:solidFill>
                  <a:srgbClr val="008000"/>
                </a:solidFill>
              </a:rPr>
              <a:t>, etc</a:t>
            </a:r>
            <a:r>
              <a:rPr lang="fr-FR" sz="1200" dirty="0" smtClean="0">
                <a:solidFill>
                  <a:srgbClr val="008000"/>
                </a:solidFill>
              </a:rPr>
              <a:t>.), </a:t>
            </a:r>
            <a:r>
              <a:rPr lang="fr-FR" sz="1200" dirty="0">
                <a:solidFill>
                  <a:srgbClr val="008000"/>
                </a:solidFill>
              </a:rPr>
              <a:t> </a:t>
            </a:r>
            <a:r>
              <a:rPr lang="fr-FR" sz="1200" dirty="0" smtClean="0">
                <a:solidFill>
                  <a:srgbClr val="008000"/>
                </a:solidFill>
              </a:rPr>
              <a:t>…</a:t>
            </a:r>
          </a:p>
          <a:p>
            <a:pPr algn="just" eaLnBrk="1" hangingPunct="1"/>
            <a:r>
              <a:rPr lang="fr-FR" altLang="fr-FR" sz="1200" b="1" i="1" dirty="0" smtClean="0">
                <a:solidFill>
                  <a:srgbClr val="008000"/>
                </a:solidFill>
              </a:rPr>
              <a:t>Forêt naturelle </a:t>
            </a:r>
            <a:r>
              <a:rPr lang="fr-FR" altLang="fr-FR" sz="1200" dirty="0">
                <a:solidFill>
                  <a:srgbClr val="008000"/>
                </a:solidFill>
              </a:rPr>
              <a:t>: </a:t>
            </a:r>
            <a:r>
              <a:rPr lang="fr-FR" altLang="fr-FR" sz="1200" dirty="0" smtClean="0">
                <a:solidFill>
                  <a:srgbClr val="008000"/>
                </a:solidFill>
              </a:rPr>
              <a:t>forêts </a:t>
            </a:r>
            <a:r>
              <a:rPr lang="fr-FR" altLang="fr-FR" sz="1200" dirty="0">
                <a:solidFill>
                  <a:srgbClr val="008000"/>
                </a:solidFill>
              </a:rPr>
              <a:t>composées d’arbres indigènes, qui n’ont pas été plantés par l’homme. En d’autres termes ces forêts excluent les </a:t>
            </a:r>
            <a:r>
              <a:rPr lang="fr-FR" altLang="fr-FR" sz="1200" dirty="0" smtClean="0">
                <a:solidFill>
                  <a:srgbClr val="008000"/>
                </a:solidFill>
              </a:rPr>
              <a:t>plantations (point de vue économique). </a:t>
            </a:r>
          </a:p>
          <a:p>
            <a:pPr eaLnBrk="1" hangingPunct="1"/>
            <a:endParaRPr lang="fr-FR" altLang="fr-FR" sz="1200" dirty="0">
              <a:solidFill>
                <a:srgbClr val="008000"/>
              </a:solidFill>
            </a:endParaRPr>
          </a:p>
          <a:p>
            <a:pPr eaLnBrk="1" hangingPunct="1"/>
            <a:r>
              <a:rPr lang="fr-FR" altLang="fr-FR" sz="1200" dirty="0">
                <a:solidFill>
                  <a:srgbClr val="008000"/>
                </a:solidFill>
              </a:rPr>
              <a:t>Source : </a:t>
            </a:r>
            <a:r>
              <a:rPr lang="fr-FR" altLang="fr-FR" sz="1200" i="1" dirty="0">
                <a:solidFill>
                  <a:srgbClr val="008000"/>
                </a:solidFill>
              </a:rPr>
              <a:t>QUELS SONT LES TYPES DE FORETS PRÉSENTS SUR LA TERRE ET QUELLES SONT LEURS DIFFÉRENCES </a:t>
            </a:r>
            <a:r>
              <a:rPr lang="fr-FR" altLang="fr-FR" sz="1200" dirty="0">
                <a:solidFill>
                  <a:srgbClr val="008000"/>
                </a:solidFill>
              </a:rPr>
              <a:t>?, FAO, </a:t>
            </a:r>
            <a:r>
              <a:rPr lang="fr-FR" altLang="fr-FR" sz="1200" dirty="0">
                <a:solidFill>
                  <a:srgbClr val="008000"/>
                </a:solidFill>
                <a:hlinkClick r:id="rId31"/>
              </a:rPr>
              <a:t>http://www.fao.org/docrep/012/i0105f/i0105f02.pdf</a:t>
            </a:r>
            <a:r>
              <a:rPr lang="fr-FR" altLang="fr-FR" sz="1200" dirty="0">
                <a:solidFill>
                  <a:srgbClr val="008000"/>
                </a:solidFill>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88913"/>
            <a:ext cx="2133600" cy="365125"/>
          </a:xfrm>
        </p:spPr>
        <p:txBody>
          <a:bodyPr/>
          <a:lstStyle/>
          <a:p>
            <a:pPr>
              <a:defRPr/>
            </a:pPr>
            <a:fld id="{DBD85BDF-2F2A-4138-87F4-CBC82233CB2C}" type="slidenum">
              <a:rPr lang="fr-FR"/>
              <a:pPr>
                <a:defRPr/>
              </a:pPr>
              <a:t>99</a:t>
            </a:fld>
            <a:endParaRPr lang="fr-FR" dirty="0"/>
          </a:p>
        </p:txBody>
      </p:sp>
      <p:sp>
        <p:nvSpPr>
          <p:cNvPr id="4" name="Titre 1"/>
          <p:cNvSpPr txBox="1">
            <a:spLocks/>
          </p:cNvSpPr>
          <p:nvPr/>
        </p:nvSpPr>
        <p:spPr>
          <a:xfrm>
            <a:off x="3563938" y="188913"/>
            <a:ext cx="4176712" cy="366712"/>
          </a:xfrm>
          <a:prstGeom prst="rect">
            <a:avLst/>
          </a:prstGeom>
          <a:ln>
            <a:solidFill>
              <a:srgbClr val="008000"/>
            </a:solidFill>
          </a:ln>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smtClean="0">
                <a:solidFill>
                  <a:srgbClr val="008000"/>
                </a:solidFill>
              </a:rPr>
              <a:t>Importance des arbres et des forêts</a:t>
            </a:r>
            <a:endParaRPr lang="fr-FR" sz="2000" b="1" dirty="0">
              <a:solidFill>
                <a:srgbClr val="008000"/>
              </a:solidFill>
            </a:endParaRPr>
          </a:p>
        </p:txBody>
      </p:sp>
      <p:sp>
        <p:nvSpPr>
          <p:cNvPr id="100356" name="Rectangle 4"/>
          <p:cNvSpPr>
            <a:spLocks noChangeArrowheads="1"/>
          </p:cNvSpPr>
          <p:nvPr/>
        </p:nvSpPr>
        <p:spPr bwMode="auto">
          <a:xfrm>
            <a:off x="179388" y="260350"/>
            <a:ext cx="878522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a:solidFill>
                  <a:srgbClr val="008000"/>
                </a:solidFill>
              </a:rPr>
              <a:t>A4. Annexe : Lexique (suite)</a:t>
            </a:r>
          </a:p>
          <a:p>
            <a:pPr eaLnBrk="1" hangingPunct="1"/>
            <a:endParaRPr lang="fr-FR" altLang="fr-FR" sz="1400" dirty="0">
              <a:solidFill>
                <a:srgbClr val="008000"/>
              </a:solidFill>
            </a:endParaRPr>
          </a:p>
          <a:p>
            <a:pPr algn="just" eaLnBrk="1" hangingPunct="1"/>
            <a:r>
              <a:rPr lang="fr-FR" altLang="fr-FR" sz="1200" b="1" i="1" dirty="0">
                <a:solidFill>
                  <a:srgbClr val="008000"/>
                </a:solidFill>
              </a:rPr>
              <a:t>Forêt pluviale </a:t>
            </a:r>
            <a:r>
              <a:rPr lang="fr-FR" altLang="fr-FR" sz="1200" dirty="0">
                <a:solidFill>
                  <a:srgbClr val="008000"/>
                </a:solidFill>
              </a:rPr>
              <a:t>(« </a:t>
            </a:r>
            <a:r>
              <a:rPr lang="fr-FR" altLang="fr-FR" sz="1200" i="1" dirty="0" err="1">
                <a:solidFill>
                  <a:srgbClr val="008000"/>
                </a:solidFill>
              </a:rPr>
              <a:t>rainforest</a:t>
            </a:r>
            <a:r>
              <a:rPr lang="fr-FR" altLang="fr-FR" sz="1200" dirty="0">
                <a:solidFill>
                  <a:srgbClr val="008000"/>
                </a:solidFill>
              </a:rPr>
              <a:t> » en Anglais) :  forêt avec un régime de précipitation (pluvial) important supérieur à 2000 mm / an. Elle est souvent confondue  avec la </a:t>
            </a:r>
            <a:r>
              <a:rPr lang="fr-FR" altLang="fr-FR" sz="1200" i="1" dirty="0">
                <a:solidFill>
                  <a:srgbClr val="008000"/>
                </a:solidFill>
              </a:rPr>
              <a:t>forêt tropicale pluviale</a:t>
            </a:r>
            <a:r>
              <a:rPr lang="fr-FR" altLang="fr-FR" sz="1200" dirty="0">
                <a:solidFill>
                  <a:srgbClr val="008000"/>
                </a:solidFill>
              </a:rPr>
              <a:t> (« tropical </a:t>
            </a:r>
            <a:r>
              <a:rPr lang="fr-FR" altLang="fr-FR" sz="1200" i="1" dirty="0" err="1">
                <a:solidFill>
                  <a:srgbClr val="008000"/>
                </a:solidFill>
              </a:rPr>
              <a:t>rainforest</a:t>
            </a:r>
            <a:r>
              <a:rPr lang="fr-FR" altLang="fr-FR" sz="1200" dirty="0">
                <a:solidFill>
                  <a:srgbClr val="008000"/>
                </a:solidFill>
              </a:rPr>
              <a:t> » en Anglais). </a:t>
            </a:r>
            <a:r>
              <a:rPr lang="fr-FR" sz="1200" dirty="0">
                <a:solidFill>
                  <a:srgbClr val="008000"/>
                </a:solidFill>
              </a:rPr>
              <a:t>L'expression « forêt pluviale » est un anglicisme (traduction mot à mot de </a:t>
            </a:r>
            <a:r>
              <a:rPr lang="fr-FR" sz="1200" i="1" dirty="0" err="1">
                <a:solidFill>
                  <a:srgbClr val="008000"/>
                </a:solidFill>
              </a:rPr>
              <a:t>rain</a:t>
            </a:r>
            <a:r>
              <a:rPr lang="fr-FR" sz="1200" i="1" dirty="0">
                <a:solidFill>
                  <a:srgbClr val="008000"/>
                </a:solidFill>
              </a:rPr>
              <a:t> </a:t>
            </a:r>
            <a:r>
              <a:rPr lang="fr-FR" sz="1200" i="1" dirty="0" err="1">
                <a:solidFill>
                  <a:srgbClr val="008000"/>
                </a:solidFill>
              </a:rPr>
              <a:t>forest</a:t>
            </a:r>
            <a:r>
              <a:rPr lang="fr-FR" sz="1200" dirty="0">
                <a:solidFill>
                  <a:srgbClr val="008000"/>
                </a:solidFill>
              </a:rPr>
              <a:t>), l'expression française étant "forêt équatoriale". Les expressions « forêt ombrophile tropicale » ou « forêt tropicale humide » sont également employées.</a:t>
            </a:r>
          </a:p>
          <a:p>
            <a:pPr algn="just" eaLnBrk="1" hangingPunct="1"/>
            <a:r>
              <a:rPr lang="fr-FR" sz="1200" b="1" i="1" dirty="0" smtClean="0">
                <a:solidFill>
                  <a:srgbClr val="008000"/>
                </a:solidFill>
              </a:rPr>
              <a:t>Forêt secondaire</a:t>
            </a:r>
            <a:r>
              <a:rPr lang="fr-FR" sz="1200" i="1" dirty="0">
                <a:solidFill>
                  <a:srgbClr val="008000"/>
                </a:solidFill>
              </a:rPr>
              <a:t> </a:t>
            </a:r>
            <a:r>
              <a:rPr lang="fr-FR" sz="1200" dirty="0" smtClean="0">
                <a:solidFill>
                  <a:srgbClr val="008000"/>
                </a:solidFill>
              </a:rPr>
              <a:t>: </a:t>
            </a:r>
            <a:r>
              <a:rPr lang="fr-FR" sz="1200" dirty="0">
                <a:solidFill>
                  <a:srgbClr val="008000"/>
                </a:solidFill>
              </a:rPr>
              <a:t>par opposition à la </a:t>
            </a:r>
            <a:r>
              <a:rPr lang="fr-FR" sz="1200" dirty="0">
                <a:solidFill>
                  <a:srgbClr val="008000"/>
                </a:solidFill>
                <a:hlinkClick r:id="rId2" tooltip="Forêt primaire"/>
              </a:rPr>
              <a:t>forêt primaire</a:t>
            </a:r>
            <a:r>
              <a:rPr lang="fr-FR" sz="1200" dirty="0">
                <a:solidFill>
                  <a:srgbClr val="008000"/>
                </a:solidFill>
              </a:rPr>
              <a:t>, </a:t>
            </a:r>
            <a:r>
              <a:rPr lang="fr-FR" sz="1200" dirty="0" smtClean="0">
                <a:solidFill>
                  <a:srgbClr val="008000"/>
                </a:solidFill>
              </a:rPr>
              <a:t>forêt </a:t>
            </a:r>
            <a:r>
              <a:rPr lang="fr-FR" sz="1200" dirty="0">
                <a:solidFill>
                  <a:srgbClr val="008000"/>
                </a:solidFill>
              </a:rPr>
              <a:t>(</a:t>
            </a:r>
            <a:r>
              <a:rPr lang="fr-FR" sz="1200" dirty="0">
                <a:solidFill>
                  <a:srgbClr val="008000"/>
                </a:solidFill>
                <a:hlinkClick r:id="rId3" tooltip="Biomasse (écologie)"/>
              </a:rPr>
              <a:t>biomasse</a:t>
            </a:r>
            <a:r>
              <a:rPr lang="fr-FR" sz="1200" dirty="0">
                <a:solidFill>
                  <a:srgbClr val="008000"/>
                </a:solidFill>
              </a:rPr>
              <a:t> ligneuse) qui a repoussé - plantée ou de manière spontanée </a:t>
            </a:r>
            <a:r>
              <a:rPr lang="fr-FR" sz="1200" dirty="0" smtClean="0">
                <a:solidFill>
                  <a:srgbClr val="008000"/>
                </a:solidFill>
                <a:hlinkClick r:id="rId4" tooltip="Régénération naturelle"/>
              </a:rPr>
              <a:t>–</a:t>
            </a:r>
            <a:r>
              <a:rPr lang="fr-FR" sz="1200" dirty="0" smtClean="0">
                <a:solidFill>
                  <a:srgbClr val="008000"/>
                </a:solidFill>
              </a:rPr>
              <a:t> par </a:t>
            </a:r>
            <a:r>
              <a:rPr lang="fr-FR" sz="1200" dirty="0" smtClean="0">
                <a:solidFill>
                  <a:srgbClr val="008000"/>
                </a:solidFill>
                <a:hlinkClick r:id="rId4" tooltip="Régénération naturelle"/>
              </a:rPr>
              <a:t>régénération </a:t>
            </a:r>
            <a:r>
              <a:rPr lang="fr-FR" sz="1200" dirty="0">
                <a:solidFill>
                  <a:srgbClr val="008000"/>
                </a:solidFill>
                <a:hlinkClick r:id="rId4" tooltip="Régénération naturelle"/>
              </a:rPr>
              <a:t>naturelle</a:t>
            </a:r>
            <a:r>
              <a:rPr lang="fr-FR" sz="1200" dirty="0">
                <a:solidFill>
                  <a:srgbClr val="008000"/>
                </a:solidFill>
              </a:rPr>
              <a:t>, en une ou plusieurs phases après avoir été détruite (par exemple par l'agriculture sur </a:t>
            </a:r>
            <a:r>
              <a:rPr lang="fr-FR" sz="1200" dirty="0">
                <a:solidFill>
                  <a:srgbClr val="008000"/>
                </a:solidFill>
                <a:hlinkClick r:id="rId5" tooltip="Brûlis"/>
              </a:rPr>
              <a:t>brûlis</a:t>
            </a:r>
            <a:r>
              <a:rPr lang="fr-FR" sz="1200" dirty="0">
                <a:solidFill>
                  <a:srgbClr val="008000"/>
                </a:solidFill>
              </a:rPr>
              <a:t>) ou exploitée par l'homme par des coupes rases ou avec des impacts plus discrets mais significatifs pour les essences ou la structure forestières. Les </a:t>
            </a:r>
            <a:r>
              <a:rPr lang="fr-FR" sz="1200" dirty="0">
                <a:solidFill>
                  <a:srgbClr val="008000"/>
                </a:solidFill>
                <a:hlinkClick r:id="rId6" tooltip="Sylviculteur"/>
              </a:rPr>
              <a:t>sylviculteurs</a:t>
            </a:r>
            <a:r>
              <a:rPr lang="fr-FR" sz="1200" dirty="0">
                <a:solidFill>
                  <a:srgbClr val="008000"/>
                </a:solidFill>
              </a:rPr>
              <a:t> parlent de </a:t>
            </a:r>
            <a:r>
              <a:rPr lang="fr-FR" sz="1200" dirty="0">
                <a:solidFill>
                  <a:srgbClr val="008000"/>
                </a:solidFill>
                <a:hlinkClick r:id="rId7" tooltip="Aménagement forestier"/>
              </a:rPr>
              <a:t>forêts aménagées</a:t>
            </a:r>
            <a:r>
              <a:rPr lang="fr-FR" sz="1200" dirty="0">
                <a:solidFill>
                  <a:srgbClr val="008000"/>
                </a:solidFill>
              </a:rPr>
              <a:t>, c'est-à-dire en optimisant la production de bois ou de produits commercialement et/ou techniquement plus intéressants pour le système économique en place au moment de l'aménagement.</a:t>
            </a:r>
            <a:endParaRPr lang="fr-FR" altLang="fr-FR" sz="1200" dirty="0" smtClean="0">
              <a:solidFill>
                <a:srgbClr val="008000"/>
              </a:solidFill>
            </a:endParaRPr>
          </a:p>
          <a:p>
            <a:pPr algn="just"/>
            <a:r>
              <a:rPr lang="fr-FR" altLang="fr-FR" sz="1200" b="1" i="1" dirty="0">
                <a:solidFill>
                  <a:srgbClr val="008000"/>
                </a:solidFill>
              </a:rPr>
              <a:t>Forêt </a:t>
            </a:r>
            <a:r>
              <a:rPr lang="fr-FR" altLang="fr-FR" sz="1200" b="1" i="1" dirty="0" smtClean="0">
                <a:solidFill>
                  <a:srgbClr val="008000"/>
                </a:solidFill>
              </a:rPr>
              <a:t>tropicale pluviale</a:t>
            </a:r>
            <a:r>
              <a:rPr lang="fr-FR" altLang="fr-FR" sz="1200" dirty="0" smtClean="0">
                <a:solidFill>
                  <a:srgbClr val="008000"/>
                </a:solidFill>
              </a:rPr>
              <a:t> : </a:t>
            </a:r>
            <a:r>
              <a:rPr lang="fr-FR" sz="1200" dirty="0">
                <a:solidFill>
                  <a:srgbClr val="008000"/>
                </a:solidFill>
              </a:rPr>
              <a:t>Les </a:t>
            </a:r>
            <a:r>
              <a:rPr lang="fr-FR" sz="1200" b="1" dirty="0">
                <a:solidFill>
                  <a:srgbClr val="008000"/>
                </a:solidFill>
              </a:rPr>
              <a:t>forêts décidues humides tropicales et subtropicales</a:t>
            </a:r>
            <a:r>
              <a:rPr lang="fr-FR" sz="1200" dirty="0">
                <a:solidFill>
                  <a:srgbClr val="008000"/>
                </a:solidFill>
              </a:rPr>
              <a:t> constituent un </a:t>
            </a:r>
            <a:r>
              <a:rPr lang="fr-FR" sz="1200" dirty="0">
                <a:solidFill>
                  <a:srgbClr val="008000"/>
                </a:solidFill>
                <a:hlinkClick r:id="rId8" tooltip="Biome"/>
              </a:rPr>
              <a:t>biome</a:t>
            </a:r>
            <a:r>
              <a:rPr lang="fr-FR" sz="1200" dirty="0">
                <a:solidFill>
                  <a:srgbClr val="008000"/>
                </a:solidFill>
              </a:rPr>
              <a:t> des zones intertropicales caractérisé par </a:t>
            </a:r>
            <a:r>
              <a:rPr lang="fr-FR" sz="1200" dirty="0" err="1">
                <a:solidFill>
                  <a:srgbClr val="008000"/>
                </a:solidFill>
              </a:rPr>
              <a:t>une</a:t>
            </a:r>
            <a:r>
              <a:rPr lang="fr-FR" sz="1200" dirty="0" err="1">
                <a:solidFill>
                  <a:srgbClr val="008000"/>
                </a:solidFill>
                <a:hlinkClick r:id="rId9" tooltip="Formation végétale"/>
              </a:rPr>
              <a:t>formation</a:t>
            </a:r>
            <a:r>
              <a:rPr lang="fr-FR" sz="1200" dirty="0">
                <a:solidFill>
                  <a:srgbClr val="008000"/>
                </a:solidFill>
                <a:hlinkClick r:id="rId9" tooltip="Formation végétale"/>
              </a:rPr>
              <a:t> végétale</a:t>
            </a:r>
            <a:r>
              <a:rPr lang="fr-FR" sz="1200" dirty="0">
                <a:solidFill>
                  <a:srgbClr val="008000"/>
                </a:solidFill>
              </a:rPr>
              <a:t> arborée haute et dense ainsi qu'un climat chaud et très humide.</a:t>
            </a:r>
          </a:p>
          <a:p>
            <a:pPr algn="just"/>
            <a:r>
              <a:rPr lang="fr-FR" sz="1200" dirty="0">
                <a:solidFill>
                  <a:srgbClr val="008000"/>
                </a:solidFill>
              </a:rPr>
              <a:t>C'est la forêt la plus riche en diversité spécifique, tant pour les arbres que pour la flore ou la faune en général (jusqu'à plusieurs centaines d'espèces d'arbres par hectare, contre une dizaine au maximum en milieu tempéré). Elle est caractérisée par des arbres de grande taille à croissance lente tant qu'ils n'émergent pas sur la </a:t>
            </a:r>
            <a:r>
              <a:rPr lang="fr-FR" sz="1200" dirty="0">
                <a:solidFill>
                  <a:srgbClr val="008000"/>
                </a:solidFill>
                <a:hlinkClick r:id="rId10" tooltip="Canopée"/>
              </a:rPr>
              <a:t>canopée</a:t>
            </a:r>
            <a:r>
              <a:rPr lang="fr-FR" sz="1200" dirty="0">
                <a:solidFill>
                  <a:srgbClr val="008000"/>
                </a:solidFill>
              </a:rPr>
              <a:t>, stade auquel ils se dotent souvent de puissants contreforts. Les espèces, genres ou familles endémiques y sont les plus élevés parmi les écosystèmes des terres émergées</a:t>
            </a:r>
            <a:r>
              <a:rPr lang="fr-FR" sz="1200" dirty="0" smtClean="0">
                <a:solidFill>
                  <a:srgbClr val="008000"/>
                </a:solidFill>
              </a:rPr>
              <a:t>.</a:t>
            </a:r>
            <a:endParaRPr lang="fr-FR" altLang="fr-FR" sz="1200" dirty="0" smtClean="0">
              <a:solidFill>
                <a:srgbClr val="008000"/>
              </a:solidFill>
            </a:endParaRPr>
          </a:p>
          <a:p>
            <a:pPr algn="just" eaLnBrk="1" hangingPunct="1"/>
            <a:r>
              <a:rPr lang="fr-FR" altLang="fr-FR" sz="1200" b="1" i="1" dirty="0" smtClean="0">
                <a:solidFill>
                  <a:srgbClr val="008000"/>
                </a:solidFill>
              </a:rPr>
              <a:t>Forêt primaire </a:t>
            </a:r>
            <a:r>
              <a:rPr lang="fr-FR" altLang="fr-FR" sz="1200" dirty="0">
                <a:solidFill>
                  <a:srgbClr val="008000"/>
                </a:solidFill>
              </a:rPr>
              <a:t>: forêt intacte, et à haut degré de naturalité qui n'a donc jamais été ni exploitée, ni fragmentée ni directement ou manifestement </a:t>
            </a:r>
            <a:r>
              <a:rPr lang="fr-FR" altLang="fr-FR" sz="1200" dirty="0" smtClean="0">
                <a:solidFill>
                  <a:srgbClr val="008000"/>
                </a:solidFill>
              </a:rPr>
              <a:t>influencée / perturbée </a:t>
            </a:r>
            <a:r>
              <a:rPr lang="fr-FR" altLang="fr-FR" sz="1200" dirty="0">
                <a:solidFill>
                  <a:srgbClr val="008000"/>
                </a:solidFill>
              </a:rPr>
              <a:t>par l'homme</a:t>
            </a:r>
            <a:r>
              <a:rPr lang="fr-FR" altLang="fr-FR" sz="1200" dirty="0" smtClean="0">
                <a:solidFill>
                  <a:srgbClr val="008000"/>
                </a:solidFill>
              </a:rPr>
              <a:t>. Elle est caractérisée par une biodiversité élevée et des diamètres de troncs larges.</a:t>
            </a:r>
          </a:p>
          <a:p>
            <a:pPr algn="just" eaLnBrk="1" hangingPunct="1"/>
            <a:r>
              <a:rPr lang="fr-FR" altLang="fr-FR" sz="1200" b="1" i="1" dirty="0" smtClean="0">
                <a:solidFill>
                  <a:srgbClr val="008000"/>
                </a:solidFill>
              </a:rPr>
              <a:t>Forêt vierge </a:t>
            </a:r>
            <a:r>
              <a:rPr lang="fr-FR" altLang="fr-FR" sz="1200" dirty="0" smtClean="0">
                <a:solidFill>
                  <a:srgbClr val="008000"/>
                </a:solidFill>
              </a:rPr>
              <a:t>: Souvent confondue avec la </a:t>
            </a:r>
            <a:r>
              <a:rPr lang="fr-FR" altLang="fr-FR" sz="1200" dirty="0">
                <a:solidFill>
                  <a:srgbClr val="008000"/>
                </a:solidFill>
              </a:rPr>
              <a:t>forêt </a:t>
            </a:r>
            <a:r>
              <a:rPr lang="fr-FR" altLang="fr-FR" sz="1200" dirty="0" smtClean="0">
                <a:solidFill>
                  <a:srgbClr val="008000"/>
                </a:solidFill>
              </a:rPr>
              <a:t>primaire : </a:t>
            </a:r>
            <a:r>
              <a:rPr lang="fr-FR" altLang="fr-FR" sz="1200" dirty="0">
                <a:solidFill>
                  <a:srgbClr val="008000"/>
                </a:solidFill>
              </a:rPr>
              <a:t>forêt qui n'est pas exploitée par l'homme et se développe librement</a:t>
            </a:r>
            <a:r>
              <a:rPr lang="fr-FR" altLang="fr-FR" sz="1200" dirty="0" smtClean="0">
                <a:solidFill>
                  <a:srgbClr val="008000"/>
                </a:solidFill>
              </a:rPr>
              <a:t>. C’est un abus de langage. Ce terme est historique et reflète le point de vue des explorateurs.</a:t>
            </a:r>
            <a:endParaRPr lang="fr-FR" altLang="fr-FR" sz="1200" dirty="0">
              <a:solidFill>
                <a:srgbClr val="008000"/>
              </a:solidFill>
            </a:endParaRPr>
          </a:p>
          <a:p>
            <a:pPr algn="just" eaLnBrk="1" hangingPunct="1"/>
            <a:r>
              <a:rPr lang="fr-FR" altLang="fr-FR" sz="1200" b="1" i="1" dirty="0">
                <a:solidFill>
                  <a:srgbClr val="008000"/>
                </a:solidFill>
              </a:rPr>
              <a:t>Fruit</a:t>
            </a:r>
            <a:r>
              <a:rPr lang="fr-FR" altLang="fr-FR" sz="1200" dirty="0">
                <a:solidFill>
                  <a:srgbClr val="008000"/>
                </a:solidFill>
              </a:rPr>
              <a:t>: production d'une plante faisant suite à la fleur.</a:t>
            </a:r>
          </a:p>
          <a:p>
            <a:pPr algn="just" eaLnBrk="1" hangingPunct="1"/>
            <a:r>
              <a:rPr lang="fr-FR" altLang="fr-FR" sz="1200" b="1" i="1" dirty="0">
                <a:solidFill>
                  <a:srgbClr val="008000"/>
                </a:solidFill>
              </a:rPr>
              <a:t>Fût</a:t>
            </a:r>
            <a:r>
              <a:rPr lang="fr-FR" altLang="fr-FR" sz="1200" dirty="0">
                <a:solidFill>
                  <a:srgbClr val="008000"/>
                </a:solidFill>
              </a:rPr>
              <a:t>: partie de l'arbre entre les premières branches et le sol.</a:t>
            </a:r>
          </a:p>
          <a:p>
            <a:pPr algn="just" eaLnBrk="1" hangingPunct="1"/>
            <a:r>
              <a:rPr lang="fr-FR" altLang="fr-FR" sz="1200" b="1" i="1" dirty="0">
                <a:solidFill>
                  <a:srgbClr val="008000"/>
                </a:solidFill>
              </a:rPr>
              <a:t>Graine</a:t>
            </a:r>
            <a:r>
              <a:rPr lang="fr-FR" altLang="fr-FR" sz="1200" dirty="0">
                <a:solidFill>
                  <a:srgbClr val="008000"/>
                </a:solidFill>
              </a:rPr>
              <a:t>: partie de la plante qui assure sa reproduction.</a:t>
            </a:r>
          </a:p>
          <a:p>
            <a:pPr algn="just" eaLnBrk="1" hangingPunct="1"/>
            <a:r>
              <a:rPr lang="fr-FR" altLang="fr-FR" sz="1200" b="1" i="1" dirty="0">
                <a:solidFill>
                  <a:srgbClr val="008000"/>
                </a:solidFill>
              </a:rPr>
              <a:t>Halophile</a:t>
            </a:r>
            <a:r>
              <a:rPr lang="fr-FR" altLang="fr-FR" sz="1200" dirty="0">
                <a:solidFill>
                  <a:srgbClr val="008000"/>
                </a:solidFill>
              </a:rPr>
              <a:t>: plante tolérante à l'air marin. Qui pousse naturellement dans les terrains imprégnés de sel.</a:t>
            </a:r>
          </a:p>
          <a:p>
            <a:pPr algn="just" eaLnBrk="1" hangingPunct="1"/>
            <a:r>
              <a:rPr lang="fr-FR" altLang="fr-FR" sz="1200" b="1" i="1" dirty="0">
                <a:solidFill>
                  <a:srgbClr val="008000"/>
                </a:solidFill>
              </a:rPr>
              <a:t>Héliophile</a:t>
            </a:r>
            <a:r>
              <a:rPr lang="fr-FR" altLang="fr-FR" sz="1200" dirty="0">
                <a:solidFill>
                  <a:srgbClr val="008000"/>
                </a:solidFill>
              </a:rPr>
              <a:t> : plante ayant besoin de lumière. </a:t>
            </a:r>
            <a:r>
              <a:rPr lang="fr-FR" altLang="fr-FR" sz="1200" u="sng" dirty="0">
                <a:solidFill>
                  <a:srgbClr val="008000"/>
                </a:solidFill>
              </a:rPr>
              <a:t>Note</a:t>
            </a:r>
            <a:r>
              <a:rPr lang="fr-FR" altLang="fr-FR" sz="1200" dirty="0">
                <a:solidFill>
                  <a:srgbClr val="008000"/>
                </a:solidFill>
              </a:rPr>
              <a:t> : la plupart des plantes invasives sont </a:t>
            </a:r>
            <a:r>
              <a:rPr lang="fr-FR" altLang="fr-FR" sz="1200" i="1" dirty="0">
                <a:solidFill>
                  <a:srgbClr val="008000"/>
                </a:solidFill>
              </a:rPr>
              <a:t>héliophiles</a:t>
            </a:r>
            <a:r>
              <a:rPr lang="fr-FR" altLang="fr-FR" sz="1200" dirty="0">
                <a:solidFill>
                  <a:srgbClr val="008000"/>
                </a:solidFill>
              </a:rPr>
              <a:t>.</a:t>
            </a:r>
          </a:p>
          <a:p>
            <a:pPr algn="just" eaLnBrk="1" hangingPunct="1"/>
            <a:r>
              <a:rPr lang="fr-FR" altLang="fr-FR" sz="1200" b="1" i="1" dirty="0">
                <a:solidFill>
                  <a:srgbClr val="008000"/>
                </a:solidFill>
              </a:rPr>
              <a:t>Hygrophile</a:t>
            </a:r>
            <a:r>
              <a:rPr lang="fr-FR" altLang="fr-FR" sz="1200" dirty="0">
                <a:solidFill>
                  <a:srgbClr val="008000"/>
                </a:solidFill>
              </a:rPr>
              <a:t> : plante se développant de préférence dans des milieux humides.</a:t>
            </a:r>
          </a:p>
          <a:p>
            <a:pPr algn="just" eaLnBrk="1" hangingPunct="1"/>
            <a:r>
              <a:rPr lang="fr-FR" altLang="fr-FR" sz="1200" b="1" i="1" dirty="0">
                <a:solidFill>
                  <a:srgbClr val="008000"/>
                </a:solidFill>
              </a:rPr>
              <a:t>Indigène</a:t>
            </a:r>
            <a:r>
              <a:rPr lang="fr-FR" altLang="fr-FR" sz="1200" dirty="0">
                <a:solidFill>
                  <a:srgbClr val="008000"/>
                </a:solidFill>
              </a:rPr>
              <a:t> : Apparaissant naturellement dans une zone géographique donnée. Caractère plus ou moins </a:t>
            </a:r>
            <a:r>
              <a:rPr lang="fr-FR" altLang="fr-FR" sz="1200" i="1" dirty="0">
                <a:solidFill>
                  <a:srgbClr val="008000"/>
                </a:solidFill>
              </a:rPr>
              <a:t>autochtone</a:t>
            </a:r>
            <a:r>
              <a:rPr lang="fr-FR" altLang="fr-FR" sz="1200" dirty="0">
                <a:solidFill>
                  <a:srgbClr val="008000"/>
                </a:solidFill>
              </a:rPr>
              <a:t> ou non d'une espèce ou d'un taxon (genre, famille…). Selon une définition stricte, ne seraient pas indigènes toutes les espèces qui n’auraient jamais pu atteindre la région étudiée, sans les activités humaines (</a:t>
            </a:r>
            <a:r>
              <a:rPr lang="fr-FR" altLang="fr-FR" sz="1200" dirty="0" err="1">
                <a:solidFill>
                  <a:srgbClr val="008000"/>
                </a:solidFill>
              </a:rPr>
              <a:t>Pyšek</a:t>
            </a:r>
            <a:r>
              <a:rPr lang="fr-FR" altLang="fr-FR" sz="1200" dirty="0">
                <a:solidFill>
                  <a:srgbClr val="008000"/>
                </a:solidFill>
              </a:rPr>
              <a:t>, 1995).</a:t>
            </a:r>
          </a:p>
          <a:p>
            <a:pPr eaLnBrk="1" hangingPunct="1"/>
            <a:endParaRPr lang="fr-FR" altLang="fr-FR" sz="1200" dirty="0">
              <a:solidFill>
                <a:srgbClr val="008000"/>
              </a:solidFill>
            </a:endParaRPr>
          </a:p>
          <a:p>
            <a:pPr eaLnBrk="1" hangingPunct="1"/>
            <a:r>
              <a:rPr lang="fr-FR" altLang="fr-FR" sz="1200" dirty="0">
                <a:solidFill>
                  <a:srgbClr val="008000"/>
                </a:solidFill>
              </a:rPr>
              <a:t>Source : </a:t>
            </a:r>
            <a:r>
              <a:rPr lang="fr-FR" altLang="fr-FR" sz="1200" i="1" dirty="0">
                <a:solidFill>
                  <a:srgbClr val="008000"/>
                </a:solidFill>
              </a:rPr>
              <a:t>QUELS SONT LES TYPES DE FORETS PRÉSENTS SUR LA TERRE ET QUELLES SONT LEURS DIFFÉRENCES </a:t>
            </a:r>
            <a:r>
              <a:rPr lang="fr-FR" altLang="fr-FR" sz="1200" dirty="0">
                <a:solidFill>
                  <a:srgbClr val="008000"/>
                </a:solidFill>
              </a:rPr>
              <a:t>?, FAO, </a:t>
            </a:r>
            <a:r>
              <a:rPr lang="fr-FR" altLang="fr-FR" sz="1200" dirty="0">
                <a:solidFill>
                  <a:srgbClr val="008000"/>
                </a:solidFill>
                <a:hlinkClick r:id="rId11"/>
              </a:rPr>
              <a:t>http://www.fao.org/docrep/012/i0105f/i0105f02.pdf</a:t>
            </a:r>
            <a:r>
              <a:rPr lang="fr-FR" altLang="fr-FR" sz="1200" dirty="0">
                <a:solidFill>
                  <a:srgbClr val="008000"/>
                </a:solidFill>
              </a:rPr>
              <a:t> </a:t>
            </a:r>
          </a:p>
        </p:txBody>
      </p:sp>
    </p:spTree>
    <p:extLst>
      <p:ext uri="{BB962C8B-B14F-4D97-AF65-F5344CB8AC3E}">
        <p14:creationId xmlns:p14="http://schemas.microsoft.com/office/powerpoint/2010/main" val="223623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TotalTime>
  <Words>15757</Words>
  <Application>Microsoft Office PowerPoint</Application>
  <PresentationFormat>Affichage à l'écran (4:3)</PresentationFormat>
  <Paragraphs>1780</Paragraphs>
  <Slides>128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128</vt:i4>
      </vt:variant>
    </vt:vector>
  </HeadingPairs>
  <TitlesOfParts>
    <vt:vector size="132" baseType="lpstr">
      <vt:lpstr>Arial</vt:lpstr>
      <vt:lpstr>Calibri</vt:lpstr>
      <vt:lpstr>Symbol</vt:lpstr>
      <vt:lpstr>Thème Office</vt:lpstr>
      <vt:lpstr>Importance des arbres et des forêts   Présentation, rôles, services, menaces &amp; préservation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SFR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Rôle des arbres et des forêts</dc:title>
  <dc:creator>LISAN, Benjamin (ext.)</dc:creator>
  <cp:lastModifiedBy>Benjamin LISAN</cp:lastModifiedBy>
  <cp:revision>326</cp:revision>
  <cp:lastPrinted>2015-02-01T08:11:22Z</cp:lastPrinted>
  <dcterms:created xsi:type="dcterms:W3CDTF">2013-09-27T14:54:12Z</dcterms:created>
  <dcterms:modified xsi:type="dcterms:W3CDTF">2015-04-05T13:55:26Z</dcterms:modified>
</cp:coreProperties>
</file>